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2" r:id="rId4"/>
    <p:sldId id="258" r:id="rId5"/>
    <p:sldId id="259" r:id="rId6"/>
    <p:sldId id="260" r:id="rId7"/>
    <p:sldId id="272" r:id="rId8"/>
    <p:sldId id="261" r:id="rId9"/>
    <p:sldId id="273" r:id="rId10"/>
    <p:sldId id="264" r:id="rId11"/>
    <p:sldId id="265" r:id="rId12"/>
    <p:sldId id="266" r:id="rId13"/>
    <p:sldId id="267" r:id="rId14"/>
    <p:sldId id="263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2" y="5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A9729-E9BF-451F-9795-E81388F3B44B}" type="datetimeFigureOut">
              <a:rPr kumimoji="1" lang="ja-JP" altLang="en-US" smtClean="0"/>
              <a:t>2017/9/5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B922E-175B-4F7C-B35B-178C6D5D92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715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it-IT" altLang="ja-JP"/>
              <a:t>Matteo Cantiello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AE09E3-4289-4280-85B1-852999655427}" type="slidenum">
              <a:rPr lang="it-IT" altLang="ja-JP"/>
              <a:pPr/>
              <a:t>4</a:t>
            </a:fld>
            <a:endParaRPr lang="it-IT" altLang="ja-JP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ja-JP"/>
          </a:p>
        </p:txBody>
      </p:sp>
    </p:spTree>
    <p:extLst>
      <p:ext uri="{BB962C8B-B14F-4D97-AF65-F5344CB8AC3E}">
        <p14:creationId xmlns:p14="http://schemas.microsoft.com/office/powerpoint/2010/main" val="213701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it-IT" altLang="ja-JP"/>
              <a:t>Matteo Cantiello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3D4C6C-7AB5-4AB6-80FA-46A3F89DF389}" type="slidenum">
              <a:rPr lang="it-IT" altLang="ja-JP"/>
              <a:pPr/>
              <a:t>5</a:t>
            </a:fld>
            <a:endParaRPr lang="it-IT" altLang="ja-JP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ja-JP"/>
          </a:p>
        </p:txBody>
      </p:sp>
    </p:spTree>
    <p:extLst>
      <p:ext uri="{BB962C8B-B14F-4D97-AF65-F5344CB8AC3E}">
        <p14:creationId xmlns:p14="http://schemas.microsoft.com/office/powerpoint/2010/main" val="1850376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Long GRB rate in the binary merger model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kumimoji="1" lang="en-US" altLang="ja-JP" dirty="0" err="1" smtClean="0"/>
              <a:t>Tomoya</a:t>
            </a:r>
            <a:r>
              <a:rPr kumimoji="1" lang="en-US" altLang="ja-JP" dirty="0" smtClean="0"/>
              <a:t> Kinugawa</a:t>
            </a:r>
          </a:p>
          <a:p>
            <a:pPr algn="ctr"/>
            <a:r>
              <a:rPr lang="en-US" altLang="ja-JP" dirty="0" smtClean="0"/>
              <a:t>Collaborator : </a:t>
            </a:r>
            <a:r>
              <a:rPr lang="en-US" altLang="ja-JP" dirty="0" err="1" smtClean="0"/>
              <a:t>Katsuaki</a:t>
            </a:r>
            <a:r>
              <a:rPr lang="en-US" altLang="ja-JP" dirty="0" smtClean="0"/>
              <a:t> Asano</a:t>
            </a:r>
          </a:p>
          <a:p>
            <a:pPr algn="ctr"/>
            <a:r>
              <a:rPr lang="en-US" altLang="ja-JP" dirty="0" err="1" smtClean="0"/>
              <a:t>arXiv</a:t>
            </a:r>
            <a:r>
              <a:rPr lang="en-US" altLang="ja-JP" dirty="0" smtClean="0"/>
              <a:t>: 1706.07692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189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Binary evolution calculation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912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Calculation models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92919" y="1688837"/>
            <a:ext cx="10193866" cy="4739744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Z=Z</a:t>
            </a:r>
            <a:r>
              <a:rPr kumimoji="1" lang="en-US" altLang="ja-JP" sz="2400" baseline="-25000" dirty="0" smtClean="0">
                <a:sym typeface="Wingdings 2" panose="05020102010507070707" pitchFamily="18" charset="2"/>
              </a:rPr>
              <a:t></a:t>
            </a:r>
            <a:r>
              <a:rPr kumimoji="1" lang="en-US" altLang="ja-JP" sz="2400" dirty="0" smtClean="0"/>
              <a:t>, 10</a:t>
            </a:r>
            <a:r>
              <a:rPr kumimoji="1" lang="en-US" altLang="ja-JP" sz="2400" baseline="30000" dirty="0" smtClean="0"/>
              <a:t>-0.5</a:t>
            </a:r>
            <a:r>
              <a:rPr kumimoji="1" lang="en-US" altLang="ja-JP" sz="2400" dirty="0" smtClean="0"/>
              <a:t>Z</a:t>
            </a:r>
            <a:r>
              <a:rPr kumimoji="1" lang="en-US" altLang="ja-JP" sz="2400" baseline="-25000" dirty="0" smtClean="0">
                <a:sym typeface="Wingdings 2" panose="05020102010507070707" pitchFamily="18" charset="2"/>
              </a:rPr>
              <a:t></a:t>
            </a:r>
            <a:r>
              <a:rPr kumimoji="1" lang="en-US" altLang="ja-JP" sz="2400" dirty="0" smtClean="0"/>
              <a:t>, 10</a:t>
            </a:r>
            <a:r>
              <a:rPr kumimoji="1" lang="en-US" altLang="ja-JP" sz="2400" baseline="30000" dirty="0" smtClean="0"/>
              <a:t>-1</a:t>
            </a:r>
            <a:r>
              <a:rPr kumimoji="1" lang="en-US" altLang="ja-JP" sz="2400" dirty="0" smtClean="0"/>
              <a:t>Z</a:t>
            </a:r>
            <a:r>
              <a:rPr kumimoji="1" lang="en-US" altLang="ja-JP" sz="2400" baseline="-25000" dirty="0" smtClean="0">
                <a:sym typeface="Wingdings 2" panose="05020102010507070707" pitchFamily="18" charset="2"/>
              </a:rPr>
              <a:t></a:t>
            </a:r>
            <a:r>
              <a:rPr kumimoji="1" lang="en-US" altLang="ja-JP" sz="2400" dirty="0" smtClean="0"/>
              <a:t>, 10</a:t>
            </a:r>
            <a:r>
              <a:rPr kumimoji="1" lang="en-US" altLang="ja-JP" sz="2400" baseline="30000" dirty="0" smtClean="0"/>
              <a:t>-0.5</a:t>
            </a:r>
            <a:r>
              <a:rPr kumimoji="1" lang="en-US" altLang="ja-JP" sz="2400" dirty="0" smtClean="0"/>
              <a:t>Z</a:t>
            </a:r>
            <a:r>
              <a:rPr kumimoji="1" lang="en-US" altLang="ja-JP" sz="2400" baseline="-25000" dirty="0" smtClean="0">
                <a:sym typeface="Wingdings 2" panose="05020102010507070707" pitchFamily="18" charset="2"/>
              </a:rPr>
              <a:t></a:t>
            </a:r>
            <a:r>
              <a:rPr kumimoji="1" lang="en-US" altLang="ja-JP" sz="2400" dirty="0" smtClean="0"/>
              <a:t>, 10</a:t>
            </a:r>
            <a:r>
              <a:rPr kumimoji="1" lang="en-US" altLang="ja-JP" sz="2400" baseline="30000" dirty="0" smtClean="0"/>
              <a:t>-2</a:t>
            </a:r>
            <a:r>
              <a:rPr kumimoji="1" lang="en-US" altLang="ja-JP" sz="2400" dirty="0" smtClean="0"/>
              <a:t>Z</a:t>
            </a:r>
            <a:r>
              <a:rPr kumimoji="1" lang="en-US" altLang="ja-JP" sz="2400" baseline="-25000" dirty="0" smtClean="0">
                <a:sym typeface="Wingdings 2" panose="05020102010507070707" pitchFamily="18" charset="2"/>
              </a:rPr>
              <a:t></a:t>
            </a:r>
            <a:r>
              <a:rPr kumimoji="1" lang="en-US" altLang="ja-JP" sz="2400" dirty="0" smtClean="0"/>
              <a:t>, 10</a:t>
            </a:r>
            <a:r>
              <a:rPr kumimoji="1" lang="en-US" altLang="ja-JP" sz="2400" baseline="30000" dirty="0" smtClean="0"/>
              <a:t>-2.5</a:t>
            </a:r>
            <a:r>
              <a:rPr kumimoji="1" lang="en-US" altLang="ja-JP" sz="2400" dirty="0" smtClean="0"/>
              <a:t>Z</a:t>
            </a:r>
            <a:r>
              <a:rPr kumimoji="1" lang="en-US" altLang="ja-JP" sz="2400" baseline="-25000" dirty="0" smtClean="0">
                <a:sym typeface="Wingdings 2" panose="05020102010507070707" pitchFamily="18" charset="2"/>
              </a:rPr>
              <a:t></a:t>
            </a:r>
            <a:r>
              <a:rPr kumimoji="1" lang="en-US" altLang="ja-JP" sz="2400" dirty="0" smtClean="0"/>
              <a:t>, 10</a:t>
            </a:r>
            <a:r>
              <a:rPr kumimoji="1" lang="en-US" altLang="ja-JP" sz="2400" baseline="30000" dirty="0" smtClean="0"/>
              <a:t>-3</a:t>
            </a:r>
            <a:r>
              <a:rPr kumimoji="1" lang="en-US" altLang="ja-JP" sz="2400" dirty="0" smtClean="0"/>
              <a:t>Z</a:t>
            </a:r>
            <a:r>
              <a:rPr kumimoji="1" lang="en-US" altLang="ja-JP" sz="2400" baseline="-25000" dirty="0" smtClean="0">
                <a:sym typeface="Wingdings 2" panose="05020102010507070707" pitchFamily="18" charset="2"/>
              </a:rPr>
              <a:t></a:t>
            </a:r>
            <a:r>
              <a:rPr kumimoji="1" lang="en-US" altLang="ja-JP" sz="2400" dirty="0" smtClean="0"/>
              <a:t> </a:t>
            </a:r>
            <a:endParaRPr lang="en-US" altLang="ja-JP" sz="2400" dirty="0" smtClean="0"/>
          </a:p>
          <a:p>
            <a:r>
              <a:rPr kumimoji="1" lang="en-US" altLang="ja-JP" sz="2400" dirty="0" smtClean="0"/>
              <a:t>We </a:t>
            </a:r>
            <a:r>
              <a:rPr kumimoji="1" lang="en-US" altLang="ja-JP" sz="2400" dirty="0" smtClean="0"/>
              <a:t>calculate 10</a:t>
            </a:r>
            <a:r>
              <a:rPr kumimoji="1" lang="en-US" altLang="ja-JP" sz="2400" baseline="30000" dirty="0" smtClean="0"/>
              <a:t>6</a:t>
            </a:r>
            <a:r>
              <a:rPr kumimoji="1" lang="en-US" altLang="ja-JP" sz="2400" dirty="0" smtClean="0"/>
              <a:t> binaries for each </a:t>
            </a:r>
            <a:r>
              <a:rPr kumimoji="1" lang="en-US" altLang="ja-JP" sz="2400" dirty="0" smtClean="0"/>
              <a:t>metallicity</a:t>
            </a:r>
            <a:endParaRPr lang="en-US" altLang="ja-JP" sz="2400" dirty="0"/>
          </a:p>
          <a:p>
            <a:r>
              <a:rPr kumimoji="1" lang="en-US" altLang="ja-JP" sz="2400" dirty="0" smtClean="0"/>
              <a:t>Initial condition</a:t>
            </a:r>
          </a:p>
          <a:p>
            <a:pPr marL="0" indent="0">
              <a:buNone/>
            </a:pPr>
            <a:r>
              <a:rPr lang="en-US" altLang="ja-JP" sz="2400" dirty="0" smtClean="0"/>
              <a:t>     IMF: </a:t>
            </a:r>
            <a:r>
              <a:rPr lang="en-US" altLang="ja-JP" sz="2400" dirty="0" err="1" smtClean="0"/>
              <a:t>Salpeter</a:t>
            </a:r>
            <a:r>
              <a:rPr lang="en-US" altLang="ja-JP" sz="2400" dirty="0" smtClean="0"/>
              <a:t> (</a:t>
            </a:r>
            <a:r>
              <a:rPr lang="ja-JP" altLang="en-US" sz="2400" dirty="0" smtClean="0"/>
              <a:t>∝</a:t>
            </a:r>
            <a:r>
              <a:rPr lang="en-US" altLang="ja-JP" sz="2400" dirty="0" smtClean="0"/>
              <a:t>M</a:t>
            </a:r>
            <a:r>
              <a:rPr lang="en-US" altLang="ja-JP" sz="2400" baseline="30000" dirty="0" smtClean="0"/>
              <a:t>-2.35</a:t>
            </a:r>
            <a:r>
              <a:rPr lang="en-US" altLang="ja-JP" sz="2400" dirty="0" smtClean="0"/>
              <a:t>, 5Msun&lt;M1&lt;100Msun)</a:t>
            </a:r>
            <a:endParaRPr kumimoji="1" lang="en-US" altLang="ja-JP" sz="2400" dirty="0" smtClean="0"/>
          </a:p>
          <a:p>
            <a:pPr marL="0" indent="0"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  Mass </a:t>
            </a:r>
            <a:r>
              <a:rPr lang="en-US" altLang="ja-JP" sz="2400" dirty="0" smtClean="0"/>
              <a:t>ratio </a:t>
            </a:r>
            <a:r>
              <a:rPr lang="en-US" altLang="ja-JP" sz="2400" dirty="0" smtClean="0"/>
              <a:t>: </a:t>
            </a:r>
            <a:r>
              <a:rPr lang="en-US" altLang="ja-JP" sz="2400" dirty="0" smtClean="0"/>
              <a:t>q</a:t>
            </a:r>
            <a:r>
              <a:rPr lang="en-US" altLang="ja-JP" sz="2400" baseline="30000" dirty="0" smtClean="0"/>
              <a:t>-0.1</a:t>
            </a:r>
            <a:r>
              <a:rPr lang="en-US" altLang="ja-JP" sz="2400" dirty="0" smtClean="0"/>
              <a:t> </a:t>
            </a:r>
            <a:r>
              <a:rPr lang="en-US" altLang="ja-JP" sz="2400" dirty="0" smtClean="0"/>
              <a:t>(</a:t>
            </a:r>
            <a:r>
              <a:rPr lang="en-US" altLang="ja-JP" sz="2400" dirty="0" smtClean="0"/>
              <a:t>0.1/M</a:t>
            </a:r>
            <a:r>
              <a:rPr lang="en-US" altLang="ja-JP" sz="2400" baseline="-25000" dirty="0" smtClean="0"/>
              <a:t>1</a:t>
            </a:r>
            <a:r>
              <a:rPr lang="en-US" altLang="ja-JP" sz="2400" dirty="0" smtClean="0"/>
              <a:t>&lt;q&lt;1</a:t>
            </a:r>
            <a:r>
              <a:rPr lang="en-US" altLang="ja-JP" sz="2400" dirty="0" smtClean="0"/>
              <a:t>)</a:t>
            </a:r>
          </a:p>
          <a:p>
            <a:pPr marL="0" indent="0">
              <a:buNone/>
            </a:pPr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    </a:t>
            </a:r>
            <a:r>
              <a:rPr lang="en-US" altLang="ja-JP" sz="2400" dirty="0"/>
              <a:t>P</a:t>
            </a:r>
            <a:r>
              <a:rPr kumimoji="1" lang="en-US" altLang="ja-JP" sz="2400" dirty="0" smtClean="0"/>
              <a:t>eriod: (</a:t>
            </a:r>
            <a:r>
              <a:rPr kumimoji="1" lang="en-US" altLang="ja-JP" sz="2400" dirty="0" err="1" smtClean="0"/>
              <a:t>logP</a:t>
            </a:r>
            <a:r>
              <a:rPr kumimoji="1" lang="en-US" altLang="ja-JP" sz="2400" dirty="0" smtClean="0"/>
              <a:t>)</a:t>
            </a:r>
            <a:r>
              <a:rPr kumimoji="1" lang="en-US" altLang="ja-JP" sz="2400" baseline="30000" dirty="0" smtClean="0"/>
              <a:t>-0.55 </a:t>
            </a:r>
            <a:r>
              <a:rPr kumimoji="1" lang="en-US" altLang="ja-JP" sz="2400" dirty="0" smtClean="0"/>
              <a:t>(</a:t>
            </a:r>
            <a:r>
              <a:rPr lang="en-US" altLang="ja-JP" sz="2400" dirty="0" err="1" smtClean="0"/>
              <a:t>P</a:t>
            </a:r>
            <a:r>
              <a:rPr kumimoji="1" lang="en-US" altLang="ja-JP" sz="2400" dirty="0" err="1" smtClean="0"/>
              <a:t>min</a:t>
            </a:r>
            <a:r>
              <a:rPr kumimoji="1" lang="en-US" altLang="ja-JP" sz="2400" dirty="0" smtClean="0"/>
              <a:t>&lt;P&lt;</a:t>
            </a:r>
            <a:r>
              <a:rPr kumimoji="1" lang="en-US" altLang="ja-JP" sz="2400" dirty="0" err="1" smtClean="0"/>
              <a:t>Pmax</a:t>
            </a:r>
            <a:r>
              <a:rPr kumimoji="1" lang="en-US" altLang="ja-JP" sz="2400" dirty="0" smtClean="0"/>
              <a:t>)</a:t>
            </a:r>
            <a:endParaRPr kumimoji="1" lang="en-US" altLang="ja-JP" sz="2400" dirty="0" smtClean="0"/>
          </a:p>
          <a:p>
            <a:pPr marL="0" indent="0"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  Eccentricity: </a:t>
            </a:r>
            <a:r>
              <a:rPr lang="ja-JP" altLang="en-US" sz="2400" dirty="0" smtClean="0"/>
              <a:t>∝</a:t>
            </a:r>
            <a:r>
              <a:rPr lang="en-US" altLang="ja-JP" sz="2400" dirty="0" smtClean="0"/>
              <a:t>e</a:t>
            </a:r>
            <a:r>
              <a:rPr lang="en-US" altLang="ja-JP" sz="2400" baseline="30000" dirty="0" smtClean="0"/>
              <a:t>-0.5</a:t>
            </a:r>
            <a:r>
              <a:rPr lang="en-US" altLang="ja-JP" sz="2400" dirty="0" smtClean="0"/>
              <a:t> </a:t>
            </a:r>
            <a:r>
              <a:rPr lang="en-US" altLang="ja-JP" sz="2400" dirty="0" smtClean="0"/>
              <a:t>(0&lt;e&lt;1</a:t>
            </a:r>
            <a:r>
              <a:rPr lang="en-US" altLang="ja-JP" sz="2400" dirty="0" smtClean="0"/>
              <a:t>)</a:t>
            </a:r>
          </a:p>
          <a:p>
            <a:r>
              <a:rPr kumimoji="1" lang="en-US" altLang="ja-JP" sz="2400" dirty="0" smtClean="0"/>
              <a:t>Common envelope parameters</a:t>
            </a:r>
          </a:p>
          <a:p>
            <a:pPr marL="0" indent="0"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   αλ</a:t>
            </a:r>
            <a:r>
              <a:rPr lang="ja-JP" altLang="en-US" sz="2400" dirty="0" smtClean="0"/>
              <a:t>＝</a:t>
            </a:r>
            <a:r>
              <a:rPr lang="en-US" altLang="ja-JP" sz="2400" dirty="0" smtClean="0"/>
              <a:t>0.1</a:t>
            </a:r>
            <a:r>
              <a:rPr lang="ja-JP" altLang="en-US" sz="2400" dirty="0" err="1" smtClean="0"/>
              <a:t>，</a:t>
            </a:r>
            <a:r>
              <a:rPr lang="en-US" altLang="ja-JP" sz="2400" dirty="0" smtClean="0"/>
              <a:t>1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2246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GRB criterion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3" y="2160589"/>
            <a:ext cx="11098185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800" dirty="0" smtClean="0"/>
              <a:t>We assume following criterions</a:t>
            </a:r>
          </a:p>
          <a:p>
            <a:endParaRPr lang="en-US" altLang="ja-JP" sz="2800" dirty="0" smtClean="0"/>
          </a:p>
          <a:p>
            <a:r>
              <a:rPr lang="en-US" altLang="ja-JP" sz="2800" dirty="0" smtClean="0"/>
              <a:t>Binary merger remnants </a:t>
            </a:r>
          </a:p>
          <a:p>
            <a:pPr marL="0" indent="0">
              <a:buNone/>
            </a:pPr>
            <a:r>
              <a:rPr lang="en-US" altLang="ja-JP" sz="2800" dirty="0"/>
              <a:t> </a:t>
            </a:r>
            <a:r>
              <a:rPr lang="en-US" altLang="ja-JP" sz="2800" dirty="0" smtClean="0"/>
              <a:t>  (He core of giant +wolf-</a:t>
            </a:r>
            <a:r>
              <a:rPr lang="en-US" altLang="ja-JP" sz="2800" dirty="0" err="1" smtClean="0"/>
              <a:t>rayet</a:t>
            </a:r>
            <a:r>
              <a:rPr lang="en-US" altLang="ja-JP" sz="2800" dirty="0" smtClean="0"/>
              <a:t> or He core + He </a:t>
            </a:r>
            <a:r>
              <a:rPr lang="en-US" altLang="ja-JP" sz="2800" dirty="0" smtClean="0"/>
              <a:t>core</a:t>
            </a:r>
            <a:r>
              <a:rPr lang="ja-JP" altLang="en-US" sz="2800" dirty="0"/>
              <a:t> </a:t>
            </a:r>
            <a:r>
              <a:rPr lang="en-US" altLang="ja-JP" sz="2800" dirty="0" smtClean="0"/>
              <a:t>of two giants</a:t>
            </a:r>
            <a:r>
              <a:rPr lang="en-US" altLang="ja-JP" sz="2800" dirty="0" smtClean="0"/>
              <a:t>) </a:t>
            </a:r>
            <a:endParaRPr lang="en-US" altLang="ja-JP" sz="2800" dirty="0"/>
          </a:p>
          <a:p>
            <a:r>
              <a:rPr kumimoji="1" lang="en-US" altLang="ja-JP" sz="2800" dirty="0" err="1" smtClean="0"/>
              <a:t>M</a:t>
            </a:r>
            <a:r>
              <a:rPr kumimoji="1" lang="en-US" altLang="ja-JP" sz="2800" baseline="-25000" dirty="0" err="1" smtClean="0"/>
              <a:t>preSN</a:t>
            </a:r>
            <a:r>
              <a:rPr kumimoji="1" lang="en-US" altLang="ja-JP" sz="2800" dirty="0" smtClean="0"/>
              <a:t>&gt;3M</a:t>
            </a:r>
            <a:r>
              <a:rPr kumimoji="1" lang="en-US" altLang="ja-JP" sz="2800" baseline="-25000" dirty="0" smtClean="0">
                <a:sym typeface="Wingdings 2" panose="05020102010507070707" pitchFamily="18" charset="2"/>
              </a:rPr>
              <a:t></a:t>
            </a:r>
            <a:endParaRPr kumimoji="1" lang="en-US" altLang="ja-JP" sz="2800" baseline="-25000" dirty="0" smtClean="0"/>
          </a:p>
          <a:p>
            <a:r>
              <a:rPr lang="en-US" altLang="ja-JP" sz="2800" dirty="0" err="1" smtClean="0"/>
              <a:t>cJ</a:t>
            </a:r>
            <a:r>
              <a:rPr lang="en-US" altLang="ja-JP" sz="2800" baseline="-25000" dirty="0" err="1" smtClean="0"/>
              <a:t>preSN</a:t>
            </a:r>
            <a:r>
              <a:rPr lang="en-US" altLang="ja-JP" sz="2800" dirty="0" smtClean="0"/>
              <a:t>/GM</a:t>
            </a:r>
            <a:r>
              <a:rPr lang="en-US" altLang="ja-JP" sz="2800" baseline="30000" dirty="0" smtClean="0"/>
              <a:t>2</a:t>
            </a:r>
            <a:r>
              <a:rPr lang="en-US" altLang="ja-JP" sz="2800" dirty="0" smtClean="0"/>
              <a:t>&gt;1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8684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3535" y="1047100"/>
            <a:ext cx="9584266" cy="1320800"/>
          </a:xfrm>
        </p:spPr>
        <p:txBody>
          <a:bodyPr/>
          <a:lstStyle/>
          <a:p>
            <a:r>
              <a:rPr kumimoji="1" lang="en-US" altLang="ja-JP" dirty="0" smtClean="0"/>
              <a:t>The fraction of long GRB for each metallicity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6" y="2735249"/>
            <a:ext cx="11554321" cy="293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3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8200"/>
          </a:xfrm>
        </p:spPr>
        <p:txBody>
          <a:bodyPr/>
          <a:lstStyle/>
          <a:p>
            <a:r>
              <a:rPr kumimoji="1" lang="en-US" altLang="ja-JP" dirty="0" smtClean="0"/>
              <a:t>Binary merger + low metallicity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6267" y="1524000"/>
            <a:ext cx="6265333" cy="5334000"/>
          </a:xfrm>
        </p:spPr>
        <p:txBody>
          <a:bodyPr>
            <a:normAutofit lnSpcReduction="10000"/>
          </a:bodyPr>
          <a:lstStyle/>
          <a:p>
            <a:r>
              <a:rPr lang="en-US" altLang="ja-JP" sz="2800" dirty="0" smtClean="0"/>
              <a:t>If</a:t>
            </a:r>
            <a:r>
              <a:rPr kumimoji="1" lang="en-US" altLang="ja-JP" sz="2800" dirty="0" smtClean="0"/>
              <a:t> the wind mass loss is weak,</a:t>
            </a:r>
          </a:p>
          <a:p>
            <a:r>
              <a:rPr lang="en-US" altLang="ja-JP" sz="2800" dirty="0" smtClean="0"/>
              <a:t>Binary can evolve as close binary.</a:t>
            </a:r>
          </a:p>
          <a:p>
            <a:r>
              <a:rPr kumimoji="1" lang="en-US" altLang="ja-JP" sz="2800" dirty="0" smtClean="0"/>
              <a:t>The binary evolution is different.</a:t>
            </a:r>
          </a:p>
          <a:p>
            <a:endParaRPr lang="en-US" altLang="ja-JP" sz="2800" dirty="0"/>
          </a:p>
          <a:p>
            <a:r>
              <a:rPr kumimoji="1" lang="en-US" altLang="ja-JP" sz="2800" dirty="0" smtClean="0"/>
              <a:t>High metal</a:t>
            </a:r>
          </a:p>
          <a:p>
            <a:pPr marL="0" indent="0">
              <a:buNone/>
            </a:pPr>
            <a:r>
              <a:rPr lang="en-US" altLang="ja-JP" sz="2800" dirty="0" smtClean="0"/>
              <a:t>    They tend to </a:t>
            </a:r>
            <a:r>
              <a:rPr lang="en-US" altLang="ja-JP" sz="2800" dirty="0" smtClean="0"/>
              <a:t>become CE </a:t>
            </a:r>
            <a:r>
              <a:rPr lang="en-US" altLang="ja-JP" sz="2800" dirty="0" smtClean="0"/>
              <a:t>phase </a:t>
            </a:r>
          </a:p>
          <a:p>
            <a:pPr marL="0" indent="0">
              <a:buNone/>
            </a:pPr>
            <a:r>
              <a:rPr lang="en-US" altLang="ja-JP" sz="2800" dirty="0"/>
              <a:t> </a:t>
            </a:r>
            <a:r>
              <a:rPr lang="en-US" altLang="ja-JP" sz="2800" dirty="0" smtClean="0"/>
              <a:t>   at HG+MS</a:t>
            </a:r>
            <a:endParaRPr lang="en-US" altLang="ja-JP" sz="2800" dirty="0"/>
          </a:p>
          <a:p>
            <a:r>
              <a:rPr kumimoji="1" lang="en-US" altLang="ja-JP" sz="2800" dirty="0" smtClean="0"/>
              <a:t>Low metal</a:t>
            </a:r>
          </a:p>
          <a:p>
            <a:pPr marL="0" indent="0">
              <a:buNone/>
            </a:pPr>
            <a:r>
              <a:rPr lang="en-US" altLang="ja-JP" sz="2800" dirty="0" smtClean="0"/>
              <a:t>    They tend to become CE phase</a:t>
            </a:r>
          </a:p>
          <a:p>
            <a:pPr marL="0" indent="0">
              <a:buNone/>
            </a:pPr>
            <a:r>
              <a:rPr lang="en-US" altLang="ja-JP" sz="2800" dirty="0"/>
              <a:t> </a:t>
            </a:r>
            <a:r>
              <a:rPr lang="en-US" altLang="ja-JP" sz="2800" dirty="0" smtClean="0"/>
              <a:t>   at Post MS stars. 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799" y="1753587"/>
            <a:ext cx="5943601" cy="499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3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GRB rate calculation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6613" y="1162742"/>
            <a:ext cx="8596668" cy="53493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en-US" altLang="ja-JP" sz="2400" dirty="0" smtClean="0"/>
              <a:t>We need the metallicity </a:t>
            </a:r>
            <a:r>
              <a:rPr kumimoji="1" lang="en-US" altLang="ja-JP" sz="2400" dirty="0" smtClean="0"/>
              <a:t>evolution and SFR</a:t>
            </a:r>
            <a:endParaRPr lang="en-US" altLang="ja-JP" sz="2400" dirty="0" smtClean="0"/>
          </a:p>
          <a:p>
            <a:r>
              <a:rPr lang="en-US" altLang="ja-JP" sz="2400" dirty="0" err="1" smtClean="0"/>
              <a:t>Madou</a:t>
            </a:r>
            <a:r>
              <a:rPr lang="en-US" altLang="ja-JP" sz="2400" dirty="0" smtClean="0"/>
              <a:t> SFR</a:t>
            </a:r>
          </a:p>
          <a:p>
            <a:r>
              <a:rPr lang="en-US" altLang="ja-JP" sz="2400" dirty="0" smtClean="0"/>
              <a:t>Galaxy </a:t>
            </a:r>
            <a:r>
              <a:rPr lang="en-US" altLang="ja-JP" sz="2400" dirty="0" smtClean="0"/>
              <a:t>mass distribution function (depends on redshift) 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/>
          </a:p>
          <a:p>
            <a:r>
              <a:rPr kumimoji="1" lang="en-US" altLang="ja-JP" sz="2400" dirty="0" smtClean="0"/>
              <a:t>Galaxy mass-metallicity relation</a:t>
            </a:r>
          </a:p>
          <a:p>
            <a:endParaRPr lang="en-US" altLang="ja-JP" sz="2400" dirty="0"/>
          </a:p>
          <a:p>
            <a:endParaRPr kumimoji="1" lang="en-US" altLang="ja-JP" sz="2400" dirty="0" smtClean="0"/>
          </a:p>
          <a:p>
            <a:r>
              <a:rPr lang="en-US" altLang="ja-JP" sz="2400" dirty="0" smtClean="0"/>
              <a:t>The metallicity fraction</a:t>
            </a:r>
            <a:endParaRPr kumimoji="1" lang="en-US" altLang="ja-JP" sz="2400" dirty="0" smtClean="0"/>
          </a:p>
          <a:p>
            <a:endParaRPr lang="en-US" altLang="ja-JP" sz="2400" dirty="0"/>
          </a:p>
          <a:p>
            <a:endParaRPr kumimoji="1" lang="en-US" altLang="ja-JP" sz="2400" dirty="0" smtClean="0"/>
          </a:p>
          <a:p>
            <a:pPr marL="0" indent="0">
              <a:buNone/>
            </a:pPr>
            <a:r>
              <a:rPr kumimoji="1" lang="en-US" altLang="ja-JP" sz="2400" dirty="0" smtClean="0"/>
              <a:t> </a:t>
            </a:r>
          </a:p>
          <a:p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931" y="2356976"/>
            <a:ext cx="6697069" cy="97108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702" y="3754641"/>
            <a:ext cx="6279125" cy="72422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2265" y="5235078"/>
            <a:ext cx="7887402" cy="133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1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9084" y="82905"/>
            <a:ext cx="8596668" cy="1320800"/>
          </a:xfrm>
        </p:spPr>
        <p:txBody>
          <a:bodyPr/>
          <a:lstStyle/>
          <a:p>
            <a:r>
              <a:rPr kumimoji="1" lang="en-US" altLang="ja-JP" dirty="0" smtClean="0"/>
              <a:t>Long GRB rate and SFR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36" y="833934"/>
            <a:ext cx="9843911" cy="5842783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926522" y="6400800"/>
            <a:ext cx="704996" cy="27591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53965" y="6330598"/>
            <a:ext cx="841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0                                      5                                      10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8679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Conclution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3" y="2160589"/>
            <a:ext cx="9287933" cy="3880773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The Low metallicity binaries are easier to become GRB progenitor than those of high metallicity.</a:t>
            </a:r>
          </a:p>
          <a:p>
            <a:r>
              <a:rPr lang="en-US" altLang="ja-JP" sz="3200" dirty="0" smtClean="0"/>
              <a:t>The GRB rate of binary merger model is roughly consistent with the GRB rate from observation, in spite of simple assumptions.</a:t>
            </a:r>
            <a:endParaRPr kumimoji="1" lang="en-US" altLang="ja-JP" sz="3200" dirty="0" smtClean="0"/>
          </a:p>
          <a:p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6718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Long GRB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49867" y="1635655"/>
            <a:ext cx="8596668" cy="3880773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T90&gt;2 s</a:t>
            </a:r>
          </a:p>
          <a:p>
            <a:r>
              <a:rPr lang="en-US" altLang="ja-JP" sz="2800" dirty="0" smtClean="0"/>
              <a:t>Some</a:t>
            </a:r>
            <a:r>
              <a:rPr lang="ja-JP" altLang="en-US" sz="2800" dirty="0" smtClean="0"/>
              <a:t> </a:t>
            </a:r>
            <a:r>
              <a:rPr lang="en-US" altLang="ja-JP" sz="2800" dirty="0"/>
              <a:t>l</a:t>
            </a:r>
            <a:r>
              <a:rPr lang="en-US" altLang="ja-JP" sz="2800" dirty="0" smtClean="0"/>
              <a:t>ong GRBs associate a supernova</a:t>
            </a:r>
          </a:p>
          <a:p>
            <a:r>
              <a:rPr lang="en-US" altLang="ja-JP" sz="2800" dirty="0" smtClean="0"/>
              <a:t>L</a:t>
            </a:r>
            <a:r>
              <a:rPr kumimoji="1" lang="en-US" altLang="ja-JP" sz="2800" dirty="0" smtClean="0"/>
              <a:t>ong GRBs </a:t>
            </a:r>
            <a:r>
              <a:rPr lang="en-US" altLang="ja-JP" sz="2800" dirty="0"/>
              <a:t>may arise from the core collapse of massive stars</a:t>
            </a:r>
            <a:r>
              <a:rPr lang="en-US" altLang="ja-JP" sz="2800" dirty="0" smtClean="0"/>
              <a:t>. </a:t>
            </a:r>
            <a:r>
              <a:rPr lang="en-US" altLang="ja-JP" sz="2800" dirty="0" smtClean="0">
                <a:solidFill>
                  <a:srgbClr val="FF0000"/>
                </a:solidFill>
              </a:rPr>
              <a:t>But do not follow the SFR…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8402"/>
            <a:ext cx="6536267" cy="277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矢印コネクタ 5"/>
          <p:cNvCxnSpPr/>
          <p:nvPr/>
        </p:nvCxnSpPr>
        <p:spPr>
          <a:xfrm>
            <a:off x="7577667" y="6146800"/>
            <a:ext cx="3750733" cy="1693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7586133" y="3903133"/>
            <a:ext cx="0" cy="224366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V="1">
            <a:off x="7594600" y="4715933"/>
            <a:ext cx="846666" cy="800495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8449733" y="4715933"/>
            <a:ext cx="2060401" cy="1151467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8193001" y="5291666"/>
            <a:ext cx="138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4"/>
                </a:solidFill>
              </a:rPr>
              <a:t>SFR</a:t>
            </a:r>
            <a:endParaRPr kumimoji="1" lang="ja-JP" altLang="en-US" dirty="0">
              <a:solidFill>
                <a:schemeClr val="accent4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151600" y="4531267"/>
            <a:ext cx="414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449732" y="6282267"/>
            <a:ext cx="228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redshift</a:t>
            </a:r>
            <a:endParaRPr kumimoji="1" lang="ja-JP" altLang="en-US" dirty="0"/>
          </a:p>
        </p:txBody>
      </p:sp>
      <p:cxnSp>
        <p:nvCxnSpPr>
          <p:cNvPr id="22" name="直線コネクタ 21"/>
          <p:cNvCxnSpPr/>
          <p:nvPr/>
        </p:nvCxnSpPr>
        <p:spPr>
          <a:xfrm flipV="1">
            <a:off x="7594600" y="4509531"/>
            <a:ext cx="973667" cy="8945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8568267" y="4509531"/>
            <a:ext cx="2286000" cy="19517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8884400" y="4078402"/>
            <a:ext cx="1625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GRB rate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06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Progenitor models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765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DAD5-5D00-496A-8A85-736043080E84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4" y="440267"/>
            <a:ext cx="7772400" cy="1617133"/>
          </a:xfrm>
        </p:spPr>
        <p:txBody>
          <a:bodyPr>
            <a:noAutofit/>
          </a:bodyPr>
          <a:lstStyle/>
          <a:p>
            <a:r>
              <a:rPr lang="en-US" altLang="ja-JP" dirty="0"/>
              <a:t>Recipe to make a long </a:t>
            </a:r>
            <a:r>
              <a:rPr lang="en-US" altLang="ja-JP" dirty="0" smtClean="0"/>
              <a:t>GRB</a:t>
            </a:r>
            <a:br>
              <a:rPr lang="en-US" altLang="ja-JP" dirty="0" smtClean="0"/>
            </a:br>
            <a:r>
              <a:rPr lang="en-US" altLang="ja-JP" dirty="0" err="1"/>
              <a:t>Collapsar</a:t>
            </a:r>
            <a:r>
              <a:rPr lang="en-US" altLang="ja-JP" dirty="0"/>
              <a:t> Scenario (</a:t>
            </a:r>
            <a:r>
              <a:rPr lang="en-US" altLang="ja-JP" dirty="0" err="1"/>
              <a:t>Woosley</a:t>
            </a:r>
            <a:r>
              <a:rPr lang="en-US" altLang="ja-JP" dirty="0"/>
              <a:t>, 1993) </a:t>
            </a:r>
            <a:br>
              <a:rPr lang="en-US" altLang="ja-JP" dirty="0"/>
            </a:br>
            <a:endParaRPr lang="en-US" altLang="ja-JP" dirty="0"/>
          </a:p>
        </p:txBody>
      </p:sp>
      <p:pic>
        <p:nvPicPr>
          <p:cNvPr id="4100" name="Picture 4" descr="gamma_h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581400"/>
            <a:ext cx="4419600" cy="3276600"/>
          </a:xfrm>
          <a:prstGeom prst="rect">
            <a:avLst/>
          </a:prstGeom>
          <a:noFill/>
          <a:ln>
            <a:noFill/>
          </a:ln>
          <a:effectLst>
            <a:outerShdw blurRad="38100" dist="25399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77334" y="1933413"/>
            <a:ext cx="10160002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ja-JP" sz="2400" dirty="0">
                <a:ea typeface="Osaka" pitchFamily="80" charset="-128"/>
              </a:rPr>
              <a:t> Massive core (enough to produce a BH)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altLang="ja-JP" sz="2400" dirty="0">
              <a:ea typeface="Osaka" pitchFamily="80" charset="-128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ja-JP" sz="2400" dirty="0">
                <a:ea typeface="Osaka" pitchFamily="80" charset="-128"/>
              </a:rPr>
              <a:t> </a:t>
            </a:r>
            <a:r>
              <a:rPr lang="en-US" altLang="ja-JP" sz="2400" dirty="0" smtClean="0">
                <a:ea typeface="Osaka" pitchFamily="80" charset="-128"/>
              </a:rPr>
              <a:t>no H envelope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ja-JP" sz="2400" dirty="0" smtClean="0">
                <a:ea typeface="Osaka" pitchFamily="80" charset="-128"/>
              </a:rPr>
              <a:t>(Jet cannot penetrate large envelope and observed GRB-</a:t>
            </a:r>
            <a:r>
              <a:rPr lang="en-US" altLang="ja-JP" sz="2400" dirty="0" err="1" smtClean="0">
                <a:ea typeface="Osaka" pitchFamily="80" charset="-128"/>
              </a:rPr>
              <a:t>SNe</a:t>
            </a:r>
            <a:r>
              <a:rPr lang="en-US" altLang="ja-JP" sz="2400" dirty="0" smtClean="0">
                <a:ea typeface="Osaka" pitchFamily="80" charset="-128"/>
              </a:rPr>
              <a:t> are </a:t>
            </a:r>
            <a:r>
              <a:rPr lang="en-US" altLang="ja-JP" sz="2400" dirty="0" err="1" smtClean="0">
                <a:ea typeface="Osaka" pitchFamily="80" charset="-128"/>
              </a:rPr>
              <a:t>Ic</a:t>
            </a:r>
            <a:r>
              <a:rPr lang="en-US" altLang="ja-JP" sz="2400" dirty="0" smtClean="0">
                <a:ea typeface="Osaka" pitchFamily="80" charset="-128"/>
              </a:rPr>
              <a:t>)</a:t>
            </a:r>
            <a:endParaRPr lang="en-US" altLang="ja-JP" sz="2400" dirty="0">
              <a:ea typeface="Osaka" pitchFamily="80" charset="-128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altLang="ja-JP" sz="2400" dirty="0">
              <a:ea typeface="Osaka" pitchFamily="80" charset="-128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ja-JP" sz="2400" dirty="0">
                <a:ea typeface="Osaka" pitchFamily="80" charset="-128"/>
              </a:rPr>
              <a:t> Rapidly rotating </a:t>
            </a:r>
            <a:r>
              <a:rPr lang="en-US" altLang="ja-JP" sz="2400" dirty="0" smtClean="0">
                <a:ea typeface="Osaka" pitchFamily="80" charset="-128"/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ja-JP" sz="2400" dirty="0" smtClean="0">
                <a:ea typeface="Osaka" pitchFamily="80" charset="-128"/>
              </a:rPr>
              <a:t>(to produce </a:t>
            </a:r>
            <a:r>
              <a:rPr lang="en-US" altLang="ja-JP" sz="2400" dirty="0">
                <a:ea typeface="Osaka" pitchFamily="80" charset="-128"/>
              </a:rPr>
              <a:t>an accretion disk around the </a:t>
            </a:r>
            <a:r>
              <a:rPr lang="en-US" altLang="ja-JP" sz="2400" dirty="0" smtClean="0">
                <a:ea typeface="Osaka" pitchFamily="80" charset="-128"/>
              </a:rPr>
              <a:t>BH</a:t>
            </a:r>
            <a:r>
              <a:rPr lang="en-US" altLang="ja-JP" sz="2400" dirty="0">
                <a:ea typeface="Osaka" pitchFamily="80" charset="-128"/>
              </a:rPr>
              <a:t>)</a:t>
            </a:r>
          </a:p>
          <a:p>
            <a:pPr>
              <a:spcBef>
                <a:spcPct val="50000"/>
              </a:spcBef>
            </a:pPr>
            <a:endParaRPr lang="it-IT" altLang="ja-JP" dirty="0"/>
          </a:p>
        </p:txBody>
      </p:sp>
    </p:spTree>
    <p:extLst>
      <p:ext uri="{BB962C8B-B14F-4D97-AF65-F5344CB8AC3E}">
        <p14:creationId xmlns:p14="http://schemas.microsoft.com/office/powerpoint/2010/main" val="297582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7340-F2AA-477F-A313-114E93071794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7732"/>
            <a:ext cx="7772400" cy="1143000"/>
          </a:xfrm>
        </p:spPr>
        <p:txBody>
          <a:bodyPr/>
          <a:lstStyle/>
          <a:p>
            <a:r>
              <a:rPr lang="en-US" altLang="ja-JP" sz="4200" dirty="0"/>
              <a:t>The “angular momentum” issue</a:t>
            </a:r>
            <a:endParaRPr lang="en-US" altLang="ja-JP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959047"/>
            <a:ext cx="8382000" cy="26670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ja-JP" sz="2800" dirty="0" smtClean="0"/>
              <a:t>Generally, the star loses the mass due to stellar wind mass loss</a:t>
            </a:r>
            <a:endParaRPr lang="en-US" altLang="ja-JP" sz="2800" dirty="0"/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ja-JP" sz="2800" dirty="0"/>
              <a:t>It is possible to remove the envelope (WR winds) but too much angular momentum is lost during the RSG and WR phases (magnetic torques)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ja-JP" sz="28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650067" y="3763309"/>
            <a:ext cx="8686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Possible solutions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 smtClean="0"/>
              <a:t>Low metallicity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 smtClean="0"/>
              <a:t>Binary merger model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7500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Low metallicity model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4199" y="1728789"/>
            <a:ext cx="9592733" cy="3880773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Stellar wind of low metallicity stars is weaker than that of high metallicity</a:t>
            </a:r>
          </a:p>
          <a:p>
            <a:r>
              <a:rPr kumimoji="1" lang="en-US" altLang="ja-JP" sz="2800" dirty="0" smtClean="0"/>
              <a:t>Low metallicity stars do not lose the angular momentum due to the wind mass loss.</a:t>
            </a:r>
          </a:p>
          <a:p>
            <a:r>
              <a:rPr lang="en-US" altLang="ja-JP" sz="2800" dirty="0" smtClean="0"/>
              <a:t>But, the H envelope remains</a:t>
            </a:r>
          </a:p>
          <a:p>
            <a:r>
              <a:rPr lang="en-US" altLang="ja-JP" sz="2800" dirty="0" smtClean="0"/>
              <a:t>Need the initially high spin and the chemically homogeneous evolution?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9572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1934" y="389466"/>
            <a:ext cx="8596668" cy="1320800"/>
          </a:xfrm>
        </p:spPr>
        <p:txBody>
          <a:bodyPr/>
          <a:lstStyle/>
          <a:p>
            <a:r>
              <a:rPr lang="en-US" altLang="ja-JP" dirty="0"/>
              <a:t>C</a:t>
            </a:r>
            <a:r>
              <a:rPr lang="en-US" altLang="ja-JP" dirty="0" smtClean="0"/>
              <a:t>hemically </a:t>
            </a:r>
            <a:r>
              <a:rPr lang="en-US" altLang="ja-JP" dirty="0"/>
              <a:t>homogeneous evolution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3200" y="1937281"/>
            <a:ext cx="7298267" cy="4807477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S</a:t>
            </a:r>
            <a:r>
              <a:rPr kumimoji="1" lang="en-US" altLang="ja-JP" sz="2800" dirty="0" smtClean="0"/>
              <a:t>tar rotates with near the Kepler velocity</a:t>
            </a:r>
          </a:p>
          <a:p>
            <a:pPr marL="0" indent="0">
              <a:buNone/>
            </a:pPr>
            <a:r>
              <a:rPr lang="en-US" altLang="ja-JP" sz="2800" dirty="0"/>
              <a:t> </a:t>
            </a:r>
            <a:r>
              <a:rPr lang="en-US" altLang="ja-JP" sz="2800" dirty="0" smtClean="0"/>
              <a:t>  Inside of star is entirely mixed </a:t>
            </a:r>
          </a:p>
          <a:p>
            <a:r>
              <a:rPr kumimoji="1" lang="en-US" altLang="ja-JP" sz="2800" dirty="0" smtClean="0"/>
              <a:t>All Hydrogen can be used to burn.</a:t>
            </a:r>
          </a:p>
          <a:p>
            <a:r>
              <a:rPr lang="en-US" altLang="ja-JP" sz="2800" dirty="0" smtClean="0"/>
              <a:t>Star will be He star.(</a:t>
            </a:r>
            <a:r>
              <a:rPr lang="ja-JP" altLang="en-US" sz="2800" dirty="0" smtClean="0"/>
              <a:t>➝</a:t>
            </a:r>
            <a:r>
              <a:rPr lang="en-US" altLang="ja-JP" sz="2800" dirty="0" smtClean="0"/>
              <a:t>CO </a:t>
            </a:r>
            <a:r>
              <a:rPr lang="en-US" altLang="ja-JP" sz="2800" dirty="0" smtClean="0"/>
              <a:t>star?)</a:t>
            </a:r>
            <a:endParaRPr lang="en-US" altLang="ja-JP" sz="2800" dirty="0" smtClean="0"/>
          </a:p>
          <a:p>
            <a:endParaRPr kumimoji="1" lang="en-US" altLang="ja-JP" sz="2800" dirty="0"/>
          </a:p>
          <a:p>
            <a:r>
              <a:rPr lang="en-US" altLang="ja-JP" sz="2800" dirty="0" smtClean="0"/>
              <a:t>They have no H envelope</a:t>
            </a:r>
          </a:p>
          <a:p>
            <a:r>
              <a:rPr kumimoji="1" lang="en-US" altLang="ja-JP" sz="2800" dirty="0" smtClean="0"/>
              <a:t>But, What is make such a high rotating</a:t>
            </a:r>
          </a:p>
          <a:p>
            <a:pPr marL="0" indent="0">
              <a:buNone/>
            </a:pPr>
            <a:r>
              <a:rPr lang="en-US" altLang="ja-JP" sz="2800" dirty="0"/>
              <a:t> </a:t>
            </a:r>
            <a:r>
              <a:rPr lang="en-US" altLang="ja-JP" sz="2800" dirty="0" smtClean="0"/>
              <a:t>  initial condition?</a:t>
            </a:r>
            <a:r>
              <a:rPr kumimoji="1" lang="en-US" altLang="ja-JP" sz="2800" dirty="0" smtClean="0"/>
              <a:t> </a:t>
            </a:r>
          </a:p>
          <a:p>
            <a:endParaRPr kumimoji="1" lang="ja-JP" altLang="en-US" dirty="0"/>
          </a:p>
        </p:txBody>
      </p:sp>
      <p:pic>
        <p:nvPicPr>
          <p:cNvPr id="4" name="コンテンツ プレースホルダ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33" y="203200"/>
            <a:ext cx="5139267" cy="655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6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Binary merger model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1667" y="2142760"/>
            <a:ext cx="8596668" cy="3880773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T</a:t>
            </a:r>
            <a:r>
              <a:rPr kumimoji="1" lang="en-US" altLang="ja-JP" sz="2400" dirty="0" smtClean="0"/>
              <a:t>he binary consists of post main sequence stars </a:t>
            </a:r>
          </a:p>
          <a:p>
            <a:r>
              <a:rPr lang="en-US" altLang="ja-JP" sz="2400" dirty="0" smtClean="0"/>
              <a:t>Wolf-</a:t>
            </a:r>
            <a:r>
              <a:rPr lang="en-US" altLang="ja-JP" sz="2400" dirty="0" err="1" smtClean="0"/>
              <a:t>Rayet</a:t>
            </a:r>
            <a:r>
              <a:rPr lang="en-US" altLang="ja-JP" sz="2400" dirty="0" smtClean="0"/>
              <a:t>+ giant or giant+ giant</a:t>
            </a:r>
          </a:p>
          <a:p>
            <a:r>
              <a:rPr lang="en-US" altLang="ja-JP" sz="2400" dirty="0" smtClean="0"/>
              <a:t>They become the common envelope phase</a:t>
            </a:r>
            <a:endParaRPr lang="en-US" altLang="ja-JP" sz="2400" dirty="0"/>
          </a:p>
          <a:p>
            <a:r>
              <a:rPr kumimoji="1" lang="en-US" altLang="ja-JP" sz="2400" dirty="0" smtClean="0"/>
              <a:t>Lose H envelope and He cores merge </a:t>
            </a:r>
          </a:p>
          <a:p>
            <a:r>
              <a:rPr kumimoji="1" lang="en-US" altLang="ja-JP" sz="2400" dirty="0" smtClean="0"/>
              <a:t>After merge, they become the highly rotating Helium star.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532" y="1452533"/>
            <a:ext cx="3031067" cy="47996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9601200" y="6252133"/>
            <a:ext cx="2384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Fryer&amp;Heger</a:t>
            </a:r>
            <a:r>
              <a:rPr kumimoji="1" lang="en-US" altLang="ja-JP" dirty="0" smtClean="0"/>
              <a:t> 2005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250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8200"/>
          </a:xfrm>
        </p:spPr>
        <p:txBody>
          <a:bodyPr/>
          <a:lstStyle/>
          <a:p>
            <a:r>
              <a:rPr kumimoji="1" lang="en-US" altLang="ja-JP" dirty="0" smtClean="0"/>
              <a:t>Binary merger + low metallicity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6267" y="1524000"/>
            <a:ext cx="6265333" cy="5334000"/>
          </a:xfrm>
        </p:spPr>
        <p:txBody>
          <a:bodyPr>
            <a:normAutofit lnSpcReduction="10000"/>
          </a:bodyPr>
          <a:lstStyle/>
          <a:p>
            <a:r>
              <a:rPr lang="en-US" altLang="ja-JP" sz="2800" dirty="0" smtClean="0"/>
              <a:t>If</a:t>
            </a:r>
            <a:r>
              <a:rPr kumimoji="1" lang="en-US" altLang="ja-JP" sz="2800" dirty="0" smtClean="0"/>
              <a:t> the wind mass loss is weak,</a:t>
            </a:r>
          </a:p>
          <a:p>
            <a:r>
              <a:rPr lang="en-US" altLang="ja-JP" sz="2800" dirty="0" smtClean="0"/>
              <a:t>Binary can evolve as close binary.</a:t>
            </a:r>
          </a:p>
          <a:p>
            <a:r>
              <a:rPr kumimoji="1" lang="en-US" altLang="ja-JP" sz="2800" dirty="0" smtClean="0"/>
              <a:t>The binary evolution is different.</a:t>
            </a:r>
          </a:p>
          <a:p>
            <a:endParaRPr lang="en-US" altLang="ja-JP" sz="2800" dirty="0"/>
          </a:p>
          <a:p>
            <a:r>
              <a:rPr kumimoji="1" lang="en-US" altLang="ja-JP" sz="2800" dirty="0" smtClean="0"/>
              <a:t>High metal</a:t>
            </a:r>
          </a:p>
          <a:p>
            <a:pPr marL="0" indent="0">
              <a:buNone/>
            </a:pPr>
            <a:r>
              <a:rPr lang="en-US" altLang="ja-JP" sz="2800" dirty="0" smtClean="0"/>
              <a:t>    They tend to </a:t>
            </a:r>
            <a:r>
              <a:rPr lang="en-US" altLang="ja-JP" sz="2800" dirty="0" smtClean="0"/>
              <a:t>become CE </a:t>
            </a:r>
            <a:r>
              <a:rPr lang="en-US" altLang="ja-JP" sz="2800" dirty="0" smtClean="0"/>
              <a:t>phase </a:t>
            </a:r>
          </a:p>
          <a:p>
            <a:pPr marL="0" indent="0">
              <a:buNone/>
            </a:pPr>
            <a:r>
              <a:rPr lang="en-US" altLang="ja-JP" sz="2800" dirty="0"/>
              <a:t> </a:t>
            </a:r>
            <a:r>
              <a:rPr lang="en-US" altLang="ja-JP" sz="2800" dirty="0" smtClean="0"/>
              <a:t>   at HG+MS</a:t>
            </a:r>
            <a:endParaRPr lang="en-US" altLang="ja-JP" sz="2800" dirty="0"/>
          </a:p>
          <a:p>
            <a:r>
              <a:rPr kumimoji="1" lang="en-US" altLang="ja-JP" sz="2800" dirty="0" smtClean="0"/>
              <a:t>Low metal</a:t>
            </a:r>
          </a:p>
          <a:p>
            <a:pPr marL="0" indent="0">
              <a:buNone/>
            </a:pPr>
            <a:r>
              <a:rPr lang="en-US" altLang="ja-JP" sz="2800" dirty="0" smtClean="0"/>
              <a:t>    They tend to become CE phase</a:t>
            </a:r>
          </a:p>
          <a:p>
            <a:pPr marL="0" indent="0">
              <a:buNone/>
            </a:pPr>
            <a:r>
              <a:rPr lang="en-US" altLang="ja-JP" sz="2800" dirty="0"/>
              <a:t> </a:t>
            </a:r>
            <a:r>
              <a:rPr lang="en-US" altLang="ja-JP" sz="2800" dirty="0" smtClean="0"/>
              <a:t>   at Post MS stars. 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799" y="1753587"/>
            <a:ext cx="5943601" cy="499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7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ファセット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3803</TotalTime>
  <Words>606</Words>
  <Application>Microsoft Office PowerPoint</Application>
  <PresentationFormat>ワイド画面</PresentationFormat>
  <Paragraphs>113</Paragraphs>
  <Slides>17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7" baseType="lpstr">
      <vt:lpstr>ＭＳ Ｐゴシック</vt:lpstr>
      <vt:lpstr>Osaka</vt:lpstr>
      <vt:lpstr>メイリオ</vt:lpstr>
      <vt:lpstr>Arial</vt:lpstr>
      <vt:lpstr>Calibri</vt:lpstr>
      <vt:lpstr>Trebuchet MS</vt:lpstr>
      <vt:lpstr>Wingdings</vt:lpstr>
      <vt:lpstr>Wingdings 2</vt:lpstr>
      <vt:lpstr>Wingdings 3</vt:lpstr>
      <vt:lpstr>ファセット</vt:lpstr>
      <vt:lpstr>Long GRB rate in the binary merger model</vt:lpstr>
      <vt:lpstr>Long GRB</vt:lpstr>
      <vt:lpstr>Progenitor models</vt:lpstr>
      <vt:lpstr>Recipe to make a long GRB Collapsar Scenario (Woosley, 1993)  </vt:lpstr>
      <vt:lpstr>The “angular momentum” issue</vt:lpstr>
      <vt:lpstr>Low metallicity model</vt:lpstr>
      <vt:lpstr>Chemically homogeneous evolution</vt:lpstr>
      <vt:lpstr>Binary merger model</vt:lpstr>
      <vt:lpstr>Binary merger + low metallicity</vt:lpstr>
      <vt:lpstr>Binary evolution calculation</vt:lpstr>
      <vt:lpstr>Calculation models</vt:lpstr>
      <vt:lpstr>GRB criterion</vt:lpstr>
      <vt:lpstr>The fraction of long GRB for each metallicity</vt:lpstr>
      <vt:lpstr>Binary merger + low metallicity</vt:lpstr>
      <vt:lpstr>GRB rate calculation</vt:lpstr>
      <vt:lpstr>Long GRB rate and SFR</vt:lpstr>
      <vt:lpstr>Conclution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 GRB rate in the binary merger model</dc:title>
  <dc:creator>衣川智弥</dc:creator>
  <cp:lastModifiedBy>衣川智弥</cp:lastModifiedBy>
  <cp:revision>40</cp:revision>
  <dcterms:created xsi:type="dcterms:W3CDTF">2017-06-26T13:40:08Z</dcterms:created>
  <dcterms:modified xsi:type="dcterms:W3CDTF">2017-09-07T00:59:13Z</dcterms:modified>
</cp:coreProperties>
</file>