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90" r:id="rId4"/>
    <p:sldId id="258" r:id="rId5"/>
    <p:sldId id="283" r:id="rId6"/>
    <p:sldId id="284" r:id="rId7"/>
    <p:sldId id="268" r:id="rId8"/>
    <p:sldId id="281" r:id="rId9"/>
    <p:sldId id="291" r:id="rId10"/>
    <p:sldId id="271" r:id="rId11"/>
    <p:sldId id="272" r:id="rId12"/>
    <p:sldId id="275" r:id="rId13"/>
    <p:sldId id="273" r:id="rId14"/>
    <p:sldId id="274" r:id="rId15"/>
    <p:sldId id="276" r:id="rId16"/>
    <p:sldId id="294" r:id="rId17"/>
    <p:sldId id="277" r:id="rId18"/>
    <p:sldId id="292" r:id="rId19"/>
    <p:sldId id="278" r:id="rId20"/>
    <p:sldId id="279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C1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522" autoAdjust="0"/>
  </p:normalViewPr>
  <p:slideViewPr>
    <p:cSldViewPr>
      <p:cViewPr varScale="1">
        <p:scale>
          <a:sx n="69" d="100"/>
          <a:sy n="69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A860-330D-434D-BBB5-C99A7F71B3A3}" type="datetimeFigureOut">
              <a:rPr kumimoji="1" lang="ja-JP" altLang="en-US" smtClean="0"/>
              <a:t>2017/09/05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10D-1AC9-4395-8BEC-D48599A3C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69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21AB-BF5D-4406-B8DA-6A11B3732D3F}" type="datetimeFigureOut">
              <a:rPr kumimoji="1" lang="ja-JP" altLang="en-US" smtClean="0"/>
              <a:t>2017/09/05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D22F-918E-491F-8D7D-AC608D144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70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4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3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4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08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78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71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76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91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264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76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07275-BCE9-42C6-875B-2E4B1F46C64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02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59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54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D22F-918E-491F-8D7D-AC608D1448B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37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C9C4A1-22E0-4CDA-9007-0498C72EB85E}" type="datetimeFigureOut">
              <a:rPr kumimoji="1" lang="ja-JP" altLang="en-US" smtClean="0"/>
              <a:pPr/>
              <a:t>2017/09/05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00416AB-C6E6-4EA2-9D65-0B8ACD1DE5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png"/><Relationship Id="rId8" Type="http://schemas.openxmlformats.org/officeDocument/2006/relationships/image" Target="../media/image42.jpeg"/><Relationship Id="rId9" Type="http://schemas.openxmlformats.org/officeDocument/2006/relationships/image" Target="../media/image36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3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中性子星連星合体からの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</a:t>
            </a:r>
            <a:r>
              <a:rPr lang="ja-JP" altLang="en-US" dirty="0" smtClean="0"/>
              <a:t>プロセス元素宇宙線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>R</a:t>
            </a:r>
            <a:r>
              <a:rPr kumimoji="1" lang="en-US" altLang="ja-JP" dirty="0" smtClean="0"/>
              <a:t>-process </a:t>
            </a:r>
            <a:r>
              <a:rPr lang="en-US" altLang="ja-JP" dirty="0"/>
              <a:t>E</a:t>
            </a:r>
            <a:r>
              <a:rPr kumimoji="1" lang="en-US" altLang="ja-JP" dirty="0" smtClean="0"/>
              <a:t>lement </a:t>
            </a:r>
            <a:br>
              <a:rPr kumimoji="1" lang="en-US" altLang="ja-JP" dirty="0" smtClean="0"/>
            </a:br>
            <a:r>
              <a:rPr lang="en-US" altLang="ja-JP" dirty="0" smtClean="0"/>
              <a:t>C</a:t>
            </a:r>
            <a:r>
              <a:rPr kumimoji="1" lang="en-US" altLang="ja-JP" dirty="0" smtClean="0"/>
              <a:t>osmic Rays from </a:t>
            </a:r>
            <a:br>
              <a:rPr kumimoji="1" lang="en-US" altLang="ja-JP" dirty="0" smtClean="0"/>
            </a:br>
            <a:r>
              <a:rPr kumimoji="1" lang="en-US" altLang="ja-JP" dirty="0" smtClean="0"/>
              <a:t>Neutron Star Mergers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9712" y="5589240"/>
            <a:ext cx="6858000" cy="971674"/>
          </a:xfrm>
        </p:spPr>
        <p:txBody>
          <a:bodyPr>
            <a:noAutofit/>
          </a:bodyPr>
          <a:lstStyle/>
          <a:p>
            <a:pPr algn="r"/>
            <a:r>
              <a:rPr lang="en-US" altLang="ja-JP" sz="2400" dirty="0"/>
              <a:t>Komiya, Yutaka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小宮　悠      </a:t>
            </a:r>
            <a:r>
              <a:rPr lang="en-US" altLang="ja-JP" sz="2400" dirty="0" smtClean="0"/>
              <a:t>,</a:t>
            </a:r>
          </a:p>
          <a:p>
            <a:pPr algn="r"/>
            <a:r>
              <a:rPr lang="en-US" altLang="ja-JP" sz="2400" dirty="0" smtClean="0"/>
              <a:t>(</a:t>
            </a:r>
            <a:r>
              <a:rPr lang="ja-JP" altLang="en-US" sz="2400" dirty="0" smtClean="0"/>
              <a:t>東京</a:t>
            </a:r>
            <a:r>
              <a:rPr lang="ja-JP" altLang="en-US" sz="2400" dirty="0" smtClean="0"/>
              <a:t>大学</a:t>
            </a:r>
            <a:r>
              <a:rPr lang="en-US" altLang="ja-JP" sz="2400" dirty="0" smtClean="0"/>
              <a:t>RESCEU)</a:t>
            </a:r>
            <a:endParaRPr lang="en-US" altLang="ja-JP" sz="2400" dirty="0" smtClean="0"/>
          </a:p>
          <a:p>
            <a:pPr algn="r"/>
            <a:r>
              <a:rPr lang="en-US" altLang="ja-JP" sz="1800" u="sng" dirty="0" smtClean="0"/>
              <a:t>Collaborator</a:t>
            </a:r>
            <a:r>
              <a:rPr lang="en-US" altLang="ja-JP" sz="1800" dirty="0" smtClean="0"/>
              <a:t>: T. </a:t>
            </a:r>
            <a:r>
              <a:rPr lang="en-US" altLang="ja-JP" sz="1800" dirty="0" err="1" smtClean="0"/>
              <a:t>Shigeyama</a:t>
            </a:r>
            <a:endParaRPr lang="en-US" altLang="ja-JP" sz="1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0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高エネルギー</a:t>
            </a:r>
            <a:r>
              <a:rPr lang="ja-JP" altLang="en-US" dirty="0"/>
              <a:t>宇宙</a:t>
            </a:r>
            <a:r>
              <a:rPr lang="ja-JP" altLang="en-US" dirty="0" smtClean="0"/>
              <a:t>物理学研究会</a:t>
            </a:r>
            <a:endParaRPr lang="en-US" altLang="ja-JP" dirty="0" smtClean="0"/>
          </a:p>
          <a:p>
            <a:pPr algn="r"/>
            <a:r>
              <a:rPr kumimoji="1" lang="en-US" altLang="ja-JP" dirty="0" smtClean="0"/>
              <a:t>2017/</a:t>
            </a:r>
            <a:r>
              <a:rPr kumimoji="1" lang="en-US" altLang="ja-JP" dirty="0" smtClean="0"/>
              <a:t>09/</a:t>
            </a:r>
            <a:r>
              <a:rPr kumimoji="1" lang="en-US" altLang="ja-JP" dirty="0" smtClean="0"/>
              <a:t>06</a:t>
            </a:r>
            <a:endParaRPr lang="en-US" altLang="ja-JP" dirty="0"/>
          </a:p>
          <a:p>
            <a:pPr algn="r"/>
            <a:r>
              <a:rPr kumimoji="1" lang="en-US" altLang="ja-JP" dirty="0" smtClean="0"/>
              <a:t>@</a:t>
            </a:r>
            <a:r>
              <a:rPr kumimoji="1" lang="ja-JP" altLang="en-US" dirty="0" smtClean="0"/>
              <a:t>京</a:t>
            </a:r>
            <a:r>
              <a:rPr kumimoji="1" lang="ja-JP" altLang="en-US" dirty="0" smtClean="0"/>
              <a:t>大基研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5830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Injection </a:t>
            </a:r>
            <a:r>
              <a:rPr lang="en-US" altLang="ja-JP" dirty="0" smtClean="0"/>
              <a:t>of UHCRs from NSMs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1776" y="1412776"/>
            <a:ext cx="7583575" cy="4969595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altLang="ja-JP" u="sng" dirty="0" smtClean="0"/>
              <a:t>Energy spectra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r>
              <a:rPr lang="en-US" altLang="ja-JP" dirty="0" smtClean="0"/>
              <a:t>Reverse shock (</a:t>
            </a:r>
            <a:r>
              <a:rPr lang="en-US" altLang="ja-JP" b="1" u="sng" dirty="0" smtClean="0">
                <a:solidFill>
                  <a:schemeClr val="tx2">
                    <a:lumMod val="75000"/>
                  </a:schemeClr>
                </a:solidFill>
              </a:rPr>
              <a:t>NSM-RS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 </a:t>
            </a:r>
            <a:r>
              <a:rPr lang="en-US" altLang="ja-JP" i="1" dirty="0" err="1" smtClean="0"/>
              <a:t>ε</a:t>
            </a:r>
            <a:r>
              <a:rPr lang="en-US" altLang="ja-JP" baseline="-25000" dirty="0" err="1" smtClean="0"/>
              <a:t>CR</a:t>
            </a:r>
            <a:r>
              <a:rPr lang="en-US" altLang="ja-JP" dirty="0" smtClean="0"/>
              <a:t> = 0.03 </a:t>
            </a:r>
          </a:p>
          <a:p>
            <a:pPr lvl="1"/>
            <a:r>
              <a:rPr lang="en-US" altLang="ja-JP" i="1" dirty="0" smtClean="0"/>
              <a:t>Q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)</a:t>
            </a:r>
            <a:r>
              <a:rPr lang="ja-JP" altLang="en-US" dirty="0" smtClean="0"/>
              <a:t>∝</a:t>
            </a:r>
            <a:r>
              <a:rPr lang="en-US" altLang="ja-JP" i="1" dirty="0" smtClean="0"/>
              <a:t>p </a:t>
            </a:r>
            <a:r>
              <a:rPr lang="en-US" altLang="ja-JP" baseline="30000" dirty="0" smtClean="0"/>
              <a:t>-2.3</a:t>
            </a:r>
            <a:r>
              <a:rPr lang="en-US" altLang="ja-JP" dirty="0" smtClean="0"/>
              <a:t>  </a:t>
            </a:r>
          </a:p>
          <a:p>
            <a:pPr lvl="2"/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300 MeV</a:t>
            </a:r>
          </a:p>
          <a:p>
            <a:pPr lvl="2"/>
            <a:endParaRPr lang="en-US" altLang="ja-JP" dirty="0" smtClean="0"/>
          </a:p>
          <a:p>
            <a:r>
              <a:rPr kumimoji="1" lang="en-US" altLang="ja-JP" dirty="0" err="1" smtClean="0"/>
              <a:t>Unshocked</a:t>
            </a:r>
            <a:r>
              <a:rPr kumimoji="1" lang="en-US" altLang="ja-JP" dirty="0" smtClean="0"/>
              <a:t> </a:t>
            </a:r>
            <a:r>
              <a:rPr kumimoji="1" lang="en-US" altLang="ja-JP" sz="2300" dirty="0" smtClean="0"/>
              <a:t>(</a:t>
            </a:r>
            <a:r>
              <a:rPr kumimoji="1" lang="en-US" altLang="ja-JP" sz="2300" dirty="0" err="1" smtClean="0"/>
              <a:t>Tsujimoto</a:t>
            </a:r>
            <a:r>
              <a:rPr kumimoji="1" lang="en-US" altLang="ja-JP" sz="2300" dirty="0" smtClean="0"/>
              <a:t> &amp; </a:t>
            </a:r>
            <a:r>
              <a:rPr kumimoji="1" lang="en-US" altLang="ja-JP" sz="2300" dirty="0" err="1" smtClean="0"/>
              <a:t>Shigeyama</a:t>
            </a:r>
            <a:r>
              <a:rPr kumimoji="1" lang="en-US" altLang="ja-JP" sz="2300" dirty="0" smtClean="0"/>
              <a:t> 2014)</a:t>
            </a:r>
          </a:p>
          <a:p>
            <a:pPr marL="441832" lvl="1" indent="0">
              <a:buNone/>
            </a:pPr>
            <a:r>
              <a:rPr lang="en-US" altLang="ja-JP" dirty="0" smtClean="0"/>
              <a:t>Nuclei in NSM ejecta have large velocity (~ 20MeV/nucleon)</a:t>
            </a:r>
            <a:br>
              <a:rPr lang="en-US" altLang="ja-JP" dirty="0" smtClean="0"/>
            </a:br>
            <a:r>
              <a:rPr lang="ja-JP" altLang="en-US" dirty="0" smtClean="0"/>
              <a:t>⇒  </a:t>
            </a:r>
            <a:r>
              <a:rPr lang="en-US" altLang="ja-JP" dirty="0" smtClean="0">
                <a:solidFill>
                  <a:srgbClr val="FFFF00"/>
                </a:solidFill>
              </a:rPr>
              <a:t>Stopping length = 2.6kpc</a:t>
            </a:r>
          </a:p>
          <a:p>
            <a:pPr marL="441832" lvl="1" indent="0">
              <a:buNone/>
            </a:pPr>
            <a:r>
              <a:rPr lang="ja-JP" altLang="en-US" dirty="0" smtClean="0"/>
              <a:t>⇒  </a:t>
            </a:r>
            <a:r>
              <a:rPr lang="en-US" altLang="ja-JP" dirty="0" smtClean="0"/>
              <a:t>propagate without energy dissipation by reverse shock </a:t>
            </a:r>
          </a:p>
          <a:p>
            <a:pPr lvl="1"/>
            <a:r>
              <a:rPr lang="en-US" altLang="ja-JP" dirty="0" smtClean="0"/>
              <a:t>Maxwell-Boltzmann (</a:t>
            </a:r>
            <a:r>
              <a:rPr lang="en-US" altLang="ja-JP" sz="2900" b="1" u="sng" dirty="0" smtClean="0">
                <a:solidFill>
                  <a:srgbClr val="FF0000"/>
                </a:solidFill>
              </a:rPr>
              <a:t>NSM-MB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Power law (</a:t>
            </a:r>
            <a:r>
              <a:rPr kumimoji="1" lang="en-US" altLang="ja-JP" sz="2900" b="1" u="sng" dirty="0" smtClean="0">
                <a:solidFill>
                  <a:srgbClr val="66FF33"/>
                </a:solidFill>
              </a:rPr>
              <a:t>NSM-P</a:t>
            </a:r>
            <a:r>
              <a:rPr kumimoji="1" lang="en-US" altLang="ja-JP" dirty="0" smtClean="0"/>
              <a:t>)</a:t>
            </a:r>
          </a:p>
          <a:p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5157192"/>
            <a:ext cx="2772613" cy="2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66" y="5294804"/>
            <a:ext cx="3257766" cy="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19103" y="6174317"/>
            <a:ext cx="262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 (</a:t>
            </a:r>
            <a:r>
              <a:rPr lang="en-US" altLang="ja-JP" sz="1600" dirty="0" err="1" smtClean="0"/>
              <a:t>Nagakura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et </a:t>
            </a:r>
            <a:r>
              <a:rPr lang="en-US" altLang="ja-JP" sz="1600" dirty="0" smtClean="0"/>
              <a:t>al. 2014</a:t>
            </a:r>
            <a:r>
              <a:rPr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5580112" y="4956250"/>
            <a:ext cx="1786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Radice</a:t>
            </a:r>
            <a:r>
              <a:rPr lang="en-US" altLang="ja-JP" sz="1600" dirty="0"/>
              <a:t> et al. (2016)</a:t>
            </a:r>
            <a:endParaRPr lang="ja-JP" alt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11" y="6124072"/>
            <a:ext cx="1268536" cy="2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267744" y="6228020"/>
            <a:ext cx="116891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Q</a:t>
            </a:r>
            <a:r>
              <a:rPr lang="en-US" altLang="ja-JP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ja-JP" i="1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v</a:t>
            </a:r>
            <a:r>
              <a:rPr lang="en-US" altLang="ja-JP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) </a:t>
            </a:r>
            <a:r>
              <a:rPr lang="ja-JP" altLang="en-US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∝ </a:t>
            </a:r>
            <a:r>
              <a:rPr lang="en-US" altLang="ja-JP" i="1" dirty="0" smtClean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v </a:t>
            </a:r>
            <a:r>
              <a:rPr lang="en-US" altLang="ja-JP" baseline="30000" dirty="0">
                <a:solidFill>
                  <a:schemeClr val="tx2">
                    <a:lumMod val="25000"/>
                  </a:schemeClr>
                </a:solidFill>
                <a:latin typeface="Gentium Basic" panose="02000503060000020004" pitchFamily="2" charset="0"/>
                <a:cs typeface="Times New Roman" panose="02020603050405020304" pitchFamily="18" charset="0"/>
              </a:rPr>
              <a:t>-2</a:t>
            </a:r>
            <a:endParaRPr lang="ja-JP" altLang="en-US" dirty="0">
              <a:solidFill>
                <a:schemeClr val="tx2">
                  <a:lumMod val="25000"/>
                </a:schemeClr>
              </a:solidFill>
              <a:latin typeface="Gentium Basic" panose="0200050306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124744"/>
            <a:ext cx="3583643" cy="24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16224" cy="19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Observations of UHCRs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1168" y="1644196"/>
            <a:ext cx="4038863" cy="42330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Energy range</a:t>
            </a:r>
            <a:endParaRPr kumimoji="1" lang="en-US" altLang="ja-JP" dirty="0" smtClean="0"/>
          </a:p>
          <a:p>
            <a:r>
              <a:rPr lang="en-US" altLang="ja-JP" dirty="0"/>
              <a:t>S</a:t>
            </a:r>
            <a:r>
              <a:rPr kumimoji="1" lang="en-US" altLang="ja-JP" dirty="0" smtClean="0"/>
              <a:t>atellite </a:t>
            </a:r>
          </a:p>
          <a:p>
            <a:pPr lvl="1"/>
            <a:r>
              <a:rPr lang="en-US" altLang="ja-JP" b="1" dirty="0" err="1" smtClean="0"/>
              <a:t>E</a:t>
            </a:r>
            <a:r>
              <a:rPr lang="en-US" altLang="ja-JP" b="1" baseline="-25000" dirty="0" err="1" smtClean="0"/>
              <a:t>low</a:t>
            </a:r>
            <a:r>
              <a:rPr lang="en-US" altLang="ja-JP" b="1" dirty="0" smtClean="0"/>
              <a:t> = 1.5 </a:t>
            </a:r>
            <a:r>
              <a:rPr lang="en-US" altLang="ja-JP" b="1" dirty="0" err="1" smtClean="0"/>
              <a:t>GeV</a:t>
            </a:r>
            <a:endParaRPr lang="en-US" altLang="ja-JP" b="1" dirty="0" smtClean="0"/>
          </a:p>
          <a:p>
            <a:pPr lvl="1"/>
            <a:r>
              <a:rPr lang="en-US" altLang="ja-JP" b="1" dirty="0" err="1" smtClean="0"/>
              <a:t>E</a:t>
            </a:r>
            <a:r>
              <a:rPr lang="en-US" altLang="ja-JP" b="1" baseline="-25000" dirty="0" err="1" smtClean="0"/>
              <a:t>upp</a:t>
            </a:r>
            <a:r>
              <a:rPr lang="en-US" altLang="ja-JP" b="1" dirty="0" smtClean="0"/>
              <a:t> =  10.6 </a:t>
            </a:r>
            <a:r>
              <a:rPr lang="en-US" altLang="ja-JP" b="1" dirty="0"/>
              <a:t>GeV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000" dirty="0" smtClean="0"/>
              <a:t>(UHCRE, Donnelly </a:t>
            </a:r>
            <a:r>
              <a:rPr lang="en-US" altLang="ja-JP" sz="2000" dirty="0"/>
              <a:t>et al.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2012</a:t>
            </a:r>
            <a:r>
              <a:rPr lang="en-US" altLang="ja-JP" sz="2000" dirty="0" smtClean="0"/>
              <a:t>)</a:t>
            </a:r>
            <a:endParaRPr lang="en-US" altLang="ja-JP" dirty="0"/>
          </a:p>
          <a:p>
            <a:r>
              <a:rPr kumimoji="1" lang="en-US" altLang="ja-JP" dirty="0" smtClean="0"/>
              <a:t>Meteorite </a:t>
            </a:r>
          </a:p>
          <a:p>
            <a:pPr lvl="1"/>
            <a:r>
              <a:rPr lang="en-US" altLang="ja-JP" dirty="0" smtClean="0"/>
              <a:t>In </a:t>
            </a:r>
            <a:r>
              <a:rPr lang="en-US" altLang="ja-JP" u="sng" dirty="0" smtClean="0"/>
              <a:t>olivine crystals </a:t>
            </a:r>
            <a:r>
              <a:rPr lang="en-US" altLang="ja-JP" dirty="0" smtClean="0"/>
              <a:t>in stony iron meteorites, UHCRs </a:t>
            </a:r>
            <a:r>
              <a:rPr lang="en-US" altLang="ja-JP" sz="2400" dirty="0" smtClean="0"/>
              <a:t>create </a:t>
            </a:r>
            <a:r>
              <a:rPr lang="en-US" altLang="ja-JP" sz="2400" dirty="0"/>
              <a:t>tracks due </a:t>
            </a:r>
            <a:r>
              <a:rPr lang="en-US" altLang="ja-JP" sz="2400" dirty="0" smtClean="0"/>
              <a:t>to induced </a:t>
            </a:r>
            <a:r>
              <a:rPr lang="en-US" altLang="ja-JP" sz="2400" dirty="0"/>
              <a:t>structure </a:t>
            </a:r>
            <a:r>
              <a:rPr lang="en-US" altLang="ja-JP" sz="2400" dirty="0" smtClean="0"/>
              <a:t>transformations.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</a:t>
            </a:r>
            <a:r>
              <a:rPr lang="ja-JP" altLang="en-US" dirty="0" smtClean="0"/>
              <a:t>≳</a:t>
            </a:r>
            <a:r>
              <a:rPr lang="en-US" altLang="ja-JP" dirty="0" smtClean="0"/>
              <a:t> 50). </a:t>
            </a:r>
            <a:endParaRPr kumimoji="1" lang="en-US" altLang="ja-JP" dirty="0" smtClean="0"/>
          </a:p>
          <a:p>
            <a:pPr lvl="1"/>
            <a:r>
              <a:rPr lang="en-US" altLang="ja-JP" b="1" dirty="0" smtClean="0"/>
              <a:t>[</a:t>
            </a:r>
            <a:r>
              <a:rPr lang="en-US" altLang="ja-JP" b="1" dirty="0" err="1" smtClean="0"/>
              <a:t>E</a:t>
            </a:r>
            <a:r>
              <a:rPr lang="en-US" altLang="ja-JP" b="1" baseline="-25000" dirty="0" err="1" smtClean="0"/>
              <a:t>low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E</a:t>
            </a:r>
            <a:r>
              <a:rPr lang="en-US" altLang="ja-JP" b="1" baseline="-25000" dirty="0" err="1" smtClean="0"/>
              <a:t>upp</a:t>
            </a:r>
            <a:r>
              <a:rPr lang="en-US" altLang="ja-JP" b="1" dirty="0" smtClean="0"/>
              <a:t>] = [2.5 MeV, 300 MeV]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Solar modulation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Detection rete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77272"/>
            <a:ext cx="3108039" cy="67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5848011"/>
            <a:ext cx="1276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858298"/>
            <a:ext cx="2634934" cy="18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4528" y="1772816"/>
            <a:ext cx="1883562" cy="31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石鉄隕石（stony iron meteorite）　画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7"/>
            <a:ext cx="2690216" cy="17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4407665"/>
            <a:ext cx="3583643" cy="24850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4"/>
          <a:stretch/>
        </p:blipFill>
        <p:spPr bwMode="auto">
          <a:xfrm>
            <a:off x="6017447" y="2204864"/>
            <a:ext cx="3164293" cy="24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608" y="4941168"/>
            <a:ext cx="4248472" cy="5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calibration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3789040"/>
            <a:ext cx="2776128" cy="2334014"/>
          </a:xfrm>
        </p:spPr>
        <p:txBody>
          <a:bodyPr>
            <a:normAutofit/>
          </a:bodyPr>
          <a:lstStyle/>
          <a:p>
            <a:r>
              <a:rPr lang="en-US" altLang="ja-JP" sz="1800" dirty="0" smtClean="0"/>
              <a:t>Proton</a:t>
            </a:r>
          </a:p>
          <a:p>
            <a:r>
              <a:rPr lang="en-US" altLang="ja-JP" sz="1800" dirty="0" smtClean="0"/>
              <a:t>Iron</a:t>
            </a:r>
          </a:p>
          <a:p>
            <a:pPr lvl="1"/>
            <a:r>
              <a:rPr lang="en-US" altLang="ja-JP" sz="1400" dirty="0" smtClean="0"/>
              <a:t>Bias: b=200</a:t>
            </a:r>
            <a:endParaRPr lang="en-US" altLang="ja-JP" sz="1400" dirty="0" smtClean="0"/>
          </a:p>
          <a:p>
            <a:pPr>
              <a:buNone/>
            </a:pPr>
            <a:r>
              <a:rPr kumimoji="1" lang="en-US" altLang="ja-JP" sz="1800" dirty="0" smtClean="0"/>
              <a:t>OK</a:t>
            </a:r>
          </a:p>
          <a:p>
            <a:pPr>
              <a:buNone/>
            </a:pPr>
            <a:endParaRPr kumimoji="1" lang="en-US" altLang="ja-JP" sz="1800" dirty="0" smtClean="0"/>
          </a:p>
          <a:p>
            <a:endParaRPr kumimoji="1"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98884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SN forward shock</a:t>
            </a:r>
          </a:p>
          <a:p>
            <a:pPr lvl="1"/>
            <a:r>
              <a:rPr lang="en-US" altLang="ja-JP" dirty="0"/>
              <a:t>E = 10</a:t>
            </a:r>
            <a:r>
              <a:rPr lang="en-US" altLang="ja-JP" baseline="30000" dirty="0"/>
              <a:t>50</a:t>
            </a:r>
            <a:r>
              <a:rPr lang="en-US" altLang="ja-JP" dirty="0"/>
              <a:t> erg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844824"/>
            <a:ext cx="5984284" cy="42242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71600" y="5157192"/>
            <a:ext cx="1796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(Re-acceleration</a:t>
            </a:r>
          </a:p>
          <a:p>
            <a:r>
              <a:rPr lang="en-US" altLang="ja-JP" dirty="0" err="1" smtClean="0"/>
              <a:t>Thoudam</a:t>
            </a:r>
            <a:r>
              <a:rPr lang="en-US" altLang="ja-JP" dirty="0"/>
              <a:t>+ </a:t>
            </a:r>
            <a:r>
              <a:rPr lang="en-US" altLang="ja-JP" dirty="0" smtClean="0"/>
              <a:t>2016)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83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esults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48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70" y="1844824"/>
            <a:ext cx="4087491" cy="28083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02" y="1844825"/>
            <a:ext cx="3984382" cy="28083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UHCR Flux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4797152"/>
            <a:ext cx="7704856" cy="187220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Very large f</a:t>
            </a:r>
            <a:r>
              <a:rPr kumimoji="1" lang="en-US" altLang="ja-JP" dirty="0" smtClean="0"/>
              <a:t>luctuation </a:t>
            </a:r>
          </a:p>
          <a:p>
            <a:pPr lvl="1"/>
            <a:r>
              <a:rPr lang="en-US" altLang="ja-JP" dirty="0" smtClean="0"/>
              <a:t>Many orders of magnitude. Timescale of millions of years.  </a:t>
            </a:r>
          </a:p>
          <a:p>
            <a:pPr lvl="1"/>
            <a:r>
              <a:rPr lang="en-US" altLang="ja-JP" dirty="0" smtClean="0"/>
              <a:t>NSMs are very rare events.  Spallation, ionization energy loss</a:t>
            </a:r>
          </a:p>
          <a:p>
            <a:r>
              <a:rPr lang="en-US" altLang="ja-JP" dirty="0" smtClean="0"/>
              <a:t>NSM-UHCRs o</a:t>
            </a:r>
            <a:r>
              <a:rPr kumimoji="1" lang="en-US" altLang="ja-JP" dirty="0" smtClean="0"/>
              <a:t>ccasionally overwhelms SNR-UHCRs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an be consistent with the solar r-process/Fe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14754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Satellite  [</a:t>
            </a:r>
            <a:r>
              <a:rPr lang="en-US" altLang="ja-JP" b="1" dirty="0" smtClean="0"/>
              <a:t>1.5 </a:t>
            </a:r>
            <a:r>
              <a:rPr lang="en-US" altLang="ja-JP" b="1" dirty="0"/>
              <a:t>– 10 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]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754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dirty="0" smtClean="0"/>
              <a:t>Meteorite  [</a:t>
            </a:r>
            <a:r>
              <a:rPr lang="en-US" altLang="ja-JP" b="1" dirty="0" smtClean="0"/>
              <a:t>2.5 </a:t>
            </a:r>
            <a:r>
              <a:rPr lang="en-US" altLang="ja-JP" b="1" dirty="0"/>
              <a:t>– 300 </a:t>
            </a:r>
            <a:r>
              <a:rPr lang="en-US" altLang="ja-JP" b="1" dirty="0" smtClean="0"/>
              <a:t>MeV]</a:t>
            </a:r>
            <a:endParaRPr lang="en-US" altLang="ja-JP" b="1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95936" y="2348880"/>
            <a:ext cx="0" cy="158417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92080" y="2348880"/>
            <a:ext cx="0" cy="15121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995936" y="2708920"/>
            <a:ext cx="86409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8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dex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3284984"/>
            <a:ext cx="86409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25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dex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280" y="37170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4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52936"/>
            <a:ext cx="5062456" cy="34761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Averaged flux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0152" y="2708920"/>
            <a:ext cx="2890560" cy="388843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The NSM-UHCR flux </a:t>
            </a:r>
            <a:r>
              <a:rPr lang="en-US" altLang="ja-JP" dirty="0"/>
              <a:t>a</a:t>
            </a:r>
            <a:r>
              <a:rPr lang="en-US" altLang="ja-JP" dirty="0" smtClean="0"/>
              <a:t>veraged with v</a:t>
            </a:r>
            <a:r>
              <a:rPr kumimoji="1" lang="en-US" altLang="ja-JP" dirty="0" smtClean="0"/>
              <a:t>ery long exposure time overwhelms the SNR-UHCR flux</a:t>
            </a:r>
          </a:p>
          <a:p>
            <a:r>
              <a:rPr lang="en-US" altLang="ja-JP" dirty="0" smtClean="0"/>
              <a:t>If NSMs are the main source of UHCR, </a:t>
            </a:r>
            <a:r>
              <a:rPr lang="en-US" altLang="ja-JP" u="sng" dirty="0" smtClean="0"/>
              <a:t>meteorites with different age show different flux </a:t>
            </a:r>
            <a:endParaRPr kumimoji="1" lang="en-US" altLang="ja-JP" u="sng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Dependent on the event history at solar vicinity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34076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Meteorites record the cumulative flux with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very long exposure time </a:t>
            </a:r>
            <a:r>
              <a:rPr lang="en-US" altLang="ja-JP" sz="2400" dirty="0" smtClean="0"/>
              <a:t>of 3 – 200 </a:t>
            </a:r>
            <a:r>
              <a:rPr lang="en-US" altLang="ja-JP" sz="2400" dirty="0" err="1" smtClean="0"/>
              <a:t>Myr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051720" y="2111385"/>
            <a:ext cx="642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⇒ </a:t>
            </a:r>
            <a:r>
              <a:rPr lang="en-US" altLang="ja-JP" sz="2400" dirty="0" smtClean="0"/>
              <a:t>we may find the evidence </a:t>
            </a:r>
            <a:r>
              <a:rPr lang="en-US" altLang="ja-JP" sz="2400" dirty="0"/>
              <a:t>of the time variation</a:t>
            </a:r>
            <a:endParaRPr lang="ja-JP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140448" cy="604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8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100392" cy="55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Secondary elements by spallation 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7635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Satellite observation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763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Meteorite observation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51571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econdary/p</a:t>
            </a:r>
            <a:r>
              <a:rPr kumimoji="1" lang="en-US" altLang="ja-JP" dirty="0" smtClean="0"/>
              <a:t>rimary ratio also fluctuate with time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008" y="52292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secondary/primary </a:t>
            </a:r>
            <a:r>
              <a:rPr kumimoji="1" lang="en-US" altLang="ja-JP" dirty="0" smtClean="0"/>
              <a:t>ratio is dependent 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 age of meteorites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5918573"/>
            <a:ext cx="352839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secondary/primary</a:t>
            </a:r>
            <a:r>
              <a:rPr lang="en-US" altLang="ja-JP" dirty="0" smtClean="0"/>
              <a:t> ratio observed by satellite and by meteorite can be different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012363" y="3972223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dirty="0">
                <a:solidFill>
                  <a:prstClr val="white"/>
                </a:solidFill>
              </a:rPr>
              <a:t>and </a:t>
            </a:r>
            <a:br>
              <a:rPr lang="en-US" altLang="ja-JP" dirty="0">
                <a:solidFill>
                  <a:prstClr val="white"/>
                </a:solidFill>
              </a:rPr>
            </a:br>
            <a:r>
              <a:rPr lang="en-US" altLang="ja-JP" dirty="0">
                <a:solidFill>
                  <a:prstClr val="white"/>
                </a:solidFill>
              </a:rPr>
              <a:t>event history of NSM around the sun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07755"/>
            <a:ext cx="4297288" cy="3049437"/>
          </a:xfrm>
          <a:prstGeom prst="rect">
            <a:avLst/>
          </a:prstGeom>
          <a:ln>
            <a:solidFill>
              <a:srgbClr val="7FD13B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107755"/>
            <a:ext cx="4381608" cy="30270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552" y="188640"/>
            <a:ext cx="6409478" cy="44931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196752"/>
            <a:ext cx="448049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Meteorite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0" y="1783560"/>
            <a:ext cx="5817840" cy="45720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altLang="ja-JP" dirty="0">
                <a:solidFill>
                  <a:srgbClr val="FFFF00"/>
                </a:solidFill>
              </a:rPr>
              <a:t>OLIMPIYA</a:t>
            </a:r>
            <a:r>
              <a:rPr lang="ja-JP" altLang="en-US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experiment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Alexeev</a:t>
            </a:r>
            <a:r>
              <a:rPr lang="en-US" altLang="ja-JP" dirty="0" smtClean="0"/>
              <a:t> </a:t>
            </a:r>
            <a:r>
              <a:rPr lang="en-US" altLang="ja-JP" dirty="0"/>
              <a:t>et al</a:t>
            </a:r>
            <a:r>
              <a:rPr lang="en-US" altLang="ja-JP" dirty="0" smtClean="0"/>
              <a:t>. 2016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u</a:t>
            </a:r>
            <a:r>
              <a:rPr kumimoji="1" lang="en-US" altLang="ja-JP" dirty="0" smtClean="0"/>
              <a:t>sing two meteorites with ages of </a:t>
            </a:r>
            <a:br>
              <a:rPr kumimoji="1" lang="en-US" altLang="ja-JP" dirty="0" smtClean="0"/>
            </a:br>
            <a:r>
              <a:rPr kumimoji="1" lang="en-US" altLang="ja-JP" u="sng" dirty="0" smtClean="0"/>
              <a:t>70 </a:t>
            </a:r>
            <a:r>
              <a:rPr kumimoji="1" lang="en-US" altLang="ja-JP" u="sng" dirty="0" err="1" smtClean="0"/>
              <a:t>Myr</a:t>
            </a:r>
            <a:r>
              <a:rPr kumimoji="1" lang="en-US" altLang="ja-JP" u="sng" dirty="0" smtClean="0"/>
              <a:t> </a:t>
            </a:r>
            <a:r>
              <a:rPr kumimoji="1" lang="en-US" altLang="ja-JP" dirty="0" smtClean="0"/>
              <a:t>and </a:t>
            </a:r>
            <a:r>
              <a:rPr kumimoji="1" lang="en-US" altLang="ja-JP" u="sng" dirty="0" smtClean="0"/>
              <a:t>200 </a:t>
            </a:r>
            <a:r>
              <a:rPr kumimoji="1" lang="en-US" altLang="ja-JP" u="sng" dirty="0" err="1" smtClean="0"/>
              <a:t>Myr</a:t>
            </a:r>
            <a:r>
              <a:rPr kumimoji="1" lang="en-US" altLang="ja-JP" u="sng" dirty="0" smtClean="0"/>
              <a:t> </a:t>
            </a:r>
          </a:p>
          <a:p>
            <a:pPr lvl="1"/>
            <a:r>
              <a:rPr lang="en-US" altLang="ja-JP" dirty="0" smtClean="0"/>
              <a:t> but  they do not show result of each meteorite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The abundance pattern is somewhat different from the result of UHCRE experiment using a satellite. 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can be explained by</a:t>
            </a:r>
            <a:br>
              <a:rPr lang="en-US" altLang="ja-JP" dirty="0" smtClean="0"/>
            </a:br>
            <a:r>
              <a:rPr lang="en-US" altLang="ja-JP" dirty="0" smtClean="0"/>
              <a:t> the NSM scenario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but </a:t>
            </a:r>
            <a:r>
              <a:rPr lang="en-US" altLang="ja-JP" dirty="0" smtClean="0"/>
              <a:t>error bars are very large</a:t>
            </a:r>
          </a:p>
          <a:p>
            <a:pPr lvl="1"/>
            <a:r>
              <a:rPr lang="en-US" altLang="ja-JP" dirty="0" smtClean="0"/>
              <a:t>There are also disagreement</a:t>
            </a:r>
            <a:br>
              <a:rPr lang="en-US" altLang="ja-JP" dirty="0" smtClean="0"/>
            </a:br>
            <a:r>
              <a:rPr lang="en-US" altLang="ja-JP" dirty="0" smtClean="0"/>
              <a:t>between satellite experiments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01650"/>
            <a:ext cx="3672408" cy="26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53" y="1772816"/>
            <a:ext cx="236414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63888" y="5805264"/>
            <a:ext cx="1817802" cy="95410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×: OLYMPIYA</a:t>
            </a: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◇</a:t>
            </a:r>
            <a:r>
              <a:rPr lang="en-US" altLang="ja-JP" sz="1400" dirty="0" smtClean="0">
                <a:solidFill>
                  <a:schemeClr val="bg1"/>
                </a:solidFill>
              </a:rPr>
              <a:t>: UHCRE</a:t>
            </a:r>
          </a:p>
          <a:p>
            <a:r>
              <a:rPr lang="ja-JP" altLang="en-US" sz="1400" dirty="0" smtClean="0">
                <a:solidFill>
                  <a:srgbClr val="00B050"/>
                </a:solidFill>
              </a:rPr>
              <a:t>△</a:t>
            </a:r>
            <a:r>
              <a:rPr lang="en-US" altLang="ja-JP" sz="1400" dirty="0" smtClean="0">
                <a:solidFill>
                  <a:srgbClr val="00B050"/>
                </a:solidFill>
              </a:rPr>
              <a:t>: Ariel-6</a:t>
            </a:r>
          </a:p>
          <a:p>
            <a:r>
              <a:rPr kumimoji="1" lang="ja-JP" altLang="en-US" sz="1400" dirty="0" smtClean="0">
                <a:solidFill>
                  <a:schemeClr val="tx2">
                    <a:lumMod val="25000"/>
                  </a:schemeClr>
                </a:solidFill>
              </a:rPr>
              <a:t>■</a:t>
            </a:r>
            <a:r>
              <a:rPr kumimoji="1" lang="en-US" altLang="ja-JP" sz="1400" dirty="0" smtClean="0">
                <a:solidFill>
                  <a:schemeClr val="tx2">
                    <a:lumMod val="25000"/>
                  </a:schemeClr>
                </a:solidFill>
              </a:rPr>
              <a:t>: HEAO-3</a:t>
            </a:r>
            <a:endParaRPr kumimoji="1" lang="ja-JP" altLang="en-US" sz="1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0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Spectrum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spec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58532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4450648" y="2708920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776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R-process elements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22656" y="2708921"/>
            <a:ext cx="4114800" cy="100811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Neutron Star Merger (</a:t>
            </a:r>
            <a:r>
              <a:rPr lang="en-US" altLang="ja-JP" sz="2400" dirty="0" smtClean="0">
                <a:solidFill>
                  <a:srgbClr val="FFFF00"/>
                </a:solidFill>
              </a:rPr>
              <a:t>NSM</a:t>
            </a:r>
            <a:r>
              <a:rPr lang="en-US" altLang="ja-JP" sz="2400" dirty="0" smtClean="0"/>
              <a:t>)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2000" dirty="0" smtClean="0"/>
              <a:t>e.g. </a:t>
            </a:r>
            <a:r>
              <a:rPr lang="en-US" altLang="ja-JP" sz="2000" dirty="0" err="1"/>
              <a:t>Lattimer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&amp; Schramm (1974)</a:t>
            </a:r>
            <a:endParaRPr lang="en-US" altLang="ja-JP" sz="2000" u="sng" dirty="0" smtClean="0">
              <a:solidFill>
                <a:srgbClr val="FFCCCC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274664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E1F0FF"/>
              </a:buClr>
              <a:buSzPct val="60000"/>
              <a:buFont typeface="Wingdings 2"/>
              <a:buChar char=""/>
            </a:pPr>
            <a:r>
              <a:rPr lang="en-US" altLang="ja-JP" sz="2400" dirty="0" smtClean="0">
                <a:solidFill>
                  <a:prstClr val="white"/>
                </a:solidFill>
              </a:rPr>
              <a:t>Core collapse Supernova (CCSN)</a:t>
            </a:r>
          </a:p>
        </p:txBody>
      </p:sp>
      <p:pic>
        <p:nvPicPr>
          <p:cNvPr id="1028" name="Picture 4" descr="In this 2006 handout provided by NASA, an artist interpretation illustrates the explosion of the brightest supernova ever recorde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6" y="3356992"/>
            <a:ext cx="23042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gure 2: Artist's rendition of a NS merger.  Credit: NASA Godd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43" y="3573016"/>
            <a:ext cx="213885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186373" y="4679647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–</a:t>
            </a:r>
            <a:endParaRPr lang="ja-JP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10" y="3902003"/>
            <a:ext cx="18868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2780928"/>
            <a:ext cx="2520280" cy="15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259632" y="90872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R-process</a:t>
            </a:r>
          </a:p>
          <a:p>
            <a:r>
              <a:rPr lang="en-US" altLang="ja-JP" sz="2000" dirty="0" smtClean="0"/>
              <a:t>(Rapid neutron capture process)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err="1" smtClean="0"/>
              <a:t>processe</a:t>
            </a:r>
            <a:r>
              <a:rPr lang="en-US" altLang="ja-JP" sz="2000" dirty="0" smtClean="0"/>
              <a:t> to synthesize</a:t>
            </a:r>
            <a:br>
              <a:rPr lang="en-US" altLang="ja-JP" sz="2000" dirty="0" smtClean="0"/>
            </a:br>
            <a:r>
              <a:rPr lang="en-US" altLang="ja-JP" sz="2000" dirty="0" smtClean="0"/>
              <a:t> elements heavier than iron  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4224" y="515719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Recent </a:t>
            </a:r>
            <a:r>
              <a:rPr lang="en-US" altLang="ja-JP" dirty="0" err="1" smtClean="0"/>
              <a:t>nucleosynthes</a:t>
            </a:r>
            <a:r>
              <a:rPr lang="en-US" altLang="ja-JP" dirty="0" smtClean="0"/>
              <a:t> studies shows that element at or above 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r-process peak are hard to be synthesized (e.g. </a:t>
            </a:r>
            <a:r>
              <a:rPr lang="en-US" altLang="ja-JP" dirty="0" err="1" smtClean="0"/>
              <a:t>Wanajo</a:t>
            </a:r>
            <a:r>
              <a:rPr lang="en-US" altLang="ja-JP" dirty="0" smtClean="0"/>
              <a:t> 2011)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45200" y="4956646"/>
            <a:ext cx="3289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Successfully reproduce</a:t>
            </a:r>
            <a:br>
              <a:rPr kumimoji="1" lang="en-US" altLang="ja-JP" dirty="0" smtClean="0"/>
            </a:br>
            <a:r>
              <a:rPr kumimoji="1" lang="en-US" altLang="ja-JP" dirty="0" smtClean="0"/>
              <a:t> the abundance pattern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Chemical evolution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/>
              <a:t>×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Argast</a:t>
            </a:r>
            <a:r>
              <a:rPr lang="en-US" altLang="ja-JP" dirty="0" smtClean="0"/>
              <a:t>+ 04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/>
              <a:t>OK (Komiya+ 2016, Hirai+ 2015)</a:t>
            </a:r>
            <a:endParaRPr kumimoji="1" lang="en-US" altLang="ja-JP" dirty="0" smtClean="0"/>
          </a:p>
        </p:txBody>
      </p:sp>
      <p:cxnSp>
        <p:nvCxnSpPr>
          <p:cNvPr id="19" name="直線コネクタ 18"/>
          <p:cNvCxnSpPr/>
          <p:nvPr/>
        </p:nvCxnSpPr>
        <p:spPr>
          <a:xfrm flipH="1">
            <a:off x="1907704" y="2564904"/>
            <a:ext cx="51845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8638"/>
            <a:ext cx="2520280" cy="18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6576" y="5301208"/>
            <a:ext cx="1468269" cy="145373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44" y="3800152"/>
            <a:ext cx="2053432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524328" y="3491716"/>
            <a:ext cx="153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Komiya+ 2016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1196752"/>
            <a:ext cx="7978080" cy="481379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NSMs can be the dominant source of UHCRs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The NSM-UHCR flux wildly fluctuate with time </a:t>
            </a:r>
          </a:p>
          <a:p>
            <a:pPr lvl="2"/>
            <a:r>
              <a:rPr lang="en-US" altLang="ja-JP" dirty="0" smtClean="0"/>
              <a:t>Timescale:</a:t>
            </a:r>
            <a:r>
              <a:rPr kumimoji="1" lang="en-US" altLang="ja-JP" dirty="0" smtClean="0"/>
              <a:t> </a:t>
            </a:r>
            <a:r>
              <a:rPr lang="en-US" altLang="ja-JP" dirty="0"/>
              <a:t> </a:t>
            </a:r>
            <a:r>
              <a:rPr lang="en-US" altLang="ja-JP" dirty="0" smtClean="0"/>
              <a:t>millions of years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Spallation, ionization energy loss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We have possibility to detect the fluctuation using stony iron meteorites  </a:t>
            </a:r>
          </a:p>
          <a:p>
            <a:pPr lvl="2"/>
            <a:r>
              <a:rPr lang="en-US" altLang="ja-JP" dirty="0" smtClean="0"/>
              <a:t>reconstruct the event history of NSMs in the solar vicinity</a:t>
            </a:r>
          </a:p>
          <a:p>
            <a:pPr lvl="1"/>
            <a:r>
              <a:rPr lang="en-US" altLang="ja-JP" dirty="0" smtClean="0"/>
              <a:t>The proportion of s</a:t>
            </a:r>
            <a:r>
              <a:rPr kumimoji="1" lang="en-US" altLang="ja-JP" dirty="0" smtClean="0"/>
              <a:t>econdary elements also fluctuates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Current observations are not conclusive. </a:t>
            </a:r>
            <a:br>
              <a:rPr lang="en-US" altLang="ja-JP" dirty="0" smtClean="0"/>
            </a:br>
            <a:r>
              <a:rPr lang="en-US" altLang="ja-JP" dirty="0" smtClean="0"/>
              <a:t>Future </a:t>
            </a:r>
            <a:r>
              <a:rPr lang="en-US" altLang="ja-JP" dirty="0"/>
              <a:t>experiments using </a:t>
            </a:r>
            <a:r>
              <a:rPr lang="en-US" altLang="ja-JP" dirty="0" smtClean="0"/>
              <a:t>meteorites of</a:t>
            </a:r>
            <a:br>
              <a:rPr lang="en-US" altLang="ja-JP" dirty="0" smtClean="0"/>
            </a:br>
            <a:r>
              <a:rPr lang="en-US" altLang="ja-JP" dirty="0" smtClean="0"/>
              <a:t>various age will reveal the origin of UHCRs. 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6228184" y="5949280"/>
            <a:ext cx="240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arXiv</a:t>
            </a:r>
            <a:r>
              <a:rPr lang="en-US" altLang="ja-JP" sz="2400" dirty="0" smtClean="0"/>
              <a:t>: 1708.05638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889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Neutron star mergers (NSMs)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7743" y="1826725"/>
            <a:ext cx="4419455" cy="390653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Mass ejection from coalescence of NS-NS or NS-BH binary</a:t>
            </a:r>
          </a:p>
          <a:p>
            <a:pPr lvl="1"/>
            <a:r>
              <a:rPr lang="en-US" altLang="ja-JP" dirty="0"/>
              <a:t>Dynamic ejecta</a:t>
            </a:r>
          </a:p>
          <a:p>
            <a:pPr lvl="2"/>
            <a:r>
              <a:rPr lang="en-US" altLang="ja-JP" dirty="0"/>
              <a:t>Tidally disrupted</a:t>
            </a:r>
          </a:p>
          <a:p>
            <a:pPr lvl="2"/>
            <a:r>
              <a:rPr lang="en-US" altLang="ja-JP" dirty="0"/>
              <a:t>Shock heated </a:t>
            </a:r>
          </a:p>
          <a:p>
            <a:pPr lvl="1"/>
            <a:r>
              <a:rPr lang="en-US" altLang="ja-JP" dirty="0" smtClean="0"/>
              <a:t>D</a:t>
            </a:r>
            <a:r>
              <a:rPr kumimoji="1" lang="en-US" altLang="ja-JP" dirty="0" smtClean="0"/>
              <a:t>isk wind</a:t>
            </a:r>
          </a:p>
          <a:p>
            <a:pPr lvl="1"/>
            <a:r>
              <a:rPr lang="en-US" altLang="ja-JP" dirty="0" smtClean="0"/>
              <a:t>Neutrino driven wind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Mass: 0.0001 – 0.1</a:t>
            </a:r>
            <a:r>
              <a:rPr kumimoji="1" lang="en-US" altLang="ja-JP" i="1" dirty="0" smtClean="0"/>
              <a:t>M</a:t>
            </a:r>
            <a:r>
              <a:rPr kumimoji="1" lang="en-US" altLang="ja-JP" baseline="-25000" dirty="0" smtClean="0"/>
              <a:t>ʘ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Velocity: ~ 0.2</a:t>
            </a:r>
            <a:r>
              <a:rPr lang="en-US" altLang="ja-JP" i="1" dirty="0" smtClean="0"/>
              <a:t>c</a:t>
            </a:r>
          </a:p>
          <a:p>
            <a:pPr lvl="1"/>
            <a:endParaRPr kumimoji="1" lang="en-US" altLang="ja-JP" i="1" dirty="0"/>
          </a:p>
          <a:p>
            <a:r>
              <a:rPr lang="en-US" altLang="ja-JP" i="1" dirty="0" smtClean="0">
                <a:solidFill>
                  <a:srgbClr val="FFFF00"/>
                </a:solidFill>
              </a:rPr>
              <a:t>R</a:t>
            </a:r>
            <a:r>
              <a:rPr lang="en-US" altLang="ja-JP" dirty="0" smtClean="0">
                <a:solidFill>
                  <a:srgbClr val="FFFF00"/>
                </a:solidFill>
              </a:rPr>
              <a:t>-process elements</a:t>
            </a:r>
          </a:p>
        </p:txBody>
      </p:sp>
      <p:pic>
        <p:nvPicPr>
          <p:cNvPr id="4" name="Picture 2" descr="Earths Gold Likely Came from Colliding Neutron St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4027"/>
            <a:ext cx="1602868" cy="12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94" y="2875648"/>
            <a:ext cx="3047216" cy="22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2797"/>
            <a:ext cx="1725529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gure 2: Artist's rendition of a NS merger.  Credit: NASA Godd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268427" cy="15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34863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75856" y="5805264"/>
            <a:ext cx="352839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⇒ </a:t>
            </a:r>
            <a:r>
              <a:rPr lang="en-US" altLang="ja-JP" sz="2400" b="1" dirty="0" smtClean="0"/>
              <a:t>Ultra heavy element   </a:t>
            </a:r>
            <a:br>
              <a:rPr lang="en-US" altLang="ja-JP" sz="2400" b="1" dirty="0" smtClean="0"/>
            </a:br>
            <a:r>
              <a:rPr lang="en-US" altLang="ja-JP" sz="2400" b="1" dirty="0" smtClean="0"/>
              <a:t>       cosmic rays?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389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Chemical composition of</a:t>
            </a:r>
            <a:br>
              <a:rPr lang="en-US" altLang="ja-JP" dirty="0" smtClean="0"/>
            </a:br>
            <a:r>
              <a:rPr lang="en-US" altLang="ja-JP" dirty="0" smtClean="0"/>
              <a:t>cosmic rays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72816"/>
            <a:ext cx="5122912" cy="470912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Overall trend is similar to the solar abundance 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Spallation </a:t>
            </a:r>
            <a:r>
              <a:rPr lang="en-US" altLang="ja-JP" dirty="0"/>
              <a:t>products </a:t>
            </a:r>
          </a:p>
          <a:p>
            <a:pPr lvl="1"/>
            <a:r>
              <a:rPr lang="en-US" altLang="ja-JP" dirty="0" smtClean="0"/>
              <a:t>Li</a:t>
            </a:r>
            <a:r>
              <a:rPr lang="en-US" altLang="ja-JP" dirty="0"/>
              <a:t>, Be, </a:t>
            </a:r>
            <a:r>
              <a:rPr lang="en-US" altLang="ja-JP" dirty="0" smtClean="0"/>
              <a:t>B</a:t>
            </a:r>
          </a:p>
          <a:p>
            <a:pPr lvl="1"/>
            <a:r>
              <a:rPr lang="en-US" altLang="ja-JP" dirty="0" smtClean="0"/>
              <a:t>Weak “odd-even”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Relatively weak H, He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300" dirty="0" smtClean="0"/>
              <a:t>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Acceleration bias </a:t>
            </a:r>
            <a:endParaRPr lang="ja-JP" altLang="en-US" dirty="0"/>
          </a:p>
          <a:p>
            <a:pPr lvl="1"/>
            <a:r>
              <a:rPr lang="en-US" altLang="ja-JP" dirty="0"/>
              <a:t>First Ionization Potential </a:t>
            </a:r>
          </a:p>
          <a:p>
            <a:pPr lvl="1"/>
            <a:r>
              <a:rPr lang="en-US" altLang="ja-JP" dirty="0"/>
              <a:t>Volatility, mass (Meyer 1997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pic>
        <p:nvPicPr>
          <p:cNvPr id="5" name="Picture 2" descr="「cosmic ray abundance solar」の画像検索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867" y="2204864"/>
            <a:ext cx="4013616" cy="30102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3429000"/>
            <a:ext cx="3024336" cy="30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31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Observations of </a:t>
            </a:r>
            <a:r>
              <a:rPr lang="en-US" altLang="ja-JP" u="sng" dirty="0" smtClean="0"/>
              <a:t>U</a:t>
            </a:r>
            <a:r>
              <a:rPr kumimoji="1" lang="en-US" altLang="ja-JP" u="sng" dirty="0" smtClean="0"/>
              <a:t>ltra </a:t>
            </a:r>
            <a:r>
              <a:rPr lang="en-US" altLang="ja-JP" u="sng" dirty="0"/>
              <a:t>H</a:t>
            </a:r>
            <a:r>
              <a:rPr kumimoji="1" lang="en-US" altLang="ja-JP" u="sng" dirty="0" smtClean="0"/>
              <a:t>eavy element Cosmic </a:t>
            </a:r>
            <a:r>
              <a:rPr lang="en-US" altLang="ja-JP" u="sng" dirty="0"/>
              <a:t>R</a:t>
            </a:r>
            <a:r>
              <a:rPr kumimoji="1" lang="en-US" altLang="ja-JP" u="sng" dirty="0" smtClean="0"/>
              <a:t>ays</a:t>
            </a:r>
            <a:r>
              <a:rPr kumimoji="1" lang="en-US" altLang="ja-JP" dirty="0" smtClean="0"/>
              <a:t> (UHCRs)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31776" y="1826724"/>
            <a:ext cx="4792352" cy="462661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UHCR (ultra heavy element cosmic ray)</a:t>
            </a:r>
            <a:br>
              <a:rPr lang="en-US" altLang="ja-JP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ja-JP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 cosmic ray nuclei of </a:t>
            </a:r>
            <a:r>
              <a:rPr lang="en-US" altLang="ja-JP" sz="26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heavier than the iron group</a:t>
            </a:r>
          </a:p>
          <a:p>
            <a:endParaRPr lang="en-US" altLang="ja-JP" sz="2200" dirty="0" smtClean="0"/>
          </a:p>
          <a:p>
            <a:pPr marL="68580" indent="0">
              <a:buNone/>
            </a:pPr>
            <a:r>
              <a:rPr lang="en-US" altLang="ja-JP" sz="2600" u="sng" dirty="0" smtClean="0"/>
              <a:t>Satellite experiments</a:t>
            </a:r>
          </a:p>
          <a:p>
            <a:r>
              <a:rPr lang="en-US" altLang="ja-JP" sz="2600" dirty="0" smtClean="0"/>
              <a:t>Ariel-6 (</a:t>
            </a:r>
            <a:r>
              <a:rPr lang="en-US" altLang="ja-JP" sz="2600" dirty="0"/>
              <a:t>Fowler et al.1987</a:t>
            </a:r>
            <a:r>
              <a:rPr lang="en-US" altLang="ja-JP" sz="2600" dirty="0" smtClean="0"/>
              <a:t>)</a:t>
            </a:r>
          </a:p>
          <a:p>
            <a:r>
              <a:rPr lang="en-US" altLang="ja-JP" sz="2600" dirty="0" smtClean="0"/>
              <a:t>HEAO-3 (</a:t>
            </a:r>
            <a:r>
              <a:rPr lang="en-US" altLang="ja-JP" sz="2600" dirty="0" err="1" smtClean="0"/>
              <a:t>Binns</a:t>
            </a:r>
            <a:r>
              <a:rPr lang="en-US" altLang="ja-JP" sz="2600" dirty="0" smtClean="0"/>
              <a:t> </a:t>
            </a:r>
            <a:r>
              <a:rPr lang="en-US" altLang="ja-JP" sz="2600" dirty="0"/>
              <a:t>et </a:t>
            </a:r>
            <a:r>
              <a:rPr lang="en-US" altLang="ja-JP" sz="2600" dirty="0" smtClean="0"/>
              <a:t>al.1989)</a:t>
            </a:r>
          </a:p>
          <a:p>
            <a:r>
              <a:rPr lang="en-US" altLang="ja-JP" sz="2600" dirty="0" smtClean="0"/>
              <a:t>UHCRE (Donnelly et al. 2012)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Composition</a:t>
            </a:r>
          </a:p>
          <a:p>
            <a:pPr lvl="1"/>
            <a:r>
              <a:rPr lang="en-US" altLang="ja-JP" b="1" dirty="0" smtClean="0">
                <a:solidFill>
                  <a:srgbClr val="FFFF00"/>
                </a:solidFill>
              </a:rPr>
              <a:t>UHCR/Fe ~ solar abundance ratio</a:t>
            </a:r>
            <a:endParaRPr lang="en-US" altLang="ja-JP" b="1" dirty="0">
              <a:solidFill>
                <a:srgbClr val="FFFF00"/>
              </a:solidFill>
            </a:endParaRPr>
          </a:p>
          <a:p>
            <a:pPr lvl="1"/>
            <a:r>
              <a:rPr kumimoji="1" lang="en-US" altLang="ja-JP" dirty="0" smtClean="0"/>
              <a:t>60 &lt; </a:t>
            </a:r>
            <a:r>
              <a:rPr kumimoji="1" lang="en-US" altLang="ja-JP" i="1" dirty="0" smtClean="0"/>
              <a:t>Z </a:t>
            </a:r>
            <a:r>
              <a:rPr kumimoji="1" lang="en-US" altLang="ja-JP" dirty="0" smtClean="0"/>
              <a:t>&lt; 82: </a:t>
            </a:r>
            <a:r>
              <a:rPr lang="en-US" altLang="ja-JP" dirty="0" smtClean="0"/>
              <a:t>overabundant</a:t>
            </a:r>
          </a:p>
          <a:p>
            <a:pPr lvl="1"/>
            <a:r>
              <a:rPr kumimoji="1" lang="en-US" altLang="ja-JP" dirty="0" smtClean="0"/>
              <a:t>Pt(r-process)/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(s-process) </a:t>
            </a:r>
          </a:p>
          <a:p>
            <a:pPr lvl="2"/>
            <a:r>
              <a:rPr lang="en-US" altLang="ja-JP" dirty="0" smtClean="0"/>
              <a:t>Volatility biased acceleration?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56" y="1601997"/>
            <a:ext cx="2700097" cy="39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552" y="2276872"/>
            <a:ext cx="2358391" cy="32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85184"/>
            <a:ext cx="284635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452320" y="1720553"/>
            <a:ext cx="122413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Histogra</a:t>
            </a:r>
            <a:r>
              <a:rPr lang="en-US" altLang="ja-JP" sz="1200" dirty="0" smtClean="0">
                <a:solidFill>
                  <a:schemeClr val="bg1"/>
                </a:solidFill>
              </a:rPr>
              <a:t>m: solar</a:t>
            </a:r>
          </a:p>
          <a:p>
            <a:r>
              <a:rPr kumimoji="1" lang="ja-JP" altLang="en-US" sz="1000" dirty="0" smtClean="0">
                <a:solidFill>
                  <a:schemeClr val="bg1"/>
                </a:solidFill>
              </a:rPr>
              <a:t>● 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:  cosmic ray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24528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( </a:t>
            </a:r>
            <a:r>
              <a:rPr lang="en-US" altLang="ja-JP" u="sng" dirty="0"/>
              <a:t>not</a:t>
            </a:r>
            <a:r>
              <a:rPr lang="en-US" altLang="ja-JP" dirty="0"/>
              <a:t> </a:t>
            </a:r>
            <a:r>
              <a:rPr lang="en-US" altLang="ja-JP" u="sng" dirty="0"/>
              <a:t>U</a:t>
            </a:r>
            <a:r>
              <a:rPr lang="en-US" altLang="ja-JP" dirty="0"/>
              <a:t>ltra </a:t>
            </a:r>
            <a:r>
              <a:rPr lang="en-US" altLang="ja-JP" u="sng" dirty="0"/>
              <a:t>H</a:t>
            </a:r>
            <a:r>
              <a:rPr lang="en-US" altLang="ja-JP" dirty="0"/>
              <a:t>igh </a:t>
            </a:r>
            <a:r>
              <a:rPr lang="en-US" altLang="ja-JP" u="sng" dirty="0"/>
              <a:t>E</a:t>
            </a:r>
            <a:r>
              <a:rPr lang="en-US" altLang="ja-JP" dirty="0"/>
              <a:t>nergy </a:t>
            </a:r>
            <a:r>
              <a:rPr lang="en-US" altLang="ja-JP" u="sng" dirty="0"/>
              <a:t>C</a:t>
            </a:r>
            <a:r>
              <a:rPr lang="en-US" altLang="ja-JP" dirty="0"/>
              <a:t>osmic </a:t>
            </a:r>
            <a:r>
              <a:rPr lang="en-US" altLang="ja-JP" u="sng" dirty="0"/>
              <a:t>R</a:t>
            </a:r>
            <a:r>
              <a:rPr lang="en-US" altLang="ja-JP" dirty="0"/>
              <a:t>ay)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687779" y="1340768"/>
            <a:ext cx="1542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Fowler et al</a:t>
            </a:r>
            <a:r>
              <a:rPr lang="en-US" altLang="ja-JP" sz="1400" dirty="0" smtClean="0"/>
              <a:t>.(1987)</a:t>
            </a:r>
            <a:endParaRPr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9324528" y="6543088"/>
            <a:ext cx="1747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Donnelly et al. </a:t>
            </a:r>
            <a:r>
              <a:rPr lang="en-US" altLang="ja-JP" sz="1400" dirty="0" smtClean="0"/>
              <a:t>(2012)</a:t>
            </a:r>
            <a:endParaRPr lang="ja-JP" altLang="en-US" sz="1400" dirty="0"/>
          </a:p>
        </p:txBody>
      </p:sp>
      <p:grpSp>
        <p:nvGrpSpPr>
          <p:cNvPr id="31" name="図形グループ 30"/>
          <p:cNvGrpSpPr/>
          <p:nvPr/>
        </p:nvGrpSpPr>
        <p:grpSpPr>
          <a:xfrm>
            <a:off x="7552800" y="2008601"/>
            <a:ext cx="54000" cy="144000"/>
            <a:chOff x="611560" y="5661248"/>
            <a:chExt cx="144016" cy="288032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683568" y="5670113"/>
              <a:ext cx="0" cy="270853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1560" y="5661248"/>
              <a:ext cx="1440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11560" y="5949280"/>
              <a:ext cx="1440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81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UHCRs from NSMs? </a:t>
            </a:r>
            <a:endParaRPr kumimoji="1" lang="ja-JP" altLang="en-US" dirty="0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idx="1"/>
          </p:nvPr>
        </p:nvSpPr>
        <p:spPr>
          <a:xfrm>
            <a:off x="971600" y="1628800"/>
            <a:ext cx="770485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err="1" smtClean="0"/>
              <a:t>Kyutoku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Ioka</a:t>
            </a:r>
            <a:r>
              <a:rPr lang="en-US" altLang="ja-JP" dirty="0" smtClean="0"/>
              <a:t> (2016)</a:t>
            </a:r>
          </a:p>
          <a:p>
            <a:pPr marL="454914" lvl="1" indent="0">
              <a:buNone/>
            </a:pPr>
            <a:r>
              <a:rPr lang="en-US" altLang="ja-JP" dirty="0" smtClean="0"/>
              <a:t>Energy injection rate from NSMs to UHCRs</a:t>
            </a:r>
          </a:p>
          <a:p>
            <a:pPr lvl="2"/>
            <a:r>
              <a:rPr lang="en-US" altLang="ja-JP" dirty="0" smtClean="0"/>
              <a:t>All the NSM ejecta is r-process elements</a:t>
            </a:r>
          </a:p>
          <a:p>
            <a:pPr lvl="2"/>
            <a:r>
              <a:rPr lang="en-US" altLang="ja-JP" dirty="0" smtClean="0"/>
              <a:t>The </a:t>
            </a:r>
            <a:r>
              <a:rPr lang="en-US" altLang="ja-JP" dirty="0" err="1" smtClean="0"/>
              <a:t>ejecta</a:t>
            </a:r>
            <a:r>
              <a:rPr lang="en-US" altLang="ja-JP" dirty="0" smtClean="0"/>
              <a:t> velocity is very high</a:t>
            </a:r>
          </a:p>
          <a:p>
            <a:pPr lvl="1">
              <a:buNone/>
            </a:pPr>
            <a:r>
              <a:rPr lang="ja-JP" altLang="en-US" dirty="0" smtClean="0"/>
              <a:t>⇒ </a:t>
            </a:r>
            <a:r>
              <a:rPr lang="en-US" altLang="ja-JP" dirty="0"/>
              <a:t>L</a:t>
            </a:r>
            <a:r>
              <a:rPr lang="en-US" altLang="ja-JP" dirty="0" smtClean="0"/>
              <a:t>arge enhancement of 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-process/Fe in cosmic-rays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They conclude either </a:t>
            </a:r>
          </a:p>
          <a:p>
            <a:pPr lvl="2"/>
            <a:r>
              <a:rPr lang="en-US" altLang="ja-JP" u="sng" dirty="0" smtClean="0"/>
              <a:t>the neutron star mergers is NOT the main source of the r-process elements</a:t>
            </a:r>
            <a:r>
              <a:rPr lang="en-US" altLang="ja-JP" dirty="0" smtClean="0"/>
              <a:t> in the universe,</a:t>
            </a:r>
            <a:br>
              <a:rPr lang="en-US" altLang="ja-JP" dirty="0" smtClean="0"/>
            </a:br>
            <a:r>
              <a:rPr lang="en-US" altLang="ja-JP" dirty="0" smtClean="0"/>
              <a:t> or   </a:t>
            </a:r>
          </a:p>
          <a:p>
            <a:pPr lvl="2"/>
            <a:r>
              <a:rPr lang="en-US" altLang="ja-JP" dirty="0" smtClean="0"/>
              <a:t>the CR acceleration efficiency at the reverse shock in NSM ejecta is very small (&lt;0.003%)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1">
              <a:buNone/>
            </a:pPr>
            <a:r>
              <a:rPr lang="en-US" altLang="ja-JP" sz="2800" dirty="0" smtClean="0"/>
              <a:t>But,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spallation</a:t>
            </a:r>
            <a:r>
              <a:rPr lang="en-US" altLang="ja-JP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energy loss </a:t>
            </a:r>
            <a:r>
              <a:rPr lang="en-US" altLang="ja-JP" dirty="0" smtClean="0">
                <a:solidFill>
                  <a:srgbClr val="FFFF00"/>
                </a:solidFill>
              </a:rPr>
              <a:t>processes </a:t>
            </a:r>
            <a:r>
              <a:rPr lang="en-US" altLang="ja-JP" dirty="0" smtClean="0"/>
              <a:t>are not considered</a:t>
            </a:r>
          </a:p>
          <a:p>
            <a:pPr lvl="1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540552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u="sng" dirty="0" smtClean="0"/>
              <a:t>If NSMs are the dominant source of r-process elements</a:t>
            </a:r>
            <a:r>
              <a:rPr lang="en-US" altLang="ja-JP" dirty="0" smtClean="0"/>
              <a:t> in the universe and the CR acceleration efficiency at reverse shock in NSM </a:t>
            </a:r>
            <a:r>
              <a:rPr lang="en-US" altLang="ja-JP" dirty="0" err="1" smtClean="0"/>
              <a:t>ejecta</a:t>
            </a:r>
            <a:r>
              <a:rPr lang="en-US" altLang="ja-JP" dirty="0" smtClean="0"/>
              <a:t> is not very small, 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9324528" y="3140968"/>
            <a:ext cx="2880320" cy="830997"/>
            <a:chOff x="4211960" y="2420888"/>
            <a:chExt cx="2880320" cy="830997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5076056" y="2566645"/>
              <a:ext cx="2016224" cy="64633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Enhancement of 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r-process elements </a:t>
              </a:r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211960" y="2420888"/>
              <a:ext cx="3690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800" dirty="0" smtClean="0"/>
                <a:t>}</a:t>
              </a:r>
              <a:endParaRPr lang="ja-JP" altLang="en-US" sz="16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644008" y="263691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⇒</a:t>
              </a:r>
              <a:endParaRPr lang="ja-JP" altLang="en-US" sz="2400" dirty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9468544" y="1628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ja-JP" dirty="0" smtClean="0"/>
              <a:t>Forward shock of SNRs 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solar 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/Fe</a:t>
            </a:r>
          </a:p>
          <a:p>
            <a:pPr lvl="1"/>
            <a:r>
              <a:rPr lang="en-US" altLang="ja-JP" dirty="0" smtClean="0"/>
              <a:t>Reverse shock of SNRs </a:t>
            </a:r>
          </a:p>
          <a:p>
            <a:pPr lvl="1"/>
            <a:r>
              <a:rPr lang="en-US" altLang="ja-JP" dirty="0" smtClean="0"/>
              <a:t>Reverse shock NSMs </a:t>
            </a:r>
          </a:p>
          <a:p>
            <a:pPr lvl="2"/>
            <a:r>
              <a:rPr lang="en-US" altLang="ja-JP" dirty="0" smtClean="0"/>
              <a:t>Because of the high </a:t>
            </a:r>
            <a:r>
              <a:rPr lang="en-US" altLang="ja-JP" dirty="0" err="1" smtClean="0"/>
              <a:t>ejecta</a:t>
            </a:r>
            <a:r>
              <a:rPr lang="en-US" altLang="ja-JP" dirty="0" smtClean="0"/>
              <a:t> velocity, </a:t>
            </a:r>
            <a:br>
              <a:rPr lang="en-US" altLang="ja-JP" dirty="0" smtClean="0"/>
            </a:br>
            <a:r>
              <a:rPr lang="en-US" altLang="ja-JP" dirty="0" smtClean="0"/>
              <a:t>larger enhancement of r/Fe is predicted </a:t>
            </a:r>
            <a:br>
              <a:rPr lang="en-US" altLang="ja-JP" dirty="0" smtClean="0"/>
            </a:br>
            <a:r>
              <a:rPr lang="en-US" altLang="ja-JP" dirty="0" smtClean="0"/>
              <a:t>if energy conversion rate is the same</a:t>
            </a:r>
          </a:p>
        </p:txBody>
      </p:sp>
      <p:sp>
        <p:nvSpPr>
          <p:cNvPr id="30" name="左右矢印 29"/>
          <p:cNvSpPr/>
          <p:nvPr/>
        </p:nvSpPr>
        <p:spPr>
          <a:xfrm>
            <a:off x="3563888" y="3297178"/>
            <a:ext cx="50405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67944" y="3153162"/>
            <a:ext cx="410445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Observationally, </a:t>
            </a:r>
            <a:r>
              <a:rPr kumimoji="1" lang="en-US" altLang="ja-JP" sz="2000" i="1" dirty="0" smtClean="0"/>
              <a:t>r</a:t>
            </a:r>
            <a:r>
              <a:rPr lang="en-US" altLang="ja-JP" sz="2000" dirty="0"/>
              <a:t>-process</a:t>
            </a:r>
            <a:r>
              <a:rPr kumimoji="1" lang="en-US" altLang="ja-JP" sz="2000" dirty="0" smtClean="0"/>
              <a:t>/Fe ~ solar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(acceleration of ISM)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18991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68760"/>
            <a:ext cx="4309155" cy="30963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loss, spallation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198"/>
            <a:ext cx="3704437" cy="406677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400" dirty="0" smtClean="0"/>
              <a:t>Energy loss</a:t>
            </a:r>
          </a:p>
          <a:p>
            <a:pPr lvl="1"/>
            <a:r>
              <a:rPr kumimoji="1" lang="en-US" altLang="ja-JP" sz="2000" dirty="0" smtClean="0"/>
              <a:t>Ionization</a:t>
            </a:r>
            <a:endParaRPr lang="en-US" altLang="ja-JP" sz="2000" dirty="0" smtClean="0"/>
          </a:p>
          <a:p>
            <a:pPr lvl="1"/>
            <a:r>
              <a:rPr kumimoji="1" lang="en-US" altLang="ja-JP" sz="2000" dirty="0" smtClean="0"/>
              <a:t>Coulomb </a:t>
            </a:r>
            <a:r>
              <a:rPr lang="en-US" altLang="ja-JP" sz="2000" dirty="0" smtClean="0"/>
              <a:t>scattering</a:t>
            </a:r>
          </a:p>
          <a:p>
            <a:pPr lvl="1"/>
            <a:r>
              <a:rPr kumimoji="1" lang="en-US" altLang="ja-JP" sz="2000" dirty="0" smtClean="0"/>
              <a:t>Pion pair-production </a:t>
            </a:r>
          </a:p>
          <a:p>
            <a:r>
              <a:rPr lang="en-US" altLang="ja-JP" sz="2400" dirty="0" smtClean="0"/>
              <a:t>Spallation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Timescale from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the most recent event which contributes to CR observations</a:t>
            </a:r>
          </a:p>
          <a:p>
            <a:pPr lvl="1"/>
            <a:r>
              <a:rPr lang="en-US" altLang="ja-JP" sz="2000" dirty="0" smtClean="0"/>
              <a:t>Diffusion timescale</a:t>
            </a:r>
            <a:br>
              <a:rPr lang="en-US" altLang="ja-JP" sz="2000" dirty="0" smtClean="0"/>
            </a:br>
            <a:r>
              <a:rPr lang="en-US" altLang="ja-JP" sz="2000" dirty="0" smtClean="0"/>
              <a:t> </a:t>
            </a:r>
          </a:p>
          <a:p>
            <a:pPr lvl="1"/>
            <a:r>
              <a:rPr lang="en-US" altLang="ja-JP" sz="2000" dirty="0" smtClean="0"/>
              <a:t>Event rate</a:t>
            </a:r>
            <a:br>
              <a:rPr lang="en-US" altLang="ja-JP" sz="2000" dirty="0" smtClean="0"/>
            </a:br>
            <a:endParaRPr lang="en-US" altLang="ja-JP" sz="2000" dirty="0" smtClean="0"/>
          </a:p>
          <a:p>
            <a:pPr marL="441832" lvl="1" indent="0">
              <a:buNone/>
            </a:pPr>
            <a:r>
              <a:rPr lang="en-US" altLang="ja-JP" sz="2000" dirty="0" smtClean="0"/>
              <a:t>Typical timescale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908720"/>
            <a:ext cx="4676600" cy="432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2267744" y="2060848"/>
            <a:ext cx="855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131840" y="2348880"/>
            <a:ext cx="724124" cy="0"/>
          </a:xfrm>
          <a:prstGeom prst="line">
            <a:avLst/>
          </a:prstGeom>
          <a:ln w="28575">
            <a:solidFill>
              <a:srgbClr val="66FF3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203848" y="2636912"/>
            <a:ext cx="724124" cy="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23728" y="2996952"/>
            <a:ext cx="972108" cy="0"/>
          </a:xfrm>
          <a:prstGeom prst="line">
            <a:avLst/>
          </a:prstGeom>
          <a:ln w="28575">
            <a:solidFill>
              <a:srgbClr val="FC10C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09" y="4293096"/>
            <a:ext cx="628020" cy="4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7" y="4834291"/>
            <a:ext cx="1754410" cy="44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64" y="5659205"/>
            <a:ext cx="2458913" cy="3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4924499" y="4561096"/>
            <a:ext cx="3923173" cy="14465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UHCRs from NSMs suffer ionization energy loss and/or spallation </a:t>
            </a:r>
          </a:p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(Cosmic ray protons from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SNe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are almost free from decay processes excepting at &lt;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20 MeV)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013577" y="1916832"/>
            <a:ext cx="2646655" cy="3915435"/>
            <a:chOff x="4013577" y="1916832"/>
            <a:chExt cx="2646655" cy="3915435"/>
          </a:xfrm>
        </p:grpSpPr>
        <p:cxnSp>
          <p:nvCxnSpPr>
            <p:cNvPr id="13" name="直線矢印コネクタ 12"/>
            <p:cNvCxnSpPr>
              <a:stCxn id="23" idx="3"/>
            </p:cNvCxnSpPr>
            <p:nvPr/>
          </p:nvCxnSpPr>
          <p:spPr>
            <a:xfrm flipV="1">
              <a:off x="4013577" y="2636912"/>
              <a:ext cx="1998583" cy="3195355"/>
            </a:xfrm>
            <a:prstGeom prst="straightConnector1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4013577" y="2060848"/>
              <a:ext cx="1998583" cy="3604294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5866692" y="2652946"/>
              <a:ext cx="7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SN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62636" y="1916832"/>
              <a:ext cx="79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NSM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4608" y="764704"/>
            <a:ext cx="6656667" cy="47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5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model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84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 descr="「milky way」の画像検索結果"/>
          <p:cNvPicPr>
            <a:picLocks noChangeAspect="1" noChangeArrowheads="1"/>
          </p:cNvPicPr>
          <p:nvPr/>
        </p:nvPicPr>
        <p:blipFill>
          <a:blip r:embed="rId4" cstate="print">
            <a:lum bright="-32000" contrast="-46000"/>
          </a:blip>
          <a:srcRect/>
          <a:stretch>
            <a:fillRect/>
          </a:stretch>
        </p:blipFill>
        <p:spPr bwMode="auto">
          <a:xfrm>
            <a:off x="5220072" y="-387424"/>
            <a:ext cx="4320480" cy="432048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3598" y="1392457"/>
            <a:ext cx="7583575" cy="4892290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u="sng" dirty="0" smtClean="0"/>
              <a:t>Event rate</a:t>
            </a:r>
          </a:p>
          <a:p>
            <a:pPr lvl="1"/>
            <a:r>
              <a:rPr lang="en-US" altLang="ja-JP" i="1" dirty="0">
                <a:latin typeface="Calligraph421 BT" pitchFamily="66" charset="0"/>
              </a:rPr>
              <a:t>R</a:t>
            </a:r>
            <a:r>
              <a:rPr lang="en-US" altLang="ja-JP" baseline="-25000" dirty="0"/>
              <a:t>SN</a:t>
            </a:r>
            <a:r>
              <a:rPr lang="en-US" altLang="ja-JP" dirty="0"/>
              <a:t> ~ 3×10</a:t>
            </a:r>
            <a:r>
              <a:rPr lang="en-US" altLang="ja-JP" baseline="30000" dirty="0"/>
              <a:t>4</a:t>
            </a:r>
            <a:r>
              <a:rPr lang="en-US" altLang="ja-JP" dirty="0"/>
              <a:t> /</a:t>
            </a:r>
            <a:r>
              <a:rPr lang="en-US" altLang="ja-JP" dirty="0" err="1"/>
              <a:t>Myr</a:t>
            </a:r>
            <a:r>
              <a:rPr lang="en-US" altLang="ja-JP" dirty="0"/>
              <a:t>/MW</a:t>
            </a:r>
          </a:p>
          <a:p>
            <a:pPr lvl="1"/>
            <a:r>
              <a:rPr lang="en-US" altLang="ja-JP" i="1" dirty="0">
                <a:latin typeface="Calligraph421 BT" pitchFamily="66" charset="0"/>
              </a:rPr>
              <a:t>R</a:t>
            </a:r>
            <a:r>
              <a:rPr lang="en-US" altLang="ja-JP" baseline="-25000" dirty="0"/>
              <a:t>NSM</a:t>
            </a:r>
            <a:r>
              <a:rPr lang="en-US" altLang="ja-JP" dirty="0"/>
              <a:t> ~ 10 /</a:t>
            </a:r>
            <a:r>
              <a:rPr lang="en-US" altLang="ja-JP" dirty="0" err="1"/>
              <a:t>Myr</a:t>
            </a:r>
            <a:r>
              <a:rPr lang="en-US" altLang="ja-JP" dirty="0"/>
              <a:t>/MW</a:t>
            </a:r>
          </a:p>
          <a:p>
            <a:r>
              <a:rPr lang="en-US" altLang="ja-JP" u="sng" dirty="0"/>
              <a:t>Spatial distribution </a:t>
            </a:r>
          </a:p>
          <a:p>
            <a:pPr lvl="1"/>
            <a:r>
              <a:rPr lang="en-US" altLang="ja-JP" dirty="0"/>
              <a:t> </a:t>
            </a:r>
            <a:r>
              <a:rPr lang="ja-JP" altLang="en-US" dirty="0" smtClean="0"/>
              <a:t>∝ </a:t>
            </a:r>
            <a:r>
              <a:rPr lang="en-US" altLang="ja-JP" dirty="0" err="1"/>
              <a:t>exp</a:t>
            </a:r>
            <a:r>
              <a:rPr lang="en-US" altLang="ja-JP" dirty="0"/>
              <a:t>(</a:t>
            </a:r>
            <a:r>
              <a:rPr lang="en-US" altLang="ja-JP" i="1" dirty="0"/>
              <a:t>r</a:t>
            </a:r>
            <a:r>
              <a:rPr lang="en-US" altLang="ja-JP" dirty="0"/>
              <a:t>/3kpc</a:t>
            </a:r>
            <a:r>
              <a:rPr lang="en-US" altLang="ja-JP" dirty="0" smtClean="0"/>
              <a:t>)   (Exponential disk)</a:t>
            </a:r>
            <a:endParaRPr lang="en-US" altLang="ja-JP" dirty="0"/>
          </a:p>
          <a:p>
            <a:pPr lvl="1"/>
            <a:r>
              <a:rPr lang="en-US" altLang="ja-JP" i="1" dirty="0"/>
              <a:t>θ</a:t>
            </a:r>
            <a:r>
              <a:rPr lang="en-US" altLang="ja-JP" dirty="0"/>
              <a:t>: random </a:t>
            </a:r>
            <a:endParaRPr lang="en-US" altLang="ja-JP" dirty="0" smtClean="0"/>
          </a:p>
          <a:p>
            <a:r>
              <a:rPr lang="en-US" altLang="ja-JP" u="sng" dirty="0"/>
              <a:t>NSM </a:t>
            </a:r>
            <a:r>
              <a:rPr lang="en-US" altLang="ja-JP" u="sng" dirty="0" smtClean="0"/>
              <a:t>ejecta:</a:t>
            </a:r>
            <a:r>
              <a:rPr lang="en-US" altLang="ja-JP" dirty="0" smtClean="0"/>
              <a:t>    </a:t>
            </a:r>
            <a:r>
              <a:rPr lang="en-US" altLang="ja-JP" i="1" dirty="0" smtClean="0"/>
              <a:t>M</a:t>
            </a:r>
            <a:r>
              <a:rPr lang="en-US" altLang="ja-JP" dirty="0" smtClean="0"/>
              <a:t> </a:t>
            </a:r>
            <a:r>
              <a:rPr lang="en-US" altLang="ja-JP" dirty="0"/>
              <a:t>= 0.01</a:t>
            </a:r>
            <a:r>
              <a:rPr lang="en-US" altLang="ja-JP" i="1" dirty="0"/>
              <a:t>M</a:t>
            </a:r>
            <a:r>
              <a:rPr lang="en-US" altLang="ja-JP" baseline="-25000" dirty="0"/>
              <a:t>ʘ</a:t>
            </a:r>
            <a:r>
              <a:rPr lang="en-US" altLang="ja-JP" dirty="0"/>
              <a:t>, </a:t>
            </a:r>
            <a:r>
              <a:rPr lang="en-US" altLang="ja-JP" i="1" dirty="0"/>
              <a:t>v </a:t>
            </a:r>
            <a:r>
              <a:rPr lang="en-US" altLang="ja-JP" dirty="0"/>
              <a:t>= 0.2 </a:t>
            </a:r>
            <a:r>
              <a:rPr lang="en-US" altLang="ja-JP" i="1" dirty="0" smtClean="0"/>
              <a:t>c</a:t>
            </a:r>
            <a:endParaRPr lang="en-US" altLang="ja-JP" dirty="0" smtClean="0"/>
          </a:p>
          <a:p>
            <a:r>
              <a:rPr lang="en-US" altLang="ja-JP" u="sng" dirty="0" smtClean="0"/>
              <a:t>Propagation (diffusion equation)</a:t>
            </a:r>
            <a:endParaRPr lang="en-US" altLang="ja-JP" u="sng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lang="en-US" altLang="ja-JP" dirty="0" smtClean="0"/>
              <a:t> diffusion coefficient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Thoudam</a:t>
            </a:r>
            <a:r>
              <a:rPr lang="en-US" altLang="ja-JP" sz="2400" dirty="0"/>
              <a:t>+ 2016</a:t>
            </a:r>
            <a:r>
              <a:rPr lang="en-US" altLang="ja-JP" sz="2400" dirty="0" smtClean="0"/>
              <a:t>)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u="sng" dirty="0" smtClean="0"/>
              <a:t>Spallation </a:t>
            </a:r>
          </a:p>
          <a:p>
            <a:endParaRPr kumimoji="1" lang="en-US" altLang="ja-JP" u="sng" dirty="0" smtClean="0"/>
          </a:p>
          <a:p>
            <a:r>
              <a:rPr kumimoji="1" lang="en-US" altLang="ja-JP" u="sng" dirty="0" smtClean="0"/>
              <a:t>Energy loss</a:t>
            </a:r>
          </a:p>
          <a:p>
            <a:pPr lvl="1"/>
            <a:r>
              <a:rPr lang="en-US" altLang="ja-JP" dirty="0" smtClean="0"/>
              <a:t>Ionization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Coulomb, pion-creation </a:t>
            </a:r>
          </a:p>
        </p:txBody>
      </p:sp>
      <p:sp>
        <p:nvSpPr>
          <p:cNvPr id="4" name="円/楕円 3"/>
          <p:cNvSpPr/>
          <p:nvPr/>
        </p:nvSpPr>
        <p:spPr>
          <a:xfrm>
            <a:off x="5909992" y="250461"/>
            <a:ext cx="3096344" cy="295232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558064" y="880600"/>
            <a:ext cx="1800200" cy="165618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880514" y="729452"/>
            <a:ext cx="648072" cy="648072"/>
          </a:xfrm>
          <a:prstGeom prst="ellipse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0173917" y="3726259"/>
            <a:ext cx="648072" cy="648072"/>
          </a:xfrm>
          <a:prstGeom prst="ellipse">
            <a:avLst/>
          </a:prstGeom>
          <a:solidFill>
            <a:srgbClr val="4F81B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9964031" y="4767266"/>
            <a:ext cx="539254" cy="533942"/>
          </a:xfrm>
          <a:prstGeom prst="ellipse">
            <a:avLst/>
          </a:prstGeom>
          <a:solidFill>
            <a:srgbClr val="4F81B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スマイル 13"/>
          <p:cNvSpPr/>
          <p:nvPr/>
        </p:nvSpPr>
        <p:spPr>
          <a:xfrm>
            <a:off x="8204550" y="1564676"/>
            <a:ext cx="282623" cy="288032"/>
          </a:xfrm>
          <a:prstGeom prst="smileyFac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9" idx="1"/>
          </p:cNvCxnSpPr>
          <p:nvPr/>
        </p:nvCxnSpPr>
        <p:spPr>
          <a:xfrm flipH="1" flipV="1">
            <a:off x="7777271" y="658940"/>
            <a:ext cx="198151" cy="16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9" idx="5"/>
          </p:cNvCxnSpPr>
          <p:nvPr/>
        </p:nvCxnSpPr>
        <p:spPr>
          <a:xfrm>
            <a:off x="8433678" y="1282616"/>
            <a:ext cx="200243" cy="172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9" idx="3"/>
          </p:cNvCxnSpPr>
          <p:nvPr/>
        </p:nvCxnSpPr>
        <p:spPr>
          <a:xfrm flipH="1">
            <a:off x="7777271" y="1282616"/>
            <a:ext cx="198151" cy="16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9" idx="7"/>
          </p:cNvCxnSpPr>
          <p:nvPr/>
        </p:nvCxnSpPr>
        <p:spPr>
          <a:xfrm flipV="1">
            <a:off x="8433678" y="658940"/>
            <a:ext cx="200243" cy="16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グループ化 56"/>
          <p:cNvGrpSpPr/>
          <p:nvPr/>
        </p:nvGrpSpPr>
        <p:grpSpPr>
          <a:xfrm>
            <a:off x="6310805" y="486052"/>
            <a:ext cx="781475" cy="710700"/>
            <a:chOff x="6310805" y="486052"/>
            <a:chExt cx="856650" cy="796288"/>
          </a:xfrm>
        </p:grpSpPr>
        <p:sp>
          <p:nvSpPr>
            <p:cNvPr id="39" name="円/楕円 38"/>
            <p:cNvSpPr/>
            <p:nvPr/>
          </p:nvSpPr>
          <p:spPr>
            <a:xfrm>
              <a:off x="6414048" y="556564"/>
              <a:ext cx="648072" cy="6480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0" name="直線矢印コネクタ 39"/>
            <p:cNvCxnSpPr>
              <a:stCxn id="39" idx="1"/>
            </p:cNvCxnSpPr>
            <p:nvPr/>
          </p:nvCxnSpPr>
          <p:spPr>
            <a:xfrm flipH="1" flipV="1">
              <a:off x="6310805" y="486052"/>
              <a:ext cx="198151" cy="165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9" idx="5"/>
            </p:cNvCxnSpPr>
            <p:nvPr/>
          </p:nvCxnSpPr>
          <p:spPr>
            <a:xfrm>
              <a:off x="6967212" y="1109728"/>
              <a:ext cx="200243" cy="1726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>
              <a:stCxn id="39" idx="3"/>
            </p:cNvCxnSpPr>
            <p:nvPr/>
          </p:nvCxnSpPr>
          <p:spPr>
            <a:xfrm flipH="1">
              <a:off x="6310805" y="1109728"/>
              <a:ext cx="198151" cy="164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39" idx="7"/>
            </p:cNvCxnSpPr>
            <p:nvPr/>
          </p:nvCxnSpPr>
          <p:spPr>
            <a:xfrm flipV="1">
              <a:off x="6967212" y="486052"/>
              <a:ext cx="200243" cy="165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円/楕円 43"/>
          <p:cNvSpPr/>
          <p:nvPr/>
        </p:nvSpPr>
        <p:spPr>
          <a:xfrm>
            <a:off x="6843419" y="1346070"/>
            <a:ext cx="648072" cy="648072"/>
          </a:xfrm>
          <a:prstGeom prst="ellipse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44" idx="1"/>
          </p:cNvCxnSpPr>
          <p:nvPr/>
        </p:nvCxnSpPr>
        <p:spPr>
          <a:xfrm flipH="1" flipV="1">
            <a:off x="6740176" y="1275558"/>
            <a:ext cx="198151" cy="16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44" idx="5"/>
          </p:cNvCxnSpPr>
          <p:nvPr/>
        </p:nvCxnSpPr>
        <p:spPr>
          <a:xfrm>
            <a:off x="7396583" y="1899234"/>
            <a:ext cx="200243" cy="172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44" idx="3"/>
          </p:cNvCxnSpPr>
          <p:nvPr/>
        </p:nvCxnSpPr>
        <p:spPr>
          <a:xfrm flipH="1">
            <a:off x="6740176" y="1899234"/>
            <a:ext cx="198151" cy="16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44" idx="7"/>
          </p:cNvCxnSpPr>
          <p:nvPr/>
        </p:nvCxnSpPr>
        <p:spPr>
          <a:xfrm flipV="1">
            <a:off x="7396583" y="1275558"/>
            <a:ext cx="200243" cy="16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グループ化 65"/>
          <p:cNvGrpSpPr/>
          <p:nvPr/>
        </p:nvGrpSpPr>
        <p:grpSpPr>
          <a:xfrm>
            <a:off x="7092280" y="1916832"/>
            <a:ext cx="1255371" cy="1150632"/>
            <a:chOff x="7205061" y="2134352"/>
            <a:chExt cx="856650" cy="796288"/>
          </a:xfrm>
        </p:grpSpPr>
        <p:sp>
          <p:nvSpPr>
            <p:cNvPr id="49" name="円/楕円 48"/>
            <p:cNvSpPr/>
            <p:nvPr/>
          </p:nvSpPr>
          <p:spPr>
            <a:xfrm>
              <a:off x="7308304" y="2204864"/>
              <a:ext cx="648072" cy="6480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0" name="直線矢印コネクタ 49"/>
            <p:cNvCxnSpPr>
              <a:stCxn id="49" idx="1"/>
            </p:cNvCxnSpPr>
            <p:nvPr/>
          </p:nvCxnSpPr>
          <p:spPr>
            <a:xfrm flipH="1" flipV="1">
              <a:off x="7205061" y="2134352"/>
              <a:ext cx="198151" cy="165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>
              <a:stCxn id="49" idx="5"/>
            </p:cNvCxnSpPr>
            <p:nvPr/>
          </p:nvCxnSpPr>
          <p:spPr>
            <a:xfrm>
              <a:off x="7861468" y="2758028"/>
              <a:ext cx="200243" cy="1726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stCxn id="49" idx="3"/>
            </p:cNvCxnSpPr>
            <p:nvPr/>
          </p:nvCxnSpPr>
          <p:spPr>
            <a:xfrm flipH="1">
              <a:off x="7205061" y="2758028"/>
              <a:ext cx="198151" cy="164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>
              <a:stCxn id="49" idx="7"/>
            </p:cNvCxnSpPr>
            <p:nvPr/>
          </p:nvCxnSpPr>
          <p:spPr>
            <a:xfrm flipV="1">
              <a:off x="7861468" y="2134352"/>
              <a:ext cx="200243" cy="165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オブジェクト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04615142"/>
              </p:ext>
            </p:extLst>
          </p:nvPr>
        </p:nvGraphicFramePr>
        <p:xfrm>
          <a:off x="9468544" y="5661248"/>
          <a:ext cx="4371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数式" r:id="rId5" imgW="3340080" imgH="457200" progId="Equation.3">
                  <p:embed/>
                </p:oleObj>
              </mc:Choice>
              <mc:Fallback>
                <p:oleObj name="数式" r:id="rId5" imgW="3340080" imgH="457200" progId="Equation.3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544" y="5661248"/>
                        <a:ext cx="4371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4770071"/>
              </p:ext>
            </p:extLst>
          </p:nvPr>
        </p:nvGraphicFramePr>
        <p:xfrm>
          <a:off x="9395592" y="5010861"/>
          <a:ext cx="5479564" cy="58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数式" r:id="rId7" imgW="4532867" imgH="482278" progId="Equation.3">
                  <p:embed/>
                </p:oleObj>
              </mc:Choice>
              <mc:Fallback>
                <p:oleObj name="数式" r:id="rId7" imgW="4532867" imgH="482278" progId="Equation.3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592" y="5010861"/>
                        <a:ext cx="5479564" cy="58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2171166"/>
              </p:ext>
            </p:extLst>
          </p:nvPr>
        </p:nvGraphicFramePr>
        <p:xfrm>
          <a:off x="10044608" y="2924944"/>
          <a:ext cx="1148437" cy="60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数式" r:id="rId9" imgW="863692" imgH="456924" progId="Equation.3">
                  <p:embed/>
                </p:oleObj>
              </mc:Choice>
              <mc:Fallback>
                <p:oleObj name="数式" r:id="rId9" imgW="863692" imgH="456924" progId="Equation.3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608" y="2924944"/>
                        <a:ext cx="1148437" cy="60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146846" y="594619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（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次生成物は無視）</a:t>
            </a:r>
            <a:endParaRPr kumimoji="1" lang="ja-JP" altLang="en-US" sz="1600" dirty="0"/>
          </a:p>
        </p:txBody>
      </p:sp>
      <p:pic>
        <p:nvPicPr>
          <p:cNvPr id="1106" name="Picture 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2996952"/>
            <a:ext cx="2718452" cy="187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67" y="3503486"/>
            <a:ext cx="4317837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グループ化 67"/>
          <p:cNvGrpSpPr/>
          <p:nvPr/>
        </p:nvGrpSpPr>
        <p:grpSpPr>
          <a:xfrm>
            <a:off x="7046318" y="1512168"/>
            <a:ext cx="261986" cy="332656"/>
            <a:chOff x="4194771" y="8698921"/>
            <a:chExt cx="3821640" cy="3632333"/>
          </a:xfrm>
        </p:grpSpPr>
        <p:sp>
          <p:nvSpPr>
            <p:cNvPr id="69" name="星 12 68"/>
            <p:cNvSpPr/>
            <p:nvPr/>
          </p:nvSpPr>
          <p:spPr>
            <a:xfrm>
              <a:off x="4194771" y="8698921"/>
              <a:ext cx="3821640" cy="3632333"/>
            </a:xfrm>
            <a:prstGeom prst="star12">
              <a:avLst>
                <a:gd name="adj" fmla="val 1961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238891" y="10139838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5960377" y="9793759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8100392" y="908720"/>
            <a:ext cx="261986" cy="332656"/>
            <a:chOff x="4194771" y="8698921"/>
            <a:chExt cx="3821640" cy="3632333"/>
          </a:xfrm>
        </p:grpSpPr>
        <p:sp>
          <p:nvSpPr>
            <p:cNvPr id="73" name="星 12 72"/>
            <p:cNvSpPr/>
            <p:nvPr/>
          </p:nvSpPr>
          <p:spPr>
            <a:xfrm>
              <a:off x="4194771" y="8698921"/>
              <a:ext cx="3821640" cy="3632333"/>
            </a:xfrm>
            <a:prstGeom prst="star12">
              <a:avLst>
                <a:gd name="adj" fmla="val 1961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5238891" y="10139838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960377" y="9793759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6588224" y="692696"/>
            <a:ext cx="261986" cy="332656"/>
            <a:chOff x="4194771" y="8698921"/>
            <a:chExt cx="3821640" cy="3632333"/>
          </a:xfrm>
        </p:grpSpPr>
        <p:sp>
          <p:nvSpPr>
            <p:cNvPr id="77" name="星 12 76"/>
            <p:cNvSpPr/>
            <p:nvPr/>
          </p:nvSpPr>
          <p:spPr>
            <a:xfrm>
              <a:off x="4194771" y="8698921"/>
              <a:ext cx="3821640" cy="3632333"/>
            </a:xfrm>
            <a:prstGeom prst="star12">
              <a:avLst>
                <a:gd name="adj" fmla="val 1961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5238891" y="10139838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960377" y="9793759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7596336" y="2348880"/>
            <a:ext cx="261986" cy="332656"/>
            <a:chOff x="4194771" y="8698921"/>
            <a:chExt cx="3821640" cy="3632333"/>
          </a:xfrm>
        </p:grpSpPr>
        <p:sp>
          <p:nvSpPr>
            <p:cNvPr id="81" name="星 12 80"/>
            <p:cNvSpPr/>
            <p:nvPr/>
          </p:nvSpPr>
          <p:spPr>
            <a:xfrm>
              <a:off x="4194771" y="8698921"/>
              <a:ext cx="3821640" cy="3632333"/>
            </a:xfrm>
            <a:prstGeom prst="star12">
              <a:avLst>
                <a:gd name="adj" fmla="val 1961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5238891" y="10139838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5960377" y="9793759"/>
              <a:ext cx="1008112" cy="10081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08000" h="100838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39" name="AutoShape 27" descr="Milky Way"/>
          <p:cNvSpPr>
            <a:spLocks noChangeAspect="1" noChangeArrowheads="1"/>
          </p:cNvSpPr>
          <p:nvPr/>
        </p:nvSpPr>
        <p:spPr bwMode="auto">
          <a:xfrm>
            <a:off x="155575" y="-3200400"/>
            <a:ext cx="6667500" cy="666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29102"/>
            <a:ext cx="4536157" cy="3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8" y="4458209"/>
            <a:ext cx="3361556" cy="2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8" y="4717506"/>
            <a:ext cx="342553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45" y="3981773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8974</TotalTime>
  <Words>857</Words>
  <Application>Microsoft Macintosh PowerPoint</Application>
  <PresentationFormat>画面に合わせる (4:3)</PresentationFormat>
  <Paragraphs>234</Paragraphs>
  <Slides>20</Slides>
  <Notes>19</Notes>
  <HiddenSlides>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メトロ</vt:lpstr>
      <vt:lpstr>数式</vt:lpstr>
      <vt:lpstr>中性子星連星合体からの Rプロセス元素宇宙線 R-process Element  Cosmic Rays from  Neutron Star Mergers</vt:lpstr>
      <vt:lpstr>R-process elements</vt:lpstr>
      <vt:lpstr>Neutron star mergers (NSMs)</vt:lpstr>
      <vt:lpstr>Chemical composition of cosmic rays</vt:lpstr>
      <vt:lpstr>Observations of Ultra Heavy element Cosmic Rays (UHCRs)</vt:lpstr>
      <vt:lpstr>UHCRs from NSMs? </vt:lpstr>
      <vt:lpstr>Energy loss, spallation</vt:lpstr>
      <vt:lpstr>Numerical model</vt:lpstr>
      <vt:lpstr>Model </vt:lpstr>
      <vt:lpstr>Injection of UHCRs from NSMs</vt:lpstr>
      <vt:lpstr>Observations of UHCRs</vt:lpstr>
      <vt:lpstr>Model calibration </vt:lpstr>
      <vt:lpstr>Results</vt:lpstr>
      <vt:lpstr>UHCR Flux </vt:lpstr>
      <vt:lpstr>Averaged flux</vt:lpstr>
      <vt:lpstr>PowerPoint プレゼンテーション</vt:lpstr>
      <vt:lpstr>Secondary elements by spallation </vt:lpstr>
      <vt:lpstr>Meteorite experiment</vt:lpstr>
      <vt:lpstr>Spectrum </vt:lpstr>
      <vt:lpstr>Conclusions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R-process Element Cosmic Ray from Neutron Star Mergers</dc:title>
  <dc:creator>komiya</dc:creator>
  <cp:lastModifiedBy>小宮 悠</cp:lastModifiedBy>
  <cp:revision>141</cp:revision>
  <cp:lastPrinted>2017-07-28T09:09:36Z</cp:lastPrinted>
  <dcterms:created xsi:type="dcterms:W3CDTF">2017-06-07T06:17:53Z</dcterms:created>
  <dcterms:modified xsi:type="dcterms:W3CDTF">2017-09-06T09:21:32Z</dcterms:modified>
</cp:coreProperties>
</file>