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75" r:id="rId4"/>
    <p:sldId id="274" r:id="rId5"/>
    <p:sldId id="271" r:id="rId6"/>
    <p:sldId id="260" r:id="rId7"/>
    <p:sldId id="269" r:id="rId8"/>
    <p:sldId id="267" r:id="rId9"/>
    <p:sldId id="263" r:id="rId10"/>
    <p:sldId id="270" r:id="rId1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07" autoAdjust="0"/>
  </p:normalViewPr>
  <p:slideViewPr>
    <p:cSldViewPr snapToGrid="0" snapToObjects="1">
      <p:cViewPr>
        <p:scale>
          <a:sx n="108" d="100"/>
          <a:sy n="108" d="100"/>
        </p:scale>
        <p:origin x="-11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ECD16-9E06-5A4D-9C4E-AA81A9A8FC28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D93DE-9DE1-6548-8B0A-63BD6EB00D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1005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2114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81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94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546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522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180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3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6786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507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572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34A29-128E-964F-89B3-155D53AE9EC2}" type="datetimeFigureOut">
              <a:rPr kumimoji="1" lang="ja-JP" altLang="en-US" smtClean="0"/>
              <a:t>2017/09/24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3BED6-1919-4C4A-A395-081D4BF8DC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078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b="1" kern="1200">
          <a:solidFill>
            <a:schemeClr val="tx1"/>
          </a:solidFill>
          <a:latin typeface="Cochin"/>
          <a:ea typeface="+mj-ea"/>
          <a:cs typeface="Cochi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ヒラギノ角ゴ Pro W3"/>
          <a:ea typeface="ヒラギノ角ゴ Pro W3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Relationship Id="rId11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emf"/><Relationship Id="rId20" Type="http://schemas.openxmlformats.org/officeDocument/2006/relationships/image" Target="../media/image34.emf"/><Relationship Id="rId21" Type="http://schemas.openxmlformats.org/officeDocument/2006/relationships/image" Target="../media/image35.emf"/><Relationship Id="rId22" Type="http://schemas.openxmlformats.org/officeDocument/2006/relationships/image" Target="../media/image36.emf"/><Relationship Id="rId23" Type="http://schemas.openxmlformats.org/officeDocument/2006/relationships/image" Target="../media/image37.emf"/><Relationship Id="rId24" Type="http://schemas.openxmlformats.org/officeDocument/2006/relationships/image" Target="../media/image38.emf"/><Relationship Id="rId10" Type="http://schemas.openxmlformats.org/officeDocument/2006/relationships/image" Target="../media/image24.emf"/><Relationship Id="rId11" Type="http://schemas.openxmlformats.org/officeDocument/2006/relationships/image" Target="../media/image25.emf"/><Relationship Id="rId12" Type="http://schemas.openxmlformats.org/officeDocument/2006/relationships/image" Target="../media/image26.emf"/><Relationship Id="rId13" Type="http://schemas.openxmlformats.org/officeDocument/2006/relationships/image" Target="../media/image27.emf"/><Relationship Id="rId14" Type="http://schemas.openxmlformats.org/officeDocument/2006/relationships/image" Target="../media/image28.emf"/><Relationship Id="rId15" Type="http://schemas.openxmlformats.org/officeDocument/2006/relationships/image" Target="../media/image29.emf"/><Relationship Id="rId16" Type="http://schemas.openxmlformats.org/officeDocument/2006/relationships/image" Target="../media/image30.emf"/><Relationship Id="rId17" Type="http://schemas.openxmlformats.org/officeDocument/2006/relationships/image" Target="../media/image31.emf"/><Relationship Id="rId18" Type="http://schemas.openxmlformats.org/officeDocument/2006/relationships/image" Target="../media/image32.emf"/><Relationship Id="rId19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emf"/><Relationship Id="rId12" Type="http://schemas.openxmlformats.org/officeDocument/2006/relationships/image" Target="../media/image49.emf"/><Relationship Id="rId13" Type="http://schemas.openxmlformats.org/officeDocument/2006/relationships/image" Target="../media/image50.emf"/><Relationship Id="rId14" Type="http://schemas.openxmlformats.org/officeDocument/2006/relationships/image" Target="../media/image51.emf"/><Relationship Id="rId15" Type="http://schemas.openxmlformats.org/officeDocument/2006/relationships/image" Target="../media/image52.emf"/><Relationship Id="rId16" Type="http://schemas.openxmlformats.org/officeDocument/2006/relationships/image" Target="../media/image53.emf"/><Relationship Id="rId17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emf"/><Relationship Id="rId20" Type="http://schemas.openxmlformats.org/officeDocument/2006/relationships/image" Target="../media/image73.emf"/><Relationship Id="rId21" Type="http://schemas.openxmlformats.org/officeDocument/2006/relationships/image" Target="../media/image74.emf"/><Relationship Id="rId22" Type="http://schemas.openxmlformats.org/officeDocument/2006/relationships/image" Target="../media/image75.emf"/><Relationship Id="rId23" Type="http://schemas.openxmlformats.org/officeDocument/2006/relationships/image" Target="../media/image76.emf"/><Relationship Id="rId10" Type="http://schemas.openxmlformats.org/officeDocument/2006/relationships/image" Target="../media/image63.emf"/><Relationship Id="rId11" Type="http://schemas.openxmlformats.org/officeDocument/2006/relationships/image" Target="../media/image64.emf"/><Relationship Id="rId12" Type="http://schemas.openxmlformats.org/officeDocument/2006/relationships/image" Target="../media/image65.emf"/><Relationship Id="rId13" Type="http://schemas.openxmlformats.org/officeDocument/2006/relationships/image" Target="../media/image66.emf"/><Relationship Id="rId14" Type="http://schemas.openxmlformats.org/officeDocument/2006/relationships/image" Target="../media/image67.emf"/><Relationship Id="rId15" Type="http://schemas.openxmlformats.org/officeDocument/2006/relationships/image" Target="../media/image68.emf"/><Relationship Id="rId16" Type="http://schemas.openxmlformats.org/officeDocument/2006/relationships/image" Target="../media/image69.emf"/><Relationship Id="rId17" Type="http://schemas.openxmlformats.org/officeDocument/2006/relationships/image" Target="../media/image70.emf"/><Relationship Id="rId18" Type="http://schemas.openxmlformats.org/officeDocument/2006/relationships/image" Target="../media/image71.emf"/><Relationship Id="rId19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6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38124" y="356054"/>
            <a:ext cx="9442098" cy="3921125"/>
          </a:xfrm>
        </p:spPr>
        <p:txBody>
          <a:bodyPr>
            <a:noAutofit/>
          </a:bodyPr>
          <a:lstStyle/>
          <a:p>
            <a:pPr algn="l"/>
            <a:r>
              <a:rPr kumimoji="1" lang="ja-JP" altLang="en-US" sz="7200" b="1" dirty="0" smtClean="0">
                <a:latin typeface="ヒラギノ角ゴ Pro W3"/>
                <a:ea typeface="ヒラギノ角ゴ Pro W3"/>
                <a:cs typeface="ヒラギノ角ゴ Pro W3"/>
              </a:rPr>
              <a:t>連星</a:t>
            </a:r>
            <a:r>
              <a:rPr lang="ja-JP" altLang="en-US" sz="7200" dirty="0" smtClean="0">
                <a:latin typeface="ヒラギノ角ゴ Pro W3"/>
                <a:ea typeface="ヒラギノ角ゴ Pro W3"/>
                <a:cs typeface="ヒラギノ角ゴ Pro W3"/>
              </a:rPr>
              <a:t>ブラックホール</a:t>
            </a:r>
            <a:r>
              <a:rPr lang="en-US" altLang="ja-JP" sz="7200" dirty="0" smtClean="0"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7200" dirty="0" smtClean="0"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7200" dirty="0" smtClean="0">
                <a:latin typeface="ヒラギノ角ゴ Pro W3"/>
                <a:ea typeface="ヒラギノ角ゴ Pro W3"/>
                <a:cs typeface="ヒラギノ角ゴ Pro W3"/>
              </a:rPr>
              <a:t>形成過程で起こる</a:t>
            </a:r>
            <a:r>
              <a:rPr lang="en-US" altLang="ja-JP" sz="7200" dirty="0" smtClean="0">
                <a:latin typeface="ヒラギノ角ゴ Pro W3"/>
                <a:ea typeface="ヒラギノ角ゴ Pro W3"/>
                <a:cs typeface="ヒラギノ角ゴ Pro W3"/>
              </a:rPr>
              <a:t/>
            </a:r>
            <a:br>
              <a:rPr lang="en-US" altLang="ja-JP" sz="7200" dirty="0" smtClean="0">
                <a:latin typeface="ヒラギノ角ゴ Pro W3"/>
                <a:ea typeface="ヒラギノ角ゴ Pro W3"/>
                <a:cs typeface="ヒラギノ角ゴ Pro W3"/>
              </a:rPr>
            </a:br>
            <a:r>
              <a:rPr lang="ja-JP" altLang="en-US" sz="7200" dirty="0" smtClean="0">
                <a:latin typeface="ヒラギノ角ゴ Pro W3"/>
                <a:ea typeface="ヒラギノ角ゴ Pro W3"/>
                <a:cs typeface="ヒラギノ角ゴ Pro W3"/>
              </a:rPr>
              <a:t>突発天体の可能性</a:t>
            </a:r>
            <a:endParaRPr kumimoji="1" lang="ja-JP" altLang="en-US" sz="7200" b="1" dirty="0">
              <a:latin typeface="ヒラギノ角ゴ Pro W3"/>
              <a:ea typeface="ヒラギノ角ゴ Pro W3"/>
              <a:cs typeface="ヒラギノ角ゴ Pro W3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8124" y="4124325"/>
            <a:ext cx="8905875" cy="1752600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kumimoji="1" lang="ja-JP" altLang="en-US" sz="4000" b="1" dirty="0" smtClean="0">
                <a:solidFill>
                  <a:schemeClr val="tx1"/>
                </a:solidFill>
              </a:rPr>
              <a:t>京都大学　天体核研究室</a:t>
            </a:r>
            <a:endParaRPr kumimoji="1" lang="en-US" altLang="ja-JP" sz="4000" b="1" dirty="0" smtClean="0">
              <a:solidFill>
                <a:schemeClr val="tx1"/>
              </a:solidFill>
            </a:endParaRPr>
          </a:p>
          <a:p>
            <a:pPr algn="l">
              <a:lnSpc>
                <a:spcPct val="70000"/>
              </a:lnSpc>
            </a:pPr>
            <a:r>
              <a:rPr lang="en-US" altLang="ja-JP" sz="9600" b="1" dirty="0" smtClean="0">
                <a:solidFill>
                  <a:schemeClr val="tx1"/>
                </a:solidFill>
              </a:rPr>
              <a:t>D3 </a:t>
            </a:r>
            <a:r>
              <a:rPr kumimoji="1" lang="ja-JP" altLang="en-US" sz="9600" b="1" dirty="0" smtClean="0">
                <a:solidFill>
                  <a:schemeClr val="tx1"/>
                </a:solidFill>
              </a:rPr>
              <a:t>松本達矢</a:t>
            </a:r>
            <a:endParaRPr kumimoji="1" lang="ja-JP" altLang="en-US" sz="96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0462" y="171388"/>
            <a:ext cx="4986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smtClean="0"/>
              <a:t>高エネルギー宇宙物理学研究会2017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2017.9.5-7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0462" y="6254368"/>
            <a:ext cx="221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With </a:t>
            </a:r>
            <a:r>
              <a:rPr lang="ja-JP" altLang="en-US" dirty="0" smtClean="0"/>
              <a:t>井岡邦仁</a:t>
            </a:r>
            <a:r>
              <a:rPr lang="en-US" altLang="ja-JP" dirty="0" smtClean="0"/>
              <a:t> (YITP)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358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 &amp; </a:t>
            </a:r>
            <a:r>
              <a:rPr lang="en-US" altLang="ja-JP" sz="2000" dirty="0" smtClean="0"/>
              <a:t>(my)</a:t>
            </a:r>
            <a:r>
              <a:rPr lang="en-US" altLang="ja-JP" dirty="0" smtClean="0"/>
              <a:t>Homework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kumimoji="1" lang="en-US" altLang="ja-JP" dirty="0" smtClean="0"/>
              <a:t>Commo</a:t>
            </a:r>
            <a:r>
              <a:rPr lang="en-US" altLang="ja-JP" dirty="0" smtClean="0"/>
              <a:t>n Envelope in </a:t>
            </a:r>
            <a:r>
              <a:rPr kumimoji="1" lang="en-US" altLang="ja-JP" dirty="0" smtClean="0"/>
              <a:t>BBH formation 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kumimoji="1" lang="en-US" altLang="ja-JP" dirty="0" smtClean="0"/>
              <a:t>=&gt; LRN like Transient ?</a:t>
            </a:r>
          </a:p>
          <a:p>
            <a:r>
              <a:rPr lang="en-US" altLang="ja-JP" dirty="0"/>
              <a:t>L &lt; L</a:t>
            </a:r>
            <a:r>
              <a:rPr lang="en-US" altLang="ja-JP" baseline="-25000" dirty="0"/>
              <a:t>SN ,</a:t>
            </a:r>
            <a:r>
              <a:rPr lang="en-US" altLang="ja-JP" dirty="0"/>
              <a:t> t ~ a few x 100 </a:t>
            </a:r>
            <a:r>
              <a:rPr lang="en-US" altLang="ja-JP" dirty="0" smtClean="0"/>
              <a:t>day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=&gt; Future survey can detect</a:t>
            </a:r>
          </a:p>
          <a:p>
            <a:pPr marL="0" indent="0">
              <a:buNone/>
            </a:pPr>
            <a:r>
              <a:rPr lang="en-US" altLang="ja-JP" dirty="0" smtClean="0"/>
              <a:t> </a:t>
            </a:r>
          </a:p>
          <a:p>
            <a:r>
              <a:rPr lang="en-US" altLang="ja-JP" dirty="0" smtClean="0"/>
              <a:t>Massive star</a:t>
            </a:r>
            <a:r>
              <a:rPr lang="ja-JP" altLang="en-US" dirty="0" smtClean="0"/>
              <a:t>外層構造</a:t>
            </a:r>
            <a:r>
              <a:rPr lang="en-US" altLang="ja-JP" dirty="0" smtClean="0"/>
              <a:t>=&gt; </a:t>
            </a:r>
            <a:r>
              <a:rPr lang="en-US" altLang="ja-JP" dirty="0" smtClean="0">
                <a:latin typeface="Rockwell"/>
                <a:cs typeface="Rockwell"/>
              </a:rPr>
              <a:t>MESA</a:t>
            </a:r>
            <a:r>
              <a:rPr lang="en-US" altLang="ja-JP" dirty="0" smtClean="0"/>
              <a:t>?</a:t>
            </a:r>
          </a:p>
          <a:p>
            <a:r>
              <a:rPr lang="en-US" altLang="ja-JP" dirty="0" smtClean="0"/>
              <a:t>Envelope Ejection</a:t>
            </a:r>
            <a:r>
              <a:rPr lang="ja-JP" altLang="en-US" dirty="0" smtClean="0"/>
              <a:t>を検討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4342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Gravitational Wave Detection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67497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altLang="ja-JP" sz="2800" dirty="0" smtClean="0"/>
              <a:t>Binary Black Holes</a:t>
            </a:r>
          </a:p>
          <a:p>
            <a:pPr>
              <a:buFont typeface="Wingdings" charset="2"/>
              <a:buChar char="ü"/>
            </a:pPr>
            <a:r>
              <a:rPr kumimoji="1" lang="en-US" altLang="ja-JP" sz="2800" dirty="0" smtClean="0"/>
              <a:t>Massive BH (~30Msun)</a:t>
            </a:r>
          </a:p>
          <a:p>
            <a:pPr>
              <a:buFont typeface="Wingdings" charset="2"/>
              <a:buChar char="ü"/>
            </a:pPr>
            <a:r>
              <a:rPr kumimoji="1" lang="en-US" altLang="ja-JP" sz="2800" dirty="0" smtClean="0"/>
              <a:t>Event Rate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pPr>
              <a:buFont typeface="Wingdings" charset="2"/>
              <a:buChar char="ü"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smtClean="0"/>
              <a:t> 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53" y="3154082"/>
            <a:ext cx="5747280" cy="147866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877" y="2668578"/>
            <a:ext cx="3358678" cy="42959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57200" y="4687125"/>
            <a:ext cx="5094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u="sng" dirty="0" smtClean="0">
                <a:latin typeface="Helvetica"/>
                <a:cs typeface="Helvetica"/>
              </a:rPr>
              <a:t>How form such a close binary?</a:t>
            </a:r>
            <a:endParaRPr kumimoji="1" lang="ja-JP" altLang="en-US" sz="2800" u="sng" dirty="0">
              <a:latin typeface="Helvetica"/>
              <a:cs typeface="Helvetic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5858" y="5210345"/>
            <a:ext cx="40168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Helvetica"/>
                <a:cs typeface="Helvetica"/>
              </a:rPr>
              <a:t>1) a. </a:t>
            </a:r>
            <a:r>
              <a:rPr lang="en-US" altLang="ja-JP" sz="2800" dirty="0" smtClean="0">
                <a:solidFill>
                  <a:srgbClr val="FF0000"/>
                </a:solidFill>
                <a:latin typeface="Helvetica"/>
                <a:cs typeface="Helvetica"/>
              </a:rPr>
              <a:t>Common envelope</a:t>
            </a:r>
            <a:endParaRPr lang="en-US" altLang="ja-JP" sz="2800" dirty="0">
              <a:solidFill>
                <a:srgbClr val="FF0000"/>
              </a:solidFill>
              <a:latin typeface="Helvetica"/>
              <a:cs typeface="Helvetica"/>
            </a:endParaRPr>
          </a:p>
          <a:p>
            <a:r>
              <a:rPr lang="en-US" altLang="ja-JP" dirty="0" smtClean="0">
                <a:latin typeface="Helvetica"/>
                <a:cs typeface="Helvetica"/>
              </a:rPr>
              <a:t>       b. Chemically homogeneous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       c. Population 3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    2) Dense Stellar Cluster</a:t>
            </a:r>
          </a:p>
          <a:p>
            <a:r>
              <a:rPr lang="en-US" altLang="ja-JP" dirty="0" smtClean="0">
                <a:latin typeface="Helvetica"/>
                <a:cs typeface="Helvetica"/>
              </a:rPr>
              <a:t>    3) Primordial BHs</a:t>
            </a:r>
            <a:r>
              <a:rPr lang="ja-JP" altLang="ja-JP" dirty="0" smtClean="0">
                <a:latin typeface="Helvetica"/>
                <a:cs typeface="Helvetica"/>
              </a:rPr>
              <a:t>　</a:t>
            </a:r>
            <a:endParaRPr lang="en-US" altLang="ja-JP" dirty="0" smtClean="0">
              <a:latin typeface="Helvetica"/>
              <a:cs typeface="Helvetica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150" y="1308073"/>
            <a:ext cx="1966730" cy="5512586"/>
          </a:xfrm>
          <a:prstGeom prst="rect">
            <a:avLst/>
          </a:prstGeom>
        </p:spPr>
      </p:pic>
      <p:cxnSp>
        <p:nvCxnSpPr>
          <p:cNvPr id="11" name="直線矢印コネクタ 10"/>
          <p:cNvCxnSpPr/>
          <p:nvPr/>
        </p:nvCxnSpPr>
        <p:spPr>
          <a:xfrm flipV="1">
            <a:off x="4555550" y="5067806"/>
            <a:ext cx="2264600" cy="4459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5525028" y="5375239"/>
            <a:ext cx="1673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Belczynski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2016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364248" y="1776757"/>
            <a:ext cx="1313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Abott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2016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324332" y="6228400"/>
            <a:ext cx="1148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Fujii</a:t>
            </a:r>
            <a:r>
              <a:rPr kumimoji="1" lang="en-US" altLang="ja-JP" sz="1200" dirty="0" smtClean="0">
                <a:latin typeface="Helvetica"/>
                <a:cs typeface="Helvetica"/>
              </a:rPr>
              <a:t> san’s talk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3611" y="5970987"/>
            <a:ext cx="1622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Kinugawa et al. 2014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053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円/楕円 37"/>
          <p:cNvSpPr/>
          <p:nvPr/>
        </p:nvSpPr>
        <p:spPr>
          <a:xfrm>
            <a:off x="559428" y="4350260"/>
            <a:ext cx="2471349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円/楕円 35"/>
          <p:cNvSpPr/>
          <p:nvPr/>
        </p:nvSpPr>
        <p:spPr>
          <a:xfrm>
            <a:off x="559428" y="2958360"/>
            <a:ext cx="2471349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Common Envelope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84199" y="1428834"/>
            <a:ext cx="495520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1. Tidal or Mass Transfer Instability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=&gt; Stellar Merger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        </a:t>
            </a:r>
            <a:r>
              <a:rPr lang="en-US" altLang="ja-JP" sz="2400" dirty="0" smtClean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: Transients</a:t>
            </a: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2. Dynamical </a:t>
            </a:r>
            <a:r>
              <a:rPr lang="en-US" altLang="ja-JP" sz="2400" dirty="0" err="1" smtClean="0">
                <a:latin typeface="Helvetica"/>
                <a:ea typeface="ヒラギノ角ゴ Pro W3"/>
                <a:cs typeface="Helvetica"/>
              </a:rPr>
              <a:t>Inspiral</a:t>
            </a:r>
            <a:endParaRPr lang="en-US" altLang="ja-JP" sz="2400" dirty="0" smtClean="0">
              <a:latin typeface="Helvetica"/>
              <a:ea typeface="ヒラギノ角ゴ Pro W3"/>
              <a:cs typeface="Helvetica"/>
            </a:endParaRP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3. Feedback &amp; Envelope Ejection</a:t>
            </a: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4. Close Binary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  </a:t>
            </a:r>
            <a:r>
              <a:rPr lang="en-US" altLang="ja-JP" sz="2400" dirty="0" smtClean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 : GW (BH-BH, NS-NS…)</a:t>
            </a:r>
          </a:p>
          <a:p>
            <a:r>
              <a:rPr lang="en-US" altLang="ja-JP" dirty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           Type </a:t>
            </a:r>
            <a:r>
              <a:rPr lang="en-US" altLang="ja-JP" dirty="0" err="1" smtClean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Ia</a:t>
            </a:r>
            <a:r>
              <a:rPr lang="en-US" altLang="ja-JP" dirty="0" smtClean="0">
                <a:solidFill>
                  <a:srgbClr val="FFFFFF"/>
                </a:solidFill>
                <a:latin typeface="Helvetica"/>
                <a:ea typeface="ヒラギノ角ゴ Pro W3"/>
                <a:cs typeface="Helvetica"/>
              </a:rPr>
              <a:t> SN, X-ray binary, CV   </a:t>
            </a:r>
          </a:p>
          <a:p>
            <a:endParaRPr lang="en-US" altLang="ja-JP" sz="800" dirty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u="sng" dirty="0" smtClean="0">
                <a:latin typeface="Helvetica"/>
                <a:ea typeface="ヒラギノ角ゴ Pro W3"/>
                <a:cs typeface="Helvetica"/>
              </a:rPr>
              <a:t>※Population synthesis</a:t>
            </a:r>
          </a:p>
          <a:p>
            <a:endParaRPr lang="en-US" altLang="ja-JP" sz="2400" dirty="0" smtClean="0">
              <a:latin typeface="Helvetica"/>
              <a:ea typeface="ヒラギノ角ゴ Pro W3"/>
              <a:cs typeface="Helvetica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841863" y="1570201"/>
            <a:ext cx="1624122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465985" y="1913139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1489533" y="1901381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1654568" y="3300155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1454256" y="4682520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1828803" y="4689170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1441621" y="6022503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1816168" y="6029153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フリーフォーム 49"/>
          <p:cNvSpPr/>
          <p:nvPr/>
        </p:nvSpPr>
        <p:spPr>
          <a:xfrm>
            <a:off x="1909941" y="3095734"/>
            <a:ext cx="708025" cy="204421"/>
          </a:xfrm>
          <a:custGeom>
            <a:avLst/>
            <a:gdLst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593725 w 708025"/>
              <a:gd name="connsiteY1" fmla="*/ 21272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0200 h 330200"/>
              <a:gd name="connsiteX1" fmla="*/ 593725 w 708025"/>
              <a:gd name="connsiteY1" fmla="*/ 206375 h 330200"/>
              <a:gd name="connsiteX2" fmla="*/ 457200 w 708025"/>
              <a:gd name="connsiteY2" fmla="*/ 98425 h 330200"/>
              <a:gd name="connsiteX3" fmla="*/ 292100 w 708025"/>
              <a:gd name="connsiteY3" fmla="*/ 22225 h 330200"/>
              <a:gd name="connsiteX4" fmla="*/ 139700 w 708025"/>
              <a:gd name="connsiteY4" fmla="*/ 0 h 330200"/>
              <a:gd name="connsiteX5" fmla="*/ 0 w 708025"/>
              <a:gd name="connsiteY5" fmla="*/ 3175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25" h="330200">
                <a:moveTo>
                  <a:pt x="708025" y="330200"/>
                </a:moveTo>
                <a:cubicBezTo>
                  <a:pt x="673100" y="286808"/>
                  <a:pt x="635529" y="245004"/>
                  <a:pt x="593725" y="206375"/>
                </a:cubicBezTo>
                <a:cubicBezTo>
                  <a:pt x="551921" y="167746"/>
                  <a:pt x="507471" y="129117"/>
                  <a:pt x="457200" y="98425"/>
                </a:cubicBezTo>
                <a:cubicBezTo>
                  <a:pt x="406929" y="67733"/>
                  <a:pt x="345017" y="38629"/>
                  <a:pt x="292100" y="22225"/>
                </a:cubicBezTo>
                <a:cubicBezTo>
                  <a:pt x="239183" y="5821"/>
                  <a:pt x="188383" y="3175"/>
                  <a:pt x="139700" y="0"/>
                </a:cubicBezTo>
                <a:lnTo>
                  <a:pt x="0" y="3175"/>
                </a:ln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559590" y="3217849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右矢印 50"/>
          <p:cNvSpPr/>
          <p:nvPr/>
        </p:nvSpPr>
        <p:spPr>
          <a:xfrm rot="5400000">
            <a:off x="1695104" y="2454498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 rot="5400000">
            <a:off x="1704304" y="3845014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右矢印 54"/>
          <p:cNvSpPr/>
          <p:nvPr/>
        </p:nvSpPr>
        <p:spPr>
          <a:xfrm rot="5400000">
            <a:off x="1685485" y="5352023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781" y="5257535"/>
            <a:ext cx="4450858" cy="680386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447730" y="854918"/>
            <a:ext cx="2648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Paczynski</a:t>
            </a:r>
            <a:r>
              <a:rPr kumimoji="1" lang="en-US" altLang="ja-JP" sz="1200" dirty="0" smtClean="0">
                <a:latin typeface="Helvetica"/>
                <a:cs typeface="Helvetica"/>
              </a:rPr>
              <a:t> 1976,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Ivanova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</a:t>
            </a:r>
            <a:r>
              <a:rPr lang="en-US" altLang="ja-JP" sz="1200" dirty="0" smtClean="0">
                <a:latin typeface="Helvetica"/>
                <a:cs typeface="Helvetica"/>
              </a:rPr>
              <a:t>2013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89344" y="5953121"/>
            <a:ext cx="3450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Webbink</a:t>
            </a:r>
            <a:r>
              <a:rPr kumimoji="1" lang="en-US" altLang="ja-JP" sz="1200" dirty="0" smtClean="0">
                <a:latin typeface="Helvetica"/>
                <a:cs typeface="Helvetica"/>
              </a:rPr>
              <a:t> 1984,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Livio</a:t>
            </a:r>
            <a:r>
              <a:rPr lang="en-US" altLang="ja-JP" sz="1200" dirty="0" err="1" smtClean="0">
                <a:latin typeface="Helvetica"/>
                <a:cs typeface="Helvetica"/>
              </a:rPr>
              <a:t>&amp;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Soker</a:t>
            </a:r>
            <a:r>
              <a:rPr kumimoji="1" lang="en-US" altLang="ja-JP" sz="1200" dirty="0" smtClean="0">
                <a:latin typeface="Helvetica"/>
                <a:cs typeface="Helvetica"/>
              </a:rPr>
              <a:t> 1988, de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Kool</a:t>
            </a:r>
            <a:r>
              <a:rPr kumimoji="1" lang="en-US" altLang="ja-JP" sz="1200" dirty="0" smtClean="0">
                <a:latin typeface="Helvetica"/>
                <a:cs typeface="Helvetica"/>
              </a:rPr>
              <a:t> 1990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08" y="6272185"/>
            <a:ext cx="1075436" cy="26132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236742" y="6332245"/>
            <a:ext cx="3195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Belczynski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2008, Kinugawa et al. 2014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42743" y="1753873"/>
            <a:ext cx="190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Darwin 1879</a:t>
            </a:r>
          </a:p>
          <a:p>
            <a:r>
              <a:rPr lang="en-US" altLang="ja-JP" sz="1200" dirty="0" err="1" smtClean="0">
                <a:latin typeface="Helvetica"/>
                <a:cs typeface="Helvetica"/>
              </a:rPr>
              <a:t>Hjellming&amp;Webbink</a:t>
            </a:r>
            <a:r>
              <a:rPr lang="en-US" altLang="ja-JP" sz="1200" dirty="0" smtClean="0">
                <a:latin typeface="Helvetica"/>
                <a:cs typeface="Helvetica"/>
              </a:rPr>
              <a:t> 1987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3438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円/楕円 37"/>
          <p:cNvSpPr/>
          <p:nvPr/>
        </p:nvSpPr>
        <p:spPr>
          <a:xfrm>
            <a:off x="559428" y="4350260"/>
            <a:ext cx="2471349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円/楕円 35"/>
          <p:cNvSpPr/>
          <p:nvPr/>
        </p:nvSpPr>
        <p:spPr>
          <a:xfrm>
            <a:off x="559428" y="2958360"/>
            <a:ext cx="2471349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Common Envelope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84199" y="1428834"/>
            <a:ext cx="4955203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1. Tidal or Mass Transfer Instability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=&gt; Stellar Merger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        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: Transients</a:t>
            </a: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2. Dynamical </a:t>
            </a:r>
            <a:r>
              <a:rPr lang="en-US" altLang="ja-JP" sz="2400" dirty="0" err="1" smtClean="0">
                <a:latin typeface="Helvetica"/>
                <a:ea typeface="ヒラギノ角ゴ Pro W3"/>
                <a:cs typeface="Helvetica"/>
              </a:rPr>
              <a:t>Inspiral</a:t>
            </a:r>
            <a:endParaRPr lang="en-US" altLang="ja-JP" sz="2400" dirty="0" smtClean="0">
              <a:latin typeface="Helvetica"/>
              <a:ea typeface="ヒラギノ角ゴ Pro W3"/>
              <a:cs typeface="Helvetica"/>
            </a:endParaRP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3. Feedback &amp; Envelope Ejection</a:t>
            </a:r>
          </a:p>
          <a:p>
            <a:endParaRPr lang="en-US" altLang="ja-JP" sz="800" dirty="0" smtClean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4. Close Binary</a:t>
            </a:r>
          </a:p>
          <a:p>
            <a:r>
              <a:rPr lang="en-US" altLang="ja-JP" sz="2400" dirty="0"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sz="2400" dirty="0" smtClean="0">
                <a:latin typeface="Helvetica"/>
                <a:ea typeface="ヒラギノ角ゴ Pro W3"/>
                <a:cs typeface="Helvetica"/>
              </a:rPr>
              <a:t>      </a:t>
            </a:r>
            <a:r>
              <a:rPr lang="en-US" altLang="ja-JP" sz="2400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: GW (BH-BH, NS-NS…)</a:t>
            </a:r>
          </a:p>
          <a:p>
            <a:r>
              <a:rPr lang="en-US" altLang="ja-JP" dirty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ea typeface="ヒラギノ角ゴ Pro W3"/>
                <a:cs typeface="Helvetica"/>
              </a:rPr>
              <a:t>           </a:t>
            </a:r>
            <a:r>
              <a:rPr lang="en-US" altLang="ja-JP" dirty="0" smtClean="0">
                <a:latin typeface="Helvetica"/>
                <a:ea typeface="ヒラギノ角ゴ Pro W3"/>
                <a:cs typeface="Helvetica"/>
              </a:rPr>
              <a:t>Type </a:t>
            </a:r>
            <a:r>
              <a:rPr lang="en-US" altLang="ja-JP" dirty="0" err="1" smtClean="0">
                <a:latin typeface="Helvetica"/>
                <a:ea typeface="ヒラギノ角ゴ Pro W3"/>
                <a:cs typeface="Helvetica"/>
              </a:rPr>
              <a:t>Ia</a:t>
            </a:r>
            <a:r>
              <a:rPr lang="en-US" altLang="ja-JP" dirty="0" smtClean="0">
                <a:latin typeface="Helvetica"/>
                <a:ea typeface="ヒラギノ角ゴ Pro W3"/>
                <a:cs typeface="Helvetica"/>
              </a:rPr>
              <a:t> SN, X-ray binary, CV   </a:t>
            </a:r>
          </a:p>
          <a:p>
            <a:endParaRPr lang="en-US" altLang="ja-JP" sz="800" dirty="0">
              <a:latin typeface="Helvetica"/>
              <a:ea typeface="ヒラギノ角ゴ Pro W3"/>
              <a:cs typeface="Helvetica"/>
            </a:endParaRPr>
          </a:p>
          <a:p>
            <a:r>
              <a:rPr lang="en-US" altLang="ja-JP" sz="2400" u="sng" dirty="0" smtClean="0">
                <a:latin typeface="Helvetica"/>
                <a:ea typeface="ヒラギノ角ゴ Pro W3"/>
                <a:cs typeface="Helvetica"/>
              </a:rPr>
              <a:t>※Population synthesis</a:t>
            </a:r>
          </a:p>
          <a:p>
            <a:endParaRPr lang="en-US" altLang="ja-JP" sz="2400" dirty="0" smtClean="0">
              <a:latin typeface="Helvetica"/>
              <a:ea typeface="ヒラギノ角ゴ Pro W3"/>
              <a:cs typeface="Helvetica"/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841863" y="1570201"/>
            <a:ext cx="1624122" cy="1004561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円/楕円 24"/>
          <p:cNvSpPr>
            <a:spLocks noChangeAspect="1"/>
          </p:cNvSpPr>
          <p:nvPr/>
        </p:nvSpPr>
        <p:spPr>
          <a:xfrm>
            <a:off x="2465985" y="1913139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1489533" y="1901381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円/楕円 43"/>
          <p:cNvSpPr>
            <a:spLocks noChangeAspect="1"/>
          </p:cNvSpPr>
          <p:nvPr/>
        </p:nvSpPr>
        <p:spPr>
          <a:xfrm>
            <a:off x="1654568" y="3300155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円/楕円 45"/>
          <p:cNvSpPr>
            <a:spLocks noChangeAspect="1"/>
          </p:cNvSpPr>
          <p:nvPr/>
        </p:nvSpPr>
        <p:spPr>
          <a:xfrm>
            <a:off x="1454256" y="4682520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円/楕円 46"/>
          <p:cNvSpPr>
            <a:spLocks noChangeAspect="1"/>
          </p:cNvSpPr>
          <p:nvPr/>
        </p:nvSpPr>
        <p:spPr>
          <a:xfrm>
            <a:off x="1828803" y="4689170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円/楕円 47"/>
          <p:cNvSpPr>
            <a:spLocks noChangeAspect="1"/>
          </p:cNvSpPr>
          <p:nvPr/>
        </p:nvSpPr>
        <p:spPr>
          <a:xfrm>
            <a:off x="1441621" y="6022503"/>
            <a:ext cx="330070" cy="332393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円/楕円 48"/>
          <p:cNvSpPr>
            <a:spLocks noChangeAspect="1"/>
          </p:cNvSpPr>
          <p:nvPr/>
        </p:nvSpPr>
        <p:spPr>
          <a:xfrm>
            <a:off x="1816168" y="6029153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フリーフォーム 49"/>
          <p:cNvSpPr/>
          <p:nvPr/>
        </p:nvSpPr>
        <p:spPr>
          <a:xfrm>
            <a:off x="1909941" y="3095734"/>
            <a:ext cx="708025" cy="204421"/>
          </a:xfrm>
          <a:custGeom>
            <a:avLst/>
            <a:gdLst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593725 w 708025"/>
              <a:gd name="connsiteY1" fmla="*/ 21272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0200 h 330200"/>
              <a:gd name="connsiteX1" fmla="*/ 593725 w 708025"/>
              <a:gd name="connsiteY1" fmla="*/ 206375 h 330200"/>
              <a:gd name="connsiteX2" fmla="*/ 457200 w 708025"/>
              <a:gd name="connsiteY2" fmla="*/ 98425 h 330200"/>
              <a:gd name="connsiteX3" fmla="*/ 292100 w 708025"/>
              <a:gd name="connsiteY3" fmla="*/ 22225 h 330200"/>
              <a:gd name="connsiteX4" fmla="*/ 139700 w 708025"/>
              <a:gd name="connsiteY4" fmla="*/ 0 h 330200"/>
              <a:gd name="connsiteX5" fmla="*/ 0 w 708025"/>
              <a:gd name="connsiteY5" fmla="*/ 3175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25" h="330200">
                <a:moveTo>
                  <a:pt x="708025" y="330200"/>
                </a:moveTo>
                <a:cubicBezTo>
                  <a:pt x="673100" y="286808"/>
                  <a:pt x="635529" y="245004"/>
                  <a:pt x="593725" y="206375"/>
                </a:cubicBezTo>
                <a:cubicBezTo>
                  <a:pt x="551921" y="167746"/>
                  <a:pt x="507471" y="129117"/>
                  <a:pt x="457200" y="98425"/>
                </a:cubicBezTo>
                <a:cubicBezTo>
                  <a:pt x="406929" y="67733"/>
                  <a:pt x="345017" y="38629"/>
                  <a:pt x="292100" y="22225"/>
                </a:cubicBezTo>
                <a:cubicBezTo>
                  <a:pt x="239183" y="5821"/>
                  <a:pt x="188383" y="3175"/>
                  <a:pt x="139700" y="0"/>
                </a:cubicBezTo>
                <a:lnTo>
                  <a:pt x="0" y="3175"/>
                </a:lnTo>
              </a:path>
            </a:pathLst>
          </a:custGeom>
          <a:ln w="28575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円/楕円 44"/>
          <p:cNvSpPr>
            <a:spLocks noChangeAspect="1"/>
          </p:cNvSpPr>
          <p:nvPr/>
        </p:nvSpPr>
        <p:spPr>
          <a:xfrm>
            <a:off x="2559590" y="3217849"/>
            <a:ext cx="330070" cy="3323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右矢印 50"/>
          <p:cNvSpPr/>
          <p:nvPr/>
        </p:nvSpPr>
        <p:spPr>
          <a:xfrm rot="5400000">
            <a:off x="1695104" y="2454498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 rot="5400000">
            <a:off x="1704304" y="3845014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右矢印 54"/>
          <p:cNvSpPr/>
          <p:nvPr/>
        </p:nvSpPr>
        <p:spPr>
          <a:xfrm rot="5400000">
            <a:off x="1685485" y="5352023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346388" y="2078085"/>
            <a:ext cx="2912224" cy="3822649"/>
          </a:xfrm>
          <a:prstGeom prst="roundRect">
            <a:avLst/>
          </a:prstGeom>
          <a:solidFill>
            <a:schemeClr val="tx1">
              <a:lumMod val="65000"/>
              <a:lumOff val="35000"/>
              <a:alpha val="6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600" b="1" dirty="0" smtClean="0">
                <a:latin typeface="Helvetica"/>
                <a:cs typeface="Helvetica"/>
              </a:rPr>
              <a:t>?</a:t>
            </a:r>
            <a:endParaRPr kumimoji="1" lang="ja-JP" altLang="en-US" sz="9600" b="1" dirty="0">
              <a:latin typeface="Helvetica"/>
              <a:cs typeface="Helvetic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3781" y="5257535"/>
            <a:ext cx="4450858" cy="680386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447730" y="854918"/>
            <a:ext cx="26484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Paczynski</a:t>
            </a:r>
            <a:r>
              <a:rPr kumimoji="1" lang="en-US" altLang="ja-JP" sz="1200" dirty="0" smtClean="0">
                <a:latin typeface="Helvetica"/>
                <a:cs typeface="Helvetica"/>
              </a:rPr>
              <a:t> 1976,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Ivanova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</a:t>
            </a:r>
            <a:r>
              <a:rPr lang="en-US" altLang="ja-JP" sz="1200" dirty="0" smtClean="0">
                <a:latin typeface="Helvetica"/>
                <a:cs typeface="Helvetica"/>
              </a:rPr>
              <a:t>2013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89344" y="5953121"/>
            <a:ext cx="34500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Webbink</a:t>
            </a:r>
            <a:r>
              <a:rPr kumimoji="1" lang="en-US" altLang="ja-JP" sz="1200" dirty="0" smtClean="0">
                <a:latin typeface="Helvetica"/>
                <a:cs typeface="Helvetica"/>
              </a:rPr>
              <a:t> 1984,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Livio</a:t>
            </a:r>
            <a:r>
              <a:rPr lang="en-US" altLang="ja-JP" sz="1200" dirty="0" err="1" smtClean="0">
                <a:latin typeface="Helvetica"/>
                <a:cs typeface="Helvetica"/>
              </a:rPr>
              <a:t>&amp;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Soker</a:t>
            </a:r>
            <a:r>
              <a:rPr kumimoji="1" lang="en-US" altLang="ja-JP" sz="1200" dirty="0" smtClean="0">
                <a:latin typeface="Helvetica"/>
                <a:cs typeface="Helvetica"/>
              </a:rPr>
              <a:t> 1988, de 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Kool</a:t>
            </a:r>
            <a:r>
              <a:rPr kumimoji="1" lang="en-US" altLang="ja-JP" sz="1200" dirty="0" smtClean="0">
                <a:latin typeface="Helvetica"/>
                <a:cs typeface="Helvetica"/>
              </a:rPr>
              <a:t> 1990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28" name="図 2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908" y="6272185"/>
            <a:ext cx="1075436" cy="26132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5236742" y="6332245"/>
            <a:ext cx="1715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 smtClean="0">
                <a:latin typeface="Helvetica"/>
                <a:cs typeface="Helvetica"/>
              </a:rPr>
              <a:t>Belczynski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2008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42743" y="1753873"/>
            <a:ext cx="190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Darwin 1879</a:t>
            </a:r>
          </a:p>
          <a:p>
            <a:r>
              <a:rPr lang="en-US" altLang="ja-JP" sz="1200" dirty="0" err="1" smtClean="0">
                <a:latin typeface="Helvetica"/>
                <a:cs typeface="Helvetica"/>
              </a:rPr>
              <a:t>Hjellming&amp;Webbink</a:t>
            </a:r>
            <a:r>
              <a:rPr lang="en-US" altLang="ja-JP" sz="1200" dirty="0" smtClean="0">
                <a:latin typeface="Helvetica"/>
                <a:cs typeface="Helvetica"/>
              </a:rPr>
              <a:t> 1987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0533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Luminous Red Nova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091" y="3669629"/>
            <a:ext cx="2843847" cy="279035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351" y="4206853"/>
            <a:ext cx="327224" cy="167975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576" y="6496972"/>
            <a:ext cx="1503581" cy="317658"/>
          </a:xfrm>
          <a:prstGeom prst="rect">
            <a:avLst/>
          </a:prstGeom>
        </p:spPr>
      </p:pic>
      <p:sp>
        <p:nvSpPr>
          <p:cNvPr id="15" name="左中かっこ 14"/>
          <p:cNvSpPr/>
          <p:nvPr/>
        </p:nvSpPr>
        <p:spPr>
          <a:xfrm rot="5400000">
            <a:off x="7129108" y="4786492"/>
            <a:ext cx="335033" cy="1461294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731267" y="505656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Orbital decay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081" y="2648129"/>
            <a:ext cx="4649736" cy="54066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18" y="3291782"/>
            <a:ext cx="4602852" cy="719999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637081" y="4891056"/>
            <a:ext cx="47344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  <a:latin typeface="Helvetica"/>
                <a:cs typeface="Helvetica"/>
              </a:rPr>
              <a:t>CE in Binary BH formation…</a:t>
            </a:r>
          </a:p>
          <a:p>
            <a:r>
              <a:rPr lang="ja-JP" altLang="en-US" sz="2800" dirty="0" smtClean="0">
                <a:solidFill>
                  <a:srgbClr val="FF0000"/>
                </a:solidFill>
                <a:latin typeface="Helvetica"/>
                <a:cs typeface="Helvetica"/>
              </a:rPr>
              <a:t>　</a:t>
            </a:r>
            <a:r>
              <a:rPr lang="en-US" altLang="ja-JP" sz="2800" dirty="0" smtClean="0">
                <a:latin typeface="Helvetica"/>
                <a:cs typeface="Helvetica"/>
              </a:rPr>
              <a:t>Transient like LRN occur?</a:t>
            </a:r>
          </a:p>
          <a:p>
            <a:r>
              <a:rPr lang="ja-JP" altLang="en-US" sz="2800" dirty="0" smtClean="0">
                <a:latin typeface="Helvetica"/>
                <a:cs typeface="Helvetica"/>
              </a:rPr>
              <a:t>　</a:t>
            </a:r>
            <a:r>
              <a:rPr lang="en-US" altLang="ja-JP" sz="2800" dirty="0" smtClean="0">
                <a:latin typeface="Helvetica"/>
                <a:cs typeface="Helvetica"/>
              </a:rPr>
              <a:t>Detectable?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52709" y="3987293"/>
            <a:ext cx="1473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Tylenda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2011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49" y="519073"/>
            <a:ext cx="3028512" cy="2820302"/>
          </a:xfrm>
          <a:prstGeom prst="rect">
            <a:avLst/>
          </a:prstGeom>
        </p:spPr>
      </p:pic>
      <p:cxnSp>
        <p:nvCxnSpPr>
          <p:cNvPr id="5" name="直線コネクタ 4"/>
          <p:cNvCxnSpPr/>
          <p:nvPr/>
        </p:nvCxnSpPr>
        <p:spPr>
          <a:xfrm>
            <a:off x="8968435" y="639513"/>
            <a:ext cx="0" cy="2469233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図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4660" y="739802"/>
            <a:ext cx="293021" cy="231161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8587" y="3339375"/>
            <a:ext cx="2800332" cy="260496"/>
          </a:xfrm>
          <a:prstGeom prst="rect">
            <a:avLst/>
          </a:prstGeom>
        </p:spPr>
      </p:pic>
      <p:sp>
        <p:nvSpPr>
          <p:cNvPr id="11" name="円/楕円 10"/>
          <p:cNvSpPr/>
          <p:nvPr/>
        </p:nvSpPr>
        <p:spPr>
          <a:xfrm>
            <a:off x="7839263" y="1949170"/>
            <a:ext cx="1021724" cy="1061490"/>
          </a:xfrm>
          <a:prstGeom prst="ellipse">
            <a:avLst/>
          </a:prstGeom>
          <a:noFill/>
          <a:ln w="38100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77600" y="408763"/>
            <a:ext cx="128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c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f</a:t>
            </a:r>
            <a:r>
              <a:rPr kumimoji="1" lang="en-US" altLang="ja-JP" sz="1200" dirty="0" smtClean="0">
                <a:latin typeface="Helvetica"/>
                <a:cs typeface="Helvetica"/>
              </a:rPr>
              <a:t> </a:t>
            </a:r>
            <a:r>
              <a:rPr lang="en-US" altLang="ja-JP" sz="1200" dirty="0" err="1" smtClean="0">
                <a:latin typeface="Helvetica"/>
                <a:cs typeface="Helvetica"/>
              </a:rPr>
              <a:t>K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asliwal</a:t>
            </a:r>
            <a:r>
              <a:rPr kumimoji="1" lang="en-US" altLang="ja-JP" sz="1200" dirty="0" smtClean="0">
                <a:latin typeface="Helvetica"/>
                <a:cs typeface="Helvetica"/>
              </a:rPr>
              <a:t> 2011 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25" name="図 2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80" y="1336590"/>
            <a:ext cx="1605330" cy="252000"/>
          </a:xfrm>
          <a:prstGeom prst="rect">
            <a:avLst/>
          </a:prstGeom>
        </p:spPr>
      </p:pic>
      <p:pic>
        <p:nvPicPr>
          <p:cNvPr id="26" name="図 2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71" y="1625171"/>
            <a:ext cx="3328354" cy="323999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474993" y="2091894"/>
            <a:ext cx="212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u="sng" dirty="0" smtClean="0">
                <a:latin typeface="Helvetica"/>
                <a:cs typeface="Helvetica"/>
              </a:rPr>
              <a:t>Stellar Merger</a:t>
            </a:r>
            <a:endParaRPr kumimoji="1" lang="ja-JP" altLang="en-US" sz="2400" u="sng" dirty="0">
              <a:latin typeface="Helvetica"/>
              <a:cs typeface="Helvetica"/>
            </a:endParaRPr>
          </a:p>
        </p:txBody>
      </p:sp>
      <p:sp>
        <p:nvSpPr>
          <p:cNvPr id="29" name="左右矢印 28"/>
          <p:cNvSpPr/>
          <p:nvPr/>
        </p:nvSpPr>
        <p:spPr>
          <a:xfrm>
            <a:off x="778225" y="3378093"/>
            <a:ext cx="380699" cy="553909"/>
          </a:xfrm>
          <a:prstGeom prst="leftRightArrow">
            <a:avLst>
              <a:gd name="adj1" fmla="val 50000"/>
              <a:gd name="adj2" fmla="val 30810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87990" y="2293559"/>
            <a:ext cx="3125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Soker&amp;Tylenda</a:t>
            </a:r>
            <a:r>
              <a:rPr lang="en-US" altLang="ja-JP" sz="1200" dirty="0" smtClean="0">
                <a:latin typeface="Helvetica"/>
                <a:cs typeface="Helvetica"/>
              </a:rPr>
              <a:t> 2003, </a:t>
            </a:r>
            <a:r>
              <a:rPr lang="en-US" altLang="ja-JP" sz="1200" dirty="0" err="1" smtClean="0">
                <a:latin typeface="Helvetica"/>
                <a:cs typeface="Helvetica"/>
              </a:rPr>
              <a:t>Tylenda&amp;Soker</a:t>
            </a:r>
            <a:r>
              <a:rPr lang="en-US" altLang="ja-JP" sz="1200" dirty="0" smtClean="0">
                <a:latin typeface="Helvetica"/>
                <a:cs typeface="Helvetica"/>
              </a:rPr>
              <a:t> 2005</a:t>
            </a:r>
            <a:r>
              <a:rPr kumimoji="1" lang="en-US" altLang="ja-JP" sz="1200" dirty="0" smtClean="0">
                <a:latin typeface="Helvetica"/>
                <a:cs typeface="Helvetica"/>
              </a:rPr>
              <a:t> 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235415" y="4011781"/>
            <a:ext cx="389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V1309 </a:t>
            </a:r>
            <a:r>
              <a:rPr lang="en-US" altLang="ja-JP" dirty="0" err="1" smtClean="0">
                <a:latin typeface="Helvetica"/>
                <a:cs typeface="Helvetica"/>
              </a:rPr>
              <a:t>Sco</a:t>
            </a:r>
            <a:r>
              <a:rPr lang="en-US" altLang="ja-JP" dirty="0" smtClean="0">
                <a:latin typeface="Helvetica"/>
                <a:cs typeface="Helvetica"/>
              </a:rPr>
              <a:t> : </a:t>
            </a:r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Orbital Decay </a:t>
            </a:r>
            <a:r>
              <a:rPr lang="en-US" altLang="ja-JP" dirty="0" smtClean="0">
                <a:latin typeface="Helvetica"/>
                <a:cs typeface="Helvetica"/>
              </a:rPr>
              <a:t>Detected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3007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CE</a:t>
            </a:r>
            <a:r>
              <a:rPr lang="en-US" altLang="ja-JP" dirty="0"/>
              <a:t> </a:t>
            </a:r>
            <a:r>
              <a:rPr lang="en-US" altLang="ja-JP" dirty="0" smtClean="0"/>
              <a:t>in BBH formation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8344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 smtClean="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7661326" y="2476287"/>
            <a:ext cx="359997" cy="35999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円/楕円 11"/>
          <p:cNvSpPr/>
          <p:nvPr/>
        </p:nvSpPr>
        <p:spPr>
          <a:xfrm>
            <a:off x="5762967" y="2032495"/>
            <a:ext cx="1286933" cy="126717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196008" y="1829956"/>
            <a:ext cx="129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"/>
                <a:cs typeface="Helvetica"/>
              </a:rPr>
              <a:t>BH</a:t>
            </a:r>
          </a:p>
          <a:p>
            <a:pPr algn="ctr"/>
            <a:r>
              <a:rPr lang="en-US" altLang="ja-JP" dirty="0" smtClean="0">
                <a:latin typeface="Helvetica"/>
                <a:cs typeface="Helvetica"/>
              </a:rPr>
              <a:t>M</a:t>
            </a:r>
            <a:r>
              <a:rPr lang="en-US" altLang="ja-JP" baseline="-25000" dirty="0" smtClean="0">
                <a:latin typeface="Helvetica"/>
                <a:cs typeface="Helvetica"/>
              </a:rPr>
              <a:t>2</a:t>
            </a:r>
            <a:r>
              <a:rPr lang="en-US" altLang="ja-JP" dirty="0" smtClean="0">
                <a:latin typeface="Helvetica"/>
                <a:cs typeface="Helvetica"/>
              </a:rPr>
              <a:t>=30M</a:t>
            </a:r>
            <a:r>
              <a:rPr lang="en-US" altLang="ja-JP" baseline="-25000" dirty="0" smtClean="0">
                <a:latin typeface="Helvetica"/>
                <a:cs typeface="Helvetica"/>
              </a:rPr>
              <a:t>sun</a:t>
            </a:r>
            <a:endParaRPr kumimoji="1" lang="ja-JP" altLang="en-US" baseline="-25000" dirty="0">
              <a:latin typeface="Helvetica"/>
              <a:cs typeface="Helvetic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45912" y="1314760"/>
            <a:ext cx="2126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Helvetica"/>
                <a:cs typeface="Helvetica"/>
              </a:rPr>
              <a:t>Massive Star</a:t>
            </a:r>
          </a:p>
          <a:p>
            <a:pPr algn="ctr"/>
            <a:r>
              <a:rPr lang="en-US" altLang="ja-JP" dirty="0" smtClean="0">
                <a:latin typeface="Helvetica"/>
                <a:cs typeface="Helvetica"/>
              </a:rPr>
              <a:t>M</a:t>
            </a:r>
            <a:r>
              <a:rPr lang="en-US" altLang="ja-JP" baseline="-25000" dirty="0" smtClean="0">
                <a:latin typeface="Helvetica"/>
                <a:cs typeface="Helvetica"/>
              </a:rPr>
              <a:t>co,1</a:t>
            </a:r>
            <a:r>
              <a:rPr lang="en-US" altLang="ja-JP" dirty="0" smtClean="0">
                <a:latin typeface="Helvetica"/>
                <a:cs typeface="Helvetica"/>
              </a:rPr>
              <a:t>=M</a:t>
            </a:r>
            <a:r>
              <a:rPr lang="en-US" altLang="ja-JP" baseline="-25000" dirty="0" smtClean="0">
                <a:latin typeface="Helvetica"/>
                <a:cs typeface="Helvetica"/>
              </a:rPr>
              <a:t>en,1</a:t>
            </a:r>
            <a:r>
              <a:rPr lang="en-US" altLang="ja-JP" dirty="0" smtClean="0">
                <a:latin typeface="Helvetica"/>
                <a:cs typeface="Helvetica"/>
              </a:rPr>
              <a:t>=40M</a:t>
            </a:r>
            <a:r>
              <a:rPr lang="en-US" altLang="ja-JP" baseline="-25000" dirty="0" smtClean="0">
                <a:latin typeface="Helvetica"/>
                <a:cs typeface="Helvetica"/>
              </a:rPr>
              <a:t>sun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467" y="3013713"/>
            <a:ext cx="1172635" cy="280413"/>
          </a:xfrm>
          <a:prstGeom prst="rect">
            <a:avLst/>
          </a:prstGeom>
        </p:spPr>
      </p:pic>
      <p:cxnSp>
        <p:nvCxnSpPr>
          <p:cNvPr id="20" name="直線矢印コネクタ 19"/>
          <p:cNvCxnSpPr/>
          <p:nvPr/>
        </p:nvCxnSpPr>
        <p:spPr>
          <a:xfrm>
            <a:off x="6043338" y="3329270"/>
            <a:ext cx="1874504" cy="141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57195" y="1314760"/>
            <a:ext cx="3452538" cy="2554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>
                <a:latin typeface="Helvetica"/>
                <a:cs typeface="Helvetica"/>
              </a:rPr>
              <a:t>Before CE</a:t>
            </a:r>
          </a:p>
          <a:p>
            <a:endParaRPr lang="en-US" altLang="ja-JP" sz="800" dirty="0">
              <a:latin typeface="Helvetica"/>
              <a:cs typeface="Helvetica"/>
            </a:endParaRPr>
          </a:p>
          <a:p>
            <a:r>
              <a:rPr kumimoji="1" lang="en-US" altLang="ja-JP" sz="2400" dirty="0" smtClean="0">
                <a:latin typeface="Helvetica"/>
                <a:cs typeface="Helvetica"/>
              </a:rPr>
              <a:t>Envelope density profile</a:t>
            </a:r>
          </a:p>
          <a:p>
            <a:endParaRPr lang="en-US" altLang="ja-JP" sz="2400" dirty="0">
              <a:latin typeface="Helvetica"/>
              <a:cs typeface="Helvetica"/>
            </a:endParaRPr>
          </a:p>
          <a:p>
            <a:endParaRPr kumimoji="1" lang="en-US" altLang="ja-JP" sz="2400" dirty="0" smtClean="0">
              <a:latin typeface="Helvetica"/>
              <a:cs typeface="Helvetica"/>
            </a:endParaRPr>
          </a:p>
          <a:p>
            <a:endParaRPr lang="en-US" altLang="ja-JP" sz="2400" dirty="0" smtClean="0">
              <a:latin typeface="Helvetica"/>
              <a:cs typeface="Helvetica"/>
            </a:endParaRPr>
          </a:p>
          <a:p>
            <a:endParaRPr kumimoji="1" lang="en-US" altLang="ja-JP" sz="800" dirty="0" smtClean="0">
              <a:latin typeface="Helvetica"/>
              <a:cs typeface="Helvetica"/>
            </a:endParaRPr>
          </a:p>
          <a:p>
            <a:r>
              <a:rPr lang="en-US" altLang="ja-JP" sz="2400" dirty="0" smtClean="0">
                <a:latin typeface="Helvetica"/>
                <a:cs typeface="Helvetica"/>
              </a:rPr>
              <a:t>Index </a:t>
            </a:r>
            <a:r>
              <a:rPr lang="en-US" altLang="ja-JP" sz="2400" i="1" dirty="0" smtClean="0">
                <a:latin typeface="Helvetica"/>
                <a:cs typeface="Helvetica"/>
              </a:rPr>
              <a:t>n</a:t>
            </a:r>
            <a:r>
              <a:rPr lang="en-US" altLang="ja-JP" sz="2400" dirty="0" smtClean="0">
                <a:latin typeface="Helvetica"/>
                <a:cs typeface="Helvetica"/>
              </a:rPr>
              <a:t> ?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014" y="2297089"/>
            <a:ext cx="1125353" cy="31259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330" y="2698191"/>
            <a:ext cx="2357739" cy="549376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683" y="2297089"/>
            <a:ext cx="1174954" cy="313321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015" y="6201248"/>
            <a:ext cx="4447632" cy="324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3011124" y="3549474"/>
            <a:ext cx="1544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Kruckow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2016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974" y="4535414"/>
            <a:ext cx="1872339" cy="1389946"/>
          </a:xfrm>
          <a:prstGeom prst="rect">
            <a:avLst/>
          </a:prstGeom>
        </p:spPr>
      </p:pic>
      <p:sp>
        <p:nvSpPr>
          <p:cNvPr id="30" name="円/楕円 29"/>
          <p:cNvSpPr>
            <a:spLocks noChangeAspect="1"/>
          </p:cNvSpPr>
          <p:nvPr/>
        </p:nvSpPr>
        <p:spPr>
          <a:xfrm>
            <a:off x="6233995" y="2476287"/>
            <a:ext cx="359997" cy="35999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36068" y="1198468"/>
            <a:ext cx="4145139" cy="28575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810604" y="2698191"/>
            <a:ext cx="783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Helvetica"/>
                <a:cs typeface="Helvetica"/>
              </a:rPr>
              <a:t>core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455776" y="3148004"/>
            <a:ext cx="1433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envelope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8775" y="4576238"/>
            <a:ext cx="1916266" cy="134971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580" y="3753854"/>
            <a:ext cx="3957634" cy="2895830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4836068" y="4132062"/>
            <a:ext cx="396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※</a:t>
            </a:r>
            <a:r>
              <a:rPr lang="ja-JP" altLang="en-US" dirty="0" smtClean="0">
                <a:latin typeface="Helvetica"/>
                <a:cs typeface="Helvetica"/>
              </a:rPr>
              <a:t>他の低金属大質量星</a:t>
            </a:r>
            <a:r>
              <a:rPr lang="en-US" altLang="ja-JP" dirty="0" smtClean="0">
                <a:latin typeface="Helvetica"/>
                <a:cs typeface="Helvetica"/>
              </a:rPr>
              <a:t> (Population III)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1" name="大かっこ 20"/>
          <p:cNvSpPr/>
          <p:nvPr/>
        </p:nvSpPr>
        <p:spPr>
          <a:xfrm>
            <a:off x="4588015" y="4132062"/>
            <a:ext cx="4447632" cy="1946298"/>
          </a:xfrm>
          <a:prstGeom prst="bracketPair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38" name="直線コネクタ 37"/>
          <p:cNvCxnSpPr/>
          <p:nvPr/>
        </p:nvCxnSpPr>
        <p:spPr>
          <a:xfrm>
            <a:off x="6134744" y="5057740"/>
            <a:ext cx="459248" cy="306186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>
            <a:off x="8094102" y="5044347"/>
            <a:ext cx="459248" cy="340453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2" name="図 4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650" y="4870449"/>
            <a:ext cx="382443" cy="2381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図 4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925" y="4905374"/>
            <a:ext cx="461818" cy="2032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6" name="図 45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80028" y="5005722"/>
            <a:ext cx="228600" cy="317500"/>
          </a:xfrm>
          <a:prstGeom prst="rect">
            <a:avLst/>
          </a:prstGeom>
        </p:spPr>
      </p:pic>
      <p:pic>
        <p:nvPicPr>
          <p:cNvPr id="47" name="図 46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922" y="5948944"/>
            <a:ext cx="258832" cy="258832"/>
          </a:xfrm>
          <a:prstGeom prst="rect">
            <a:avLst/>
          </a:prstGeom>
        </p:spPr>
      </p:pic>
      <p:sp>
        <p:nvSpPr>
          <p:cNvPr id="48" name="テキスト ボックス 47"/>
          <p:cNvSpPr txBox="1"/>
          <p:nvPr/>
        </p:nvSpPr>
        <p:spPr>
          <a:xfrm>
            <a:off x="5665226" y="4385264"/>
            <a:ext cx="1336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Suwa&amp;Ioka</a:t>
            </a:r>
            <a:r>
              <a:rPr kumimoji="1" lang="en-US" altLang="ja-JP" sz="1200" dirty="0" smtClean="0">
                <a:latin typeface="Helvetica"/>
                <a:cs typeface="Helvetica"/>
              </a:rPr>
              <a:t> 2011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7206493" y="4397844"/>
            <a:ext cx="1707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Matsumoto</a:t>
            </a:r>
            <a:r>
              <a:rPr kumimoji="1" lang="en-US" altLang="ja-JP" sz="1200" dirty="0" smtClean="0">
                <a:latin typeface="Helvetica"/>
                <a:cs typeface="Helvetica"/>
              </a:rPr>
              <a:t> et al. 2015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50" name="図 49" descr="latex-image-1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78" y="5530728"/>
            <a:ext cx="676360" cy="17999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1" name="図 50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49" y="5512208"/>
            <a:ext cx="553160" cy="21599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sp>
        <p:nvSpPr>
          <p:cNvPr id="52" name="テキスト ボックス 51"/>
          <p:cNvSpPr txBox="1"/>
          <p:nvPr/>
        </p:nvSpPr>
        <p:spPr>
          <a:xfrm>
            <a:off x="7285854" y="6581001"/>
            <a:ext cx="19054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dirty="0" smtClean="0">
                <a:latin typeface="Helvetica"/>
                <a:cs typeface="Helvetica"/>
              </a:rPr>
              <a:t>将来的には</a:t>
            </a:r>
            <a:r>
              <a:rPr lang="en-US" altLang="ja-JP" sz="1200" dirty="0" smtClean="0">
                <a:latin typeface="Rockwell"/>
                <a:cs typeface="Rockwell"/>
              </a:rPr>
              <a:t>MESA</a:t>
            </a:r>
            <a:r>
              <a:rPr lang="ja-JP" altLang="en-US" sz="1200" dirty="0" smtClean="0">
                <a:latin typeface="Helvetica"/>
                <a:cs typeface="Helvetica"/>
              </a:rPr>
              <a:t>も使う？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57561" y="5538851"/>
            <a:ext cx="1446032" cy="413152"/>
          </a:xfrm>
          <a:prstGeom prst="rect">
            <a:avLst/>
          </a:prstGeom>
        </p:spPr>
      </p:pic>
      <p:cxnSp>
        <p:nvCxnSpPr>
          <p:cNvPr id="55" name="直線矢印コネクタ 54"/>
          <p:cNvCxnSpPr>
            <a:stCxn id="53" idx="1"/>
          </p:cNvCxnSpPr>
          <p:nvPr/>
        </p:nvCxnSpPr>
        <p:spPr>
          <a:xfrm flipV="1">
            <a:off x="2557561" y="5008629"/>
            <a:ext cx="151114" cy="7367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6" name="図 55" descr="latex-image-1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97" y="5691982"/>
            <a:ext cx="977202" cy="35830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7" name="図 56" descr="latex-image-1.pd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5" y="6120272"/>
            <a:ext cx="686596" cy="20979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59" name="図 58" descr="latex-image-1.pdf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7" y="5939387"/>
            <a:ext cx="1257073" cy="308484"/>
          </a:xfrm>
          <a:prstGeom prst="rect">
            <a:avLst/>
          </a:prstGeom>
        </p:spPr>
      </p:pic>
      <p:sp>
        <p:nvSpPr>
          <p:cNvPr id="60" name="テキスト ボックス 59"/>
          <p:cNvSpPr txBox="1"/>
          <p:nvPr/>
        </p:nvSpPr>
        <p:spPr>
          <a:xfrm>
            <a:off x="3799008" y="5902455"/>
            <a:ext cx="327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Helvetica"/>
                <a:cs typeface="Helvetica"/>
              </a:rPr>
              <a:t>?</a:t>
            </a:r>
            <a:endParaRPr kumimoji="1" lang="ja-JP" altLang="en-US" sz="2000" dirty="0">
              <a:latin typeface="Helvetica"/>
              <a:cs typeface="Helvetica"/>
            </a:endParaRPr>
          </a:p>
        </p:txBody>
      </p:sp>
      <p:pic>
        <p:nvPicPr>
          <p:cNvPr id="61" name="図 6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52041" y="1599392"/>
            <a:ext cx="3240002" cy="43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21809" y="2279219"/>
            <a:ext cx="1691999" cy="396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953" y="4335019"/>
            <a:ext cx="423247" cy="1692988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48980" y="6553636"/>
            <a:ext cx="3417161" cy="33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7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CE</a:t>
            </a:r>
            <a:r>
              <a:rPr lang="en-US" altLang="ja-JP" dirty="0"/>
              <a:t> </a:t>
            </a:r>
            <a:r>
              <a:rPr lang="en-US" altLang="ja-JP" dirty="0" smtClean="0"/>
              <a:t>in BBH formation</a:t>
            </a:r>
            <a:endParaRPr kumimoji="1" lang="ja-JP" altLang="en-US" dirty="0"/>
          </a:p>
        </p:txBody>
      </p:sp>
      <p:sp>
        <p:nvSpPr>
          <p:cNvPr id="10" name="円/楕円 9"/>
          <p:cNvSpPr/>
          <p:nvPr/>
        </p:nvSpPr>
        <p:spPr>
          <a:xfrm>
            <a:off x="6590177" y="408661"/>
            <a:ext cx="1764000" cy="1749778"/>
          </a:xfrm>
          <a:prstGeom prst="ellipse">
            <a:avLst/>
          </a:prstGeom>
          <a:solidFill>
            <a:schemeClr val="accent5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8203846" y="1014918"/>
            <a:ext cx="215995" cy="21599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7221939" y="1029030"/>
            <a:ext cx="500476" cy="503999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195" y="1194924"/>
            <a:ext cx="2699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>
                <a:latin typeface="Helvetica"/>
                <a:cs typeface="Helvetica"/>
              </a:rPr>
              <a:t>Dynamical </a:t>
            </a:r>
            <a:r>
              <a:rPr lang="en-US" altLang="ja-JP" sz="2400" u="sng" dirty="0" err="1" smtClean="0">
                <a:latin typeface="Helvetica"/>
                <a:cs typeface="Helvetica"/>
              </a:rPr>
              <a:t>Inspiral</a:t>
            </a:r>
            <a:endParaRPr kumimoji="1" lang="ja-JP" altLang="en-US" sz="2400" u="sng" dirty="0">
              <a:latin typeface="Helvetica"/>
              <a:cs typeface="Helvetica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7200" y="2858746"/>
            <a:ext cx="153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>
                <a:latin typeface="Helvetica"/>
                <a:cs typeface="Helvetica"/>
              </a:rPr>
              <a:t>Feedback </a:t>
            </a:r>
          </a:p>
        </p:txBody>
      </p:sp>
      <p:sp>
        <p:nvSpPr>
          <p:cNvPr id="5" name="フリーフォーム 4"/>
          <p:cNvSpPr/>
          <p:nvPr/>
        </p:nvSpPr>
        <p:spPr>
          <a:xfrm>
            <a:off x="7584718" y="727748"/>
            <a:ext cx="708025" cy="330200"/>
          </a:xfrm>
          <a:custGeom>
            <a:avLst/>
            <a:gdLst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603250 w 708025"/>
              <a:gd name="connsiteY1" fmla="*/ 20637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6550 h 336550"/>
              <a:gd name="connsiteX1" fmla="*/ 593725 w 708025"/>
              <a:gd name="connsiteY1" fmla="*/ 212725 h 336550"/>
              <a:gd name="connsiteX2" fmla="*/ 457200 w 708025"/>
              <a:gd name="connsiteY2" fmla="*/ 104775 h 336550"/>
              <a:gd name="connsiteX3" fmla="*/ 292100 w 708025"/>
              <a:gd name="connsiteY3" fmla="*/ 28575 h 336550"/>
              <a:gd name="connsiteX4" fmla="*/ 139700 w 708025"/>
              <a:gd name="connsiteY4" fmla="*/ 0 h 336550"/>
              <a:gd name="connsiteX5" fmla="*/ 0 w 708025"/>
              <a:gd name="connsiteY5" fmla="*/ 9525 h 336550"/>
              <a:gd name="connsiteX0" fmla="*/ 708025 w 708025"/>
              <a:gd name="connsiteY0" fmla="*/ 330200 h 330200"/>
              <a:gd name="connsiteX1" fmla="*/ 593725 w 708025"/>
              <a:gd name="connsiteY1" fmla="*/ 206375 h 330200"/>
              <a:gd name="connsiteX2" fmla="*/ 457200 w 708025"/>
              <a:gd name="connsiteY2" fmla="*/ 98425 h 330200"/>
              <a:gd name="connsiteX3" fmla="*/ 292100 w 708025"/>
              <a:gd name="connsiteY3" fmla="*/ 22225 h 330200"/>
              <a:gd name="connsiteX4" fmla="*/ 139700 w 708025"/>
              <a:gd name="connsiteY4" fmla="*/ 0 h 330200"/>
              <a:gd name="connsiteX5" fmla="*/ 0 w 708025"/>
              <a:gd name="connsiteY5" fmla="*/ 3175 h 3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025" h="330200">
                <a:moveTo>
                  <a:pt x="708025" y="330200"/>
                </a:moveTo>
                <a:cubicBezTo>
                  <a:pt x="673100" y="286808"/>
                  <a:pt x="635529" y="245004"/>
                  <a:pt x="593725" y="206375"/>
                </a:cubicBezTo>
                <a:cubicBezTo>
                  <a:pt x="551921" y="167746"/>
                  <a:pt x="507471" y="129117"/>
                  <a:pt x="457200" y="98425"/>
                </a:cubicBezTo>
                <a:cubicBezTo>
                  <a:pt x="406929" y="67733"/>
                  <a:pt x="345017" y="38629"/>
                  <a:pt x="292100" y="22225"/>
                </a:cubicBezTo>
                <a:cubicBezTo>
                  <a:pt x="239183" y="5821"/>
                  <a:pt x="188383" y="3175"/>
                  <a:pt x="139700" y="0"/>
                </a:cubicBezTo>
                <a:lnTo>
                  <a:pt x="0" y="3175"/>
                </a:lnTo>
              </a:path>
            </a:pathLst>
          </a:custGeom>
          <a:ln w="12700" cmpd="sng">
            <a:solidFill>
              <a:srgbClr val="00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63207" y="1704919"/>
            <a:ext cx="106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Friction :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379" y="1618105"/>
            <a:ext cx="1545908" cy="495857"/>
          </a:xfrm>
          <a:prstGeom prst="rect">
            <a:avLst/>
          </a:prstGeom>
        </p:spPr>
      </p:pic>
      <p:sp>
        <p:nvSpPr>
          <p:cNvPr id="35" name="円/楕円 34"/>
          <p:cNvSpPr>
            <a:spLocks noChangeAspect="1"/>
          </p:cNvSpPr>
          <p:nvPr/>
        </p:nvSpPr>
        <p:spPr>
          <a:xfrm>
            <a:off x="7857689" y="688330"/>
            <a:ext cx="887687" cy="887688"/>
          </a:xfrm>
          <a:prstGeom prst="ellipse">
            <a:avLst/>
          </a:prstGeom>
          <a:noFill/>
          <a:ln>
            <a:solidFill>
              <a:schemeClr val="tx1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983" y="565314"/>
            <a:ext cx="276785" cy="24603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445" y="435369"/>
            <a:ext cx="365939" cy="299404"/>
          </a:xfrm>
          <a:prstGeom prst="rect">
            <a:avLst/>
          </a:prstGeom>
        </p:spPr>
      </p:pic>
      <p:cxnSp>
        <p:nvCxnSpPr>
          <p:cNvPr id="45" name="直線矢印コネクタ 44"/>
          <p:cNvCxnSpPr/>
          <p:nvPr/>
        </p:nvCxnSpPr>
        <p:spPr>
          <a:xfrm flipV="1">
            <a:off x="5973171" y="2233194"/>
            <a:ext cx="0" cy="1279399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/>
          <p:nvPr/>
        </p:nvCxnSpPr>
        <p:spPr>
          <a:xfrm flipV="1">
            <a:off x="5957824" y="3512593"/>
            <a:ext cx="2827453" cy="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6229748" y="2568830"/>
            <a:ext cx="2304185" cy="477367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6229756" y="2270959"/>
            <a:ext cx="2224360" cy="1230358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図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688" y="2597483"/>
            <a:ext cx="699244" cy="425627"/>
          </a:xfrm>
          <a:prstGeom prst="rect">
            <a:avLst/>
          </a:prstGeom>
        </p:spPr>
      </p:pic>
      <p:cxnSp>
        <p:nvCxnSpPr>
          <p:cNvPr id="56" name="直線矢印コネクタ 55"/>
          <p:cNvCxnSpPr/>
          <p:nvPr/>
        </p:nvCxnSpPr>
        <p:spPr>
          <a:xfrm flipH="1" flipV="1">
            <a:off x="7071309" y="2741027"/>
            <a:ext cx="6970" cy="760290"/>
          </a:xfrm>
          <a:prstGeom prst="straightConnector1">
            <a:avLst/>
          </a:prstGeom>
          <a:ln w="38100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6620055" y="345933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latin typeface="Helvetica"/>
                <a:cs typeface="Helvetica"/>
              </a:rPr>
              <a:t>feedback</a:t>
            </a:r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9930" y="3334433"/>
            <a:ext cx="269216" cy="376903"/>
          </a:xfrm>
          <a:prstGeom prst="rect">
            <a:avLst/>
          </a:prstGeom>
        </p:spPr>
      </p:pic>
      <p:sp>
        <p:nvSpPr>
          <p:cNvPr id="52" name="テキスト ボックス 51"/>
          <p:cNvSpPr txBox="1"/>
          <p:nvPr/>
        </p:nvSpPr>
        <p:spPr>
          <a:xfrm>
            <a:off x="767566" y="2334555"/>
            <a:ext cx="45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=&gt;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381" y="2193446"/>
            <a:ext cx="1148190" cy="65610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8345" y="2113962"/>
            <a:ext cx="643756" cy="292616"/>
          </a:xfrm>
          <a:prstGeom prst="rect">
            <a:avLst/>
          </a:prstGeom>
        </p:spPr>
      </p:pic>
      <p:sp>
        <p:nvSpPr>
          <p:cNvPr id="63" name="テキスト ボックス 62"/>
          <p:cNvSpPr txBox="1"/>
          <p:nvPr/>
        </p:nvSpPr>
        <p:spPr>
          <a:xfrm>
            <a:off x="525585" y="5598570"/>
            <a:ext cx="281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u="sng" dirty="0" smtClean="0">
                <a:latin typeface="Helvetica"/>
                <a:cs typeface="Helvetica"/>
              </a:rPr>
              <a:t>Envelope Ejection? 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7869" y="2226475"/>
            <a:ext cx="3329280" cy="6120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4346" y="1283550"/>
            <a:ext cx="1916672" cy="50242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595" y="3394715"/>
            <a:ext cx="2587090" cy="612000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596" y="4084661"/>
            <a:ext cx="3616364" cy="612000"/>
          </a:xfrm>
          <a:prstGeom prst="rect">
            <a:avLst/>
          </a:prstGeom>
        </p:spPr>
      </p:pic>
      <p:pic>
        <p:nvPicPr>
          <p:cNvPr id="34" name="図 33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26" y="4815929"/>
            <a:ext cx="1132408" cy="562687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21615" y="3767108"/>
            <a:ext cx="3908261" cy="278442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95296" y="4777456"/>
            <a:ext cx="2743434" cy="640974"/>
          </a:xfrm>
          <a:prstGeom prst="rect">
            <a:avLst/>
          </a:prstGeom>
        </p:spPr>
      </p:pic>
      <p:sp>
        <p:nvSpPr>
          <p:cNvPr id="83" name="右矢印 82"/>
          <p:cNvSpPr/>
          <p:nvPr/>
        </p:nvSpPr>
        <p:spPr>
          <a:xfrm>
            <a:off x="1856669" y="4775143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73" name="図 7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1287" y="4711477"/>
            <a:ext cx="324400" cy="756933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7763" y="6504502"/>
            <a:ext cx="1235773" cy="298290"/>
          </a:xfrm>
          <a:prstGeom prst="rect">
            <a:avLst/>
          </a:prstGeom>
        </p:spPr>
      </p:pic>
      <p:cxnSp>
        <p:nvCxnSpPr>
          <p:cNvPr id="76" name="直線コネクタ 75"/>
          <p:cNvCxnSpPr/>
          <p:nvPr/>
        </p:nvCxnSpPr>
        <p:spPr>
          <a:xfrm>
            <a:off x="5538435" y="5527200"/>
            <a:ext cx="3491997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テキスト ボックス 88"/>
          <p:cNvSpPr txBox="1"/>
          <p:nvPr/>
        </p:nvSpPr>
        <p:spPr>
          <a:xfrm>
            <a:off x="3377649" y="5645602"/>
            <a:ext cx="175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Helvetica"/>
                <a:cs typeface="Helvetica"/>
              </a:rPr>
              <a:t>Suzuki 2002</a:t>
            </a:r>
          </a:p>
          <a:p>
            <a:r>
              <a:rPr lang="en-US" altLang="ja-JP" sz="1200" dirty="0" err="1" smtClean="0">
                <a:latin typeface="Helvetica"/>
                <a:cs typeface="Helvetica"/>
              </a:rPr>
              <a:t>Quataert&amp;Shiode</a:t>
            </a:r>
            <a:r>
              <a:rPr lang="en-US" altLang="ja-JP" sz="1200" dirty="0" smtClean="0">
                <a:latin typeface="Helvetica"/>
                <a:cs typeface="Helvetica"/>
              </a:rPr>
              <a:t> 2012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863269" y="6135170"/>
            <a:ext cx="4204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Acoustic wave =&gt; </a:t>
            </a:r>
            <a:r>
              <a:rPr lang="en-US" altLang="ja-JP" dirty="0" err="1" smtClean="0">
                <a:latin typeface="Helvetica"/>
                <a:cs typeface="Helvetica"/>
              </a:rPr>
              <a:t>dissipation@surface</a:t>
            </a:r>
            <a:endParaRPr lang="en-US" altLang="ja-JP" dirty="0" smtClean="0">
              <a:latin typeface="Helvetica"/>
              <a:cs typeface="Helvetica"/>
            </a:endParaRPr>
          </a:p>
          <a:p>
            <a:r>
              <a:rPr kumimoji="1" lang="en-US" altLang="ja-JP" dirty="0">
                <a:latin typeface="Helvetica"/>
                <a:cs typeface="Helvetica"/>
              </a:rPr>
              <a:t> </a:t>
            </a:r>
            <a:r>
              <a:rPr kumimoji="1" lang="en-US" altLang="ja-JP" dirty="0" smtClean="0">
                <a:latin typeface="Helvetica"/>
                <a:cs typeface="Helvetica"/>
              </a:rPr>
              <a:t>                       =&gt; ejection?</a:t>
            </a:r>
            <a:endParaRPr kumimoji="1" lang="ja-JP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4319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ja-JP" dirty="0" smtClean="0"/>
              <a:t>Light Curve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7195" y="1218707"/>
            <a:ext cx="1125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err="1" smtClean="0">
                <a:latin typeface="Helvetica"/>
                <a:cs typeface="Helvetica"/>
              </a:rPr>
              <a:t>Ejecta</a:t>
            </a:r>
            <a:r>
              <a:rPr lang="en-US" altLang="ja-JP" sz="2400" dirty="0" smtClean="0">
                <a:latin typeface="Helvetica"/>
                <a:cs typeface="Helvetica"/>
              </a:rPr>
              <a:t>:</a:t>
            </a: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928" y="1165372"/>
            <a:ext cx="1463678" cy="60115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53" y="1328401"/>
            <a:ext cx="990219" cy="33007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491" y="1328401"/>
            <a:ext cx="796121" cy="308176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1" y="2941152"/>
            <a:ext cx="5471544" cy="390824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1166" y="1217515"/>
            <a:ext cx="3444783" cy="557579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701" y="1927054"/>
            <a:ext cx="328654" cy="23005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357" y="1868999"/>
            <a:ext cx="215997" cy="269997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8892" y="1814181"/>
            <a:ext cx="2580469" cy="424187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3960" y="2216508"/>
            <a:ext cx="641143" cy="39600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29352" y="2284046"/>
            <a:ext cx="143999" cy="28799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2851" y="2273050"/>
            <a:ext cx="663642" cy="28799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5950" y="2254776"/>
            <a:ext cx="2133600" cy="330200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802" y="2689358"/>
            <a:ext cx="199384" cy="288000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7166" y="2647372"/>
            <a:ext cx="1224000" cy="333819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84869" y="2629100"/>
            <a:ext cx="2159000" cy="330200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33606" y="2649052"/>
            <a:ext cx="660400" cy="292100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7210" y="2278300"/>
            <a:ext cx="215997" cy="269997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355" y="2676460"/>
            <a:ext cx="215997" cy="269997"/>
          </a:xfrm>
          <a:prstGeom prst="rect">
            <a:avLst/>
          </a:prstGeom>
        </p:spPr>
      </p:pic>
      <p:sp>
        <p:nvSpPr>
          <p:cNvPr id="44" name="右矢印 43"/>
          <p:cNvSpPr/>
          <p:nvPr/>
        </p:nvSpPr>
        <p:spPr>
          <a:xfrm>
            <a:off x="595045" y="2105427"/>
            <a:ext cx="248996" cy="638747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左大かっこ 44"/>
          <p:cNvSpPr/>
          <p:nvPr/>
        </p:nvSpPr>
        <p:spPr>
          <a:xfrm>
            <a:off x="976939" y="1890510"/>
            <a:ext cx="183762" cy="1103522"/>
          </a:xfrm>
          <a:prstGeom prst="leftBracket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63328" y="3883143"/>
            <a:ext cx="3770191" cy="268845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4012322" y="666962"/>
            <a:ext cx="2554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Popov 1993, Dexter &amp; </a:t>
            </a:r>
            <a:r>
              <a:rPr lang="en-US" altLang="ja-JP" sz="1200" dirty="0" err="1">
                <a:latin typeface="Helvetica"/>
                <a:cs typeface="Helvetica"/>
              </a:rPr>
              <a:t>K</a:t>
            </a:r>
            <a:r>
              <a:rPr lang="en-US" altLang="ja-JP" sz="1200" dirty="0" err="1" smtClean="0">
                <a:latin typeface="Helvetica"/>
                <a:cs typeface="Helvetica"/>
              </a:rPr>
              <a:t>asen</a:t>
            </a:r>
            <a:r>
              <a:rPr lang="en-US" altLang="ja-JP" sz="1200" dirty="0" smtClean="0">
                <a:latin typeface="Helvetica"/>
                <a:cs typeface="Helvetica"/>
              </a:rPr>
              <a:t> 2013</a:t>
            </a:r>
          </a:p>
          <a:p>
            <a:r>
              <a:rPr lang="en-US" altLang="ja-JP" sz="1200" dirty="0" smtClean="0">
                <a:latin typeface="Helvetica"/>
                <a:cs typeface="Helvetica"/>
              </a:rPr>
              <a:t>Matsumoto et al. 2016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927264" y="3285824"/>
            <a:ext cx="1285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err="1" smtClean="0">
                <a:latin typeface="Helvetica"/>
                <a:cs typeface="Helvetica"/>
              </a:rPr>
              <a:t>c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f</a:t>
            </a:r>
            <a:r>
              <a:rPr kumimoji="1" lang="en-US" altLang="ja-JP" sz="1200" dirty="0" smtClean="0">
                <a:latin typeface="Helvetica"/>
                <a:cs typeface="Helvetica"/>
              </a:rPr>
              <a:t> </a:t>
            </a:r>
            <a:r>
              <a:rPr lang="en-US" altLang="ja-JP" sz="1200" dirty="0" err="1" smtClean="0">
                <a:latin typeface="Helvetica"/>
                <a:cs typeface="Helvetica"/>
              </a:rPr>
              <a:t>K</a:t>
            </a:r>
            <a:r>
              <a:rPr kumimoji="1" lang="en-US" altLang="ja-JP" sz="1200" dirty="0" err="1" smtClean="0">
                <a:latin typeface="Helvetica"/>
                <a:cs typeface="Helvetica"/>
              </a:rPr>
              <a:t>asliwal</a:t>
            </a:r>
            <a:r>
              <a:rPr kumimoji="1" lang="en-US" altLang="ja-JP" sz="1200" dirty="0" smtClean="0">
                <a:latin typeface="Helvetica"/>
                <a:cs typeface="Helvetica"/>
              </a:rPr>
              <a:t> 2011 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573983" y="3652310"/>
            <a:ext cx="169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Helvetica"/>
                <a:cs typeface="Helvetica"/>
              </a:rPr>
              <a:t>Light curve</a:t>
            </a:r>
            <a:endParaRPr kumimoji="1" lang="ja-JP" altLang="en-US" sz="2400" dirty="0">
              <a:latin typeface="Helvetica"/>
              <a:cs typeface="Helvetic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75088" y="6387507"/>
            <a:ext cx="1096440" cy="2741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09086" y="4308768"/>
            <a:ext cx="430230" cy="15488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82564" y="2391222"/>
            <a:ext cx="3094983" cy="1303151"/>
          </a:xfrm>
          <a:prstGeom prst="rect">
            <a:avLst/>
          </a:prstGeom>
        </p:spPr>
      </p:pic>
      <p:sp>
        <p:nvSpPr>
          <p:cNvPr id="7" name="円/楕円 6"/>
          <p:cNvSpPr/>
          <p:nvPr/>
        </p:nvSpPr>
        <p:spPr>
          <a:xfrm>
            <a:off x="6311570" y="2910683"/>
            <a:ext cx="246683" cy="24717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8264169" y="2930107"/>
            <a:ext cx="246683" cy="24717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円/楕円 7"/>
          <p:cNvSpPr/>
          <p:nvPr/>
        </p:nvSpPr>
        <p:spPr>
          <a:xfrm>
            <a:off x="6480042" y="3033892"/>
            <a:ext cx="68187" cy="67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円/楕円 46"/>
          <p:cNvSpPr/>
          <p:nvPr/>
        </p:nvSpPr>
        <p:spPr>
          <a:xfrm>
            <a:off x="6343372" y="2941152"/>
            <a:ext cx="136670" cy="13297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8" name="円/楕円 47"/>
          <p:cNvSpPr/>
          <p:nvPr/>
        </p:nvSpPr>
        <p:spPr>
          <a:xfrm>
            <a:off x="8262172" y="2925846"/>
            <a:ext cx="246683" cy="247173"/>
          </a:xfrm>
          <a:prstGeom prst="ellipse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円/楕円 48"/>
          <p:cNvSpPr/>
          <p:nvPr/>
        </p:nvSpPr>
        <p:spPr>
          <a:xfrm>
            <a:off x="8430644" y="3049055"/>
            <a:ext cx="68187" cy="6772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円/楕円 49"/>
          <p:cNvSpPr/>
          <p:nvPr/>
        </p:nvSpPr>
        <p:spPr>
          <a:xfrm>
            <a:off x="8293974" y="2956315"/>
            <a:ext cx="136670" cy="132976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349945" y="4520055"/>
            <a:ext cx="950189" cy="69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円/楕円 13"/>
          <p:cNvSpPr/>
          <p:nvPr/>
        </p:nvSpPr>
        <p:spPr>
          <a:xfrm>
            <a:off x="4769027" y="4469619"/>
            <a:ext cx="425423" cy="3555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4976447" y="4633710"/>
            <a:ext cx="212711" cy="414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矢印コネクタ 50"/>
          <p:cNvCxnSpPr/>
          <p:nvPr/>
        </p:nvCxnSpPr>
        <p:spPr>
          <a:xfrm flipH="1" flipV="1">
            <a:off x="4106333" y="4445000"/>
            <a:ext cx="870114" cy="1887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テキスト ボックス 51"/>
          <p:cNvSpPr txBox="1"/>
          <p:nvPr/>
        </p:nvSpPr>
        <p:spPr>
          <a:xfrm>
            <a:off x="4146789" y="4113975"/>
            <a:ext cx="126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Helvetica"/>
                <a:cs typeface="Helvetica"/>
              </a:rPr>
              <a:t>BBH Nova</a:t>
            </a:r>
            <a:endParaRPr kumimoji="1" lang="ja-JP" altLang="en-US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pic>
        <p:nvPicPr>
          <p:cNvPr id="22" name="図 21" descr="latex-image-1.pd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322" y="4582656"/>
            <a:ext cx="624416" cy="155027"/>
          </a:xfrm>
          <a:prstGeom prst="rect">
            <a:avLst/>
          </a:prstGeom>
        </p:spPr>
      </p:pic>
      <p:pic>
        <p:nvPicPr>
          <p:cNvPr id="53" name="図 52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30" y="4937846"/>
            <a:ext cx="572559" cy="151560"/>
          </a:xfrm>
          <a:prstGeom prst="rect">
            <a:avLst/>
          </a:prstGeom>
        </p:spPr>
      </p:pic>
      <p:sp>
        <p:nvSpPr>
          <p:cNvPr id="54" name="テキスト ボックス 53"/>
          <p:cNvSpPr txBox="1"/>
          <p:nvPr/>
        </p:nvSpPr>
        <p:spPr>
          <a:xfrm>
            <a:off x="4337160" y="3906133"/>
            <a:ext cx="962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latin typeface="Helvetica"/>
                <a:cs typeface="Helvetica"/>
              </a:rPr>
              <a:t>iPTF14hls?</a:t>
            </a:r>
            <a:endParaRPr kumimoji="1" lang="ja-JP" alt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934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45" y="1069066"/>
            <a:ext cx="8420755" cy="5767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1" lang="en-US" altLang="ja-JP" dirty="0" smtClean="0"/>
              <a:t>Future </a:t>
            </a:r>
            <a:r>
              <a:rPr lang="en-US" altLang="ja-JP" dirty="0" smtClean="0"/>
              <a:t>Survey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 rot="8086592">
            <a:off x="2910473" y="3280558"/>
            <a:ext cx="690574" cy="623036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25" y="3586915"/>
            <a:ext cx="1258200" cy="4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8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8613</TotalTime>
  <Words>474</Words>
  <Application>Microsoft Macintosh PowerPoint</Application>
  <PresentationFormat>画面に合わせる (4:3)</PresentationFormat>
  <Paragraphs>121</Paragraphs>
  <Slides>10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1" baseType="lpstr">
      <vt:lpstr>ホワイト</vt:lpstr>
      <vt:lpstr>連星ブラックホール 形成過程で起こる 突発天体の可能性</vt:lpstr>
      <vt:lpstr>Gravitational Wave Detection</vt:lpstr>
      <vt:lpstr>Common Envelope</vt:lpstr>
      <vt:lpstr>Common Envelope</vt:lpstr>
      <vt:lpstr>Luminous Red Nova</vt:lpstr>
      <vt:lpstr>CE in BBH formation</vt:lpstr>
      <vt:lpstr>CE in BBH formation</vt:lpstr>
      <vt:lpstr>Light Curve</vt:lpstr>
      <vt:lpstr>Future Survey</vt:lpstr>
      <vt:lpstr>Summary &amp; (my)Homework</vt:lpstr>
    </vt:vector>
  </TitlesOfParts>
  <Company>TAP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GW150914から示唆される 銀河系内ブラックホール の観測可能性</dc:title>
  <dc:creator>Matsumoto Tatsuya</dc:creator>
  <cp:lastModifiedBy>Matsumoto Tatsuya</cp:lastModifiedBy>
  <cp:revision>185</cp:revision>
  <dcterms:created xsi:type="dcterms:W3CDTF">2016-07-19T10:29:01Z</dcterms:created>
  <dcterms:modified xsi:type="dcterms:W3CDTF">2017-09-24T13:36:56Z</dcterms:modified>
</cp:coreProperties>
</file>