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417" r:id="rId3"/>
    <p:sldId id="378" r:id="rId4"/>
    <p:sldId id="419" r:id="rId5"/>
    <p:sldId id="420" r:id="rId6"/>
    <p:sldId id="422" r:id="rId7"/>
    <p:sldId id="414" r:id="rId8"/>
    <p:sldId id="413" r:id="rId9"/>
    <p:sldId id="418" r:id="rId10"/>
    <p:sldId id="407" r:id="rId11"/>
    <p:sldId id="424" r:id="rId12"/>
    <p:sldId id="410" r:id="rId13"/>
    <p:sldId id="395" r:id="rId1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2" autoAdjust="0"/>
    <p:restoredTop sz="94660"/>
  </p:normalViewPr>
  <p:slideViewPr>
    <p:cSldViewPr snapToObjects="1">
      <p:cViewPr>
        <p:scale>
          <a:sx n="100" d="100"/>
          <a:sy n="100" d="100"/>
        </p:scale>
        <p:origin x="-936" y="-4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 Id="rId3"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13.emf"/><Relationship Id="rId6" Type="http://schemas.openxmlformats.org/officeDocument/2006/relationships/image" Target="../media/image21.emf"/><Relationship Id="rId1" Type="http://schemas.openxmlformats.org/officeDocument/2006/relationships/image" Target="../media/image17.emf"/><Relationship Id="rId2"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129898-8B2E-734C-A55D-062A0ED34374}" type="datetimeFigureOut">
              <a:rPr kumimoji="1" lang="ja-JP" altLang="en-US" smtClean="0"/>
              <a:t>2017/09/06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6CDAF-94BD-2B44-9186-7A4B1BCEB7F7}" type="slidenum">
              <a:rPr kumimoji="1" lang="ja-JP" altLang="en-US" smtClean="0"/>
              <a:t>‹#›</a:t>
            </a:fld>
            <a:endParaRPr kumimoji="1" lang="ja-JP" altLang="en-US"/>
          </a:p>
        </p:txBody>
      </p:sp>
    </p:spTree>
    <p:extLst>
      <p:ext uri="{BB962C8B-B14F-4D97-AF65-F5344CB8AC3E}">
        <p14:creationId xmlns:p14="http://schemas.microsoft.com/office/powerpoint/2010/main" val="133240501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0251109D-308B-4142-8260-7B30FEE1DC3A}" type="datetimeFigureOut">
              <a:rPr lang="ja-JP" altLang="en-US" smtClean="0"/>
              <a:pPr/>
              <a:t>2017/09/06</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E0332B7-299F-8A49-8ADC-40F1C947B67B}"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0251109D-308B-4142-8260-7B30FEE1DC3A}" type="datetimeFigureOut">
              <a:rPr lang="ja-JP" altLang="en-US" smtClean="0"/>
              <a:pPr/>
              <a:t>2017/09/06</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E0332B7-299F-8A49-8ADC-40F1C947B67B}"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0251109D-308B-4142-8260-7B30FEE1DC3A}" type="datetimeFigureOut">
              <a:rPr lang="ja-JP" altLang="en-US" smtClean="0"/>
              <a:pPr/>
              <a:t>2017/09/06</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E0332B7-299F-8A49-8ADC-40F1C947B67B}"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0251109D-308B-4142-8260-7B30FEE1DC3A}" type="datetimeFigureOut">
              <a:rPr lang="ja-JP" altLang="en-US" smtClean="0"/>
              <a:pPr/>
              <a:t>2017/09/06</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E0332B7-299F-8A49-8ADC-40F1C947B67B}"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0251109D-308B-4142-8260-7B30FEE1DC3A}" type="datetimeFigureOut">
              <a:rPr lang="ja-JP" altLang="en-US" smtClean="0"/>
              <a:pPr/>
              <a:t>2017/09/06</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E0332B7-299F-8A49-8ADC-40F1C947B67B}"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0251109D-308B-4142-8260-7B30FEE1DC3A}" type="datetimeFigureOut">
              <a:rPr lang="ja-JP" altLang="en-US" smtClean="0"/>
              <a:pPr/>
              <a:t>2017/09/06</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E0332B7-299F-8A49-8ADC-40F1C947B67B}"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0251109D-308B-4142-8260-7B30FEE1DC3A}" type="datetimeFigureOut">
              <a:rPr lang="ja-JP" altLang="en-US" smtClean="0"/>
              <a:pPr/>
              <a:t>2017/09/06</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9E0332B7-299F-8A49-8ADC-40F1C947B67B}"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0251109D-308B-4142-8260-7B30FEE1DC3A}" type="datetimeFigureOut">
              <a:rPr lang="ja-JP" altLang="en-US" smtClean="0"/>
              <a:pPr/>
              <a:t>2017/09/06</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9E0332B7-299F-8A49-8ADC-40F1C947B67B}"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251109D-308B-4142-8260-7B30FEE1DC3A}" type="datetimeFigureOut">
              <a:rPr lang="ja-JP" altLang="en-US" smtClean="0"/>
              <a:pPr/>
              <a:t>2017/09/06</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9E0332B7-299F-8A49-8ADC-40F1C947B67B}"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0251109D-308B-4142-8260-7B30FEE1DC3A}" type="datetimeFigureOut">
              <a:rPr lang="ja-JP" altLang="en-US" smtClean="0"/>
              <a:pPr/>
              <a:t>2017/09/06</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E0332B7-299F-8A49-8ADC-40F1C947B67B}"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0251109D-308B-4142-8260-7B30FEE1DC3A}" type="datetimeFigureOut">
              <a:rPr lang="ja-JP" altLang="en-US" smtClean="0"/>
              <a:pPr/>
              <a:t>2017/09/06</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E0332B7-299F-8A49-8ADC-40F1C947B67B}"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1109D-308B-4142-8260-7B30FEE1DC3A}" type="datetimeFigureOut">
              <a:rPr lang="ja-JP" altLang="en-US" smtClean="0"/>
              <a:pPr/>
              <a:t>2017/09/06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332B7-299F-8A49-8ADC-40F1C947B67B}"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10.bin"/><Relationship Id="rId12" Type="http://schemas.openxmlformats.org/officeDocument/2006/relationships/image" Target="../media/image20.emf"/><Relationship Id="rId13" Type="http://schemas.openxmlformats.org/officeDocument/2006/relationships/oleObject" Target="../embeddings/oleObject11.bin"/><Relationship Id="rId14" Type="http://schemas.openxmlformats.org/officeDocument/2006/relationships/image" Target="../media/image13.emf"/><Relationship Id="rId15" Type="http://schemas.openxmlformats.org/officeDocument/2006/relationships/oleObject" Target="../embeddings/oleObject12.bin"/><Relationship Id="rId16" Type="http://schemas.openxmlformats.org/officeDocument/2006/relationships/image" Target="../media/image21.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oleObject" Target="../embeddings/oleObject7.bin"/><Relationship Id="rId6" Type="http://schemas.openxmlformats.org/officeDocument/2006/relationships/image" Target="../media/image17.emf"/><Relationship Id="rId7" Type="http://schemas.openxmlformats.org/officeDocument/2006/relationships/oleObject" Target="../embeddings/oleObject8.bin"/><Relationship Id="rId8" Type="http://schemas.openxmlformats.org/officeDocument/2006/relationships/image" Target="../media/image18.emf"/><Relationship Id="rId9" Type="http://schemas.openxmlformats.org/officeDocument/2006/relationships/oleObject" Target="../embeddings/oleObject9.bin"/><Relationship Id="rId10"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oleObject" Target="../embeddings/oleObject13.bin"/><Relationship Id="rId5" Type="http://schemas.openxmlformats.org/officeDocument/2006/relationships/image" Target="../media/image13.emf"/><Relationship Id="rId6" Type="http://schemas.openxmlformats.org/officeDocument/2006/relationships/image" Target="../media/image25.emf"/><Relationship Id="rId7" Type="http://schemas.openxmlformats.org/officeDocument/2006/relationships/image" Target="../media/image26.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4.emf"/><Relationship Id="rId5" Type="http://schemas.openxmlformats.org/officeDocument/2006/relationships/oleObject" Target="../embeddings/oleObject5.bin"/><Relationship Id="rId6" Type="http://schemas.openxmlformats.org/officeDocument/2006/relationships/image" Target="../media/image15.emf"/><Relationship Id="rId7" Type="http://schemas.openxmlformats.org/officeDocument/2006/relationships/oleObject" Target="../embeddings/oleObject6.bin"/><Relationship Id="rId8"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196752"/>
            <a:ext cx="9144000" cy="2376264"/>
          </a:xfrm>
          <a:prstGeom prst="rect">
            <a:avLst/>
          </a:prstGeom>
          <a:gradFill flip="none" rotWithShape="1">
            <a:gsLst>
              <a:gs pos="62000">
                <a:schemeClr val="accent3">
                  <a:lumMod val="60000"/>
                  <a:lumOff val="40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179512" y="1257215"/>
            <a:ext cx="8640960" cy="230425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超新星残骸からの陽子起源ガンマ</a:t>
            </a:r>
            <a:r>
              <a:rPr lang="ja-JP" altLang="en-US" sz="3600" dirty="0" smtClean="0"/>
              <a:t>線</a:t>
            </a:r>
            <a:endParaRPr lang="en-US" altLang="ja-JP" sz="3600" dirty="0" smtClean="0"/>
          </a:p>
          <a:p>
            <a:r>
              <a:rPr lang="ja-JP" altLang="en-US" sz="3600" dirty="0" smtClean="0"/>
              <a:t>放射</a:t>
            </a:r>
            <a:r>
              <a:rPr lang="ja-JP" altLang="en-US" sz="3600" dirty="0"/>
              <a:t>スペクトルの変調機構</a:t>
            </a:r>
            <a:endParaRPr lang="en-US" altLang="ja-JP" sz="3600" dirty="0"/>
          </a:p>
        </p:txBody>
      </p:sp>
      <p:sp>
        <p:nvSpPr>
          <p:cNvPr id="7" name="サブタイトル 2"/>
          <p:cNvSpPr>
            <a:spLocks noGrp="1"/>
          </p:cNvSpPr>
          <p:nvPr>
            <p:ph type="subTitle" idx="1"/>
          </p:nvPr>
        </p:nvSpPr>
        <p:spPr>
          <a:xfrm>
            <a:off x="1083568" y="4556720"/>
            <a:ext cx="7232848" cy="960512"/>
          </a:xfrm>
        </p:spPr>
        <p:txBody>
          <a:bodyPr>
            <a:noAutofit/>
          </a:bodyPr>
          <a:lstStyle/>
          <a:p>
            <a:r>
              <a:rPr lang="ja-JP" altLang="en-US" sz="2400" dirty="0" smtClean="0">
                <a:solidFill>
                  <a:schemeClr val="tx1"/>
                </a:solidFill>
              </a:rPr>
              <a:t>名古屋大学　理学研究科</a:t>
            </a:r>
            <a:endParaRPr lang="en-US" altLang="ja-JP" sz="2400" dirty="0" smtClean="0">
              <a:solidFill>
                <a:schemeClr val="tx1"/>
              </a:solidFill>
            </a:endParaRPr>
          </a:p>
          <a:p>
            <a:r>
              <a:rPr lang="ja-JP" altLang="en-US" dirty="0">
                <a:solidFill>
                  <a:schemeClr val="tx1"/>
                </a:solidFill>
              </a:rPr>
              <a:t>井上剛</a:t>
            </a:r>
            <a:r>
              <a:rPr lang="ja-JP" altLang="en-US" dirty="0" smtClean="0">
                <a:solidFill>
                  <a:schemeClr val="tx1"/>
                </a:solidFill>
              </a:rPr>
              <a:t>志</a:t>
            </a:r>
            <a:endParaRPr lang="ja-JP" alt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吹き出し 21"/>
          <p:cNvSpPr/>
          <p:nvPr/>
        </p:nvSpPr>
        <p:spPr>
          <a:xfrm>
            <a:off x="6660232" y="1403257"/>
            <a:ext cx="1944216" cy="585583"/>
          </a:xfrm>
          <a:prstGeom prst="wedgeRoundRectCallout">
            <a:avLst>
              <a:gd name="adj1" fmla="val -42259"/>
              <a:gd name="adj2" fmla="val 7291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384"/>
            <a:ext cx="8229600" cy="1143000"/>
          </a:xfrm>
        </p:spPr>
        <p:txBody>
          <a:bodyPr/>
          <a:lstStyle/>
          <a:p>
            <a:r>
              <a:rPr lang="ja-JP" altLang="ja-JP" dirty="0" smtClean="0"/>
              <a:t>B</a:t>
            </a:r>
            <a:r>
              <a:rPr lang="en-US" altLang="ja-JP" dirty="0" err="1" smtClean="0"/>
              <a:t>asic</a:t>
            </a:r>
            <a:r>
              <a:rPr lang="ja-JP" altLang="en-US" dirty="0" smtClean="0"/>
              <a:t> </a:t>
            </a:r>
            <a:r>
              <a:rPr lang="en-US" altLang="ja-JP" dirty="0" smtClean="0"/>
              <a:t>Equations and </a:t>
            </a:r>
            <a:r>
              <a:rPr lang="en-US" altLang="ja-JP" dirty="0" err="1" smtClean="0">
                <a:latin typeface="Symbol" charset="2"/>
                <a:cs typeface="Symbol" charset="2"/>
              </a:rPr>
              <a:t>D</a:t>
            </a:r>
            <a:r>
              <a:rPr lang="en-US" altLang="ja-JP" dirty="0" err="1" smtClean="0"/>
              <a:t>t</a:t>
            </a:r>
            <a:r>
              <a:rPr lang="en-US" altLang="ja-JP" dirty="0" smtClean="0"/>
              <a:t>  (1)</a:t>
            </a:r>
            <a:endParaRPr kumimoji="1" lang="ja-JP" altLang="en-US" dirty="0"/>
          </a:p>
        </p:txBody>
      </p:sp>
      <p:sp>
        <p:nvSpPr>
          <p:cNvPr id="3" name="テキスト ボックス 2"/>
          <p:cNvSpPr txBox="1"/>
          <p:nvPr/>
        </p:nvSpPr>
        <p:spPr>
          <a:xfrm>
            <a:off x="179512" y="1124744"/>
            <a:ext cx="8784976" cy="369332"/>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smtClean="0"/>
              <a:t>Basic equations for CR streaming into cloud.</a:t>
            </a:r>
            <a:endParaRPr lang="en-US" altLang="ja-JP" dirty="0"/>
          </a:p>
        </p:txBody>
      </p:sp>
      <p:sp>
        <p:nvSpPr>
          <p:cNvPr id="10" name="テキスト ボックス 9"/>
          <p:cNvSpPr txBox="1"/>
          <p:nvPr/>
        </p:nvSpPr>
        <p:spPr>
          <a:xfrm>
            <a:off x="374848" y="1486525"/>
            <a:ext cx="82296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kumimoji="1" lang="en-US" altLang="ja-JP" dirty="0" smtClean="0">
                <a:solidFill>
                  <a:srgbClr val="FF0000"/>
                </a:solidFill>
              </a:rPr>
              <a:t>Bell MHD </a:t>
            </a:r>
            <a:r>
              <a:rPr kumimoji="1" lang="en-US" altLang="ja-JP" dirty="0" err="1" smtClean="0">
                <a:solidFill>
                  <a:srgbClr val="FF0000"/>
                </a:solidFill>
              </a:rPr>
              <a:t>eqs</a:t>
            </a:r>
            <a:r>
              <a:rPr kumimoji="1" lang="en-US" altLang="ja-JP" dirty="0" smtClean="0">
                <a:solidFill>
                  <a:srgbClr val="FF0000"/>
                </a:solidFill>
              </a:rPr>
              <a:t>.</a:t>
            </a:r>
            <a:r>
              <a:rPr kumimoji="1" lang="en-US" altLang="ja-JP" dirty="0" smtClean="0"/>
              <a:t> </a:t>
            </a:r>
            <a:r>
              <a:rPr lang="en-US" altLang="ja-JP" dirty="0"/>
              <a:t>f</a:t>
            </a:r>
            <a:r>
              <a:rPr kumimoji="1" lang="en-US" altLang="ja-JP" dirty="0" smtClean="0"/>
              <a:t>or fluid + B-field dynamics:</a:t>
            </a:r>
            <a:endParaRPr lang="ja-JP" altLang="en-US" dirty="0">
              <a:latin typeface="+mj-lt"/>
              <a:cs typeface="Times"/>
            </a:endParaRPr>
          </a:p>
        </p:txBody>
      </p:sp>
      <p:pic>
        <p:nvPicPr>
          <p:cNvPr id="11" name="図 10" descr="スクリーンショット 2016-10-14 15.29.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988840"/>
            <a:ext cx="1322161" cy="570344"/>
          </a:xfrm>
          <a:prstGeom prst="rect">
            <a:avLst/>
          </a:prstGeom>
        </p:spPr>
      </p:pic>
      <p:pic>
        <p:nvPicPr>
          <p:cNvPr id="16" name="図 15" descr="スクリーンショット 2016-10-14 15.34.4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024" y="2069480"/>
            <a:ext cx="402936" cy="369044"/>
          </a:xfrm>
          <a:prstGeom prst="rect">
            <a:avLst/>
          </a:prstGeom>
        </p:spPr>
      </p:pic>
      <p:graphicFrame>
        <p:nvGraphicFramePr>
          <p:cNvPr id="17" name="オブジェクト 16"/>
          <p:cNvGraphicFramePr>
            <a:graphicFrameLocks noChangeAspect="1"/>
          </p:cNvGraphicFramePr>
          <p:nvPr>
            <p:extLst>
              <p:ext uri="{D42A27DB-BD31-4B8C-83A1-F6EECF244321}">
                <p14:modId xmlns:p14="http://schemas.microsoft.com/office/powerpoint/2010/main" val="3630977189"/>
              </p:ext>
            </p:extLst>
          </p:nvPr>
        </p:nvGraphicFramePr>
        <p:xfrm>
          <a:off x="2452797" y="1998359"/>
          <a:ext cx="1327115" cy="520201"/>
        </p:xfrm>
        <a:graphic>
          <a:graphicData uri="http://schemas.openxmlformats.org/presentationml/2006/ole">
            <mc:AlternateContent xmlns:mc="http://schemas.openxmlformats.org/markup-compatibility/2006">
              <mc:Choice xmlns:v="urn:schemas-microsoft-com:vml" Requires="v">
                <p:oleObj spid="_x0000_s127438" name="数式" r:id="rId5" imgW="1003300" imgH="393700" progId="Equation.3">
                  <p:embed/>
                </p:oleObj>
              </mc:Choice>
              <mc:Fallback>
                <p:oleObj name="数式" r:id="rId5" imgW="1003300" imgH="393700" progId="Equation.3">
                  <p:embed/>
                  <p:pic>
                    <p:nvPicPr>
                      <p:cNvPr id="0" name=""/>
                      <p:cNvPicPr/>
                      <p:nvPr/>
                    </p:nvPicPr>
                    <p:blipFill>
                      <a:blip r:embed="rId6"/>
                      <a:stretch>
                        <a:fillRect/>
                      </a:stretch>
                    </p:blipFill>
                    <p:spPr>
                      <a:xfrm>
                        <a:off x="2452797" y="1998359"/>
                        <a:ext cx="1327115" cy="520201"/>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3746271348"/>
              </p:ext>
            </p:extLst>
          </p:nvPr>
        </p:nvGraphicFramePr>
        <p:xfrm>
          <a:off x="4760763" y="1988840"/>
          <a:ext cx="1395413" cy="520700"/>
        </p:xfrm>
        <a:graphic>
          <a:graphicData uri="http://schemas.openxmlformats.org/presentationml/2006/ole">
            <mc:AlternateContent xmlns:mc="http://schemas.openxmlformats.org/markup-compatibility/2006">
              <mc:Choice xmlns:v="urn:schemas-microsoft-com:vml" Requires="v">
                <p:oleObj spid="_x0000_s127439" name="数式" r:id="rId7" imgW="1054100" imgH="393700" progId="Equation.3">
                  <p:embed/>
                </p:oleObj>
              </mc:Choice>
              <mc:Fallback>
                <p:oleObj name="数式" r:id="rId7" imgW="1054100" imgH="393700" progId="Equation.3">
                  <p:embed/>
                  <p:pic>
                    <p:nvPicPr>
                      <p:cNvPr id="0" name=""/>
                      <p:cNvPicPr/>
                      <p:nvPr/>
                    </p:nvPicPr>
                    <p:blipFill>
                      <a:blip r:embed="rId8"/>
                      <a:stretch>
                        <a:fillRect/>
                      </a:stretch>
                    </p:blipFill>
                    <p:spPr>
                      <a:xfrm>
                        <a:off x="4760763" y="1988840"/>
                        <a:ext cx="1395413" cy="520700"/>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3573056516"/>
              </p:ext>
            </p:extLst>
          </p:nvPr>
        </p:nvGraphicFramePr>
        <p:xfrm>
          <a:off x="6588224" y="2101801"/>
          <a:ext cx="890587" cy="319087"/>
        </p:xfrm>
        <a:graphic>
          <a:graphicData uri="http://schemas.openxmlformats.org/presentationml/2006/ole">
            <mc:AlternateContent xmlns:mc="http://schemas.openxmlformats.org/markup-compatibility/2006">
              <mc:Choice xmlns:v="urn:schemas-microsoft-com:vml" Requires="v">
                <p:oleObj spid="_x0000_s127440" name="数式" r:id="rId9" imgW="673100" imgH="241300" progId="Equation.3">
                  <p:embed/>
                </p:oleObj>
              </mc:Choice>
              <mc:Fallback>
                <p:oleObj name="数式" r:id="rId9" imgW="673100" imgH="241300" progId="Equation.3">
                  <p:embed/>
                  <p:pic>
                    <p:nvPicPr>
                      <p:cNvPr id="0" name=""/>
                      <p:cNvPicPr/>
                      <p:nvPr/>
                    </p:nvPicPr>
                    <p:blipFill>
                      <a:blip r:embed="rId10"/>
                      <a:stretch>
                        <a:fillRect/>
                      </a:stretch>
                    </p:blipFill>
                    <p:spPr>
                      <a:xfrm>
                        <a:off x="6588224" y="2101801"/>
                        <a:ext cx="890587" cy="319087"/>
                      </a:xfrm>
                      <a:prstGeom prst="rect">
                        <a:avLst/>
                      </a:prstGeom>
                    </p:spPr>
                  </p:pic>
                </p:oleObj>
              </mc:Fallback>
            </mc:AlternateContent>
          </a:graphicData>
        </a:graphic>
      </p:graphicFrame>
      <p:sp>
        <p:nvSpPr>
          <p:cNvPr id="20" name="テキスト ボックス 19"/>
          <p:cNvSpPr txBox="1"/>
          <p:nvPr/>
        </p:nvSpPr>
        <p:spPr>
          <a:xfrm>
            <a:off x="374848" y="2699628"/>
            <a:ext cx="82296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kumimoji="1" lang="en-US" altLang="ja-JP" dirty="0" smtClean="0">
                <a:solidFill>
                  <a:srgbClr val="FF0000"/>
                </a:solidFill>
              </a:rPr>
              <a:t>Diffusion convection eq.</a:t>
            </a:r>
            <a:r>
              <a:rPr kumimoji="1" lang="en-US" altLang="ja-JP" dirty="0" smtClean="0"/>
              <a:t> for CR streaming:</a:t>
            </a:r>
            <a:endParaRPr lang="ja-JP" altLang="en-US" dirty="0">
              <a:latin typeface="+mj-lt"/>
              <a:cs typeface="Times"/>
            </a:endParaRPr>
          </a:p>
        </p:txBody>
      </p:sp>
      <p:sp>
        <p:nvSpPr>
          <p:cNvPr id="21" name="テキスト ボックス 20"/>
          <p:cNvSpPr txBox="1"/>
          <p:nvPr/>
        </p:nvSpPr>
        <p:spPr>
          <a:xfrm>
            <a:off x="6732240" y="1412776"/>
            <a:ext cx="1944216" cy="523220"/>
          </a:xfrm>
          <a:prstGeom prst="rect">
            <a:avLst/>
          </a:prstGeom>
          <a:noFill/>
        </p:spPr>
        <p:txBody>
          <a:bodyPr wrap="square" rtlCol="0">
            <a:spAutoFit/>
          </a:bodyPr>
          <a:lstStyle/>
          <a:p>
            <a:r>
              <a:rPr kumimoji="1" lang="en-US" altLang="ja-JP" sz="1400" dirty="0" smtClean="0"/>
              <a:t>Return current to keep charge neutrality </a:t>
            </a:r>
            <a:endParaRPr kumimoji="1" lang="ja-JP" altLang="en-US" sz="1400" dirty="0"/>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2116374824"/>
              </p:ext>
            </p:extLst>
          </p:nvPr>
        </p:nvGraphicFramePr>
        <p:xfrm>
          <a:off x="877888" y="3284984"/>
          <a:ext cx="5426075" cy="600075"/>
        </p:xfrm>
        <a:graphic>
          <a:graphicData uri="http://schemas.openxmlformats.org/presentationml/2006/ole">
            <mc:AlternateContent xmlns:mc="http://schemas.openxmlformats.org/markup-compatibility/2006">
              <mc:Choice xmlns:v="urn:schemas-microsoft-com:vml" Requires="v">
                <p:oleObj spid="_x0000_s127441" name="数式" r:id="rId11" imgW="3898900" imgH="431800" progId="Equation.3">
                  <p:embed/>
                </p:oleObj>
              </mc:Choice>
              <mc:Fallback>
                <p:oleObj name="数式" r:id="rId11" imgW="3898900" imgH="431800" progId="Equation.3">
                  <p:embed/>
                  <p:pic>
                    <p:nvPicPr>
                      <p:cNvPr id="0" name=""/>
                      <p:cNvPicPr/>
                      <p:nvPr/>
                    </p:nvPicPr>
                    <p:blipFill>
                      <a:blip r:embed="rId12"/>
                      <a:stretch>
                        <a:fillRect/>
                      </a:stretch>
                    </p:blipFill>
                    <p:spPr>
                      <a:xfrm>
                        <a:off x="877888" y="3284984"/>
                        <a:ext cx="5426075" cy="600075"/>
                      </a:xfrm>
                      <a:prstGeom prst="rect">
                        <a:avLst/>
                      </a:prstGeom>
                    </p:spPr>
                  </p:pic>
                </p:oleObj>
              </mc:Fallback>
            </mc:AlternateContent>
          </a:graphicData>
        </a:graphic>
      </p:graphicFrame>
      <p:sp>
        <p:nvSpPr>
          <p:cNvPr id="24" name="テキスト ボックス 23"/>
          <p:cNvSpPr txBox="1"/>
          <p:nvPr/>
        </p:nvSpPr>
        <p:spPr>
          <a:xfrm>
            <a:off x="179512" y="3995772"/>
            <a:ext cx="8784976" cy="369332"/>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smtClean="0"/>
              <a:t>Required resolution </a:t>
            </a:r>
            <a:r>
              <a:rPr lang="en-US" altLang="ja-JP" dirty="0" err="1" smtClean="0">
                <a:latin typeface="Symbol" charset="2"/>
                <a:cs typeface="Symbol" charset="2"/>
              </a:rPr>
              <a:t>D</a:t>
            </a:r>
            <a:r>
              <a:rPr lang="en-US" altLang="ja-JP" i="1" dirty="0" err="1" smtClean="0">
                <a:latin typeface="Times New Roman"/>
                <a:cs typeface="Times New Roman"/>
              </a:rPr>
              <a:t>x</a:t>
            </a:r>
            <a:r>
              <a:rPr lang="en-US" altLang="ja-JP" dirty="0" smtClean="0"/>
              <a:t> and </a:t>
            </a:r>
            <a:r>
              <a:rPr lang="en-US" altLang="ja-JP" dirty="0" err="1" smtClean="0"/>
              <a:t>timestep</a:t>
            </a:r>
            <a:r>
              <a:rPr lang="en-US" altLang="ja-JP" dirty="0" smtClean="0"/>
              <a:t> </a:t>
            </a:r>
            <a:r>
              <a:rPr lang="en-US" altLang="ja-JP" dirty="0" smtClean="0">
                <a:latin typeface="Symbol" charset="2"/>
                <a:cs typeface="Symbol" charset="2"/>
              </a:rPr>
              <a:t>D</a:t>
            </a:r>
            <a:r>
              <a:rPr lang="en-US" altLang="ja-JP" dirty="0" smtClean="0">
                <a:latin typeface="Times New Roman"/>
                <a:cs typeface="Times New Roman"/>
              </a:rPr>
              <a:t>t.</a:t>
            </a:r>
            <a:endParaRPr lang="en-US" altLang="ja-JP" dirty="0"/>
          </a:p>
        </p:txBody>
      </p:sp>
      <p:sp>
        <p:nvSpPr>
          <p:cNvPr id="25" name="テキスト ボックス 24"/>
          <p:cNvSpPr txBox="1"/>
          <p:nvPr/>
        </p:nvSpPr>
        <p:spPr>
          <a:xfrm>
            <a:off x="374848" y="4355812"/>
            <a:ext cx="8769152"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the </a:t>
            </a:r>
            <a:r>
              <a:rPr lang="en-US" altLang="ja-JP" dirty="0" smtClean="0"/>
              <a:t>most unstable scale of Bell instability is </a:t>
            </a:r>
            <a:r>
              <a:rPr lang="en-US" altLang="ja-JP" i="1" dirty="0" err="1" smtClean="0">
                <a:latin typeface="Times New Roman"/>
                <a:cs typeface="Times New Roman"/>
              </a:rPr>
              <a:t>L</a:t>
            </a:r>
            <a:r>
              <a:rPr lang="en-US" altLang="ja-JP" baseline="-25000" dirty="0" err="1" smtClean="0">
                <a:latin typeface="Times New Roman"/>
                <a:cs typeface="Times New Roman"/>
              </a:rPr>
              <a:t>Bell</a:t>
            </a:r>
            <a:r>
              <a:rPr lang="en-US" altLang="ja-JP" dirty="0" smtClean="0">
                <a:latin typeface="Times New Roman"/>
                <a:cs typeface="Times New Roman"/>
              </a:rPr>
              <a:t>~ 5×10</a:t>
            </a:r>
            <a:r>
              <a:rPr lang="en-US" altLang="ja-JP" baseline="30000" dirty="0" smtClean="0">
                <a:latin typeface="Times New Roman"/>
                <a:cs typeface="Times New Roman"/>
              </a:rPr>
              <a:t>14</a:t>
            </a:r>
            <a:r>
              <a:rPr lang="en-US" altLang="ja-JP" dirty="0" smtClean="0">
                <a:latin typeface="Times New Roman"/>
                <a:cs typeface="Times New Roman"/>
              </a:rPr>
              <a:t> cm  </a:t>
            </a:r>
            <a:endParaRPr lang="ja-JP" altLang="en-US" dirty="0">
              <a:latin typeface="Times New Roman"/>
              <a:cs typeface="Times New Roman"/>
            </a:endParaRPr>
          </a:p>
        </p:txBody>
      </p:sp>
      <p:sp>
        <p:nvSpPr>
          <p:cNvPr id="27" name="テキスト ボックス 26"/>
          <p:cNvSpPr txBox="1"/>
          <p:nvPr/>
        </p:nvSpPr>
        <p:spPr>
          <a:xfrm>
            <a:off x="627384" y="4778568"/>
            <a:ext cx="6752928" cy="369332"/>
          </a:xfrm>
          <a:prstGeom prst="rect">
            <a:avLst/>
          </a:prstGeom>
          <a:noFill/>
        </p:spPr>
        <p:txBody>
          <a:bodyPr wrap="square" rtlCol="0">
            <a:spAutoFit/>
          </a:bodyPr>
          <a:lstStyle/>
          <a:p>
            <a:pPr>
              <a:buClr>
                <a:schemeClr val="bg2">
                  <a:lumMod val="25000"/>
                </a:schemeClr>
              </a:buClr>
            </a:pPr>
            <a:r>
              <a:rPr lang="en-US" altLang="ja-JP" dirty="0" smtClean="0">
                <a:sym typeface="Wingdings"/>
              </a:rPr>
              <a:t> </a:t>
            </a:r>
            <a:r>
              <a:rPr lang="en-US" altLang="ja-JP" dirty="0" err="1" smtClean="0">
                <a:latin typeface="Symbol" charset="2"/>
                <a:cs typeface="Symbol" charset="2"/>
              </a:rPr>
              <a:t>D</a:t>
            </a:r>
            <a:r>
              <a:rPr lang="en-US" altLang="ja-JP" i="1" dirty="0" err="1" smtClean="0">
                <a:latin typeface="Times New Roman"/>
                <a:cs typeface="Times New Roman"/>
              </a:rPr>
              <a:t>x</a:t>
            </a:r>
            <a:r>
              <a:rPr lang="en-US" altLang="ja-JP" i="1" dirty="0" smtClean="0">
                <a:latin typeface="Times New Roman"/>
                <a:cs typeface="Times New Roman"/>
              </a:rPr>
              <a:t> &lt;</a:t>
            </a:r>
            <a:r>
              <a:rPr lang="en-US" altLang="ja-JP" dirty="0" smtClean="0">
                <a:sym typeface="Wingdings"/>
              </a:rPr>
              <a:t> </a:t>
            </a:r>
            <a:r>
              <a:rPr lang="en-US" altLang="ja-JP" i="1" dirty="0" err="1" smtClean="0">
                <a:latin typeface="Times New Roman"/>
                <a:cs typeface="Times New Roman"/>
              </a:rPr>
              <a:t>L</a:t>
            </a:r>
            <a:r>
              <a:rPr lang="en-US" altLang="ja-JP" baseline="-25000" dirty="0" err="1" smtClean="0">
                <a:latin typeface="Times New Roman"/>
                <a:cs typeface="Times New Roman"/>
              </a:rPr>
              <a:t>Bell</a:t>
            </a:r>
            <a:r>
              <a:rPr lang="en-US" altLang="ja-JP" baseline="-25000" dirty="0" smtClean="0">
                <a:latin typeface="Times New Roman"/>
                <a:cs typeface="Times New Roman"/>
              </a:rPr>
              <a:t> </a:t>
            </a:r>
            <a:r>
              <a:rPr lang="en-US" altLang="ja-JP" dirty="0" smtClean="0">
                <a:latin typeface="Times New Roman"/>
                <a:cs typeface="Times New Roman"/>
              </a:rPr>
              <a:t>/50 ~ 10</a:t>
            </a:r>
            <a:r>
              <a:rPr lang="en-US" altLang="ja-JP" baseline="30000" dirty="0" smtClean="0">
                <a:latin typeface="Times New Roman"/>
                <a:cs typeface="Times New Roman"/>
              </a:rPr>
              <a:t>13</a:t>
            </a:r>
            <a:r>
              <a:rPr lang="en-US" altLang="ja-JP" dirty="0" smtClean="0">
                <a:latin typeface="Times New Roman"/>
                <a:cs typeface="Times New Roman"/>
              </a:rPr>
              <a:t> cm, </a:t>
            </a:r>
            <a:r>
              <a:rPr lang="en-US" altLang="ja-JP" dirty="0" smtClean="0">
                <a:cs typeface="Times New Roman"/>
              </a:rPr>
              <a:t>while</a:t>
            </a:r>
            <a:r>
              <a:rPr lang="en-US" altLang="ja-JP" dirty="0" smtClean="0">
                <a:latin typeface="Times New Roman"/>
                <a:cs typeface="Times New Roman"/>
              </a:rPr>
              <a:t> </a:t>
            </a:r>
            <a:r>
              <a:rPr lang="en-US" altLang="ja-JP" i="1" dirty="0" err="1" smtClean="0">
                <a:latin typeface="Times New Roman"/>
                <a:cs typeface="Times New Roman"/>
              </a:rPr>
              <a:t>L</a:t>
            </a:r>
            <a:r>
              <a:rPr lang="en-US" altLang="ja-JP" baseline="-25000" dirty="0" err="1" smtClean="0">
                <a:latin typeface="Times New Roman"/>
                <a:cs typeface="Times New Roman"/>
              </a:rPr>
              <a:t>cloud</a:t>
            </a:r>
            <a:r>
              <a:rPr lang="en-US" altLang="ja-JP" dirty="0" smtClean="0">
                <a:latin typeface="Times New Roman"/>
                <a:cs typeface="Times New Roman"/>
              </a:rPr>
              <a:t> ~ 1pc ~ 10</a:t>
            </a:r>
            <a:r>
              <a:rPr lang="en-US" altLang="ja-JP" baseline="30000" dirty="0" smtClean="0">
                <a:latin typeface="Times New Roman"/>
                <a:cs typeface="Times New Roman"/>
              </a:rPr>
              <a:t>18 </a:t>
            </a:r>
            <a:r>
              <a:rPr lang="en-US" altLang="ja-JP" dirty="0" smtClean="0">
                <a:latin typeface="Times New Roman"/>
                <a:cs typeface="Times New Roman"/>
              </a:rPr>
              <a:t>cm </a:t>
            </a:r>
            <a:r>
              <a:rPr lang="en-US" altLang="ja-JP" dirty="0" smtClean="0">
                <a:latin typeface="Times New Roman"/>
                <a:cs typeface="Times New Roman"/>
                <a:sym typeface="Wingdings"/>
              </a:rPr>
              <a:t> </a:t>
            </a:r>
            <a:r>
              <a:rPr lang="en-US" altLang="ja-JP" i="1" dirty="0" err="1" smtClean="0">
                <a:latin typeface="Times New Roman"/>
                <a:cs typeface="Times New Roman"/>
                <a:sym typeface="Wingdings"/>
              </a:rPr>
              <a:t>N</a:t>
            </a:r>
            <a:r>
              <a:rPr lang="en-US" altLang="ja-JP" baseline="-25000" dirty="0" err="1" smtClean="0">
                <a:latin typeface="Times New Roman"/>
                <a:cs typeface="Times New Roman"/>
                <a:sym typeface="Wingdings"/>
              </a:rPr>
              <a:t>cell</a:t>
            </a:r>
            <a:r>
              <a:rPr lang="en-US" altLang="ja-JP" dirty="0" smtClean="0">
                <a:latin typeface="Times New Roman"/>
                <a:cs typeface="Times New Roman"/>
                <a:sym typeface="Wingdings"/>
              </a:rPr>
              <a:t> &gt; 10</a:t>
            </a:r>
            <a:r>
              <a:rPr lang="en-US" altLang="ja-JP" baseline="30000" dirty="0" smtClean="0">
                <a:latin typeface="Times New Roman"/>
                <a:cs typeface="Times New Roman"/>
                <a:sym typeface="Wingdings"/>
              </a:rPr>
              <a:t>5</a:t>
            </a:r>
            <a:endParaRPr lang="ja-JP" altLang="en-US" dirty="0">
              <a:latin typeface="Times New Roman"/>
              <a:cs typeface="Times New Roman"/>
            </a:endParaRPr>
          </a:p>
        </p:txBody>
      </p:sp>
      <p:graphicFrame>
        <p:nvGraphicFramePr>
          <p:cNvPr id="28" name="オブジェクト 27"/>
          <p:cNvGraphicFramePr>
            <a:graphicFrameLocks noChangeAspect="1"/>
          </p:cNvGraphicFramePr>
          <p:nvPr>
            <p:extLst>
              <p:ext uri="{D42A27DB-BD31-4B8C-83A1-F6EECF244321}">
                <p14:modId xmlns:p14="http://schemas.microsoft.com/office/powerpoint/2010/main" val="1673753387"/>
              </p:ext>
            </p:extLst>
          </p:nvPr>
        </p:nvGraphicFramePr>
        <p:xfrm>
          <a:off x="6588224" y="3284984"/>
          <a:ext cx="2184400" cy="622300"/>
        </p:xfrm>
        <a:graphic>
          <a:graphicData uri="http://schemas.openxmlformats.org/presentationml/2006/ole">
            <mc:AlternateContent xmlns:mc="http://schemas.openxmlformats.org/markup-compatibility/2006">
              <mc:Choice xmlns:v="urn:schemas-microsoft-com:vml" Requires="v">
                <p:oleObj spid="_x0000_s127442" name="数式" r:id="rId13" imgW="1651000" imgH="469900" progId="Equation.3">
                  <p:embed/>
                </p:oleObj>
              </mc:Choice>
              <mc:Fallback>
                <p:oleObj name="数式" r:id="rId13" imgW="1651000" imgH="469900" progId="Equation.3">
                  <p:embed/>
                  <p:pic>
                    <p:nvPicPr>
                      <p:cNvPr id="0" name=""/>
                      <p:cNvPicPr/>
                      <p:nvPr/>
                    </p:nvPicPr>
                    <p:blipFill>
                      <a:blip r:embed="rId14"/>
                      <a:stretch>
                        <a:fillRect/>
                      </a:stretch>
                    </p:blipFill>
                    <p:spPr>
                      <a:xfrm>
                        <a:off x="6588224" y="3284984"/>
                        <a:ext cx="2184400" cy="622300"/>
                      </a:xfrm>
                      <a:prstGeom prst="rect">
                        <a:avLst/>
                      </a:prstGeom>
                    </p:spPr>
                  </p:pic>
                </p:oleObj>
              </mc:Fallback>
            </mc:AlternateContent>
          </a:graphicData>
        </a:graphic>
      </p:graphicFrame>
      <p:sp>
        <p:nvSpPr>
          <p:cNvPr id="29" name="角丸四角形吹き出し 28"/>
          <p:cNvSpPr/>
          <p:nvPr/>
        </p:nvSpPr>
        <p:spPr>
          <a:xfrm>
            <a:off x="6900416" y="2564904"/>
            <a:ext cx="1944216" cy="585583"/>
          </a:xfrm>
          <a:prstGeom prst="wedgeRoundRectCallout">
            <a:avLst>
              <a:gd name="adj1" fmla="val -42259"/>
              <a:gd name="adj2" fmla="val 7291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972424" y="2574423"/>
            <a:ext cx="1944216" cy="523220"/>
          </a:xfrm>
          <a:prstGeom prst="rect">
            <a:avLst/>
          </a:prstGeom>
          <a:noFill/>
        </p:spPr>
        <p:txBody>
          <a:bodyPr wrap="square" rtlCol="0">
            <a:spAutoFit/>
          </a:bodyPr>
          <a:lstStyle/>
          <a:p>
            <a:r>
              <a:rPr kumimoji="1" lang="en-US" altLang="ja-JP" sz="1400" dirty="0" smtClean="0"/>
              <a:t>CR diffusion due to</a:t>
            </a:r>
          </a:p>
          <a:p>
            <a:r>
              <a:rPr lang="en-US" altLang="ja-JP" sz="1400" dirty="0"/>
              <a:t>p</a:t>
            </a:r>
            <a:r>
              <a:rPr lang="en-US" altLang="ja-JP" sz="1400" dirty="0" smtClean="0"/>
              <a:t>itch angle scatterings</a:t>
            </a:r>
            <a:endParaRPr kumimoji="1" lang="ja-JP" altLang="en-US" sz="1400" dirty="0"/>
          </a:p>
        </p:txBody>
      </p:sp>
      <p:sp>
        <p:nvSpPr>
          <p:cNvPr id="34" name="テキスト ボックス 33"/>
          <p:cNvSpPr txBox="1"/>
          <p:nvPr/>
        </p:nvSpPr>
        <p:spPr>
          <a:xfrm>
            <a:off x="6876256" y="836712"/>
            <a:ext cx="2232248" cy="369332"/>
          </a:xfrm>
          <a:prstGeom prst="rect">
            <a:avLst/>
          </a:prstGeom>
          <a:noFill/>
        </p:spPr>
        <p:txBody>
          <a:bodyPr wrap="square" rtlCol="0">
            <a:spAutoFit/>
          </a:bodyPr>
          <a:lstStyle/>
          <a:p>
            <a:r>
              <a:rPr kumimoji="1" lang="en-US" altLang="ja-JP" dirty="0" smtClean="0"/>
              <a:t>Inoue+17 in prep.</a:t>
            </a:r>
            <a:endParaRPr kumimoji="1" lang="ja-JP" altLang="en-US" dirty="0"/>
          </a:p>
        </p:txBody>
      </p:sp>
      <p:cxnSp>
        <p:nvCxnSpPr>
          <p:cNvPr id="5" name="直線コネクタ 4"/>
          <p:cNvCxnSpPr/>
          <p:nvPr/>
        </p:nvCxnSpPr>
        <p:spPr>
          <a:xfrm>
            <a:off x="3275856" y="2420888"/>
            <a:ext cx="504056"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5" name="直線コネクタ 34"/>
          <p:cNvCxnSpPr/>
          <p:nvPr/>
        </p:nvCxnSpPr>
        <p:spPr>
          <a:xfrm>
            <a:off x="4508735" y="3789040"/>
            <a:ext cx="1795228"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aphicFrame>
        <p:nvGraphicFramePr>
          <p:cNvPr id="36" name="オブジェクト 35"/>
          <p:cNvGraphicFramePr>
            <a:graphicFrameLocks noChangeAspect="1"/>
          </p:cNvGraphicFramePr>
          <p:nvPr>
            <p:extLst>
              <p:ext uri="{D42A27DB-BD31-4B8C-83A1-F6EECF244321}">
                <p14:modId xmlns:p14="http://schemas.microsoft.com/office/powerpoint/2010/main" val="517765544"/>
              </p:ext>
            </p:extLst>
          </p:nvPr>
        </p:nvGraphicFramePr>
        <p:xfrm>
          <a:off x="6372200" y="4392292"/>
          <a:ext cx="1393448" cy="321712"/>
        </p:xfrm>
        <a:graphic>
          <a:graphicData uri="http://schemas.openxmlformats.org/presentationml/2006/ole">
            <mc:AlternateContent xmlns:mc="http://schemas.openxmlformats.org/markup-compatibility/2006">
              <mc:Choice xmlns:v="urn:schemas-microsoft-com:vml" Requires="v">
                <p:oleObj spid="_x0000_s127443" name="数式" r:id="rId15" imgW="876300" imgH="203200" progId="Equation.3">
                  <p:embed/>
                </p:oleObj>
              </mc:Choice>
              <mc:Fallback>
                <p:oleObj name="数式" r:id="rId15" imgW="876300" imgH="203200" progId="Equation.3">
                  <p:embed/>
                  <p:pic>
                    <p:nvPicPr>
                      <p:cNvPr id="0" name=""/>
                      <p:cNvPicPr/>
                      <p:nvPr/>
                    </p:nvPicPr>
                    <p:blipFill>
                      <a:blip r:embed="rId16"/>
                      <a:stretch>
                        <a:fillRect/>
                      </a:stretch>
                    </p:blipFill>
                    <p:spPr>
                      <a:xfrm>
                        <a:off x="6372200" y="4392292"/>
                        <a:ext cx="1393448" cy="321712"/>
                      </a:xfrm>
                      <a:prstGeom prst="rect">
                        <a:avLst/>
                      </a:prstGeom>
                    </p:spPr>
                  </p:pic>
                </p:oleObj>
              </mc:Fallback>
            </mc:AlternateContent>
          </a:graphicData>
        </a:graphic>
      </p:graphicFrame>
    </p:spTree>
    <p:extLst>
      <p:ext uri="{BB962C8B-B14F-4D97-AF65-F5344CB8AC3E}">
        <p14:creationId xmlns:p14="http://schemas.microsoft.com/office/powerpoint/2010/main" val="17261208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dBov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060848"/>
            <a:ext cx="4608512" cy="4608512"/>
          </a:xfrm>
          <a:prstGeom prst="rect">
            <a:avLst/>
          </a:prstGeom>
        </p:spPr>
      </p:pic>
      <p:sp>
        <p:nvSpPr>
          <p:cNvPr id="2" name="タイトル 1"/>
          <p:cNvSpPr>
            <a:spLocks noGrp="1"/>
          </p:cNvSpPr>
          <p:nvPr>
            <p:ph type="title"/>
          </p:nvPr>
        </p:nvSpPr>
        <p:spPr>
          <a:xfrm>
            <a:off x="179512" y="-90264"/>
            <a:ext cx="8784976" cy="1143000"/>
          </a:xfrm>
        </p:spPr>
        <p:txBody>
          <a:bodyPr>
            <a:normAutofit/>
          </a:bodyPr>
          <a:lstStyle/>
          <a:p>
            <a:r>
              <a:rPr lang="en-US" altLang="ja-JP" sz="4000" i="1" dirty="0" smtClean="0">
                <a:latin typeface="Symbol" charset="2"/>
                <a:cs typeface="Symbol" charset="2"/>
              </a:rPr>
              <a:t>d</a:t>
            </a:r>
            <a:r>
              <a:rPr lang="en-US" altLang="ja-JP" sz="4000" i="1" dirty="0" smtClean="0">
                <a:latin typeface="Times New Roman"/>
                <a:cs typeface="Times New Roman"/>
              </a:rPr>
              <a:t>B</a:t>
            </a:r>
            <a:r>
              <a:rPr lang="en-US" altLang="ja-JP" sz="4000" dirty="0"/>
              <a:t> </a:t>
            </a:r>
            <a:r>
              <a:rPr lang="en-US" altLang="ja-JP" sz="4000" dirty="0" smtClean="0"/>
              <a:t>Generation</a:t>
            </a:r>
            <a:r>
              <a:rPr kumimoji="1" lang="en-US" altLang="ja-JP" sz="4000" dirty="0" smtClean="0"/>
              <a:t> by Bell </a:t>
            </a:r>
            <a:r>
              <a:rPr lang="en-US" altLang="ja-JP" sz="4000" dirty="0" smtClean="0"/>
              <a:t>Instability</a:t>
            </a:r>
            <a:r>
              <a:rPr kumimoji="1" lang="en-US" altLang="ja-JP" sz="4000" dirty="0" smtClean="0"/>
              <a:t> </a:t>
            </a:r>
            <a:endParaRPr kumimoji="1" lang="ja-JP" altLang="en-US" sz="4000" dirty="0"/>
          </a:p>
        </p:txBody>
      </p:sp>
      <p:sp>
        <p:nvSpPr>
          <p:cNvPr id="3" name="テキスト ボックス 2"/>
          <p:cNvSpPr txBox="1"/>
          <p:nvPr/>
        </p:nvSpPr>
        <p:spPr>
          <a:xfrm>
            <a:off x="179512" y="1124744"/>
            <a:ext cx="8784976" cy="369332"/>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smtClean="0"/>
              <a:t>Result of simulation of cloud irradiated by CRs</a:t>
            </a:r>
            <a:r>
              <a:rPr lang="en-US" altLang="en-US" dirty="0" smtClean="0"/>
              <a:t> </a:t>
            </a:r>
            <a:r>
              <a:rPr lang="en-US" altLang="ja-JP" dirty="0" smtClean="0"/>
              <a:t>(</a:t>
            </a:r>
            <a:r>
              <a:rPr lang="en-US" altLang="ja-JP" i="1" dirty="0" err="1">
                <a:latin typeface="Times New Roman"/>
                <a:cs typeface="Times New Roman"/>
              </a:rPr>
              <a:t>N</a:t>
            </a:r>
            <a:r>
              <a:rPr lang="en-US" altLang="ja-JP" baseline="-25000" dirty="0" err="1">
                <a:latin typeface="Times New Roman"/>
                <a:cs typeface="Times New Roman"/>
              </a:rPr>
              <a:t>x</a:t>
            </a:r>
            <a:r>
              <a:rPr lang="en-US" altLang="ja-JP" dirty="0">
                <a:latin typeface="Times New Roman"/>
                <a:cs typeface="Times New Roman"/>
              </a:rPr>
              <a:t>=10</a:t>
            </a:r>
            <a:r>
              <a:rPr lang="en-US" altLang="ja-JP" baseline="30000" dirty="0">
                <a:latin typeface="Times New Roman"/>
                <a:cs typeface="Times New Roman"/>
              </a:rPr>
              <a:t>5</a:t>
            </a:r>
            <a:r>
              <a:rPr lang="en-US" altLang="ja-JP" dirty="0">
                <a:latin typeface="Times New Roman"/>
                <a:cs typeface="Times New Roman"/>
              </a:rPr>
              <a:t>, </a:t>
            </a:r>
            <a:r>
              <a:rPr lang="en-US" altLang="ja-JP" i="1" dirty="0" err="1">
                <a:latin typeface="Times New Roman"/>
                <a:cs typeface="Times New Roman"/>
              </a:rPr>
              <a:t>N</a:t>
            </a:r>
            <a:r>
              <a:rPr lang="en-US" altLang="ja-JP" baseline="-25000" dirty="0" err="1">
                <a:latin typeface="Times New Roman"/>
                <a:cs typeface="Times New Roman"/>
              </a:rPr>
              <a:t>p</a:t>
            </a:r>
            <a:r>
              <a:rPr lang="en-US" altLang="ja-JP" dirty="0">
                <a:latin typeface="Times New Roman"/>
                <a:cs typeface="Times New Roman"/>
              </a:rPr>
              <a:t>=</a:t>
            </a:r>
            <a:r>
              <a:rPr lang="en-US" altLang="ja-JP" dirty="0" smtClean="0">
                <a:latin typeface="Times New Roman"/>
                <a:cs typeface="Times New Roman"/>
              </a:rPr>
              <a:t>128, </a:t>
            </a:r>
            <a:r>
              <a:rPr lang="en-US" altLang="ja-JP" sz="1600" dirty="0" smtClean="0">
                <a:latin typeface="Times New Roman"/>
                <a:cs typeface="Times New Roman"/>
              </a:rPr>
              <a:t>4</a:t>
            </a:r>
            <a:r>
              <a:rPr lang="en-US" altLang="ja-JP" sz="1600" baseline="30000" dirty="0" smtClean="0">
                <a:latin typeface="Times New Roman"/>
                <a:cs typeface="Times New Roman"/>
              </a:rPr>
              <a:t>th</a:t>
            </a:r>
            <a:r>
              <a:rPr lang="en-US" altLang="ja-JP" sz="1600" dirty="0" smtClean="0">
                <a:latin typeface="Times New Roman"/>
                <a:cs typeface="Times New Roman"/>
              </a:rPr>
              <a:t> order MUSCL scheme</a:t>
            </a:r>
            <a:r>
              <a:rPr lang="en-US" altLang="ja-JP" dirty="0" smtClean="0"/>
              <a:t>).</a:t>
            </a:r>
            <a:endParaRPr lang="en-US" altLang="ja-JP" dirty="0"/>
          </a:p>
        </p:txBody>
      </p:sp>
      <p:sp>
        <p:nvSpPr>
          <p:cNvPr id="4" name="テキスト ボックス 3"/>
          <p:cNvSpPr txBox="1"/>
          <p:nvPr/>
        </p:nvSpPr>
        <p:spPr>
          <a:xfrm>
            <a:off x="467544" y="1484784"/>
            <a:ext cx="8856984" cy="369332"/>
          </a:xfrm>
          <a:prstGeom prst="rect">
            <a:avLst/>
          </a:prstGeom>
          <a:noFill/>
        </p:spPr>
        <p:txBody>
          <a:bodyPr wrap="square" rtlCol="0">
            <a:spAutoFit/>
          </a:bodyPr>
          <a:lstStyle/>
          <a:p>
            <a:pPr>
              <a:buClr>
                <a:schemeClr val="bg2">
                  <a:lumMod val="25000"/>
                </a:schemeClr>
              </a:buClr>
              <a:buFont typeface="Wingdings" charset="2"/>
              <a:buChar char="l"/>
            </a:pPr>
            <a:r>
              <a:rPr lang="en-US" altLang="ja-JP" dirty="0" smtClean="0"/>
              <a:t> Set </a:t>
            </a:r>
            <a:r>
              <a:rPr lang="en-US" altLang="ja-JP" dirty="0"/>
              <a:t>CRs</a:t>
            </a:r>
            <a:r>
              <a:rPr lang="ja-JP" altLang="en-US" dirty="0"/>
              <a:t> </a:t>
            </a:r>
            <a:r>
              <a:rPr lang="en-US" altLang="ja-JP" dirty="0"/>
              <a:t>with</a:t>
            </a:r>
            <a:r>
              <a:rPr lang="ja-JP" altLang="en-US" dirty="0"/>
              <a:t> </a:t>
            </a:r>
            <a:r>
              <a:rPr lang="en-US" altLang="ja-JP" dirty="0">
                <a:latin typeface="Times New Roman"/>
                <a:cs typeface="Times New Roman"/>
              </a:rPr>
              <a:t>f (</a:t>
            </a:r>
            <a:r>
              <a:rPr lang="en-US" altLang="ja-JP" i="1" dirty="0">
                <a:latin typeface="Times New Roman"/>
                <a:cs typeface="Times New Roman"/>
              </a:rPr>
              <a:t>p</a:t>
            </a:r>
            <a:r>
              <a:rPr lang="en-US" altLang="ja-JP" dirty="0">
                <a:latin typeface="Times New Roman"/>
                <a:cs typeface="Times New Roman"/>
              </a:rPr>
              <a:t>)</a:t>
            </a:r>
            <a:r>
              <a:rPr lang="en-US" altLang="en-US" dirty="0">
                <a:latin typeface="Times New Roman"/>
                <a:cs typeface="Times New Roman"/>
              </a:rPr>
              <a:t> = F</a:t>
            </a:r>
            <a:r>
              <a:rPr lang="en-US" altLang="en-US" baseline="-25000" dirty="0">
                <a:latin typeface="Times New Roman"/>
                <a:cs typeface="Times New Roman"/>
              </a:rPr>
              <a:t>0</a:t>
            </a:r>
            <a:r>
              <a:rPr lang="en-US" altLang="en-US" dirty="0">
                <a:latin typeface="Times New Roman"/>
                <a:cs typeface="Times New Roman"/>
              </a:rPr>
              <a:t> </a:t>
            </a:r>
            <a:r>
              <a:rPr lang="en-US" altLang="en-US" i="1" dirty="0">
                <a:latin typeface="Times New Roman"/>
                <a:cs typeface="Times New Roman"/>
              </a:rPr>
              <a:t>p</a:t>
            </a:r>
            <a:r>
              <a:rPr lang="en-US" altLang="en-US" baseline="30000" dirty="0">
                <a:latin typeface="Times New Roman"/>
                <a:cs typeface="Times New Roman"/>
              </a:rPr>
              <a:t>-4</a:t>
            </a:r>
            <a:r>
              <a:rPr lang="en-US" altLang="en-US" dirty="0"/>
              <a:t> </a:t>
            </a:r>
            <a:r>
              <a:rPr lang="en-US" altLang="ja-JP" dirty="0" err="1">
                <a:latin typeface="Times New Roman"/>
                <a:cs typeface="Times New Roman"/>
              </a:rPr>
              <a:t>exp</a:t>
            </a:r>
            <a:r>
              <a:rPr lang="en-US" altLang="ja-JP" dirty="0">
                <a:latin typeface="Times New Roman"/>
                <a:cs typeface="Times New Roman"/>
              </a:rPr>
              <a:t>(-</a:t>
            </a:r>
            <a:r>
              <a:rPr lang="en-US" altLang="ja-JP" dirty="0" err="1">
                <a:latin typeface="Times New Roman"/>
                <a:cs typeface="Times New Roman"/>
              </a:rPr>
              <a:t>c</a:t>
            </a:r>
            <a:r>
              <a:rPr lang="en-US" altLang="ja-JP" i="1" dirty="0" err="1">
                <a:latin typeface="Times New Roman"/>
                <a:cs typeface="Times New Roman"/>
              </a:rPr>
              <a:t>p</a:t>
            </a:r>
            <a:r>
              <a:rPr lang="en-US" altLang="ja-JP" dirty="0" smtClean="0">
                <a:latin typeface="Times New Roman"/>
                <a:cs typeface="Times New Roman"/>
              </a:rPr>
              <a:t>/300TeV</a:t>
            </a:r>
            <a:r>
              <a:rPr lang="en-US" altLang="ja-JP" dirty="0">
                <a:latin typeface="Times New Roman"/>
                <a:cs typeface="Times New Roman"/>
              </a:rPr>
              <a:t>)</a:t>
            </a:r>
            <a:r>
              <a:rPr lang="ja-JP" altLang="en-US" dirty="0">
                <a:latin typeface="Times New Roman"/>
                <a:cs typeface="Times New Roman"/>
              </a:rPr>
              <a:t> </a:t>
            </a:r>
            <a:r>
              <a:rPr lang="en-US" altLang="en-US" dirty="0"/>
              <a:t>(for </a:t>
            </a:r>
            <a:r>
              <a:rPr lang="en-US" altLang="en-US" i="1" dirty="0">
                <a:latin typeface="Times New Roman"/>
                <a:cs typeface="Times New Roman"/>
              </a:rPr>
              <a:t>p </a:t>
            </a:r>
            <a:r>
              <a:rPr lang="en-US" altLang="en-US" dirty="0">
                <a:latin typeface="Times New Roman"/>
                <a:cs typeface="Times New Roman"/>
              </a:rPr>
              <a:t>&gt; 0.1 </a:t>
            </a:r>
            <a:r>
              <a:rPr lang="en-US" altLang="en-US" dirty="0" err="1">
                <a:latin typeface="Times New Roman"/>
                <a:cs typeface="Times New Roman"/>
              </a:rPr>
              <a:t>GeV</a:t>
            </a:r>
            <a:r>
              <a:rPr lang="en-US" altLang="en-US" dirty="0">
                <a:latin typeface="Times New Roman"/>
                <a:cs typeface="Times New Roman"/>
              </a:rPr>
              <a:t>/c</a:t>
            </a:r>
            <a:r>
              <a:rPr lang="en-US" altLang="en-US" dirty="0"/>
              <a:t>) at </a:t>
            </a:r>
            <a:r>
              <a:rPr lang="en-US" altLang="en-US" i="1" dirty="0">
                <a:latin typeface="Times New Roman"/>
                <a:cs typeface="Times New Roman"/>
              </a:rPr>
              <a:t>x</a:t>
            </a:r>
            <a:r>
              <a:rPr lang="en-US" altLang="en-US" dirty="0">
                <a:latin typeface="Times New Roman"/>
                <a:cs typeface="Times New Roman"/>
              </a:rPr>
              <a:t>=0</a:t>
            </a:r>
            <a:r>
              <a:rPr lang="en-US" altLang="en-US" dirty="0"/>
              <a:t> (surface of cloud).</a:t>
            </a:r>
            <a:endParaRPr lang="ja-JP" altLang="en-US" dirty="0">
              <a:cs typeface="Times"/>
            </a:endParaRPr>
          </a:p>
        </p:txBody>
      </p:sp>
      <p:sp>
        <p:nvSpPr>
          <p:cNvPr id="5" name="テキスト ボックス 4"/>
          <p:cNvSpPr txBox="1"/>
          <p:nvPr/>
        </p:nvSpPr>
        <p:spPr>
          <a:xfrm>
            <a:off x="467544" y="1844824"/>
            <a:ext cx="8676456"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beginning, high-energy CRs freely penetrate into cloud, which induce current in cloud</a:t>
            </a:r>
            <a:endParaRPr lang="ja-JP" altLang="en-US" dirty="0">
              <a:latin typeface="+mj-lt"/>
              <a:cs typeface="Times"/>
            </a:endParaRPr>
          </a:p>
        </p:txBody>
      </p:sp>
      <p:sp>
        <p:nvSpPr>
          <p:cNvPr id="6" name="テキスト ボックス 5"/>
          <p:cNvSpPr txBox="1"/>
          <p:nvPr/>
        </p:nvSpPr>
        <p:spPr>
          <a:xfrm>
            <a:off x="467544" y="2195572"/>
            <a:ext cx="8676456"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The induced current generates </a:t>
            </a:r>
            <a:r>
              <a:rPr lang="en-US" altLang="ja-JP" i="1" dirty="0" smtClean="0">
                <a:latin typeface="Symbol" charset="2"/>
                <a:cs typeface="Symbol" charset="2"/>
              </a:rPr>
              <a:t>d</a:t>
            </a:r>
            <a:r>
              <a:rPr lang="en-US" altLang="ja-JP" i="1" dirty="0" smtClean="0">
                <a:latin typeface="Times New Roman"/>
                <a:cs typeface="Times New Roman"/>
              </a:rPr>
              <a:t>B</a:t>
            </a:r>
            <a:r>
              <a:rPr lang="en-US" altLang="ja-JP" dirty="0" smtClean="0">
                <a:latin typeface="Times New Roman"/>
                <a:cs typeface="Times New Roman"/>
              </a:rPr>
              <a:t> </a:t>
            </a:r>
            <a:r>
              <a:rPr lang="en-US" altLang="ja-JP" dirty="0" smtClean="0"/>
              <a:t>and prevent low-energy CR penetration.</a:t>
            </a:r>
            <a:endParaRPr lang="ja-JP" altLang="en-US" dirty="0">
              <a:latin typeface="+mj-lt"/>
              <a:cs typeface="Times"/>
            </a:endParaRPr>
          </a:p>
        </p:txBody>
      </p:sp>
      <p:sp>
        <p:nvSpPr>
          <p:cNvPr id="19" name="テキスト ボックス 18"/>
          <p:cNvSpPr txBox="1"/>
          <p:nvPr/>
        </p:nvSpPr>
        <p:spPr>
          <a:xfrm>
            <a:off x="924992" y="5958676"/>
            <a:ext cx="3960440" cy="369332"/>
          </a:xfrm>
          <a:prstGeom prst="rect">
            <a:avLst/>
          </a:prstGeom>
          <a:noFill/>
        </p:spPr>
        <p:txBody>
          <a:bodyPr wrap="square" rtlCol="0">
            <a:spAutoFit/>
          </a:bodyPr>
          <a:lstStyle/>
          <a:p>
            <a:r>
              <a:rPr lang="en-US" altLang="ja-JP" dirty="0">
                <a:latin typeface="Times New Roman"/>
                <a:cs typeface="Times New Roman"/>
              </a:rPr>
              <a:t>d</a:t>
            </a:r>
            <a:r>
              <a:rPr kumimoji="1" lang="en-US" altLang="ja-JP" dirty="0" smtClean="0">
                <a:latin typeface="Times New Roman"/>
                <a:cs typeface="Times New Roman"/>
              </a:rPr>
              <a:t>istance from cloud surface : </a:t>
            </a:r>
            <a:r>
              <a:rPr kumimoji="1" lang="en-US" altLang="ja-JP" i="1" dirty="0" smtClean="0">
                <a:latin typeface="Times New Roman"/>
                <a:cs typeface="Times New Roman"/>
              </a:rPr>
              <a:t>x</a:t>
            </a:r>
            <a:r>
              <a:rPr kumimoji="1" lang="en-US" altLang="ja-JP" dirty="0" smtClean="0">
                <a:latin typeface="Times New Roman"/>
                <a:cs typeface="Times New Roman"/>
              </a:rPr>
              <a:t> [pc]</a:t>
            </a:r>
            <a:endParaRPr kumimoji="1" lang="ja-JP" altLang="en-US" dirty="0">
              <a:latin typeface="Times New Roman"/>
              <a:cs typeface="Times New Roman"/>
            </a:endParaRPr>
          </a:p>
        </p:txBody>
      </p:sp>
      <p:sp>
        <p:nvSpPr>
          <p:cNvPr id="20" name="テキスト ボックス 19"/>
          <p:cNvSpPr txBox="1"/>
          <p:nvPr/>
        </p:nvSpPr>
        <p:spPr>
          <a:xfrm rot="16200000">
            <a:off x="-104824" y="4020057"/>
            <a:ext cx="793988" cy="369332"/>
          </a:xfrm>
          <a:prstGeom prst="rect">
            <a:avLst/>
          </a:prstGeom>
          <a:noFill/>
        </p:spPr>
        <p:txBody>
          <a:bodyPr wrap="square" rtlCol="0">
            <a:spAutoFit/>
          </a:bodyPr>
          <a:lstStyle/>
          <a:p>
            <a:r>
              <a:rPr lang="en-US" altLang="ja-JP" dirty="0" smtClean="0">
                <a:latin typeface="Symbol" charset="2"/>
                <a:cs typeface="Symbol" charset="2"/>
              </a:rPr>
              <a:t>d</a:t>
            </a:r>
            <a:r>
              <a:rPr lang="en-US" altLang="ja-JP" dirty="0" smtClean="0">
                <a:latin typeface="Times New Roman"/>
                <a:cs typeface="Times New Roman"/>
              </a:rPr>
              <a:t>B/B</a:t>
            </a:r>
            <a:endParaRPr kumimoji="1" lang="ja-JP" altLang="en-US" dirty="0">
              <a:latin typeface="Times New Roman"/>
              <a:cs typeface="Times New Roman"/>
            </a:endParaRPr>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847367692"/>
              </p:ext>
            </p:extLst>
          </p:nvPr>
        </p:nvGraphicFramePr>
        <p:xfrm>
          <a:off x="1404888" y="4850904"/>
          <a:ext cx="2184400" cy="622300"/>
        </p:xfrm>
        <a:graphic>
          <a:graphicData uri="http://schemas.openxmlformats.org/presentationml/2006/ole">
            <mc:AlternateContent xmlns:mc="http://schemas.openxmlformats.org/markup-compatibility/2006">
              <mc:Choice xmlns:v="urn:schemas-microsoft-com:vml" Requires="v">
                <p:oleObj spid="_x0000_s131105" name="数式" r:id="rId4" imgW="1651000" imgH="469900" progId="Equation.3">
                  <p:embed/>
                </p:oleObj>
              </mc:Choice>
              <mc:Fallback>
                <p:oleObj name="数式" r:id="rId4" imgW="1651000" imgH="469900" progId="Equation.3">
                  <p:embed/>
                  <p:pic>
                    <p:nvPicPr>
                      <p:cNvPr id="0" name=""/>
                      <p:cNvPicPr/>
                      <p:nvPr/>
                    </p:nvPicPr>
                    <p:blipFill>
                      <a:blip r:embed="rId5"/>
                      <a:stretch>
                        <a:fillRect/>
                      </a:stretch>
                    </p:blipFill>
                    <p:spPr>
                      <a:xfrm>
                        <a:off x="1404888" y="4850904"/>
                        <a:ext cx="2184400" cy="622300"/>
                      </a:xfrm>
                      <a:prstGeom prst="rect">
                        <a:avLst/>
                      </a:prstGeom>
                    </p:spPr>
                  </p:pic>
                </p:oleObj>
              </mc:Fallback>
            </mc:AlternateContent>
          </a:graphicData>
        </a:graphic>
      </p:graphicFrame>
      <p:sp>
        <p:nvSpPr>
          <p:cNvPr id="9" name="テキスト ボックス 8"/>
          <p:cNvSpPr txBox="1"/>
          <p:nvPr/>
        </p:nvSpPr>
        <p:spPr>
          <a:xfrm>
            <a:off x="1429048" y="6372036"/>
            <a:ext cx="2880320" cy="369332"/>
          </a:xfrm>
          <a:prstGeom prst="rect">
            <a:avLst/>
          </a:prstGeom>
          <a:noFill/>
        </p:spPr>
        <p:txBody>
          <a:bodyPr wrap="square" rtlCol="0">
            <a:spAutoFit/>
          </a:bodyPr>
          <a:lstStyle/>
          <a:p>
            <a:r>
              <a:rPr kumimoji="1" lang="en-US" altLang="ja-JP" dirty="0" smtClean="0">
                <a:sym typeface="Wingdings"/>
              </a:rPr>
              <a:t> 10</a:t>
            </a:r>
            <a:r>
              <a:rPr lang="en-US" altLang="en-US" dirty="0" smtClean="0">
                <a:sym typeface="Wingdings"/>
              </a:rPr>
              <a:t>万 cel</a:t>
            </a:r>
            <a:r>
              <a:rPr lang="en-US" altLang="ja-JP" dirty="0" smtClean="0">
                <a:sym typeface="Wingdings"/>
              </a:rPr>
              <a:t>ls</a:t>
            </a:r>
            <a:r>
              <a:rPr lang="ja-JP" altLang="en-US" dirty="0" smtClean="0">
                <a:sym typeface="Wingdings"/>
              </a:rPr>
              <a:t>で分解</a:t>
            </a:r>
            <a:r>
              <a:rPr lang="en-US" altLang="ja-JP" dirty="0" smtClean="0">
                <a:sym typeface="Wingdings"/>
              </a:rPr>
              <a:t> </a:t>
            </a:r>
            <a:r>
              <a:rPr lang="en-US" altLang="en-US" dirty="0" smtClean="0">
                <a:sym typeface="Wingdings"/>
              </a:rPr>
              <a:t></a:t>
            </a:r>
            <a:endParaRPr kumimoji="1" lang="ja-JP" altLang="en-US" dirty="0"/>
          </a:p>
        </p:txBody>
      </p:sp>
      <p:sp>
        <p:nvSpPr>
          <p:cNvPr id="25" name="テキスト ボックス 24"/>
          <p:cNvSpPr txBox="1"/>
          <p:nvPr/>
        </p:nvSpPr>
        <p:spPr>
          <a:xfrm>
            <a:off x="5582468" y="2592884"/>
            <a:ext cx="2949972" cy="369332"/>
          </a:xfrm>
          <a:prstGeom prst="rect">
            <a:avLst/>
          </a:prstGeom>
          <a:noFill/>
        </p:spPr>
        <p:txBody>
          <a:bodyPr wrap="square" rtlCol="0">
            <a:spAutoFit/>
          </a:bodyPr>
          <a:lstStyle/>
          <a:p>
            <a:r>
              <a:rPr kumimoji="1" lang="en-US" altLang="ja-JP" dirty="0" smtClean="0"/>
              <a:t>Synthesized</a:t>
            </a:r>
            <a:r>
              <a:rPr kumimoji="1" lang="ja-JP" altLang="en-US" dirty="0" smtClean="0"/>
              <a:t> </a:t>
            </a:r>
            <a:r>
              <a:rPr kumimoji="1" lang="en-US" altLang="ja-JP" dirty="0" smtClean="0">
                <a:latin typeface="Symbol" charset="2"/>
                <a:cs typeface="Symbol" charset="2"/>
              </a:rPr>
              <a:t>g</a:t>
            </a:r>
            <a:r>
              <a:rPr kumimoji="1" lang="en-US" altLang="ja-JP" dirty="0" smtClean="0"/>
              <a:t>-ray</a:t>
            </a:r>
            <a:r>
              <a:rPr kumimoji="1" lang="ja-JP" altLang="en-US" dirty="0" smtClean="0"/>
              <a:t> </a:t>
            </a:r>
            <a:r>
              <a:rPr kumimoji="1" lang="en-US" altLang="ja-JP" dirty="0" smtClean="0"/>
              <a:t>spectrum</a:t>
            </a:r>
            <a:endParaRPr kumimoji="1" lang="ja-JP" altLang="en-US" dirty="0"/>
          </a:p>
        </p:txBody>
      </p:sp>
      <p:sp>
        <p:nvSpPr>
          <p:cNvPr id="26" name="テキスト ボックス 25"/>
          <p:cNvSpPr txBox="1"/>
          <p:nvPr/>
        </p:nvSpPr>
        <p:spPr>
          <a:xfrm rot="16200000">
            <a:off x="4257980" y="3853748"/>
            <a:ext cx="853356" cy="369332"/>
          </a:xfrm>
          <a:prstGeom prst="rect">
            <a:avLst/>
          </a:prstGeom>
          <a:noFill/>
        </p:spPr>
        <p:txBody>
          <a:bodyPr wrap="square" rtlCol="0">
            <a:spAutoFit/>
          </a:bodyPr>
          <a:lstStyle/>
          <a:p>
            <a:r>
              <a:rPr lang="en-US" altLang="ja-JP" i="1" dirty="0" err="1" smtClean="0">
                <a:latin typeface="Times New Roman"/>
                <a:cs typeface="Times New Roman"/>
              </a:rPr>
              <a:t>vF</a:t>
            </a:r>
            <a:r>
              <a:rPr lang="en-US" altLang="ja-JP" i="1" baseline="-25000" dirty="0" err="1" smtClean="0">
                <a:latin typeface="Times New Roman"/>
                <a:cs typeface="Times New Roman"/>
              </a:rPr>
              <a:t>v</a:t>
            </a:r>
            <a:endParaRPr kumimoji="1" lang="ja-JP" altLang="en-US" i="1" baseline="-25000" dirty="0">
              <a:latin typeface="Times New Roman"/>
              <a:cs typeface="Times New Roman"/>
            </a:endParaRPr>
          </a:p>
        </p:txBody>
      </p:sp>
      <p:sp>
        <p:nvSpPr>
          <p:cNvPr id="27" name="テキスト ボックス 26"/>
          <p:cNvSpPr txBox="1"/>
          <p:nvPr/>
        </p:nvSpPr>
        <p:spPr>
          <a:xfrm>
            <a:off x="5616624" y="5895960"/>
            <a:ext cx="3275856" cy="369332"/>
          </a:xfrm>
          <a:prstGeom prst="rect">
            <a:avLst/>
          </a:prstGeom>
          <a:noFill/>
        </p:spPr>
        <p:txBody>
          <a:bodyPr wrap="square" rtlCol="0">
            <a:spAutoFit/>
          </a:bodyPr>
          <a:lstStyle/>
          <a:p>
            <a:r>
              <a:rPr lang="en-US" altLang="ja-JP" dirty="0">
                <a:latin typeface="Times New Roman"/>
                <a:cs typeface="Times New Roman"/>
              </a:rPr>
              <a:t>p</a:t>
            </a:r>
            <a:r>
              <a:rPr lang="en-US" altLang="ja-JP" dirty="0" smtClean="0">
                <a:latin typeface="Times New Roman"/>
                <a:cs typeface="Times New Roman"/>
              </a:rPr>
              <a:t>hoton energy : log(</a:t>
            </a:r>
            <a:r>
              <a:rPr lang="en-US" altLang="ja-JP" i="1" dirty="0" smtClean="0">
                <a:latin typeface="Times New Roman"/>
                <a:cs typeface="Times New Roman"/>
              </a:rPr>
              <a:t>E</a:t>
            </a:r>
            <a:r>
              <a:rPr lang="en-US" altLang="ja-JP" dirty="0" smtClean="0">
                <a:latin typeface="Times New Roman"/>
                <a:cs typeface="Times New Roman"/>
              </a:rPr>
              <a:t> [</a:t>
            </a:r>
            <a:r>
              <a:rPr lang="en-US" altLang="ja-JP" dirty="0" err="1" smtClean="0">
                <a:latin typeface="Times New Roman"/>
                <a:cs typeface="Times New Roman"/>
              </a:rPr>
              <a:t>GeV</a:t>
            </a:r>
            <a:r>
              <a:rPr lang="en-US" altLang="ja-JP" dirty="0" smtClean="0">
                <a:latin typeface="Times New Roman"/>
                <a:cs typeface="Times New Roman"/>
              </a:rPr>
              <a:t>])</a:t>
            </a:r>
            <a:endParaRPr kumimoji="1" lang="ja-JP" altLang="en-US" dirty="0">
              <a:latin typeface="Times New Roman"/>
              <a:cs typeface="Times New Roman"/>
            </a:endParaRPr>
          </a:p>
        </p:txBody>
      </p:sp>
      <p:sp>
        <p:nvSpPr>
          <p:cNvPr id="28" name="テキスト ボックス 27"/>
          <p:cNvSpPr txBox="1"/>
          <p:nvPr/>
        </p:nvSpPr>
        <p:spPr>
          <a:xfrm>
            <a:off x="7020272" y="755412"/>
            <a:ext cx="2232248" cy="369332"/>
          </a:xfrm>
          <a:prstGeom prst="rect">
            <a:avLst/>
          </a:prstGeom>
          <a:noFill/>
        </p:spPr>
        <p:txBody>
          <a:bodyPr wrap="square" rtlCol="0">
            <a:spAutoFit/>
          </a:bodyPr>
          <a:lstStyle/>
          <a:p>
            <a:r>
              <a:rPr kumimoji="1" lang="en-US" altLang="ja-JP" dirty="0" smtClean="0"/>
              <a:t>Inoue+17 in prep.</a:t>
            </a:r>
            <a:endParaRPr kumimoji="1" lang="ja-JP" altLang="en-US" dirty="0"/>
          </a:p>
        </p:txBody>
      </p:sp>
      <p:sp>
        <p:nvSpPr>
          <p:cNvPr id="29" name="正方形/長方形 28"/>
          <p:cNvSpPr/>
          <p:nvPr/>
        </p:nvSpPr>
        <p:spPr>
          <a:xfrm>
            <a:off x="8100392" y="3023485"/>
            <a:ext cx="576064" cy="649519"/>
          </a:xfrm>
          <a:prstGeom prst="rect">
            <a:avLst/>
          </a:prstGeom>
          <a:solidFill>
            <a:schemeClr val="bg1"/>
          </a:solidFill>
          <a:ln>
            <a:solidFill>
              <a:srgbClr val="FFFFFF"/>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rot="17693851">
            <a:off x="5247074" y="3883751"/>
            <a:ext cx="720080" cy="400110"/>
          </a:xfrm>
          <a:prstGeom prst="rect">
            <a:avLst/>
          </a:prstGeom>
          <a:noFill/>
        </p:spPr>
        <p:txBody>
          <a:bodyPr wrap="square" rtlCol="0">
            <a:spAutoFit/>
          </a:bodyPr>
          <a:lstStyle/>
          <a:p>
            <a:r>
              <a:rPr kumimoji="1" lang="en-US" altLang="ja-JP" sz="2000" i="1" dirty="0" smtClean="0">
                <a:latin typeface="Times New Roman"/>
                <a:cs typeface="Times New Roman"/>
              </a:rPr>
              <a:t>v</a:t>
            </a:r>
            <a:r>
              <a:rPr lang="en-US" altLang="ja-JP" sz="2000" baseline="30000" dirty="0" smtClean="0">
                <a:latin typeface="Times New Roman"/>
                <a:cs typeface="Times New Roman"/>
              </a:rPr>
              <a:t>0</a:t>
            </a:r>
            <a:r>
              <a:rPr kumimoji="1" lang="en-US" altLang="ja-JP" sz="2000" baseline="30000" dirty="0" smtClean="0">
                <a:latin typeface="Times New Roman"/>
                <a:cs typeface="Times New Roman"/>
              </a:rPr>
              <a:t>.5</a:t>
            </a:r>
            <a:endParaRPr kumimoji="1" lang="ja-JP" altLang="en-US" sz="2000" i="1" dirty="0">
              <a:latin typeface="Times New Roman"/>
              <a:cs typeface="Times New Roman"/>
            </a:endParaRPr>
          </a:p>
        </p:txBody>
      </p:sp>
      <p:pic>
        <p:nvPicPr>
          <p:cNvPr id="7" name="図 6" descr="vFvb.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0032" y="2875880"/>
            <a:ext cx="4102100" cy="3073400"/>
          </a:xfrm>
          <a:prstGeom prst="rect">
            <a:avLst/>
          </a:prstGeom>
        </p:spPr>
      </p:pic>
      <p:pic>
        <p:nvPicPr>
          <p:cNvPr id="31" name="図 30" descr="スクリーンショット 2017-03-10 17.14.4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1720" y="1484784"/>
            <a:ext cx="4687274" cy="4606459"/>
          </a:xfrm>
          <a:prstGeom prst="rect">
            <a:avLst/>
          </a:prstGeom>
        </p:spPr>
      </p:pic>
    </p:spTree>
    <p:extLst>
      <p:ext uri="{BB962C8B-B14F-4D97-AF65-F5344CB8AC3E}">
        <p14:creationId xmlns:p14="http://schemas.microsoft.com/office/powerpoint/2010/main" val="1321375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F005_BL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12" y="2204864"/>
            <a:ext cx="4149080" cy="4149080"/>
          </a:xfrm>
          <a:prstGeom prst="rect">
            <a:avLst/>
          </a:prstGeom>
        </p:spPr>
      </p:pic>
      <p:sp>
        <p:nvSpPr>
          <p:cNvPr id="2" name="タイトル 1"/>
          <p:cNvSpPr>
            <a:spLocks noGrp="1"/>
          </p:cNvSpPr>
          <p:nvPr>
            <p:ph type="title"/>
          </p:nvPr>
        </p:nvSpPr>
        <p:spPr>
          <a:xfrm>
            <a:off x="179512" y="53752"/>
            <a:ext cx="8784976" cy="1143000"/>
          </a:xfrm>
        </p:spPr>
        <p:txBody>
          <a:bodyPr>
            <a:normAutofit/>
          </a:bodyPr>
          <a:lstStyle/>
          <a:p>
            <a:r>
              <a:rPr lang="en-US" altLang="ja-JP" sz="4000" dirty="0" smtClean="0"/>
              <a:t>Spatial Variation of Spectrum</a:t>
            </a:r>
            <a:endParaRPr kumimoji="1" lang="ja-JP" altLang="en-US" sz="4000" dirty="0"/>
          </a:p>
        </p:txBody>
      </p:sp>
      <p:sp>
        <p:nvSpPr>
          <p:cNvPr id="9" name="テキスト ボックス 8"/>
          <p:cNvSpPr txBox="1"/>
          <p:nvPr/>
        </p:nvSpPr>
        <p:spPr>
          <a:xfrm>
            <a:off x="5436096" y="5795972"/>
            <a:ext cx="3275856" cy="369332"/>
          </a:xfrm>
          <a:prstGeom prst="rect">
            <a:avLst/>
          </a:prstGeom>
          <a:noFill/>
        </p:spPr>
        <p:txBody>
          <a:bodyPr wrap="square" rtlCol="0">
            <a:spAutoFit/>
          </a:bodyPr>
          <a:lstStyle/>
          <a:p>
            <a:r>
              <a:rPr lang="en-US" altLang="ja-JP" dirty="0" smtClean="0">
                <a:latin typeface="Times New Roman"/>
                <a:cs typeface="Times New Roman"/>
              </a:rPr>
              <a:t>photon energy : log(</a:t>
            </a:r>
            <a:r>
              <a:rPr lang="en-US" altLang="ja-JP" i="1" dirty="0" smtClean="0">
                <a:latin typeface="Times New Roman"/>
                <a:cs typeface="Times New Roman"/>
              </a:rPr>
              <a:t>E</a:t>
            </a:r>
            <a:r>
              <a:rPr lang="en-US" altLang="ja-JP" dirty="0" smtClean="0">
                <a:latin typeface="Times New Roman"/>
                <a:cs typeface="Times New Roman"/>
              </a:rPr>
              <a:t> [</a:t>
            </a:r>
            <a:r>
              <a:rPr lang="en-US" altLang="ja-JP" dirty="0" err="1" smtClean="0">
                <a:latin typeface="Times New Roman"/>
                <a:cs typeface="Times New Roman"/>
              </a:rPr>
              <a:t>GeV</a:t>
            </a:r>
            <a:r>
              <a:rPr lang="en-US" altLang="ja-JP" dirty="0" smtClean="0">
                <a:latin typeface="Times New Roman"/>
                <a:cs typeface="Times New Roman"/>
              </a:rPr>
              <a:t>])</a:t>
            </a:r>
            <a:endParaRPr kumimoji="1" lang="ja-JP" altLang="en-US" dirty="0">
              <a:latin typeface="Times New Roman"/>
              <a:cs typeface="Times New Roman"/>
            </a:endParaRPr>
          </a:p>
        </p:txBody>
      </p:sp>
      <p:sp>
        <p:nvSpPr>
          <p:cNvPr id="11" name="テキスト ボックス 10"/>
          <p:cNvSpPr txBox="1"/>
          <p:nvPr/>
        </p:nvSpPr>
        <p:spPr>
          <a:xfrm>
            <a:off x="467544" y="5733256"/>
            <a:ext cx="3528392" cy="369332"/>
          </a:xfrm>
          <a:prstGeom prst="rect">
            <a:avLst/>
          </a:prstGeom>
          <a:solidFill>
            <a:srgbClr val="FFFFFF"/>
          </a:solidFill>
        </p:spPr>
        <p:txBody>
          <a:bodyPr wrap="square" rtlCol="0">
            <a:spAutoFit/>
          </a:bodyPr>
          <a:lstStyle/>
          <a:p>
            <a:r>
              <a:rPr lang="en-US" altLang="ja-JP" dirty="0">
                <a:latin typeface="Times New Roman"/>
                <a:cs typeface="Times New Roman"/>
              </a:rPr>
              <a:t>d</a:t>
            </a:r>
            <a:r>
              <a:rPr kumimoji="1" lang="en-US" altLang="ja-JP" dirty="0" smtClean="0">
                <a:latin typeface="Times New Roman"/>
                <a:cs typeface="Times New Roman"/>
              </a:rPr>
              <a:t>istance from cloud surface : </a:t>
            </a:r>
            <a:r>
              <a:rPr kumimoji="1" lang="en-US" altLang="ja-JP" i="1" dirty="0" smtClean="0">
                <a:latin typeface="Times New Roman"/>
                <a:cs typeface="Times New Roman"/>
              </a:rPr>
              <a:t>x</a:t>
            </a:r>
            <a:r>
              <a:rPr kumimoji="1" lang="en-US" altLang="ja-JP" dirty="0" smtClean="0">
                <a:latin typeface="Times New Roman"/>
                <a:cs typeface="Times New Roman"/>
              </a:rPr>
              <a:t> [pc]</a:t>
            </a:r>
            <a:endParaRPr kumimoji="1" lang="ja-JP" altLang="en-US" dirty="0">
              <a:latin typeface="Times New Roman"/>
              <a:cs typeface="Times New Roman"/>
            </a:endParaRPr>
          </a:p>
        </p:txBody>
      </p:sp>
      <p:sp>
        <p:nvSpPr>
          <p:cNvPr id="12" name="テキスト ボックス 11"/>
          <p:cNvSpPr txBox="1"/>
          <p:nvPr/>
        </p:nvSpPr>
        <p:spPr>
          <a:xfrm rot="16200000">
            <a:off x="-1129733" y="3874150"/>
            <a:ext cx="2699792" cy="369332"/>
          </a:xfrm>
          <a:prstGeom prst="rect">
            <a:avLst/>
          </a:prstGeom>
          <a:solidFill>
            <a:srgbClr val="FFFFFF"/>
          </a:solidFill>
        </p:spPr>
        <p:txBody>
          <a:bodyPr wrap="square" rtlCol="0">
            <a:spAutoFit/>
          </a:bodyPr>
          <a:lstStyle/>
          <a:p>
            <a:r>
              <a:rPr lang="en-US" altLang="ja-JP" dirty="0" smtClean="0">
                <a:latin typeface="Times New Roman"/>
                <a:cs typeface="Times New Roman"/>
              </a:rPr>
              <a:t>CR energy : log(</a:t>
            </a:r>
            <a:r>
              <a:rPr lang="en-US" altLang="ja-JP" i="1" dirty="0" smtClean="0">
                <a:latin typeface="Times New Roman"/>
                <a:cs typeface="Times New Roman"/>
              </a:rPr>
              <a:t>E</a:t>
            </a:r>
            <a:r>
              <a:rPr lang="en-US" altLang="ja-JP" dirty="0" smtClean="0">
                <a:latin typeface="Times New Roman"/>
                <a:cs typeface="Times New Roman"/>
              </a:rPr>
              <a:t> [</a:t>
            </a:r>
            <a:r>
              <a:rPr lang="en-US" altLang="ja-JP" dirty="0" err="1" smtClean="0">
                <a:latin typeface="Times New Roman"/>
                <a:cs typeface="Times New Roman"/>
              </a:rPr>
              <a:t>GeV</a:t>
            </a:r>
            <a:r>
              <a:rPr lang="en-US" altLang="ja-JP" dirty="0" smtClean="0">
                <a:latin typeface="Times New Roman"/>
                <a:cs typeface="Times New Roman"/>
              </a:rPr>
              <a:t>])</a:t>
            </a:r>
            <a:endParaRPr kumimoji="1" lang="ja-JP" altLang="en-US" dirty="0">
              <a:latin typeface="Times New Roman"/>
              <a:cs typeface="Times New Roman"/>
            </a:endParaRPr>
          </a:p>
        </p:txBody>
      </p:sp>
      <p:sp>
        <p:nvSpPr>
          <p:cNvPr id="13" name="テキスト ボックス 12"/>
          <p:cNvSpPr txBox="1"/>
          <p:nvPr/>
        </p:nvSpPr>
        <p:spPr>
          <a:xfrm>
            <a:off x="755576" y="2060848"/>
            <a:ext cx="3096344" cy="646331"/>
          </a:xfrm>
          <a:prstGeom prst="rect">
            <a:avLst/>
          </a:prstGeom>
          <a:noFill/>
        </p:spPr>
        <p:txBody>
          <a:bodyPr wrap="square" rtlCol="0">
            <a:spAutoFit/>
          </a:bodyPr>
          <a:lstStyle/>
          <a:p>
            <a:r>
              <a:rPr kumimoji="1" lang="en-US" altLang="ja-JP" dirty="0" smtClean="0"/>
              <a:t>CR abundance </a:t>
            </a:r>
            <a:r>
              <a:rPr lang="en-US" altLang="en-US" dirty="0" smtClean="0"/>
              <a:t>normalized by cloud surface </a:t>
            </a:r>
            <a:r>
              <a:rPr lang="en-US" altLang="ja-JP" dirty="0" smtClean="0"/>
              <a:t>abundance</a:t>
            </a:r>
            <a:endParaRPr kumimoji="1" lang="ja-JP" altLang="en-US" dirty="0"/>
          </a:p>
        </p:txBody>
      </p:sp>
      <p:sp>
        <p:nvSpPr>
          <p:cNvPr id="14" name="テキスト ボックス 13"/>
          <p:cNvSpPr txBox="1"/>
          <p:nvPr/>
        </p:nvSpPr>
        <p:spPr>
          <a:xfrm>
            <a:off x="467544" y="1196752"/>
            <a:ext cx="8676456" cy="369332"/>
          </a:xfrm>
          <a:prstGeom prst="rect">
            <a:avLst/>
          </a:prstGeom>
          <a:noFill/>
        </p:spPr>
        <p:txBody>
          <a:bodyPr wrap="square" rtlCol="0">
            <a:spAutoFit/>
          </a:bodyPr>
          <a:lstStyle/>
          <a:p>
            <a:pPr marL="285750" indent="-285750">
              <a:buClr>
                <a:schemeClr val="bg2">
                  <a:lumMod val="25000"/>
                </a:schemeClr>
              </a:buClr>
              <a:buFont typeface="Wingdings" charset="2"/>
              <a:buChar char="p"/>
            </a:pPr>
            <a:r>
              <a:rPr kumimoji="1" lang="en-US" altLang="ja-JP" dirty="0" smtClean="0"/>
              <a:t> </a:t>
            </a:r>
            <a:r>
              <a:rPr lang="en-US" altLang="ja-JP" dirty="0"/>
              <a:t> </a:t>
            </a:r>
            <a:r>
              <a:rPr lang="en-US" altLang="ja-JP" dirty="0">
                <a:latin typeface="Symbol" charset="2"/>
                <a:cs typeface="Symbol" charset="2"/>
              </a:rPr>
              <a:t>g</a:t>
            </a:r>
            <a:r>
              <a:rPr lang="en-US" altLang="ja-JP" dirty="0"/>
              <a:t>-ray </a:t>
            </a:r>
            <a:r>
              <a:rPr kumimoji="1" lang="en-US" altLang="ja-JP" dirty="0" smtClean="0"/>
              <a:t> spectrum varies with emission region in cloud.</a:t>
            </a:r>
            <a:endParaRPr lang="ja-JP" altLang="en-US" dirty="0">
              <a:latin typeface="+mj-lt"/>
              <a:cs typeface="Times"/>
            </a:endParaRPr>
          </a:p>
        </p:txBody>
      </p:sp>
      <p:sp>
        <p:nvSpPr>
          <p:cNvPr id="15" name="テキスト ボックス 14"/>
          <p:cNvSpPr txBox="1"/>
          <p:nvPr/>
        </p:nvSpPr>
        <p:spPr>
          <a:xfrm>
            <a:off x="611560" y="1556792"/>
            <a:ext cx="8280920" cy="369332"/>
          </a:xfrm>
          <a:prstGeom prst="rect">
            <a:avLst/>
          </a:prstGeom>
          <a:noFill/>
        </p:spPr>
        <p:txBody>
          <a:bodyPr wrap="square" rtlCol="0">
            <a:spAutoFit/>
          </a:bodyPr>
          <a:lstStyle/>
          <a:p>
            <a:pPr marL="285750" indent="-285750">
              <a:buClr>
                <a:schemeClr val="bg2">
                  <a:lumMod val="25000"/>
                </a:schemeClr>
              </a:buClr>
              <a:buFont typeface="Wingdings" charset="2"/>
              <a:buChar char="l"/>
            </a:pPr>
            <a:r>
              <a:rPr lang="en-US" altLang="ja-JP" dirty="0" smtClean="0"/>
              <a:t>More flattened in surface region because of easier penetration for </a:t>
            </a:r>
            <a:r>
              <a:rPr lang="en-US" altLang="ja-JP" dirty="0" err="1" smtClean="0"/>
              <a:t>GeV</a:t>
            </a:r>
            <a:r>
              <a:rPr lang="en-US" altLang="ja-JP" dirty="0" smtClean="0"/>
              <a:t> CRs.</a:t>
            </a:r>
            <a:endParaRPr lang="ja-JP" altLang="en-US" dirty="0">
              <a:latin typeface="+mj-lt"/>
              <a:cs typeface="Times"/>
            </a:endParaRPr>
          </a:p>
        </p:txBody>
      </p:sp>
      <p:pic>
        <p:nvPicPr>
          <p:cNvPr id="4" name="図 3" descr="vFv_i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356" y="2731864"/>
            <a:ext cx="4102100" cy="3073400"/>
          </a:xfrm>
          <a:prstGeom prst="rect">
            <a:avLst/>
          </a:prstGeom>
        </p:spPr>
      </p:pic>
      <p:sp>
        <p:nvSpPr>
          <p:cNvPr id="16" name="テキスト ボックス 15"/>
          <p:cNvSpPr txBox="1"/>
          <p:nvPr/>
        </p:nvSpPr>
        <p:spPr>
          <a:xfrm>
            <a:off x="5222428" y="2411596"/>
            <a:ext cx="2949972" cy="369332"/>
          </a:xfrm>
          <a:prstGeom prst="rect">
            <a:avLst/>
          </a:prstGeom>
          <a:noFill/>
        </p:spPr>
        <p:txBody>
          <a:bodyPr wrap="square" rtlCol="0">
            <a:spAutoFit/>
          </a:bodyPr>
          <a:lstStyle/>
          <a:p>
            <a:r>
              <a:rPr kumimoji="1" lang="en-US" altLang="ja-JP" dirty="0" smtClean="0"/>
              <a:t>Synthesized</a:t>
            </a:r>
            <a:r>
              <a:rPr kumimoji="1" lang="ja-JP" altLang="en-US" dirty="0" smtClean="0"/>
              <a:t> </a:t>
            </a:r>
            <a:r>
              <a:rPr kumimoji="1" lang="en-US" altLang="ja-JP" dirty="0" smtClean="0">
                <a:latin typeface="Symbol" charset="2"/>
                <a:cs typeface="Symbol" charset="2"/>
              </a:rPr>
              <a:t>g</a:t>
            </a:r>
            <a:r>
              <a:rPr kumimoji="1" lang="en-US" altLang="ja-JP" dirty="0" smtClean="0"/>
              <a:t>-ray</a:t>
            </a:r>
            <a:r>
              <a:rPr kumimoji="1" lang="ja-JP" altLang="en-US" dirty="0" smtClean="0"/>
              <a:t> </a:t>
            </a:r>
            <a:r>
              <a:rPr kumimoji="1" lang="en-US" altLang="ja-JP" dirty="0" smtClean="0"/>
              <a:t>spectrum</a:t>
            </a:r>
            <a:endParaRPr kumimoji="1" lang="ja-JP" altLang="en-US" dirty="0"/>
          </a:p>
        </p:txBody>
      </p:sp>
      <p:sp>
        <p:nvSpPr>
          <p:cNvPr id="5" name="正方形/長方形 4"/>
          <p:cNvSpPr/>
          <p:nvPr/>
        </p:nvSpPr>
        <p:spPr>
          <a:xfrm>
            <a:off x="683568" y="2721620"/>
            <a:ext cx="576064" cy="2808312"/>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903116" y="2721620"/>
            <a:ext cx="576064" cy="2808312"/>
          </a:xfrm>
          <a:prstGeom prst="rect">
            <a:avLst/>
          </a:prstGeom>
          <a:noFill/>
          <a:ln w="381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39961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lang="en-US" altLang="ja-JP" dirty="0"/>
              <a:t>S</a:t>
            </a:r>
            <a:r>
              <a:rPr kumimoji="1" lang="en-US" altLang="ja-JP" dirty="0" smtClean="0"/>
              <a:t>ummary</a:t>
            </a:r>
            <a:endParaRPr kumimoji="1" lang="ja-JP" altLang="en-US" dirty="0"/>
          </a:p>
        </p:txBody>
      </p:sp>
      <p:sp>
        <p:nvSpPr>
          <p:cNvPr id="4" name="テキスト ボックス 6"/>
          <p:cNvSpPr txBox="1"/>
          <p:nvPr/>
        </p:nvSpPr>
        <p:spPr>
          <a:xfrm>
            <a:off x="288032" y="1475492"/>
            <a:ext cx="8748464" cy="369332"/>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smtClean="0">
                <a:cs typeface="Times New Roman"/>
              </a:rPr>
              <a:t>RXJ1713 </a:t>
            </a:r>
            <a:r>
              <a:rPr lang="ja-JP" altLang="en-US" dirty="0" smtClean="0">
                <a:cs typeface="Times New Roman"/>
              </a:rPr>
              <a:t>からのガンマ線放射は電子起源であると言われているが</a:t>
            </a:r>
            <a:r>
              <a:rPr lang="en-US" altLang="ja-JP" dirty="0" smtClean="0">
                <a:cs typeface="Times New Roman"/>
              </a:rPr>
              <a:t>…</a:t>
            </a:r>
            <a:endParaRPr lang="en-US" altLang="ja-JP" dirty="0">
              <a:cs typeface="Times New Roman"/>
            </a:endParaRPr>
          </a:p>
        </p:txBody>
      </p:sp>
      <p:sp>
        <p:nvSpPr>
          <p:cNvPr id="12" name="テキスト ボックス 11"/>
          <p:cNvSpPr txBox="1"/>
          <p:nvPr/>
        </p:nvSpPr>
        <p:spPr>
          <a:xfrm>
            <a:off x="447147" y="1916832"/>
            <a:ext cx="8373325" cy="369332"/>
          </a:xfrm>
          <a:prstGeom prst="rect">
            <a:avLst/>
          </a:prstGeom>
          <a:noFill/>
        </p:spPr>
        <p:txBody>
          <a:bodyPr wrap="square" rtlCol="0">
            <a:spAutoFit/>
          </a:bodyPr>
          <a:lstStyle/>
          <a:p>
            <a:pPr marL="285750" indent="-285750">
              <a:buFont typeface="Wingdings" charset="2"/>
              <a:buChar char="l"/>
            </a:pPr>
            <a:r>
              <a:rPr lang="en-US" altLang="ja-JP" dirty="0" smtClean="0">
                <a:cs typeface="Times New Roman"/>
              </a:rPr>
              <a:t>Clumpy </a:t>
            </a:r>
            <a:r>
              <a:rPr lang="ja-JP" altLang="en-US" dirty="0" smtClean="0">
                <a:cs typeface="Times New Roman"/>
              </a:rPr>
              <a:t>な</a:t>
            </a:r>
            <a:r>
              <a:rPr lang="en-US" altLang="ja-JP" dirty="0" smtClean="0">
                <a:cs typeface="Times New Roman"/>
              </a:rPr>
              <a:t> ISM </a:t>
            </a:r>
            <a:r>
              <a:rPr lang="ja-JP" altLang="en-US" dirty="0" smtClean="0">
                <a:cs typeface="Times New Roman"/>
              </a:rPr>
              <a:t>を考慮すると陽子起源の放射でも</a:t>
            </a:r>
            <a:r>
              <a:rPr lang="en-US" altLang="ja-JP" dirty="0">
                <a:cs typeface="Times New Roman"/>
              </a:rPr>
              <a:t> </a:t>
            </a:r>
            <a:r>
              <a:rPr lang="en-US" altLang="ja-JP" dirty="0" smtClean="0">
                <a:cs typeface="Times New Roman"/>
              </a:rPr>
              <a:t>hardening </a:t>
            </a:r>
            <a:r>
              <a:rPr lang="ja-JP" altLang="en-US" dirty="0" smtClean="0">
                <a:cs typeface="Times New Roman"/>
              </a:rPr>
              <a:t>の可能性が可能</a:t>
            </a:r>
            <a:endParaRPr lang="en-US" altLang="ja-JP" dirty="0" smtClean="0">
              <a:cs typeface="Times New Roman"/>
            </a:endParaRPr>
          </a:p>
        </p:txBody>
      </p:sp>
      <p:sp>
        <p:nvSpPr>
          <p:cNvPr id="11" name="テキスト ボックス 10"/>
          <p:cNvSpPr txBox="1"/>
          <p:nvPr/>
        </p:nvSpPr>
        <p:spPr>
          <a:xfrm>
            <a:off x="663171" y="2348880"/>
            <a:ext cx="5853045" cy="369332"/>
          </a:xfrm>
          <a:prstGeom prst="rect">
            <a:avLst/>
          </a:prstGeom>
          <a:noFill/>
        </p:spPr>
        <p:txBody>
          <a:bodyPr wrap="square" rtlCol="0">
            <a:spAutoFit/>
          </a:bodyPr>
          <a:lstStyle/>
          <a:p>
            <a:r>
              <a:rPr kumimoji="1" lang="ja-JP" altLang="en-US" dirty="0" smtClean="0">
                <a:cs typeface="Times New Roman"/>
              </a:rPr>
              <a:t>＊分子雲は</a:t>
            </a:r>
            <a:r>
              <a:rPr lang="ja-JP" altLang="en-US" dirty="0" smtClean="0">
                <a:cs typeface="Times New Roman"/>
              </a:rPr>
              <a:t>熱的不安定性の影響で</a:t>
            </a:r>
            <a:r>
              <a:rPr kumimoji="1" lang="ja-JP" altLang="en-US" dirty="0" smtClean="0">
                <a:cs typeface="Times New Roman"/>
              </a:rPr>
              <a:t>必ず</a:t>
            </a:r>
            <a:r>
              <a:rPr kumimoji="1" lang="en-US" altLang="ja-JP" dirty="0" smtClean="0">
                <a:cs typeface="Times New Roman"/>
              </a:rPr>
              <a:t> clumpy</a:t>
            </a:r>
            <a:endParaRPr kumimoji="1" lang="ja-JP" altLang="en-US" dirty="0">
              <a:cs typeface="Times New Roman"/>
            </a:endParaRPr>
          </a:p>
        </p:txBody>
      </p:sp>
      <p:sp>
        <p:nvSpPr>
          <p:cNvPr id="16" name="テキスト ボックス 15"/>
          <p:cNvSpPr txBox="1"/>
          <p:nvPr/>
        </p:nvSpPr>
        <p:spPr>
          <a:xfrm>
            <a:off x="5415699" y="2780928"/>
            <a:ext cx="3332765" cy="369332"/>
          </a:xfrm>
          <a:prstGeom prst="rect">
            <a:avLst/>
          </a:prstGeom>
          <a:noFill/>
        </p:spPr>
        <p:txBody>
          <a:bodyPr wrap="square" rtlCol="0">
            <a:spAutoFit/>
          </a:bodyPr>
          <a:lstStyle/>
          <a:p>
            <a:r>
              <a:rPr kumimoji="1" lang="en-US" altLang="ja-JP" dirty="0" smtClean="0">
                <a:cs typeface="Times New Roman"/>
              </a:rPr>
              <a:t>Inoue+12, Inoue &amp; Inutsuka 12</a:t>
            </a:r>
            <a:endParaRPr kumimoji="1" lang="ja-JP" altLang="en-US" dirty="0">
              <a:cs typeface="Times New Roman"/>
            </a:endParaRPr>
          </a:p>
        </p:txBody>
      </p:sp>
      <p:sp>
        <p:nvSpPr>
          <p:cNvPr id="17" name="テキスト ボックス 16"/>
          <p:cNvSpPr txBox="1"/>
          <p:nvPr/>
        </p:nvSpPr>
        <p:spPr>
          <a:xfrm>
            <a:off x="323528" y="3356992"/>
            <a:ext cx="8373325" cy="369332"/>
          </a:xfrm>
          <a:prstGeom prst="rect">
            <a:avLst/>
          </a:prstGeom>
          <a:noFill/>
        </p:spPr>
        <p:txBody>
          <a:bodyPr wrap="square" rtlCol="0">
            <a:spAutoFit/>
          </a:bodyPr>
          <a:lstStyle/>
          <a:p>
            <a:pPr marL="285750" indent="-285750">
              <a:buClr>
                <a:schemeClr val="bg2">
                  <a:lumMod val="50000"/>
                </a:schemeClr>
              </a:buClr>
              <a:buFont typeface="Wingdings" charset="2"/>
              <a:buChar char="p"/>
            </a:pPr>
            <a:r>
              <a:rPr lang="ja-JP" altLang="en-US" dirty="0" smtClean="0">
                <a:cs typeface="Times New Roman"/>
              </a:rPr>
              <a:t>過去の研究では分子雲に浸透する宇宙線の拡散係数を都合良く仮定していた</a:t>
            </a:r>
            <a:endParaRPr lang="en-US" altLang="ja-JP" dirty="0" smtClean="0">
              <a:cs typeface="Times New Roman"/>
            </a:endParaRPr>
          </a:p>
        </p:txBody>
      </p:sp>
      <p:sp>
        <p:nvSpPr>
          <p:cNvPr id="18" name="テキスト ボックス 17"/>
          <p:cNvSpPr txBox="1"/>
          <p:nvPr/>
        </p:nvSpPr>
        <p:spPr>
          <a:xfrm>
            <a:off x="447147" y="4077072"/>
            <a:ext cx="8373325" cy="646331"/>
          </a:xfrm>
          <a:prstGeom prst="rect">
            <a:avLst/>
          </a:prstGeom>
          <a:noFill/>
        </p:spPr>
        <p:txBody>
          <a:bodyPr wrap="square" rtlCol="0">
            <a:spAutoFit/>
          </a:bodyPr>
          <a:lstStyle/>
          <a:p>
            <a:pPr marL="285750" indent="-285750">
              <a:buFont typeface="Wingdings" charset="2"/>
              <a:buChar char="l"/>
            </a:pPr>
            <a:r>
              <a:rPr lang="ja-JP" altLang="en-US" dirty="0" smtClean="0">
                <a:cs typeface="Times New Roman"/>
              </a:rPr>
              <a:t>宇宙線を分子雲クランプに流し込む</a:t>
            </a:r>
            <a:r>
              <a:rPr lang="ja-JP" altLang="en-US" dirty="0">
                <a:cs typeface="Times New Roman"/>
              </a:rPr>
              <a:t>超高分解能</a:t>
            </a:r>
            <a:r>
              <a:rPr lang="ja-JP" altLang="en-US" dirty="0" smtClean="0">
                <a:cs typeface="Times New Roman"/>
              </a:rPr>
              <a:t>数値実験を</a:t>
            </a:r>
            <a:r>
              <a:rPr lang="en-US" altLang="ja-JP" dirty="0" smtClean="0">
                <a:cs typeface="Times New Roman"/>
              </a:rPr>
              <a:t> Bell MHD+</a:t>
            </a:r>
            <a:r>
              <a:rPr lang="ja-JP" altLang="en-US" dirty="0" smtClean="0">
                <a:cs typeface="Times New Roman"/>
              </a:rPr>
              <a:t>拡散輸送</a:t>
            </a:r>
            <a:endParaRPr lang="en-US" altLang="ja-JP" dirty="0" smtClean="0">
              <a:cs typeface="Times New Roman"/>
            </a:endParaRPr>
          </a:p>
          <a:p>
            <a:r>
              <a:rPr lang="ja-JP" altLang="ja-JP" dirty="0">
                <a:cs typeface="Times New Roman"/>
              </a:rPr>
              <a:t>　</a:t>
            </a:r>
            <a:r>
              <a:rPr lang="ja-JP" altLang="en-US" dirty="0" smtClean="0">
                <a:cs typeface="Times New Roman"/>
              </a:rPr>
              <a:t>　方程式を解くことで行った</a:t>
            </a:r>
            <a:endParaRPr lang="en-US" altLang="ja-JP" dirty="0" smtClean="0">
              <a:cs typeface="Times New Roman"/>
            </a:endParaRPr>
          </a:p>
        </p:txBody>
      </p:sp>
      <p:sp>
        <p:nvSpPr>
          <p:cNvPr id="19" name="テキスト ボックス 18"/>
          <p:cNvSpPr txBox="1"/>
          <p:nvPr/>
        </p:nvSpPr>
        <p:spPr>
          <a:xfrm>
            <a:off x="5436096" y="3635732"/>
            <a:ext cx="3332765" cy="369332"/>
          </a:xfrm>
          <a:prstGeom prst="rect">
            <a:avLst/>
          </a:prstGeom>
          <a:noFill/>
        </p:spPr>
        <p:txBody>
          <a:bodyPr wrap="square" rtlCol="0">
            <a:spAutoFit/>
          </a:bodyPr>
          <a:lstStyle/>
          <a:p>
            <a:r>
              <a:rPr kumimoji="1" lang="en-US" altLang="ja-JP" dirty="0" smtClean="0">
                <a:cs typeface="Times New Roman"/>
              </a:rPr>
              <a:t>Inoue+12, </a:t>
            </a:r>
            <a:r>
              <a:rPr kumimoji="1" lang="en-US" altLang="ja-JP" dirty="0" err="1" smtClean="0">
                <a:cs typeface="Times New Roman"/>
              </a:rPr>
              <a:t>Gabici</a:t>
            </a:r>
            <a:r>
              <a:rPr kumimoji="1" lang="en-US" altLang="ja-JP" dirty="0" smtClean="0">
                <a:cs typeface="Times New Roman"/>
              </a:rPr>
              <a:t> &amp; </a:t>
            </a:r>
            <a:r>
              <a:rPr kumimoji="1" lang="en-US" altLang="ja-JP" dirty="0" err="1" smtClean="0">
                <a:cs typeface="Times New Roman"/>
              </a:rPr>
              <a:t>Aharonian</a:t>
            </a:r>
            <a:r>
              <a:rPr kumimoji="1" lang="en-US" altLang="ja-JP" dirty="0" smtClean="0">
                <a:cs typeface="Times New Roman"/>
              </a:rPr>
              <a:t> 14</a:t>
            </a:r>
            <a:endParaRPr kumimoji="1" lang="ja-JP" altLang="en-US" dirty="0">
              <a:cs typeface="Times New Roman"/>
            </a:endParaRPr>
          </a:p>
        </p:txBody>
      </p:sp>
      <p:sp>
        <p:nvSpPr>
          <p:cNvPr id="20" name="テキスト ボックス 19"/>
          <p:cNvSpPr txBox="1"/>
          <p:nvPr/>
        </p:nvSpPr>
        <p:spPr>
          <a:xfrm>
            <a:off x="447147" y="4797152"/>
            <a:ext cx="8373325" cy="646331"/>
          </a:xfrm>
          <a:prstGeom prst="rect">
            <a:avLst/>
          </a:prstGeom>
          <a:noFill/>
        </p:spPr>
        <p:txBody>
          <a:bodyPr wrap="square" rtlCol="0">
            <a:spAutoFit/>
          </a:bodyPr>
          <a:lstStyle/>
          <a:p>
            <a:pPr marL="285750" indent="-285750">
              <a:buFont typeface="Wingdings" charset="2"/>
              <a:buChar char="l"/>
            </a:pPr>
            <a:r>
              <a:rPr lang="ja-JP" altLang="en-US" dirty="0" smtClean="0">
                <a:cs typeface="Times New Roman"/>
              </a:rPr>
              <a:t>宇宙線の伝搬に起因する</a:t>
            </a:r>
            <a:r>
              <a:rPr lang="en-US" altLang="ja-JP" dirty="0" smtClean="0">
                <a:cs typeface="Times New Roman"/>
              </a:rPr>
              <a:t> Bell </a:t>
            </a:r>
            <a:r>
              <a:rPr lang="ja-JP" altLang="en-US" dirty="0" smtClean="0">
                <a:cs typeface="Times New Roman"/>
              </a:rPr>
              <a:t>不安定によって磁気乱流が生成され、乱流による</a:t>
            </a:r>
            <a:endParaRPr lang="en-US" altLang="ja-JP" dirty="0" smtClean="0">
              <a:cs typeface="Times New Roman"/>
            </a:endParaRPr>
          </a:p>
          <a:p>
            <a:r>
              <a:rPr lang="ja-JP" altLang="ja-JP" dirty="0">
                <a:cs typeface="Times New Roman"/>
              </a:rPr>
              <a:t>　</a:t>
            </a:r>
            <a:r>
              <a:rPr lang="ja-JP" altLang="en-US" dirty="0" smtClean="0">
                <a:cs typeface="Times New Roman"/>
              </a:rPr>
              <a:t>　宇宙線拡散の抑制で実際に観測と無矛盾なスペクトル変調が発生することを確認</a:t>
            </a:r>
            <a:endParaRPr lang="en-US" altLang="ja-JP" dirty="0" smtClean="0">
              <a:cs typeface="Times New Roman"/>
            </a:endParaRPr>
          </a:p>
        </p:txBody>
      </p:sp>
      <p:sp>
        <p:nvSpPr>
          <p:cNvPr id="21" name="テキスト ボックス 20"/>
          <p:cNvSpPr txBox="1"/>
          <p:nvPr/>
        </p:nvSpPr>
        <p:spPr>
          <a:xfrm>
            <a:off x="447147" y="5589240"/>
            <a:ext cx="8373325" cy="369332"/>
          </a:xfrm>
          <a:prstGeom prst="rect">
            <a:avLst/>
          </a:prstGeom>
          <a:noFill/>
        </p:spPr>
        <p:txBody>
          <a:bodyPr wrap="square" rtlCol="0">
            <a:spAutoFit/>
          </a:bodyPr>
          <a:lstStyle/>
          <a:p>
            <a:pPr marL="285750" indent="-285750">
              <a:buFont typeface="Wingdings" charset="2"/>
              <a:buChar char="l"/>
            </a:pPr>
            <a:r>
              <a:rPr lang="ja-JP" altLang="en-US" dirty="0" smtClean="0">
                <a:cs typeface="Times New Roman"/>
              </a:rPr>
              <a:t>クラウド表面からよりフラットなスペクトルを持つガンマ線放射が観測されると予言</a:t>
            </a:r>
            <a:endParaRPr lang="en-US" altLang="ja-JP" dirty="0" smtClean="0">
              <a:cs typeface="Times New Roman"/>
            </a:endParaRPr>
          </a:p>
        </p:txBody>
      </p:sp>
      <p:sp>
        <p:nvSpPr>
          <p:cNvPr id="22" name="テキスト ボックス 21"/>
          <p:cNvSpPr txBox="1"/>
          <p:nvPr/>
        </p:nvSpPr>
        <p:spPr>
          <a:xfrm>
            <a:off x="5508104" y="6011996"/>
            <a:ext cx="2088232" cy="369332"/>
          </a:xfrm>
          <a:prstGeom prst="rect">
            <a:avLst/>
          </a:prstGeom>
          <a:noFill/>
        </p:spPr>
        <p:txBody>
          <a:bodyPr wrap="square" rtlCol="0">
            <a:spAutoFit/>
          </a:bodyPr>
          <a:lstStyle/>
          <a:p>
            <a:r>
              <a:rPr kumimoji="1" lang="en-US" altLang="ja-JP" dirty="0" smtClean="0">
                <a:cs typeface="Times New Roman"/>
              </a:rPr>
              <a:t>Inoue+17 in prep.</a:t>
            </a:r>
            <a:endParaRPr kumimoji="1" lang="ja-JP" altLang="en-US" dirty="0">
              <a:cs typeface="Times New Roman"/>
            </a:endParaRPr>
          </a:p>
        </p:txBody>
      </p:sp>
    </p:spTree>
    <p:extLst>
      <p:ext uri="{BB962C8B-B14F-4D97-AF65-F5344CB8AC3E}">
        <p14:creationId xmlns:p14="http://schemas.microsoft.com/office/powerpoint/2010/main" val="17152743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99392"/>
            <a:ext cx="8496944" cy="1143000"/>
          </a:xfrm>
        </p:spPr>
        <p:txBody>
          <a:bodyPr>
            <a:normAutofit/>
          </a:bodyPr>
          <a:lstStyle/>
          <a:p>
            <a:r>
              <a:rPr lang="en-US" altLang="ja-JP" dirty="0" smtClean="0"/>
              <a:t>Introduction to </a:t>
            </a:r>
            <a:r>
              <a:rPr lang="en-US" altLang="ja-JP" dirty="0"/>
              <a:t>RX</a:t>
            </a:r>
            <a:r>
              <a:rPr lang="ja-JP" altLang="en-US" dirty="0"/>
              <a:t> </a:t>
            </a:r>
            <a:r>
              <a:rPr lang="en-US" altLang="ja-JP" dirty="0"/>
              <a:t>J1713.7-3946</a:t>
            </a:r>
            <a:endParaRPr kumimoji="1" lang="ja-JP" altLang="en-US" dirty="0"/>
          </a:p>
        </p:txBody>
      </p:sp>
      <p:sp>
        <p:nvSpPr>
          <p:cNvPr id="3" name="テキスト ボックス 6"/>
          <p:cNvSpPr txBox="1"/>
          <p:nvPr/>
        </p:nvSpPr>
        <p:spPr>
          <a:xfrm>
            <a:off x="251520" y="908720"/>
            <a:ext cx="8989455" cy="369332"/>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smtClean="0"/>
              <a:t>SNR: RX</a:t>
            </a:r>
            <a:r>
              <a:rPr lang="ja-JP" altLang="en-US" dirty="0" smtClean="0"/>
              <a:t> </a:t>
            </a:r>
            <a:r>
              <a:rPr lang="en-US" altLang="ja-JP" dirty="0" smtClean="0"/>
              <a:t>J1713.7-3946:</a:t>
            </a:r>
            <a:r>
              <a:rPr lang="ja-JP" altLang="en-US" dirty="0" smtClean="0"/>
              <a:t> </a:t>
            </a:r>
            <a:r>
              <a:rPr lang="en-US" altLang="ja-JP" dirty="0" smtClean="0">
                <a:solidFill>
                  <a:srgbClr val="FF0000"/>
                </a:solidFill>
              </a:rPr>
              <a:t>the brightest</a:t>
            </a:r>
            <a:r>
              <a:rPr lang="ja-JP" altLang="en-US" dirty="0" smtClean="0">
                <a:solidFill>
                  <a:srgbClr val="FF0000"/>
                </a:solidFill>
              </a:rPr>
              <a:t> </a:t>
            </a:r>
            <a:r>
              <a:rPr lang="en-US" altLang="ja-JP" dirty="0" err="1" smtClean="0">
                <a:solidFill>
                  <a:srgbClr val="FF0000"/>
                </a:solidFill>
              </a:rPr>
              <a:t>TeV</a:t>
            </a:r>
            <a:r>
              <a:rPr lang="ja-JP" altLang="ja-JP" dirty="0">
                <a:solidFill>
                  <a:srgbClr val="FF0000"/>
                </a:solidFill>
              </a:rPr>
              <a:t> </a:t>
            </a:r>
            <a:r>
              <a:rPr lang="en-US" altLang="ja-JP" dirty="0" smtClean="0">
                <a:solidFill>
                  <a:srgbClr val="FF0000"/>
                </a:solidFill>
                <a:latin typeface="Symbol" charset="2"/>
                <a:cs typeface="Symbol" charset="2"/>
              </a:rPr>
              <a:t>g</a:t>
            </a:r>
            <a:r>
              <a:rPr lang="en-US" altLang="ja-JP" dirty="0" smtClean="0">
                <a:solidFill>
                  <a:srgbClr val="FF0000"/>
                </a:solidFill>
              </a:rPr>
              <a:t>-ray</a:t>
            </a:r>
            <a:r>
              <a:rPr lang="en-US" altLang="en-US" dirty="0">
                <a:solidFill>
                  <a:srgbClr val="FF0000"/>
                </a:solidFill>
              </a:rPr>
              <a:t> </a:t>
            </a:r>
            <a:r>
              <a:rPr lang="en-US" altLang="en-US" dirty="0" smtClean="0">
                <a:solidFill>
                  <a:srgbClr val="FF0000"/>
                </a:solidFill>
              </a:rPr>
              <a:t>SNR</a:t>
            </a:r>
            <a:r>
              <a:rPr lang="en-US" altLang="ja-JP" dirty="0" smtClean="0"/>
              <a:t>.</a:t>
            </a:r>
          </a:p>
        </p:txBody>
      </p:sp>
      <p:sp>
        <p:nvSpPr>
          <p:cNvPr id="12" name="テキスト ボックス 11"/>
          <p:cNvSpPr txBox="1"/>
          <p:nvPr/>
        </p:nvSpPr>
        <p:spPr>
          <a:xfrm>
            <a:off x="539552" y="1628800"/>
            <a:ext cx="8604448" cy="646331"/>
          </a:xfrm>
          <a:prstGeom prst="rect">
            <a:avLst/>
          </a:prstGeom>
          <a:noFill/>
        </p:spPr>
        <p:txBody>
          <a:bodyPr wrap="square" rtlCol="0">
            <a:spAutoFit/>
          </a:bodyPr>
          <a:lstStyle/>
          <a:p>
            <a:pPr marL="285750" indent="-285750">
              <a:buFont typeface="Wingdings" charset="2"/>
              <a:buChar char="ü"/>
            </a:pPr>
            <a:r>
              <a:rPr kumimoji="1" lang="en-US" altLang="ja-JP" dirty="0" smtClean="0"/>
              <a:t>Show bright shell-like synchrotron x-ray emissions</a:t>
            </a:r>
          </a:p>
          <a:p>
            <a:r>
              <a:rPr lang="en-US" altLang="ja-JP" dirty="0"/>
              <a:t> </a:t>
            </a:r>
            <a:r>
              <a:rPr lang="en-US" altLang="ja-JP" dirty="0" smtClean="0"/>
              <a:t>     </a:t>
            </a:r>
            <a:r>
              <a:rPr lang="en-US" altLang="ja-JP" dirty="0"/>
              <a:t> </a:t>
            </a:r>
            <a:r>
              <a:rPr kumimoji="1" lang="en-US" altLang="ja-JP" dirty="0" smtClean="0"/>
              <a:t>(at least electrons are accelerated by 1</a:t>
            </a:r>
            <a:r>
              <a:rPr kumimoji="1" lang="en-US" altLang="ja-JP" baseline="30000" dirty="0" smtClean="0"/>
              <a:t>st</a:t>
            </a:r>
            <a:r>
              <a:rPr kumimoji="1" lang="en-US" altLang="ja-JP" dirty="0" smtClean="0"/>
              <a:t> order Fermi mechanism at shock).</a:t>
            </a:r>
            <a:endParaRPr kumimoji="1" lang="ja-JP" altLang="en-US" dirty="0"/>
          </a:p>
        </p:txBody>
      </p:sp>
      <p:sp>
        <p:nvSpPr>
          <p:cNvPr id="13" name="テキスト ボックス 12"/>
          <p:cNvSpPr txBox="1"/>
          <p:nvPr/>
        </p:nvSpPr>
        <p:spPr>
          <a:xfrm>
            <a:off x="539552" y="1268760"/>
            <a:ext cx="8424936" cy="369332"/>
          </a:xfrm>
          <a:prstGeom prst="rect">
            <a:avLst/>
          </a:prstGeom>
          <a:noFill/>
        </p:spPr>
        <p:txBody>
          <a:bodyPr wrap="square" rtlCol="0">
            <a:spAutoFit/>
          </a:bodyPr>
          <a:lstStyle/>
          <a:p>
            <a:pPr marL="285750" indent="-285750">
              <a:buFont typeface="Wingdings" charset="2"/>
              <a:buChar char="ü"/>
            </a:pPr>
            <a:r>
              <a:rPr lang="en-US" altLang="ja-JP" dirty="0" smtClean="0">
                <a:cs typeface="Times New Roman"/>
              </a:rPr>
              <a:t>Young and associates strong shock </a:t>
            </a:r>
            <a:r>
              <a:rPr lang="en-US" altLang="ja-JP" dirty="0" smtClean="0">
                <a:latin typeface="Times New Roman"/>
                <a:cs typeface="Times New Roman"/>
              </a:rPr>
              <a:t>(</a:t>
            </a:r>
            <a:r>
              <a:rPr lang="en-US" altLang="ja-JP" i="1" dirty="0" err="1" smtClean="0">
                <a:latin typeface="Times New Roman"/>
                <a:cs typeface="Times New Roman"/>
              </a:rPr>
              <a:t>t</a:t>
            </a:r>
            <a:r>
              <a:rPr lang="en-US" altLang="ja-JP" baseline="-25000" dirty="0" err="1" smtClean="0">
                <a:latin typeface="Times New Roman"/>
                <a:cs typeface="Times New Roman"/>
              </a:rPr>
              <a:t>a</a:t>
            </a:r>
            <a:r>
              <a:rPr kumimoji="1" lang="en-US" altLang="ja-JP" baseline="-25000" dirty="0" err="1" smtClean="0">
                <a:latin typeface="Times New Roman"/>
                <a:cs typeface="Times New Roman"/>
              </a:rPr>
              <a:t>ge</a:t>
            </a:r>
            <a:r>
              <a:rPr kumimoji="1" lang="en-US" altLang="ja-JP" dirty="0" smtClean="0">
                <a:latin typeface="Times New Roman"/>
                <a:cs typeface="Times New Roman"/>
              </a:rPr>
              <a:t> ~ 1000 </a:t>
            </a:r>
            <a:r>
              <a:rPr kumimoji="1" lang="en-US" altLang="ja-JP" dirty="0" err="1" smtClean="0">
                <a:latin typeface="Times New Roman"/>
                <a:cs typeface="Times New Roman"/>
              </a:rPr>
              <a:t>yr</a:t>
            </a:r>
            <a:r>
              <a:rPr kumimoji="1" lang="en-US" altLang="ja-JP" dirty="0" smtClean="0">
                <a:latin typeface="Times New Roman"/>
                <a:cs typeface="Times New Roman"/>
              </a:rPr>
              <a:t>, </a:t>
            </a:r>
            <a:r>
              <a:rPr kumimoji="1" lang="en-US" altLang="ja-JP" i="1" dirty="0" smtClean="0">
                <a:latin typeface="Times New Roman"/>
                <a:cs typeface="Times New Roman"/>
              </a:rPr>
              <a:t>R</a:t>
            </a:r>
            <a:r>
              <a:rPr kumimoji="1" lang="en-US" altLang="ja-JP" dirty="0" smtClean="0">
                <a:latin typeface="Times New Roman"/>
                <a:cs typeface="Times New Roman"/>
              </a:rPr>
              <a:t> ~ </a:t>
            </a:r>
            <a:r>
              <a:rPr lang="en-US" altLang="ja-JP" dirty="0">
                <a:latin typeface="Times New Roman"/>
                <a:cs typeface="Times New Roman"/>
              </a:rPr>
              <a:t>8</a:t>
            </a:r>
            <a:r>
              <a:rPr kumimoji="1" lang="en-US" altLang="ja-JP" dirty="0" smtClean="0">
                <a:latin typeface="Times New Roman"/>
                <a:cs typeface="Times New Roman"/>
              </a:rPr>
              <a:t> pc, </a:t>
            </a:r>
            <a:r>
              <a:rPr kumimoji="1" lang="en-US" altLang="ja-JP" dirty="0" err="1" smtClean="0">
                <a:latin typeface="Times New Roman"/>
                <a:cs typeface="Times New Roman"/>
              </a:rPr>
              <a:t>v</a:t>
            </a:r>
            <a:r>
              <a:rPr kumimoji="1" lang="en-US" altLang="ja-JP" baseline="-25000" dirty="0" err="1" smtClean="0">
                <a:latin typeface="Times New Roman"/>
                <a:cs typeface="Times New Roman"/>
              </a:rPr>
              <a:t>sh</a:t>
            </a:r>
            <a:r>
              <a:rPr kumimoji="1" lang="en-US" altLang="ja-JP" dirty="0" smtClean="0">
                <a:latin typeface="Times New Roman"/>
                <a:cs typeface="Times New Roman"/>
              </a:rPr>
              <a:t> ~ 5000 km/s).</a:t>
            </a:r>
            <a:endParaRPr kumimoji="1" lang="ja-JP" altLang="en-US" dirty="0">
              <a:latin typeface="Times New Roman"/>
              <a:cs typeface="Times New Roman"/>
            </a:endParaRPr>
          </a:p>
        </p:txBody>
      </p:sp>
      <p:pic>
        <p:nvPicPr>
          <p:cNvPr id="5" name="図 4" descr="スクリーンショット 2017-03-06 15.36.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612" y="2564904"/>
            <a:ext cx="4105167" cy="3573016"/>
          </a:xfrm>
          <a:prstGeom prst="rect">
            <a:avLst/>
          </a:prstGeom>
        </p:spPr>
      </p:pic>
      <p:sp>
        <p:nvSpPr>
          <p:cNvPr id="6" name="テキスト ボックス 5"/>
          <p:cNvSpPr txBox="1"/>
          <p:nvPr/>
        </p:nvSpPr>
        <p:spPr>
          <a:xfrm>
            <a:off x="3347864" y="5435932"/>
            <a:ext cx="2736304" cy="369332"/>
          </a:xfrm>
          <a:prstGeom prst="rect">
            <a:avLst/>
          </a:prstGeom>
          <a:noFill/>
        </p:spPr>
        <p:txBody>
          <a:bodyPr wrap="square" rtlCol="0">
            <a:spAutoFit/>
          </a:bodyPr>
          <a:lstStyle/>
          <a:p>
            <a:r>
              <a:rPr lang="en-US" altLang="ja-JP" dirty="0" smtClean="0">
                <a:solidFill>
                  <a:schemeClr val="bg1"/>
                </a:solidFill>
              </a:rPr>
              <a:t>H.E.S.S. collaboration 16</a:t>
            </a:r>
            <a:endParaRPr kumimoji="1" lang="ja-JP" altLang="en-US" dirty="0">
              <a:solidFill>
                <a:schemeClr val="bg1"/>
              </a:solidFill>
            </a:endParaRPr>
          </a:p>
        </p:txBody>
      </p:sp>
      <p:sp>
        <p:nvSpPr>
          <p:cNvPr id="4" name="テキスト ボックス 3"/>
          <p:cNvSpPr txBox="1"/>
          <p:nvPr/>
        </p:nvSpPr>
        <p:spPr>
          <a:xfrm>
            <a:off x="2123728" y="6237312"/>
            <a:ext cx="5328592" cy="369332"/>
          </a:xfrm>
          <a:prstGeom prst="rect">
            <a:avLst/>
          </a:prstGeom>
          <a:noFill/>
        </p:spPr>
        <p:txBody>
          <a:bodyPr wrap="square" rtlCol="0">
            <a:spAutoFit/>
          </a:bodyPr>
          <a:lstStyle/>
          <a:p>
            <a:r>
              <a:rPr kumimoji="1" lang="en-US" altLang="ja-JP" dirty="0" smtClean="0"/>
              <a:t>See also similar young SNRs: Vela Jr., RX J1731</a:t>
            </a:r>
            <a:endParaRPr kumimoji="1" lang="ja-JP" altLang="en-US" dirty="0"/>
          </a:p>
        </p:txBody>
      </p:sp>
    </p:spTree>
    <p:extLst>
      <p:ext uri="{BB962C8B-B14F-4D97-AF65-F5344CB8AC3E}">
        <p14:creationId xmlns:p14="http://schemas.microsoft.com/office/powerpoint/2010/main" val="23530104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2708920"/>
            <a:ext cx="8748464" cy="369332"/>
          </a:xfrm>
          <a:prstGeom prst="rect">
            <a:avLst/>
          </a:prstGeom>
          <a:noFill/>
        </p:spPr>
        <p:txBody>
          <a:bodyPr wrap="square" rtlCol="0">
            <a:spAutoFit/>
          </a:bodyPr>
          <a:lstStyle/>
          <a:p>
            <a:pPr marL="285750" indent="-285750">
              <a:buFont typeface="Wingdings" charset="2"/>
              <a:buChar char="ü"/>
            </a:pPr>
            <a:r>
              <a:rPr kumimoji="1" lang="en-US" altLang="ja-JP" dirty="0" smtClean="0"/>
              <a:t>If the latter is the case, </a:t>
            </a:r>
            <a:r>
              <a:rPr lang="en-US" altLang="ja-JP" dirty="0" smtClean="0"/>
              <a:t>we can learn CR acceleration efficiency, maximum energy etc…</a:t>
            </a:r>
            <a:endParaRPr kumimoji="1" lang="ja-JP" altLang="en-US" dirty="0"/>
          </a:p>
        </p:txBody>
      </p:sp>
      <p:sp>
        <p:nvSpPr>
          <p:cNvPr id="15" name="テキスト ボックス 14"/>
          <p:cNvSpPr txBox="1"/>
          <p:nvPr/>
        </p:nvSpPr>
        <p:spPr>
          <a:xfrm>
            <a:off x="971600" y="1556792"/>
            <a:ext cx="6408712" cy="369332"/>
          </a:xfrm>
          <a:prstGeom prst="rect">
            <a:avLst/>
          </a:prstGeom>
          <a:noFill/>
        </p:spPr>
        <p:txBody>
          <a:bodyPr wrap="square" rtlCol="0">
            <a:spAutoFit/>
          </a:bodyPr>
          <a:lstStyle/>
          <a:p>
            <a:r>
              <a:rPr kumimoji="1" lang="en-US" altLang="ja-JP" i="1" dirty="0" err="1" smtClean="0">
                <a:latin typeface="Times New Roman"/>
                <a:cs typeface="Times New Roman"/>
                <a:sym typeface="Wingdings"/>
              </a:rPr>
              <a:t>hv</a:t>
            </a:r>
            <a:r>
              <a:rPr kumimoji="1" lang="en-US" altLang="ja-JP" dirty="0" smtClean="0">
                <a:latin typeface="Times New Roman"/>
                <a:cs typeface="Times New Roman"/>
                <a:sym typeface="Wingdings"/>
              </a:rPr>
              <a:t> ∝ </a:t>
            </a:r>
            <a:r>
              <a:rPr kumimoji="1" lang="en-US" altLang="ja-JP" i="1" dirty="0" smtClean="0">
                <a:latin typeface="Times New Roman"/>
                <a:cs typeface="Times New Roman"/>
                <a:sym typeface="Wingdings"/>
              </a:rPr>
              <a:t>E</a:t>
            </a:r>
            <a:r>
              <a:rPr kumimoji="1" lang="en-US" altLang="ja-JP" baseline="-25000" dirty="0" smtClean="0">
                <a:latin typeface="Times New Roman"/>
                <a:cs typeface="Times New Roman"/>
                <a:sym typeface="Wingdings"/>
              </a:rPr>
              <a:t>e</a:t>
            </a:r>
            <a:r>
              <a:rPr kumimoji="1" lang="en-US" altLang="ja-JP" baseline="30000" dirty="0" smtClean="0">
                <a:latin typeface="Times New Roman"/>
                <a:cs typeface="Times New Roman"/>
                <a:sym typeface="Wingdings"/>
              </a:rPr>
              <a:t>2</a:t>
            </a:r>
            <a:r>
              <a:rPr kumimoji="1" lang="en-US" altLang="ja-JP" dirty="0" smtClean="0">
                <a:latin typeface="Times New Roman"/>
                <a:cs typeface="Times New Roman"/>
                <a:sym typeface="Wingdings"/>
              </a:rPr>
              <a:t> </a:t>
            </a:r>
            <a:r>
              <a:rPr kumimoji="1" lang="ja-JP" altLang="en-US" dirty="0" smtClean="0">
                <a:sym typeface="Wingdings"/>
              </a:rPr>
              <a:t></a:t>
            </a:r>
            <a:r>
              <a:rPr kumimoji="1" lang="en-US" altLang="ja-JP" dirty="0" smtClean="0">
                <a:sym typeface="Wingdings"/>
              </a:rPr>
              <a:t> </a:t>
            </a:r>
            <a:r>
              <a:rPr lang="en-US" altLang="ja-JP" i="1" dirty="0" err="1" smtClean="0">
                <a:latin typeface="Times New Roman"/>
                <a:cs typeface="Times New Roman"/>
                <a:sym typeface="Wingdings"/>
              </a:rPr>
              <a:t>vF</a:t>
            </a:r>
            <a:r>
              <a:rPr lang="en-US" altLang="ja-JP" i="1" baseline="-25000" dirty="0" err="1" smtClean="0">
                <a:latin typeface="Times New Roman"/>
                <a:cs typeface="Times New Roman"/>
                <a:sym typeface="Wingdings"/>
              </a:rPr>
              <a:t>v</a:t>
            </a:r>
            <a:r>
              <a:rPr kumimoji="1" lang="en-US" altLang="ja-JP" dirty="0" smtClean="0">
                <a:sym typeface="Wingdings"/>
              </a:rPr>
              <a:t> </a:t>
            </a:r>
            <a:r>
              <a:rPr lang="en-US" altLang="ja-JP" dirty="0">
                <a:latin typeface="Times New Roman"/>
                <a:cs typeface="Times New Roman"/>
                <a:sym typeface="Wingdings"/>
              </a:rPr>
              <a:t>∝ </a:t>
            </a:r>
            <a:r>
              <a:rPr lang="en-US" altLang="ja-JP" i="1" dirty="0" smtClean="0">
                <a:latin typeface="Times New Roman"/>
                <a:cs typeface="Times New Roman"/>
                <a:sym typeface="Wingdings"/>
              </a:rPr>
              <a:t>v</a:t>
            </a:r>
            <a:r>
              <a:rPr lang="en-US" altLang="ja-JP" baseline="30000" dirty="0" smtClean="0">
                <a:latin typeface="Times New Roman"/>
                <a:cs typeface="Times New Roman"/>
                <a:sym typeface="Wingdings"/>
              </a:rPr>
              <a:t>(3-p)/2</a:t>
            </a:r>
            <a:r>
              <a:rPr lang="en-US" altLang="ja-JP" dirty="0" smtClean="0">
                <a:latin typeface="Times New Roman"/>
                <a:cs typeface="Times New Roman"/>
                <a:sym typeface="Wingdings"/>
              </a:rPr>
              <a:t> =</a:t>
            </a:r>
            <a:r>
              <a:rPr kumimoji="1" lang="en-US" altLang="ja-JP" dirty="0" smtClean="0">
                <a:sym typeface="Wingdings"/>
              </a:rPr>
              <a:t> </a:t>
            </a:r>
            <a:r>
              <a:rPr lang="en-US" altLang="ja-JP" i="1" dirty="0" smtClean="0">
                <a:solidFill>
                  <a:srgbClr val="FF0000"/>
                </a:solidFill>
                <a:latin typeface="Times New Roman"/>
                <a:cs typeface="Times New Roman"/>
                <a:sym typeface="Wingdings"/>
              </a:rPr>
              <a:t>v</a:t>
            </a:r>
            <a:r>
              <a:rPr lang="en-US" altLang="ja-JP" baseline="30000" dirty="0" smtClean="0">
                <a:solidFill>
                  <a:srgbClr val="FF0000"/>
                </a:solidFill>
                <a:latin typeface="Times New Roman"/>
                <a:cs typeface="Times New Roman"/>
                <a:sym typeface="Wingdings"/>
              </a:rPr>
              <a:t>1/2</a:t>
            </a:r>
            <a:r>
              <a:rPr kumimoji="1" lang="en-US" altLang="ja-JP" dirty="0" smtClean="0">
                <a:sym typeface="Wingdings"/>
              </a:rPr>
              <a:t>  </a:t>
            </a:r>
            <a:r>
              <a:rPr kumimoji="1" lang="en-US" altLang="ja-JP" sz="1600" dirty="0" smtClean="0">
                <a:sym typeface="Wingdings"/>
              </a:rPr>
              <a:t>for DSA spectrum: p=2</a:t>
            </a:r>
            <a:endParaRPr kumimoji="1" lang="ja-JP" altLang="en-US" sz="1600" dirty="0"/>
          </a:p>
        </p:txBody>
      </p:sp>
      <p:sp>
        <p:nvSpPr>
          <p:cNvPr id="2" name="タイトル 1"/>
          <p:cNvSpPr>
            <a:spLocks noGrp="1"/>
          </p:cNvSpPr>
          <p:nvPr>
            <p:ph type="title"/>
          </p:nvPr>
        </p:nvSpPr>
        <p:spPr>
          <a:xfrm>
            <a:off x="446856" y="-171400"/>
            <a:ext cx="8229600" cy="1143000"/>
          </a:xfrm>
        </p:spPr>
        <p:txBody>
          <a:bodyPr/>
          <a:lstStyle/>
          <a:p>
            <a:r>
              <a:rPr kumimoji="1" lang="en-US" altLang="ja-JP" dirty="0" smtClean="0">
                <a:latin typeface="Symbol" charset="2"/>
                <a:cs typeface="Symbol" charset="2"/>
              </a:rPr>
              <a:t>g</a:t>
            </a:r>
            <a:r>
              <a:rPr kumimoji="1" lang="en-US" altLang="ja-JP" dirty="0" smtClean="0"/>
              <a:t>-ray</a:t>
            </a:r>
            <a:r>
              <a:rPr lang="ja-JP" altLang="en-US" dirty="0"/>
              <a:t> </a:t>
            </a:r>
            <a:r>
              <a:rPr lang="en-US" altLang="ja-JP" dirty="0" smtClean="0"/>
              <a:t>Emissions</a:t>
            </a:r>
            <a:r>
              <a:rPr lang="ja-JP" altLang="en-US" dirty="0" smtClean="0"/>
              <a:t> </a:t>
            </a:r>
            <a:r>
              <a:rPr lang="ja-JP" altLang="ja-JP" dirty="0" smtClean="0"/>
              <a:t>f</a:t>
            </a:r>
            <a:r>
              <a:rPr lang="en-US" altLang="ja-JP" dirty="0" smtClean="0"/>
              <a:t>rom</a:t>
            </a:r>
            <a:r>
              <a:rPr lang="ja-JP" altLang="en-US" dirty="0" smtClean="0"/>
              <a:t> </a:t>
            </a:r>
            <a:r>
              <a:rPr lang="en-US" altLang="ja-JP" dirty="0" smtClean="0"/>
              <a:t>SNR</a:t>
            </a:r>
            <a:endParaRPr kumimoji="1" lang="ja-JP" altLang="en-US" dirty="0"/>
          </a:p>
        </p:txBody>
      </p:sp>
      <p:sp>
        <p:nvSpPr>
          <p:cNvPr id="3" name="テキスト ボックス 6"/>
          <p:cNvSpPr txBox="1"/>
          <p:nvPr/>
        </p:nvSpPr>
        <p:spPr>
          <a:xfrm>
            <a:off x="179512" y="818128"/>
            <a:ext cx="8784976" cy="369332"/>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smtClean="0"/>
              <a:t>Two candidates of </a:t>
            </a:r>
            <a:r>
              <a:rPr lang="en-US" altLang="ja-JP" dirty="0">
                <a:latin typeface="Symbol" charset="2"/>
                <a:cs typeface="Symbol" charset="2"/>
              </a:rPr>
              <a:t>g</a:t>
            </a:r>
            <a:r>
              <a:rPr lang="en-US" altLang="ja-JP" dirty="0"/>
              <a:t>-</a:t>
            </a:r>
            <a:r>
              <a:rPr lang="en-US" altLang="ja-JP" dirty="0" smtClean="0"/>
              <a:t>ray emission mechanism:</a:t>
            </a:r>
            <a:endParaRPr lang="en-US" altLang="ja-JP" dirty="0"/>
          </a:p>
        </p:txBody>
      </p:sp>
      <p:sp>
        <p:nvSpPr>
          <p:cNvPr id="4" name="テキスト ボックス 3"/>
          <p:cNvSpPr txBox="1"/>
          <p:nvPr/>
        </p:nvSpPr>
        <p:spPr>
          <a:xfrm>
            <a:off x="385192" y="1187460"/>
            <a:ext cx="8651304"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kumimoji="1" lang="en-US" altLang="ja-JP" dirty="0" err="1" smtClean="0"/>
              <a:t>Leptonic</a:t>
            </a:r>
            <a:r>
              <a:rPr kumimoji="1" lang="en-US" altLang="ja-JP" dirty="0" smtClean="0"/>
              <a:t> emission: </a:t>
            </a:r>
            <a:r>
              <a:rPr kumimoji="1" lang="en-US" altLang="ja-JP" dirty="0" err="1" smtClean="0">
                <a:latin typeface="Times New Roman"/>
                <a:cs typeface="Times New Roman"/>
              </a:rPr>
              <a:t>e</a:t>
            </a:r>
            <a:r>
              <a:rPr kumimoji="1" lang="en-US" altLang="ja-JP" baseline="-25000" dirty="0" err="1" smtClean="0">
                <a:latin typeface="Times New Roman"/>
                <a:cs typeface="Times New Roman"/>
              </a:rPr>
              <a:t>acc</a:t>
            </a:r>
            <a:r>
              <a:rPr lang="en-US" altLang="ja-JP" dirty="0">
                <a:latin typeface="Times New Roman"/>
                <a:cs typeface="Times New Roman"/>
              </a:rPr>
              <a:t> </a:t>
            </a:r>
            <a:r>
              <a:rPr lang="en-US" altLang="ja-JP" dirty="0" smtClean="0">
                <a:latin typeface="Times New Roman"/>
                <a:cs typeface="Times New Roman"/>
              </a:rPr>
              <a:t>+ CMB </a:t>
            </a:r>
            <a:r>
              <a:rPr lang="ja-JP" altLang="en-US" dirty="0" smtClean="0">
                <a:sym typeface="Wingdings"/>
              </a:rPr>
              <a:t></a:t>
            </a:r>
            <a:r>
              <a:rPr lang="en-US" altLang="ja-JP" dirty="0" smtClean="0">
                <a:sym typeface="Wingdings"/>
              </a:rPr>
              <a:t> </a:t>
            </a:r>
            <a:r>
              <a:rPr lang="en-US" altLang="ja-JP" dirty="0" smtClean="0">
                <a:latin typeface="Symbol" charset="2"/>
                <a:cs typeface="Symbol" charset="2"/>
                <a:sym typeface="Wingdings"/>
              </a:rPr>
              <a:t>g </a:t>
            </a:r>
            <a:r>
              <a:rPr lang="en-US" altLang="ja-JP" dirty="0" smtClean="0">
                <a:sym typeface="Wingdings"/>
              </a:rPr>
              <a:t> </a:t>
            </a:r>
            <a:r>
              <a:rPr lang="en-US" altLang="ja-JP" sz="1600" dirty="0" smtClean="0">
                <a:sym typeface="Wingdings"/>
              </a:rPr>
              <a:t>(inverse Compton)</a:t>
            </a:r>
            <a:r>
              <a:rPr kumimoji="1" lang="en-US" altLang="ja-JP" sz="1600" dirty="0" smtClean="0"/>
              <a:t> </a:t>
            </a:r>
            <a:endParaRPr kumimoji="1" lang="ja-JP" altLang="en-US" sz="1600" dirty="0">
              <a:latin typeface="Times"/>
              <a:cs typeface="Times"/>
            </a:endParaRPr>
          </a:p>
        </p:txBody>
      </p:sp>
      <p:sp>
        <p:nvSpPr>
          <p:cNvPr id="5" name="テキスト ボックス 4"/>
          <p:cNvSpPr txBox="1"/>
          <p:nvPr/>
        </p:nvSpPr>
        <p:spPr>
          <a:xfrm>
            <a:off x="395536" y="1898248"/>
            <a:ext cx="8651304"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kumimoji="1" lang="en-US" altLang="ja-JP" dirty="0" err="1" smtClean="0"/>
              <a:t>Hadronic</a:t>
            </a:r>
            <a:r>
              <a:rPr kumimoji="1" lang="en-US" altLang="ja-JP" dirty="0" smtClean="0"/>
              <a:t> emission: </a:t>
            </a:r>
            <a:r>
              <a:rPr kumimoji="1" lang="en-US" altLang="ja-JP" dirty="0" err="1" smtClean="0">
                <a:latin typeface="Times New Roman"/>
                <a:cs typeface="Times New Roman"/>
              </a:rPr>
              <a:t>p</a:t>
            </a:r>
            <a:r>
              <a:rPr kumimoji="1" lang="en-US" altLang="ja-JP" baseline="-25000" dirty="0" err="1" smtClean="0">
                <a:latin typeface="Times New Roman"/>
                <a:cs typeface="Times New Roman"/>
              </a:rPr>
              <a:t>acc</a:t>
            </a:r>
            <a:r>
              <a:rPr lang="en-US" altLang="ja-JP" dirty="0" smtClean="0">
                <a:latin typeface="Times New Roman"/>
                <a:cs typeface="Times New Roman"/>
              </a:rPr>
              <a:t> + </a:t>
            </a:r>
            <a:r>
              <a:rPr lang="en-US" altLang="ja-JP" dirty="0" err="1" smtClean="0">
                <a:latin typeface="Times New Roman"/>
                <a:cs typeface="Times New Roman"/>
              </a:rPr>
              <a:t>p</a:t>
            </a:r>
            <a:r>
              <a:rPr lang="en-US" altLang="ja-JP" baseline="-25000" dirty="0" err="1" smtClean="0">
                <a:latin typeface="Times New Roman"/>
                <a:cs typeface="Times New Roman"/>
              </a:rPr>
              <a:t>ISM</a:t>
            </a:r>
            <a:r>
              <a:rPr lang="en-US" altLang="ja-JP" dirty="0" smtClean="0">
                <a:latin typeface="Times New Roman"/>
                <a:cs typeface="Times New Roman"/>
              </a:rPr>
              <a:t>  </a:t>
            </a:r>
            <a:r>
              <a:rPr lang="ja-JP" altLang="en-US" dirty="0" smtClean="0">
                <a:sym typeface="Wingdings"/>
              </a:rPr>
              <a:t></a:t>
            </a:r>
            <a:r>
              <a:rPr lang="en-US" altLang="ja-JP" dirty="0" smtClean="0">
                <a:sym typeface="Wingdings"/>
              </a:rPr>
              <a:t> </a:t>
            </a:r>
            <a:r>
              <a:rPr lang="en-US" altLang="ja-JP" dirty="0" smtClean="0">
                <a:latin typeface="Symbol" charset="2"/>
                <a:cs typeface="Symbol" charset="2"/>
                <a:sym typeface="Wingdings"/>
              </a:rPr>
              <a:t>p</a:t>
            </a:r>
            <a:r>
              <a:rPr lang="en-US" altLang="ja-JP" baseline="30000" dirty="0" smtClean="0">
                <a:latin typeface="Symbol" charset="2"/>
                <a:cs typeface="Symbol" charset="2"/>
                <a:sym typeface="Wingdings"/>
              </a:rPr>
              <a:t>0</a:t>
            </a:r>
            <a:r>
              <a:rPr lang="en-US" altLang="ja-JP" dirty="0" smtClean="0">
                <a:sym typeface="Wingdings"/>
              </a:rPr>
              <a:t> </a:t>
            </a:r>
            <a:r>
              <a:rPr lang="ja-JP" altLang="en-US" dirty="0" smtClean="0">
                <a:sym typeface="Wingdings"/>
              </a:rPr>
              <a:t></a:t>
            </a:r>
            <a:r>
              <a:rPr lang="en-US" altLang="ja-JP" dirty="0" smtClean="0">
                <a:sym typeface="Wingdings"/>
              </a:rPr>
              <a:t> </a:t>
            </a:r>
            <a:r>
              <a:rPr lang="en-US" altLang="ja-JP" dirty="0" smtClean="0">
                <a:latin typeface="Symbol" charset="2"/>
                <a:cs typeface="Symbol" charset="2"/>
                <a:sym typeface="Wingdings"/>
              </a:rPr>
              <a:t>g</a:t>
            </a:r>
            <a:r>
              <a:rPr lang="en-US" altLang="ja-JP" dirty="0" smtClean="0">
                <a:sym typeface="Wingdings"/>
              </a:rPr>
              <a:t>  </a:t>
            </a:r>
            <a:r>
              <a:rPr lang="en-US" altLang="ja-JP" sz="1600" dirty="0" smtClean="0">
                <a:sym typeface="Wingdings"/>
              </a:rPr>
              <a:t>(pion decay)</a:t>
            </a:r>
            <a:r>
              <a:rPr kumimoji="1" lang="en-US" altLang="ja-JP" sz="1600" dirty="0" smtClean="0"/>
              <a:t> </a:t>
            </a:r>
            <a:endParaRPr kumimoji="1" lang="ja-JP" altLang="en-US" sz="1600" dirty="0">
              <a:latin typeface="Times"/>
              <a:cs typeface="Times"/>
            </a:endParaRPr>
          </a:p>
        </p:txBody>
      </p:sp>
      <p:sp>
        <p:nvSpPr>
          <p:cNvPr id="7" name="テキスト ボックス 6"/>
          <p:cNvSpPr txBox="1"/>
          <p:nvPr/>
        </p:nvSpPr>
        <p:spPr>
          <a:xfrm>
            <a:off x="179512" y="3131676"/>
            <a:ext cx="8784976" cy="369332"/>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smtClean="0"/>
              <a:t>Recent </a:t>
            </a:r>
            <a:r>
              <a:rPr lang="en-US" altLang="ja-JP" dirty="0">
                <a:latin typeface="Symbol" charset="2"/>
                <a:cs typeface="Symbol" charset="2"/>
                <a:sym typeface="Wingdings"/>
              </a:rPr>
              <a:t>g</a:t>
            </a:r>
            <a:r>
              <a:rPr lang="en-US" altLang="ja-JP" dirty="0" smtClean="0"/>
              <a:t>-ray observation of RXJ1713 by Fermi space telescope:</a:t>
            </a:r>
            <a:endParaRPr lang="en-US" altLang="ja-JP" dirty="0"/>
          </a:p>
        </p:txBody>
      </p:sp>
      <p:pic>
        <p:nvPicPr>
          <p:cNvPr id="17" name="図 16" descr="スクリーンショット 2013-10-18 18.11.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573016"/>
            <a:ext cx="3672408" cy="3184970"/>
          </a:xfrm>
          <a:prstGeom prst="rect">
            <a:avLst/>
          </a:prstGeom>
        </p:spPr>
      </p:pic>
      <p:sp>
        <p:nvSpPr>
          <p:cNvPr id="8" name="テキスト ボックス 7"/>
          <p:cNvSpPr txBox="1"/>
          <p:nvPr/>
        </p:nvSpPr>
        <p:spPr>
          <a:xfrm>
            <a:off x="4824028" y="4222829"/>
            <a:ext cx="4068452" cy="646331"/>
          </a:xfrm>
          <a:prstGeom prst="rect">
            <a:avLst/>
          </a:prstGeom>
          <a:noFill/>
        </p:spPr>
        <p:txBody>
          <a:bodyPr wrap="square" rtlCol="0">
            <a:spAutoFit/>
          </a:bodyPr>
          <a:lstStyle/>
          <a:p>
            <a:r>
              <a:rPr lang="en-US" altLang="ja-JP" dirty="0">
                <a:sym typeface="Wingdings"/>
              </a:rPr>
              <a:t>T</a:t>
            </a:r>
            <a:r>
              <a:rPr kumimoji="1" lang="en-US" altLang="ja-JP" dirty="0" smtClean="0">
                <a:sym typeface="Wingdings"/>
              </a:rPr>
              <a:t>he </a:t>
            </a:r>
            <a:r>
              <a:rPr kumimoji="1" lang="en-US" altLang="ja-JP" dirty="0" err="1" smtClean="0">
                <a:sym typeface="Wingdings"/>
              </a:rPr>
              <a:t>Leptonic</a:t>
            </a:r>
            <a:r>
              <a:rPr kumimoji="1" lang="en-US" altLang="ja-JP" dirty="0" smtClean="0">
                <a:sym typeface="Wingdings"/>
              </a:rPr>
              <a:t> origin of </a:t>
            </a:r>
            <a:r>
              <a:rPr lang="en-US" altLang="ja-JP" dirty="0">
                <a:latin typeface="Symbol" charset="2"/>
                <a:cs typeface="Symbol" charset="2"/>
              </a:rPr>
              <a:t>g</a:t>
            </a:r>
            <a:r>
              <a:rPr lang="en-US" altLang="ja-JP" dirty="0"/>
              <a:t>-ray </a:t>
            </a:r>
            <a:r>
              <a:rPr lang="ja-JP" altLang="en-US" dirty="0" smtClean="0"/>
              <a:t>（</a:t>
            </a:r>
            <a:r>
              <a:rPr lang="en-US" altLang="ja-JP" i="1" dirty="0" err="1" smtClean="0">
                <a:latin typeface="Times New Roman"/>
                <a:cs typeface="Times New Roman"/>
              </a:rPr>
              <a:t>vF</a:t>
            </a:r>
            <a:r>
              <a:rPr lang="en-US" altLang="ja-JP" i="1" baseline="-25000" dirty="0" err="1" smtClean="0">
                <a:latin typeface="Times New Roman"/>
                <a:cs typeface="Times New Roman"/>
              </a:rPr>
              <a:t>v</a:t>
            </a:r>
            <a:r>
              <a:rPr lang="en-US" altLang="ja-JP" dirty="0" smtClean="0">
                <a:latin typeface="Times New Roman"/>
                <a:cs typeface="Times New Roman"/>
              </a:rPr>
              <a:t>∝</a:t>
            </a:r>
            <a:r>
              <a:rPr lang="en-US" altLang="ja-JP" dirty="0">
                <a:latin typeface="Times New Roman"/>
                <a:cs typeface="Times New Roman"/>
              </a:rPr>
              <a:t> </a:t>
            </a:r>
            <a:r>
              <a:rPr lang="en-US" altLang="ja-JP" i="1" dirty="0" smtClean="0">
                <a:latin typeface="Times New Roman"/>
                <a:cs typeface="Times New Roman"/>
              </a:rPr>
              <a:t>v</a:t>
            </a:r>
            <a:r>
              <a:rPr lang="en-US" altLang="ja-JP" baseline="30000" dirty="0" smtClean="0">
                <a:latin typeface="Times New Roman"/>
                <a:cs typeface="Times New Roman"/>
              </a:rPr>
              <a:t>1/2</a:t>
            </a:r>
            <a:r>
              <a:rPr lang="en-US" altLang="ja-JP" dirty="0" smtClean="0"/>
              <a:t>)</a:t>
            </a:r>
          </a:p>
          <a:p>
            <a:r>
              <a:rPr lang="en-US" altLang="en-US" dirty="0"/>
              <a:t>i</a:t>
            </a:r>
            <a:r>
              <a:rPr lang="en-US" altLang="ja-JP" dirty="0" smtClean="0"/>
              <a:t>s favored by SNR community.</a:t>
            </a:r>
            <a:endParaRPr kumimoji="1" lang="ja-JP" altLang="en-US" dirty="0"/>
          </a:p>
        </p:txBody>
      </p:sp>
      <p:sp>
        <p:nvSpPr>
          <p:cNvPr id="18" name="テキスト ボックス 17"/>
          <p:cNvSpPr txBox="1"/>
          <p:nvPr/>
        </p:nvSpPr>
        <p:spPr>
          <a:xfrm>
            <a:off x="3358447" y="3594182"/>
            <a:ext cx="1213553" cy="369332"/>
          </a:xfrm>
          <a:prstGeom prst="rect">
            <a:avLst/>
          </a:prstGeom>
          <a:noFill/>
        </p:spPr>
        <p:txBody>
          <a:bodyPr wrap="square" rtlCol="0">
            <a:spAutoFit/>
          </a:bodyPr>
          <a:lstStyle/>
          <a:p>
            <a:r>
              <a:rPr kumimoji="1" lang="en-US" altLang="ja-JP" dirty="0" smtClean="0"/>
              <a:t>Abdo+11</a:t>
            </a:r>
            <a:endParaRPr kumimoji="1" lang="ja-JP" altLang="en-US" dirty="0"/>
          </a:p>
        </p:txBody>
      </p:sp>
      <p:cxnSp>
        <p:nvCxnSpPr>
          <p:cNvPr id="22" name="直線コネクタ 21"/>
          <p:cNvCxnSpPr/>
          <p:nvPr/>
        </p:nvCxnSpPr>
        <p:spPr>
          <a:xfrm flipV="1">
            <a:off x="1835696" y="3933056"/>
            <a:ext cx="471688" cy="5760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24" name="オブジェクト 23"/>
          <p:cNvGraphicFramePr>
            <a:graphicFrameLocks noChangeAspect="1"/>
          </p:cNvGraphicFramePr>
          <p:nvPr>
            <p:extLst>
              <p:ext uri="{D42A27DB-BD31-4B8C-83A1-F6EECF244321}">
                <p14:modId xmlns:p14="http://schemas.microsoft.com/office/powerpoint/2010/main" val="254261073"/>
              </p:ext>
            </p:extLst>
          </p:nvPr>
        </p:nvGraphicFramePr>
        <p:xfrm>
          <a:off x="1835696" y="3843338"/>
          <a:ext cx="390525" cy="344487"/>
        </p:xfrm>
        <a:graphic>
          <a:graphicData uri="http://schemas.openxmlformats.org/presentationml/2006/ole">
            <mc:AlternateContent xmlns:mc="http://schemas.openxmlformats.org/markup-compatibility/2006">
              <mc:Choice xmlns:v="urn:schemas-microsoft-com:vml" Requires="v">
                <p:oleObj spid="_x0000_s105668" name="数式" r:id="rId4" imgW="228600" imgH="203200" progId="Equation.3">
                  <p:embed/>
                </p:oleObj>
              </mc:Choice>
              <mc:Fallback>
                <p:oleObj name="数式" r:id="rId4" imgW="228600" imgH="203200" progId="Equation.3">
                  <p:embed/>
                  <p:pic>
                    <p:nvPicPr>
                      <p:cNvPr id="0" name=""/>
                      <p:cNvPicPr/>
                      <p:nvPr/>
                    </p:nvPicPr>
                    <p:blipFill>
                      <a:blip r:embed="rId5"/>
                      <a:stretch>
                        <a:fillRect/>
                      </a:stretch>
                    </p:blipFill>
                    <p:spPr>
                      <a:xfrm>
                        <a:off x="1835696" y="3843338"/>
                        <a:ext cx="390525" cy="344487"/>
                      </a:xfrm>
                      <a:prstGeom prst="rect">
                        <a:avLst/>
                      </a:prstGeom>
                    </p:spPr>
                  </p:pic>
                </p:oleObj>
              </mc:Fallback>
            </mc:AlternateContent>
          </a:graphicData>
        </a:graphic>
      </p:graphicFrame>
      <p:sp>
        <p:nvSpPr>
          <p:cNvPr id="21" name="テキスト ボックス 20"/>
          <p:cNvSpPr txBox="1"/>
          <p:nvPr/>
        </p:nvSpPr>
        <p:spPr>
          <a:xfrm>
            <a:off x="982740" y="2288012"/>
            <a:ext cx="7837731" cy="369332"/>
          </a:xfrm>
          <a:prstGeom prst="rect">
            <a:avLst/>
          </a:prstGeom>
          <a:noFill/>
        </p:spPr>
        <p:txBody>
          <a:bodyPr wrap="square" rtlCol="0">
            <a:spAutoFit/>
          </a:bodyPr>
          <a:lstStyle/>
          <a:p>
            <a:r>
              <a:rPr kumimoji="1" lang="en-US" altLang="ja-JP" i="1" dirty="0" err="1" smtClean="0">
                <a:latin typeface="Times New Roman"/>
                <a:cs typeface="Times New Roman"/>
                <a:sym typeface="Wingdings"/>
              </a:rPr>
              <a:t>hv</a:t>
            </a:r>
            <a:r>
              <a:rPr kumimoji="1" lang="en-US" altLang="ja-JP" dirty="0" smtClean="0">
                <a:latin typeface="Times New Roman"/>
                <a:cs typeface="Times New Roman"/>
                <a:sym typeface="Wingdings"/>
              </a:rPr>
              <a:t> ~ 0.1 </a:t>
            </a:r>
            <a:r>
              <a:rPr kumimoji="1" lang="en-US" altLang="ja-JP" i="1" dirty="0" err="1" smtClean="0">
                <a:latin typeface="Times New Roman"/>
                <a:cs typeface="Times New Roman"/>
                <a:sym typeface="Wingdings"/>
              </a:rPr>
              <a:t>E</a:t>
            </a:r>
            <a:r>
              <a:rPr kumimoji="1" lang="en-US" altLang="ja-JP" baseline="-25000" dirty="0" err="1" smtClean="0">
                <a:latin typeface="Times New Roman"/>
                <a:cs typeface="Times New Roman"/>
                <a:sym typeface="Wingdings"/>
              </a:rPr>
              <a:t>p</a:t>
            </a:r>
            <a:r>
              <a:rPr kumimoji="1" lang="en-US" altLang="ja-JP" dirty="0" smtClean="0">
                <a:latin typeface="Times New Roman"/>
                <a:cs typeface="Times New Roman"/>
                <a:sym typeface="Wingdings"/>
              </a:rPr>
              <a:t> </a:t>
            </a:r>
            <a:r>
              <a:rPr kumimoji="1" lang="ja-JP" altLang="en-US" dirty="0" smtClean="0">
                <a:sym typeface="Wingdings"/>
              </a:rPr>
              <a:t></a:t>
            </a:r>
            <a:r>
              <a:rPr kumimoji="1" lang="en-US" altLang="ja-JP" dirty="0" smtClean="0">
                <a:sym typeface="Wingdings"/>
              </a:rPr>
              <a:t> </a:t>
            </a:r>
            <a:r>
              <a:rPr lang="en-US" altLang="ja-JP" i="1" dirty="0" err="1" smtClean="0">
                <a:latin typeface="Times New Roman"/>
                <a:cs typeface="Times New Roman"/>
                <a:sym typeface="Wingdings"/>
              </a:rPr>
              <a:t>vF</a:t>
            </a:r>
            <a:r>
              <a:rPr lang="en-US" altLang="ja-JP" i="1" baseline="-25000" dirty="0" err="1" smtClean="0">
                <a:latin typeface="Times New Roman"/>
                <a:cs typeface="Times New Roman"/>
                <a:sym typeface="Wingdings"/>
              </a:rPr>
              <a:t>v</a:t>
            </a:r>
            <a:r>
              <a:rPr kumimoji="1" lang="en-US" altLang="ja-JP" dirty="0" smtClean="0">
                <a:sym typeface="Wingdings"/>
              </a:rPr>
              <a:t> </a:t>
            </a:r>
            <a:r>
              <a:rPr lang="en-US" altLang="ja-JP" dirty="0">
                <a:latin typeface="Times New Roman"/>
                <a:cs typeface="Times New Roman"/>
                <a:sym typeface="Wingdings"/>
              </a:rPr>
              <a:t>∝ </a:t>
            </a:r>
            <a:r>
              <a:rPr lang="en-US" altLang="ja-JP" i="1" dirty="0" smtClean="0">
                <a:latin typeface="Times New Roman"/>
                <a:cs typeface="Times New Roman"/>
                <a:sym typeface="Wingdings"/>
              </a:rPr>
              <a:t>v</a:t>
            </a:r>
            <a:r>
              <a:rPr lang="en-US" altLang="ja-JP" baseline="30000" dirty="0" smtClean="0">
                <a:latin typeface="Times New Roman"/>
                <a:cs typeface="Times New Roman"/>
                <a:sym typeface="Wingdings"/>
              </a:rPr>
              <a:t>2-p</a:t>
            </a:r>
            <a:r>
              <a:rPr lang="en-US" altLang="ja-JP" dirty="0" smtClean="0">
                <a:latin typeface="Times New Roman"/>
                <a:cs typeface="Times New Roman"/>
                <a:sym typeface="Wingdings"/>
              </a:rPr>
              <a:t> =</a:t>
            </a:r>
            <a:r>
              <a:rPr kumimoji="1" lang="en-US" altLang="ja-JP" dirty="0" smtClean="0">
                <a:sym typeface="Wingdings"/>
              </a:rPr>
              <a:t> </a:t>
            </a:r>
            <a:r>
              <a:rPr lang="en-US" altLang="ja-JP" i="1" dirty="0" smtClean="0">
                <a:solidFill>
                  <a:srgbClr val="FF0000"/>
                </a:solidFill>
                <a:latin typeface="Times New Roman"/>
                <a:cs typeface="Times New Roman"/>
                <a:sym typeface="Wingdings"/>
              </a:rPr>
              <a:t>v</a:t>
            </a:r>
            <a:r>
              <a:rPr lang="en-US" altLang="ja-JP" baseline="30000" dirty="0" smtClean="0">
                <a:solidFill>
                  <a:srgbClr val="FF0000"/>
                </a:solidFill>
                <a:latin typeface="Times New Roman"/>
                <a:cs typeface="Times New Roman"/>
                <a:sym typeface="Wingdings"/>
              </a:rPr>
              <a:t>0</a:t>
            </a:r>
            <a:r>
              <a:rPr lang="en-US" altLang="ja-JP" dirty="0" smtClean="0">
                <a:solidFill>
                  <a:srgbClr val="FF0000"/>
                </a:solidFill>
                <a:latin typeface="Times New Roman"/>
                <a:cs typeface="Times New Roman"/>
                <a:sym typeface="Wingdings"/>
              </a:rPr>
              <a:t> </a:t>
            </a:r>
            <a:r>
              <a:rPr lang="en-US" altLang="ja-JP" sz="1600" dirty="0">
                <a:sym typeface="Wingdings"/>
              </a:rPr>
              <a:t>for DSA, </a:t>
            </a:r>
            <a:r>
              <a:rPr lang="en-US" altLang="ja-JP" sz="1600" dirty="0">
                <a:solidFill>
                  <a:srgbClr val="FF0000"/>
                </a:solidFill>
                <a:sym typeface="Wingdings"/>
              </a:rPr>
              <a:t>if</a:t>
            </a:r>
            <a:r>
              <a:rPr lang="en-US" altLang="ja-JP" sz="1600" dirty="0">
                <a:solidFill>
                  <a:srgbClr val="FF0000"/>
                </a:solidFill>
              </a:rPr>
              <a:t> </a:t>
            </a:r>
            <a:r>
              <a:rPr lang="en-US" altLang="ja-JP" sz="1600" dirty="0" err="1">
                <a:solidFill>
                  <a:srgbClr val="FF0000"/>
                </a:solidFill>
                <a:latin typeface="Times New Roman"/>
                <a:cs typeface="Times New Roman"/>
              </a:rPr>
              <a:t>p</a:t>
            </a:r>
            <a:r>
              <a:rPr lang="en-US" altLang="ja-JP" sz="1600" baseline="-25000" dirty="0" err="1">
                <a:solidFill>
                  <a:srgbClr val="FF0000"/>
                </a:solidFill>
                <a:latin typeface="Times New Roman"/>
                <a:cs typeface="Times New Roman"/>
              </a:rPr>
              <a:t>ISM</a:t>
            </a:r>
            <a:r>
              <a:rPr lang="en-US" altLang="ja-JP" sz="1600" dirty="0">
                <a:solidFill>
                  <a:srgbClr val="FF0000"/>
                </a:solidFill>
              </a:rPr>
              <a:t> is </a:t>
            </a:r>
            <a:r>
              <a:rPr lang="en-US" altLang="ja-JP" sz="1600" dirty="0" smtClean="0">
                <a:solidFill>
                  <a:srgbClr val="FF0000"/>
                </a:solidFill>
              </a:rPr>
              <a:t>distributed uniformly.</a:t>
            </a:r>
            <a:endParaRPr lang="ja-JP" altLang="en-US" sz="1600" dirty="0">
              <a:solidFill>
                <a:srgbClr val="FF0000"/>
              </a:solidFill>
            </a:endParaRPr>
          </a:p>
        </p:txBody>
      </p:sp>
    </p:spTree>
    <p:extLst>
      <p:ext uri="{BB962C8B-B14F-4D97-AF65-F5344CB8AC3E}">
        <p14:creationId xmlns:p14="http://schemas.microsoft.com/office/powerpoint/2010/main" val="39918328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103"/>
            <a:ext cx="9144000" cy="1143000"/>
          </a:xfrm>
        </p:spPr>
        <p:txBody>
          <a:bodyPr>
            <a:normAutofit/>
          </a:bodyPr>
          <a:lstStyle/>
          <a:p>
            <a:r>
              <a:rPr lang="en-US" altLang="ja-JP" sz="3800" dirty="0" smtClean="0"/>
              <a:t>Good Correlation of Gas &amp; </a:t>
            </a:r>
            <a:r>
              <a:rPr lang="en-US" altLang="ja-JP" sz="3800" dirty="0" smtClean="0">
                <a:latin typeface="Symbol" charset="2"/>
                <a:cs typeface="Symbol" charset="2"/>
              </a:rPr>
              <a:t>G</a:t>
            </a:r>
            <a:r>
              <a:rPr lang="en-US" altLang="ja-JP" sz="3800" dirty="0" smtClean="0"/>
              <a:t>-rays</a:t>
            </a:r>
            <a:endParaRPr kumimoji="1" lang="ja-JP" altLang="en-US" sz="3800" dirty="0"/>
          </a:p>
        </p:txBody>
      </p:sp>
      <p:sp>
        <p:nvSpPr>
          <p:cNvPr id="3" name="TextBox 8"/>
          <p:cNvSpPr txBox="1"/>
          <p:nvPr/>
        </p:nvSpPr>
        <p:spPr>
          <a:xfrm>
            <a:off x="353465" y="1131250"/>
            <a:ext cx="8444168" cy="369332"/>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smtClean="0"/>
              <a:t>RXJ1713 is well correlated with dense gas (Fukui+03, Moriguchi+05</a:t>
            </a:r>
            <a:r>
              <a:rPr lang="en-US" altLang="ja-JP" dirty="0"/>
              <a:t>, </a:t>
            </a:r>
            <a:r>
              <a:rPr lang="en-US" altLang="ja-JP" dirty="0" smtClean="0"/>
              <a:t>Fukui+12).</a:t>
            </a:r>
          </a:p>
        </p:txBody>
      </p:sp>
      <p:pic>
        <p:nvPicPr>
          <p:cNvPr id="7" name="図 6" descr="スクリーンショット（2010-10-28 23.44.54）.png"/>
          <p:cNvPicPr>
            <a:picLocks noChangeAspect="1"/>
          </p:cNvPicPr>
          <p:nvPr/>
        </p:nvPicPr>
        <p:blipFill>
          <a:blip r:embed="rId2"/>
          <a:stretch>
            <a:fillRect/>
          </a:stretch>
        </p:blipFill>
        <p:spPr>
          <a:xfrm>
            <a:off x="609743" y="1643240"/>
            <a:ext cx="3628104" cy="3123437"/>
          </a:xfrm>
          <a:prstGeom prst="rect">
            <a:avLst/>
          </a:prstGeom>
        </p:spPr>
      </p:pic>
      <p:pic>
        <p:nvPicPr>
          <p:cNvPr id="11" name="図 10" descr="スクリーンショット（2011-05-26 14.15.03）.png"/>
          <p:cNvPicPr>
            <a:picLocks noChangeAspect="1"/>
          </p:cNvPicPr>
          <p:nvPr/>
        </p:nvPicPr>
        <p:blipFill>
          <a:blip r:embed="rId3"/>
          <a:stretch>
            <a:fillRect/>
          </a:stretch>
        </p:blipFill>
        <p:spPr>
          <a:xfrm>
            <a:off x="4521200" y="1643240"/>
            <a:ext cx="3803073" cy="3123437"/>
          </a:xfrm>
          <a:prstGeom prst="rect">
            <a:avLst/>
          </a:prstGeom>
        </p:spPr>
      </p:pic>
      <p:sp>
        <p:nvSpPr>
          <p:cNvPr id="12" name="テキスト ボックス 11"/>
          <p:cNvSpPr txBox="1"/>
          <p:nvPr/>
        </p:nvSpPr>
        <p:spPr>
          <a:xfrm>
            <a:off x="1150090" y="4775315"/>
            <a:ext cx="2613720" cy="646331"/>
          </a:xfrm>
          <a:prstGeom prst="rect">
            <a:avLst/>
          </a:prstGeom>
          <a:noFill/>
        </p:spPr>
        <p:txBody>
          <a:bodyPr wrap="square" rtlCol="0">
            <a:spAutoFit/>
          </a:bodyPr>
          <a:lstStyle/>
          <a:p>
            <a:pPr>
              <a:buClr>
                <a:schemeClr val="bg2">
                  <a:lumMod val="25000"/>
                </a:schemeClr>
              </a:buClr>
            </a:pPr>
            <a:r>
              <a:rPr kumimoji="1" lang="en-US" altLang="ja-JP" dirty="0" smtClean="0"/>
              <a:t>contour: CO line</a:t>
            </a:r>
          </a:p>
          <a:p>
            <a:pPr>
              <a:buClr>
                <a:schemeClr val="bg2">
                  <a:lumMod val="25000"/>
                </a:schemeClr>
              </a:buClr>
            </a:pPr>
            <a:r>
              <a:rPr lang="en-US" altLang="ja-JP" dirty="0">
                <a:cs typeface="Times New Roman"/>
              </a:rPr>
              <a:t>g</a:t>
            </a:r>
            <a:r>
              <a:rPr lang="en-US" altLang="ja-JP" dirty="0" smtClean="0">
                <a:cs typeface="Times New Roman"/>
              </a:rPr>
              <a:t>ray scale: </a:t>
            </a:r>
            <a:r>
              <a:rPr lang="en-US" altLang="ja-JP" dirty="0" err="1" smtClean="0">
                <a:cs typeface="Times New Roman"/>
              </a:rPr>
              <a:t>TeV</a:t>
            </a:r>
            <a:r>
              <a:rPr lang="en-US" altLang="ja-JP" dirty="0" smtClean="0">
                <a:cs typeface="Times New Roman"/>
              </a:rPr>
              <a:t> </a:t>
            </a:r>
            <a:r>
              <a:rPr lang="en-US" altLang="ja-JP" dirty="0" smtClean="0">
                <a:latin typeface="Symbol" charset="2"/>
                <a:cs typeface="Symbol" charset="2"/>
              </a:rPr>
              <a:t>g</a:t>
            </a:r>
            <a:r>
              <a:rPr lang="en-US" altLang="ja-JP" dirty="0" smtClean="0">
                <a:cs typeface="Times New Roman"/>
              </a:rPr>
              <a:t>-ray</a:t>
            </a:r>
            <a:endParaRPr kumimoji="1" lang="ja-JP" altLang="en-US" dirty="0">
              <a:cs typeface="Times New Roman"/>
            </a:endParaRPr>
          </a:p>
        </p:txBody>
      </p:sp>
      <p:sp>
        <p:nvSpPr>
          <p:cNvPr id="13" name="テキスト ボックス 12"/>
          <p:cNvSpPr txBox="1"/>
          <p:nvPr/>
        </p:nvSpPr>
        <p:spPr>
          <a:xfrm>
            <a:off x="5216245" y="4789175"/>
            <a:ext cx="2613720" cy="646331"/>
          </a:xfrm>
          <a:prstGeom prst="rect">
            <a:avLst/>
          </a:prstGeom>
          <a:noFill/>
        </p:spPr>
        <p:txBody>
          <a:bodyPr wrap="square" rtlCol="0">
            <a:spAutoFit/>
          </a:bodyPr>
          <a:lstStyle/>
          <a:p>
            <a:pPr>
              <a:buClr>
                <a:schemeClr val="bg2">
                  <a:lumMod val="25000"/>
                </a:schemeClr>
              </a:buClr>
            </a:pPr>
            <a:r>
              <a:rPr kumimoji="1" lang="en-US" altLang="ja-JP" dirty="0" smtClean="0"/>
              <a:t>contour: CO line</a:t>
            </a:r>
          </a:p>
          <a:p>
            <a:pPr>
              <a:buClr>
                <a:schemeClr val="bg2">
                  <a:lumMod val="25000"/>
                </a:schemeClr>
              </a:buClr>
            </a:pPr>
            <a:r>
              <a:rPr kumimoji="1" lang="en-US" altLang="ja-JP" dirty="0" smtClean="0"/>
              <a:t>color</a:t>
            </a:r>
            <a:r>
              <a:rPr lang="en-US" altLang="ja-JP" dirty="0" smtClean="0">
                <a:cs typeface="Times New Roman"/>
              </a:rPr>
              <a:t>: X-ray</a:t>
            </a:r>
            <a:endParaRPr kumimoji="1" lang="ja-JP" altLang="en-US" dirty="0">
              <a:cs typeface="Times New Roman"/>
            </a:endParaRPr>
          </a:p>
        </p:txBody>
      </p:sp>
      <p:sp>
        <p:nvSpPr>
          <p:cNvPr id="10" name="TextBox 8"/>
          <p:cNvSpPr txBox="1"/>
          <p:nvPr/>
        </p:nvSpPr>
        <p:spPr>
          <a:xfrm>
            <a:off x="604908" y="5507940"/>
            <a:ext cx="8277936" cy="369332"/>
          </a:xfrm>
          <a:prstGeom prst="rect">
            <a:avLst/>
          </a:prstGeom>
          <a:noFill/>
        </p:spPr>
        <p:txBody>
          <a:bodyPr wrap="square" rtlCol="0">
            <a:spAutoFit/>
          </a:bodyPr>
          <a:lstStyle/>
          <a:p>
            <a:pPr marL="285750" indent="-285750">
              <a:buClr>
                <a:schemeClr val="bg2">
                  <a:lumMod val="25000"/>
                </a:schemeClr>
              </a:buClr>
              <a:buFont typeface="Wingdings" charset="2"/>
              <a:buChar char="l"/>
            </a:pPr>
            <a:r>
              <a:rPr lang="en-US" altLang="ja-JP" dirty="0" smtClean="0"/>
              <a:t>Azimuthal distribution of both </a:t>
            </a:r>
            <a:r>
              <a:rPr lang="en-US" altLang="ja-JP" dirty="0">
                <a:latin typeface="Symbol" charset="2"/>
                <a:cs typeface="Symbol" charset="2"/>
              </a:rPr>
              <a:t>g</a:t>
            </a:r>
            <a:r>
              <a:rPr lang="en-US" altLang="ja-JP" dirty="0"/>
              <a:t>-ray </a:t>
            </a:r>
            <a:r>
              <a:rPr lang="en-US" altLang="ja-JP" dirty="0" smtClean="0"/>
              <a:t>and </a:t>
            </a:r>
            <a:r>
              <a:rPr lang="en-US" altLang="ja-JP" dirty="0" err="1" smtClean="0"/>
              <a:t>n</a:t>
            </a:r>
            <a:r>
              <a:rPr lang="en-US" altLang="ja-JP" baseline="-25000" dirty="0" err="1" smtClean="0"/>
              <a:t>ISM</a:t>
            </a:r>
            <a:r>
              <a:rPr lang="en-US" altLang="ja-JP" baseline="-25000" dirty="0" smtClean="0"/>
              <a:t> </a:t>
            </a:r>
            <a:r>
              <a:rPr lang="en-US" altLang="ja-JP" dirty="0" smtClean="0"/>
              <a:t>correlate very well </a:t>
            </a:r>
            <a:r>
              <a:rPr lang="ja-JP" altLang="en-US" dirty="0" smtClean="0">
                <a:sym typeface="Wingdings"/>
              </a:rPr>
              <a:t>（</a:t>
            </a:r>
            <a:r>
              <a:rPr lang="en-US" altLang="ja-JP" dirty="0" smtClean="0">
                <a:sym typeface="Wingdings"/>
              </a:rPr>
              <a:t>Fukui+12</a:t>
            </a:r>
            <a:r>
              <a:rPr lang="ja-JP" altLang="en-US" dirty="0" smtClean="0">
                <a:sym typeface="Wingdings"/>
              </a:rPr>
              <a:t>）</a:t>
            </a:r>
            <a:r>
              <a:rPr lang="en-US" altLang="ja-JP" dirty="0">
                <a:sym typeface="Wingdings"/>
              </a:rPr>
              <a:t>.</a:t>
            </a:r>
            <a:endParaRPr lang="ja-JP" altLang="en-US" dirty="0"/>
          </a:p>
        </p:txBody>
      </p:sp>
      <p:grpSp>
        <p:nvGrpSpPr>
          <p:cNvPr id="5" name="図形グループ 4"/>
          <p:cNvGrpSpPr/>
          <p:nvPr/>
        </p:nvGrpSpPr>
        <p:grpSpPr>
          <a:xfrm>
            <a:off x="2653671" y="2261328"/>
            <a:ext cx="3168352" cy="2796943"/>
            <a:chOff x="2653671" y="2261328"/>
            <a:chExt cx="3168352" cy="2796943"/>
          </a:xfrm>
        </p:grpSpPr>
        <p:pic>
          <p:nvPicPr>
            <p:cNvPr id="16" name="図 15" descr="スクリーンショット 2014-01-28 15.52.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671" y="2261328"/>
              <a:ext cx="3168352" cy="2796943"/>
            </a:xfrm>
            <a:prstGeom prst="rect">
              <a:avLst/>
            </a:prstGeom>
          </p:spPr>
        </p:pic>
        <p:sp>
          <p:nvSpPr>
            <p:cNvPr id="4" name="テキスト ボックス 3"/>
            <p:cNvSpPr txBox="1"/>
            <p:nvPr/>
          </p:nvSpPr>
          <p:spPr>
            <a:xfrm>
              <a:off x="4052458" y="2401457"/>
              <a:ext cx="1223818" cy="369332"/>
            </a:xfrm>
            <a:prstGeom prst="rect">
              <a:avLst/>
            </a:prstGeom>
            <a:noFill/>
          </p:spPr>
          <p:txBody>
            <a:bodyPr wrap="square" rtlCol="0">
              <a:spAutoFit/>
            </a:bodyPr>
            <a:lstStyle/>
            <a:p>
              <a:r>
                <a:rPr kumimoji="1" lang="en-US" altLang="ja-JP" dirty="0" smtClean="0"/>
                <a:t>Fukui+12</a:t>
              </a:r>
              <a:endParaRPr kumimoji="1" lang="ja-JP" altLang="en-US" dirty="0"/>
            </a:p>
          </p:txBody>
        </p:sp>
      </p:grpSp>
      <p:sp>
        <p:nvSpPr>
          <p:cNvPr id="14" name="TextBox 8"/>
          <p:cNvSpPr txBox="1"/>
          <p:nvPr/>
        </p:nvSpPr>
        <p:spPr>
          <a:xfrm>
            <a:off x="611560" y="5939988"/>
            <a:ext cx="8277936" cy="646331"/>
          </a:xfrm>
          <a:prstGeom prst="rect">
            <a:avLst/>
          </a:prstGeom>
          <a:noFill/>
        </p:spPr>
        <p:txBody>
          <a:bodyPr wrap="square" rtlCol="0">
            <a:spAutoFit/>
          </a:bodyPr>
          <a:lstStyle/>
          <a:p>
            <a:pPr marL="285750" indent="-285750">
              <a:buClr>
                <a:schemeClr val="bg2">
                  <a:lumMod val="25000"/>
                </a:schemeClr>
              </a:buClr>
              <a:buFont typeface="Wingdings" charset="2"/>
              <a:buChar char="l"/>
            </a:pPr>
            <a:r>
              <a:rPr lang="en-US" altLang="ja-JP" dirty="0" smtClean="0"/>
              <a:t>Strong B field</a:t>
            </a:r>
            <a:r>
              <a:rPr lang="ja-JP" altLang="en-US" dirty="0" smtClean="0"/>
              <a:t> </a:t>
            </a:r>
            <a:r>
              <a:rPr lang="en-US" altLang="ja-JP" dirty="0" smtClean="0"/>
              <a:t>amplification</a:t>
            </a:r>
            <a:r>
              <a:rPr lang="ja-JP" altLang="en-US" dirty="0" smtClean="0"/>
              <a:t> </a:t>
            </a:r>
            <a:r>
              <a:rPr lang="en-US" altLang="ja-JP" dirty="0" smtClean="0"/>
              <a:t>up</a:t>
            </a:r>
            <a:r>
              <a:rPr lang="ja-JP" altLang="en-US" dirty="0" smtClean="0"/>
              <a:t> </a:t>
            </a:r>
            <a:r>
              <a:rPr lang="en-US" altLang="ja-JP" dirty="0" smtClean="0"/>
              <a:t>to</a:t>
            </a:r>
            <a:r>
              <a:rPr lang="ja-JP" altLang="en-US" dirty="0" smtClean="0"/>
              <a:t> </a:t>
            </a:r>
            <a:r>
              <a:rPr lang="en-US" altLang="ja-JP" dirty="0" smtClean="0"/>
              <a:t>1mG</a:t>
            </a:r>
            <a:r>
              <a:rPr lang="ja-JP" altLang="en-US" dirty="0" smtClean="0"/>
              <a:t> </a:t>
            </a:r>
            <a:r>
              <a:rPr lang="en-US" altLang="ja-JP" dirty="0" smtClean="0"/>
              <a:t>supports hadronic </a:t>
            </a:r>
            <a:r>
              <a:rPr lang="en-US" altLang="ja-JP" dirty="0" smtClean="0">
                <a:latin typeface="Symbol" charset="2"/>
                <a:cs typeface="Symbol" charset="2"/>
              </a:rPr>
              <a:t>g</a:t>
            </a:r>
            <a:r>
              <a:rPr lang="en-US" altLang="ja-JP" dirty="0" smtClean="0"/>
              <a:t>-rays as well</a:t>
            </a:r>
            <a:endParaRPr lang="en-US" altLang="ja-JP" dirty="0"/>
          </a:p>
          <a:p>
            <a:pPr>
              <a:buClr>
                <a:schemeClr val="bg2">
                  <a:lumMod val="25000"/>
                </a:schemeClr>
              </a:buClr>
            </a:pPr>
            <a:r>
              <a:rPr lang="en-US" altLang="ja-JP" dirty="0" smtClean="0"/>
              <a:t>                                                                                         (Uchiyama+07,</a:t>
            </a:r>
            <a:r>
              <a:rPr lang="ja-JP" altLang="en-US" dirty="0" smtClean="0"/>
              <a:t> </a:t>
            </a:r>
            <a:r>
              <a:rPr lang="en-US" altLang="ja-JP" dirty="0" smtClean="0"/>
              <a:t>Inoue+09,</a:t>
            </a:r>
            <a:r>
              <a:rPr lang="ja-JP" altLang="en-US" dirty="0" smtClean="0"/>
              <a:t> </a:t>
            </a:r>
            <a:r>
              <a:rPr lang="en-US" altLang="ja-JP" dirty="0" smtClean="0"/>
              <a:t>12</a:t>
            </a:r>
            <a:r>
              <a:rPr lang="ja-JP" altLang="en-US" dirty="0" smtClean="0"/>
              <a:t> </a:t>
            </a:r>
            <a:r>
              <a:rPr lang="en-US" altLang="ja-JP" dirty="0" smtClean="0"/>
              <a:t>)</a:t>
            </a:r>
            <a:endParaRPr lang="ja-JP" altLang="en-US" dirty="0"/>
          </a:p>
        </p:txBody>
      </p:sp>
    </p:spTree>
    <p:extLst>
      <p:ext uri="{BB962C8B-B14F-4D97-AF65-F5344CB8AC3E}">
        <p14:creationId xmlns:p14="http://schemas.microsoft.com/office/powerpoint/2010/main" val="863693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44624"/>
            <a:ext cx="9001000" cy="1143000"/>
          </a:xfrm>
        </p:spPr>
        <p:txBody>
          <a:bodyPr>
            <a:normAutofit/>
          </a:bodyPr>
          <a:lstStyle/>
          <a:p>
            <a:r>
              <a:rPr lang="ja-JP" altLang="en-US" dirty="0" smtClean="0"/>
              <a:t>陽子起源スペクトルの変調　</a:t>
            </a:r>
            <a:r>
              <a:rPr lang="en-US" altLang="ja-JP" dirty="0" smtClean="0"/>
              <a:t>1/2</a:t>
            </a:r>
            <a:endParaRPr kumimoji="1" lang="ja-JP" altLang="en-US" dirty="0"/>
          </a:p>
        </p:txBody>
      </p:sp>
      <p:sp>
        <p:nvSpPr>
          <p:cNvPr id="4" name="TextBox 8"/>
          <p:cNvSpPr txBox="1"/>
          <p:nvPr/>
        </p:nvSpPr>
        <p:spPr>
          <a:xfrm>
            <a:off x="353465" y="1131250"/>
            <a:ext cx="8444168" cy="646331"/>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smtClean="0"/>
              <a:t>Flat </a:t>
            </a:r>
            <a:r>
              <a:rPr lang="ja-JP" altLang="en-US" dirty="0" smtClean="0"/>
              <a:t>な</a:t>
            </a:r>
            <a:r>
              <a:rPr lang="en-US" altLang="ja-JP" dirty="0" smtClean="0"/>
              <a:t> </a:t>
            </a:r>
            <a:r>
              <a:rPr lang="en-US" altLang="ja-JP" i="1" dirty="0" err="1" smtClean="0">
                <a:latin typeface="Times New Roman"/>
                <a:cs typeface="Times New Roman"/>
              </a:rPr>
              <a:t>vF</a:t>
            </a:r>
            <a:r>
              <a:rPr lang="en-US" altLang="ja-JP" i="1" baseline="-25000" dirty="0" err="1" smtClean="0">
                <a:latin typeface="Times New Roman"/>
                <a:cs typeface="Times New Roman"/>
              </a:rPr>
              <a:t>v</a:t>
            </a:r>
            <a:r>
              <a:rPr lang="en-US" altLang="ja-JP" dirty="0" smtClean="0"/>
              <a:t> </a:t>
            </a:r>
            <a:r>
              <a:rPr lang="ja-JP" altLang="en-US" dirty="0" smtClean="0"/>
              <a:t>スペクトルはどのエネルギーの加速陽子も同じ量の</a:t>
            </a:r>
            <a:r>
              <a:rPr lang="en-US" altLang="ja-JP" dirty="0" smtClean="0"/>
              <a:t>ISM</a:t>
            </a:r>
            <a:r>
              <a:rPr lang="ja-JP" altLang="en-US" dirty="0" smtClean="0"/>
              <a:t>と相互作用</a:t>
            </a:r>
            <a:endParaRPr lang="en-US" altLang="ja-JP" dirty="0" smtClean="0"/>
          </a:p>
          <a:p>
            <a:pPr>
              <a:buClr>
                <a:schemeClr val="bg2">
                  <a:lumMod val="50000"/>
                </a:schemeClr>
              </a:buClr>
            </a:pPr>
            <a:r>
              <a:rPr lang="ja-JP" altLang="en-US" dirty="0" smtClean="0"/>
              <a:t>　　するという大きな仮定が入っている</a:t>
            </a:r>
            <a:endParaRPr lang="en-US" altLang="ja-JP" dirty="0" smtClean="0"/>
          </a:p>
        </p:txBody>
      </p:sp>
      <p:sp>
        <p:nvSpPr>
          <p:cNvPr id="5" name="TextBox 8"/>
          <p:cNvSpPr txBox="1"/>
          <p:nvPr/>
        </p:nvSpPr>
        <p:spPr>
          <a:xfrm>
            <a:off x="376304" y="1835532"/>
            <a:ext cx="8444168" cy="369332"/>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err="1" smtClean="0"/>
              <a:t>Zirakashvili</a:t>
            </a:r>
            <a:r>
              <a:rPr lang="en-US" altLang="ja-JP" dirty="0" smtClean="0"/>
              <a:t> &amp; </a:t>
            </a:r>
            <a:r>
              <a:rPr lang="en-US" altLang="ja-JP" dirty="0" err="1" smtClean="0"/>
              <a:t>Aharonian</a:t>
            </a:r>
            <a:r>
              <a:rPr lang="en-US" altLang="ja-JP" dirty="0" smtClean="0"/>
              <a:t> 10: </a:t>
            </a:r>
            <a:r>
              <a:rPr lang="ja-JP" altLang="en-US" dirty="0" smtClean="0"/>
              <a:t>スペクトル変調の可能性の</a:t>
            </a:r>
            <a:r>
              <a:rPr lang="en-US" altLang="en-US" dirty="0" smtClean="0"/>
              <a:t>定性的議論</a:t>
            </a:r>
            <a:endParaRPr lang="en-US" altLang="ja-JP" dirty="0" smtClean="0"/>
          </a:p>
        </p:txBody>
      </p:sp>
      <p:pic>
        <p:nvPicPr>
          <p:cNvPr id="6" name="図 5" descr="スクリーンショット 2017-03-06 16.22.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144" y="2437264"/>
            <a:ext cx="6300192" cy="2143864"/>
          </a:xfrm>
          <a:prstGeom prst="rect">
            <a:avLst/>
          </a:prstGeom>
        </p:spPr>
      </p:pic>
      <p:sp>
        <p:nvSpPr>
          <p:cNvPr id="3" name="円/楕円 2"/>
          <p:cNvSpPr/>
          <p:nvPr/>
        </p:nvSpPr>
        <p:spPr>
          <a:xfrm>
            <a:off x="3059832" y="5013176"/>
            <a:ext cx="1728192" cy="15841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707904" y="5579948"/>
            <a:ext cx="1224136" cy="369332"/>
          </a:xfrm>
          <a:prstGeom prst="rect">
            <a:avLst/>
          </a:prstGeom>
          <a:noFill/>
        </p:spPr>
        <p:txBody>
          <a:bodyPr wrap="square" rtlCol="0">
            <a:spAutoFit/>
          </a:bodyPr>
          <a:lstStyle/>
          <a:p>
            <a:r>
              <a:rPr kumimoji="1" lang="en-US" altLang="ja-JP" dirty="0" err="1" smtClean="0">
                <a:latin typeface="Symbol" charset="2"/>
                <a:cs typeface="Symbol" charset="2"/>
              </a:rPr>
              <a:t>dr</a:t>
            </a:r>
            <a:endParaRPr kumimoji="1" lang="ja-JP" altLang="en-US" dirty="0">
              <a:latin typeface="Symbol" charset="2"/>
              <a:cs typeface="Symbol" charset="2"/>
            </a:endParaRPr>
          </a:p>
        </p:txBody>
      </p:sp>
      <p:cxnSp>
        <p:nvCxnSpPr>
          <p:cNvPr id="10" name="直線矢印コネクタ 9"/>
          <p:cNvCxnSpPr/>
          <p:nvPr/>
        </p:nvCxnSpPr>
        <p:spPr>
          <a:xfrm>
            <a:off x="3238792" y="5013176"/>
            <a:ext cx="253088" cy="30400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直線矢印コネクタ 10"/>
          <p:cNvCxnSpPr/>
          <p:nvPr/>
        </p:nvCxnSpPr>
        <p:spPr>
          <a:xfrm flipV="1">
            <a:off x="3238792" y="6325293"/>
            <a:ext cx="290152" cy="27205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直線矢印コネクタ 12"/>
          <p:cNvCxnSpPr/>
          <p:nvPr/>
        </p:nvCxnSpPr>
        <p:spPr>
          <a:xfrm>
            <a:off x="2843808" y="5805264"/>
            <a:ext cx="506176" cy="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テキスト ボックス 14"/>
          <p:cNvSpPr txBox="1"/>
          <p:nvPr/>
        </p:nvSpPr>
        <p:spPr>
          <a:xfrm>
            <a:off x="1403648" y="4828510"/>
            <a:ext cx="1944216" cy="369332"/>
          </a:xfrm>
          <a:prstGeom prst="rect">
            <a:avLst/>
          </a:prstGeom>
          <a:noFill/>
        </p:spPr>
        <p:txBody>
          <a:bodyPr wrap="square" rtlCol="0">
            <a:spAutoFit/>
          </a:bodyPr>
          <a:lstStyle/>
          <a:p>
            <a:r>
              <a:rPr lang="en-US" altLang="en-US" dirty="0" smtClean="0">
                <a:solidFill>
                  <a:schemeClr val="accent6">
                    <a:lumMod val="50000"/>
                  </a:schemeClr>
                </a:solidFill>
              </a:rPr>
              <a:t>低</a:t>
            </a:r>
            <a:r>
              <a:rPr kumimoji="1" lang="ja-JP" altLang="en-US" dirty="0" smtClean="0">
                <a:solidFill>
                  <a:schemeClr val="accent6">
                    <a:lumMod val="50000"/>
                  </a:schemeClr>
                </a:solidFill>
              </a:rPr>
              <a:t>エネルギー</a:t>
            </a:r>
            <a:r>
              <a:rPr kumimoji="1" lang="en-US" altLang="ja-JP" dirty="0" smtClean="0">
                <a:solidFill>
                  <a:schemeClr val="accent6">
                    <a:lumMod val="50000"/>
                  </a:schemeClr>
                </a:solidFill>
              </a:rPr>
              <a:t>CR</a:t>
            </a:r>
            <a:endParaRPr kumimoji="1" lang="ja-JP" altLang="en-US" dirty="0">
              <a:solidFill>
                <a:schemeClr val="accent6">
                  <a:lumMod val="50000"/>
                </a:schemeClr>
              </a:solidFill>
            </a:endParaRPr>
          </a:p>
        </p:txBody>
      </p:sp>
      <p:cxnSp>
        <p:nvCxnSpPr>
          <p:cNvPr id="16" name="直線矢印コネクタ 15"/>
          <p:cNvCxnSpPr/>
          <p:nvPr/>
        </p:nvCxnSpPr>
        <p:spPr>
          <a:xfrm flipH="1">
            <a:off x="4139952" y="5086227"/>
            <a:ext cx="504056" cy="45640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直線矢印コネクタ 17"/>
          <p:cNvCxnSpPr/>
          <p:nvPr/>
        </p:nvCxnSpPr>
        <p:spPr>
          <a:xfrm flipH="1">
            <a:off x="4152652" y="5796756"/>
            <a:ext cx="720080" cy="24357"/>
          </a:xfrm>
          <a:prstGeom prst="straightConnector1">
            <a:avLst/>
          </a:prstGeom>
          <a:ln w="38100" cmpd="sng">
            <a:tailEnd type="arrow"/>
          </a:ln>
        </p:spPr>
        <p:style>
          <a:lnRef idx="2">
            <a:schemeClr val="accent2"/>
          </a:lnRef>
          <a:fillRef idx="0">
            <a:schemeClr val="accent2"/>
          </a:fillRef>
          <a:effectRef idx="1">
            <a:schemeClr val="accent2"/>
          </a:effectRef>
          <a:fontRef idx="minor">
            <a:schemeClr val="tx1"/>
          </a:fontRef>
        </p:style>
      </p:cxnSp>
      <p:cxnSp>
        <p:nvCxnSpPr>
          <p:cNvPr id="20" name="直線矢印コネクタ 19"/>
          <p:cNvCxnSpPr/>
          <p:nvPr/>
        </p:nvCxnSpPr>
        <p:spPr>
          <a:xfrm flipH="1" flipV="1">
            <a:off x="4139952" y="6093296"/>
            <a:ext cx="576064" cy="407691"/>
          </a:xfrm>
          <a:prstGeom prst="straightConnector1">
            <a:avLst/>
          </a:prstGeom>
          <a:ln w="38100" cmpd="sng">
            <a:tailEnd type="arrow"/>
          </a:ln>
        </p:spPr>
        <p:style>
          <a:lnRef idx="2">
            <a:schemeClr val="accent2"/>
          </a:lnRef>
          <a:fillRef idx="0">
            <a:schemeClr val="accent2"/>
          </a:fillRef>
          <a:effectRef idx="1">
            <a:schemeClr val="accent2"/>
          </a:effectRef>
          <a:fontRef idx="minor">
            <a:schemeClr val="tx1"/>
          </a:fontRef>
        </p:style>
      </p:cxnSp>
      <p:sp>
        <p:nvSpPr>
          <p:cNvPr id="22" name="テキスト ボックス 21"/>
          <p:cNvSpPr txBox="1"/>
          <p:nvPr/>
        </p:nvSpPr>
        <p:spPr>
          <a:xfrm>
            <a:off x="4716016" y="4859868"/>
            <a:ext cx="1944216" cy="369332"/>
          </a:xfrm>
          <a:prstGeom prst="rect">
            <a:avLst/>
          </a:prstGeom>
          <a:noFill/>
        </p:spPr>
        <p:txBody>
          <a:bodyPr wrap="square" rtlCol="0">
            <a:spAutoFit/>
          </a:bodyPr>
          <a:lstStyle/>
          <a:p>
            <a:r>
              <a:rPr lang="ja-JP" altLang="en-US" dirty="0" smtClean="0">
                <a:solidFill>
                  <a:schemeClr val="accent6">
                    <a:lumMod val="50000"/>
                  </a:schemeClr>
                </a:solidFill>
              </a:rPr>
              <a:t>高</a:t>
            </a:r>
            <a:r>
              <a:rPr kumimoji="1" lang="ja-JP" altLang="en-US" dirty="0" smtClean="0">
                <a:solidFill>
                  <a:schemeClr val="accent6">
                    <a:lumMod val="50000"/>
                  </a:schemeClr>
                </a:solidFill>
              </a:rPr>
              <a:t>エネルギー</a:t>
            </a:r>
            <a:r>
              <a:rPr kumimoji="1" lang="en-US" altLang="ja-JP" dirty="0" smtClean="0">
                <a:solidFill>
                  <a:schemeClr val="accent6">
                    <a:lumMod val="50000"/>
                  </a:schemeClr>
                </a:solidFill>
              </a:rPr>
              <a:t>CR</a:t>
            </a:r>
            <a:endParaRPr kumimoji="1" lang="ja-JP" altLang="en-US" dirty="0">
              <a:solidFill>
                <a:schemeClr val="accent6">
                  <a:lumMod val="50000"/>
                </a:schemeClr>
              </a:solidFill>
            </a:endParaRPr>
          </a:p>
        </p:txBody>
      </p:sp>
    </p:spTree>
    <p:extLst>
      <p:ext uri="{BB962C8B-B14F-4D97-AF65-F5344CB8AC3E}">
        <p14:creationId xmlns:p14="http://schemas.microsoft.com/office/powerpoint/2010/main" val="35118821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44624"/>
            <a:ext cx="9001000" cy="1143000"/>
          </a:xfrm>
        </p:spPr>
        <p:txBody>
          <a:bodyPr>
            <a:normAutofit/>
          </a:bodyPr>
          <a:lstStyle/>
          <a:p>
            <a:r>
              <a:rPr lang="ja-JP" altLang="en-US" dirty="0" smtClean="0"/>
              <a:t>陽子起源スペクトルの変調　</a:t>
            </a:r>
            <a:r>
              <a:rPr lang="en-US" altLang="ja-JP" dirty="0" smtClean="0"/>
              <a:t>2/2</a:t>
            </a:r>
            <a:endParaRPr kumimoji="1" lang="ja-JP" altLang="en-US" dirty="0"/>
          </a:p>
        </p:txBody>
      </p:sp>
      <p:sp>
        <p:nvSpPr>
          <p:cNvPr id="4" name="TextBox 8"/>
          <p:cNvSpPr txBox="1"/>
          <p:nvPr/>
        </p:nvSpPr>
        <p:spPr>
          <a:xfrm>
            <a:off x="353464" y="1115452"/>
            <a:ext cx="8790535" cy="369332"/>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smtClean="0"/>
              <a:t>Inoue</a:t>
            </a:r>
            <a:r>
              <a:rPr lang="ja-JP" altLang="en-US" dirty="0" smtClean="0"/>
              <a:t>+</a:t>
            </a:r>
            <a:r>
              <a:rPr lang="en-US" altLang="ja-JP" dirty="0" smtClean="0"/>
              <a:t>12: </a:t>
            </a:r>
            <a:r>
              <a:rPr lang="en-US" altLang="ja-JP" dirty="0" err="1" smtClean="0"/>
              <a:t>Bohm</a:t>
            </a:r>
            <a:r>
              <a:rPr lang="en-US" altLang="ja-JP" dirty="0"/>
              <a:t>-</a:t>
            </a:r>
            <a:r>
              <a:rPr lang="en-US" altLang="ja-JP" dirty="0" smtClean="0"/>
              <a:t>like diffusion </a:t>
            </a:r>
            <a:r>
              <a:rPr lang="ja-JP" altLang="en-US" dirty="0" smtClean="0"/>
              <a:t>ならば</a:t>
            </a:r>
            <a:r>
              <a:rPr lang="en-US" altLang="ja-JP" dirty="0" smtClean="0"/>
              <a:t> </a:t>
            </a:r>
            <a:r>
              <a:rPr lang="en-US" altLang="ja-JP" dirty="0" err="1" smtClean="0"/>
              <a:t>GeV</a:t>
            </a:r>
            <a:r>
              <a:rPr lang="en-US" altLang="en-US" dirty="0" err="1" smtClean="0"/>
              <a:t>-TeV</a:t>
            </a:r>
            <a:r>
              <a:rPr lang="en-US" altLang="en-US" dirty="0" smtClean="0"/>
              <a:t> </a:t>
            </a:r>
            <a:r>
              <a:rPr lang="ja-JP" altLang="en-US" dirty="0" smtClean="0"/>
              <a:t>のスペクトル　</a:t>
            </a:r>
            <a:r>
              <a:rPr lang="en-US" altLang="ja-JP" i="1" dirty="0" err="1" smtClean="0">
                <a:latin typeface="Times New Roman"/>
                <a:cs typeface="Times New Roman"/>
                <a:sym typeface="Wingdings"/>
              </a:rPr>
              <a:t>vF</a:t>
            </a:r>
            <a:r>
              <a:rPr lang="en-US" altLang="ja-JP" i="1" baseline="-25000" dirty="0" err="1" smtClean="0">
                <a:latin typeface="Times New Roman"/>
                <a:cs typeface="Times New Roman"/>
                <a:sym typeface="Wingdings"/>
              </a:rPr>
              <a:t>v</a:t>
            </a:r>
            <a:r>
              <a:rPr lang="en-US" altLang="ja-JP" dirty="0" smtClean="0">
                <a:sym typeface="Wingdings"/>
              </a:rPr>
              <a:t> </a:t>
            </a:r>
            <a:r>
              <a:rPr lang="en-US" altLang="ja-JP" dirty="0">
                <a:latin typeface="Times New Roman"/>
                <a:cs typeface="Times New Roman"/>
                <a:sym typeface="Wingdings"/>
              </a:rPr>
              <a:t>∝ </a:t>
            </a:r>
            <a:r>
              <a:rPr lang="en-US" altLang="ja-JP" i="1" dirty="0" smtClean="0">
                <a:solidFill>
                  <a:srgbClr val="FF0000"/>
                </a:solidFill>
                <a:latin typeface="Times New Roman"/>
                <a:cs typeface="Times New Roman"/>
                <a:sym typeface="Wingdings"/>
              </a:rPr>
              <a:t>v</a:t>
            </a:r>
            <a:r>
              <a:rPr lang="en-US" altLang="ja-JP" baseline="30000" dirty="0" smtClean="0">
                <a:solidFill>
                  <a:srgbClr val="FF0000"/>
                </a:solidFill>
                <a:latin typeface="Times New Roman"/>
                <a:cs typeface="Times New Roman"/>
                <a:sym typeface="Wingdings"/>
              </a:rPr>
              <a:t>1</a:t>
            </a:r>
            <a:r>
              <a:rPr lang="en-US" altLang="ja-JP" baseline="30000" dirty="0">
                <a:solidFill>
                  <a:srgbClr val="FF0000"/>
                </a:solidFill>
                <a:latin typeface="Times New Roman"/>
                <a:cs typeface="Times New Roman"/>
                <a:sym typeface="Wingdings"/>
              </a:rPr>
              <a:t>/2</a:t>
            </a:r>
            <a:r>
              <a:rPr lang="en-US" altLang="ja-JP" dirty="0">
                <a:sym typeface="Wingdings"/>
              </a:rPr>
              <a:t> </a:t>
            </a:r>
            <a:r>
              <a:rPr lang="ja-JP" altLang="en-US" dirty="0" smtClean="0">
                <a:sym typeface="Wingdings"/>
              </a:rPr>
              <a:t>が再現</a:t>
            </a:r>
            <a:endParaRPr lang="en-US" altLang="ja-JP" dirty="0" smtClean="0"/>
          </a:p>
        </p:txBody>
      </p:sp>
      <p:sp>
        <p:nvSpPr>
          <p:cNvPr id="5" name="TextBox 8"/>
          <p:cNvSpPr txBox="1"/>
          <p:nvPr/>
        </p:nvSpPr>
        <p:spPr>
          <a:xfrm>
            <a:off x="353464" y="3573016"/>
            <a:ext cx="8444168" cy="923330"/>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err="1" smtClean="0"/>
              <a:t>Gabici</a:t>
            </a:r>
            <a:r>
              <a:rPr lang="en-US" altLang="ja-JP" dirty="0" smtClean="0"/>
              <a:t> &amp; </a:t>
            </a:r>
            <a:r>
              <a:rPr lang="en-US" altLang="ja-JP" dirty="0" err="1" smtClean="0"/>
              <a:t>Aharonian</a:t>
            </a:r>
            <a:r>
              <a:rPr lang="en-US" altLang="ja-JP" dirty="0" smtClean="0"/>
              <a:t> 14: </a:t>
            </a:r>
          </a:p>
          <a:p>
            <a:pPr>
              <a:buClr>
                <a:schemeClr val="bg2">
                  <a:lumMod val="50000"/>
                </a:schemeClr>
              </a:buClr>
            </a:pPr>
            <a:r>
              <a:rPr lang="en-US" altLang="ja-JP" dirty="0"/>
              <a:t> </a:t>
            </a:r>
            <a:r>
              <a:rPr lang="en-US" altLang="ja-JP" dirty="0" smtClean="0"/>
              <a:t>          Inoue+12 </a:t>
            </a:r>
            <a:r>
              <a:rPr lang="ja-JP" altLang="en-US" dirty="0" smtClean="0"/>
              <a:t>の設定で実際に拡散浸透させて</a:t>
            </a:r>
            <a:endParaRPr lang="en-US" altLang="ja-JP" dirty="0" smtClean="0"/>
          </a:p>
          <a:p>
            <a:pPr>
              <a:buClr>
                <a:schemeClr val="bg2">
                  <a:lumMod val="50000"/>
                </a:schemeClr>
              </a:buClr>
            </a:pPr>
            <a:r>
              <a:rPr lang="ja-JP" altLang="ja-JP" dirty="0" smtClean="0"/>
              <a:t>　</a:t>
            </a:r>
            <a:r>
              <a:rPr lang="ja-JP" altLang="en-US" dirty="0" smtClean="0"/>
              <a:t>　　</a:t>
            </a:r>
            <a:r>
              <a:rPr lang="en-US" altLang="en-US" dirty="0" smtClean="0"/>
              <a:t> </a:t>
            </a:r>
            <a:r>
              <a:rPr lang="ja-JP" altLang="en-US" dirty="0" smtClean="0"/>
              <a:t>観測データと合わせた</a:t>
            </a:r>
            <a:endParaRPr lang="en-US" altLang="ja-JP" dirty="0" smtClean="0"/>
          </a:p>
        </p:txBody>
      </p:sp>
      <p:sp>
        <p:nvSpPr>
          <p:cNvPr id="17" name="TextBox 8"/>
          <p:cNvSpPr txBox="1"/>
          <p:nvPr/>
        </p:nvSpPr>
        <p:spPr>
          <a:xfrm>
            <a:off x="348928" y="6165304"/>
            <a:ext cx="8790535" cy="369332"/>
          </a:xfrm>
          <a:prstGeom prst="rect">
            <a:avLst/>
          </a:prstGeom>
          <a:noFill/>
        </p:spPr>
        <p:txBody>
          <a:bodyPr wrap="square" rtlCol="0">
            <a:spAutoFit/>
          </a:bodyPr>
          <a:lstStyle/>
          <a:p>
            <a:pPr marL="342900" indent="-342900">
              <a:buClr>
                <a:schemeClr val="bg2">
                  <a:lumMod val="50000"/>
                </a:schemeClr>
              </a:buClr>
              <a:buFont typeface="Wingdings" charset="2"/>
              <a:buChar char="p"/>
            </a:pPr>
            <a:r>
              <a:rPr lang="ja-JP" altLang="en-US" dirty="0" smtClean="0">
                <a:solidFill>
                  <a:srgbClr val="FF0000"/>
                </a:solidFill>
              </a:rPr>
              <a:t>雲内部で</a:t>
            </a:r>
            <a:r>
              <a:rPr lang="en-US" altLang="ja-JP" dirty="0" smtClean="0">
                <a:solidFill>
                  <a:srgbClr val="FF0000"/>
                </a:solidFill>
              </a:rPr>
              <a:t> </a:t>
            </a:r>
            <a:r>
              <a:rPr lang="en-US" altLang="ja-JP" dirty="0" err="1" smtClean="0">
                <a:solidFill>
                  <a:srgbClr val="FF0000"/>
                </a:solidFill>
              </a:rPr>
              <a:t>Bohm</a:t>
            </a:r>
            <a:r>
              <a:rPr lang="en-US" altLang="ja-JP" dirty="0" smtClean="0">
                <a:solidFill>
                  <a:srgbClr val="FF0000"/>
                </a:solidFill>
              </a:rPr>
              <a:t>-like </a:t>
            </a:r>
            <a:r>
              <a:rPr lang="ja-JP" altLang="en-US" dirty="0" smtClean="0">
                <a:solidFill>
                  <a:srgbClr val="FF0000"/>
                </a:solidFill>
              </a:rPr>
              <a:t>な拡散係数は実現されるの？？？</a:t>
            </a:r>
            <a:endParaRPr lang="en-US" altLang="ja-JP" dirty="0" smtClean="0">
              <a:solidFill>
                <a:srgbClr val="FF0000"/>
              </a:solidFill>
            </a:endParaRPr>
          </a:p>
        </p:txBody>
      </p:sp>
      <p:pic>
        <p:nvPicPr>
          <p:cNvPr id="3" name="図 2" descr="スクリーンショット 2017-03-07 15.38.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569616"/>
            <a:ext cx="3477270" cy="382118"/>
          </a:xfrm>
          <a:prstGeom prst="rect">
            <a:avLst/>
          </a:prstGeom>
        </p:spPr>
      </p:pic>
      <p:pic>
        <p:nvPicPr>
          <p:cNvPr id="6" name="図 5" descr="スクリーンショット 2017-03-07 15.38.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068" y="2001540"/>
            <a:ext cx="2254374" cy="377038"/>
          </a:xfrm>
          <a:prstGeom prst="rect">
            <a:avLst/>
          </a:prstGeom>
        </p:spPr>
      </p:pic>
      <p:pic>
        <p:nvPicPr>
          <p:cNvPr id="7" name="図 6" descr="スクリーンショット 2017-03-07 15.38.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624" y="2442096"/>
            <a:ext cx="1842839" cy="378018"/>
          </a:xfrm>
          <a:prstGeom prst="rect">
            <a:avLst/>
          </a:prstGeom>
        </p:spPr>
      </p:pic>
      <p:pic>
        <p:nvPicPr>
          <p:cNvPr id="8" name="図 7" descr="スクリーンショット 2017-03-07 15.39.5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7292" y="2423679"/>
            <a:ext cx="2732113" cy="382649"/>
          </a:xfrm>
          <a:prstGeom prst="rect">
            <a:avLst/>
          </a:prstGeom>
        </p:spPr>
      </p:pic>
      <p:sp>
        <p:nvSpPr>
          <p:cNvPr id="10" name="TextBox 8"/>
          <p:cNvSpPr txBox="1"/>
          <p:nvPr/>
        </p:nvSpPr>
        <p:spPr>
          <a:xfrm>
            <a:off x="1187624" y="2924944"/>
            <a:ext cx="5290271" cy="461665"/>
          </a:xfrm>
          <a:prstGeom prst="rect">
            <a:avLst/>
          </a:prstGeom>
          <a:noFill/>
        </p:spPr>
        <p:txBody>
          <a:bodyPr wrap="square" rtlCol="0">
            <a:spAutoFit/>
          </a:bodyPr>
          <a:lstStyle/>
          <a:p>
            <a:pPr>
              <a:buClr>
                <a:schemeClr val="bg2">
                  <a:lumMod val="50000"/>
                </a:schemeClr>
              </a:buClr>
            </a:pPr>
            <a:r>
              <a:rPr lang="en-US" altLang="ja-JP" sz="2400" dirty="0" smtClean="0">
                <a:latin typeface="Times New Roman"/>
                <a:cs typeface="Times New Roman"/>
                <a:sym typeface="Wingdings"/>
              </a:rPr>
              <a:t> </a:t>
            </a:r>
            <a:r>
              <a:rPr lang="en-US" altLang="ja-JP" sz="2400" i="1" dirty="0" err="1" smtClean="0">
                <a:latin typeface="Times New Roman"/>
                <a:cs typeface="Times New Roman"/>
                <a:sym typeface="Wingdings"/>
              </a:rPr>
              <a:t>vF</a:t>
            </a:r>
            <a:r>
              <a:rPr lang="en-US" altLang="ja-JP" sz="2400" i="1" baseline="-25000" dirty="0" err="1" smtClean="0">
                <a:latin typeface="Times New Roman"/>
                <a:cs typeface="Times New Roman"/>
                <a:sym typeface="Wingdings"/>
              </a:rPr>
              <a:t>v</a:t>
            </a:r>
            <a:r>
              <a:rPr lang="en-US" altLang="ja-JP" sz="2400" dirty="0" smtClean="0">
                <a:sym typeface="Wingdings"/>
              </a:rPr>
              <a:t> </a:t>
            </a:r>
            <a:r>
              <a:rPr lang="en-US" altLang="ja-JP" sz="2400" dirty="0" smtClean="0">
                <a:latin typeface="Times New Roman"/>
                <a:cs typeface="Times New Roman"/>
                <a:sym typeface="Wingdings"/>
              </a:rPr>
              <a:t>∝ </a:t>
            </a:r>
            <a:r>
              <a:rPr lang="en-US" altLang="ja-JP" sz="2400" i="1" dirty="0" smtClean="0">
                <a:latin typeface="Times New Roman"/>
                <a:cs typeface="Times New Roman"/>
                <a:sym typeface="Wingdings"/>
              </a:rPr>
              <a:t>E</a:t>
            </a:r>
            <a:r>
              <a:rPr lang="en-US" altLang="ja-JP" sz="2400" baseline="30000" dirty="0" smtClean="0">
                <a:latin typeface="Times New Roman"/>
                <a:cs typeface="Times New Roman"/>
                <a:sym typeface="Wingdings"/>
              </a:rPr>
              <a:t>2 </a:t>
            </a:r>
            <a:r>
              <a:rPr lang="en-US" altLang="ja-JP" sz="2400" i="1" dirty="0" smtClean="0">
                <a:latin typeface="Times New Roman"/>
                <a:cs typeface="Times New Roman"/>
                <a:sym typeface="Wingdings"/>
              </a:rPr>
              <a:t>N</a:t>
            </a:r>
            <a:r>
              <a:rPr lang="en-US" altLang="ja-JP" sz="2400" dirty="0" smtClean="0">
                <a:latin typeface="Times New Roman"/>
                <a:cs typeface="Times New Roman"/>
                <a:sym typeface="Wingdings"/>
              </a:rPr>
              <a:t>(</a:t>
            </a:r>
            <a:r>
              <a:rPr lang="en-US" altLang="ja-JP" sz="2400" i="1" dirty="0" smtClean="0">
                <a:latin typeface="Times New Roman"/>
                <a:cs typeface="Times New Roman"/>
                <a:sym typeface="Wingdings"/>
              </a:rPr>
              <a:t>E</a:t>
            </a:r>
            <a:r>
              <a:rPr lang="en-US" altLang="ja-JP" sz="2400" dirty="0" smtClean="0">
                <a:latin typeface="Times New Roman"/>
                <a:cs typeface="Times New Roman"/>
                <a:sym typeface="Wingdings"/>
              </a:rPr>
              <a:t>) </a:t>
            </a:r>
            <a:r>
              <a:rPr lang="en-US" altLang="ja-JP" sz="2400" dirty="0">
                <a:latin typeface="Times New Roman"/>
                <a:cs typeface="Times New Roman"/>
                <a:sym typeface="Wingdings"/>
              </a:rPr>
              <a:t>∝ </a:t>
            </a:r>
            <a:r>
              <a:rPr lang="en-US" altLang="ja-JP" sz="2400" dirty="0">
                <a:solidFill>
                  <a:srgbClr val="FF0000"/>
                </a:solidFill>
                <a:latin typeface="Times New Roman"/>
                <a:cs typeface="Times New Roman"/>
                <a:sym typeface="Wingdings"/>
              </a:rPr>
              <a:t>(</a:t>
            </a:r>
            <a:r>
              <a:rPr lang="en-US" altLang="ja-JP" sz="2400" i="1" dirty="0" err="1" smtClean="0">
                <a:solidFill>
                  <a:srgbClr val="FF0000"/>
                </a:solidFill>
                <a:latin typeface="Times New Roman"/>
                <a:cs typeface="Times New Roman"/>
                <a:sym typeface="Wingdings"/>
              </a:rPr>
              <a:t>hv</a:t>
            </a:r>
            <a:r>
              <a:rPr lang="en-US" altLang="ja-JP" sz="2400" dirty="0" smtClean="0">
                <a:solidFill>
                  <a:srgbClr val="FF0000"/>
                </a:solidFill>
                <a:latin typeface="Times New Roman"/>
                <a:cs typeface="Times New Roman"/>
                <a:sym typeface="Wingdings"/>
              </a:rPr>
              <a:t>)</a:t>
            </a:r>
            <a:r>
              <a:rPr lang="en-US" altLang="ja-JP" sz="2400" baseline="30000" dirty="0" smtClean="0">
                <a:solidFill>
                  <a:srgbClr val="FF0000"/>
                </a:solidFill>
                <a:latin typeface="Times New Roman"/>
                <a:cs typeface="Times New Roman"/>
                <a:sym typeface="Wingdings"/>
              </a:rPr>
              <a:t>1</a:t>
            </a:r>
            <a:r>
              <a:rPr lang="en-US" altLang="ja-JP" sz="2400" baseline="30000" dirty="0">
                <a:solidFill>
                  <a:srgbClr val="FF0000"/>
                </a:solidFill>
                <a:latin typeface="Times New Roman"/>
                <a:cs typeface="Times New Roman"/>
                <a:sym typeface="Wingdings"/>
              </a:rPr>
              <a:t>/</a:t>
            </a:r>
            <a:r>
              <a:rPr lang="en-US" altLang="ja-JP" sz="2400" baseline="30000" dirty="0" smtClean="0">
                <a:solidFill>
                  <a:srgbClr val="FF0000"/>
                </a:solidFill>
                <a:latin typeface="Times New Roman"/>
                <a:cs typeface="Times New Roman"/>
                <a:sym typeface="Wingdings"/>
              </a:rPr>
              <a:t>2</a:t>
            </a:r>
            <a:endParaRPr lang="en-US" altLang="ja-JP" sz="2400" dirty="0" smtClean="0"/>
          </a:p>
        </p:txBody>
      </p:sp>
      <p:pic>
        <p:nvPicPr>
          <p:cNvPr id="11" name="図 10" descr="スクリーンショット 2015-04-22 23.50.2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3677" y="3068960"/>
            <a:ext cx="3140811" cy="3672408"/>
          </a:xfrm>
          <a:prstGeom prst="rect">
            <a:avLst/>
          </a:prstGeom>
        </p:spPr>
      </p:pic>
      <p:sp>
        <p:nvSpPr>
          <p:cNvPr id="12" name="テキスト ボックス 11"/>
          <p:cNvSpPr txBox="1"/>
          <p:nvPr/>
        </p:nvSpPr>
        <p:spPr>
          <a:xfrm>
            <a:off x="1030908" y="5301208"/>
            <a:ext cx="4780069" cy="369332"/>
          </a:xfrm>
          <a:prstGeom prst="rect">
            <a:avLst/>
          </a:prstGeom>
          <a:noFill/>
        </p:spPr>
        <p:txBody>
          <a:bodyPr wrap="square" rtlCol="0">
            <a:spAutoFit/>
          </a:bodyPr>
          <a:lstStyle/>
          <a:p>
            <a:r>
              <a:rPr lang="en-US" altLang="ja-JP" dirty="0" smtClean="0">
                <a:latin typeface="Times New Roman"/>
                <a:cs typeface="Times New Roman"/>
              </a:rPr>
              <a:t>T</a:t>
            </a:r>
            <a:r>
              <a:rPr kumimoji="1" lang="en-US" altLang="ja-JP" dirty="0" smtClean="0">
                <a:latin typeface="Times New Roman"/>
                <a:cs typeface="Times New Roman"/>
              </a:rPr>
              <a:t>otal mass of clumps ~ 500 </a:t>
            </a:r>
            <a:r>
              <a:rPr kumimoji="1" lang="en-US" altLang="ja-JP" dirty="0" err="1" smtClean="0">
                <a:latin typeface="Times New Roman"/>
                <a:cs typeface="Times New Roman"/>
              </a:rPr>
              <a:t>Ms</a:t>
            </a:r>
            <a:r>
              <a:rPr kumimoji="1" lang="en-US" altLang="ja-JP" dirty="0" smtClean="0">
                <a:latin typeface="Times New Roman"/>
                <a:cs typeface="Times New Roman"/>
              </a:rPr>
              <a:t> </a:t>
            </a:r>
            <a:endParaRPr kumimoji="1" lang="ja-JP" altLang="en-US" dirty="0">
              <a:latin typeface="Times New Roman"/>
              <a:cs typeface="Times New Roman"/>
            </a:endParaRPr>
          </a:p>
        </p:txBody>
      </p:sp>
      <p:sp>
        <p:nvSpPr>
          <p:cNvPr id="13" name="テキスト ボックス 12"/>
          <p:cNvSpPr txBox="1"/>
          <p:nvPr/>
        </p:nvSpPr>
        <p:spPr>
          <a:xfrm>
            <a:off x="1043608" y="4893776"/>
            <a:ext cx="3600400" cy="369332"/>
          </a:xfrm>
          <a:prstGeom prst="rect">
            <a:avLst/>
          </a:prstGeom>
          <a:noFill/>
        </p:spPr>
        <p:txBody>
          <a:bodyPr wrap="square" rtlCol="0">
            <a:spAutoFit/>
          </a:bodyPr>
          <a:lstStyle/>
          <a:p>
            <a:r>
              <a:rPr kumimoji="1" lang="en-US" altLang="ja-JP" dirty="0" smtClean="0">
                <a:latin typeface="Times New Roman"/>
                <a:cs typeface="Times New Roman"/>
              </a:rPr>
              <a:t>E</a:t>
            </a:r>
            <a:r>
              <a:rPr kumimoji="1" lang="en-US" altLang="ja-JP" baseline="-25000" dirty="0" smtClean="0">
                <a:latin typeface="Times New Roman"/>
                <a:cs typeface="Times New Roman"/>
              </a:rPr>
              <a:t>CR</a:t>
            </a:r>
            <a:r>
              <a:rPr kumimoji="1" lang="en-US" altLang="ja-JP" dirty="0" smtClean="0">
                <a:latin typeface="Times New Roman"/>
                <a:cs typeface="Times New Roman"/>
              </a:rPr>
              <a:t> ~ 0.1 E</a:t>
            </a:r>
            <a:r>
              <a:rPr kumimoji="1" lang="en-US" altLang="ja-JP" baseline="-25000" dirty="0" smtClean="0">
                <a:latin typeface="Times New Roman"/>
                <a:cs typeface="Times New Roman"/>
              </a:rPr>
              <a:t>SN</a:t>
            </a:r>
            <a:endParaRPr kumimoji="1" lang="ja-JP" altLang="en-US" dirty="0">
              <a:latin typeface="Times New Roman"/>
              <a:cs typeface="Times New Roman"/>
            </a:endParaRPr>
          </a:p>
        </p:txBody>
      </p:sp>
      <p:sp>
        <p:nvSpPr>
          <p:cNvPr id="14" name="テキスト ボックス 13"/>
          <p:cNvSpPr txBox="1"/>
          <p:nvPr/>
        </p:nvSpPr>
        <p:spPr>
          <a:xfrm>
            <a:off x="2890416" y="4869160"/>
            <a:ext cx="2242592" cy="369332"/>
          </a:xfrm>
          <a:prstGeom prst="rect">
            <a:avLst/>
          </a:prstGeom>
          <a:noFill/>
        </p:spPr>
        <p:txBody>
          <a:bodyPr wrap="square" rtlCol="0">
            <a:spAutoFit/>
          </a:bodyPr>
          <a:lstStyle/>
          <a:p>
            <a:r>
              <a:rPr kumimoji="1" lang="en-US" altLang="ja-JP" dirty="0" err="1" smtClean="0">
                <a:latin typeface="Times New Roman"/>
                <a:cs typeface="Times New Roman"/>
              </a:rPr>
              <a:t>e</a:t>
            </a:r>
            <a:r>
              <a:rPr kumimoji="1" lang="en-US" altLang="ja-JP" baseline="-25000" dirty="0" err="1" smtClean="0">
                <a:latin typeface="Times New Roman"/>
                <a:cs typeface="Times New Roman"/>
              </a:rPr>
              <a:t>CR,max</a:t>
            </a:r>
            <a:r>
              <a:rPr kumimoji="1" lang="en-US" altLang="ja-JP" dirty="0" smtClean="0">
                <a:latin typeface="Times New Roman"/>
                <a:cs typeface="Times New Roman"/>
              </a:rPr>
              <a:t> ~ 200 </a:t>
            </a:r>
            <a:r>
              <a:rPr kumimoji="1" lang="en-US" altLang="ja-JP" dirty="0" err="1" smtClean="0">
                <a:latin typeface="Times New Roman"/>
                <a:cs typeface="Times New Roman"/>
              </a:rPr>
              <a:t>TeV</a:t>
            </a:r>
            <a:endParaRPr kumimoji="1" lang="ja-JP" altLang="en-US" dirty="0">
              <a:latin typeface="Times New Roman"/>
              <a:cs typeface="Times New Roman"/>
            </a:endParaRPr>
          </a:p>
        </p:txBody>
      </p:sp>
      <p:sp>
        <p:nvSpPr>
          <p:cNvPr id="15" name="テキスト ボックス 14"/>
          <p:cNvSpPr txBox="1"/>
          <p:nvPr/>
        </p:nvSpPr>
        <p:spPr>
          <a:xfrm>
            <a:off x="1035100" y="5657056"/>
            <a:ext cx="3598044" cy="369332"/>
          </a:xfrm>
          <a:prstGeom prst="rect">
            <a:avLst/>
          </a:prstGeom>
          <a:noFill/>
        </p:spPr>
        <p:txBody>
          <a:bodyPr wrap="square" rtlCol="0">
            <a:spAutoFit/>
          </a:bodyPr>
          <a:lstStyle/>
          <a:p>
            <a:r>
              <a:rPr kumimoji="1" lang="en-US" altLang="ja-JP" dirty="0" smtClean="0">
                <a:latin typeface="Times New Roman"/>
                <a:cs typeface="Times New Roman"/>
              </a:rPr>
              <a:t>Clump volume filling factor ~ 0.01</a:t>
            </a:r>
            <a:endParaRPr kumimoji="1" lang="ja-JP" altLang="en-US" dirty="0">
              <a:latin typeface="Times New Roman"/>
              <a:cs typeface="Times New Roman"/>
            </a:endParaRPr>
          </a:p>
        </p:txBody>
      </p:sp>
      <p:sp>
        <p:nvSpPr>
          <p:cNvPr id="16" name="テキスト ボックス 15"/>
          <p:cNvSpPr txBox="1"/>
          <p:nvPr/>
        </p:nvSpPr>
        <p:spPr>
          <a:xfrm>
            <a:off x="683568" y="4571836"/>
            <a:ext cx="3744416" cy="369332"/>
          </a:xfrm>
          <a:prstGeom prst="rect">
            <a:avLst/>
          </a:prstGeom>
          <a:noFill/>
        </p:spPr>
        <p:txBody>
          <a:bodyPr wrap="square" rtlCol="0">
            <a:spAutoFit/>
          </a:bodyPr>
          <a:lstStyle/>
          <a:p>
            <a:pPr marL="285750" indent="-285750">
              <a:buFont typeface="Wingdings" charset="2"/>
              <a:buChar char="ü"/>
            </a:pPr>
            <a:r>
              <a:rPr kumimoji="1" lang="en-US" altLang="ja-JP" dirty="0" smtClean="0"/>
              <a:t>For RXJ1713</a:t>
            </a:r>
            <a:endParaRPr kumimoji="1" lang="ja-JP" altLang="en-US" dirty="0"/>
          </a:p>
        </p:txBody>
      </p:sp>
    </p:spTree>
    <p:extLst>
      <p:ext uri="{BB962C8B-B14F-4D97-AF65-F5344CB8AC3E}">
        <p14:creationId xmlns:p14="http://schemas.microsoft.com/office/powerpoint/2010/main" val="29270472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99392"/>
            <a:ext cx="8229600" cy="1143000"/>
          </a:xfrm>
        </p:spPr>
        <p:txBody>
          <a:bodyPr>
            <a:normAutofit/>
          </a:bodyPr>
          <a:lstStyle/>
          <a:p>
            <a:r>
              <a:rPr lang="en-US" altLang="ja-JP" dirty="0" smtClean="0"/>
              <a:t>Clumps Irradiated by CRs</a:t>
            </a:r>
            <a:endParaRPr kumimoji="1" lang="ja-JP" altLang="en-US" dirty="0"/>
          </a:p>
        </p:txBody>
      </p:sp>
      <p:sp>
        <p:nvSpPr>
          <p:cNvPr id="3" name="テキスト ボックス 2"/>
          <p:cNvSpPr txBox="1"/>
          <p:nvPr/>
        </p:nvSpPr>
        <p:spPr>
          <a:xfrm>
            <a:off x="179512" y="1052736"/>
            <a:ext cx="8784976" cy="369332"/>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smtClean="0"/>
              <a:t>In clumpy ISM, dense clumps</a:t>
            </a:r>
            <a:r>
              <a:rPr lang="ja-JP" altLang="en-US" dirty="0" smtClean="0"/>
              <a:t> </a:t>
            </a:r>
            <a:r>
              <a:rPr lang="en-US" altLang="ja-JP" dirty="0" smtClean="0"/>
              <a:t>are externally</a:t>
            </a:r>
            <a:r>
              <a:rPr lang="ja-JP" altLang="en-US" dirty="0" smtClean="0"/>
              <a:t> </a:t>
            </a:r>
            <a:r>
              <a:rPr lang="ja-JP" altLang="ja-JP" dirty="0" smtClean="0"/>
              <a:t>i</a:t>
            </a:r>
            <a:r>
              <a:rPr lang="en-US" altLang="ja-JP" dirty="0" err="1" smtClean="0"/>
              <a:t>rradiated</a:t>
            </a:r>
            <a:r>
              <a:rPr lang="ja-JP" altLang="en-US" dirty="0" smtClean="0"/>
              <a:t> </a:t>
            </a:r>
            <a:r>
              <a:rPr lang="en-US" altLang="ja-JP" dirty="0" smtClean="0"/>
              <a:t>by</a:t>
            </a:r>
            <a:r>
              <a:rPr lang="ja-JP" altLang="en-US" dirty="0" smtClean="0"/>
              <a:t> </a:t>
            </a:r>
            <a:r>
              <a:rPr lang="en-US" altLang="ja-JP" dirty="0" smtClean="0"/>
              <a:t>CRs.</a:t>
            </a:r>
            <a:endParaRPr lang="en-US" altLang="ja-JP" dirty="0"/>
          </a:p>
        </p:txBody>
      </p:sp>
      <p:sp>
        <p:nvSpPr>
          <p:cNvPr id="4" name="テキスト ボックス 3"/>
          <p:cNvSpPr txBox="1"/>
          <p:nvPr/>
        </p:nvSpPr>
        <p:spPr>
          <a:xfrm>
            <a:off x="374848" y="1412776"/>
            <a:ext cx="82296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t> </a:t>
            </a:r>
            <a:r>
              <a:rPr lang="en-US" altLang="ja-JP" dirty="0" smtClean="0">
                <a:solidFill>
                  <a:srgbClr val="FF0000"/>
                </a:solidFill>
              </a:rPr>
              <a:t>If CRs freely penetrate into cloud,</a:t>
            </a:r>
            <a:r>
              <a:rPr lang="ja-JP" altLang="en-US" dirty="0" smtClean="0">
                <a:solidFill>
                  <a:srgbClr val="FF0000"/>
                </a:solidFill>
              </a:rPr>
              <a:t> </a:t>
            </a:r>
            <a:r>
              <a:rPr lang="en-US" altLang="ja-JP" dirty="0" smtClean="0">
                <a:solidFill>
                  <a:srgbClr val="FF0000"/>
                </a:solidFill>
              </a:rPr>
              <a:t>we</a:t>
            </a:r>
            <a:r>
              <a:rPr lang="ja-JP" altLang="en-US" dirty="0" smtClean="0">
                <a:solidFill>
                  <a:srgbClr val="FF0000"/>
                </a:solidFill>
              </a:rPr>
              <a:t> </a:t>
            </a:r>
            <a:r>
              <a:rPr lang="en-US" altLang="ja-JP" dirty="0" smtClean="0">
                <a:solidFill>
                  <a:srgbClr val="FF0000"/>
                </a:solidFill>
              </a:rPr>
              <a:t>get</a:t>
            </a:r>
            <a:r>
              <a:rPr lang="ja-JP" altLang="en-US" dirty="0" smtClean="0">
                <a:solidFill>
                  <a:srgbClr val="FF0000"/>
                </a:solidFill>
              </a:rPr>
              <a:t> </a:t>
            </a:r>
            <a:r>
              <a:rPr lang="en-US" altLang="ja-JP" dirty="0" smtClean="0">
                <a:solidFill>
                  <a:srgbClr val="FF0000"/>
                </a:solidFill>
              </a:rPr>
              <a:t>conventional</a:t>
            </a:r>
            <a:r>
              <a:rPr lang="ja-JP" altLang="en-US" dirty="0" smtClean="0">
                <a:solidFill>
                  <a:srgbClr val="FF0000"/>
                </a:solidFill>
              </a:rPr>
              <a:t> </a:t>
            </a:r>
            <a:r>
              <a:rPr lang="en-US" altLang="ja-JP" dirty="0" smtClean="0">
                <a:solidFill>
                  <a:srgbClr val="FF0000"/>
                </a:solidFill>
              </a:rPr>
              <a:t>flat</a:t>
            </a:r>
            <a:r>
              <a:rPr lang="ja-JP" altLang="en-US" dirty="0" smtClean="0">
                <a:solidFill>
                  <a:srgbClr val="FF0000"/>
                </a:solidFill>
              </a:rPr>
              <a:t> </a:t>
            </a:r>
            <a:r>
              <a:rPr lang="en-US" altLang="ja-JP" i="1" dirty="0" err="1" smtClean="0">
                <a:solidFill>
                  <a:srgbClr val="FF0000"/>
                </a:solidFill>
                <a:latin typeface="Times New Roman"/>
                <a:cs typeface="Times New Roman"/>
              </a:rPr>
              <a:t>vF</a:t>
            </a:r>
            <a:r>
              <a:rPr lang="en-US" altLang="ja-JP" i="1" baseline="-25000" dirty="0" err="1" smtClean="0">
                <a:solidFill>
                  <a:srgbClr val="FF0000"/>
                </a:solidFill>
                <a:latin typeface="Times New Roman"/>
                <a:cs typeface="Times New Roman"/>
              </a:rPr>
              <a:t>v</a:t>
            </a:r>
            <a:r>
              <a:rPr lang="ja-JP" altLang="en-US" dirty="0" smtClean="0">
                <a:solidFill>
                  <a:srgbClr val="FF0000"/>
                </a:solidFill>
              </a:rPr>
              <a:t> </a:t>
            </a:r>
            <a:r>
              <a:rPr lang="en-US" altLang="ja-JP" dirty="0" smtClean="0">
                <a:solidFill>
                  <a:srgbClr val="FF0000"/>
                </a:solidFill>
              </a:rPr>
              <a:t>spectrum. </a:t>
            </a:r>
            <a:endParaRPr lang="ja-JP" altLang="en-US" dirty="0">
              <a:solidFill>
                <a:srgbClr val="FF0000"/>
              </a:solidFill>
              <a:latin typeface="Times"/>
              <a:cs typeface="Times"/>
            </a:endParaRPr>
          </a:p>
        </p:txBody>
      </p:sp>
      <p:sp>
        <p:nvSpPr>
          <p:cNvPr id="5" name="テキスト ボックス 4"/>
          <p:cNvSpPr txBox="1"/>
          <p:nvPr/>
        </p:nvSpPr>
        <p:spPr>
          <a:xfrm>
            <a:off x="374848" y="1846565"/>
            <a:ext cx="8229600" cy="646331"/>
          </a:xfrm>
          <a:prstGeom prst="rect">
            <a:avLst/>
          </a:prstGeom>
          <a:noFill/>
        </p:spPr>
        <p:txBody>
          <a:bodyPr wrap="square" rtlCol="0">
            <a:spAutoFit/>
          </a:bodyPr>
          <a:lstStyle/>
          <a:p>
            <a:pPr>
              <a:buClr>
                <a:schemeClr val="bg2">
                  <a:lumMod val="25000"/>
                </a:schemeClr>
              </a:buClr>
              <a:buFont typeface="Wingdings" charset="2"/>
              <a:buChar char="l"/>
            </a:pPr>
            <a:r>
              <a:rPr lang="en-US" altLang="ja-JP" dirty="0">
                <a:solidFill>
                  <a:srgbClr val="000000"/>
                </a:solidFill>
              </a:rPr>
              <a:t> However, if the stream of CR </a:t>
            </a:r>
            <a:r>
              <a:rPr lang="ja-JP" altLang="en-US" dirty="0">
                <a:solidFill>
                  <a:srgbClr val="000000"/>
                </a:solidFill>
              </a:rPr>
              <a:t>（</a:t>
            </a:r>
            <a:r>
              <a:rPr lang="en-US" altLang="ja-JP" dirty="0">
                <a:solidFill>
                  <a:srgbClr val="000000"/>
                </a:solidFill>
              </a:rPr>
              <a:t>current</a:t>
            </a:r>
            <a:r>
              <a:rPr lang="ja-JP" altLang="en-US" dirty="0">
                <a:solidFill>
                  <a:srgbClr val="000000"/>
                </a:solidFill>
              </a:rPr>
              <a:t>） </a:t>
            </a:r>
            <a:r>
              <a:rPr lang="en-US" altLang="ja-JP" dirty="0">
                <a:solidFill>
                  <a:srgbClr val="000000"/>
                </a:solidFill>
              </a:rPr>
              <a:t>can</a:t>
            </a:r>
            <a:r>
              <a:rPr lang="ja-JP" altLang="en-US" dirty="0">
                <a:solidFill>
                  <a:srgbClr val="000000"/>
                </a:solidFill>
              </a:rPr>
              <a:t> </a:t>
            </a:r>
            <a:r>
              <a:rPr lang="en-US" altLang="ja-JP" dirty="0">
                <a:solidFill>
                  <a:srgbClr val="000000"/>
                </a:solidFill>
              </a:rPr>
              <a:t>induce</a:t>
            </a:r>
            <a:r>
              <a:rPr lang="ja-JP" altLang="en-US" dirty="0">
                <a:solidFill>
                  <a:srgbClr val="000000"/>
                </a:solidFill>
              </a:rPr>
              <a:t> </a:t>
            </a:r>
            <a:r>
              <a:rPr lang="en-US" altLang="ja-JP" dirty="0">
                <a:solidFill>
                  <a:srgbClr val="000000"/>
                </a:solidFill>
              </a:rPr>
              <a:t>B-field</a:t>
            </a:r>
            <a:r>
              <a:rPr lang="ja-JP" altLang="en-US" dirty="0">
                <a:solidFill>
                  <a:srgbClr val="000000"/>
                </a:solidFill>
              </a:rPr>
              <a:t> </a:t>
            </a:r>
            <a:r>
              <a:rPr lang="en-US" altLang="ja-JP" dirty="0">
                <a:solidFill>
                  <a:srgbClr val="000000"/>
                </a:solidFill>
              </a:rPr>
              <a:t>fluctuation in cloud, </a:t>
            </a:r>
          </a:p>
          <a:p>
            <a:pPr>
              <a:buClr>
                <a:schemeClr val="bg2">
                  <a:lumMod val="25000"/>
                </a:schemeClr>
              </a:buClr>
            </a:pPr>
            <a:r>
              <a:rPr lang="ja-JP" altLang="ja-JP" dirty="0">
                <a:solidFill>
                  <a:srgbClr val="000000"/>
                </a:solidFill>
              </a:rPr>
              <a:t> </a:t>
            </a:r>
            <a:r>
              <a:rPr lang="ja-JP" altLang="en-US" dirty="0">
                <a:solidFill>
                  <a:srgbClr val="000000"/>
                </a:solidFill>
              </a:rPr>
              <a:t>   </a:t>
            </a:r>
            <a:r>
              <a:rPr lang="en-US" altLang="ja-JP" dirty="0">
                <a:solidFill>
                  <a:srgbClr val="000000"/>
                </a:solidFill>
              </a:rPr>
              <a:t>CR</a:t>
            </a:r>
            <a:r>
              <a:rPr lang="ja-JP" altLang="en-US" dirty="0">
                <a:solidFill>
                  <a:srgbClr val="000000"/>
                </a:solidFill>
              </a:rPr>
              <a:t> </a:t>
            </a:r>
            <a:r>
              <a:rPr lang="en-US" altLang="ja-JP" dirty="0">
                <a:solidFill>
                  <a:srgbClr val="000000"/>
                </a:solidFill>
              </a:rPr>
              <a:t>propagation is </a:t>
            </a:r>
            <a:r>
              <a:rPr lang="en-US" altLang="ja-JP" dirty="0">
                <a:solidFill>
                  <a:srgbClr val="000000"/>
                </a:solidFill>
                <a:cs typeface="Times"/>
              </a:rPr>
              <a:t>suppressed depending on energy of CR.</a:t>
            </a:r>
            <a:endParaRPr lang="ja-JP" altLang="en-US" dirty="0">
              <a:solidFill>
                <a:srgbClr val="000000"/>
              </a:solidFill>
              <a:cs typeface="Times"/>
            </a:endParaRPr>
          </a:p>
        </p:txBody>
      </p:sp>
      <p:sp>
        <p:nvSpPr>
          <p:cNvPr id="6" name="円/楕円 5"/>
          <p:cNvSpPr/>
          <p:nvPr/>
        </p:nvSpPr>
        <p:spPr>
          <a:xfrm>
            <a:off x="1331640" y="3522494"/>
            <a:ext cx="2664296" cy="2880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1259632" y="4674622"/>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直線矢印コネクタ 9"/>
          <p:cNvCxnSpPr/>
          <p:nvPr/>
        </p:nvCxnSpPr>
        <p:spPr>
          <a:xfrm>
            <a:off x="1259632" y="5754742"/>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テキスト ボックス 13"/>
          <p:cNvSpPr txBox="1"/>
          <p:nvPr/>
        </p:nvSpPr>
        <p:spPr>
          <a:xfrm>
            <a:off x="4211960" y="4449306"/>
            <a:ext cx="504056" cy="369332"/>
          </a:xfrm>
          <a:prstGeom prst="rect">
            <a:avLst/>
          </a:prstGeom>
          <a:noFill/>
        </p:spPr>
        <p:txBody>
          <a:bodyPr wrap="square" rtlCol="0">
            <a:spAutoFit/>
          </a:bodyPr>
          <a:lstStyle/>
          <a:p>
            <a:r>
              <a:rPr kumimoji="1" lang="en-US" altLang="ja-JP" b="1" i="1" dirty="0" smtClean="0">
                <a:latin typeface="Times New Roman"/>
                <a:cs typeface="Times New Roman"/>
              </a:rPr>
              <a:t>B</a:t>
            </a:r>
            <a:endParaRPr kumimoji="1" lang="ja-JP" altLang="en-US" b="1" i="1" dirty="0">
              <a:latin typeface="Times New Roman"/>
              <a:cs typeface="Times New Roman"/>
            </a:endParaRPr>
          </a:p>
        </p:txBody>
      </p:sp>
      <p:cxnSp>
        <p:nvCxnSpPr>
          <p:cNvPr id="15" name="直線矢印コネクタ 14"/>
          <p:cNvCxnSpPr/>
          <p:nvPr/>
        </p:nvCxnSpPr>
        <p:spPr>
          <a:xfrm>
            <a:off x="1137519" y="4379834"/>
            <a:ext cx="482153" cy="78764"/>
          </a:xfrm>
          <a:prstGeom prst="straightConnector1">
            <a:avLst/>
          </a:prstGeom>
          <a:ln w="57150" cmpd="sng">
            <a:tailEnd type="arrow"/>
          </a:ln>
        </p:spPr>
        <p:style>
          <a:lnRef idx="3">
            <a:schemeClr val="accent4"/>
          </a:lnRef>
          <a:fillRef idx="0">
            <a:schemeClr val="accent4"/>
          </a:fillRef>
          <a:effectRef idx="2">
            <a:schemeClr val="accent4"/>
          </a:effectRef>
          <a:fontRef idx="minor">
            <a:schemeClr val="tx1"/>
          </a:fontRef>
        </p:style>
      </p:cxnSp>
      <p:cxnSp>
        <p:nvCxnSpPr>
          <p:cNvPr id="17" name="直線矢印コネクタ 16"/>
          <p:cNvCxnSpPr/>
          <p:nvPr/>
        </p:nvCxnSpPr>
        <p:spPr>
          <a:xfrm flipV="1">
            <a:off x="1664930" y="4379834"/>
            <a:ext cx="482153" cy="72008"/>
          </a:xfrm>
          <a:prstGeom prst="straightConnector1">
            <a:avLst/>
          </a:prstGeom>
          <a:ln w="57150" cmpd="sng">
            <a:tailEnd type="arrow"/>
          </a:ln>
        </p:spPr>
        <p:style>
          <a:lnRef idx="3">
            <a:schemeClr val="accent4"/>
          </a:lnRef>
          <a:fillRef idx="0">
            <a:schemeClr val="accent4"/>
          </a:fillRef>
          <a:effectRef idx="2">
            <a:schemeClr val="accent4"/>
          </a:effectRef>
          <a:fontRef idx="minor">
            <a:schemeClr val="tx1"/>
          </a:fontRef>
        </p:style>
      </p:cxnSp>
      <p:cxnSp>
        <p:nvCxnSpPr>
          <p:cNvPr id="19" name="直線矢印コネクタ 18"/>
          <p:cNvCxnSpPr/>
          <p:nvPr/>
        </p:nvCxnSpPr>
        <p:spPr>
          <a:xfrm>
            <a:off x="2165951" y="4386590"/>
            <a:ext cx="482153" cy="78764"/>
          </a:xfrm>
          <a:prstGeom prst="straightConnector1">
            <a:avLst/>
          </a:prstGeom>
          <a:ln w="57150" cmpd="sng">
            <a:tailEnd type="arrow"/>
          </a:ln>
        </p:spPr>
        <p:style>
          <a:lnRef idx="3">
            <a:schemeClr val="accent4"/>
          </a:lnRef>
          <a:fillRef idx="0">
            <a:schemeClr val="accent4"/>
          </a:fillRef>
          <a:effectRef idx="2">
            <a:schemeClr val="accent4"/>
          </a:effectRef>
          <a:fontRef idx="minor">
            <a:schemeClr val="tx1"/>
          </a:fontRef>
        </p:style>
      </p:cxnSp>
      <p:cxnSp>
        <p:nvCxnSpPr>
          <p:cNvPr id="21" name="直線矢印コネクタ 20"/>
          <p:cNvCxnSpPr/>
          <p:nvPr/>
        </p:nvCxnSpPr>
        <p:spPr>
          <a:xfrm>
            <a:off x="1095991" y="4890646"/>
            <a:ext cx="482153" cy="787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2" name="直線矢印コネクタ 21"/>
          <p:cNvCxnSpPr/>
          <p:nvPr/>
        </p:nvCxnSpPr>
        <p:spPr>
          <a:xfrm flipV="1">
            <a:off x="1623402" y="4890646"/>
            <a:ext cx="482153" cy="7200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3" name="直線矢印コネクタ 22"/>
          <p:cNvCxnSpPr/>
          <p:nvPr/>
        </p:nvCxnSpPr>
        <p:spPr>
          <a:xfrm>
            <a:off x="2124423" y="4897402"/>
            <a:ext cx="482153" cy="787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4" name="直線矢印コネクタ 23"/>
          <p:cNvCxnSpPr/>
          <p:nvPr/>
        </p:nvCxnSpPr>
        <p:spPr>
          <a:xfrm>
            <a:off x="1117199" y="5374434"/>
            <a:ext cx="482153" cy="78764"/>
          </a:xfrm>
          <a:prstGeom prst="straightConnector1">
            <a:avLst/>
          </a:prstGeom>
          <a:ln w="28575" cmpd="sng">
            <a:tailEnd type="arrow"/>
          </a:ln>
        </p:spPr>
        <p:style>
          <a:lnRef idx="3">
            <a:schemeClr val="accent4"/>
          </a:lnRef>
          <a:fillRef idx="0">
            <a:schemeClr val="accent4"/>
          </a:fillRef>
          <a:effectRef idx="2">
            <a:schemeClr val="accent4"/>
          </a:effectRef>
          <a:fontRef idx="minor">
            <a:schemeClr val="tx1"/>
          </a:fontRef>
        </p:style>
      </p:cxnSp>
      <p:cxnSp>
        <p:nvCxnSpPr>
          <p:cNvPr id="25" name="直線矢印コネクタ 24"/>
          <p:cNvCxnSpPr/>
          <p:nvPr/>
        </p:nvCxnSpPr>
        <p:spPr>
          <a:xfrm flipV="1">
            <a:off x="1644610" y="5374434"/>
            <a:ext cx="482153" cy="72008"/>
          </a:xfrm>
          <a:prstGeom prst="straightConnector1">
            <a:avLst/>
          </a:prstGeom>
          <a:ln w="28575" cmpd="sng">
            <a:tailEnd type="arrow"/>
          </a:ln>
        </p:spPr>
        <p:style>
          <a:lnRef idx="3">
            <a:schemeClr val="accent4"/>
          </a:lnRef>
          <a:fillRef idx="0">
            <a:schemeClr val="accent4"/>
          </a:fillRef>
          <a:effectRef idx="2">
            <a:schemeClr val="accent4"/>
          </a:effectRef>
          <a:fontRef idx="minor">
            <a:schemeClr val="tx1"/>
          </a:fontRef>
        </p:style>
      </p:cxnSp>
      <p:cxnSp>
        <p:nvCxnSpPr>
          <p:cNvPr id="26" name="直線矢印コネクタ 25"/>
          <p:cNvCxnSpPr/>
          <p:nvPr/>
        </p:nvCxnSpPr>
        <p:spPr>
          <a:xfrm>
            <a:off x="2145631" y="5381190"/>
            <a:ext cx="482153" cy="78764"/>
          </a:xfrm>
          <a:prstGeom prst="straightConnector1">
            <a:avLst/>
          </a:prstGeom>
          <a:ln w="28575" cmpd="sng">
            <a:tailEnd type="arrow"/>
          </a:ln>
        </p:spPr>
        <p:style>
          <a:lnRef idx="3">
            <a:schemeClr val="accent4"/>
          </a:lnRef>
          <a:fillRef idx="0">
            <a:schemeClr val="accent4"/>
          </a:fillRef>
          <a:effectRef idx="2">
            <a:schemeClr val="accent4"/>
          </a:effectRef>
          <a:fontRef idx="minor">
            <a:schemeClr val="tx1"/>
          </a:fontRef>
        </p:style>
      </p:cxnSp>
      <p:sp>
        <p:nvSpPr>
          <p:cNvPr id="44" name="テキスト ボックス 43"/>
          <p:cNvSpPr txBox="1"/>
          <p:nvPr/>
        </p:nvSpPr>
        <p:spPr>
          <a:xfrm>
            <a:off x="251520" y="3935388"/>
            <a:ext cx="1800200" cy="338554"/>
          </a:xfrm>
          <a:prstGeom prst="rect">
            <a:avLst/>
          </a:prstGeom>
          <a:noFill/>
        </p:spPr>
        <p:txBody>
          <a:bodyPr wrap="square" rtlCol="0">
            <a:spAutoFit/>
          </a:bodyPr>
          <a:lstStyle/>
          <a:p>
            <a:r>
              <a:rPr lang="en-US" altLang="ja-JP" sz="1600" dirty="0" smtClean="0"/>
              <a:t>h</a:t>
            </a:r>
            <a:r>
              <a:rPr kumimoji="1" lang="en-US" altLang="ja-JP" sz="1600" dirty="0" smtClean="0"/>
              <a:t>igh-energy CRs</a:t>
            </a:r>
            <a:endParaRPr kumimoji="1" lang="ja-JP" altLang="en-US" sz="1600" dirty="0"/>
          </a:p>
        </p:txBody>
      </p:sp>
      <p:sp>
        <p:nvSpPr>
          <p:cNvPr id="45" name="テキスト ボックス 44"/>
          <p:cNvSpPr txBox="1"/>
          <p:nvPr/>
        </p:nvSpPr>
        <p:spPr>
          <a:xfrm>
            <a:off x="323528" y="4984140"/>
            <a:ext cx="1800200" cy="338554"/>
          </a:xfrm>
          <a:prstGeom prst="rect">
            <a:avLst/>
          </a:prstGeom>
          <a:noFill/>
        </p:spPr>
        <p:txBody>
          <a:bodyPr wrap="square" rtlCol="0">
            <a:spAutoFit/>
          </a:bodyPr>
          <a:lstStyle/>
          <a:p>
            <a:r>
              <a:rPr lang="en-US" altLang="ja-JP" sz="1600" dirty="0"/>
              <a:t>l</a:t>
            </a:r>
            <a:r>
              <a:rPr lang="en-US" altLang="ja-JP" sz="1600" dirty="0" smtClean="0"/>
              <a:t>ow</a:t>
            </a:r>
            <a:r>
              <a:rPr lang="en-US" altLang="ja-JP" sz="1600" dirty="0"/>
              <a:t>-</a:t>
            </a:r>
            <a:r>
              <a:rPr kumimoji="1" lang="en-US" altLang="ja-JP" sz="1600" dirty="0" smtClean="0"/>
              <a:t>energy CRs</a:t>
            </a:r>
            <a:endParaRPr kumimoji="1" lang="ja-JP" altLang="en-US" sz="1600" dirty="0"/>
          </a:p>
        </p:txBody>
      </p:sp>
      <p:grpSp>
        <p:nvGrpSpPr>
          <p:cNvPr id="46" name="図形グループ 45"/>
          <p:cNvGrpSpPr/>
          <p:nvPr/>
        </p:nvGrpSpPr>
        <p:grpSpPr>
          <a:xfrm rot="15193260">
            <a:off x="1545140" y="3685733"/>
            <a:ext cx="1011267" cy="294788"/>
            <a:chOff x="4932040" y="3287276"/>
            <a:chExt cx="648072" cy="118634"/>
          </a:xfrm>
        </p:grpSpPr>
        <p:sp>
          <p:nvSpPr>
            <p:cNvPr id="47" name="フリーフォーム 46"/>
            <p:cNvSpPr/>
            <p:nvPr/>
          </p:nvSpPr>
          <p:spPr>
            <a:xfrm>
              <a:off x="4932040" y="3287276"/>
              <a:ext cx="439927" cy="118634"/>
            </a:xfrm>
            <a:custGeom>
              <a:avLst/>
              <a:gdLst>
                <a:gd name="connsiteX0" fmla="*/ 0 w 785091"/>
                <a:gd name="connsiteY0" fmla="*/ 242460 h 484940"/>
                <a:gd name="connsiteX1" fmla="*/ 184728 w 785091"/>
                <a:gd name="connsiteY1" fmla="*/ 473369 h 484940"/>
                <a:gd name="connsiteX2" fmla="*/ 346364 w 785091"/>
                <a:gd name="connsiteY2" fmla="*/ 6 h 484940"/>
                <a:gd name="connsiteX3" fmla="*/ 531091 w 785091"/>
                <a:gd name="connsiteY3" fmla="*/ 484915 h 484940"/>
                <a:gd name="connsiteX4" fmla="*/ 669637 w 785091"/>
                <a:gd name="connsiteY4" fmla="*/ 23097 h 484940"/>
                <a:gd name="connsiteX5" fmla="*/ 785091 w 785091"/>
                <a:gd name="connsiteY5" fmla="*/ 265551 h 4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091" h="484940">
                  <a:moveTo>
                    <a:pt x="0" y="242460"/>
                  </a:moveTo>
                  <a:cubicBezTo>
                    <a:pt x="63500" y="378119"/>
                    <a:pt x="127001" y="513778"/>
                    <a:pt x="184728" y="473369"/>
                  </a:cubicBezTo>
                  <a:cubicBezTo>
                    <a:pt x="242455" y="432960"/>
                    <a:pt x="288637" y="-1918"/>
                    <a:pt x="346364" y="6"/>
                  </a:cubicBezTo>
                  <a:cubicBezTo>
                    <a:pt x="404091" y="1930"/>
                    <a:pt x="477212" y="481067"/>
                    <a:pt x="531091" y="484915"/>
                  </a:cubicBezTo>
                  <a:cubicBezTo>
                    <a:pt x="584970" y="488764"/>
                    <a:pt x="627304" y="59658"/>
                    <a:pt x="669637" y="23097"/>
                  </a:cubicBezTo>
                  <a:cubicBezTo>
                    <a:pt x="711970" y="-13464"/>
                    <a:pt x="748530" y="126043"/>
                    <a:pt x="785091" y="265551"/>
                  </a:cubicBezTo>
                </a:path>
              </a:pathLst>
            </a:custGeom>
            <a:noFill/>
            <a:ln w="38100" cmpd="sng">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cxnSp>
          <p:nvCxnSpPr>
            <p:cNvPr id="48" name="直線矢印コネクタ 47"/>
            <p:cNvCxnSpPr/>
            <p:nvPr/>
          </p:nvCxnSpPr>
          <p:spPr>
            <a:xfrm>
              <a:off x="5365607" y="3356572"/>
              <a:ext cx="214505" cy="42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rot="6689722">
            <a:off x="1498789" y="5845397"/>
            <a:ext cx="920035" cy="294788"/>
            <a:chOff x="4932040" y="3287276"/>
            <a:chExt cx="648072" cy="118634"/>
          </a:xfrm>
        </p:grpSpPr>
        <p:sp>
          <p:nvSpPr>
            <p:cNvPr id="53" name="フリーフォーム 52"/>
            <p:cNvSpPr/>
            <p:nvPr/>
          </p:nvSpPr>
          <p:spPr>
            <a:xfrm>
              <a:off x="4932040" y="3287276"/>
              <a:ext cx="439927" cy="118634"/>
            </a:xfrm>
            <a:custGeom>
              <a:avLst/>
              <a:gdLst>
                <a:gd name="connsiteX0" fmla="*/ 0 w 785091"/>
                <a:gd name="connsiteY0" fmla="*/ 242460 h 484940"/>
                <a:gd name="connsiteX1" fmla="*/ 184728 w 785091"/>
                <a:gd name="connsiteY1" fmla="*/ 473369 h 484940"/>
                <a:gd name="connsiteX2" fmla="*/ 346364 w 785091"/>
                <a:gd name="connsiteY2" fmla="*/ 6 h 484940"/>
                <a:gd name="connsiteX3" fmla="*/ 531091 w 785091"/>
                <a:gd name="connsiteY3" fmla="*/ 484915 h 484940"/>
                <a:gd name="connsiteX4" fmla="*/ 669637 w 785091"/>
                <a:gd name="connsiteY4" fmla="*/ 23097 h 484940"/>
                <a:gd name="connsiteX5" fmla="*/ 785091 w 785091"/>
                <a:gd name="connsiteY5" fmla="*/ 265551 h 4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091" h="484940">
                  <a:moveTo>
                    <a:pt x="0" y="242460"/>
                  </a:moveTo>
                  <a:cubicBezTo>
                    <a:pt x="63500" y="378119"/>
                    <a:pt x="127001" y="513778"/>
                    <a:pt x="184728" y="473369"/>
                  </a:cubicBezTo>
                  <a:cubicBezTo>
                    <a:pt x="242455" y="432960"/>
                    <a:pt x="288637" y="-1918"/>
                    <a:pt x="346364" y="6"/>
                  </a:cubicBezTo>
                  <a:cubicBezTo>
                    <a:pt x="404091" y="1930"/>
                    <a:pt x="477212" y="481067"/>
                    <a:pt x="531091" y="484915"/>
                  </a:cubicBezTo>
                  <a:cubicBezTo>
                    <a:pt x="584970" y="488764"/>
                    <a:pt x="627304" y="59658"/>
                    <a:pt x="669637" y="23097"/>
                  </a:cubicBezTo>
                  <a:cubicBezTo>
                    <a:pt x="711970" y="-13464"/>
                    <a:pt x="748530" y="126043"/>
                    <a:pt x="785091" y="265551"/>
                  </a:cubicBezTo>
                </a:path>
              </a:pathLst>
            </a:custGeom>
            <a:noFill/>
            <a:ln w="12700" cmpd="sng">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cxnSp>
          <p:nvCxnSpPr>
            <p:cNvPr id="54" name="直線矢印コネクタ 53"/>
            <p:cNvCxnSpPr/>
            <p:nvPr/>
          </p:nvCxnSpPr>
          <p:spPr>
            <a:xfrm>
              <a:off x="5365607" y="3356572"/>
              <a:ext cx="214505" cy="420"/>
            </a:xfrm>
            <a:prstGeom prst="straightConnector1">
              <a:avLst/>
            </a:prstGeom>
            <a:ln w="127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58" name="テキスト ボックス 57"/>
          <p:cNvSpPr txBox="1"/>
          <p:nvPr/>
        </p:nvSpPr>
        <p:spPr>
          <a:xfrm>
            <a:off x="2928625" y="3251090"/>
            <a:ext cx="1440160" cy="338554"/>
          </a:xfrm>
          <a:prstGeom prst="rect">
            <a:avLst/>
          </a:prstGeom>
          <a:noFill/>
        </p:spPr>
        <p:txBody>
          <a:bodyPr wrap="square" rtlCol="0">
            <a:spAutoFit/>
          </a:bodyPr>
          <a:lstStyle/>
          <a:p>
            <a:r>
              <a:rPr lang="en-US" altLang="ja-JP" sz="1600" dirty="0"/>
              <a:t>h</a:t>
            </a:r>
            <a:r>
              <a:rPr kumimoji="1" lang="en-US" altLang="ja-JP" sz="1600" dirty="0" smtClean="0"/>
              <a:t>igh-energy </a:t>
            </a:r>
            <a:r>
              <a:rPr kumimoji="1" lang="en-US" altLang="ja-JP" sz="1600" dirty="0" smtClean="0">
                <a:latin typeface="Symbol" charset="2"/>
                <a:cs typeface="Symbol" charset="2"/>
              </a:rPr>
              <a:t>g</a:t>
            </a:r>
            <a:endParaRPr kumimoji="1" lang="ja-JP" altLang="en-US" sz="1600" dirty="0"/>
          </a:p>
        </p:txBody>
      </p:sp>
      <p:sp>
        <p:nvSpPr>
          <p:cNvPr id="59" name="テキスト ボックス 58"/>
          <p:cNvSpPr txBox="1"/>
          <p:nvPr/>
        </p:nvSpPr>
        <p:spPr>
          <a:xfrm>
            <a:off x="3059832" y="6330806"/>
            <a:ext cx="1440160" cy="338554"/>
          </a:xfrm>
          <a:prstGeom prst="rect">
            <a:avLst/>
          </a:prstGeom>
          <a:noFill/>
        </p:spPr>
        <p:txBody>
          <a:bodyPr wrap="square" rtlCol="0">
            <a:spAutoFit/>
          </a:bodyPr>
          <a:lstStyle/>
          <a:p>
            <a:r>
              <a:rPr lang="en-US" altLang="ja-JP" sz="1600" dirty="0"/>
              <a:t>l</a:t>
            </a:r>
            <a:r>
              <a:rPr lang="en-US" altLang="ja-JP" sz="1600" dirty="0" smtClean="0"/>
              <a:t>ow</a:t>
            </a:r>
            <a:r>
              <a:rPr lang="en-US" altLang="ja-JP" sz="1600" dirty="0"/>
              <a:t>-</a:t>
            </a:r>
            <a:r>
              <a:rPr kumimoji="1" lang="en-US" altLang="ja-JP" sz="1600" dirty="0" smtClean="0"/>
              <a:t>energy </a:t>
            </a:r>
            <a:r>
              <a:rPr kumimoji="1" lang="en-US" altLang="ja-JP" sz="1600" dirty="0" smtClean="0">
                <a:latin typeface="Symbol" charset="2"/>
                <a:cs typeface="Symbol" charset="2"/>
              </a:rPr>
              <a:t>g</a:t>
            </a:r>
            <a:endParaRPr kumimoji="1" lang="ja-JP" altLang="en-US" sz="1600" dirty="0"/>
          </a:p>
        </p:txBody>
      </p:sp>
      <p:grpSp>
        <p:nvGrpSpPr>
          <p:cNvPr id="7" name="図形グループ 6"/>
          <p:cNvGrpSpPr/>
          <p:nvPr/>
        </p:nvGrpSpPr>
        <p:grpSpPr>
          <a:xfrm>
            <a:off x="5148064" y="3532152"/>
            <a:ext cx="3960440" cy="2898904"/>
            <a:chOff x="5148064" y="3131676"/>
            <a:chExt cx="3960440" cy="2898904"/>
          </a:xfrm>
        </p:grpSpPr>
        <p:cxnSp>
          <p:nvCxnSpPr>
            <p:cNvPr id="61" name="直線矢印コネクタ 60"/>
            <p:cNvCxnSpPr/>
            <p:nvPr/>
          </p:nvCxnSpPr>
          <p:spPr>
            <a:xfrm flipV="1">
              <a:off x="5220072" y="5638622"/>
              <a:ext cx="3168352" cy="24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p:nvPr/>
          </p:nvCxnSpPr>
          <p:spPr>
            <a:xfrm flipV="1">
              <a:off x="5436096" y="3533148"/>
              <a:ext cx="0" cy="2272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5148064" y="3131676"/>
              <a:ext cx="1008112" cy="369332"/>
            </a:xfrm>
            <a:prstGeom prst="rect">
              <a:avLst/>
            </a:prstGeom>
            <a:noFill/>
          </p:spPr>
          <p:txBody>
            <a:bodyPr wrap="square" rtlCol="0">
              <a:spAutoFit/>
            </a:bodyPr>
            <a:lstStyle/>
            <a:p>
              <a:r>
                <a:rPr kumimoji="1" lang="en-US" altLang="ja-JP" i="1" dirty="0" err="1" smtClean="0">
                  <a:latin typeface="Times New Roman"/>
                  <a:cs typeface="Times New Roman"/>
                </a:rPr>
                <a:t>vF</a:t>
              </a:r>
              <a:r>
                <a:rPr kumimoji="1" lang="en-US" altLang="ja-JP" i="1" baseline="-25000" dirty="0" err="1" smtClean="0">
                  <a:latin typeface="Times New Roman"/>
                  <a:cs typeface="Times New Roman"/>
                </a:rPr>
                <a:t>v</a:t>
              </a:r>
              <a:endParaRPr kumimoji="1" lang="ja-JP" altLang="en-US" i="1" baseline="-25000" dirty="0">
                <a:latin typeface="Times New Roman"/>
                <a:cs typeface="Times New Roman"/>
              </a:endParaRPr>
            </a:p>
          </p:txBody>
        </p:sp>
        <p:cxnSp>
          <p:nvCxnSpPr>
            <p:cNvPr id="67" name="直線コネクタ 66"/>
            <p:cNvCxnSpPr/>
            <p:nvPr/>
          </p:nvCxnSpPr>
          <p:spPr>
            <a:xfrm flipV="1">
              <a:off x="5652120" y="4149080"/>
              <a:ext cx="216024" cy="1656184"/>
            </a:xfrm>
            <a:prstGeom prst="line">
              <a:avLst/>
            </a:prstGeom>
          </p:spPr>
          <p:style>
            <a:lnRef idx="2">
              <a:schemeClr val="dk1"/>
            </a:lnRef>
            <a:fillRef idx="0">
              <a:schemeClr val="dk1"/>
            </a:fillRef>
            <a:effectRef idx="1">
              <a:schemeClr val="dk1"/>
            </a:effectRef>
            <a:fontRef idx="minor">
              <a:schemeClr val="tx1"/>
            </a:fontRef>
          </p:style>
        </p:cxnSp>
        <p:cxnSp>
          <p:nvCxnSpPr>
            <p:cNvPr id="68" name="直線コネクタ 67"/>
            <p:cNvCxnSpPr/>
            <p:nvPr/>
          </p:nvCxnSpPr>
          <p:spPr>
            <a:xfrm>
              <a:off x="5868144" y="4149080"/>
              <a:ext cx="2016224" cy="0"/>
            </a:xfrm>
            <a:prstGeom prst="line">
              <a:avLst/>
            </a:prstGeom>
          </p:spPr>
          <p:style>
            <a:lnRef idx="2">
              <a:schemeClr val="dk1"/>
            </a:lnRef>
            <a:fillRef idx="0">
              <a:schemeClr val="dk1"/>
            </a:fillRef>
            <a:effectRef idx="1">
              <a:schemeClr val="dk1"/>
            </a:effectRef>
            <a:fontRef idx="minor">
              <a:schemeClr val="tx1"/>
            </a:fontRef>
          </p:style>
        </p:cxnSp>
        <p:cxnSp>
          <p:nvCxnSpPr>
            <p:cNvPr id="70" name="直線コネクタ 69"/>
            <p:cNvCxnSpPr/>
            <p:nvPr/>
          </p:nvCxnSpPr>
          <p:spPr>
            <a:xfrm flipH="1" flipV="1">
              <a:off x="7884368" y="4149080"/>
              <a:ext cx="216024" cy="1656184"/>
            </a:xfrm>
            <a:prstGeom prst="line">
              <a:avLst/>
            </a:prstGeom>
          </p:spPr>
          <p:style>
            <a:lnRef idx="2">
              <a:schemeClr val="dk1"/>
            </a:lnRef>
            <a:fillRef idx="0">
              <a:schemeClr val="dk1"/>
            </a:fillRef>
            <a:effectRef idx="1">
              <a:schemeClr val="dk1"/>
            </a:effectRef>
            <a:fontRef idx="minor">
              <a:schemeClr val="tx1"/>
            </a:fontRef>
          </p:style>
        </p:cxnSp>
        <p:sp>
          <p:nvSpPr>
            <p:cNvPr id="73" name="テキスト ボックス 72"/>
            <p:cNvSpPr txBox="1"/>
            <p:nvPr/>
          </p:nvSpPr>
          <p:spPr>
            <a:xfrm>
              <a:off x="8357056" y="5415612"/>
              <a:ext cx="432048" cy="369332"/>
            </a:xfrm>
            <a:prstGeom prst="rect">
              <a:avLst/>
            </a:prstGeom>
            <a:noFill/>
          </p:spPr>
          <p:txBody>
            <a:bodyPr wrap="square" rtlCol="0">
              <a:spAutoFit/>
            </a:bodyPr>
            <a:lstStyle/>
            <a:p>
              <a:r>
                <a:rPr kumimoji="1" lang="en-US" altLang="ja-JP" i="1" dirty="0" err="1" smtClean="0">
                  <a:latin typeface="Times New Roman"/>
                  <a:cs typeface="Times New Roman"/>
                </a:rPr>
                <a:t>hv</a:t>
              </a:r>
              <a:endParaRPr kumimoji="1" lang="ja-JP" altLang="en-US" i="1" baseline="-25000" dirty="0">
                <a:latin typeface="Times New Roman"/>
                <a:cs typeface="Times New Roman"/>
              </a:endParaRPr>
            </a:p>
          </p:txBody>
        </p:sp>
        <p:sp>
          <p:nvSpPr>
            <p:cNvPr id="75" name="テキスト ボックス 74"/>
            <p:cNvSpPr txBox="1"/>
            <p:nvPr/>
          </p:nvSpPr>
          <p:spPr>
            <a:xfrm>
              <a:off x="6156176" y="5661248"/>
              <a:ext cx="2952328" cy="369332"/>
            </a:xfrm>
            <a:prstGeom prst="rect">
              <a:avLst/>
            </a:prstGeom>
            <a:noFill/>
          </p:spPr>
          <p:txBody>
            <a:bodyPr wrap="square" rtlCol="0">
              <a:spAutoFit/>
            </a:bodyPr>
            <a:lstStyle/>
            <a:p>
              <a:r>
                <a:rPr kumimoji="1" lang="en-US" altLang="ja-JP" dirty="0" smtClean="0"/>
                <a:t>1 </a:t>
              </a:r>
              <a:r>
                <a:rPr lang="en-US" altLang="ja-JP" dirty="0" err="1" smtClean="0"/>
                <a:t>G</a:t>
              </a:r>
              <a:r>
                <a:rPr kumimoji="1" lang="en-US" altLang="ja-JP" dirty="0" err="1" smtClean="0"/>
                <a:t>eV</a:t>
              </a:r>
              <a:r>
                <a:rPr kumimoji="1" lang="en-US" altLang="ja-JP" dirty="0" smtClean="0"/>
                <a:t>        1TeV</a:t>
              </a:r>
              <a:endParaRPr kumimoji="1" lang="ja-JP" altLang="en-US" dirty="0"/>
            </a:p>
          </p:txBody>
        </p:sp>
      </p:grpSp>
      <p:cxnSp>
        <p:nvCxnSpPr>
          <p:cNvPr id="64" name="直線矢印コネクタ 63"/>
          <p:cNvCxnSpPr/>
          <p:nvPr/>
        </p:nvCxnSpPr>
        <p:spPr>
          <a:xfrm flipV="1">
            <a:off x="2724730" y="4386590"/>
            <a:ext cx="482153" cy="72008"/>
          </a:xfrm>
          <a:prstGeom prst="straightConnector1">
            <a:avLst/>
          </a:prstGeom>
          <a:ln w="57150" cmpd="sng">
            <a:tailEnd type="arrow"/>
          </a:ln>
        </p:spPr>
        <p:style>
          <a:lnRef idx="3">
            <a:schemeClr val="accent4"/>
          </a:lnRef>
          <a:fillRef idx="0">
            <a:schemeClr val="accent4"/>
          </a:fillRef>
          <a:effectRef idx="2">
            <a:schemeClr val="accent4"/>
          </a:effectRef>
          <a:fontRef idx="minor">
            <a:schemeClr val="tx1"/>
          </a:fontRef>
        </p:style>
      </p:cxnSp>
      <p:cxnSp>
        <p:nvCxnSpPr>
          <p:cNvPr id="66" name="直線矢印コネクタ 65"/>
          <p:cNvCxnSpPr/>
          <p:nvPr/>
        </p:nvCxnSpPr>
        <p:spPr>
          <a:xfrm>
            <a:off x="3225751" y="4393346"/>
            <a:ext cx="482153" cy="78764"/>
          </a:xfrm>
          <a:prstGeom prst="straightConnector1">
            <a:avLst/>
          </a:prstGeom>
          <a:ln w="57150" cmpd="sng">
            <a:tailEnd type="arrow"/>
          </a:ln>
        </p:spPr>
        <p:style>
          <a:lnRef idx="3">
            <a:schemeClr val="accent4"/>
          </a:lnRef>
          <a:fillRef idx="0">
            <a:schemeClr val="accent4"/>
          </a:fillRef>
          <a:effectRef idx="2">
            <a:schemeClr val="accent4"/>
          </a:effectRef>
          <a:fontRef idx="minor">
            <a:schemeClr val="tx1"/>
          </a:fontRef>
        </p:style>
      </p:cxnSp>
      <p:cxnSp>
        <p:nvCxnSpPr>
          <p:cNvPr id="71" name="直線矢印コネクタ 70"/>
          <p:cNvCxnSpPr/>
          <p:nvPr/>
        </p:nvCxnSpPr>
        <p:spPr>
          <a:xfrm flipV="1">
            <a:off x="2683202" y="4897402"/>
            <a:ext cx="482153" cy="7200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2" name="直線矢印コネクタ 71"/>
          <p:cNvCxnSpPr/>
          <p:nvPr/>
        </p:nvCxnSpPr>
        <p:spPr>
          <a:xfrm>
            <a:off x="3184223" y="4904158"/>
            <a:ext cx="482153" cy="787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7" name="直線矢印コネクタ 76"/>
          <p:cNvCxnSpPr/>
          <p:nvPr/>
        </p:nvCxnSpPr>
        <p:spPr>
          <a:xfrm flipV="1">
            <a:off x="2704410" y="5381190"/>
            <a:ext cx="482153" cy="72008"/>
          </a:xfrm>
          <a:prstGeom prst="straightConnector1">
            <a:avLst/>
          </a:prstGeom>
          <a:ln w="28575" cmpd="sng">
            <a:tailEnd type="arrow"/>
          </a:ln>
        </p:spPr>
        <p:style>
          <a:lnRef idx="3">
            <a:schemeClr val="accent4"/>
          </a:lnRef>
          <a:fillRef idx="0">
            <a:schemeClr val="accent4"/>
          </a:fillRef>
          <a:effectRef idx="2">
            <a:schemeClr val="accent4"/>
          </a:effectRef>
          <a:fontRef idx="minor">
            <a:schemeClr val="tx1"/>
          </a:fontRef>
        </p:style>
      </p:cxnSp>
      <p:cxnSp>
        <p:nvCxnSpPr>
          <p:cNvPr id="78" name="直線矢印コネクタ 77"/>
          <p:cNvCxnSpPr/>
          <p:nvPr/>
        </p:nvCxnSpPr>
        <p:spPr>
          <a:xfrm>
            <a:off x="3205431" y="5387946"/>
            <a:ext cx="482153" cy="78764"/>
          </a:xfrm>
          <a:prstGeom prst="straightConnector1">
            <a:avLst/>
          </a:prstGeom>
          <a:ln w="28575" cmpd="sng">
            <a:tailEnd type="arrow"/>
          </a:ln>
        </p:spPr>
        <p:style>
          <a:lnRef idx="3">
            <a:schemeClr val="accent4"/>
          </a:lnRef>
          <a:fillRef idx="0">
            <a:schemeClr val="accent4"/>
          </a:fillRef>
          <a:effectRef idx="2">
            <a:schemeClr val="accent4"/>
          </a:effectRef>
          <a:fontRef idx="minor">
            <a:schemeClr val="tx1"/>
          </a:fontRef>
        </p:style>
      </p:cxnSp>
      <p:grpSp>
        <p:nvGrpSpPr>
          <p:cNvPr id="82" name="図形グループ 81"/>
          <p:cNvGrpSpPr/>
          <p:nvPr/>
        </p:nvGrpSpPr>
        <p:grpSpPr>
          <a:xfrm rot="16200000">
            <a:off x="2190780" y="3736718"/>
            <a:ext cx="1011267" cy="294788"/>
            <a:chOff x="4932040" y="3287276"/>
            <a:chExt cx="648072" cy="118634"/>
          </a:xfrm>
        </p:grpSpPr>
        <p:sp>
          <p:nvSpPr>
            <p:cNvPr id="83" name="フリーフォーム 82"/>
            <p:cNvSpPr/>
            <p:nvPr/>
          </p:nvSpPr>
          <p:spPr>
            <a:xfrm>
              <a:off x="4932040" y="3287276"/>
              <a:ext cx="439927" cy="118634"/>
            </a:xfrm>
            <a:custGeom>
              <a:avLst/>
              <a:gdLst>
                <a:gd name="connsiteX0" fmla="*/ 0 w 785091"/>
                <a:gd name="connsiteY0" fmla="*/ 242460 h 484940"/>
                <a:gd name="connsiteX1" fmla="*/ 184728 w 785091"/>
                <a:gd name="connsiteY1" fmla="*/ 473369 h 484940"/>
                <a:gd name="connsiteX2" fmla="*/ 346364 w 785091"/>
                <a:gd name="connsiteY2" fmla="*/ 6 h 484940"/>
                <a:gd name="connsiteX3" fmla="*/ 531091 w 785091"/>
                <a:gd name="connsiteY3" fmla="*/ 484915 h 484940"/>
                <a:gd name="connsiteX4" fmla="*/ 669637 w 785091"/>
                <a:gd name="connsiteY4" fmla="*/ 23097 h 484940"/>
                <a:gd name="connsiteX5" fmla="*/ 785091 w 785091"/>
                <a:gd name="connsiteY5" fmla="*/ 265551 h 4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091" h="484940">
                  <a:moveTo>
                    <a:pt x="0" y="242460"/>
                  </a:moveTo>
                  <a:cubicBezTo>
                    <a:pt x="63500" y="378119"/>
                    <a:pt x="127001" y="513778"/>
                    <a:pt x="184728" y="473369"/>
                  </a:cubicBezTo>
                  <a:cubicBezTo>
                    <a:pt x="242455" y="432960"/>
                    <a:pt x="288637" y="-1918"/>
                    <a:pt x="346364" y="6"/>
                  </a:cubicBezTo>
                  <a:cubicBezTo>
                    <a:pt x="404091" y="1930"/>
                    <a:pt x="477212" y="481067"/>
                    <a:pt x="531091" y="484915"/>
                  </a:cubicBezTo>
                  <a:cubicBezTo>
                    <a:pt x="584970" y="488764"/>
                    <a:pt x="627304" y="59658"/>
                    <a:pt x="669637" y="23097"/>
                  </a:cubicBezTo>
                  <a:cubicBezTo>
                    <a:pt x="711970" y="-13464"/>
                    <a:pt x="748530" y="126043"/>
                    <a:pt x="785091" y="265551"/>
                  </a:cubicBezTo>
                </a:path>
              </a:pathLst>
            </a:custGeom>
            <a:noFill/>
            <a:ln w="38100" cmpd="sng">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cxnSp>
          <p:nvCxnSpPr>
            <p:cNvPr id="84" name="直線矢印コネクタ 83"/>
            <p:cNvCxnSpPr/>
            <p:nvPr/>
          </p:nvCxnSpPr>
          <p:spPr>
            <a:xfrm>
              <a:off x="5365607" y="3356572"/>
              <a:ext cx="214505" cy="42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5" name="図形グループ 84"/>
          <p:cNvGrpSpPr/>
          <p:nvPr/>
        </p:nvGrpSpPr>
        <p:grpSpPr>
          <a:xfrm rot="18485361">
            <a:off x="2919334" y="3773043"/>
            <a:ext cx="963154" cy="294788"/>
            <a:chOff x="4932040" y="3287276"/>
            <a:chExt cx="648072" cy="118634"/>
          </a:xfrm>
        </p:grpSpPr>
        <p:sp>
          <p:nvSpPr>
            <p:cNvPr id="86" name="フリーフォーム 85"/>
            <p:cNvSpPr/>
            <p:nvPr/>
          </p:nvSpPr>
          <p:spPr>
            <a:xfrm>
              <a:off x="4932040" y="3287276"/>
              <a:ext cx="439927" cy="118634"/>
            </a:xfrm>
            <a:custGeom>
              <a:avLst/>
              <a:gdLst>
                <a:gd name="connsiteX0" fmla="*/ 0 w 785091"/>
                <a:gd name="connsiteY0" fmla="*/ 242460 h 484940"/>
                <a:gd name="connsiteX1" fmla="*/ 184728 w 785091"/>
                <a:gd name="connsiteY1" fmla="*/ 473369 h 484940"/>
                <a:gd name="connsiteX2" fmla="*/ 346364 w 785091"/>
                <a:gd name="connsiteY2" fmla="*/ 6 h 484940"/>
                <a:gd name="connsiteX3" fmla="*/ 531091 w 785091"/>
                <a:gd name="connsiteY3" fmla="*/ 484915 h 484940"/>
                <a:gd name="connsiteX4" fmla="*/ 669637 w 785091"/>
                <a:gd name="connsiteY4" fmla="*/ 23097 h 484940"/>
                <a:gd name="connsiteX5" fmla="*/ 785091 w 785091"/>
                <a:gd name="connsiteY5" fmla="*/ 265551 h 4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091" h="484940">
                  <a:moveTo>
                    <a:pt x="0" y="242460"/>
                  </a:moveTo>
                  <a:cubicBezTo>
                    <a:pt x="63500" y="378119"/>
                    <a:pt x="127001" y="513778"/>
                    <a:pt x="184728" y="473369"/>
                  </a:cubicBezTo>
                  <a:cubicBezTo>
                    <a:pt x="242455" y="432960"/>
                    <a:pt x="288637" y="-1918"/>
                    <a:pt x="346364" y="6"/>
                  </a:cubicBezTo>
                  <a:cubicBezTo>
                    <a:pt x="404091" y="1930"/>
                    <a:pt x="477212" y="481067"/>
                    <a:pt x="531091" y="484915"/>
                  </a:cubicBezTo>
                  <a:cubicBezTo>
                    <a:pt x="584970" y="488764"/>
                    <a:pt x="627304" y="59658"/>
                    <a:pt x="669637" y="23097"/>
                  </a:cubicBezTo>
                  <a:cubicBezTo>
                    <a:pt x="711970" y="-13464"/>
                    <a:pt x="748530" y="126043"/>
                    <a:pt x="785091" y="265551"/>
                  </a:cubicBezTo>
                </a:path>
              </a:pathLst>
            </a:custGeom>
            <a:noFill/>
            <a:ln w="38100" cmpd="sng">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cxnSp>
          <p:nvCxnSpPr>
            <p:cNvPr id="87" name="直線矢印コネクタ 86"/>
            <p:cNvCxnSpPr/>
            <p:nvPr/>
          </p:nvCxnSpPr>
          <p:spPr>
            <a:xfrm>
              <a:off x="5365607" y="3356572"/>
              <a:ext cx="214505" cy="42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rot="5195865">
            <a:off x="2209356" y="5873355"/>
            <a:ext cx="920035" cy="294788"/>
            <a:chOff x="4932040" y="3287276"/>
            <a:chExt cx="648072" cy="118634"/>
          </a:xfrm>
        </p:grpSpPr>
        <p:sp>
          <p:nvSpPr>
            <p:cNvPr id="89" name="フリーフォーム 88"/>
            <p:cNvSpPr/>
            <p:nvPr/>
          </p:nvSpPr>
          <p:spPr>
            <a:xfrm>
              <a:off x="4932040" y="3287276"/>
              <a:ext cx="439927" cy="118634"/>
            </a:xfrm>
            <a:custGeom>
              <a:avLst/>
              <a:gdLst>
                <a:gd name="connsiteX0" fmla="*/ 0 w 785091"/>
                <a:gd name="connsiteY0" fmla="*/ 242460 h 484940"/>
                <a:gd name="connsiteX1" fmla="*/ 184728 w 785091"/>
                <a:gd name="connsiteY1" fmla="*/ 473369 h 484940"/>
                <a:gd name="connsiteX2" fmla="*/ 346364 w 785091"/>
                <a:gd name="connsiteY2" fmla="*/ 6 h 484940"/>
                <a:gd name="connsiteX3" fmla="*/ 531091 w 785091"/>
                <a:gd name="connsiteY3" fmla="*/ 484915 h 484940"/>
                <a:gd name="connsiteX4" fmla="*/ 669637 w 785091"/>
                <a:gd name="connsiteY4" fmla="*/ 23097 h 484940"/>
                <a:gd name="connsiteX5" fmla="*/ 785091 w 785091"/>
                <a:gd name="connsiteY5" fmla="*/ 265551 h 4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091" h="484940">
                  <a:moveTo>
                    <a:pt x="0" y="242460"/>
                  </a:moveTo>
                  <a:cubicBezTo>
                    <a:pt x="63500" y="378119"/>
                    <a:pt x="127001" y="513778"/>
                    <a:pt x="184728" y="473369"/>
                  </a:cubicBezTo>
                  <a:cubicBezTo>
                    <a:pt x="242455" y="432960"/>
                    <a:pt x="288637" y="-1918"/>
                    <a:pt x="346364" y="6"/>
                  </a:cubicBezTo>
                  <a:cubicBezTo>
                    <a:pt x="404091" y="1930"/>
                    <a:pt x="477212" y="481067"/>
                    <a:pt x="531091" y="484915"/>
                  </a:cubicBezTo>
                  <a:cubicBezTo>
                    <a:pt x="584970" y="488764"/>
                    <a:pt x="627304" y="59658"/>
                    <a:pt x="669637" y="23097"/>
                  </a:cubicBezTo>
                  <a:cubicBezTo>
                    <a:pt x="711970" y="-13464"/>
                    <a:pt x="748530" y="126043"/>
                    <a:pt x="785091" y="265551"/>
                  </a:cubicBezTo>
                </a:path>
              </a:pathLst>
            </a:custGeom>
            <a:noFill/>
            <a:ln w="12700" cmpd="sng">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cxnSp>
          <p:nvCxnSpPr>
            <p:cNvPr id="90" name="直線矢印コネクタ 89"/>
            <p:cNvCxnSpPr/>
            <p:nvPr/>
          </p:nvCxnSpPr>
          <p:spPr>
            <a:xfrm>
              <a:off x="5365607" y="3356572"/>
              <a:ext cx="214505" cy="420"/>
            </a:xfrm>
            <a:prstGeom prst="straightConnector1">
              <a:avLst/>
            </a:prstGeom>
            <a:ln w="127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91" name="図形グループ 90"/>
          <p:cNvGrpSpPr/>
          <p:nvPr/>
        </p:nvGrpSpPr>
        <p:grpSpPr>
          <a:xfrm rot="3818329">
            <a:off x="2983566" y="5796945"/>
            <a:ext cx="920035" cy="294788"/>
            <a:chOff x="4932040" y="3287276"/>
            <a:chExt cx="648072" cy="118634"/>
          </a:xfrm>
        </p:grpSpPr>
        <p:sp>
          <p:nvSpPr>
            <p:cNvPr id="92" name="フリーフォーム 91"/>
            <p:cNvSpPr/>
            <p:nvPr/>
          </p:nvSpPr>
          <p:spPr>
            <a:xfrm>
              <a:off x="4932040" y="3287276"/>
              <a:ext cx="439927" cy="118634"/>
            </a:xfrm>
            <a:custGeom>
              <a:avLst/>
              <a:gdLst>
                <a:gd name="connsiteX0" fmla="*/ 0 w 785091"/>
                <a:gd name="connsiteY0" fmla="*/ 242460 h 484940"/>
                <a:gd name="connsiteX1" fmla="*/ 184728 w 785091"/>
                <a:gd name="connsiteY1" fmla="*/ 473369 h 484940"/>
                <a:gd name="connsiteX2" fmla="*/ 346364 w 785091"/>
                <a:gd name="connsiteY2" fmla="*/ 6 h 484940"/>
                <a:gd name="connsiteX3" fmla="*/ 531091 w 785091"/>
                <a:gd name="connsiteY3" fmla="*/ 484915 h 484940"/>
                <a:gd name="connsiteX4" fmla="*/ 669637 w 785091"/>
                <a:gd name="connsiteY4" fmla="*/ 23097 h 484940"/>
                <a:gd name="connsiteX5" fmla="*/ 785091 w 785091"/>
                <a:gd name="connsiteY5" fmla="*/ 265551 h 4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091" h="484940">
                  <a:moveTo>
                    <a:pt x="0" y="242460"/>
                  </a:moveTo>
                  <a:cubicBezTo>
                    <a:pt x="63500" y="378119"/>
                    <a:pt x="127001" y="513778"/>
                    <a:pt x="184728" y="473369"/>
                  </a:cubicBezTo>
                  <a:cubicBezTo>
                    <a:pt x="242455" y="432960"/>
                    <a:pt x="288637" y="-1918"/>
                    <a:pt x="346364" y="6"/>
                  </a:cubicBezTo>
                  <a:cubicBezTo>
                    <a:pt x="404091" y="1930"/>
                    <a:pt x="477212" y="481067"/>
                    <a:pt x="531091" y="484915"/>
                  </a:cubicBezTo>
                  <a:cubicBezTo>
                    <a:pt x="584970" y="488764"/>
                    <a:pt x="627304" y="59658"/>
                    <a:pt x="669637" y="23097"/>
                  </a:cubicBezTo>
                  <a:cubicBezTo>
                    <a:pt x="711970" y="-13464"/>
                    <a:pt x="748530" y="126043"/>
                    <a:pt x="785091" y="265551"/>
                  </a:cubicBezTo>
                </a:path>
              </a:pathLst>
            </a:custGeom>
            <a:noFill/>
            <a:ln w="12700" cmpd="sng">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cxnSp>
          <p:nvCxnSpPr>
            <p:cNvPr id="93" name="直線矢印コネクタ 92"/>
            <p:cNvCxnSpPr/>
            <p:nvPr/>
          </p:nvCxnSpPr>
          <p:spPr>
            <a:xfrm>
              <a:off x="5365607" y="3356572"/>
              <a:ext cx="214505" cy="420"/>
            </a:xfrm>
            <a:prstGeom prst="straightConnector1">
              <a:avLst/>
            </a:prstGeom>
            <a:ln w="127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55" name="テキスト ボックス 54"/>
          <p:cNvSpPr txBox="1"/>
          <p:nvPr/>
        </p:nvSpPr>
        <p:spPr>
          <a:xfrm>
            <a:off x="6804248" y="899428"/>
            <a:ext cx="2448272" cy="369332"/>
          </a:xfrm>
          <a:prstGeom prst="rect">
            <a:avLst/>
          </a:prstGeom>
          <a:noFill/>
        </p:spPr>
        <p:txBody>
          <a:bodyPr wrap="square" rtlCol="0">
            <a:spAutoFit/>
          </a:bodyPr>
          <a:lstStyle/>
          <a:p>
            <a:r>
              <a:rPr kumimoji="1" lang="en-US" altLang="ja-JP" dirty="0" smtClean="0"/>
              <a:t>Inoue+12</a:t>
            </a:r>
            <a:endParaRPr kumimoji="1" lang="ja-JP" altLang="en-US" dirty="0"/>
          </a:p>
        </p:txBody>
      </p:sp>
      <p:graphicFrame>
        <p:nvGraphicFramePr>
          <p:cNvPr id="57" name="オブジェクト 56"/>
          <p:cNvGraphicFramePr>
            <a:graphicFrameLocks noChangeAspect="1"/>
          </p:cNvGraphicFramePr>
          <p:nvPr>
            <p:extLst>
              <p:ext uri="{D42A27DB-BD31-4B8C-83A1-F6EECF244321}">
                <p14:modId xmlns:p14="http://schemas.microsoft.com/office/powerpoint/2010/main" val="2711532501"/>
              </p:ext>
            </p:extLst>
          </p:nvPr>
        </p:nvGraphicFramePr>
        <p:xfrm>
          <a:off x="3563888" y="2590676"/>
          <a:ext cx="2184400" cy="622300"/>
        </p:xfrm>
        <a:graphic>
          <a:graphicData uri="http://schemas.openxmlformats.org/presentationml/2006/ole">
            <mc:AlternateContent xmlns:mc="http://schemas.openxmlformats.org/markup-compatibility/2006">
              <mc:Choice xmlns:v="urn:schemas-microsoft-com:vml" Requires="v">
                <p:oleObj spid="_x0000_s112797" name="数式" r:id="rId3" imgW="1651000" imgH="469900" progId="Equation.3">
                  <p:embed/>
                </p:oleObj>
              </mc:Choice>
              <mc:Fallback>
                <p:oleObj name="数式" r:id="rId3" imgW="1651000" imgH="469900" progId="Equation.3">
                  <p:embed/>
                  <p:pic>
                    <p:nvPicPr>
                      <p:cNvPr id="0" name=""/>
                      <p:cNvPicPr/>
                      <p:nvPr/>
                    </p:nvPicPr>
                    <p:blipFill>
                      <a:blip r:embed="rId4"/>
                      <a:stretch>
                        <a:fillRect/>
                      </a:stretch>
                    </p:blipFill>
                    <p:spPr>
                      <a:xfrm>
                        <a:off x="3563888" y="2590676"/>
                        <a:ext cx="2184400" cy="622300"/>
                      </a:xfrm>
                      <a:prstGeom prst="rect">
                        <a:avLst/>
                      </a:prstGeom>
                    </p:spPr>
                  </p:pic>
                </p:oleObj>
              </mc:Fallback>
            </mc:AlternateContent>
          </a:graphicData>
        </a:graphic>
      </p:graphicFrame>
      <p:sp>
        <p:nvSpPr>
          <p:cNvPr id="9" name="テキスト ボックス 8"/>
          <p:cNvSpPr txBox="1"/>
          <p:nvPr/>
        </p:nvSpPr>
        <p:spPr>
          <a:xfrm>
            <a:off x="827584" y="2699628"/>
            <a:ext cx="4032448" cy="369332"/>
          </a:xfrm>
          <a:prstGeom prst="rect">
            <a:avLst/>
          </a:prstGeom>
          <a:noFill/>
        </p:spPr>
        <p:txBody>
          <a:bodyPr wrap="square" rtlCol="0">
            <a:spAutoFit/>
          </a:bodyPr>
          <a:lstStyle/>
          <a:p>
            <a:r>
              <a:rPr lang="en-US" altLang="ja-JP" dirty="0" smtClean="0"/>
              <a:t>Diffusion coefficient of CRs:</a:t>
            </a:r>
            <a:endParaRPr kumimoji="1" lang="ja-JP" altLang="en-US" dirty="0"/>
          </a:p>
        </p:txBody>
      </p:sp>
    </p:spTree>
    <p:extLst>
      <p:ext uri="{BB962C8B-B14F-4D97-AF65-F5344CB8AC3E}">
        <p14:creationId xmlns:p14="http://schemas.microsoft.com/office/powerpoint/2010/main" val="3580414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99392"/>
            <a:ext cx="8229600" cy="1143000"/>
          </a:xfrm>
        </p:spPr>
        <p:txBody>
          <a:bodyPr>
            <a:normAutofit/>
          </a:bodyPr>
          <a:lstStyle/>
          <a:p>
            <a:r>
              <a:rPr lang="en-US" altLang="ja-JP" dirty="0" smtClean="0"/>
              <a:t>Clumps Irradiated by CRs</a:t>
            </a:r>
            <a:endParaRPr kumimoji="1" lang="ja-JP" altLang="en-US" dirty="0"/>
          </a:p>
        </p:txBody>
      </p:sp>
      <p:sp>
        <p:nvSpPr>
          <p:cNvPr id="3" name="テキスト ボックス 2"/>
          <p:cNvSpPr txBox="1"/>
          <p:nvPr/>
        </p:nvSpPr>
        <p:spPr>
          <a:xfrm>
            <a:off x="179512" y="1052736"/>
            <a:ext cx="8784976" cy="369332"/>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a:t>In clumpy ISM, dense clumps</a:t>
            </a:r>
            <a:r>
              <a:rPr lang="ja-JP" altLang="en-US" dirty="0"/>
              <a:t> </a:t>
            </a:r>
            <a:r>
              <a:rPr lang="en-US" altLang="ja-JP" dirty="0"/>
              <a:t>are externally</a:t>
            </a:r>
            <a:r>
              <a:rPr lang="ja-JP" altLang="en-US" dirty="0"/>
              <a:t> </a:t>
            </a:r>
            <a:r>
              <a:rPr lang="ja-JP" altLang="ja-JP" dirty="0"/>
              <a:t>i</a:t>
            </a:r>
            <a:r>
              <a:rPr lang="en-US" altLang="ja-JP" dirty="0" err="1"/>
              <a:t>rradiated</a:t>
            </a:r>
            <a:r>
              <a:rPr lang="ja-JP" altLang="en-US" dirty="0"/>
              <a:t> </a:t>
            </a:r>
            <a:r>
              <a:rPr lang="en-US" altLang="ja-JP" dirty="0"/>
              <a:t>by</a:t>
            </a:r>
            <a:r>
              <a:rPr lang="ja-JP" altLang="en-US" dirty="0"/>
              <a:t> </a:t>
            </a:r>
            <a:r>
              <a:rPr lang="en-US" altLang="ja-JP" dirty="0"/>
              <a:t>CRs.</a:t>
            </a:r>
          </a:p>
        </p:txBody>
      </p:sp>
      <p:sp>
        <p:nvSpPr>
          <p:cNvPr id="66" name="円/楕円 65"/>
          <p:cNvSpPr/>
          <p:nvPr/>
        </p:nvSpPr>
        <p:spPr>
          <a:xfrm>
            <a:off x="1331640" y="3519662"/>
            <a:ext cx="2664296" cy="2880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9" name="直線矢印コネクタ 68"/>
          <p:cNvCxnSpPr>
            <a:stCxn id="39" idx="99"/>
          </p:cNvCxnSpPr>
          <p:nvPr/>
        </p:nvCxnSpPr>
        <p:spPr>
          <a:xfrm>
            <a:off x="3968750" y="4660752"/>
            <a:ext cx="243210" cy="110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2" name="テキスト ボックス 71"/>
          <p:cNvSpPr txBox="1"/>
          <p:nvPr/>
        </p:nvSpPr>
        <p:spPr>
          <a:xfrm>
            <a:off x="4211960" y="4446474"/>
            <a:ext cx="504056" cy="369332"/>
          </a:xfrm>
          <a:prstGeom prst="rect">
            <a:avLst/>
          </a:prstGeom>
          <a:noFill/>
        </p:spPr>
        <p:txBody>
          <a:bodyPr wrap="square" rtlCol="0">
            <a:spAutoFit/>
          </a:bodyPr>
          <a:lstStyle/>
          <a:p>
            <a:r>
              <a:rPr kumimoji="1" lang="en-US" altLang="ja-JP" b="1" i="1" dirty="0" smtClean="0">
                <a:latin typeface="Times New Roman"/>
                <a:cs typeface="Times New Roman"/>
              </a:rPr>
              <a:t>B</a:t>
            </a:r>
            <a:endParaRPr kumimoji="1" lang="ja-JP" altLang="en-US" b="1" i="1" dirty="0">
              <a:latin typeface="Times New Roman"/>
              <a:cs typeface="Times New Roman"/>
            </a:endParaRPr>
          </a:p>
        </p:txBody>
      </p:sp>
      <p:cxnSp>
        <p:nvCxnSpPr>
          <p:cNvPr id="74" name="直線矢印コネクタ 73"/>
          <p:cNvCxnSpPr/>
          <p:nvPr/>
        </p:nvCxnSpPr>
        <p:spPr>
          <a:xfrm>
            <a:off x="1137519" y="4377002"/>
            <a:ext cx="482153" cy="78764"/>
          </a:xfrm>
          <a:prstGeom prst="straightConnector1">
            <a:avLst/>
          </a:prstGeom>
          <a:ln w="57150" cmpd="sng">
            <a:tailEnd type="arrow"/>
          </a:ln>
        </p:spPr>
        <p:style>
          <a:lnRef idx="3">
            <a:schemeClr val="accent4"/>
          </a:lnRef>
          <a:fillRef idx="0">
            <a:schemeClr val="accent4"/>
          </a:fillRef>
          <a:effectRef idx="2">
            <a:schemeClr val="accent4"/>
          </a:effectRef>
          <a:fontRef idx="minor">
            <a:schemeClr val="tx1"/>
          </a:fontRef>
        </p:style>
      </p:cxnSp>
      <p:cxnSp>
        <p:nvCxnSpPr>
          <p:cNvPr id="77" name="直線矢印コネクタ 76"/>
          <p:cNvCxnSpPr/>
          <p:nvPr/>
        </p:nvCxnSpPr>
        <p:spPr>
          <a:xfrm flipV="1">
            <a:off x="1664930" y="4377002"/>
            <a:ext cx="482153" cy="72008"/>
          </a:xfrm>
          <a:prstGeom prst="straightConnector1">
            <a:avLst/>
          </a:prstGeom>
          <a:ln w="57150" cmpd="sng">
            <a:tailEnd type="arrow"/>
          </a:ln>
        </p:spPr>
        <p:style>
          <a:lnRef idx="3">
            <a:schemeClr val="accent4"/>
          </a:lnRef>
          <a:fillRef idx="0">
            <a:schemeClr val="accent4"/>
          </a:fillRef>
          <a:effectRef idx="2">
            <a:schemeClr val="accent4"/>
          </a:effectRef>
          <a:fontRef idx="minor">
            <a:schemeClr val="tx1"/>
          </a:fontRef>
        </p:style>
      </p:cxnSp>
      <p:cxnSp>
        <p:nvCxnSpPr>
          <p:cNvPr id="78" name="直線矢印コネクタ 77"/>
          <p:cNvCxnSpPr/>
          <p:nvPr/>
        </p:nvCxnSpPr>
        <p:spPr>
          <a:xfrm>
            <a:off x="2165951" y="4383758"/>
            <a:ext cx="482153" cy="78764"/>
          </a:xfrm>
          <a:prstGeom prst="straightConnector1">
            <a:avLst/>
          </a:prstGeom>
          <a:ln w="57150" cmpd="sng">
            <a:tailEnd type="arrow"/>
          </a:ln>
        </p:spPr>
        <p:style>
          <a:lnRef idx="3">
            <a:schemeClr val="accent4"/>
          </a:lnRef>
          <a:fillRef idx="0">
            <a:schemeClr val="accent4"/>
          </a:fillRef>
          <a:effectRef idx="2">
            <a:schemeClr val="accent4"/>
          </a:effectRef>
          <a:fontRef idx="minor">
            <a:schemeClr val="tx1"/>
          </a:fontRef>
        </p:style>
      </p:cxnSp>
      <p:cxnSp>
        <p:nvCxnSpPr>
          <p:cNvPr id="79" name="直線矢印コネクタ 78"/>
          <p:cNvCxnSpPr/>
          <p:nvPr/>
        </p:nvCxnSpPr>
        <p:spPr>
          <a:xfrm>
            <a:off x="1095991" y="4887814"/>
            <a:ext cx="482153" cy="787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0" name="直線矢印コネクタ 79"/>
          <p:cNvCxnSpPr/>
          <p:nvPr/>
        </p:nvCxnSpPr>
        <p:spPr>
          <a:xfrm flipV="1">
            <a:off x="1623402" y="4887814"/>
            <a:ext cx="482153" cy="7200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1" name="直線矢印コネクタ 80"/>
          <p:cNvCxnSpPr/>
          <p:nvPr/>
        </p:nvCxnSpPr>
        <p:spPr>
          <a:xfrm>
            <a:off x="2124423" y="4894570"/>
            <a:ext cx="482153" cy="787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nvGrpSpPr>
          <p:cNvPr id="38" name="図形グループ 37"/>
          <p:cNvGrpSpPr/>
          <p:nvPr/>
        </p:nvGrpSpPr>
        <p:grpSpPr>
          <a:xfrm>
            <a:off x="1117199" y="5371602"/>
            <a:ext cx="1377739" cy="136326"/>
            <a:chOff x="1117199" y="4920900"/>
            <a:chExt cx="1510585" cy="85520"/>
          </a:xfrm>
        </p:grpSpPr>
        <p:cxnSp>
          <p:nvCxnSpPr>
            <p:cNvPr id="82" name="直線矢印コネクタ 81"/>
            <p:cNvCxnSpPr/>
            <p:nvPr/>
          </p:nvCxnSpPr>
          <p:spPr>
            <a:xfrm>
              <a:off x="1117199" y="4920900"/>
              <a:ext cx="482153" cy="78764"/>
            </a:xfrm>
            <a:prstGeom prst="straightConnector1">
              <a:avLst/>
            </a:prstGeom>
            <a:ln w="28575" cmpd="sng">
              <a:tailEnd type="arrow"/>
            </a:ln>
          </p:spPr>
          <p:style>
            <a:lnRef idx="3">
              <a:schemeClr val="accent4"/>
            </a:lnRef>
            <a:fillRef idx="0">
              <a:schemeClr val="accent4"/>
            </a:fillRef>
            <a:effectRef idx="2">
              <a:schemeClr val="accent4"/>
            </a:effectRef>
            <a:fontRef idx="minor">
              <a:schemeClr val="tx1"/>
            </a:fontRef>
          </p:style>
        </p:cxnSp>
        <p:cxnSp>
          <p:nvCxnSpPr>
            <p:cNvPr id="83" name="直線矢印コネクタ 82"/>
            <p:cNvCxnSpPr/>
            <p:nvPr/>
          </p:nvCxnSpPr>
          <p:spPr>
            <a:xfrm flipV="1">
              <a:off x="1644610" y="4920900"/>
              <a:ext cx="482153" cy="72008"/>
            </a:xfrm>
            <a:prstGeom prst="straightConnector1">
              <a:avLst/>
            </a:prstGeom>
            <a:ln w="28575" cmpd="sng">
              <a:tailEnd type="arrow"/>
            </a:ln>
          </p:spPr>
          <p:style>
            <a:lnRef idx="3">
              <a:schemeClr val="accent4"/>
            </a:lnRef>
            <a:fillRef idx="0">
              <a:schemeClr val="accent4"/>
            </a:fillRef>
            <a:effectRef idx="2">
              <a:schemeClr val="accent4"/>
            </a:effectRef>
            <a:fontRef idx="minor">
              <a:schemeClr val="tx1"/>
            </a:fontRef>
          </p:style>
        </p:cxnSp>
        <p:cxnSp>
          <p:nvCxnSpPr>
            <p:cNvPr id="84" name="直線矢印コネクタ 83"/>
            <p:cNvCxnSpPr/>
            <p:nvPr/>
          </p:nvCxnSpPr>
          <p:spPr>
            <a:xfrm>
              <a:off x="2145631" y="4927656"/>
              <a:ext cx="482153" cy="78764"/>
            </a:xfrm>
            <a:prstGeom prst="straightConnector1">
              <a:avLst/>
            </a:prstGeom>
            <a:ln w="28575" cmpd="sng">
              <a:tailEnd type="arrow"/>
            </a:ln>
          </p:spPr>
          <p:style>
            <a:lnRef idx="3">
              <a:schemeClr val="accent4"/>
            </a:lnRef>
            <a:fillRef idx="0">
              <a:schemeClr val="accent4"/>
            </a:fillRef>
            <a:effectRef idx="2">
              <a:schemeClr val="accent4"/>
            </a:effectRef>
            <a:fontRef idx="minor">
              <a:schemeClr val="tx1"/>
            </a:fontRef>
          </p:style>
        </p:cxnSp>
      </p:grpSp>
      <p:sp>
        <p:nvSpPr>
          <p:cNvPr id="85" name="テキスト ボックス 84"/>
          <p:cNvSpPr txBox="1"/>
          <p:nvPr/>
        </p:nvSpPr>
        <p:spPr>
          <a:xfrm>
            <a:off x="251520" y="3932556"/>
            <a:ext cx="1800200" cy="338554"/>
          </a:xfrm>
          <a:prstGeom prst="rect">
            <a:avLst/>
          </a:prstGeom>
          <a:noFill/>
        </p:spPr>
        <p:txBody>
          <a:bodyPr wrap="square" rtlCol="0">
            <a:spAutoFit/>
          </a:bodyPr>
          <a:lstStyle/>
          <a:p>
            <a:r>
              <a:rPr lang="en-US" altLang="ja-JP" sz="1600" dirty="0" smtClean="0"/>
              <a:t>h</a:t>
            </a:r>
            <a:r>
              <a:rPr kumimoji="1" lang="en-US" altLang="ja-JP" sz="1600" dirty="0" smtClean="0"/>
              <a:t>igh-energy CRs</a:t>
            </a:r>
            <a:endParaRPr kumimoji="1" lang="ja-JP" altLang="en-US" sz="1600" dirty="0"/>
          </a:p>
        </p:txBody>
      </p:sp>
      <p:sp>
        <p:nvSpPr>
          <p:cNvPr id="86" name="テキスト ボックス 85"/>
          <p:cNvSpPr txBox="1"/>
          <p:nvPr/>
        </p:nvSpPr>
        <p:spPr>
          <a:xfrm>
            <a:off x="323528" y="4981308"/>
            <a:ext cx="1800200" cy="338554"/>
          </a:xfrm>
          <a:prstGeom prst="rect">
            <a:avLst/>
          </a:prstGeom>
          <a:noFill/>
        </p:spPr>
        <p:txBody>
          <a:bodyPr wrap="square" rtlCol="0">
            <a:spAutoFit/>
          </a:bodyPr>
          <a:lstStyle/>
          <a:p>
            <a:r>
              <a:rPr lang="en-US" altLang="ja-JP" sz="1600" dirty="0"/>
              <a:t>l</a:t>
            </a:r>
            <a:r>
              <a:rPr lang="en-US" altLang="ja-JP" sz="1600" dirty="0" smtClean="0"/>
              <a:t>ow</a:t>
            </a:r>
            <a:r>
              <a:rPr lang="en-US" altLang="ja-JP" sz="1600" dirty="0"/>
              <a:t>-</a:t>
            </a:r>
            <a:r>
              <a:rPr kumimoji="1" lang="en-US" altLang="ja-JP" sz="1600" dirty="0" smtClean="0"/>
              <a:t>energy CRs</a:t>
            </a:r>
            <a:endParaRPr kumimoji="1" lang="ja-JP" altLang="en-US" sz="1600" dirty="0"/>
          </a:p>
        </p:txBody>
      </p:sp>
      <p:grpSp>
        <p:nvGrpSpPr>
          <p:cNvPr id="87" name="図形グループ 86"/>
          <p:cNvGrpSpPr/>
          <p:nvPr/>
        </p:nvGrpSpPr>
        <p:grpSpPr>
          <a:xfrm rot="15193260">
            <a:off x="1545140" y="3682901"/>
            <a:ext cx="1011267" cy="294788"/>
            <a:chOff x="4932040" y="3287276"/>
            <a:chExt cx="648072" cy="118634"/>
          </a:xfrm>
        </p:grpSpPr>
        <p:sp>
          <p:nvSpPr>
            <p:cNvPr id="88" name="フリーフォーム 87"/>
            <p:cNvSpPr/>
            <p:nvPr/>
          </p:nvSpPr>
          <p:spPr>
            <a:xfrm>
              <a:off x="4932040" y="3287276"/>
              <a:ext cx="439927" cy="118634"/>
            </a:xfrm>
            <a:custGeom>
              <a:avLst/>
              <a:gdLst>
                <a:gd name="connsiteX0" fmla="*/ 0 w 785091"/>
                <a:gd name="connsiteY0" fmla="*/ 242460 h 484940"/>
                <a:gd name="connsiteX1" fmla="*/ 184728 w 785091"/>
                <a:gd name="connsiteY1" fmla="*/ 473369 h 484940"/>
                <a:gd name="connsiteX2" fmla="*/ 346364 w 785091"/>
                <a:gd name="connsiteY2" fmla="*/ 6 h 484940"/>
                <a:gd name="connsiteX3" fmla="*/ 531091 w 785091"/>
                <a:gd name="connsiteY3" fmla="*/ 484915 h 484940"/>
                <a:gd name="connsiteX4" fmla="*/ 669637 w 785091"/>
                <a:gd name="connsiteY4" fmla="*/ 23097 h 484940"/>
                <a:gd name="connsiteX5" fmla="*/ 785091 w 785091"/>
                <a:gd name="connsiteY5" fmla="*/ 265551 h 4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091" h="484940">
                  <a:moveTo>
                    <a:pt x="0" y="242460"/>
                  </a:moveTo>
                  <a:cubicBezTo>
                    <a:pt x="63500" y="378119"/>
                    <a:pt x="127001" y="513778"/>
                    <a:pt x="184728" y="473369"/>
                  </a:cubicBezTo>
                  <a:cubicBezTo>
                    <a:pt x="242455" y="432960"/>
                    <a:pt x="288637" y="-1918"/>
                    <a:pt x="346364" y="6"/>
                  </a:cubicBezTo>
                  <a:cubicBezTo>
                    <a:pt x="404091" y="1930"/>
                    <a:pt x="477212" y="481067"/>
                    <a:pt x="531091" y="484915"/>
                  </a:cubicBezTo>
                  <a:cubicBezTo>
                    <a:pt x="584970" y="488764"/>
                    <a:pt x="627304" y="59658"/>
                    <a:pt x="669637" y="23097"/>
                  </a:cubicBezTo>
                  <a:cubicBezTo>
                    <a:pt x="711970" y="-13464"/>
                    <a:pt x="748530" y="126043"/>
                    <a:pt x="785091" y="265551"/>
                  </a:cubicBezTo>
                </a:path>
              </a:pathLst>
            </a:custGeom>
            <a:noFill/>
            <a:ln w="38100" cmpd="sng">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cxnSp>
          <p:nvCxnSpPr>
            <p:cNvPr id="89" name="直線矢印コネクタ 88"/>
            <p:cNvCxnSpPr/>
            <p:nvPr/>
          </p:nvCxnSpPr>
          <p:spPr>
            <a:xfrm>
              <a:off x="5365607" y="3356572"/>
              <a:ext cx="214505" cy="42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rot="6689722">
            <a:off x="1498789" y="5842565"/>
            <a:ext cx="920035" cy="294788"/>
            <a:chOff x="4932040" y="3287276"/>
            <a:chExt cx="648072" cy="118634"/>
          </a:xfrm>
        </p:grpSpPr>
        <p:sp>
          <p:nvSpPr>
            <p:cNvPr id="91" name="フリーフォーム 90"/>
            <p:cNvSpPr/>
            <p:nvPr/>
          </p:nvSpPr>
          <p:spPr>
            <a:xfrm>
              <a:off x="4932040" y="3287276"/>
              <a:ext cx="439927" cy="118634"/>
            </a:xfrm>
            <a:custGeom>
              <a:avLst/>
              <a:gdLst>
                <a:gd name="connsiteX0" fmla="*/ 0 w 785091"/>
                <a:gd name="connsiteY0" fmla="*/ 242460 h 484940"/>
                <a:gd name="connsiteX1" fmla="*/ 184728 w 785091"/>
                <a:gd name="connsiteY1" fmla="*/ 473369 h 484940"/>
                <a:gd name="connsiteX2" fmla="*/ 346364 w 785091"/>
                <a:gd name="connsiteY2" fmla="*/ 6 h 484940"/>
                <a:gd name="connsiteX3" fmla="*/ 531091 w 785091"/>
                <a:gd name="connsiteY3" fmla="*/ 484915 h 484940"/>
                <a:gd name="connsiteX4" fmla="*/ 669637 w 785091"/>
                <a:gd name="connsiteY4" fmla="*/ 23097 h 484940"/>
                <a:gd name="connsiteX5" fmla="*/ 785091 w 785091"/>
                <a:gd name="connsiteY5" fmla="*/ 265551 h 4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091" h="484940">
                  <a:moveTo>
                    <a:pt x="0" y="242460"/>
                  </a:moveTo>
                  <a:cubicBezTo>
                    <a:pt x="63500" y="378119"/>
                    <a:pt x="127001" y="513778"/>
                    <a:pt x="184728" y="473369"/>
                  </a:cubicBezTo>
                  <a:cubicBezTo>
                    <a:pt x="242455" y="432960"/>
                    <a:pt x="288637" y="-1918"/>
                    <a:pt x="346364" y="6"/>
                  </a:cubicBezTo>
                  <a:cubicBezTo>
                    <a:pt x="404091" y="1930"/>
                    <a:pt x="477212" y="481067"/>
                    <a:pt x="531091" y="484915"/>
                  </a:cubicBezTo>
                  <a:cubicBezTo>
                    <a:pt x="584970" y="488764"/>
                    <a:pt x="627304" y="59658"/>
                    <a:pt x="669637" y="23097"/>
                  </a:cubicBezTo>
                  <a:cubicBezTo>
                    <a:pt x="711970" y="-13464"/>
                    <a:pt x="748530" y="126043"/>
                    <a:pt x="785091" y="265551"/>
                  </a:cubicBezTo>
                </a:path>
              </a:pathLst>
            </a:custGeom>
            <a:noFill/>
            <a:ln w="12700" cmpd="sng">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cxnSp>
          <p:nvCxnSpPr>
            <p:cNvPr id="92" name="直線矢印コネクタ 91"/>
            <p:cNvCxnSpPr/>
            <p:nvPr/>
          </p:nvCxnSpPr>
          <p:spPr>
            <a:xfrm>
              <a:off x="5365607" y="3356572"/>
              <a:ext cx="214505" cy="420"/>
            </a:xfrm>
            <a:prstGeom prst="straightConnector1">
              <a:avLst/>
            </a:prstGeom>
            <a:ln w="127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93" name="テキスト ボックス 92"/>
          <p:cNvSpPr txBox="1"/>
          <p:nvPr/>
        </p:nvSpPr>
        <p:spPr>
          <a:xfrm>
            <a:off x="2928625" y="3248258"/>
            <a:ext cx="1440160" cy="338554"/>
          </a:xfrm>
          <a:prstGeom prst="rect">
            <a:avLst/>
          </a:prstGeom>
          <a:noFill/>
        </p:spPr>
        <p:txBody>
          <a:bodyPr wrap="square" rtlCol="0">
            <a:spAutoFit/>
          </a:bodyPr>
          <a:lstStyle/>
          <a:p>
            <a:r>
              <a:rPr lang="en-US" altLang="ja-JP" sz="1600" dirty="0"/>
              <a:t>h</a:t>
            </a:r>
            <a:r>
              <a:rPr kumimoji="1" lang="en-US" altLang="ja-JP" sz="1600" dirty="0" smtClean="0"/>
              <a:t>igh-energy </a:t>
            </a:r>
            <a:r>
              <a:rPr kumimoji="1" lang="en-US" altLang="ja-JP" sz="1600" dirty="0" smtClean="0">
                <a:latin typeface="Symbol" charset="2"/>
                <a:cs typeface="Symbol" charset="2"/>
              </a:rPr>
              <a:t>g</a:t>
            </a:r>
            <a:endParaRPr kumimoji="1" lang="ja-JP" altLang="en-US" sz="1600" dirty="0"/>
          </a:p>
        </p:txBody>
      </p:sp>
      <p:sp>
        <p:nvSpPr>
          <p:cNvPr id="94" name="テキスト ボックス 93"/>
          <p:cNvSpPr txBox="1"/>
          <p:nvPr/>
        </p:nvSpPr>
        <p:spPr>
          <a:xfrm>
            <a:off x="1046120" y="6353086"/>
            <a:ext cx="1440160" cy="338554"/>
          </a:xfrm>
          <a:prstGeom prst="rect">
            <a:avLst/>
          </a:prstGeom>
          <a:noFill/>
        </p:spPr>
        <p:txBody>
          <a:bodyPr wrap="square" rtlCol="0">
            <a:spAutoFit/>
          </a:bodyPr>
          <a:lstStyle/>
          <a:p>
            <a:r>
              <a:rPr lang="en-US" altLang="ja-JP" sz="1600" dirty="0"/>
              <a:t>l</a:t>
            </a:r>
            <a:r>
              <a:rPr lang="en-US" altLang="ja-JP" sz="1600" dirty="0" smtClean="0"/>
              <a:t>ow</a:t>
            </a:r>
            <a:r>
              <a:rPr lang="en-US" altLang="ja-JP" sz="1600" dirty="0"/>
              <a:t>-</a:t>
            </a:r>
            <a:r>
              <a:rPr kumimoji="1" lang="en-US" altLang="ja-JP" sz="1600" dirty="0" smtClean="0"/>
              <a:t>energy </a:t>
            </a:r>
            <a:r>
              <a:rPr kumimoji="1" lang="en-US" altLang="ja-JP" sz="1600" dirty="0" smtClean="0">
                <a:latin typeface="Symbol" charset="2"/>
                <a:cs typeface="Symbol" charset="2"/>
              </a:rPr>
              <a:t>g</a:t>
            </a:r>
            <a:endParaRPr kumimoji="1" lang="ja-JP" altLang="en-US" sz="1600" dirty="0"/>
          </a:p>
        </p:txBody>
      </p:sp>
      <p:cxnSp>
        <p:nvCxnSpPr>
          <p:cNvPr id="95" name="直線矢印コネクタ 94"/>
          <p:cNvCxnSpPr/>
          <p:nvPr/>
        </p:nvCxnSpPr>
        <p:spPr>
          <a:xfrm flipV="1">
            <a:off x="2724730" y="4383758"/>
            <a:ext cx="482153" cy="72008"/>
          </a:xfrm>
          <a:prstGeom prst="straightConnector1">
            <a:avLst/>
          </a:prstGeom>
          <a:ln w="57150" cmpd="sng">
            <a:tailEnd type="arrow"/>
          </a:ln>
        </p:spPr>
        <p:style>
          <a:lnRef idx="3">
            <a:schemeClr val="accent4"/>
          </a:lnRef>
          <a:fillRef idx="0">
            <a:schemeClr val="accent4"/>
          </a:fillRef>
          <a:effectRef idx="2">
            <a:schemeClr val="accent4"/>
          </a:effectRef>
          <a:fontRef idx="minor">
            <a:schemeClr val="tx1"/>
          </a:fontRef>
        </p:style>
      </p:cxnSp>
      <p:cxnSp>
        <p:nvCxnSpPr>
          <p:cNvPr id="96" name="直線矢印コネクタ 95"/>
          <p:cNvCxnSpPr/>
          <p:nvPr/>
        </p:nvCxnSpPr>
        <p:spPr>
          <a:xfrm>
            <a:off x="3225751" y="4390514"/>
            <a:ext cx="482153" cy="78764"/>
          </a:xfrm>
          <a:prstGeom prst="straightConnector1">
            <a:avLst/>
          </a:prstGeom>
          <a:ln w="57150" cmpd="sng">
            <a:tailEnd type="arrow"/>
          </a:ln>
        </p:spPr>
        <p:style>
          <a:lnRef idx="3">
            <a:schemeClr val="accent4"/>
          </a:lnRef>
          <a:fillRef idx="0">
            <a:schemeClr val="accent4"/>
          </a:fillRef>
          <a:effectRef idx="2">
            <a:schemeClr val="accent4"/>
          </a:effectRef>
          <a:fontRef idx="minor">
            <a:schemeClr val="tx1"/>
          </a:fontRef>
        </p:style>
      </p:cxnSp>
      <p:cxnSp>
        <p:nvCxnSpPr>
          <p:cNvPr id="97" name="直線矢印コネクタ 96"/>
          <p:cNvCxnSpPr/>
          <p:nvPr/>
        </p:nvCxnSpPr>
        <p:spPr>
          <a:xfrm flipV="1">
            <a:off x="2683202" y="4894570"/>
            <a:ext cx="482153" cy="7200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nvGrpSpPr>
          <p:cNvPr id="101" name="図形グループ 100"/>
          <p:cNvGrpSpPr/>
          <p:nvPr/>
        </p:nvGrpSpPr>
        <p:grpSpPr>
          <a:xfrm rot="16200000">
            <a:off x="2190780" y="3733886"/>
            <a:ext cx="1011267" cy="294788"/>
            <a:chOff x="4932040" y="3287276"/>
            <a:chExt cx="648072" cy="118634"/>
          </a:xfrm>
        </p:grpSpPr>
        <p:sp>
          <p:nvSpPr>
            <p:cNvPr id="102" name="フリーフォーム 101"/>
            <p:cNvSpPr/>
            <p:nvPr/>
          </p:nvSpPr>
          <p:spPr>
            <a:xfrm>
              <a:off x="4932040" y="3287276"/>
              <a:ext cx="439927" cy="118634"/>
            </a:xfrm>
            <a:custGeom>
              <a:avLst/>
              <a:gdLst>
                <a:gd name="connsiteX0" fmla="*/ 0 w 785091"/>
                <a:gd name="connsiteY0" fmla="*/ 242460 h 484940"/>
                <a:gd name="connsiteX1" fmla="*/ 184728 w 785091"/>
                <a:gd name="connsiteY1" fmla="*/ 473369 h 484940"/>
                <a:gd name="connsiteX2" fmla="*/ 346364 w 785091"/>
                <a:gd name="connsiteY2" fmla="*/ 6 h 484940"/>
                <a:gd name="connsiteX3" fmla="*/ 531091 w 785091"/>
                <a:gd name="connsiteY3" fmla="*/ 484915 h 484940"/>
                <a:gd name="connsiteX4" fmla="*/ 669637 w 785091"/>
                <a:gd name="connsiteY4" fmla="*/ 23097 h 484940"/>
                <a:gd name="connsiteX5" fmla="*/ 785091 w 785091"/>
                <a:gd name="connsiteY5" fmla="*/ 265551 h 4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091" h="484940">
                  <a:moveTo>
                    <a:pt x="0" y="242460"/>
                  </a:moveTo>
                  <a:cubicBezTo>
                    <a:pt x="63500" y="378119"/>
                    <a:pt x="127001" y="513778"/>
                    <a:pt x="184728" y="473369"/>
                  </a:cubicBezTo>
                  <a:cubicBezTo>
                    <a:pt x="242455" y="432960"/>
                    <a:pt x="288637" y="-1918"/>
                    <a:pt x="346364" y="6"/>
                  </a:cubicBezTo>
                  <a:cubicBezTo>
                    <a:pt x="404091" y="1930"/>
                    <a:pt x="477212" y="481067"/>
                    <a:pt x="531091" y="484915"/>
                  </a:cubicBezTo>
                  <a:cubicBezTo>
                    <a:pt x="584970" y="488764"/>
                    <a:pt x="627304" y="59658"/>
                    <a:pt x="669637" y="23097"/>
                  </a:cubicBezTo>
                  <a:cubicBezTo>
                    <a:pt x="711970" y="-13464"/>
                    <a:pt x="748530" y="126043"/>
                    <a:pt x="785091" y="265551"/>
                  </a:cubicBezTo>
                </a:path>
              </a:pathLst>
            </a:custGeom>
            <a:noFill/>
            <a:ln w="38100" cmpd="sng">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cxnSp>
          <p:nvCxnSpPr>
            <p:cNvPr id="103" name="直線矢印コネクタ 102"/>
            <p:cNvCxnSpPr/>
            <p:nvPr/>
          </p:nvCxnSpPr>
          <p:spPr>
            <a:xfrm>
              <a:off x="5365607" y="3356572"/>
              <a:ext cx="214505" cy="42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rot="18485361">
            <a:off x="2919334" y="3770211"/>
            <a:ext cx="963154" cy="294788"/>
            <a:chOff x="4932040" y="3287276"/>
            <a:chExt cx="648072" cy="118634"/>
          </a:xfrm>
        </p:grpSpPr>
        <p:sp>
          <p:nvSpPr>
            <p:cNvPr id="105" name="フリーフォーム 104"/>
            <p:cNvSpPr/>
            <p:nvPr/>
          </p:nvSpPr>
          <p:spPr>
            <a:xfrm>
              <a:off x="4932040" y="3287276"/>
              <a:ext cx="439927" cy="118634"/>
            </a:xfrm>
            <a:custGeom>
              <a:avLst/>
              <a:gdLst>
                <a:gd name="connsiteX0" fmla="*/ 0 w 785091"/>
                <a:gd name="connsiteY0" fmla="*/ 242460 h 484940"/>
                <a:gd name="connsiteX1" fmla="*/ 184728 w 785091"/>
                <a:gd name="connsiteY1" fmla="*/ 473369 h 484940"/>
                <a:gd name="connsiteX2" fmla="*/ 346364 w 785091"/>
                <a:gd name="connsiteY2" fmla="*/ 6 h 484940"/>
                <a:gd name="connsiteX3" fmla="*/ 531091 w 785091"/>
                <a:gd name="connsiteY3" fmla="*/ 484915 h 484940"/>
                <a:gd name="connsiteX4" fmla="*/ 669637 w 785091"/>
                <a:gd name="connsiteY4" fmla="*/ 23097 h 484940"/>
                <a:gd name="connsiteX5" fmla="*/ 785091 w 785091"/>
                <a:gd name="connsiteY5" fmla="*/ 265551 h 4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091" h="484940">
                  <a:moveTo>
                    <a:pt x="0" y="242460"/>
                  </a:moveTo>
                  <a:cubicBezTo>
                    <a:pt x="63500" y="378119"/>
                    <a:pt x="127001" y="513778"/>
                    <a:pt x="184728" y="473369"/>
                  </a:cubicBezTo>
                  <a:cubicBezTo>
                    <a:pt x="242455" y="432960"/>
                    <a:pt x="288637" y="-1918"/>
                    <a:pt x="346364" y="6"/>
                  </a:cubicBezTo>
                  <a:cubicBezTo>
                    <a:pt x="404091" y="1930"/>
                    <a:pt x="477212" y="481067"/>
                    <a:pt x="531091" y="484915"/>
                  </a:cubicBezTo>
                  <a:cubicBezTo>
                    <a:pt x="584970" y="488764"/>
                    <a:pt x="627304" y="59658"/>
                    <a:pt x="669637" y="23097"/>
                  </a:cubicBezTo>
                  <a:cubicBezTo>
                    <a:pt x="711970" y="-13464"/>
                    <a:pt x="748530" y="126043"/>
                    <a:pt x="785091" y="265551"/>
                  </a:cubicBezTo>
                </a:path>
              </a:pathLst>
            </a:custGeom>
            <a:noFill/>
            <a:ln w="38100" cmpd="sng">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cxnSp>
          <p:nvCxnSpPr>
            <p:cNvPr id="106" name="直線矢印コネクタ 105"/>
            <p:cNvCxnSpPr/>
            <p:nvPr/>
          </p:nvCxnSpPr>
          <p:spPr>
            <a:xfrm>
              <a:off x="5365607" y="3356572"/>
              <a:ext cx="214505" cy="42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39" name="フリーフォーム 38"/>
          <p:cNvSpPr/>
          <p:nvPr/>
        </p:nvSpPr>
        <p:spPr>
          <a:xfrm>
            <a:off x="1352550" y="4508352"/>
            <a:ext cx="2616200" cy="349250"/>
          </a:xfrm>
          <a:custGeom>
            <a:avLst/>
            <a:gdLst>
              <a:gd name="connsiteX0" fmla="*/ 0 w 2616200"/>
              <a:gd name="connsiteY0" fmla="*/ 165100 h 349250"/>
              <a:gd name="connsiteX1" fmla="*/ 31750 w 2616200"/>
              <a:gd name="connsiteY1" fmla="*/ 146050 h 349250"/>
              <a:gd name="connsiteX2" fmla="*/ 57150 w 2616200"/>
              <a:gd name="connsiteY2" fmla="*/ 127000 h 349250"/>
              <a:gd name="connsiteX3" fmla="*/ 76200 w 2616200"/>
              <a:gd name="connsiteY3" fmla="*/ 114300 h 349250"/>
              <a:gd name="connsiteX4" fmla="*/ 101600 w 2616200"/>
              <a:gd name="connsiteY4" fmla="*/ 88900 h 349250"/>
              <a:gd name="connsiteX5" fmla="*/ 139700 w 2616200"/>
              <a:gd name="connsiteY5" fmla="*/ 63500 h 349250"/>
              <a:gd name="connsiteX6" fmla="*/ 152400 w 2616200"/>
              <a:gd name="connsiteY6" fmla="*/ 95250 h 349250"/>
              <a:gd name="connsiteX7" fmla="*/ 158750 w 2616200"/>
              <a:gd name="connsiteY7" fmla="*/ 127000 h 349250"/>
              <a:gd name="connsiteX8" fmla="*/ 177800 w 2616200"/>
              <a:gd name="connsiteY8" fmla="*/ 184150 h 349250"/>
              <a:gd name="connsiteX9" fmla="*/ 203200 w 2616200"/>
              <a:gd name="connsiteY9" fmla="*/ 228600 h 349250"/>
              <a:gd name="connsiteX10" fmla="*/ 260350 w 2616200"/>
              <a:gd name="connsiteY10" fmla="*/ 260350 h 349250"/>
              <a:gd name="connsiteX11" fmla="*/ 323850 w 2616200"/>
              <a:gd name="connsiteY11" fmla="*/ 273050 h 349250"/>
              <a:gd name="connsiteX12" fmla="*/ 387350 w 2616200"/>
              <a:gd name="connsiteY12" fmla="*/ 260350 h 349250"/>
              <a:gd name="connsiteX13" fmla="*/ 400050 w 2616200"/>
              <a:gd name="connsiteY13" fmla="*/ 222250 h 349250"/>
              <a:gd name="connsiteX14" fmla="*/ 431800 w 2616200"/>
              <a:gd name="connsiteY14" fmla="*/ 190500 h 349250"/>
              <a:gd name="connsiteX15" fmla="*/ 463550 w 2616200"/>
              <a:gd name="connsiteY15" fmla="*/ 133350 h 349250"/>
              <a:gd name="connsiteX16" fmla="*/ 508000 w 2616200"/>
              <a:gd name="connsiteY16" fmla="*/ 44450 h 349250"/>
              <a:gd name="connsiteX17" fmla="*/ 520700 w 2616200"/>
              <a:gd name="connsiteY17" fmla="*/ 19050 h 349250"/>
              <a:gd name="connsiteX18" fmla="*/ 533400 w 2616200"/>
              <a:gd name="connsiteY18" fmla="*/ 0 h 349250"/>
              <a:gd name="connsiteX19" fmla="*/ 546100 w 2616200"/>
              <a:gd name="connsiteY19" fmla="*/ 19050 h 349250"/>
              <a:gd name="connsiteX20" fmla="*/ 558800 w 2616200"/>
              <a:gd name="connsiteY20" fmla="*/ 76200 h 349250"/>
              <a:gd name="connsiteX21" fmla="*/ 590550 w 2616200"/>
              <a:gd name="connsiteY21" fmla="*/ 120650 h 349250"/>
              <a:gd name="connsiteX22" fmla="*/ 615950 w 2616200"/>
              <a:gd name="connsiteY22" fmla="*/ 165100 h 349250"/>
              <a:gd name="connsiteX23" fmla="*/ 660400 w 2616200"/>
              <a:gd name="connsiteY23" fmla="*/ 190500 h 349250"/>
              <a:gd name="connsiteX24" fmla="*/ 679450 w 2616200"/>
              <a:gd name="connsiteY24" fmla="*/ 203200 h 349250"/>
              <a:gd name="connsiteX25" fmla="*/ 723900 w 2616200"/>
              <a:gd name="connsiteY25" fmla="*/ 190500 h 349250"/>
              <a:gd name="connsiteX26" fmla="*/ 736600 w 2616200"/>
              <a:gd name="connsiteY26" fmla="*/ 152400 h 349250"/>
              <a:gd name="connsiteX27" fmla="*/ 762000 w 2616200"/>
              <a:gd name="connsiteY27" fmla="*/ 107950 h 349250"/>
              <a:gd name="connsiteX28" fmla="*/ 768350 w 2616200"/>
              <a:gd name="connsiteY28" fmla="*/ 82550 h 349250"/>
              <a:gd name="connsiteX29" fmla="*/ 806450 w 2616200"/>
              <a:gd name="connsiteY29" fmla="*/ 63500 h 349250"/>
              <a:gd name="connsiteX30" fmla="*/ 825500 w 2616200"/>
              <a:gd name="connsiteY30" fmla="*/ 69850 h 349250"/>
              <a:gd name="connsiteX31" fmla="*/ 831850 w 2616200"/>
              <a:gd name="connsiteY31" fmla="*/ 95250 h 349250"/>
              <a:gd name="connsiteX32" fmla="*/ 850900 w 2616200"/>
              <a:gd name="connsiteY32" fmla="*/ 133350 h 349250"/>
              <a:gd name="connsiteX33" fmla="*/ 895350 w 2616200"/>
              <a:gd name="connsiteY33" fmla="*/ 177800 h 349250"/>
              <a:gd name="connsiteX34" fmla="*/ 971550 w 2616200"/>
              <a:gd name="connsiteY34" fmla="*/ 241300 h 349250"/>
              <a:gd name="connsiteX35" fmla="*/ 1054100 w 2616200"/>
              <a:gd name="connsiteY35" fmla="*/ 228600 h 349250"/>
              <a:gd name="connsiteX36" fmla="*/ 1060450 w 2616200"/>
              <a:gd name="connsiteY36" fmla="*/ 203200 h 349250"/>
              <a:gd name="connsiteX37" fmla="*/ 1079500 w 2616200"/>
              <a:gd name="connsiteY37" fmla="*/ 177800 h 349250"/>
              <a:gd name="connsiteX38" fmla="*/ 1085850 w 2616200"/>
              <a:gd name="connsiteY38" fmla="*/ 158750 h 349250"/>
              <a:gd name="connsiteX39" fmla="*/ 1123950 w 2616200"/>
              <a:gd name="connsiteY39" fmla="*/ 127000 h 349250"/>
              <a:gd name="connsiteX40" fmla="*/ 1155700 w 2616200"/>
              <a:gd name="connsiteY40" fmla="*/ 101600 h 349250"/>
              <a:gd name="connsiteX41" fmla="*/ 1174750 w 2616200"/>
              <a:gd name="connsiteY41" fmla="*/ 107950 h 349250"/>
              <a:gd name="connsiteX42" fmla="*/ 1206500 w 2616200"/>
              <a:gd name="connsiteY42" fmla="*/ 88900 h 349250"/>
              <a:gd name="connsiteX43" fmla="*/ 1250950 w 2616200"/>
              <a:gd name="connsiteY43" fmla="*/ 63500 h 349250"/>
              <a:gd name="connsiteX44" fmla="*/ 1282700 w 2616200"/>
              <a:gd name="connsiteY44" fmla="*/ 101600 h 349250"/>
              <a:gd name="connsiteX45" fmla="*/ 1301750 w 2616200"/>
              <a:gd name="connsiteY45" fmla="*/ 152400 h 349250"/>
              <a:gd name="connsiteX46" fmla="*/ 1333500 w 2616200"/>
              <a:gd name="connsiteY46" fmla="*/ 165100 h 349250"/>
              <a:gd name="connsiteX47" fmla="*/ 1371600 w 2616200"/>
              <a:gd name="connsiteY47" fmla="*/ 184150 h 349250"/>
              <a:gd name="connsiteX48" fmla="*/ 1409700 w 2616200"/>
              <a:gd name="connsiteY48" fmla="*/ 254000 h 349250"/>
              <a:gd name="connsiteX49" fmla="*/ 1435100 w 2616200"/>
              <a:gd name="connsiteY49" fmla="*/ 298450 h 349250"/>
              <a:gd name="connsiteX50" fmla="*/ 1460500 w 2616200"/>
              <a:gd name="connsiteY50" fmla="*/ 349250 h 349250"/>
              <a:gd name="connsiteX51" fmla="*/ 1498600 w 2616200"/>
              <a:gd name="connsiteY51" fmla="*/ 304800 h 349250"/>
              <a:gd name="connsiteX52" fmla="*/ 1511300 w 2616200"/>
              <a:gd name="connsiteY52" fmla="*/ 260350 h 349250"/>
              <a:gd name="connsiteX53" fmla="*/ 1530350 w 2616200"/>
              <a:gd name="connsiteY53" fmla="*/ 203200 h 349250"/>
              <a:gd name="connsiteX54" fmla="*/ 1536700 w 2616200"/>
              <a:gd name="connsiteY54" fmla="*/ 171450 h 349250"/>
              <a:gd name="connsiteX55" fmla="*/ 1562100 w 2616200"/>
              <a:gd name="connsiteY55" fmla="*/ 133350 h 349250"/>
              <a:gd name="connsiteX56" fmla="*/ 1581150 w 2616200"/>
              <a:gd name="connsiteY56" fmla="*/ 82550 h 349250"/>
              <a:gd name="connsiteX57" fmla="*/ 1600200 w 2616200"/>
              <a:gd name="connsiteY57" fmla="*/ 63500 h 349250"/>
              <a:gd name="connsiteX58" fmla="*/ 1619250 w 2616200"/>
              <a:gd name="connsiteY58" fmla="*/ 69850 h 349250"/>
              <a:gd name="connsiteX59" fmla="*/ 1625600 w 2616200"/>
              <a:gd name="connsiteY59" fmla="*/ 95250 h 349250"/>
              <a:gd name="connsiteX60" fmla="*/ 1631950 w 2616200"/>
              <a:gd name="connsiteY60" fmla="*/ 146050 h 349250"/>
              <a:gd name="connsiteX61" fmla="*/ 1644650 w 2616200"/>
              <a:gd name="connsiteY61" fmla="*/ 177800 h 349250"/>
              <a:gd name="connsiteX62" fmla="*/ 1670050 w 2616200"/>
              <a:gd name="connsiteY62" fmla="*/ 260350 h 349250"/>
              <a:gd name="connsiteX63" fmla="*/ 1689100 w 2616200"/>
              <a:gd name="connsiteY63" fmla="*/ 266700 h 349250"/>
              <a:gd name="connsiteX64" fmla="*/ 1708150 w 2616200"/>
              <a:gd name="connsiteY64" fmla="*/ 247650 h 349250"/>
              <a:gd name="connsiteX65" fmla="*/ 1714500 w 2616200"/>
              <a:gd name="connsiteY65" fmla="*/ 228600 h 349250"/>
              <a:gd name="connsiteX66" fmla="*/ 1733550 w 2616200"/>
              <a:gd name="connsiteY66" fmla="*/ 215900 h 349250"/>
              <a:gd name="connsiteX67" fmla="*/ 1752600 w 2616200"/>
              <a:gd name="connsiteY67" fmla="*/ 190500 h 349250"/>
              <a:gd name="connsiteX68" fmla="*/ 1778000 w 2616200"/>
              <a:gd name="connsiteY68" fmla="*/ 165100 h 349250"/>
              <a:gd name="connsiteX69" fmla="*/ 1790700 w 2616200"/>
              <a:gd name="connsiteY69" fmla="*/ 146050 h 349250"/>
              <a:gd name="connsiteX70" fmla="*/ 1835150 w 2616200"/>
              <a:gd name="connsiteY70" fmla="*/ 127000 h 349250"/>
              <a:gd name="connsiteX71" fmla="*/ 1854200 w 2616200"/>
              <a:gd name="connsiteY71" fmla="*/ 133350 h 349250"/>
              <a:gd name="connsiteX72" fmla="*/ 1879600 w 2616200"/>
              <a:gd name="connsiteY72" fmla="*/ 177800 h 349250"/>
              <a:gd name="connsiteX73" fmla="*/ 1917700 w 2616200"/>
              <a:gd name="connsiteY73" fmla="*/ 196850 h 349250"/>
              <a:gd name="connsiteX74" fmla="*/ 1936750 w 2616200"/>
              <a:gd name="connsiteY74" fmla="*/ 209550 h 349250"/>
              <a:gd name="connsiteX75" fmla="*/ 1974850 w 2616200"/>
              <a:gd name="connsiteY75" fmla="*/ 222250 h 349250"/>
              <a:gd name="connsiteX76" fmla="*/ 2032000 w 2616200"/>
              <a:gd name="connsiteY76" fmla="*/ 184150 h 349250"/>
              <a:gd name="connsiteX77" fmla="*/ 2089150 w 2616200"/>
              <a:gd name="connsiteY77" fmla="*/ 127000 h 349250"/>
              <a:gd name="connsiteX78" fmla="*/ 2133600 w 2616200"/>
              <a:gd name="connsiteY78" fmla="*/ 82550 h 349250"/>
              <a:gd name="connsiteX79" fmla="*/ 2152650 w 2616200"/>
              <a:gd name="connsiteY79" fmla="*/ 120650 h 349250"/>
              <a:gd name="connsiteX80" fmla="*/ 2165350 w 2616200"/>
              <a:gd name="connsiteY80" fmla="*/ 146050 h 349250"/>
              <a:gd name="connsiteX81" fmla="*/ 2178050 w 2616200"/>
              <a:gd name="connsiteY81" fmla="*/ 184150 h 349250"/>
              <a:gd name="connsiteX82" fmla="*/ 2190750 w 2616200"/>
              <a:gd name="connsiteY82" fmla="*/ 215900 h 349250"/>
              <a:gd name="connsiteX83" fmla="*/ 2203450 w 2616200"/>
              <a:gd name="connsiteY83" fmla="*/ 273050 h 349250"/>
              <a:gd name="connsiteX84" fmla="*/ 2216150 w 2616200"/>
              <a:gd name="connsiteY84" fmla="*/ 304800 h 349250"/>
              <a:gd name="connsiteX85" fmla="*/ 2235200 w 2616200"/>
              <a:gd name="connsiteY85" fmla="*/ 317500 h 349250"/>
              <a:gd name="connsiteX86" fmla="*/ 2298700 w 2616200"/>
              <a:gd name="connsiteY86" fmla="*/ 311150 h 349250"/>
              <a:gd name="connsiteX87" fmla="*/ 2336800 w 2616200"/>
              <a:gd name="connsiteY87" fmla="*/ 222250 h 349250"/>
              <a:gd name="connsiteX88" fmla="*/ 2355850 w 2616200"/>
              <a:gd name="connsiteY88" fmla="*/ 152400 h 349250"/>
              <a:gd name="connsiteX89" fmla="*/ 2362200 w 2616200"/>
              <a:gd name="connsiteY89" fmla="*/ 133350 h 349250"/>
              <a:gd name="connsiteX90" fmla="*/ 2381250 w 2616200"/>
              <a:gd name="connsiteY90" fmla="*/ 120650 h 349250"/>
              <a:gd name="connsiteX91" fmla="*/ 2438400 w 2616200"/>
              <a:gd name="connsiteY91" fmla="*/ 25400 h 349250"/>
              <a:gd name="connsiteX92" fmla="*/ 2463800 w 2616200"/>
              <a:gd name="connsiteY92" fmla="*/ 6350 h 349250"/>
              <a:gd name="connsiteX93" fmla="*/ 2470150 w 2616200"/>
              <a:gd name="connsiteY93" fmla="*/ 38100 h 349250"/>
              <a:gd name="connsiteX94" fmla="*/ 2476500 w 2616200"/>
              <a:gd name="connsiteY94" fmla="*/ 177800 h 349250"/>
              <a:gd name="connsiteX95" fmla="*/ 2482850 w 2616200"/>
              <a:gd name="connsiteY95" fmla="*/ 196850 h 349250"/>
              <a:gd name="connsiteX96" fmla="*/ 2495550 w 2616200"/>
              <a:gd name="connsiteY96" fmla="*/ 215900 h 349250"/>
              <a:gd name="connsiteX97" fmla="*/ 2578100 w 2616200"/>
              <a:gd name="connsiteY97" fmla="*/ 209550 h 349250"/>
              <a:gd name="connsiteX98" fmla="*/ 2609850 w 2616200"/>
              <a:gd name="connsiteY98" fmla="*/ 152400 h 349250"/>
              <a:gd name="connsiteX99" fmla="*/ 2616200 w 2616200"/>
              <a:gd name="connsiteY99" fmla="*/ 152400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6200" h="349250">
                <a:moveTo>
                  <a:pt x="0" y="165100"/>
                </a:moveTo>
                <a:cubicBezTo>
                  <a:pt x="10583" y="158750"/>
                  <a:pt x="21481" y="152896"/>
                  <a:pt x="31750" y="146050"/>
                </a:cubicBezTo>
                <a:cubicBezTo>
                  <a:pt x="40556" y="140179"/>
                  <a:pt x="48538" y="133151"/>
                  <a:pt x="57150" y="127000"/>
                </a:cubicBezTo>
                <a:cubicBezTo>
                  <a:pt x="63360" y="122564"/>
                  <a:pt x="69850" y="118533"/>
                  <a:pt x="76200" y="114300"/>
                </a:cubicBezTo>
                <a:cubicBezTo>
                  <a:pt x="86976" y="81973"/>
                  <a:pt x="73891" y="104294"/>
                  <a:pt x="101600" y="88900"/>
                </a:cubicBezTo>
                <a:cubicBezTo>
                  <a:pt x="114943" y="81487"/>
                  <a:pt x="139700" y="63500"/>
                  <a:pt x="139700" y="63500"/>
                </a:cubicBezTo>
                <a:cubicBezTo>
                  <a:pt x="143933" y="74083"/>
                  <a:pt x="149125" y="84332"/>
                  <a:pt x="152400" y="95250"/>
                </a:cubicBezTo>
                <a:cubicBezTo>
                  <a:pt x="155501" y="105588"/>
                  <a:pt x="156409" y="116464"/>
                  <a:pt x="158750" y="127000"/>
                </a:cubicBezTo>
                <a:cubicBezTo>
                  <a:pt x="164483" y="152798"/>
                  <a:pt x="166275" y="158220"/>
                  <a:pt x="177800" y="184150"/>
                </a:cubicBezTo>
                <a:cubicBezTo>
                  <a:pt x="181784" y="193115"/>
                  <a:pt x="195028" y="220428"/>
                  <a:pt x="203200" y="228600"/>
                </a:cubicBezTo>
                <a:cubicBezTo>
                  <a:pt x="212514" y="237914"/>
                  <a:pt x="255518" y="258840"/>
                  <a:pt x="260350" y="260350"/>
                </a:cubicBezTo>
                <a:cubicBezTo>
                  <a:pt x="280953" y="266789"/>
                  <a:pt x="302683" y="268817"/>
                  <a:pt x="323850" y="273050"/>
                </a:cubicBezTo>
                <a:cubicBezTo>
                  <a:pt x="345017" y="268817"/>
                  <a:pt x="369389" y="272324"/>
                  <a:pt x="387350" y="260350"/>
                </a:cubicBezTo>
                <a:cubicBezTo>
                  <a:pt x="398489" y="252924"/>
                  <a:pt x="390584" y="231716"/>
                  <a:pt x="400050" y="222250"/>
                </a:cubicBezTo>
                <a:cubicBezTo>
                  <a:pt x="410633" y="211667"/>
                  <a:pt x="423101" y="202679"/>
                  <a:pt x="431800" y="190500"/>
                </a:cubicBezTo>
                <a:cubicBezTo>
                  <a:pt x="444467" y="172767"/>
                  <a:pt x="453470" y="152671"/>
                  <a:pt x="463550" y="133350"/>
                </a:cubicBezTo>
                <a:cubicBezTo>
                  <a:pt x="478875" y="103976"/>
                  <a:pt x="493183" y="74083"/>
                  <a:pt x="508000" y="44450"/>
                </a:cubicBezTo>
                <a:cubicBezTo>
                  <a:pt x="512233" y="35983"/>
                  <a:pt x="515449" y="26926"/>
                  <a:pt x="520700" y="19050"/>
                </a:cubicBezTo>
                <a:lnTo>
                  <a:pt x="533400" y="0"/>
                </a:lnTo>
                <a:cubicBezTo>
                  <a:pt x="537633" y="6350"/>
                  <a:pt x="542687" y="12224"/>
                  <a:pt x="546100" y="19050"/>
                </a:cubicBezTo>
                <a:cubicBezTo>
                  <a:pt x="556452" y="39754"/>
                  <a:pt x="551483" y="51811"/>
                  <a:pt x="558800" y="76200"/>
                </a:cubicBezTo>
                <a:cubicBezTo>
                  <a:pt x="569602" y="112207"/>
                  <a:pt x="570417" y="92464"/>
                  <a:pt x="590550" y="120650"/>
                </a:cubicBezTo>
                <a:cubicBezTo>
                  <a:pt x="603001" y="138081"/>
                  <a:pt x="600952" y="150102"/>
                  <a:pt x="615950" y="165100"/>
                </a:cubicBezTo>
                <a:cubicBezTo>
                  <a:pt x="626264" y="175414"/>
                  <a:pt x="648779" y="183859"/>
                  <a:pt x="660400" y="190500"/>
                </a:cubicBezTo>
                <a:cubicBezTo>
                  <a:pt x="667026" y="194286"/>
                  <a:pt x="673100" y="198967"/>
                  <a:pt x="679450" y="203200"/>
                </a:cubicBezTo>
                <a:cubicBezTo>
                  <a:pt x="694267" y="198967"/>
                  <a:pt x="712383" y="200738"/>
                  <a:pt x="723900" y="190500"/>
                </a:cubicBezTo>
                <a:cubicBezTo>
                  <a:pt x="733906" y="181606"/>
                  <a:pt x="731628" y="164829"/>
                  <a:pt x="736600" y="152400"/>
                </a:cubicBezTo>
                <a:cubicBezTo>
                  <a:pt x="744657" y="132259"/>
                  <a:pt x="750545" y="125133"/>
                  <a:pt x="762000" y="107950"/>
                </a:cubicBezTo>
                <a:cubicBezTo>
                  <a:pt x="764117" y="99483"/>
                  <a:pt x="763509" y="89812"/>
                  <a:pt x="768350" y="82550"/>
                </a:cubicBezTo>
                <a:cubicBezTo>
                  <a:pt x="775384" y="71999"/>
                  <a:pt x="795583" y="67122"/>
                  <a:pt x="806450" y="63500"/>
                </a:cubicBezTo>
                <a:cubicBezTo>
                  <a:pt x="812800" y="65617"/>
                  <a:pt x="821319" y="64623"/>
                  <a:pt x="825500" y="69850"/>
                </a:cubicBezTo>
                <a:cubicBezTo>
                  <a:pt x="830952" y="76665"/>
                  <a:pt x="829452" y="86859"/>
                  <a:pt x="831850" y="95250"/>
                </a:cubicBezTo>
                <a:cubicBezTo>
                  <a:pt x="837841" y="116220"/>
                  <a:pt x="837648" y="114797"/>
                  <a:pt x="850900" y="133350"/>
                </a:cubicBezTo>
                <a:cubicBezTo>
                  <a:pt x="884475" y="180355"/>
                  <a:pt x="853309" y="139262"/>
                  <a:pt x="895350" y="177800"/>
                </a:cubicBezTo>
                <a:cubicBezTo>
                  <a:pt x="964342" y="241043"/>
                  <a:pt x="920186" y="215618"/>
                  <a:pt x="971550" y="241300"/>
                </a:cubicBezTo>
                <a:cubicBezTo>
                  <a:pt x="999067" y="237067"/>
                  <a:pt x="1028511" y="239567"/>
                  <a:pt x="1054100" y="228600"/>
                </a:cubicBezTo>
                <a:cubicBezTo>
                  <a:pt x="1062122" y="225162"/>
                  <a:pt x="1056547" y="211006"/>
                  <a:pt x="1060450" y="203200"/>
                </a:cubicBezTo>
                <a:cubicBezTo>
                  <a:pt x="1065183" y="193734"/>
                  <a:pt x="1073150" y="186267"/>
                  <a:pt x="1079500" y="177800"/>
                </a:cubicBezTo>
                <a:cubicBezTo>
                  <a:pt x="1081617" y="171450"/>
                  <a:pt x="1082137" y="164319"/>
                  <a:pt x="1085850" y="158750"/>
                </a:cubicBezTo>
                <a:cubicBezTo>
                  <a:pt x="1095629" y="144082"/>
                  <a:pt x="1109893" y="136371"/>
                  <a:pt x="1123950" y="127000"/>
                </a:cubicBezTo>
                <a:cubicBezTo>
                  <a:pt x="1133702" y="112372"/>
                  <a:pt x="1135252" y="101600"/>
                  <a:pt x="1155700" y="101600"/>
                </a:cubicBezTo>
                <a:cubicBezTo>
                  <a:pt x="1162393" y="101600"/>
                  <a:pt x="1168400" y="105833"/>
                  <a:pt x="1174750" y="107950"/>
                </a:cubicBezTo>
                <a:cubicBezTo>
                  <a:pt x="1185333" y="101600"/>
                  <a:pt x="1195711" y="94894"/>
                  <a:pt x="1206500" y="88900"/>
                </a:cubicBezTo>
                <a:cubicBezTo>
                  <a:pt x="1254839" y="62045"/>
                  <a:pt x="1211033" y="90111"/>
                  <a:pt x="1250950" y="63500"/>
                </a:cubicBezTo>
                <a:cubicBezTo>
                  <a:pt x="1260833" y="73383"/>
                  <a:pt x="1277396" y="87455"/>
                  <a:pt x="1282700" y="101600"/>
                </a:cubicBezTo>
                <a:cubicBezTo>
                  <a:pt x="1289289" y="119171"/>
                  <a:pt x="1283952" y="139687"/>
                  <a:pt x="1301750" y="152400"/>
                </a:cubicBezTo>
                <a:cubicBezTo>
                  <a:pt x="1311025" y="159025"/>
                  <a:pt x="1323305" y="160002"/>
                  <a:pt x="1333500" y="165100"/>
                </a:cubicBezTo>
                <a:cubicBezTo>
                  <a:pt x="1382739" y="189719"/>
                  <a:pt x="1323717" y="168189"/>
                  <a:pt x="1371600" y="184150"/>
                </a:cubicBezTo>
                <a:cubicBezTo>
                  <a:pt x="1427920" y="268630"/>
                  <a:pt x="1372963" y="180525"/>
                  <a:pt x="1409700" y="254000"/>
                </a:cubicBezTo>
                <a:cubicBezTo>
                  <a:pt x="1417332" y="269264"/>
                  <a:pt x="1427468" y="283186"/>
                  <a:pt x="1435100" y="298450"/>
                </a:cubicBezTo>
                <a:cubicBezTo>
                  <a:pt x="1466169" y="360587"/>
                  <a:pt x="1431076" y="305115"/>
                  <a:pt x="1460500" y="349250"/>
                </a:cubicBezTo>
                <a:cubicBezTo>
                  <a:pt x="1473200" y="334433"/>
                  <a:pt x="1488918" y="321744"/>
                  <a:pt x="1498600" y="304800"/>
                </a:cubicBezTo>
                <a:cubicBezTo>
                  <a:pt x="1506245" y="291421"/>
                  <a:pt x="1506704" y="275058"/>
                  <a:pt x="1511300" y="260350"/>
                </a:cubicBezTo>
                <a:cubicBezTo>
                  <a:pt x="1517290" y="241184"/>
                  <a:pt x="1524833" y="222508"/>
                  <a:pt x="1530350" y="203200"/>
                </a:cubicBezTo>
                <a:cubicBezTo>
                  <a:pt x="1533315" y="192822"/>
                  <a:pt x="1532234" y="181276"/>
                  <a:pt x="1536700" y="171450"/>
                </a:cubicBezTo>
                <a:cubicBezTo>
                  <a:pt x="1543016" y="157555"/>
                  <a:pt x="1557273" y="147830"/>
                  <a:pt x="1562100" y="133350"/>
                </a:cubicBezTo>
                <a:cubicBezTo>
                  <a:pt x="1566322" y="120684"/>
                  <a:pt x="1575726" y="91228"/>
                  <a:pt x="1581150" y="82550"/>
                </a:cubicBezTo>
                <a:cubicBezTo>
                  <a:pt x="1585910" y="74935"/>
                  <a:pt x="1593850" y="69850"/>
                  <a:pt x="1600200" y="63500"/>
                </a:cubicBezTo>
                <a:cubicBezTo>
                  <a:pt x="1606550" y="65617"/>
                  <a:pt x="1615069" y="64623"/>
                  <a:pt x="1619250" y="69850"/>
                </a:cubicBezTo>
                <a:cubicBezTo>
                  <a:pt x="1624702" y="76665"/>
                  <a:pt x="1624165" y="86642"/>
                  <a:pt x="1625600" y="95250"/>
                </a:cubicBezTo>
                <a:cubicBezTo>
                  <a:pt x="1628405" y="112083"/>
                  <a:pt x="1628113" y="129422"/>
                  <a:pt x="1631950" y="146050"/>
                </a:cubicBezTo>
                <a:cubicBezTo>
                  <a:pt x="1634513" y="157157"/>
                  <a:pt x="1641298" y="166905"/>
                  <a:pt x="1644650" y="177800"/>
                </a:cubicBezTo>
                <a:cubicBezTo>
                  <a:pt x="1647145" y="185909"/>
                  <a:pt x="1659337" y="247495"/>
                  <a:pt x="1670050" y="260350"/>
                </a:cubicBezTo>
                <a:cubicBezTo>
                  <a:pt x="1674335" y="265492"/>
                  <a:pt x="1682750" y="264583"/>
                  <a:pt x="1689100" y="266700"/>
                </a:cubicBezTo>
                <a:cubicBezTo>
                  <a:pt x="1695450" y="260350"/>
                  <a:pt x="1703169" y="255122"/>
                  <a:pt x="1708150" y="247650"/>
                </a:cubicBezTo>
                <a:cubicBezTo>
                  <a:pt x="1711863" y="242081"/>
                  <a:pt x="1710319" y="233827"/>
                  <a:pt x="1714500" y="228600"/>
                </a:cubicBezTo>
                <a:cubicBezTo>
                  <a:pt x="1719268" y="222641"/>
                  <a:pt x="1728154" y="221296"/>
                  <a:pt x="1733550" y="215900"/>
                </a:cubicBezTo>
                <a:cubicBezTo>
                  <a:pt x="1741034" y="208416"/>
                  <a:pt x="1745631" y="198465"/>
                  <a:pt x="1752600" y="190500"/>
                </a:cubicBezTo>
                <a:cubicBezTo>
                  <a:pt x="1760485" y="181489"/>
                  <a:pt x="1770208" y="174191"/>
                  <a:pt x="1778000" y="165100"/>
                </a:cubicBezTo>
                <a:cubicBezTo>
                  <a:pt x="1782967" y="159306"/>
                  <a:pt x="1784837" y="150936"/>
                  <a:pt x="1790700" y="146050"/>
                </a:cubicBezTo>
                <a:cubicBezTo>
                  <a:pt x="1801162" y="137331"/>
                  <a:pt x="1821916" y="131411"/>
                  <a:pt x="1835150" y="127000"/>
                </a:cubicBezTo>
                <a:cubicBezTo>
                  <a:pt x="1841500" y="129117"/>
                  <a:pt x="1848973" y="129169"/>
                  <a:pt x="1854200" y="133350"/>
                </a:cubicBezTo>
                <a:cubicBezTo>
                  <a:pt x="1899471" y="169567"/>
                  <a:pt x="1829600" y="134050"/>
                  <a:pt x="1879600" y="177800"/>
                </a:cubicBezTo>
                <a:cubicBezTo>
                  <a:pt x="1890286" y="187150"/>
                  <a:pt x="1905288" y="189954"/>
                  <a:pt x="1917700" y="196850"/>
                </a:cubicBezTo>
                <a:cubicBezTo>
                  <a:pt x="1924371" y="200556"/>
                  <a:pt x="1929776" y="206450"/>
                  <a:pt x="1936750" y="209550"/>
                </a:cubicBezTo>
                <a:cubicBezTo>
                  <a:pt x="1948983" y="214987"/>
                  <a:pt x="1974850" y="222250"/>
                  <a:pt x="1974850" y="222250"/>
                </a:cubicBezTo>
                <a:cubicBezTo>
                  <a:pt x="1993900" y="209550"/>
                  <a:pt x="2014411" y="198807"/>
                  <a:pt x="2032000" y="184150"/>
                </a:cubicBezTo>
                <a:cubicBezTo>
                  <a:pt x="2052696" y="166903"/>
                  <a:pt x="2072320" y="148037"/>
                  <a:pt x="2089150" y="127000"/>
                </a:cubicBezTo>
                <a:cubicBezTo>
                  <a:pt x="2119318" y="89291"/>
                  <a:pt x="2103273" y="102768"/>
                  <a:pt x="2133600" y="82550"/>
                </a:cubicBezTo>
                <a:cubicBezTo>
                  <a:pt x="2158006" y="119159"/>
                  <a:pt x="2136876" y="83844"/>
                  <a:pt x="2152650" y="120650"/>
                </a:cubicBezTo>
                <a:cubicBezTo>
                  <a:pt x="2156379" y="129351"/>
                  <a:pt x="2161834" y="137261"/>
                  <a:pt x="2165350" y="146050"/>
                </a:cubicBezTo>
                <a:cubicBezTo>
                  <a:pt x="2170322" y="158479"/>
                  <a:pt x="2173078" y="171721"/>
                  <a:pt x="2178050" y="184150"/>
                </a:cubicBezTo>
                <a:cubicBezTo>
                  <a:pt x="2182283" y="194733"/>
                  <a:pt x="2187475" y="204982"/>
                  <a:pt x="2190750" y="215900"/>
                </a:cubicBezTo>
                <a:cubicBezTo>
                  <a:pt x="2205849" y="266228"/>
                  <a:pt x="2188792" y="229077"/>
                  <a:pt x="2203450" y="273050"/>
                </a:cubicBezTo>
                <a:cubicBezTo>
                  <a:pt x="2207055" y="283864"/>
                  <a:pt x="2209525" y="295525"/>
                  <a:pt x="2216150" y="304800"/>
                </a:cubicBezTo>
                <a:cubicBezTo>
                  <a:pt x="2220586" y="311010"/>
                  <a:pt x="2228850" y="313267"/>
                  <a:pt x="2235200" y="317500"/>
                </a:cubicBezTo>
                <a:cubicBezTo>
                  <a:pt x="2256367" y="315383"/>
                  <a:pt x="2280806" y="322653"/>
                  <a:pt x="2298700" y="311150"/>
                </a:cubicBezTo>
                <a:cubicBezTo>
                  <a:pt x="2312016" y="302590"/>
                  <a:pt x="2330891" y="239976"/>
                  <a:pt x="2336800" y="222250"/>
                </a:cubicBezTo>
                <a:cubicBezTo>
                  <a:pt x="2348227" y="130834"/>
                  <a:pt x="2331837" y="200426"/>
                  <a:pt x="2355850" y="152400"/>
                </a:cubicBezTo>
                <a:cubicBezTo>
                  <a:pt x="2358843" y="146413"/>
                  <a:pt x="2358019" y="138577"/>
                  <a:pt x="2362200" y="133350"/>
                </a:cubicBezTo>
                <a:cubicBezTo>
                  <a:pt x="2366968" y="127391"/>
                  <a:pt x="2374900" y="124883"/>
                  <a:pt x="2381250" y="120650"/>
                </a:cubicBezTo>
                <a:cubicBezTo>
                  <a:pt x="2401520" y="80109"/>
                  <a:pt x="2408262" y="55538"/>
                  <a:pt x="2438400" y="25400"/>
                </a:cubicBezTo>
                <a:cubicBezTo>
                  <a:pt x="2445884" y="17916"/>
                  <a:pt x="2455333" y="12700"/>
                  <a:pt x="2463800" y="6350"/>
                </a:cubicBezTo>
                <a:cubicBezTo>
                  <a:pt x="2465917" y="16933"/>
                  <a:pt x="2469353" y="27337"/>
                  <a:pt x="2470150" y="38100"/>
                </a:cubicBezTo>
                <a:cubicBezTo>
                  <a:pt x="2473594" y="84587"/>
                  <a:pt x="2472783" y="131334"/>
                  <a:pt x="2476500" y="177800"/>
                </a:cubicBezTo>
                <a:cubicBezTo>
                  <a:pt x="2477034" y="184472"/>
                  <a:pt x="2479857" y="190863"/>
                  <a:pt x="2482850" y="196850"/>
                </a:cubicBezTo>
                <a:cubicBezTo>
                  <a:pt x="2486263" y="203676"/>
                  <a:pt x="2491317" y="209550"/>
                  <a:pt x="2495550" y="215900"/>
                </a:cubicBezTo>
                <a:lnTo>
                  <a:pt x="2578100" y="209550"/>
                </a:lnTo>
                <a:cubicBezTo>
                  <a:pt x="2613231" y="195084"/>
                  <a:pt x="2596034" y="173124"/>
                  <a:pt x="2609850" y="152400"/>
                </a:cubicBezTo>
                <a:cubicBezTo>
                  <a:pt x="2611024" y="150639"/>
                  <a:pt x="2614083" y="152400"/>
                  <a:pt x="2616200" y="15240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cxnSp>
        <p:nvCxnSpPr>
          <p:cNvPr id="113" name="直線矢印コネクタ 112"/>
          <p:cNvCxnSpPr/>
          <p:nvPr/>
        </p:nvCxnSpPr>
        <p:spPr>
          <a:xfrm flipV="1">
            <a:off x="1131677" y="4660752"/>
            <a:ext cx="246273" cy="831"/>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14" name="直線矢印コネクタ 113"/>
          <p:cNvCxnSpPr>
            <a:stCxn id="115" idx="99"/>
          </p:cNvCxnSpPr>
          <p:nvPr/>
        </p:nvCxnSpPr>
        <p:spPr>
          <a:xfrm>
            <a:off x="3965389" y="5760294"/>
            <a:ext cx="243210" cy="110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5" name="フリーフォーム 114"/>
          <p:cNvSpPr/>
          <p:nvPr/>
        </p:nvSpPr>
        <p:spPr>
          <a:xfrm>
            <a:off x="1349189" y="5607894"/>
            <a:ext cx="2616200" cy="349250"/>
          </a:xfrm>
          <a:custGeom>
            <a:avLst/>
            <a:gdLst>
              <a:gd name="connsiteX0" fmla="*/ 0 w 2616200"/>
              <a:gd name="connsiteY0" fmla="*/ 165100 h 349250"/>
              <a:gd name="connsiteX1" fmla="*/ 31750 w 2616200"/>
              <a:gd name="connsiteY1" fmla="*/ 146050 h 349250"/>
              <a:gd name="connsiteX2" fmla="*/ 57150 w 2616200"/>
              <a:gd name="connsiteY2" fmla="*/ 127000 h 349250"/>
              <a:gd name="connsiteX3" fmla="*/ 76200 w 2616200"/>
              <a:gd name="connsiteY3" fmla="*/ 114300 h 349250"/>
              <a:gd name="connsiteX4" fmla="*/ 101600 w 2616200"/>
              <a:gd name="connsiteY4" fmla="*/ 88900 h 349250"/>
              <a:gd name="connsiteX5" fmla="*/ 139700 w 2616200"/>
              <a:gd name="connsiteY5" fmla="*/ 63500 h 349250"/>
              <a:gd name="connsiteX6" fmla="*/ 152400 w 2616200"/>
              <a:gd name="connsiteY6" fmla="*/ 95250 h 349250"/>
              <a:gd name="connsiteX7" fmla="*/ 158750 w 2616200"/>
              <a:gd name="connsiteY7" fmla="*/ 127000 h 349250"/>
              <a:gd name="connsiteX8" fmla="*/ 177800 w 2616200"/>
              <a:gd name="connsiteY8" fmla="*/ 184150 h 349250"/>
              <a:gd name="connsiteX9" fmla="*/ 203200 w 2616200"/>
              <a:gd name="connsiteY9" fmla="*/ 228600 h 349250"/>
              <a:gd name="connsiteX10" fmla="*/ 260350 w 2616200"/>
              <a:gd name="connsiteY10" fmla="*/ 260350 h 349250"/>
              <a:gd name="connsiteX11" fmla="*/ 323850 w 2616200"/>
              <a:gd name="connsiteY11" fmla="*/ 273050 h 349250"/>
              <a:gd name="connsiteX12" fmla="*/ 387350 w 2616200"/>
              <a:gd name="connsiteY12" fmla="*/ 260350 h 349250"/>
              <a:gd name="connsiteX13" fmla="*/ 400050 w 2616200"/>
              <a:gd name="connsiteY13" fmla="*/ 222250 h 349250"/>
              <a:gd name="connsiteX14" fmla="*/ 431800 w 2616200"/>
              <a:gd name="connsiteY14" fmla="*/ 190500 h 349250"/>
              <a:gd name="connsiteX15" fmla="*/ 463550 w 2616200"/>
              <a:gd name="connsiteY15" fmla="*/ 133350 h 349250"/>
              <a:gd name="connsiteX16" fmla="*/ 508000 w 2616200"/>
              <a:gd name="connsiteY16" fmla="*/ 44450 h 349250"/>
              <a:gd name="connsiteX17" fmla="*/ 520700 w 2616200"/>
              <a:gd name="connsiteY17" fmla="*/ 19050 h 349250"/>
              <a:gd name="connsiteX18" fmla="*/ 533400 w 2616200"/>
              <a:gd name="connsiteY18" fmla="*/ 0 h 349250"/>
              <a:gd name="connsiteX19" fmla="*/ 546100 w 2616200"/>
              <a:gd name="connsiteY19" fmla="*/ 19050 h 349250"/>
              <a:gd name="connsiteX20" fmla="*/ 558800 w 2616200"/>
              <a:gd name="connsiteY20" fmla="*/ 76200 h 349250"/>
              <a:gd name="connsiteX21" fmla="*/ 590550 w 2616200"/>
              <a:gd name="connsiteY21" fmla="*/ 120650 h 349250"/>
              <a:gd name="connsiteX22" fmla="*/ 615950 w 2616200"/>
              <a:gd name="connsiteY22" fmla="*/ 165100 h 349250"/>
              <a:gd name="connsiteX23" fmla="*/ 660400 w 2616200"/>
              <a:gd name="connsiteY23" fmla="*/ 190500 h 349250"/>
              <a:gd name="connsiteX24" fmla="*/ 679450 w 2616200"/>
              <a:gd name="connsiteY24" fmla="*/ 203200 h 349250"/>
              <a:gd name="connsiteX25" fmla="*/ 723900 w 2616200"/>
              <a:gd name="connsiteY25" fmla="*/ 190500 h 349250"/>
              <a:gd name="connsiteX26" fmla="*/ 736600 w 2616200"/>
              <a:gd name="connsiteY26" fmla="*/ 152400 h 349250"/>
              <a:gd name="connsiteX27" fmla="*/ 762000 w 2616200"/>
              <a:gd name="connsiteY27" fmla="*/ 107950 h 349250"/>
              <a:gd name="connsiteX28" fmla="*/ 768350 w 2616200"/>
              <a:gd name="connsiteY28" fmla="*/ 82550 h 349250"/>
              <a:gd name="connsiteX29" fmla="*/ 806450 w 2616200"/>
              <a:gd name="connsiteY29" fmla="*/ 63500 h 349250"/>
              <a:gd name="connsiteX30" fmla="*/ 825500 w 2616200"/>
              <a:gd name="connsiteY30" fmla="*/ 69850 h 349250"/>
              <a:gd name="connsiteX31" fmla="*/ 831850 w 2616200"/>
              <a:gd name="connsiteY31" fmla="*/ 95250 h 349250"/>
              <a:gd name="connsiteX32" fmla="*/ 850900 w 2616200"/>
              <a:gd name="connsiteY32" fmla="*/ 133350 h 349250"/>
              <a:gd name="connsiteX33" fmla="*/ 895350 w 2616200"/>
              <a:gd name="connsiteY33" fmla="*/ 177800 h 349250"/>
              <a:gd name="connsiteX34" fmla="*/ 971550 w 2616200"/>
              <a:gd name="connsiteY34" fmla="*/ 241300 h 349250"/>
              <a:gd name="connsiteX35" fmla="*/ 1054100 w 2616200"/>
              <a:gd name="connsiteY35" fmla="*/ 228600 h 349250"/>
              <a:gd name="connsiteX36" fmla="*/ 1060450 w 2616200"/>
              <a:gd name="connsiteY36" fmla="*/ 203200 h 349250"/>
              <a:gd name="connsiteX37" fmla="*/ 1079500 w 2616200"/>
              <a:gd name="connsiteY37" fmla="*/ 177800 h 349250"/>
              <a:gd name="connsiteX38" fmla="*/ 1085850 w 2616200"/>
              <a:gd name="connsiteY38" fmla="*/ 158750 h 349250"/>
              <a:gd name="connsiteX39" fmla="*/ 1123950 w 2616200"/>
              <a:gd name="connsiteY39" fmla="*/ 127000 h 349250"/>
              <a:gd name="connsiteX40" fmla="*/ 1155700 w 2616200"/>
              <a:gd name="connsiteY40" fmla="*/ 101600 h 349250"/>
              <a:gd name="connsiteX41" fmla="*/ 1174750 w 2616200"/>
              <a:gd name="connsiteY41" fmla="*/ 107950 h 349250"/>
              <a:gd name="connsiteX42" fmla="*/ 1206500 w 2616200"/>
              <a:gd name="connsiteY42" fmla="*/ 88900 h 349250"/>
              <a:gd name="connsiteX43" fmla="*/ 1250950 w 2616200"/>
              <a:gd name="connsiteY43" fmla="*/ 63500 h 349250"/>
              <a:gd name="connsiteX44" fmla="*/ 1282700 w 2616200"/>
              <a:gd name="connsiteY44" fmla="*/ 101600 h 349250"/>
              <a:gd name="connsiteX45" fmla="*/ 1301750 w 2616200"/>
              <a:gd name="connsiteY45" fmla="*/ 152400 h 349250"/>
              <a:gd name="connsiteX46" fmla="*/ 1333500 w 2616200"/>
              <a:gd name="connsiteY46" fmla="*/ 165100 h 349250"/>
              <a:gd name="connsiteX47" fmla="*/ 1371600 w 2616200"/>
              <a:gd name="connsiteY47" fmla="*/ 184150 h 349250"/>
              <a:gd name="connsiteX48" fmla="*/ 1409700 w 2616200"/>
              <a:gd name="connsiteY48" fmla="*/ 254000 h 349250"/>
              <a:gd name="connsiteX49" fmla="*/ 1435100 w 2616200"/>
              <a:gd name="connsiteY49" fmla="*/ 298450 h 349250"/>
              <a:gd name="connsiteX50" fmla="*/ 1460500 w 2616200"/>
              <a:gd name="connsiteY50" fmla="*/ 349250 h 349250"/>
              <a:gd name="connsiteX51" fmla="*/ 1498600 w 2616200"/>
              <a:gd name="connsiteY51" fmla="*/ 304800 h 349250"/>
              <a:gd name="connsiteX52" fmla="*/ 1511300 w 2616200"/>
              <a:gd name="connsiteY52" fmla="*/ 260350 h 349250"/>
              <a:gd name="connsiteX53" fmla="*/ 1530350 w 2616200"/>
              <a:gd name="connsiteY53" fmla="*/ 203200 h 349250"/>
              <a:gd name="connsiteX54" fmla="*/ 1536700 w 2616200"/>
              <a:gd name="connsiteY54" fmla="*/ 171450 h 349250"/>
              <a:gd name="connsiteX55" fmla="*/ 1562100 w 2616200"/>
              <a:gd name="connsiteY55" fmla="*/ 133350 h 349250"/>
              <a:gd name="connsiteX56" fmla="*/ 1581150 w 2616200"/>
              <a:gd name="connsiteY56" fmla="*/ 82550 h 349250"/>
              <a:gd name="connsiteX57" fmla="*/ 1600200 w 2616200"/>
              <a:gd name="connsiteY57" fmla="*/ 63500 h 349250"/>
              <a:gd name="connsiteX58" fmla="*/ 1619250 w 2616200"/>
              <a:gd name="connsiteY58" fmla="*/ 69850 h 349250"/>
              <a:gd name="connsiteX59" fmla="*/ 1625600 w 2616200"/>
              <a:gd name="connsiteY59" fmla="*/ 95250 h 349250"/>
              <a:gd name="connsiteX60" fmla="*/ 1631950 w 2616200"/>
              <a:gd name="connsiteY60" fmla="*/ 146050 h 349250"/>
              <a:gd name="connsiteX61" fmla="*/ 1644650 w 2616200"/>
              <a:gd name="connsiteY61" fmla="*/ 177800 h 349250"/>
              <a:gd name="connsiteX62" fmla="*/ 1670050 w 2616200"/>
              <a:gd name="connsiteY62" fmla="*/ 260350 h 349250"/>
              <a:gd name="connsiteX63" fmla="*/ 1689100 w 2616200"/>
              <a:gd name="connsiteY63" fmla="*/ 266700 h 349250"/>
              <a:gd name="connsiteX64" fmla="*/ 1708150 w 2616200"/>
              <a:gd name="connsiteY64" fmla="*/ 247650 h 349250"/>
              <a:gd name="connsiteX65" fmla="*/ 1714500 w 2616200"/>
              <a:gd name="connsiteY65" fmla="*/ 228600 h 349250"/>
              <a:gd name="connsiteX66" fmla="*/ 1733550 w 2616200"/>
              <a:gd name="connsiteY66" fmla="*/ 215900 h 349250"/>
              <a:gd name="connsiteX67" fmla="*/ 1752600 w 2616200"/>
              <a:gd name="connsiteY67" fmla="*/ 190500 h 349250"/>
              <a:gd name="connsiteX68" fmla="*/ 1778000 w 2616200"/>
              <a:gd name="connsiteY68" fmla="*/ 165100 h 349250"/>
              <a:gd name="connsiteX69" fmla="*/ 1790700 w 2616200"/>
              <a:gd name="connsiteY69" fmla="*/ 146050 h 349250"/>
              <a:gd name="connsiteX70" fmla="*/ 1835150 w 2616200"/>
              <a:gd name="connsiteY70" fmla="*/ 127000 h 349250"/>
              <a:gd name="connsiteX71" fmla="*/ 1854200 w 2616200"/>
              <a:gd name="connsiteY71" fmla="*/ 133350 h 349250"/>
              <a:gd name="connsiteX72" fmla="*/ 1879600 w 2616200"/>
              <a:gd name="connsiteY72" fmla="*/ 177800 h 349250"/>
              <a:gd name="connsiteX73" fmla="*/ 1917700 w 2616200"/>
              <a:gd name="connsiteY73" fmla="*/ 196850 h 349250"/>
              <a:gd name="connsiteX74" fmla="*/ 1936750 w 2616200"/>
              <a:gd name="connsiteY74" fmla="*/ 209550 h 349250"/>
              <a:gd name="connsiteX75" fmla="*/ 1974850 w 2616200"/>
              <a:gd name="connsiteY75" fmla="*/ 222250 h 349250"/>
              <a:gd name="connsiteX76" fmla="*/ 2032000 w 2616200"/>
              <a:gd name="connsiteY76" fmla="*/ 184150 h 349250"/>
              <a:gd name="connsiteX77" fmla="*/ 2089150 w 2616200"/>
              <a:gd name="connsiteY77" fmla="*/ 127000 h 349250"/>
              <a:gd name="connsiteX78" fmla="*/ 2133600 w 2616200"/>
              <a:gd name="connsiteY78" fmla="*/ 82550 h 349250"/>
              <a:gd name="connsiteX79" fmla="*/ 2152650 w 2616200"/>
              <a:gd name="connsiteY79" fmla="*/ 120650 h 349250"/>
              <a:gd name="connsiteX80" fmla="*/ 2165350 w 2616200"/>
              <a:gd name="connsiteY80" fmla="*/ 146050 h 349250"/>
              <a:gd name="connsiteX81" fmla="*/ 2178050 w 2616200"/>
              <a:gd name="connsiteY81" fmla="*/ 184150 h 349250"/>
              <a:gd name="connsiteX82" fmla="*/ 2190750 w 2616200"/>
              <a:gd name="connsiteY82" fmla="*/ 215900 h 349250"/>
              <a:gd name="connsiteX83" fmla="*/ 2203450 w 2616200"/>
              <a:gd name="connsiteY83" fmla="*/ 273050 h 349250"/>
              <a:gd name="connsiteX84" fmla="*/ 2216150 w 2616200"/>
              <a:gd name="connsiteY84" fmla="*/ 304800 h 349250"/>
              <a:gd name="connsiteX85" fmla="*/ 2235200 w 2616200"/>
              <a:gd name="connsiteY85" fmla="*/ 317500 h 349250"/>
              <a:gd name="connsiteX86" fmla="*/ 2298700 w 2616200"/>
              <a:gd name="connsiteY86" fmla="*/ 311150 h 349250"/>
              <a:gd name="connsiteX87" fmla="*/ 2336800 w 2616200"/>
              <a:gd name="connsiteY87" fmla="*/ 222250 h 349250"/>
              <a:gd name="connsiteX88" fmla="*/ 2355850 w 2616200"/>
              <a:gd name="connsiteY88" fmla="*/ 152400 h 349250"/>
              <a:gd name="connsiteX89" fmla="*/ 2362200 w 2616200"/>
              <a:gd name="connsiteY89" fmla="*/ 133350 h 349250"/>
              <a:gd name="connsiteX90" fmla="*/ 2381250 w 2616200"/>
              <a:gd name="connsiteY90" fmla="*/ 120650 h 349250"/>
              <a:gd name="connsiteX91" fmla="*/ 2438400 w 2616200"/>
              <a:gd name="connsiteY91" fmla="*/ 25400 h 349250"/>
              <a:gd name="connsiteX92" fmla="*/ 2463800 w 2616200"/>
              <a:gd name="connsiteY92" fmla="*/ 6350 h 349250"/>
              <a:gd name="connsiteX93" fmla="*/ 2470150 w 2616200"/>
              <a:gd name="connsiteY93" fmla="*/ 38100 h 349250"/>
              <a:gd name="connsiteX94" fmla="*/ 2476500 w 2616200"/>
              <a:gd name="connsiteY94" fmla="*/ 177800 h 349250"/>
              <a:gd name="connsiteX95" fmla="*/ 2482850 w 2616200"/>
              <a:gd name="connsiteY95" fmla="*/ 196850 h 349250"/>
              <a:gd name="connsiteX96" fmla="*/ 2495550 w 2616200"/>
              <a:gd name="connsiteY96" fmla="*/ 215900 h 349250"/>
              <a:gd name="connsiteX97" fmla="*/ 2578100 w 2616200"/>
              <a:gd name="connsiteY97" fmla="*/ 209550 h 349250"/>
              <a:gd name="connsiteX98" fmla="*/ 2609850 w 2616200"/>
              <a:gd name="connsiteY98" fmla="*/ 152400 h 349250"/>
              <a:gd name="connsiteX99" fmla="*/ 2616200 w 2616200"/>
              <a:gd name="connsiteY99" fmla="*/ 152400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6200" h="349250">
                <a:moveTo>
                  <a:pt x="0" y="165100"/>
                </a:moveTo>
                <a:cubicBezTo>
                  <a:pt x="10583" y="158750"/>
                  <a:pt x="21481" y="152896"/>
                  <a:pt x="31750" y="146050"/>
                </a:cubicBezTo>
                <a:cubicBezTo>
                  <a:pt x="40556" y="140179"/>
                  <a:pt x="48538" y="133151"/>
                  <a:pt x="57150" y="127000"/>
                </a:cubicBezTo>
                <a:cubicBezTo>
                  <a:pt x="63360" y="122564"/>
                  <a:pt x="69850" y="118533"/>
                  <a:pt x="76200" y="114300"/>
                </a:cubicBezTo>
                <a:cubicBezTo>
                  <a:pt x="86976" y="81973"/>
                  <a:pt x="73891" y="104294"/>
                  <a:pt x="101600" y="88900"/>
                </a:cubicBezTo>
                <a:cubicBezTo>
                  <a:pt x="114943" y="81487"/>
                  <a:pt x="139700" y="63500"/>
                  <a:pt x="139700" y="63500"/>
                </a:cubicBezTo>
                <a:cubicBezTo>
                  <a:pt x="143933" y="74083"/>
                  <a:pt x="149125" y="84332"/>
                  <a:pt x="152400" y="95250"/>
                </a:cubicBezTo>
                <a:cubicBezTo>
                  <a:pt x="155501" y="105588"/>
                  <a:pt x="156409" y="116464"/>
                  <a:pt x="158750" y="127000"/>
                </a:cubicBezTo>
                <a:cubicBezTo>
                  <a:pt x="164483" y="152798"/>
                  <a:pt x="166275" y="158220"/>
                  <a:pt x="177800" y="184150"/>
                </a:cubicBezTo>
                <a:cubicBezTo>
                  <a:pt x="181784" y="193115"/>
                  <a:pt x="195028" y="220428"/>
                  <a:pt x="203200" y="228600"/>
                </a:cubicBezTo>
                <a:cubicBezTo>
                  <a:pt x="212514" y="237914"/>
                  <a:pt x="255518" y="258840"/>
                  <a:pt x="260350" y="260350"/>
                </a:cubicBezTo>
                <a:cubicBezTo>
                  <a:pt x="280953" y="266789"/>
                  <a:pt x="302683" y="268817"/>
                  <a:pt x="323850" y="273050"/>
                </a:cubicBezTo>
                <a:cubicBezTo>
                  <a:pt x="345017" y="268817"/>
                  <a:pt x="369389" y="272324"/>
                  <a:pt x="387350" y="260350"/>
                </a:cubicBezTo>
                <a:cubicBezTo>
                  <a:pt x="398489" y="252924"/>
                  <a:pt x="390584" y="231716"/>
                  <a:pt x="400050" y="222250"/>
                </a:cubicBezTo>
                <a:cubicBezTo>
                  <a:pt x="410633" y="211667"/>
                  <a:pt x="423101" y="202679"/>
                  <a:pt x="431800" y="190500"/>
                </a:cubicBezTo>
                <a:cubicBezTo>
                  <a:pt x="444467" y="172767"/>
                  <a:pt x="453470" y="152671"/>
                  <a:pt x="463550" y="133350"/>
                </a:cubicBezTo>
                <a:cubicBezTo>
                  <a:pt x="478875" y="103976"/>
                  <a:pt x="493183" y="74083"/>
                  <a:pt x="508000" y="44450"/>
                </a:cubicBezTo>
                <a:cubicBezTo>
                  <a:pt x="512233" y="35983"/>
                  <a:pt x="515449" y="26926"/>
                  <a:pt x="520700" y="19050"/>
                </a:cubicBezTo>
                <a:lnTo>
                  <a:pt x="533400" y="0"/>
                </a:lnTo>
                <a:cubicBezTo>
                  <a:pt x="537633" y="6350"/>
                  <a:pt x="542687" y="12224"/>
                  <a:pt x="546100" y="19050"/>
                </a:cubicBezTo>
                <a:cubicBezTo>
                  <a:pt x="556452" y="39754"/>
                  <a:pt x="551483" y="51811"/>
                  <a:pt x="558800" y="76200"/>
                </a:cubicBezTo>
                <a:cubicBezTo>
                  <a:pt x="569602" y="112207"/>
                  <a:pt x="570417" y="92464"/>
                  <a:pt x="590550" y="120650"/>
                </a:cubicBezTo>
                <a:cubicBezTo>
                  <a:pt x="603001" y="138081"/>
                  <a:pt x="600952" y="150102"/>
                  <a:pt x="615950" y="165100"/>
                </a:cubicBezTo>
                <a:cubicBezTo>
                  <a:pt x="626264" y="175414"/>
                  <a:pt x="648779" y="183859"/>
                  <a:pt x="660400" y="190500"/>
                </a:cubicBezTo>
                <a:cubicBezTo>
                  <a:pt x="667026" y="194286"/>
                  <a:pt x="673100" y="198967"/>
                  <a:pt x="679450" y="203200"/>
                </a:cubicBezTo>
                <a:cubicBezTo>
                  <a:pt x="694267" y="198967"/>
                  <a:pt x="712383" y="200738"/>
                  <a:pt x="723900" y="190500"/>
                </a:cubicBezTo>
                <a:cubicBezTo>
                  <a:pt x="733906" y="181606"/>
                  <a:pt x="731628" y="164829"/>
                  <a:pt x="736600" y="152400"/>
                </a:cubicBezTo>
                <a:cubicBezTo>
                  <a:pt x="744657" y="132259"/>
                  <a:pt x="750545" y="125133"/>
                  <a:pt x="762000" y="107950"/>
                </a:cubicBezTo>
                <a:cubicBezTo>
                  <a:pt x="764117" y="99483"/>
                  <a:pt x="763509" y="89812"/>
                  <a:pt x="768350" y="82550"/>
                </a:cubicBezTo>
                <a:cubicBezTo>
                  <a:pt x="775384" y="71999"/>
                  <a:pt x="795583" y="67122"/>
                  <a:pt x="806450" y="63500"/>
                </a:cubicBezTo>
                <a:cubicBezTo>
                  <a:pt x="812800" y="65617"/>
                  <a:pt x="821319" y="64623"/>
                  <a:pt x="825500" y="69850"/>
                </a:cubicBezTo>
                <a:cubicBezTo>
                  <a:pt x="830952" y="76665"/>
                  <a:pt x="829452" y="86859"/>
                  <a:pt x="831850" y="95250"/>
                </a:cubicBezTo>
                <a:cubicBezTo>
                  <a:pt x="837841" y="116220"/>
                  <a:pt x="837648" y="114797"/>
                  <a:pt x="850900" y="133350"/>
                </a:cubicBezTo>
                <a:cubicBezTo>
                  <a:pt x="884475" y="180355"/>
                  <a:pt x="853309" y="139262"/>
                  <a:pt x="895350" y="177800"/>
                </a:cubicBezTo>
                <a:cubicBezTo>
                  <a:pt x="964342" y="241043"/>
                  <a:pt x="920186" y="215618"/>
                  <a:pt x="971550" y="241300"/>
                </a:cubicBezTo>
                <a:cubicBezTo>
                  <a:pt x="999067" y="237067"/>
                  <a:pt x="1028511" y="239567"/>
                  <a:pt x="1054100" y="228600"/>
                </a:cubicBezTo>
                <a:cubicBezTo>
                  <a:pt x="1062122" y="225162"/>
                  <a:pt x="1056547" y="211006"/>
                  <a:pt x="1060450" y="203200"/>
                </a:cubicBezTo>
                <a:cubicBezTo>
                  <a:pt x="1065183" y="193734"/>
                  <a:pt x="1073150" y="186267"/>
                  <a:pt x="1079500" y="177800"/>
                </a:cubicBezTo>
                <a:cubicBezTo>
                  <a:pt x="1081617" y="171450"/>
                  <a:pt x="1082137" y="164319"/>
                  <a:pt x="1085850" y="158750"/>
                </a:cubicBezTo>
                <a:cubicBezTo>
                  <a:pt x="1095629" y="144082"/>
                  <a:pt x="1109893" y="136371"/>
                  <a:pt x="1123950" y="127000"/>
                </a:cubicBezTo>
                <a:cubicBezTo>
                  <a:pt x="1133702" y="112372"/>
                  <a:pt x="1135252" y="101600"/>
                  <a:pt x="1155700" y="101600"/>
                </a:cubicBezTo>
                <a:cubicBezTo>
                  <a:pt x="1162393" y="101600"/>
                  <a:pt x="1168400" y="105833"/>
                  <a:pt x="1174750" y="107950"/>
                </a:cubicBezTo>
                <a:cubicBezTo>
                  <a:pt x="1185333" y="101600"/>
                  <a:pt x="1195711" y="94894"/>
                  <a:pt x="1206500" y="88900"/>
                </a:cubicBezTo>
                <a:cubicBezTo>
                  <a:pt x="1254839" y="62045"/>
                  <a:pt x="1211033" y="90111"/>
                  <a:pt x="1250950" y="63500"/>
                </a:cubicBezTo>
                <a:cubicBezTo>
                  <a:pt x="1260833" y="73383"/>
                  <a:pt x="1277396" y="87455"/>
                  <a:pt x="1282700" y="101600"/>
                </a:cubicBezTo>
                <a:cubicBezTo>
                  <a:pt x="1289289" y="119171"/>
                  <a:pt x="1283952" y="139687"/>
                  <a:pt x="1301750" y="152400"/>
                </a:cubicBezTo>
                <a:cubicBezTo>
                  <a:pt x="1311025" y="159025"/>
                  <a:pt x="1323305" y="160002"/>
                  <a:pt x="1333500" y="165100"/>
                </a:cubicBezTo>
                <a:cubicBezTo>
                  <a:pt x="1382739" y="189719"/>
                  <a:pt x="1323717" y="168189"/>
                  <a:pt x="1371600" y="184150"/>
                </a:cubicBezTo>
                <a:cubicBezTo>
                  <a:pt x="1427920" y="268630"/>
                  <a:pt x="1372963" y="180525"/>
                  <a:pt x="1409700" y="254000"/>
                </a:cubicBezTo>
                <a:cubicBezTo>
                  <a:pt x="1417332" y="269264"/>
                  <a:pt x="1427468" y="283186"/>
                  <a:pt x="1435100" y="298450"/>
                </a:cubicBezTo>
                <a:cubicBezTo>
                  <a:pt x="1466169" y="360587"/>
                  <a:pt x="1431076" y="305115"/>
                  <a:pt x="1460500" y="349250"/>
                </a:cubicBezTo>
                <a:cubicBezTo>
                  <a:pt x="1473200" y="334433"/>
                  <a:pt x="1488918" y="321744"/>
                  <a:pt x="1498600" y="304800"/>
                </a:cubicBezTo>
                <a:cubicBezTo>
                  <a:pt x="1506245" y="291421"/>
                  <a:pt x="1506704" y="275058"/>
                  <a:pt x="1511300" y="260350"/>
                </a:cubicBezTo>
                <a:cubicBezTo>
                  <a:pt x="1517290" y="241184"/>
                  <a:pt x="1524833" y="222508"/>
                  <a:pt x="1530350" y="203200"/>
                </a:cubicBezTo>
                <a:cubicBezTo>
                  <a:pt x="1533315" y="192822"/>
                  <a:pt x="1532234" y="181276"/>
                  <a:pt x="1536700" y="171450"/>
                </a:cubicBezTo>
                <a:cubicBezTo>
                  <a:pt x="1543016" y="157555"/>
                  <a:pt x="1557273" y="147830"/>
                  <a:pt x="1562100" y="133350"/>
                </a:cubicBezTo>
                <a:cubicBezTo>
                  <a:pt x="1566322" y="120684"/>
                  <a:pt x="1575726" y="91228"/>
                  <a:pt x="1581150" y="82550"/>
                </a:cubicBezTo>
                <a:cubicBezTo>
                  <a:pt x="1585910" y="74935"/>
                  <a:pt x="1593850" y="69850"/>
                  <a:pt x="1600200" y="63500"/>
                </a:cubicBezTo>
                <a:cubicBezTo>
                  <a:pt x="1606550" y="65617"/>
                  <a:pt x="1615069" y="64623"/>
                  <a:pt x="1619250" y="69850"/>
                </a:cubicBezTo>
                <a:cubicBezTo>
                  <a:pt x="1624702" y="76665"/>
                  <a:pt x="1624165" y="86642"/>
                  <a:pt x="1625600" y="95250"/>
                </a:cubicBezTo>
                <a:cubicBezTo>
                  <a:pt x="1628405" y="112083"/>
                  <a:pt x="1628113" y="129422"/>
                  <a:pt x="1631950" y="146050"/>
                </a:cubicBezTo>
                <a:cubicBezTo>
                  <a:pt x="1634513" y="157157"/>
                  <a:pt x="1641298" y="166905"/>
                  <a:pt x="1644650" y="177800"/>
                </a:cubicBezTo>
                <a:cubicBezTo>
                  <a:pt x="1647145" y="185909"/>
                  <a:pt x="1659337" y="247495"/>
                  <a:pt x="1670050" y="260350"/>
                </a:cubicBezTo>
                <a:cubicBezTo>
                  <a:pt x="1674335" y="265492"/>
                  <a:pt x="1682750" y="264583"/>
                  <a:pt x="1689100" y="266700"/>
                </a:cubicBezTo>
                <a:cubicBezTo>
                  <a:pt x="1695450" y="260350"/>
                  <a:pt x="1703169" y="255122"/>
                  <a:pt x="1708150" y="247650"/>
                </a:cubicBezTo>
                <a:cubicBezTo>
                  <a:pt x="1711863" y="242081"/>
                  <a:pt x="1710319" y="233827"/>
                  <a:pt x="1714500" y="228600"/>
                </a:cubicBezTo>
                <a:cubicBezTo>
                  <a:pt x="1719268" y="222641"/>
                  <a:pt x="1728154" y="221296"/>
                  <a:pt x="1733550" y="215900"/>
                </a:cubicBezTo>
                <a:cubicBezTo>
                  <a:pt x="1741034" y="208416"/>
                  <a:pt x="1745631" y="198465"/>
                  <a:pt x="1752600" y="190500"/>
                </a:cubicBezTo>
                <a:cubicBezTo>
                  <a:pt x="1760485" y="181489"/>
                  <a:pt x="1770208" y="174191"/>
                  <a:pt x="1778000" y="165100"/>
                </a:cubicBezTo>
                <a:cubicBezTo>
                  <a:pt x="1782967" y="159306"/>
                  <a:pt x="1784837" y="150936"/>
                  <a:pt x="1790700" y="146050"/>
                </a:cubicBezTo>
                <a:cubicBezTo>
                  <a:pt x="1801162" y="137331"/>
                  <a:pt x="1821916" y="131411"/>
                  <a:pt x="1835150" y="127000"/>
                </a:cubicBezTo>
                <a:cubicBezTo>
                  <a:pt x="1841500" y="129117"/>
                  <a:pt x="1848973" y="129169"/>
                  <a:pt x="1854200" y="133350"/>
                </a:cubicBezTo>
                <a:cubicBezTo>
                  <a:pt x="1899471" y="169567"/>
                  <a:pt x="1829600" y="134050"/>
                  <a:pt x="1879600" y="177800"/>
                </a:cubicBezTo>
                <a:cubicBezTo>
                  <a:pt x="1890286" y="187150"/>
                  <a:pt x="1905288" y="189954"/>
                  <a:pt x="1917700" y="196850"/>
                </a:cubicBezTo>
                <a:cubicBezTo>
                  <a:pt x="1924371" y="200556"/>
                  <a:pt x="1929776" y="206450"/>
                  <a:pt x="1936750" y="209550"/>
                </a:cubicBezTo>
                <a:cubicBezTo>
                  <a:pt x="1948983" y="214987"/>
                  <a:pt x="1974850" y="222250"/>
                  <a:pt x="1974850" y="222250"/>
                </a:cubicBezTo>
                <a:cubicBezTo>
                  <a:pt x="1993900" y="209550"/>
                  <a:pt x="2014411" y="198807"/>
                  <a:pt x="2032000" y="184150"/>
                </a:cubicBezTo>
                <a:cubicBezTo>
                  <a:pt x="2052696" y="166903"/>
                  <a:pt x="2072320" y="148037"/>
                  <a:pt x="2089150" y="127000"/>
                </a:cubicBezTo>
                <a:cubicBezTo>
                  <a:pt x="2119318" y="89291"/>
                  <a:pt x="2103273" y="102768"/>
                  <a:pt x="2133600" y="82550"/>
                </a:cubicBezTo>
                <a:cubicBezTo>
                  <a:pt x="2158006" y="119159"/>
                  <a:pt x="2136876" y="83844"/>
                  <a:pt x="2152650" y="120650"/>
                </a:cubicBezTo>
                <a:cubicBezTo>
                  <a:pt x="2156379" y="129351"/>
                  <a:pt x="2161834" y="137261"/>
                  <a:pt x="2165350" y="146050"/>
                </a:cubicBezTo>
                <a:cubicBezTo>
                  <a:pt x="2170322" y="158479"/>
                  <a:pt x="2173078" y="171721"/>
                  <a:pt x="2178050" y="184150"/>
                </a:cubicBezTo>
                <a:cubicBezTo>
                  <a:pt x="2182283" y="194733"/>
                  <a:pt x="2187475" y="204982"/>
                  <a:pt x="2190750" y="215900"/>
                </a:cubicBezTo>
                <a:cubicBezTo>
                  <a:pt x="2205849" y="266228"/>
                  <a:pt x="2188792" y="229077"/>
                  <a:pt x="2203450" y="273050"/>
                </a:cubicBezTo>
                <a:cubicBezTo>
                  <a:pt x="2207055" y="283864"/>
                  <a:pt x="2209525" y="295525"/>
                  <a:pt x="2216150" y="304800"/>
                </a:cubicBezTo>
                <a:cubicBezTo>
                  <a:pt x="2220586" y="311010"/>
                  <a:pt x="2228850" y="313267"/>
                  <a:pt x="2235200" y="317500"/>
                </a:cubicBezTo>
                <a:cubicBezTo>
                  <a:pt x="2256367" y="315383"/>
                  <a:pt x="2280806" y="322653"/>
                  <a:pt x="2298700" y="311150"/>
                </a:cubicBezTo>
                <a:cubicBezTo>
                  <a:pt x="2312016" y="302590"/>
                  <a:pt x="2330891" y="239976"/>
                  <a:pt x="2336800" y="222250"/>
                </a:cubicBezTo>
                <a:cubicBezTo>
                  <a:pt x="2348227" y="130834"/>
                  <a:pt x="2331837" y="200426"/>
                  <a:pt x="2355850" y="152400"/>
                </a:cubicBezTo>
                <a:cubicBezTo>
                  <a:pt x="2358843" y="146413"/>
                  <a:pt x="2358019" y="138577"/>
                  <a:pt x="2362200" y="133350"/>
                </a:cubicBezTo>
                <a:cubicBezTo>
                  <a:pt x="2366968" y="127391"/>
                  <a:pt x="2374900" y="124883"/>
                  <a:pt x="2381250" y="120650"/>
                </a:cubicBezTo>
                <a:cubicBezTo>
                  <a:pt x="2401520" y="80109"/>
                  <a:pt x="2408262" y="55538"/>
                  <a:pt x="2438400" y="25400"/>
                </a:cubicBezTo>
                <a:cubicBezTo>
                  <a:pt x="2445884" y="17916"/>
                  <a:pt x="2455333" y="12700"/>
                  <a:pt x="2463800" y="6350"/>
                </a:cubicBezTo>
                <a:cubicBezTo>
                  <a:pt x="2465917" y="16933"/>
                  <a:pt x="2469353" y="27337"/>
                  <a:pt x="2470150" y="38100"/>
                </a:cubicBezTo>
                <a:cubicBezTo>
                  <a:pt x="2473594" y="84587"/>
                  <a:pt x="2472783" y="131334"/>
                  <a:pt x="2476500" y="177800"/>
                </a:cubicBezTo>
                <a:cubicBezTo>
                  <a:pt x="2477034" y="184472"/>
                  <a:pt x="2479857" y="190863"/>
                  <a:pt x="2482850" y="196850"/>
                </a:cubicBezTo>
                <a:cubicBezTo>
                  <a:pt x="2486263" y="203676"/>
                  <a:pt x="2491317" y="209550"/>
                  <a:pt x="2495550" y="215900"/>
                </a:cubicBezTo>
                <a:lnTo>
                  <a:pt x="2578100" y="209550"/>
                </a:lnTo>
                <a:cubicBezTo>
                  <a:pt x="2613231" y="195084"/>
                  <a:pt x="2596034" y="173124"/>
                  <a:pt x="2609850" y="152400"/>
                </a:cubicBezTo>
                <a:cubicBezTo>
                  <a:pt x="2611024" y="150639"/>
                  <a:pt x="2614083" y="152400"/>
                  <a:pt x="2616200" y="15240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cxnSp>
        <p:nvCxnSpPr>
          <p:cNvPr id="116" name="直線矢印コネクタ 115"/>
          <p:cNvCxnSpPr/>
          <p:nvPr/>
        </p:nvCxnSpPr>
        <p:spPr>
          <a:xfrm flipV="1">
            <a:off x="1128316" y="5760294"/>
            <a:ext cx="246273" cy="831"/>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grpSp>
        <p:nvGrpSpPr>
          <p:cNvPr id="7" name="図形グループ 6"/>
          <p:cNvGrpSpPr/>
          <p:nvPr/>
        </p:nvGrpSpPr>
        <p:grpSpPr>
          <a:xfrm>
            <a:off x="5148064" y="3526984"/>
            <a:ext cx="3960440" cy="2898904"/>
            <a:chOff x="5148064" y="3131676"/>
            <a:chExt cx="3960440" cy="2898904"/>
          </a:xfrm>
        </p:grpSpPr>
        <p:cxnSp>
          <p:nvCxnSpPr>
            <p:cNvPr id="61" name="直線矢印コネクタ 60"/>
            <p:cNvCxnSpPr/>
            <p:nvPr/>
          </p:nvCxnSpPr>
          <p:spPr>
            <a:xfrm flipV="1">
              <a:off x="5220072" y="5638622"/>
              <a:ext cx="3168352" cy="24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p:nvPr/>
          </p:nvCxnSpPr>
          <p:spPr>
            <a:xfrm flipV="1">
              <a:off x="5436096" y="3533148"/>
              <a:ext cx="0" cy="2272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5148064" y="3131676"/>
              <a:ext cx="1008112" cy="369332"/>
            </a:xfrm>
            <a:prstGeom prst="rect">
              <a:avLst/>
            </a:prstGeom>
            <a:noFill/>
          </p:spPr>
          <p:txBody>
            <a:bodyPr wrap="square" rtlCol="0">
              <a:spAutoFit/>
            </a:bodyPr>
            <a:lstStyle/>
            <a:p>
              <a:r>
                <a:rPr kumimoji="1" lang="en-US" altLang="ja-JP" i="1" dirty="0" err="1" smtClean="0">
                  <a:latin typeface="Times New Roman"/>
                  <a:cs typeface="Times New Roman"/>
                </a:rPr>
                <a:t>vF</a:t>
              </a:r>
              <a:r>
                <a:rPr kumimoji="1" lang="en-US" altLang="ja-JP" i="1" baseline="-25000" dirty="0" err="1" smtClean="0">
                  <a:latin typeface="Times New Roman"/>
                  <a:cs typeface="Times New Roman"/>
                </a:rPr>
                <a:t>v</a:t>
              </a:r>
              <a:endParaRPr kumimoji="1" lang="ja-JP" altLang="en-US" i="1" baseline="-25000" dirty="0">
                <a:latin typeface="Times New Roman"/>
                <a:cs typeface="Times New Roman"/>
              </a:endParaRPr>
            </a:p>
          </p:txBody>
        </p:sp>
        <p:cxnSp>
          <p:nvCxnSpPr>
            <p:cNvPr id="67" name="直線コネクタ 66"/>
            <p:cNvCxnSpPr/>
            <p:nvPr/>
          </p:nvCxnSpPr>
          <p:spPr>
            <a:xfrm flipV="1">
              <a:off x="5652120" y="4149080"/>
              <a:ext cx="216024" cy="1656184"/>
            </a:xfrm>
            <a:prstGeom prst="line">
              <a:avLst/>
            </a:prstGeom>
            <a:ln>
              <a:prstDash val="dot"/>
            </a:ln>
          </p:spPr>
          <p:style>
            <a:lnRef idx="2">
              <a:schemeClr val="dk1"/>
            </a:lnRef>
            <a:fillRef idx="0">
              <a:schemeClr val="dk1"/>
            </a:fillRef>
            <a:effectRef idx="1">
              <a:schemeClr val="dk1"/>
            </a:effectRef>
            <a:fontRef idx="minor">
              <a:schemeClr val="tx1"/>
            </a:fontRef>
          </p:style>
        </p:cxnSp>
        <p:cxnSp>
          <p:nvCxnSpPr>
            <p:cNvPr id="68" name="直線コネクタ 67"/>
            <p:cNvCxnSpPr/>
            <p:nvPr/>
          </p:nvCxnSpPr>
          <p:spPr>
            <a:xfrm>
              <a:off x="5868144" y="4149080"/>
              <a:ext cx="2016224" cy="0"/>
            </a:xfrm>
            <a:prstGeom prst="line">
              <a:avLst/>
            </a:prstGeom>
            <a:ln>
              <a:solidFill>
                <a:schemeClr val="tx1"/>
              </a:solidFill>
              <a:prstDash val="dot"/>
            </a:ln>
            <a:effectLst/>
          </p:spPr>
          <p:style>
            <a:lnRef idx="2">
              <a:schemeClr val="dk1"/>
            </a:lnRef>
            <a:fillRef idx="0">
              <a:schemeClr val="dk1"/>
            </a:fillRef>
            <a:effectRef idx="1">
              <a:schemeClr val="dk1"/>
            </a:effectRef>
            <a:fontRef idx="minor">
              <a:schemeClr val="tx1"/>
            </a:fontRef>
          </p:style>
        </p:cxnSp>
        <p:cxnSp>
          <p:nvCxnSpPr>
            <p:cNvPr id="70" name="直線コネクタ 69"/>
            <p:cNvCxnSpPr/>
            <p:nvPr/>
          </p:nvCxnSpPr>
          <p:spPr>
            <a:xfrm flipH="1" flipV="1">
              <a:off x="7884368" y="4149080"/>
              <a:ext cx="216024" cy="1656184"/>
            </a:xfrm>
            <a:prstGeom prst="line">
              <a:avLst/>
            </a:prstGeom>
          </p:spPr>
          <p:style>
            <a:lnRef idx="2">
              <a:schemeClr val="dk1"/>
            </a:lnRef>
            <a:fillRef idx="0">
              <a:schemeClr val="dk1"/>
            </a:fillRef>
            <a:effectRef idx="1">
              <a:schemeClr val="dk1"/>
            </a:effectRef>
            <a:fontRef idx="minor">
              <a:schemeClr val="tx1"/>
            </a:fontRef>
          </p:style>
        </p:cxnSp>
        <p:sp>
          <p:nvSpPr>
            <p:cNvPr id="73" name="テキスト ボックス 72"/>
            <p:cNvSpPr txBox="1"/>
            <p:nvPr/>
          </p:nvSpPr>
          <p:spPr>
            <a:xfrm>
              <a:off x="8357056" y="5415612"/>
              <a:ext cx="432048" cy="369332"/>
            </a:xfrm>
            <a:prstGeom prst="rect">
              <a:avLst/>
            </a:prstGeom>
            <a:noFill/>
          </p:spPr>
          <p:txBody>
            <a:bodyPr wrap="square" rtlCol="0">
              <a:spAutoFit/>
            </a:bodyPr>
            <a:lstStyle/>
            <a:p>
              <a:r>
                <a:rPr kumimoji="1" lang="en-US" altLang="ja-JP" i="1" dirty="0" err="1" smtClean="0">
                  <a:latin typeface="Times New Roman"/>
                  <a:cs typeface="Times New Roman"/>
                </a:rPr>
                <a:t>hv</a:t>
              </a:r>
              <a:endParaRPr kumimoji="1" lang="ja-JP" altLang="en-US" i="1" baseline="-25000" dirty="0">
                <a:latin typeface="Times New Roman"/>
                <a:cs typeface="Times New Roman"/>
              </a:endParaRPr>
            </a:p>
          </p:txBody>
        </p:sp>
        <p:sp>
          <p:nvSpPr>
            <p:cNvPr id="75" name="テキスト ボックス 74"/>
            <p:cNvSpPr txBox="1"/>
            <p:nvPr/>
          </p:nvSpPr>
          <p:spPr>
            <a:xfrm>
              <a:off x="6156176" y="5661248"/>
              <a:ext cx="2952328" cy="369332"/>
            </a:xfrm>
            <a:prstGeom prst="rect">
              <a:avLst/>
            </a:prstGeom>
            <a:noFill/>
          </p:spPr>
          <p:txBody>
            <a:bodyPr wrap="square" rtlCol="0">
              <a:spAutoFit/>
            </a:bodyPr>
            <a:lstStyle/>
            <a:p>
              <a:r>
                <a:rPr kumimoji="1" lang="en-US" altLang="ja-JP" dirty="0" smtClean="0"/>
                <a:t>1 </a:t>
              </a:r>
              <a:r>
                <a:rPr lang="en-US" altLang="ja-JP" dirty="0" err="1" smtClean="0"/>
                <a:t>G</a:t>
              </a:r>
              <a:r>
                <a:rPr kumimoji="1" lang="en-US" altLang="ja-JP" dirty="0" err="1" smtClean="0"/>
                <a:t>eV</a:t>
              </a:r>
              <a:r>
                <a:rPr kumimoji="1" lang="en-US" altLang="ja-JP" dirty="0" smtClean="0"/>
                <a:t>        1TeV</a:t>
              </a:r>
              <a:endParaRPr kumimoji="1" lang="ja-JP" altLang="en-US" dirty="0"/>
            </a:p>
          </p:txBody>
        </p:sp>
        <p:cxnSp>
          <p:nvCxnSpPr>
            <p:cNvPr id="60" name="直線コネクタ 59"/>
            <p:cNvCxnSpPr/>
            <p:nvPr/>
          </p:nvCxnSpPr>
          <p:spPr>
            <a:xfrm>
              <a:off x="7246456" y="4149080"/>
              <a:ext cx="637912" cy="0"/>
            </a:xfrm>
            <a:prstGeom prst="line">
              <a:avLst/>
            </a:prstGeom>
          </p:spPr>
          <p:style>
            <a:lnRef idx="2">
              <a:schemeClr val="dk1"/>
            </a:lnRef>
            <a:fillRef idx="0">
              <a:schemeClr val="dk1"/>
            </a:fillRef>
            <a:effectRef idx="1">
              <a:schemeClr val="dk1"/>
            </a:effectRef>
            <a:fontRef idx="minor">
              <a:schemeClr val="tx1"/>
            </a:fontRef>
          </p:style>
        </p:cxnSp>
        <p:cxnSp>
          <p:nvCxnSpPr>
            <p:cNvPr id="63" name="直線コネクタ 62"/>
            <p:cNvCxnSpPr/>
            <p:nvPr/>
          </p:nvCxnSpPr>
          <p:spPr>
            <a:xfrm flipV="1">
              <a:off x="5796136" y="4149080"/>
              <a:ext cx="1440160" cy="1800200"/>
            </a:xfrm>
            <a:prstGeom prst="line">
              <a:avLst/>
            </a:prstGeom>
          </p:spPr>
          <p:style>
            <a:lnRef idx="2">
              <a:schemeClr val="dk1"/>
            </a:lnRef>
            <a:fillRef idx="0">
              <a:schemeClr val="dk1"/>
            </a:fillRef>
            <a:effectRef idx="1">
              <a:schemeClr val="dk1"/>
            </a:effectRef>
            <a:fontRef idx="minor">
              <a:schemeClr val="tx1"/>
            </a:fontRef>
          </p:style>
        </p:cxnSp>
        <p:cxnSp>
          <p:nvCxnSpPr>
            <p:cNvPr id="43" name="直線矢印コネクタ 42"/>
            <p:cNvCxnSpPr/>
            <p:nvPr/>
          </p:nvCxnSpPr>
          <p:spPr>
            <a:xfrm>
              <a:off x="6012160" y="4233034"/>
              <a:ext cx="0" cy="10995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8" name="直線矢印コネクタ 117"/>
            <p:cNvCxnSpPr/>
            <p:nvPr/>
          </p:nvCxnSpPr>
          <p:spPr>
            <a:xfrm>
              <a:off x="6372200" y="4221088"/>
              <a:ext cx="0" cy="6998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1" name="直線矢印コネクタ 120"/>
            <p:cNvCxnSpPr/>
            <p:nvPr/>
          </p:nvCxnSpPr>
          <p:spPr>
            <a:xfrm>
              <a:off x="6732240" y="4221088"/>
              <a:ext cx="0"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58" name="テキスト ボックス 57"/>
          <p:cNvSpPr txBox="1"/>
          <p:nvPr/>
        </p:nvSpPr>
        <p:spPr>
          <a:xfrm>
            <a:off x="374848" y="1412776"/>
            <a:ext cx="8229600" cy="369332"/>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solidFill>
                  <a:srgbClr val="000000"/>
                </a:solidFill>
              </a:rPr>
              <a:t> </a:t>
            </a:r>
            <a:r>
              <a:rPr lang="en-US" altLang="ja-JP" dirty="0" smtClean="0">
                <a:solidFill>
                  <a:srgbClr val="000000"/>
                </a:solidFill>
              </a:rPr>
              <a:t>If CRs freely penetrate into cloud,</a:t>
            </a:r>
            <a:r>
              <a:rPr lang="ja-JP" altLang="en-US" dirty="0" smtClean="0">
                <a:solidFill>
                  <a:srgbClr val="000000"/>
                </a:solidFill>
              </a:rPr>
              <a:t> </a:t>
            </a:r>
            <a:r>
              <a:rPr lang="en-US" altLang="ja-JP" dirty="0" smtClean="0">
                <a:solidFill>
                  <a:srgbClr val="000000"/>
                </a:solidFill>
              </a:rPr>
              <a:t>we</a:t>
            </a:r>
            <a:r>
              <a:rPr lang="ja-JP" altLang="en-US" dirty="0" smtClean="0">
                <a:solidFill>
                  <a:srgbClr val="000000"/>
                </a:solidFill>
              </a:rPr>
              <a:t> </a:t>
            </a:r>
            <a:r>
              <a:rPr lang="en-US" altLang="ja-JP" dirty="0" smtClean="0">
                <a:solidFill>
                  <a:srgbClr val="000000"/>
                </a:solidFill>
              </a:rPr>
              <a:t>get</a:t>
            </a:r>
            <a:r>
              <a:rPr lang="ja-JP" altLang="en-US" dirty="0" smtClean="0">
                <a:solidFill>
                  <a:srgbClr val="000000"/>
                </a:solidFill>
              </a:rPr>
              <a:t> </a:t>
            </a:r>
            <a:r>
              <a:rPr lang="en-US" altLang="ja-JP" dirty="0" smtClean="0">
                <a:solidFill>
                  <a:srgbClr val="000000"/>
                </a:solidFill>
              </a:rPr>
              <a:t>conventional</a:t>
            </a:r>
            <a:r>
              <a:rPr lang="ja-JP" altLang="en-US" dirty="0" smtClean="0">
                <a:solidFill>
                  <a:srgbClr val="000000"/>
                </a:solidFill>
              </a:rPr>
              <a:t> </a:t>
            </a:r>
            <a:r>
              <a:rPr lang="en-US" altLang="ja-JP" dirty="0" smtClean="0">
                <a:solidFill>
                  <a:srgbClr val="000000"/>
                </a:solidFill>
              </a:rPr>
              <a:t>flat</a:t>
            </a:r>
            <a:r>
              <a:rPr lang="ja-JP" altLang="en-US" dirty="0" smtClean="0">
                <a:solidFill>
                  <a:srgbClr val="000000"/>
                </a:solidFill>
              </a:rPr>
              <a:t> </a:t>
            </a:r>
            <a:r>
              <a:rPr lang="en-US" altLang="ja-JP" i="1" dirty="0" err="1" smtClean="0">
                <a:solidFill>
                  <a:srgbClr val="000000"/>
                </a:solidFill>
                <a:latin typeface="Times New Roman"/>
                <a:cs typeface="Times New Roman"/>
              </a:rPr>
              <a:t>vF</a:t>
            </a:r>
            <a:r>
              <a:rPr lang="en-US" altLang="ja-JP" i="1" baseline="-25000" dirty="0" err="1" smtClean="0">
                <a:solidFill>
                  <a:srgbClr val="000000"/>
                </a:solidFill>
                <a:latin typeface="Times New Roman"/>
                <a:cs typeface="Times New Roman"/>
              </a:rPr>
              <a:t>v</a:t>
            </a:r>
            <a:r>
              <a:rPr lang="ja-JP" altLang="en-US" dirty="0" smtClean="0">
                <a:solidFill>
                  <a:srgbClr val="000000"/>
                </a:solidFill>
              </a:rPr>
              <a:t> </a:t>
            </a:r>
            <a:r>
              <a:rPr lang="en-US" altLang="ja-JP" dirty="0" smtClean="0">
                <a:solidFill>
                  <a:srgbClr val="000000"/>
                </a:solidFill>
              </a:rPr>
              <a:t>spectrum. </a:t>
            </a:r>
            <a:endParaRPr lang="ja-JP" altLang="en-US" dirty="0">
              <a:solidFill>
                <a:srgbClr val="000000"/>
              </a:solidFill>
              <a:latin typeface="Times"/>
              <a:cs typeface="Times"/>
            </a:endParaRPr>
          </a:p>
        </p:txBody>
      </p:sp>
      <p:sp>
        <p:nvSpPr>
          <p:cNvPr id="59" name="テキスト ボックス 58"/>
          <p:cNvSpPr txBox="1"/>
          <p:nvPr/>
        </p:nvSpPr>
        <p:spPr>
          <a:xfrm>
            <a:off x="374848" y="1846565"/>
            <a:ext cx="8229600" cy="646331"/>
          </a:xfrm>
          <a:prstGeom prst="rect">
            <a:avLst/>
          </a:prstGeom>
          <a:noFill/>
        </p:spPr>
        <p:txBody>
          <a:bodyPr wrap="square" rtlCol="0">
            <a:spAutoFit/>
          </a:bodyPr>
          <a:lstStyle/>
          <a:p>
            <a:pPr>
              <a:buClr>
                <a:schemeClr val="bg2">
                  <a:lumMod val="25000"/>
                </a:schemeClr>
              </a:buClr>
              <a:buFont typeface="Wingdings" charset="2"/>
              <a:buChar char="l"/>
            </a:pPr>
            <a:r>
              <a:rPr lang="en-US" altLang="ja-JP" dirty="0">
                <a:solidFill>
                  <a:srgbClr val="000000"/>
                </a:solidFill>
              </a:rPr>
              <a:t> </a:t>
            </a:r>
            <a:r>
              <a:rPr lang="en-US" altLang="ja-JP" dirty="0">
                <a:solidFill>
                  <a:srgbClr val="FF0000"/>
                </a:solidFill>
              </a:rPr>
              <a:t>However, if the stream of CR </a:t>
            </a:r>
            <a:r>
              <a:rPr lang="ja-JP" altLang="en-US" dirty="0">
                <a:solidFill>
                  <a:srgbClr val="FF0000"/>
                </a:solidFill>
              </a:rPr>
              <a:t>（</a:t>
            </a:r>
            <a:r>
              <a:rPr lang="en-US" altLang="ja-JP" dirty="0">
                <a:solidFill>
                  <a:srgbClr val="FF0000"/>
                </a:solidFill>
              </a:rPr>
              <a:t>current</a:t>
            </a:r>
            <a:r>
              <a:rPr lang="ja-JP" altLang="en-US" dirty="0">
                <a:solidFill>
                  <a:srgbClr val="FF0000"/>
                </a:solidFill>
              </a:rPr>
              <a:t>） </a:t>
            </a:r>
            <a:r>
              <a:rPr lang="en-US" altLang="ja-JP" dirty="0">
                <a:solidFill>
                  <a:srgbClr val="FF0000"/>
                </a:solidFill>
              </a:rPr>
              <a:t>can</a:t>
            </a:r>
            <a:r>
              <a:rPr lang="ja-JP" altLang="en-US" dirty="0">
                <a:solidFill>
                  <a:srgbClr val="FF0000"/>
                </a:solidFill>
              </a:rPr>
              <a:t> </a:t>
            </a:r>
            <a:r>
              <a:rPr lang="en-US" altLang="ja-JP" dirty="0">
                <a:solidFill>
                  <a:srgbClr val="FF0000"/>
                </a:solidFill>
              </a:rPr>
              <a:t>induce</a:t>
            </a:r>
            <a:r>
              <a:rPr lang="ja-JP" altLang="en-US" dirty="0">
                <a:solidFill>
                  <a:srgbClr val="FF0000"/>
                </a:solidFill>
              </a:rPr>
              <a:t> </a:t>
            </a:r>
            <a:r>
              <a:rPr lang="en-US" altLang="ja-JP" dirty="0">
                <a:solidFill>
                  <a:srgbClr val="FF0000"/>
                </a:solidFill>
              </a:rPr>
              <a:t>B-field</a:t>
            </a:r>
            <a:r>
              <a:rPr lang="ja-JP" altLang="en-US" dirty="0">
                <a:solidFill>
                  <a:srgbClr val="FF0000"/>
                </a:solidFill>
              </a:rPr>
              <a:t> </a:t>
            </a:r>
            <a:r>
              <a:rPr lang="en-US" altLang="ja-JP" dirty="0">
                <a:solidFill>
                  <a:srgbClr val="FF0000"/>
                </a:solidFill>
              </a:rPr>
              <a:t>fluctuation in cloud, </a:t>
            </a:r>
          </a:p>
          <a:p>
            <a:pPr>
              <a:buClr>
                <a:schemeClr val="bg2">
                  <a:lumMod val="25000"/>
                </a:schemeClr>
              </a:buClr>
            </a:pPr>
            <a:r>
              <a:rPr lang="ja-JP" altLang="ja-JP" dirty="0">
                <a:solidFill>
                  <a:srgbClr val="FF0000"/>
                </a:solidFill>
              </a:rPr>
              <a:t> </a:t>
            </a:r>
            <a:r>
              <a:rPr lang="ja-JP" altLang="en-US" dirty="0">
                <a:solidFill>
                  <a:srgbClr val="FF0000"/>
                </a:solidFill>
              </a:rPr>
              <a:t>   </a:t>
            </a:r>
            <a:r>
              <a:rPr lang="en-US" altLang="ja-JP" dirty="0">
                <a:solidFill>
                  <a:srgbClr val="FF0000"/>
                </a:solidFill>
              </a:rPr>
              <a:t>CR</a:t>
            </a:r>
            <a:r>
              <a:rPr lang="ja-JP" altLang="en-US" dirty="0">
                <a:solidFill>
                  <a:srgbClr val="FF0000"/>
                </a:solidFill>
              </a:rPr>
              <a:t> </a:t>
            </a:r>
            <a:r>
              <a:rPr lang="en-US" altLang="ja-JP" dirty="0">
                <a:solidFill>
                  <a:srgbClr val="FF0000"/>
                </a:solidFill>
              </a:rPr>
              <a:t>propagation is </a:t>
            </a:r>
            <a:r>
              <a:rPr lang="en-US" altLang="ja-JP" dirty="0">
                <a:solidFill>
                  <a:srgbClr val="FF0000"/>
                </a:solidFill>
                <a:cs typeface="Times"/>
              </a:rPr>
              <a:t>suppressed depending on energy of CR.</a:t>
            </a:r>
            <a:endParaRPr lang="ja-JP" altLang="en-US" dirty="0">
              <a:solidFill>
                <a:srgbClr val="FF0000"/>
              </a:solidFill>
              <a:cs typeface="Times"/>
            </a:endParaRPr>
          </a:p>
        </p:txBody>
      </p:sp>
      <p:graphicFrame>
        <p:nvGraphicFramePr>
          <p:cNvPr id="64" name="オブジェクト 63"/>
          <p:cNvGraphicFramePr>
            <a:graphicFrameLocks noChangeAspect="1"/>
          </p:cNvGraphicFramePr>
          <p:nvPr>
            <p:extLst>
              <p:ext uri="{D42A27DB-BD31-4B8C-83A1-F6EECF244321}">
                <p14:modId xmlns:p14="http://schemas.microsoft.com/office/powerpoint/2010/main" val="2927241020"/>
              </p:ext>
            </p:extLst>
          </p:nvPr>
        </p:nvGraphicFramePr>
        <p:xfrm>
          <a:off x="3563888" y="2590676"/>
          <a:ext cx="2184400" cy="622300"/>
        </p:xfrm>
        <a:graphic>
          <a:graphicData uri="http://schemas.openxmlformats.org/presentationml/2006/ole">
            <mc:AlternateContent xmlns:mc="http://schemas.openxmlformats.org/markup-compatibility/2006">
              <mc:Choice xmlns:v="urn:schemas-microsoft-com:vml" Requires="v">
                <p:oleObj spid="_x0000_s113822" name="数式" r:id="rId3" imgW="1651000" imgH="469900" progId="Equation.3">
                  <p:embed/>
                </p:oleObj>
              </mc:Choice>
              <mc:Fallback>
                <p:oleObj name="数式" r:id="rId3" imgW="1651000" imgH="469900" progId="Equation.3">
                  <p:embed/>
                  <p:pic>
                    <p:nvPicPr>
                      <p:cNvPr id="0" name=""/>
                      <p:cNvPicPr/>
                      <p:nvPr/>
                    </p:nvPicPr>
                    <p:blipFill>
                      <a:blip r:embed="rId4"/>
                      <a:stretch>
                        <a:fillRect/>
                      </a:stretch>
                    </p:blipFill>
                    <p:spPr>
                      <a:xfrm>
                        <a:off x="3563888" y="2590676"/>
                        <a:ext cx="2184400" cy="622300"/>
                      </a:xfrm>
                      <a:prstGeom prst="rect">
                        <a:avLst/>
                      </a:prstGeom>
                    </p:spPr>
                  </p:pic>
                </p:oleObj>
              </mc:Fallback>
            </mc:AlternateContent>
          </a:graphicData>
        </a:graphic>
      </p:graphicFrame>
      <p:sp>
        <p:nvSpPr>
          <p:cNvPr id="71" name="テキスト ボックス 70"/>
          <p:cNvSpPr txBox="1"/>
          <p:nvPr/>
        </p:nvSpPr>
        <p:spPr>
          <a:xfrm>
            <a:off x="827584" y="2699628"/>
            <a:ext cx="4032448" cy="369332"/>
          </a:xfrm>
          <a:prstGeom prst="rect">
            <a:avLst/>
          </a:prstGeom>
          <a:noFill/>
        </p:spPr>
        <p:txBody>
          <a:bodyPr wrap="square" rtlCol="0">
            <a:spAutoFit/>
          </a:bodyPr>
          <a:lstStyle/>
          <a:p>
            <a:r>
              <a:rPr lang="en-US" altLang="ja-JP" dirty="0" smtClean="0"/>
              <a:t>Diffusion coefficient of CRs:</a:t>
            </a:r>
            <a:endParaRPr kumimoji="1" lang="ja-JP" altLang="en-US" dirty="0"/>
          </a:p>
        </p:txBody>
      </p:sp>
      <p:sp>
        <p:nvSpPr>
          <p:cNvPr id="76" name="テキスト ボックス 75"/>
          <p:cNvSpPr txBox="1"/>
          <p:nvPr/>
        </p:nvSpPr>
        <p:spPr>
          <a:xfrm>
            <a:off x="6804248" y="899428"/>
            <a:ext cx="2448272" cy="369332"/>
          </a:xfrm>
          <a:prstGeom prst="rect">
            <a:avLst/>
          </a:prstGeom>
          <a:noFill/>
        </p:spPr>
        <p:txBody>
          <a:bodyPr wrap="square" rtlCol="0">
            <a:spAutoFit/>
          </a:bodyPr>
          <a:lstStyle/>
          <a:p>
            <a:r>
              <a:rPr kumimoji="1" lang="en-US" altLang="ja-JP" dirty="0" smtClean="0"/>
              <a:t>Inoue+12</a:t>
            </a:r>
            <a:endParaRPr kumimoji="1" lang="ja-JP" altLang="en-US" dirty="0"/>
          </a:p>
        </p:txBody>
      </p:sp>
    </p:spTree>
    <p:extLst>
      <p:ext uri="{BB962C8B-B14F-4D97-AF65-F5344CB8AC3E}">
        <p14:creationId xmlns:p14="http://schemas.microsoft.com/office/powerpoint/2010/main" val="38746020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線矢印コネクタ 56"/>
          <p:cNvCxnSpPr/>
          <p:nvPr/>
        </p:nvCxnSpPr>
        <p:spPr>
          <a:xfrm flipV="1">
            <a:off x="1000425" y="4725094"/>
            <a:ext cx="4673193" cy="3696"/>
          </a:xfrm>
          <a:prstGeom prst="straightConnector1">
            <a:avLst/>
          </a:prstGeom>
          <a:ln w="76200" cmpd="sng">
            <a:headEnd type="arrow"/>
            <a:tailEnd type="none"/>
          </a:ln>
          <a:effectLst/>
        </p:spPr>
        <p:style>
          <a:lnRef idx="3">
            <a:schemeClr val="accent4"/>
          </a:lnRef>
          <a:fillRef idx="0">
            <a:schemeClr val="accent4"/>
          </a:fillRef>
          <a:effectRef idx="2">
            <a:schemeClr val="accent4"/>
          </a:effectRef>
          <a:fontRef idx="minor">
            <a:schemeClr val="tx1"/>
          </a:fontRef>
        </p:style>
      </p:cxnSp>
      <p:cxnSp>
        <p:nvCxnSpPr>
          <p:cNvPr id="27" name="直線矢印コネクタ 26"/>
          <p:cNvCxnSpPr/>
          <p:nvPr/>
        </p:nvCxnSpPr>
        <p:spPr>
          <a:xfrm flipV="1">
            <a:off x="971600" y="5009430"/>
            <a:ext cx="4079369" cy="3696"/>
          </a:xfrm>
          <a:prstGeom prst="straightConnector1">
            <a:avLst/>
          </a:prstGeom>
          <a:ln w="76200" cmpd="sng">
            <a:headEnd type="none"/>
            <a:tailEnd type="none"/>
          </a:ln>
          <a:effectLst/>
        </p:spPr>
        <p:style>
          <a:lnRef idx="3">
            <a:schemeClr val="accent4"/>
          </a:lnRef>
          <a:fillRef idx="0">
            <a:schemeClr val="accent4"/>
          </a:fillRef>
          <a:effectRef idx="2">
            <a:schemeClr val="accent4"/>
          </a:effectRef>
          <a:fontRef idx="minor">
            <a:schemeClr val="tx1"/>
          </a:fontRef>
        </p:style>
      </p:cxnSp>
      <p:sp>
        <p:nvSpPr>
          <p:cNvPr id="2" name="タイトル 1"/>
          <p:cNvSpPr>
            <a:spLocks noGrp="1"/>
          </p:cNvSpPr>
          <p:nvPr>
            <p:ph type="title"/>
          </p:nvPr>
        </p:nvSpPr>
        <p:spPr>
          <a:xfrm>
            <a:off x="457200" y="44624"/>
            <a:ext cx="8229600" cy="1143000"/>
          </a:xfrm>
        </p:spPr>
        <p:txBody>
          <a:bodyPr>
            <a:normAutofit/>
          </a:bodyPr>
          <a:lstStyle/>
          <a:p>
            <a:r>
              <a:rPr lang="en-US" altLang="ja-JP" dirty="0" smtClean="0"/>
              <a:t>Mechanism of Bell Instability</a:t>
            </a:r>
            <a:endParaRPr kumimoji="1" lang="ja-JP" altLang="en-US" dirty="0"/>
          </a:p>
        </p:txBody>
      </p:sp>
      <p:sp>
        <p:nvSpPr>
          <p:cNvPr id="4" name="テキスト ボックス 3"/>
          <p:cNvSpPr txBox="1"/>
          <p:nvPr/>
        </p:nvSpPr>
        <p:spPr>
          <a:xfrm>
            <a:off x="179512" y="1124744"/>
            <a:ext cx="9073008" cy="646331"/>
          </a:xfrm>
          <a:prstGeom prst="rect">
            <a:avLst/>
          </a:prstGeom>
          <a:noFill/>
        </p:spPr>
        <p:txBody>
          <a:bodyPr wrap="square" rtlCol="0">
            <a:spAutoFit/>
          </a:bodyPr>
          <a:lstStyle/>
          <a:p>
            <a:pPr marL="342900" indent="-342900">
              <a:buClr>
                <a:schemeClr val="bg2">
                  <a:lumMod val="50000"/>
                </a:schemeClr>
              </a:buClr>
              <a:buFont typeface="Wingdings" charset="2"/>
              <a:buChar char="p"/>
            </a:pPr>
            <a:r>
              <a:rPr lang="en-US" altLang="ja-JP" dirty="0" smtClean="0"/>
              <a:t>When CRs (mostly protons) diffuse into a clump, thermal electrons follow CRs to keep </a:t>
            </a:r>
          </a:p>
          <a:p>
            <a:pPr>
              <a:buClr>
                <a:schemeClr val="bg2">
                  <a:lumMod val="50000"/>
                </a:schemeClr>
              </a:buClr>
            </a:pPr>
            <a:r>
              <a:rPr lang="en-US" altLang="ja-JP" dirty="0"/>
              <a:t> </a:t>
            </a:r>
            <a:r>
              <a:rPr lang="en-US" altLang="ja-JP" dirty="0" smtClean="0"/>
              <a:t>      charge neutrality (return current).</a:t>
            </a:r>
            <a:endParaRPr lang="en-US" altLang="ja-JP" dirty="0"/>
          </a:p>
        </p:txBody>
      </p:sp>
      <p:sp>
        <p:nvSpPr>
          <p:cNvPr id="5" name="テキスト ボックス 4"/>
          <p:cNvSpPr txBox="1"/>
          <p:nvPr/>
        </p:nvSpPr>
        <p:spPr>
          <a:xfrm>
            <a:off x="323528" y="1700808"/>
            <a:ext cx="8229600" cy="646331"/>
          </a:xfrm>
          <a:prstGeom prst="rect">
            <a:avLst/>
          </a:prstGeom>
          <a:noFill/>
        </p:spPr>
        <p:txBody>
          <a:bodyPr wrap="square" rtlCol="0">
            <a:spAutoFit/>
          </a:bodyPr>
          <a:lstStyle/>
          <a:p>
            <a:pPr>
              <a:buClr>
                <a:schemeClr val="bg2">
                  <a:lumMod val="25000"/>
                </a:schemeClr>
              </a:buClr>
              <a:buFont typeface="Wingdings" charset="2"/>
              <a:buChar char="l"/>
            </a:pPr>
            <a:r>
              <a:rPr kumimoji="1" lang="en-US" altLang="ja-JP" dirty="0" smtClean="0">
                <a:solidFill>
                  <a:srgbClr val="000000"/>
                </a:solidFill>
              </a:rPr>
              <a:t> The return current induces additional Lorentz force to fluid.</a:t>
            </a:r>
          </a:p>
          <a:p>
            <a:pPr>
              <a:buClr>
                <a:schemeClr val="bg2">
                  <a:lumMod val="25000"/>
                </a:schemeClr>
              </a:buClr>
              <a:buFont typeface="Wingdings" charset="2"/>
              <a:buChar char="l"/>
            </a:pPr>
            <a:r>
              <a:rPr lang="en-US" altLang="ja-JP" dirty="0">
                <a:solidFill>
                  <a:srgbClr val="000000"/>
                </a:solidFill>
              </a:rPr>
              <a:t> C</a:t>
            </a:r>
            <a:r>
              <a:rPr kumimoji="1" lang="en-US" altLang="ja-JP" dirty="0" smtClean="0">
                <a:solidFill>
                  <a:srgbClr val="000000"/>
                </a:solidFill>
              </a:rPr>
              <a:t>ircularly polarized Alfven waves are excited.</a:t>
            </a:r>
            <a:endParaRPr lang="ja-JP" altLang="en-US" dirty="0">
              <a:solidFill>
                <a:srgbClr val="000000"/>
              </a:solidFill>
              <a:latin typeface="Times"/>
              <a:cs typeface="Times"/>
            </a:endParaRPr>
          </a:p>
        </p:txBody>
      </p:sp>
      <p:sp>
        <p:nvSpPr>
          <p:cNvPr id="10" name="下カーブ矢印 9"/>
          <p:cNvSpPr/>
          <p:nvPr/>
        </p:nvSpPr>
        <p:spPr>
          <a:xfrm flipH="1">
            <a:off x="492631" y="3564868"/>
            <a:ext cx="2181603" cy="1296144"/>
          </a:xfrm>
          <a:prstGeom prst="curvedDownArrow">
            <a:avLst>
              <a:gd name="adj1" fmla="val 13705"/>
              <a:gd name="adj2" fmla="val 40794"/>
              <a:gd name="adj3" fmla="val 1984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下カーブ矢印 11"/>
          <p:cNvSpPr/>
          <p:nvPr/>
        </p:nvSpPr>
        <p:spPr>
          <a:xfrm flipH="1" flipV="1">
            <a:off x="1488864" y="4854703"/>
            <a:ext cx="1185213" cy="1129848"/>
          </a:xfrm>
          <a:prstGeom prst="curvedDownArrow">
            <a:avLst>
              <a:gd name="adj1" fmla="val 15813"/>
              <a:gd name="adj2" fmla="val 28178"/>
              <a:gd name="adj3" fmla="val 0"/>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下カーブ矢印 16"/>
          <p:cNvSpPr/>
          <p:nvPr/>
        </p:nvSpPr>
        <p:spPr>
          <a:xfrm flipH="1">
            <a:off x="1382128" y="3563784"/>
            <a:ext cx="2181603" cy="1296144"/>
          </a:xfrm>
          <a:prstGeom prst="curvedDownArrow">
            <a:avLst>
              <a:gd name="adj1" fmla="val 13705"/>
              <a:gd name="adj2" fmla="val 40794"/>
              <a:gd name="adj3" fmla="val 0"/>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下カーブ矢印 17"/>
          <p:cNvSpPr/>
          <p:nvPr/>
        </p:nvSpPr>
        <p:spPr>
          <a:xfrm flipH="1" flipV="1">
            <a:off x="2378361" y="4853619"/>
            <a:ext cx="1185213" cy="1129848"/>
          </a:xfrm>
          <a:prstGeom prst="curvedDownArrow">
            <a:avLst>
              <a:gd name="adj1" fmla="val 15813"/>
              <a:gd name="adj2" fmla="val 28178"/>
              <a:gd name="adj3" fmla="val 0"/>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下カーブ矢印 18"/>
          <p:cNvSpPr/>
          <p:nvPr/>
        </p:nvSpPr>
        <p:spPr>
          <a:xfrm flipH="1">
            <a:off x="2271468" y="3569063"/>
            <a:ext cx="2181603" cy="1296144"/>
          </a:xfrm>
          <a:prstGeom prst="curvedDownArrow">
            <a:avLst>
              <a:gd name="adj1" fmla="val 13705"/>
              <a:gd name="adj2" fmla="val 40794"/>
              <a:gd name="adj3" fmla="val 0"/>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下カーブ矢印 19"/>
          <p:cNvSpPr/>
          <p:nvPr/>
        </p:nvSpPr>
        <p:spPr>
          <a:xfrm flipH="1" flipV="1">
            <a:off x="3267701" y="4858898"/>
            <a:ext cx="1185213" cy="1129848"/>
          </a:xfrm>
          <a:prstGeom prst="curvedDownArrow">
            <a:avLst>
              <a:gd name="adj1" fmla="val 15813"/>
              <a:gd name="adj2" fmla="val 28178"/>
              <a:gd name="adj3" fmla="val 0"/>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下カーブ矢印 20"/>
          <p:cNvSpPr/>
          <p:nvPr/>
        </p:nvSpPr>
        <p:spPr>
          <a:xfrm flipH="1">
            <a:off x="3167313" y="3566984"/>
            <a:ext cx="2181603" cy="1296144"/>
          </a:xfrm>
          <a:prstGeom prst="curvedDownArrow">
            <a:avLst>
              <a:gd name="adj1" fmla="val 13705"/>
              <a:gd name="adj2" fmla="val 40794"/>
              <a:gd name="adj3" fmla="val 0"/>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p:cNvSpPr txBox="1"/>
          <p:nvPr/>
        </p:nvSpPr>
        <p:spPr>
          <a:xfrm>
            <a:off x="395536" y="3860998"/>
            <a:ext cx="1039862" cy="461665"/>
          </a:xfrm>
          <a:prstGeom prst="rect">
            <a:avLst/>
          </a:prstGeom>
          <a:noFill/>
        </p:spPr>
        <p:txBody>
          <a:bodyPr wrap="square" rtlCol="0">
            <a:spAutoFit/>
          </a:bodyPr>
          <a:lstStyle/>
          <a:p>
            <a:r>
              <a:rPr kumimoji="1" lang="en-US" altLang="ja-JP" sz="2400" b="1" i="1" dirty="0" smtClean="0">
                <a:latin typeface="Times New Roman"/>
                <a:cs typeface="Times New Roman"/>
              </a:rPr>
              <a:t>B</a:t>
            </a:r>
            <a:endParaRPr kumimoji="1" lang="ja-JP" altLang="en-US" sz="2400" b="1" i="1" dirty="0">
              <a:latin typeface="Times New Roman"/>
              <a:cs typeface="Times New Roman"/>
            </a:endParaRPr>
          </a:p>
        </p:txBody>
      </p:sp>
      <p:cxnSp>
        <p:nvCxnSpPr>
          <p:cNvPr id="33" name="直線矢印コネクタ 32"/>
          <p:cNvCxnSpPr/>
          <p:nvPr/>
        </p:nvCxnSpPr>
        <p:spPr>
          <a:xfrm>
            <a:off x="3517280" y="5015780"/>
            <a:ext cx="423664" cy="0"/>
          </a:xfrm>
          <a:prstGeom prst="straightConnector1">
            <a:avLst/>
          </a:prstGeom>
          <a:ln w="76200" cmpd="sng">
            <a:headEnd type="none"/>
            <a:tailEnd type="none"/>
          </a:ln>
          <a:effectLst/>
        </p:spPr>
        <p:style>
          <a:lnRef idx="3">
            <a:schemeClr val="accent4"/>
          </a:lnRef>
          <a:fillRef idx="0">
            <a:schemeClr val="accent4"/>
          </a:fillRef>
          <a:effectRef idx="2">
            <a:schemeClr val="accent4"/>
          </a:effectRef>
          <a:fontRef idx="minor">
            <a:schemeClr val="tx1"/>
          </a:fontRef>
        </p:style>
      </p:cxnSp>
      <p:cxnSp>
        <p:nvCxnSpPr>
          <p:cNvPr id="35" name="直線矢印コネクタ 34"/>
          <p:cNvCxnSpPr/>
          <p:nvPr/>
        </p:nvCxnSpPr>
        <p:spPr>
          <a:xfrm>
            <a:off x="2625626" y="5013126"/>
            <a:ext cx="423664" cy="0"/>
          </a:xfrm>
          <a:prstGeom prst="straightConnector1">
            <a:avLst/>
          </a:prstGeom>
          <a:ln w="76200" cmpd="sng">
            <a:headEnd type="none"/>
            <a:tailEnd type="none"/>
          </a:ln>
          <a:effectLst/>
        </p:spPr>
        <p:style>
          <a:lnRef idx="3">
            <a:schemeClr val="accent4"/>
          </a:lnRef>
          <a:fillRef idx="0">
            <a:schemeClr val="accent4"/>
          </a:fillRef>
          <a:effectRef idx="2">
            <a:schemeClr val="accent4"/>
          </a:effectRef>
          <a:fontRef idx="minor">
            <a:schemeClr val="tx1"/>
          </a:fontRef>
        </p:style>
      </p:cxnSp>
      <p:sp>
        <p:nvSpPr>
          <p:cNvPr id="36" name="テキスト ボックス 35"/>
          <p:cNvSpPr txBox="1"/>
          <p:nvPr/>
        </p:nvSpPr>
        <p:spPr>
          <a:xfrm>
            <a:off x="5292080" y="5127525"/>
            <a:ext cx="1039862" cy="461665"/>
          </a:xfrm>
          <a:prstGeom prst="rect">
            <a:avLst/>
          </a:prstGeom>
          <a:noFill/>
        </p:spPr>
        <p:txBody>
          <a:bodyPr wrap="square" rtlCol="0">
            <a:spAutoFit/>
          </a:bodyPr>
          <a:lstStyle/>
          <a:p>
            <a:r>
              <a:rPr kumimoji="1" lang="en-US" altLang="ja-JP" sz="2400" b="1" i="1" dirty="0" smtClean="0">
                <a:latin typeface="Times New Roman"/>
                <a:cs typeface="Times New Roman"/>
              </a:rPr>
              <a:t>J</a:t>
            </a:r>
            <a:r>
              <a:rPr kumimoji="1" lang="en-US" altLang="ja-JP" sz="2400" baseline="-25000" dirty="0" smtClean="0">
                <a:latin typeface="Times New Roman"/>
                <a:cs typeface="Times New Roman"/>
              </a:rPr>
              <a:t>CR</a:t>
            </a:r>
            <a:endParaRPr kumimoji="1" lang="ja-JP" altLang="en-US" sz="2400" dirty="0">
              <a:latin typeface="Times New Roman"/>
              <a:cs typeface="Times New Roman"/>
            </a:endParaRPr>
          </a:p>
        </p:txBody>
      </p:sp>
      <p:cxnSp>
        <p:nvCxnSpPr>
          <p:cNvPr id="40" name="直線矢印コネクタ 39"/>
          <p:cNvCxnSpPr/>
          <p:nvPr/>
        </p:nvCxnSpPr>
        <p:spPr>
          <a:xfrm>
            <a:off x="3946981" y="6148689"/>
            <a:ext cx="0" cy="360040"/>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41" name="直線矢印コネクタ 40"/>
          <p:cNvCxnSpPr/>
          <p:nvPr/>
        </p:nvCxnSpPr>
        <p:spPr>
          <a:xfrm>
            <a:off x="3012911" y="6148689"/>
            <a:ext cx="0" cy="360040"/>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42" name="直線矢印コネクタ 41"/>
          <p:cNvCxnSpPr/>
          <p:nvPr/>
        </p:nvCxnSpPr>
        <p:spPr>
          <a:xfrm>
            <a:off x="2114180" y="6148689"/>
            <a:ext cx="0" cy="360040"/>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43" name="直線矢印コネクタ 42"/>
          <p:cNvCxnSpPr/>
          <p:nvPr/>
        </p:nvCxnSpPr>
        <p:spPr>
          <a:xfrm>
            <a:off x="3442925" y="3088294"/>
            <a:ext cx="0" cy="360040"/>
          </a:xfrm>
          <a:prstGeom prst="straightConnector1">
            <a:avLst/>
          </a:prstGeom>
          <a:ln w="38100" cmpd="sng">
            <a:headEnd type="arrow"/>
            <a:tailEnd type="none"/>
          </a:ln>
        </p:spPr>
        <p:style>
          <a:lnRef idx="2">
            <a:schemeClr val="dk1"/>
          </a:lnRef>
          <a:fillRef idx="0">
            <a:schemeClr val="dk1"/>
          </a:fillRef>
          <a:effectRef idx="1">
            <a:schemeClr val="dk1"/>
          </a:effectRef>
          <a:fontRef idx="minor">
            <a:schemeClr val="tx1"/>
          </a:fontRef>
        </p:style>
      </p:cxnSp>
      <p:cxnSp>
        <p:nvCxnSpPr>
          <p:cNvPr id="44" name="直線矢印コネクタ 43"/>
          <p:cNvCxnSpPr/>
          <p:nvPr/>
        </p:nvCxnSpPr>
        <p:spPr>
          <a:xfrm>
            <a:off x="2508855" y="3088294"/>
            <a:ext cx="0" cy="360040"/>
          </a:xfrm>
          <a:prstGeom prst="straightConnector1">
            <a:avLst/>
          </a:prstGeom>
          <a:ln w="38100" cmpd="sng">
            <a:headEnd type="arrow"/>
            <a:tailEnd type="none"/>
          </a:ln>
        </p:spPr>
        <p:style>
          <a:lnRef idx="2">
            <a:schemeClr val="dk1"/>
          </a:lnRef>
          <a:fillRef idx="0">
            <a:schemeClr val="dk1"/>
          </a:fillRef>
          <a:effectRef idx="1">
            <a:schemeClr val="dk1"/>
          </a:effectRef>
          <a:fontRef idx="minor">
            <a:schemeClr val="tx1"/>
          </a:fontRef>
        </p:style>
      </p:cxnSp>
      <p:cxnSp>
        <p:nvCxnSpPr>
          <p:cNvPr id="45" name="直線矢印コネクタ 44"/>
          <p:cNvCxnSpPr/>
          <p:nvPr/>
        </p:nvCxnSpPr>
        <p:spPr>
          <a:xfrm>
            <a:off x="1610124" y="3088294"/>
            <a:ext cx="0" cy="360040"/>
          </a:xfrm>
          <a:prstGeom prst="straightConnector1">
            <a:avLst/>
          </a:prstGeom>
          <a:ln w="38100" cmpd="sng">
            <a:headEnd type="arrow"/>
            <a:tailEnd type="none"/>
          </a:ln>
        </p:spPr>
        <p:style>
          <a:lnRef idx="2">
            <a:schemeClr val="dk1"/>
          </a:lnRef>
          <a:fillRef idx="0">
            <a:schemeClr val="dk1"/>
          </a:fillRef>
          <a:effectRef idx="1">
            <a:schemeClr val="dk1"/>
          </a:effectRef>
          <a:fontRef idx="minor">
            <a:schemeClr val="tx1"/>
          </a:fontRef>
        </p:style>
      </p:cxnSp>
      <p:cxnSp>
        <p:nvCxnSpPr>
          <p:cNvPr id="46" name="直線矢印コネクタ 45"/>
          <p:cNvCxnSpPr/>
          <p:nvPr/>
        </p:nvCxnSpPr>
        <p:spPr>
          <a:xfrm>
            <a:off x="4357973" y="3086980"/>
            <a:ext cx="0" cy="360040"/>
          </a:xfrm>
          <a:prstGeom prst="straightConnector1">
            <a:avLst/>
          </a:prstGeom>
          <a:ln w="38100" cmpd="sng">
            <a:headEnd type="arrow"/>
            <a:tailEnd type="none"/>
          </a:ln>
        </p:spPr>
        <p:style>
          <a:lnRef idx="2">
            <a:schemeClr val="dk1"/>
          </a:lnRef>
          <a:fillRef idx="0">
            <a:schemeClr val="dk1"/>
          </a:fillRef>
          <a:effectRef idx="1">
            <a:schemeClr val="dk1"/>
          </a:effectRef>
          <a:fontRef idx="minor">
            <a:schemeClr val="tx1"/>
          </a:fontRef>
        </p:style>
      </p:cxnSp>
      <p:graphicFrame>
        <p:nvGraphicFramePr>
          <p:cNvPr id="48" name="オブジェクト 47"/>
          <p:cNvGraphicFramePr>
            <a:graphicFrameLocks noChangeAspect="1"/>
          </p:cNvGraphicFramePr>
          <p:nvPr>
            <p:extLst>
              <p:ext uri="{D42A27DB-BD31-4B8C-83A1-F6EECF244321}">
                <p14:modId xmlns:p14="http://schemas.microsoft.com/office/powerpoint/2010/main" val="1438895226"/>
              </p:ext>
            </p:extLst>
          </p:nvPr>
        </p:nvGraphicFramePr>
        <p:xfrm>
          <a:off x="1506935" y="2564904"/>
          <a:ext cx="3786187" cy="438150"/>
        </p:xfrm>
        <a:graphic>
          <a:graphicData uri="http://schemas.openxmlformats.org/presentationml/2006/ole">
            <mc:AlternateContent xmlns:mc="http://schemas.openxmlformats.org/markup-compatibility/2006">
              <mc:Choice xmlns:v="urn:schemas-microsoft-com:vml" Requires="v">
                <p:oleObj spid="_x0000_s126166" name="数式" r:id="rId3" imgW="2082800" imgH="241300" progId="Equation.3">
                  <p:embed/>
                </p:oleObj>
              </mc:Choice>
              <mc:Fallback>
                <p:oleObj name="数式" r:id="rId3" imgW="2082800" imgH="241300" progId="Equation.3">
                  <p:embed/>
                  <p:pic>
                    <p:nvPicPr>
                      <p:cNvPr id="0" name=""/>
                      <p:cNvPicPr/>
                      <p:nvPr/>
                    </p:nvPicPr>
                    <p:blipFill>
                      <a:blip r:embed="rId4"/>
                      <a:stretch>
                        <a:fillRect/>
                      </a:stretch>
                    </p:blipFill>
                    <p:spPr>
                      <a:xfrm>
                        <a:off x="1506935" y="2564904"/>
                        <a:ext cx="3786187" cy="438150"/>
                      </a:xfrm>
                      <a:prstGeom prst="rect">
                        <a:avLst/>
                      </a:prstGeom>
                    </p:spPr>
                  </p:pic>
                </p:oleObj>
              </mc:Fallback>
            </mc:AlternateContent>
          </a:graphicData>
        </a:graphic>
      </p:graphicFrame>
      <p:cxnSp>
        <p:nvCxnSpPr>
          <p:cNvPr id="51" name="直線矢印コネクタ 50"/>
          <p:cNvCxnSpPr/>
          <p:nvPr/>
        </p:nvCxnSpPr>
        <p:spPr>
          <a:xfrm>
            <a:off x="3756546" y="5013126"/>
            <a:ext cx="902633" cy="0"/>
          </a:xfrm>
          <a:prstGeom prst="straightConnector1">
            <a:avLst/>
          </a:prstGeom>
          <a:ln w="76200" cmpd="sng">
            <a:headEnd type="none"/>
            <a:tailEnd type="none"/>
          </a:ln>
          <a:effectLst/>
        </p:spPr>
        <p:style>
          <a:lnRef idx="3">
            <a:schemeClr val="accent4"/>
          </a:lnRef>
          <a:fillRef idx="0">
            <a:schemeClr val="accent4"/>
          </a:fillRef>
          <a:effectRef idx="2">
            <a:schemeClr val="accent4"/>
          </a:effectRef>
          <a:fontRef idx="minor">
            <a:schemeClr val="tx1"/>
          </a:fontRef>
        </p:style>
      </p:cxnSp>
      <p:sp>
        <p:nvSpPr>
          <p:cNvPr id="55" name="正方形/長方形 54"/>
          <p:cNvSpPr/>
          <p:nvPr/>
        </p:nvSpPr>
        <p:spPr>
          <a:xfrm rot="21065115">
            <a:off x="4842339" y="4529468"/>
            <a:ext cx="792088" cy="56755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3" name="直線矢印コネクタ 52"/>
          <p:cNvCxnSpPr/>
          <p:nvPr/>
        </p:nvCxnSpPr>
        <p:spPr>
          <a:xfrm>
            <a:off x="4659179" y="5013126"/>
            <a:ext cx="1086966" cy="0"/>
          </a:xfrm>
          <a:prstGeom prst="straightConnector1">
            <a:avLst/>
          </a:prstGeom>
          <a:ln w="76200" cmpd="sng">
            <a:tailEnd type="arrow"/>
          </a:ln>
          <a:effectLst/>
        </p:spPr>
        <p:style>
          <a:lnRef idx="3">
            <a:schemeClr val="accent4"/>
          </a:lnRef>
          <a:fillRef idx="0">
            <a:schemeClr val="accent4"/>
          </a:fillRef>
          <a:effectRef idx="2">
            <a:schemeClr val="accent4"/>
          </a:effectRef>
          <a:fontRef idx="minor">
            <a:schemeClr val="tx1"/>
          </a:fontRef>
        </p:style>
      </p:cxnSp>
      <p:cxnSp>
        <p:nvCxnSpPr>
          <p:cNvPr id="63" name="直線矢印コネクタ 62"/>
          <p:cNvCxnSpPr/>
          <p:nvPr/>
        </p:nvCxnSpPr>
        <p:spPr>
          <a:xfrm>
            <a:off x="3908946" y="4725094"/>
            <a:ext cx="1764672" cy="0"/>
          </a:xfrm>
          <a:prstGeom prst="straightConnector1">
            <a:avLst/>
          </a:prstGeom>
          <a:ln w="76200" cmpd="sng">
            <a:headEnd type="none"/>
            <a:tailEnd type="none"/>
          </a:ln>
          <a:effectLst/>
        </p:spPr>
        <p:style>
          <a:lnRef idx="3">
            <a:schemeClr val="accent4"/>
          </a:lnRef>
          <a:fillRef idx="0">
            <a:schemeClr val="accent4"/>
          </a:fillRef>
          <a:effectRef idx="2">
            <a:schemeClr val="accent4"/>
          </a:effectRef>
          <a:fontRef idx="minor">
            <a:schemeClr val="tx1"/>
          </a:fontRef>
        </p:style>
      </p:cxnSp>
      <p:cxnSp>
        <p:nvCxnSpPr>
          <p:cNvPr id="65" name="直線矢印コネクタ 64"/>
          <p:cNvCxnSpPr/>
          <p:nvPr/>
        </p:nvCxnSpPr>
        <p:spPr>
          <a:xfrm>
            <a:off x="3523571" y="4730030"/>
            <a:ext cx="391725" cy="0"/>
          </a:xfrm>
          <a:prstGeom prst="straightConnector1">
            <a:avLst/>
          </a:prstGeom>
          <a:ln w="76200" cmpd="sng">
            <a:headEnd type="none"/>
            <a:tailEnd type="none"/>
          </a:ln>
          <a:effectLst/>
        </p:spPr>
        <p:style>
          <a:lnRef idx="3">
            <a:schemeClr val="accent4"/>
          </a:lnRef>
          <a:fillRef idx="0">
            <a:schemeClr val="accent4"/>
          </a:fillRef>
          <a:effectRef idx="2">
            <a:schemeClr val="accent4"/>
          </a:effectRef>
          <a:fontRef idx="minor">
            <a:schemeClr val="tx1"/>
          </a:fontRef>
        </p:style>
      </p:cxnSp>
      <p:cxnSp>
        <p:nvCxnSpPr>
          <p:cNvPr id="67" name="直線矢印コネクタ 66"/>
          <p:cNvCxnSpPr/>
          <p:nvPr/>
        </p:nvCxnSpPr>
        <p:spPr>
          <a:xfrm>
            <a:off x="2634134" y="4731444"/>
            <a:ext cx="391725" cy="0"/>
          </a:xfrm>
          <a:prstGeom prst="straightConnector1">
            <a:avLst/>
          </a:prstGeom>
          <a:ln w="76200" cmpd="sng">
            <a:headEnd type="none"/>
            <a:tailEnd type="none"/>
          </a:ln>
          <a:effectLst/>
        </p:spPr>
        <p:style>
          <a:lnRef idx="3">
            <a:schemeClr val="accent4"/>
          </a:lnRef>
          <a:fillRef idx="0">
            <a:schemeClr val="accent4"/>
          </a:fillRef>
          <a:effectRef idx="2">
            <a:schemeClr val="accent4"/>
          </a:effectRef>
          <a:fontRef idx="minor">
            <a:schemeClr val="tx1"/>
          </a:fontRef>
        </p:style>
      </p:cxnSp>
      <p:sp>
        <p:nvSpPr>
          <p:cNvPr id="68" name="テキスト ボックス 67"/>
          <p:cNvSpPr txBox="1"/>
          <p:nvPr/>
        </p:nvSpPr>
        <p:spPr>
          <a:xfrm>
            <a:off x="1179430" y="4119413"/>
            <a:ext cx="1967811" cy="461665"/>
          </a:xfrm>
          <a:prstGeom prst="rect">
            <a:avLst/>
          </a:prstGeom>
          <a:noFill/>
        </p:spPr>
        <p:txBody>
          <a:bodyPr wrap="square" rtlCol="0">
            <a:spAutoFit/>
          </a:bodyPr>
          <a:lstStyle/>
          <a:p>
            <a:r>
              <a:rPr lang="en-US" altLang="ja-JP" sz="2400" b="1" i="1" dirty="0" err="1" smtClean="0">
                <a:latin typeface="Times New Roman"/>
                <a:cs typeface="Times New Roman"/>
              </a:rPr>
              <a:t>J</a:t>
            </a:r>
            <a:r>
              <a:rPr lang="en-US" altLang="ja-JP" sz="2400" baseline="-25000" dirty="0" err="1" smtClean="0">
                <a:latin typeface="Times New Roman"/>
                <a:cs typeface="Times New Roman"/>
              </a:rPr>
              <a:t>return</a:t>
            </a:r>
            <a:r>
              <a:rPr lang="en-US" altLang="ja-JP" sz="2400" dirty="0" smtClean="0">
                <a:latin typeface="Times New Roman"/>
                <a:cs typeface="Times New Roman"/>
              </a:rPr>
              <a:t> = −</a:t>
            </a:r>
            <a:r>
              <a:rPr kumimoji="1" lang="en-US" altLang="ja-JP" sz="2400" b="1" i="1" dirty="0" smtClean="0">
                <a:latin typeface="Times New Roman"/>
                <a:cs typeface="Times New Roman"/>
              </a:rPr>
              <a:t>J</a:t>
            </a:r>
            <a:r>
              <a:rPr kumimoji="1" lang="en-US" altLang="ja-JP" sz="2400" baseline="-25000" dirty="0" smtClean="0">
                <a:latin typeface="Times New Roman"/>
                <a:cs typeface="Times New Roman"/>
              </a:rPr>
              <a:t>CR</a:t>
            </a:r>
            <a:endParaRPr kumimoji="1" lang="ja-JP" altLang="en-US" sz="2400" baseline="-25000" dirty="0">
              <a:latin typeface="Times New Roman"/>
              <a:cs typeface="Times New Roman"/>
            </a:endParaRPr>
          </a:p>
        </p:txBody>
      </p:sp>
      <p:graphicFrame>
        <p:nvGraphicFramePr>
          <p:cNvPr id="70" name="オブジェクト 69"/>
          <p:cNvGraphicFramePr>
            <a:graphicFrameLocks noChangeAspect="1"/>
          </p:cNvGraphicFramePr>
          <p:nvPr>
            <p:extLst>
              <p:ext uri="{D42A27DB-BD31-4B8C-83A1-F6EECF244321}">
                <p14:modId xmlns:p14="http://schemas.microsoft.com/office/powerpoint/2010/main" val="3117827797"/>
              </p:ext>
            </p:extLst>
          </p:nvPr>
        </p:nvGraphicFramePr>
        <p:xfrm>
          <a:off x="6550074" y="4046860"/>
          <a:ext cx="1684338" cy="804863"/>
        </p:xfrm>
        <a:graphic>
          <a:graphicData uri="http://schemas.openxmlformats.org/presentationml/2006/ole">
            <mc:AlternateContent xmlns:mc="http://schemas.openxmlformats.org/markup-compatibility/2006">
              <mc:Choice xmlns:v="urn:schemas-microsoft-com:vml" Requires="v">
                <p:oleObj spid="_x0000_s126167" name="数式" r:id="rId5" imgW="927100" imgH="444500" progId="Equation.3">
                  <p:embed/>
                </p:oleObj>
              </mc:Choice>
              <mc:Fallback>
                <p:oleObj name="数式" r:id="rId5" imgW="927100" imgH="444500" progId="Equation.3">
                  <p:embed/>
                  <p:pic>
                    <p:nvPicPr>
                      <p:cNvPr id="0" name=""/>
                      <p:cNvPicPr/>
                      <p:nvPr/>
                    </p:nvPicPr>
                    <p:blipFill>
                      <a:blip r:embed="rId6"/>
                      <a:stretch>
                        <a:fillRect/>
                      </a:stretch>
                    </p:blipFill>
                    <p:spPr>
                      <a:xfrm>
                        <a:off x="6550074" y="4046860"/>
                        <a:ext cx="1684338" cy="804863"/>
                      </a:xfrm>
                      <a:prstGeom prst="rect">
                        <a:avLst/>
                      </a:prstGeom>
                    </p:spPr>
                  </p:pic>
                </p:oleObj>
              </mc:Fallback>
            </mc:AlternateContent>
          </a:graphicData>
        </a:graphic>
      </p:graphicFrame>
      <p:graphicFrame>
        <p:nvGraphicFramePr>
          <p:cNvPr id="71" name="オブジェクト 70"/>
          <p:cNvGraphicFramePr>
            <a:graphicFrameLocks noChangeAspect="1"/>
          </p:cNvGraphicFramePr>
          <p:nvPr>
            <p:extLst>
              <p:ext uri="{D42A27DB-BD31-4B8C-83A1-F6EECF244321}">
                <p14:modId xmlns:p14="http://schemas.microsoft.com/office/powerpoint/2010/main" val="1102940779"/>
              </p:ext>
            </p:extLst>
          </p:nvPr>
        </p:nvGraphicFramePr>
        <p:xfrm>
          <a:off x="6537845" y="5013176"/>
          <a:ext cx="1706563" cy="414338"/>
        </p:xfrm>
        <a:graphic>
          <a:graphicData uri="http://schemas.openxmlformats.org/presentationml/2006/ole">
            <mc:AlternateContent xmlns:mc="http://schemas.openxmlformats.org/markup-compatibility/2006">
              <mc:Choice xmlns:v="urn:schemas-microsoft-com:vml" Requires="v">
                <p:oleObj spid="_x0000_s126168" name="数式" r:id="rId7" imgW="939800" imgH="228600" progId="Equation.3">
                  <p:embed/>
                </p:oleObj>
              </mc:Choice>
              <mc:Fallback>
                <p:oleObj name="数式" r:id="rId7" imgW="939800" imgH="228600" progId="Equation.3">
                  <p:embed/>
                  <p:pic>
                    <p:nvPicPr>
                      <p:cNvPr id="0" name=""/>
                      <p:cNvPicPr/>
                      <p:nvPr/>
                    </p:nvPicPr>
                    <p:blipFill>
                      <a:blip r:embed="rId8"/>
                      <a:stretch>
                        <a:fillRect/>
                      </a:stretch>
                    </p:blipFill>
                    <p:spPr>
                      <a:xfrm>
                        <a:off x="6537845" y="5013176"/>
                        <a:ext cx="1706563" cy="414338"/>
                      </a:xfrm>
                      <a:prstGeom prst="rect">
                        <a:avLst/>
                      </a:prstGeom>
                    </p:spPr>
                  </p:pic>
                </p:oleObj>
              </mc:Fallback>
            </mc:AlternateContent>
          </a:graphicData>
        </a:graphic>
      </p:graphicFrame>
      <p:sp>
        <p:nvSpPr>
          <p:cNvPr id="72" name="テキスト ボックス 71"/>
          <p:cNvSpPr txBox="1"/>
          <p:nvPr/>
        </p:nvSpPr>
        <p:spPr>
          <a:xfrm>
            <a:off x="7668344" y="5651956"/>
            <a:ext cx="1080120" cy="369332"/>
          </a:xfrm>
          <a:prstGeom prst="rect">
            <a:avLst/>
          </a:prstGeom>
          <a:noFill/>
        </p:spPr>
        <p:txBody>
          <a:bodyPr wrap="square" rtlCol="0">
            <a:spAutoFit/>
          </a:bodyPr>
          <a:lstStyle/>
          <a:p>
            <a:r>
              <a:rPr kumimoji="1" lang="en-US" altLang="ja-JP" dirty="0" smtClean="0"/>
              <a:t>Bell 04</a:t>
            </a:r>
            <a:endParaRPr kumimoji="1" lang="ja-JP" altLang="en-US" dirty="0"/>
          </a:p>
        </p:txBody>
      </p:sp>
    </p:spTree>
    <p:extLst>
      <p:ext uri="{BB962C8B-B14F-4D97-AF65-F5344CB8AC3E}">
        <p14:creationId xmlns:p14="http://schemas.microsoft.com/office/powerpoint/2010/main" val="14575943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25256</TotalTime>
  <Words>1168</Words>
  <Application>Microsoft Macintosh PowerPoint</Application>
  <PresentationFormat>画面に合わせる (4:3)</PresentationFormat>
  <Paragraphs>135</Paragraphs>
  <Slides>13</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15" baseType="lpstr">
      <vt:lpstr>Office テーマ</vt:lpstr>
      <vt:lpstr>数式</vt:lpstr>
      <vt:lpstr>PowerPoint プレゼンテーション</vt:lpstr>
      <vt:lpstr>Introduction to RX J1713.7-3946</vt:lpstr>
      <vt:lpstr>g-ray Emissions from SNR</vt:lpstr>
      <vt:lpstr>Good Correlation of Gas &amp; G-rays</vt:lpstr>
      <vt:lpstr>陽子起源スペクトルの変調　1/2</vt:lpstr>
      <vt:lpstr>陽子起源スペクトルの変調　2/2</vt:lpstr>
      <vt:lpstr>Clumps Irradiated by CRs</vt:lpstr>
      <vt:lpstr>Clumps Irradiated by CRs</vt:lpstr>
      <vt:lpstr>Mechanism of Bell Instability</vt:lpstr>
      <vt:lpstr>Basic Equations and Dt  (1)</vt:lpstr>
      <vt:lpstr>dB Generation by Bell Instability </vt:lpstr>
      <vt:lpstr>Spatial Variation of Spectrum</vt:lpstr>
      <vt:lpstr>Summary</vt:lpstr>
    </vt:vector>
  </TitlesOfParts>
  <Company>国立天文台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星間媒質の非線形ダイナミクス</dc:title>
  <dc:creator>井上 剛志</dc:creator>
  <cp:lastModifiedBy>井上 剛志</cp:lastModifiedBy>
  <cp:revision>1936</cp:revision>
  <dcterms:created xsi:type="dcterms:W3CDTF">2013-03-14T15:08:34Z</dcterms:created>
  <dcterms:modified xsi:type="dcterms:W3CDTF">2017-09-06T05:51:15Z</dcterms:modified>
</cp:coreProperties>
</file>