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267" r:id="rId4"/>
    <p:sldId id="276" r:id="rId5"/>
    <p:sldId id="258" r:id="rId6"/>
    <p:sldId id="270" r:id="rId7"/>
    <p:sldId id="273" r:id="rId8"/>
    <p:sldId id="262" r:id="rId9"/>
    <p:sldId id="278" r:id="rId10"/>
    <p:sldId id="275" r:id="rId11"/>
    <p:sldId id="269" r:id="rId12"/>
    <p:sldId id="260" r:id="rId13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7FF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9"/>
    <p:restoredTop sz="92141"/>
  </p:normalViewPr>
  <p:slideViewPr>
    <p:cSldViewPr snapToGrid="0" snapToObjects="1">
      <p:cViewPr>
        <p:scale>
          <a:sx n="113" d="100"/>
          <a:sy n="113" d="100"/>
        </p:scale>
        <p:origin x="1312" y="-8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75" d="100"/>
          <a:sy n="75" d="100"/>
        </p:scale>
        <p:origin x="3504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96405-EE34-A645-A082-7730813A8EE6}" type="datetimeFigureOut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9A67B-451C-2340-844A-2505D452F6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64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59139-C494-6647-803A-6E6C7EA332CD}" type="datetimeFigureOut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2722F-779F-944D-91DE-B6C8256865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9486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My name is </a:t>
            </a:r>
            <a:r>
              <a:rPr lang="en-US" altLang="ja-JP" dirty="0" smtClean="0"/>
              <a:t>S</a:t>
            </a:r>
            <a:r>
              <a:rPr kumimoji="1" lang="en-US" altLang="ja-JP" dirty="0" smtClean="0"/>
              <a:t>ara Tomita.</a:t>
            </a:r>
            <a:r>
              <a:rPr lang="en-US" altLang="ja-JP" dirty="0" smtClean="0"/>
              <a:t> I am a graduate student in Aoyama University.</a:t>
            </a:r>
          </a:p>
          <a:p>
            <a:endParaRPr lang="en-US" altLang="ja-JP" dirty="0" smtClean="0"/>
          </a:p>
          <a:p>
            <a:r>
              <a:rPr lang="en-US" altLang="ja-JP" dirty="0" smtClean="0"/>
              <a:t>I will be talking about </a:t>
            </a:r>
            <a:r>
              <a:rPr lang="en-US" altLang="ja-JP" sz="1200" b="1" dirty="0" smtClean="0"/>
              <a:t>Relativistic </a:t>
            </a:r>
            <a:r>
              <a:rPr lang="en-US" altLang="ja-JP" sz="1200" b="1" dirty="0" err="1" smtClean="0"/>
              <a:t>Unmagnetized</a:t>
            </a:r>
            <a:r>
              <a:rPr lang="en-US" altLang="ja-JP" sz="1200" b="1" dirty="0" smtClean="0"/>
              <a:t> </a:t>
            </a:r>
            <a:r>
              <a:rPr lang="en-US" altLang="ja-JP" sz="1200" b="1" dirty="0" err="1" smtClean="0"/>
              <a:t>Collisionless</a:t>
            </a:r>
            <a:r>
              <a:rPr lang="en-US" altLang="ja-JP" sz="1200" b="1" dirty="0" smtClean="0"/>
              <a:t> Shocks Propagating into the Inhomogeneous Media</a:t>
            </a:r>
            <a:r>
              <a:rPr lang="en-US" altLang="ja-JP" dirty="0" smtClean="0"/>
              <a:t>.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722F-779F-944D-91DE-B6C8256865DB}" type="slidenum">
              <a:rPr kumimoji="1" lang="ja-JP" altLang="en-US" smtClean="0"/>
              <a:t>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812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 smtClean="0"/>
              <a:t>温度非等方性</a:t>
            </a:r>
            <a:r>
              <a:rPr kumimoji="1" lang="en-US" altLang="ja-JP" b="1" dirty="0" smtClean="0"/>
              <a:t> 5*10^-2</a:t>
            </a:r>
            <a:r>
              <a:rPr lang="ja-JP" altLang="en-US" b="1" dirty="0" smtClean="0"/>
              <a:t>が持つエネルギー密度の、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　　</a:t>
            </a:r>
            <a:r>
              <a:rPr lang="en-US" altLang="ja-JP" b="1" dirty="0" smtClean="0"/>
              <a:t>0.1%</a:t>
            </a:r>
            <a:r>
              <a:rPr lang="ja-JP" altLang="en-US" b="1" dirty="0" smtClean="0"/>
              <a:t>が磁場のエネルギー密度に変換されれば、</a:t>
            </a:r>
            <a:endParaRPr lang="en-US" altLang="ja-JP" b="1" dirty="0" smtClean="0"/>
          </a:p>
          <a:p>
            <a:pPr marL="0" indent="0">
              <a:buNone/>
            </a:pPr>
            <a:r>
              <a:rPr lang="ja-JP" altLang="en-US" b="1" dirty="0" smtClean="0"/>
              <a:t>　　観測</a:t>
            </a:r>
            <a:r>
              <a:rPr lang="en-US" altLang="ja-JP" b="1" dirty="0" smtClean="0"/>
              <a:t>¥epsilon_B~10^-5</a:t>
            </a:r>
            <a:r>
              <a:rPr lang="ja-JP" altLang="en-US" b="1" dirty="0" smtClean="0"/>
              <a:t>を説明できるかもしれない。</a:t>
            </a:r>
            <a:endParaRPr lang="en-US" altLang="ja-JP" b="1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C06CB-FB06-234C-BD8F-208B9349C76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7677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In summary</a:t>
            </a:r>
            <a:r>
              <a:rPr kumimoji="1" lang="en-US" altLang="ja-JP" baseline="0" dirty="0" smtClean="0"/>
              <a:t>, we found that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larger temperature anisotropy in the far downstream region compared with a uniform case,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although the magnetic field simply decays.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 the observed temperature anisotropy is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sufficiently large to generate the required magnetic field. </a:t>
            </a: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So, in order to see the generation of magnetic field by the </a:t>
            </a:r>
            <a:r>
              <a:rPr kumimoji="1" lang="en-US" altLang="ja-JP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Weibel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instability, we need to perform the larger simulation.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That’s all. thank you.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2722F-779F-944D-91DE-B6C8256865D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502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At first</a:t>
            </a:r>
            <a:r>
              <a:rPr kumimoji="1" lang="en-US" altLang="ja-JP" dirty="0" smtClean="0"/>
              <a:t>, I’ll explain the physical</a:t>
            </a:r>
            <a:r>
              <a:rPr kumimoji="1" lang="en-US" altLang="ja-JP" baseline="0" dirty="0" smtClean="0"/>
              <a:t> mechanism of the </a:t>
            </a:r>
            <a:r>
              <a:rPr kumimoji="1" lang="en-US" altLang="ja-JP" dirty="0" err="1" smtClean="0"/>
              <a:t>Weibel</a:t>
            </a:r>
            <a:r>
              <a:rPr kumimoji="1" lang="en-US" altLang="ja-JP" dirty="0" smtClean="0"/>
              <a:t> instability.</a:t>
            </a:r>
          </a:p>
          <a:p>
            <a:endParaRPr lang="en-US" altLang="ja-JP" dirty="0"/>
          </a:p>
          <a:p>
            <a:r>
              <a:rPr lang="en-US" altLang="ja-JP" dirty="0"/>
              <a:t>The </a:t>
            </a:r>
            <a:r>
              <a:rPr lang="en-US" altLang="ja-JP" dirty="0" err="1"/>
              <a:t>Weibel</a:t>
            </a:r>
            <a:r>
              <a:rPr lang="en-US" altLang="ja-JP" dirty="0"/>
              <a:t> instability occurs in plasmas with anisotropic velocity distributions</a:t>
            </a:r>
            <a:r>
              <a:rPr lang="en-US" altLang="ja-JP" dirty="0" smtClean="0"/>
              <a:t>. </a:t>
            </a:r>
          </a:p>
          <a:p>
            <a:r>
              <a:rPr lang="en-US" altLang="ja-JP" dirty="0" smtClean="0"/>
              <a:t>For example,</a:t>
            </a:r>
            <a:r>
              <a:rPr lang="en-US" altLang="ja-JP" baseline="0" dirty="0" smtClean="0"/>
              <a:t> </a:t>
            </a:r>
            <a:r>
              <a:rPr lang="en-US" altLang="ja-JP" dirty="0" smtClean="0"/>
              <a:t>anisotropic temperature plasma or counter-streaming plasma.  </a:t>
            </a:r>
          </a:p>
          <a:p>
            <a:endParaRPr lang="en-US" altLang="ja-JP" dirty="0"/>
          </a:p>
          <a:p>
            <a:r>
              <a:rPr lang="en-US" altLang="ja-JP" dirty="0" smtClean="0"/>
              <a:t>If there are perturbation</a:t>
            </a:r>
            <a:r>
              <a:rPr lang="en-US" altLang="ja-JP" baseline="0" dirty="0" smtClean="0"/>
              <a:t>s of</a:t>
            </a:r>
            <a:r>
              <a:rPr lang="en-US" altLang="ja-JP" dirty="0" smtClean="0"/>
              <a:t> magnetic field in the counter-streaming plasma, </a:t>
            </a:r>
          </a:p>
          <a:p>
            <a:r>
              <a:rPr lang="en-US" altLang="ja-JP" dirty="0" smtClean="0"/>
              <a:t>the </a:t>
            </a:r>
            <a:r>
              <a:rPr lang="en-US" altLang="ja-JP" dirty="0"/>
              <a:t>streaming plasmas are deflected </a:t>
            </a:r>
            <a:r>
              <a:rPr lang="en-US" altLang="ja-JP" dirty="0" smtClean="0"/>
              <a:t>by magnetic field perturbations </a:t>
            </a:r>
            <a:r>
              <a:rPr lang="en-US" altLang="ja-JP" dirty="0" smtClean="0">
                <a:latin typeface="Symbol" panose="05050102010706020507" pitchFamily="18" charset="2"/>
              </a:rPr>
              <a:t>d</a:t>
            </a:r>
            <a:r>
              <a:rPr lang="en-US" altLang="ja-JP" dirty="0" smtClean="0"/>
              <a:t>B</a:t>
            </a:r>
            <a:r>
              <a:rPr lang="en-US" altLang="ja-JP" dirty="0"/>
              <a:t>, </a:t>
            </a:r>
            <a:r>
              <a:rPr lang="en-US" altLang="ja-JP" dirty="0" smtClean="0"/>
              <a:t>so that </a:t>
            </a:r>
            <a:r>
              <a:rPr lang="en-US" altLang="ja-JP" dirty="0"/>
              <a:t>currents  are </a:t>
            </a:r>
            <a:r>
              <a:rPr lang="en-US" altLang="ja-JP" dirty="0" smtClean="0"/>
              <a:t>generated</a:t>
            </a:r>
            <a:r>
              <a:rPr lang="en-US" altLang="ja-JP" baseline="0" dirty="0" smtClean="0"/>
              <a:t> and </a:t>
            </a:r>
            <a:endParaRPr lang="en-US" altLang="ja-JP" dirty="0"/>
          </a:p>
          <a:p>
            <a:r>
              <a:rPr lang="en-US" altLang="ja-JP" dirty="0" smtClean="0"/>
              <a:t>the </a:t>
            </a:r>
            <a:r>
              <a:rPr lang="en-US" altLang="ja-JP" dirty="0"/>
              <a:t>currents amplify </a:t>
            </a:r>
            <a:r>
              <a:rPr lang="en-US" altLang="ja-JP" dirty="0" smtClean="0"/>
              <a:t>the initial perturbation of magnetic fields </a:t>
            </a:r>
            <a:r>
              <a:rPr lang="en-US" altLang="ja-JP" dirty="0" err="1" smtClean="0">
                <a:latin typeface="Symbol" panose="05050102010706020507" pitchFamily="18" charset="2"/>
              </a:rPr>
              <a:t>d</a:t>
            </a:r>
            <a:r>
              <a:rPr lang="en-US" altLang="ja-JP" dirty="0" err="1" smtClean="0"/>
              <a:t>B</a:t>
            </a:r>
            <a:r>
              <a:rPr lang="en-US" altLang="ja-JP" dirty="0" err="1"/>
              <a:t>.</a:t>
            </a:r>
            <a:r>
              <a:rPr lang="en-US" altLang="ja-JP" dirty="0"/>
              <a:t> </a:t>
            </a:r>
            <a:endParaRPr lang="en-US" altLang="ja-JP" dirty="0" smtClean="0"/>
          </a:p>
          <a:p>
            <a:r>
              <a:rPr lang="en-US" altLang="ja-JP" dirty="0" smtClean="0"/>
              <a:t>So, the </a:t>
            </a:r>
            <a:r>
              <a:rPr lang="en-US" altLang="ja-JP" dirty="0" err="1"/>
              <a:t>Weibel</a:t>
            </a:r>
            <a:r>
              <a:rPr lang="en-US" altLang="ja-JP" dirty="0"/>
              <a:t> </a:t>
            </a:r>
            <a:r>
              <a:rPr lang="en-US" altLang="ja-JP" dirty="0" smtClean="0"/>
              <a:t>instability makes magnetic fields.</a:t>
            </a:r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526F5-E95B-4233-9F38-203741FF2F6C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244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The observation of GRB afterglow</a:t>
            </a:r>
            <a:r>
              <a:rPr lang="ja-JP" altLang="en-US" dirty="0" smtClean="0"/>
              <a:t>　</a:t>
            </a:r>
            <a:r>
              <a:rPr lang="en-US" altLang="ja-JP" dirty="0" smtClean="0"/>
              <a:t>suggests that the magnetic fields are amplified in the large downstream region. </a:t>
            </a:r>
          </a:p>
          <a:p>
            <a:r>
              <a:rPr lang="en-US" altLang="ja-JP" dirty="0" smtClean="0"/>
              <a:t>According to the recent</a:t>
            </a:r>
            <a:r>
              <a:rPr lang="en-US" altLang="ja-JP" baseline="0" dirty="0" smtClean="0"/>
              <a:t> study, </a:t>
            </a:r>
            <a:r>
              <a:rPr lang="en-US" altLang="ja-JP" dirty="0" smtClean="0"/>
              <a:t>the ratio of the magnetic field energy density to the shock kinetic energy density $epsilon_{B} has a large range,</a:t>
            </a:r>
          </a:p>
          <a:p>
            <a:r>
              <a:rPr lang="en-US" altLang="ja-JP" dirty="0" smtClean="0"/>
              <a:t>and the mean value</a:t>
            </a:r>
            <a:r>
              <a:rPr lang="en-US" altLang="ja-JP" baseline="0" dirty="0" smtClean="0"/>
              <a:t> is </a:t>
            </a:r>
            <a:r>
              <a:rPr lang="en-US" altLang="ja-JP" dirty="0" smtClean="0"/>
              <a:t>about ten to the minus five.</a:t>
            </a:r>
          </a:p>
          <a:p>
            <a:r>
              <a:rPr kumimoji="1" lang="en-US" altLang="ja-JP" dirty="0" smtClean="0"/>
              <a:t>This means that post-shock magnetic fields are amplified to about  one hundred times the shock-compressed value.</a:t>
            </a:r>
          </a:p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3965-6376-44AD-ABBC-247DADBC0D7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0311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T</a:t>
            </a:r>
            <a:r>
              <a:rPr lang="en-US" altLang="ja-JP" baseline="0" dirty="0" smtClean="0"/>
              <a:t>he </a:t>
            </a:r>
            <a:r>
              <a:rPr lang="en-US" altLang="ja-JP" baseline="0" dirty="0" err="1" smtClean="0"/>
              <a:t>Weibel</a:t>
            </a:r>
            <a:r>
              <a:rPr lang="en-US" altLang="ja-JP" baseline="0" dirty="0" smtClean="0"/>
              <a:t> instability is thought to be important for the particle acceleration and generation of magnetic fields.</a:t>
            </a:r>
          </a:p>
          <a:p>
            <a:r>
              <a:rPr lang="en-US" altLang="ja-JP" baseline="0" dirty="0" smtClean="0"/>
              <a:t>It is excited  by plasma with anisotropic velocity distribution existing around shock front.</a:t>
            </a:r>
            <a:endParaRPr lang="en-US" altLang="ja-JP" dirty="0" smtClean="0"/>
          </a:p>
          <a:p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pic simulations show that the magnetic field by the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Weibel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instability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rapidly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decay.</a:t>
            </a: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dirty="0" smtClean="0"/>
              <a:t>So, the simulation results cannot explain the GRB observations. </a:t>
            </a:r>
            <a:endParaRPr lang="en-US" altLang="ja-JP" dirty="0" smtClean="0"/>
          </a:p>
          <a:p>
            <a:r>
              <a:rPr lang="en-US" altLang="ja-JP" dirty="0" smtClean="0"/>
              <a:t>------------------------------------------------------------------------------</a:t>
            </a:r>
          </a:p>
          <a:p>
            <a:r>
              <a:rPr lang="en-US" altLang="ja-JP" dirty="0" smtClean="0"/>
              <a:t>Pic</a:t>
            </a:r>
            <a:r>
              <a:rPr lang="ja-JP" altLang="en-US" dirty="0" smtClean="0"/>
              <a:t>シミュレーションを初めて見た人用。</a:t>
            </a: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This figures</a:t>
            </a:r>
            <a:r>
              <a:rPr lang="en-US" altLang="ja-JP" baseline="0" dirty="0" smtClean="0"/>
              <a:t> show 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particle-in-cell simulation</a:t>
            </a:r>
            <a:r>
              <a:rPr lang="en-US" altLang="ja-JP" baseline="0" dirty="0" smtClean="0">
                <a:uFill>
                  <a:solidFill>
                    <a:srgbClr val="FF0000"/>
                  </a:solidFill>
                </a:uFill>
              </a:rPr>
              <a:t> results of a 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relativistic</a:t>
            </a:r>
            <a:r>
              <a:rPr lang="en-US" altLang="ja-JP" baseline="0" dirty="0" smtClean="0">
                <a:uFill>
                  <a:solidFill>
                    <a:srgbClr val="FF0000"/>
                  </a:solidFill>
                </a:uFill>
              </a:rPr>
              <a:t> </a:t>
            </a:r>
            <a:r>
              <a:rPr lang="en-US" altLang="ja-JP" dirty="0" err="1" smtClean="0">
                <a:uFill>
                  <a:solidFill>
                    <a:srgbClr val="FF0000"/>
                  </a:solidFill>
                </a:uFill>
              </a:rPr>
              <a:t>collisionless</a:t>
            </a:r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 shock.</a:t>
            </a:r>
            <a:r>
              <a:rPr lang="en-US" altLang="ja-JP" baseline="0" dirty="0" smtClean="0">
                <a:uFill>
                  <a:solidFill>
                    <a:srgbClr val="FF0000"/>
                  </a:solidFill>
                </a:uFill>
              </a:rPr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>
                <a:uFill>
                  <a:solidFill>
                    <a:srgbClr val="FF0000"/>
                  </a:solidFill>
                </a:uFill>
              </a:rPr>
              <a:t>The shock is</a:t>
            </a:r>
            <a:r>
              <a:rPr lang="en-US" altLang="ja-JP" baseline="0" dirty="0" smtClean="0">
                <a:uFill>
                  <a:solidFill>
                    <a:srgbClr val="FF0000"/>
                  </a:solidFill>
                </a:uFill>
              </a:rPr>
              <a:t> located at around this region. </a:t>
            </a:r>
            <a:endParaRPr lang="en-US" altLang="ja-JP" dirty="0" smtClean="0">
              <a:uFill>
                <a:solidFill>
                  <a:srgbClr val="FF0000"/>
                </a:solidFill>
              </a:u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you can see, the magnetic field generated by the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Weibel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instability decays rapidly in the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downstream region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ja-JP" dirty="0" smtClean="0"/>
          </a:p>
          <a:p>
            <a:r>
              <a:rPr lang="en-US" altLang="ja-JP" sz="1200" dirty="0" smtClean="0"/>
              <a:t>So, the simulation results cannot explain the GRB observations. 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 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F63965-6376-44AD-ABBC-247DADBC0D7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73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So far, </a:t>
            </a:r>
            <a:r>
              <a:rPr kumimoji="1" lang="en-US" altLang="ja-JP" dirty="0" smtClean="0"/>
              <a:t>nonlinear evolution of the </a:t>
            </a:r>
            <a:r>
              <a:rPr kumimoji="1" lang="en-US" altLang="ja-JP" dirty="0" err="1" smtClean="0"/>
              <a:t>Weibel</a:t>
            </a:r>
            <a:r>
              <a:rPr kumimoji="1" lang="en-US" altLang="ja-JP" dirty="0" smtClean="0"/>
              <a:t> instability has been investigated for </a:t>
            </a:r>
            <a:r>
              <a:rPr lang="en-US" altLang="ja-JP" dirty="0" smtClean="0"/>
              <a:t>shocks in uniform plasmas.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r>
              <a:rPr lang="en-US" altLang="ja-JP" dirty="0" smtClean="0"/>
              <a:t>(In this</a:t>
            </a:r>
            <a:r>
              <a:rPr lang="en-US" altLang="ja-JP" baseline="0" dirty="0" smtClean="0"/>
              <a:t> case, </a:t>
            </a:r>
            <a:r>
              <a:rPr lang="en-US" altLang="ja-JP" dirty="0" smtClean="0"/>
              <a:t>the </a:t>
            </a:r>
            <a:r>
              <a:rPr lang="en-US" altLang="ja-JP" dirty="0" err="1" smtClean="0"/>
              <a:t>Weibel</a:t>
            </a:r>
            <a:r>
              <a:rPr lang="en-US" altLang="ja-JP" dirty="0" smtClean="0"/>
              <a:t> mode decay rapidly.)</a:t>
            </a:r>
          </a:p>
          <a:p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there really must be density fluctuations in the interstellar medium.</a:t>
            </a:r>
            <a:endParaRPr lang="en-US" altLang="ja-JP" dirty="0" smtClean="0"/>
          </a:p>
          <a:p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baseline="0" dirty="0" smtClean="0"/>
              <a:t>In this study,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means of two-dimensional PIC simulation, we investigate the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evolution of magnetic fields in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relativistic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collisionless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shocks propagating to an inhomogeneous media. 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112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 smtClean="0"/>
              <a:t>Before</a:t>
            </a:r>
            <a:r>
              <a:rPr kumimoji="1" lang="en-US" altLang="ja-JP" baseline="0" dirty="0" smtClean="0"/>
              <a:t> talking about the PIC simulation, let me explain what we can expect from this study.</a:t>
            </a:r>
          </a:p>
          <a:p>
            <a:r>
              <a:rPr lang="en-US" altLang="ja-JP" sz="1200" b="0" dirty="0" smtClean="0"/>
              <a:t>We consider an </a:t>
            </a:r>
            <a:r>
              <a:rPr lang="en-US" altLang="ja-JP" sz="1200" b="0" dirty="0" err="1" smtClean="0"/>
              <a:t>unmagnetized</a:t>
            </a:r>
            <a:r>
              <a:rPr lang="en-US" altLang="ja-JP" sz="1200" b="0" dirty="0" smtClean="0"/>
              <a:t> shock propagating to an inhomogeneous plasma, which contains high-density clumps.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aseline="0" dirty="0" smtClean="0"/>
              <a:t>The blue circle represents a high density region.</a:t>
            </a:r>
            <a:endParaRPr kumimoji="1" lang="en-US" altLang="ja-JP" sz="8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aseline="0" dirty="0" smtClean="0"/>
              <a:t>These circles </a:t>
            </a:r>
            <a:r>
              <a:rPr kumimoji="1" lang="en-US" altLang="ja-JP" sz="800" baseline="0" dirty="0" err="1" smtClean="0"/>
              <a:t>writend</a:t>
            </a:r>
            <a:r>
              <a:rPr kumimoji="1" lang="en-US" altLang="ja-JP" sz="800" baseline="0" dirty="0" smtClean="0"/>
              <a:t> with dashed lines are upstream isotropic density clumps in the upstream rest frame.</a:t>
            </a:r>
          </a:p>
          <a:p>
            <a:r>
              <a:rPr lang="en-US" altLang="ja-JP" sz="1200" b="0" dirty="0" smtClean="0"/>
              <a:t>whose</a:t>
            </a:r>
            <a:r>
              <a:rPr lang="en-US" altLang="ja-JP" sz="1200" b="0" baseline="0" dirty="0" smtClean="0"/>
              <a:t> </a:t>
            </a:r>
            <a:r>
              <a:rPr lang="en-US" altLang="ja-JP" sz="1200" b="0" dirty="0" smtClean="0"/>
              <a:t>velocity distribution is cold</a:t>
            </a:r>
            <a:r>
              <a:rPr lang="en-US" altLang="ja-JP" sz="1200" b="0" baseline="0" dirty="0" smtClean="0"/>
              <a:t> and almost </a:t>
            </a:r>
            <a:r>
              <a:rPr lang="en-US" altLang="ja-JP" sz="1200" b="0" baseline="0" dirty="0" err="1" smtClean="0"/>
              <a:t>isotropically</a:t>
            </a:r>
            <a:r>
              <a:rPr lang="en-US" altLang="ja-JP" sz="1200" b="0" dirty="0" smtClean="0"/>
              <a:t>.</a:t>
            </a:r>
          </a:p>
          <a:p>
            <a:r>
              <a:rPr kumimoji="1" lang="en-US" altLang="ja-JP" dirty="0" smtClean="0"/>
              <a:t>In</a:t>
            </a:r>
            <a:r>
              <a:rPr kumimoji="1" lang="en-US" altLang="ja-JP" baseline="0" dirty="0" smtClean="0"/>
              <a:t> the downstream rest frame,</a:t>
            </a:r>
          </a:p>
          <a:p>
            <a:r>
              <a:rPr kumimoji="1" lang="en-US" altLang="ja-JP" baseline="0" dirty="0" smtClean="0"/>
              <a:t>The upstream clumps are deformed by Lorentz contraction in the upstream region.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After the clump passes thorough the shock front, </a:t>
            </a:r>
          </a:p>
          <a:p>
            <a:r>
              <a:rPr kumimoji="1" lang="en-US" altLang="ja-JP" baseline="0" dirty="0" smtClean="0"/>
              <a:t>clumps are shock-compressed and heated.</a:t>
            </a:r>
          </a:p>
          <a:p>
            <a:r>
              <a:rPr kumimoji="1" lang="en-US" altLang="ja-JP" baseline="0" dirty="0" smtClean="0"/>
              <a:t>For </a:t>
            </a:r>
            <a:r>
              <a:rPr kumimoji="1" lang="en-US" altLang="ja-JP" baseline="0" dirty="0" err="1" smtClean="0"/>
              <a:t>unmagnetized</a:t>
            </a:r>
            <a:r>
              <a:rPr kumimoji="1" lang="en-US" altLang="ja-JP" baseline="0" dirty="0" smtClean="0"/>
              <a:t> shocks, the </a:t>
            </a:r>
            <a:r>
              <a:rPr kumimoji="1" lang="en-US" altLang="ja-JP" baseline="0" dirty="0" err="1" smtClean="0"/>
              <a:t>Weibel</a:t>
            </a:r>
            <a:r>
              <a:rPr kumimoji="1" lang="en-US" altLang="ja-JP" baseline="0" dirty="0" smtClean="0"/>
              <a:t> instability generates magnetic field fluctuations in the shock transition region.</a:t>
            </a:r>
          </a:p>
          <a:p>
            <a:endParaRPr kumimoji="1" lang="en-US" altLang="ja-JP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As</a:t>
            </a:r>
            <a:r>
              <a:rPr lang="en-US" altLang="ja-JP" baseline="0" dirty="0" smtClean="0"/>
              <a:t> clumps are </a:t>
            </a:r>
            <a:r>
              <a:rPr lang="en-US" altLang="ja-JP" baseline="0" dirty="0" err="1" smtClean="0"/>
              <a:t>convected</a:t>
            </a:r>
            <a:r>
              <a:rPr lang="en-US" altLang="ja-JP" baseline="0" dirty="0" smtClean="0"/>
              <a:t> downstream region, high velocity particles escape from the clump in the shock normal direction.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b="1" dirty="0" smtClean="0">
                <a:solidFill>
                  <a:srgbClr val="FF0000"/>
                </a:solidFill>
              </a:rPr>
              <a:t>As a result, a temperature anisotropy would appear at the density clump in the downstream region like this.   </a:t>
            </a:r>
          </a:p>
          <a:p>
            <a:r>
              <a:rPr kumimoji="1" lang="en-US" altLang="ja-JP" baseline="0" dirty="0" smtClean="0"/>
              <a:t>And the temperature anisotropy would generate the magnetic field by the </a:t>
            </a:r>
            <a:r>
              <a:rPr kumimoji="1" lang="en-US" altLang="ja-JP" baseline="0" dirty="0" err="1" smtClean="0"/>
              <a:t>weibel</a:t>
            </a:r>
            <a:r>
              <a:rPr kumimoji="1" lang="en-US" altLang="ja-JP" baseline="0" dirty="0" smtClean="0"/>
              <a:t> instability.</a:t>
            </a:r>
          </a:p>
          <a:p>
            <a:endParaRPr kumimoji="1" lang="en-US" altLang="ja-JP" baseline="0" dirty="0" smtClean="0"/>
          </a:p>
          <a:p>
            <a:r>
              <a:rPr kumimoji="1" lang="en-US" altLang="ja-JP" baseline="0" dirty="0" smtClean="0"/>
              <a:t>So we can expect that the upstream density fluctuations generate the magnetic field in the downstream region.</a:t>
            </a:r>
            <a:endParaRPr lang="en-US" altLang="ja-JP" sz="1200" b="0" dirty="0" smtClean="0">
              <a:solidFill>
                <a:srgbClr val="FF0000"/>
              </a:solidFill>
            </a:endParaRPr>
          </a:p>
          <a:p>
            <a:endParaRPr lang="en-US" altLang="ja-JP" sz="1200" b="0" dirty="0" smtClean="0">
              <a:solidFill>
                <a:srgbClr val="FF0000"/>
              </a:solidFill>
            </a:endParaRPr>
          </a:p>
          <a:p>
            <a:endParaRPr lang="en-US" altLang="ja-JP" sz="1200" b="0" dirty="0" smtClean="0">
              <a:solidFill>
                <a:srgbClr val="FF0000"/>
              </a:solidFill>
            </a:endParaRPr>
          </a:p>
          <a:p>
            <a:endParaRPr kumimoji="1" lang="en-US" altLang="ja-JP" dirty="0" smtClean="0"/>
          </a:p>
          <a:p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0150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b="1" dirty="0" smtClean="0">
                <a:solidFill>
                  <a:schemeClr val="tx1"/>
                </a:solidFill>
              </a:rPr>
              <a:t>Then</a:t>
            </a:r>
            <a:r>
              <a:rPr kumimoji="1" lang="en-US" altLang="ja-JP" sz="1200" b="1" baseline="0" dirty="0" smtClean="0">
                <a:solidFill>
                  <a:schemeClr val="tx1"/>
                </a:solidFill>
              </a:rPr>
              <a:t>, </a:t>
            </a:r>
            <a:r>
              <a:rPr lang="en-US" altLang="ja-JP" sz="1200" b="1" dirty="0" smtClean="0">
                <a:solidFill>
                  <a:srgbClr val="0000FF"/>
                </a:solidFill>
              </a:rPr>
              <a:t>In order to confirm whether an anisotropic density fluctuations actually generate the temperature anisotropy and magnetic fields or not, </a:t>
            </a:r>
          </a:p>
          <a:p>
            <a:r>
              <a:rPr lang="en-US" altLang="ja-JP" sz="1200" b="1" dirty="0" smtClean="0">
                <a:solidFill>
                  <a:srgbClr val="0000FF"/>
                </a:solidFill>
              </a:rPr>
              <a:t>we solve only the shock downstream region, instead of solving the whole shock structure. </a:t>
            </a:r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As a result, the magnetic field is generated by the </a:t>
            </a:r>
            <a:r>
              <a:rPr kumimoji="1" lang="en-US" altLang="ja-JP" dirty="0" err="1" smtClean="0"/>
              <a:t>Weibel</a:t>
            </a:r>
            <a:r>
              <a:rPr kumimoji="1" lang="en-US" altLang="ja-JP" dirty="0" smtClean="0"/>
              <a:t> instability</a:t>
            </a:r>
            <a:r>
              <a:rPr kumimoji="1" lang="en-US" altLang="ja-JP" baseline="0" dirty="0" smtClean="0"/>
              <a:t> after the 1</a:t>
            </a:r>
            <a:r>
              <a:rPr kumimoji="1" lang="en-US" altLang="ja-JP" baseline="30000" dirty="0" smtClean="0"/>
              <a:t>st</a:t>
            </a:r>
            <a:r>
              <a:rPr kumimoji="1" lang="en-US" altLang="ja-JP" baseline="0" dirty="0" smtClean="0"/>
              <a:t> saturation, because temperature anisotropy is produced by anisotropic density structures in </a:t>
            </a:r>
            <a:r>
              <a:rPr kumimoji="1" lang="en-US" altLang="ja-JP" baseline="0" dirty="0" err="1" smtClean="0"/>
              <a:t>collisonless</a:t>
            </a:r>
            <a:r>
              <a:rPr kumimoji="1" lang="en-US" altLang="ja-JP" baseline="0" dirty="0" smtClean="0"/>
              <a:t> plasmas.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9853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en-US" altLang="ja-JP" dirty="0" smtClean="0"/>
              <a:t>Then</a:t>
            </a:r>
            <a:r>
              <a:rPr kumimoji="1" lang="en-US" altLang="ja-JP" baseline="0" dirty="0" smtClean="0"/>
              <a:t>, in order to investigate whether our model actually works, we performed PIC simulation of relativistic </a:t>
            </a:r>
            <a:r>
              <a:rPr kumimoji="1" lang="en-US" altLang="ja-JP" baseline="0" dirty="0" err="1" smtClean="0"/>
              <a:t>collisionless</a:t>
            </a:r>
            <a:r>
              <a:rPr kumimoji="1" lang="en-US" altLang="ja-JP" baseline="0" dirty="0" smtClean="0"/>
              <a:t> shock propagating to an inhomogeneous electron-positron </a:t>
            </a:r>
            <a:r>
              <a:rPr kumimoji="1" lang="en-US" altLang="ja-JP" baseline="0" dirty="0" err="1" smtClean="0"/>
              <a:t>plasma.</a:t>
            </a:r>
            <a:r>
              <a:rPr kumimoji="1" lang="en-US" altLang="ja-JP" dirty="0" err="1" smtClean="0"/>
              <a:t>We</a:t>
            </a:r>
            <a:r>
              <a:rPr kumimoji="1" lang="en-US" altLang="ja-JP" baseline="0" dirty="0" smtClean="0"/>
              <a:t> used two-dimensional electromagnetic PIC code, </a:t>
            </a:r>
            <a:r>
              <a:rPr kumimoji="1" lang="en-US" altLang="ja-JP" baseline="0" dirty="0" err="1" smtClean="0"/>
              <a:t>pCANS</a:t>
            </a:r>
            <a:r>
              <a:rPr kumimoji="1" lang="en-US" altLang="ja-JP" baseline="0" dirty="0" smtClean="0"/>
              <a:t>. To suppress numerical Cherenkov instability,  we modified the original code of PCANS.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set the two</a:t>
            </a:r>
            <a:r>
              <a:rPr kumimoji="1" lang="en-US" altLang="ja-JP" baseline="0" dirty="0" smtClean="0"/>
              <a:t> dimensional simulation box in the x-y plane with periodic boundary condition in the y-direction.</a:t>
            </a:r>
          </a:p>
          <a:p>
            <a:r>
              <a:rPr kumimoji="1" lang="en-US" altLang="ja-JP" baseline="0" dirty="0" smtClean="0"/>
              <a:t>The simulation box size is 4 thousands times </a:t>
            </a:r>
            <a:r>
              <a:rPr kumimoji="1" lang="en-US" altLang="ja-JP" baseline="0" dirty="0" err="1" smtClean="0"/>
              <a:t>skindepth</a:t>
            </a:r>
            <a:r>
              <a:rPr kumimoji="1" lang="en-US" altLang="ja-JP" baseline="0" dirty="0" smtClean="0"/>
              <a:t> in the x-direction and 8 hundreds times </a:t>
            </a:r>
            <a:r>
              <a:rPr kumimoji="1" lang="en-US" altLang="ja-JP" baseline="0" dirty="0" err="1" smtClean="0"/>
              <a:t>skindepth</a:t>
            </a:r>
            <a:r>
              <a:rPr kumimoji="1" lang="en-US" altLang="ja-JP" baseline="0" dirty="0" smtClean="0"/>
              <a:t> in y-direction.</a:t>
            </a:r>
            <a:endParaRPr kumimoji="1" lang="en-US" altLang="ja-JP" dirty="0" smtClean="0"/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unmagnetized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upstream electron-positron plasma has a Lorentz factor of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2 and thermal velocity of </a:t>
            </a:r>
            <a:r>
              <a:rPr kumimoji="1" lang="en-US" altLang="ja-JP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v_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0.1</a:t>
            </a:r>
            <a:r>
              <a:rPr kumimoji="1" lang="en-US" altLang="ja-JP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They are injected at the left boundary and reflected at the right boundary.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boundary condition, a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collisionless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shock propagates to the upstream region with a shock velocity of v≈ −</a:t>
            </a:r>
            <a:r>
              <a:rPr kumimoji="1" lang="en-US" altLang="ja-JP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/3, that is, the simulation is performed in shock the downstream rest frame. </a:t>
            </a: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Also we set the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spatial distribution of the electron-positron plasma in the upstream region like </a:t>
            </a:r>
            <a:r>
              <a:rPr kumimoji="1" lang="en-US" altLang="ja-JP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en-US" altLang="ja-JP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mtClean="0"/>
              <a:t>These</a:t>
            </a:r>
            <a:r>
              <a:rPr lang="en-US" altLang="ja-JP" baseline="0" smtClean="0"/>
              <a:t> </a:t>
            </a:r>
            <a:r>
              <a:rPr lang="en-US" altLang="ja-JP" baseline="0" dirty="0" smtClean="0"/>
              <a:t>are simulation setup.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AB0F-F746-4A36-849C-9F8AC13AB1F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54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63613" y="1233488"/>
            <a:ext cx="4808537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r>
              <a:rPr kumimoji="1" lang="en-US" altLang="ja-JP" dirty="0" smtClean="0"/>
              <a:t>Then</a:t>
            </a:r>
            <a:r>
              <a:rPr kumimoji="1" lang="en-US" altLang="ja-JP" baseline="0" dirty="0" smtClean="0"/>
              <a:t>, in order to investigate whether our model actually works, we performed PIC simulation of relativistic </a:t>
            </a:r>
            <a:r>
              <a:rPr kumimoji="1" lang="en-US" altLang="ja-JP" baseline="0" dirty="0" err="1" smtClean="0"/>
              <a:t>collisionless</a:t>
            </a:r>
            <a:r>
              <a:rPr kumimoji="1" lang="en-US" altLang="ja-JP" baseline="0" dirty="0" smtClean="0"/>
              <a:t> shock propagating to an inhomogeneous electron-positron </a:t>
            </a:r>
            <a:r>
              <a:rPr kumimoji="1" lang="en-US" altLang="ja-JP" baseline="0" dirty="0" err="1" smtClean="0"/>
              <a:t>plasma.</a:t>
            </a:r>
            <a:r>
              <a:rPr kumimoji="1" lang="en-US" altLang="ja-JP" dirty="0" err="1" smtClean="0"/>
              <a:t>We</a:t>
            </a:r>
            <a:r>
              <a:rPr kumimoji="1" lang="en-US" altLang="ja-JP" baseline="0" dirty="0" smtClean="0"/>
              <a:t> used two-dimensional electromagnetic PIC code, </a:t>
            </a:r>
            <a:r>
              <a:rPr kumimoji="1" lang="en-US" altLang="ja-JP" baseline="0" dirty="0" err="1" smtClean="0"/>
              <a:t>pCANS</a:t>
            </a:r>
            <a:r>
              <a:rPr kumimoji="1" lang="en-US" altLang="ja-JP" baseline="0" dirty="0" smtClean="0"/>
              <a:t>. To suppress numerical Cherenkov instability,  we modified the original code of PCANS.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en-US" altLang="ja-JP" dirty="0" smtClean="0"/>
              <a:t>We set the two</a:t>
            </a:r>
            <a:r>
              <a:rPr kumimoji="1" lang="en-US" altLang="ja-JP" baseline="0" dirty="0" smtClean="0"/>
              <a:t> dimensional simulation box in the x-y plane with periodic boundary condition in the y-direction.</a:t>
            </a:r>
          </a:p>
          <a:p>
            <a:r>
              <a:rPr kumimoji="1" lang="en-US" altLang="ja-JP" baseline="0" dirty="0" smtClean="0"/>
              <a:t>The simulation box size is 4 thousands times </a:t>
            </a:r>
            <a:r>
              <a:rPr kumimoji="1" lang="en-US" altLang="ja-JP" baseline="0" dirty="0" err="1" smtClean="0"/>
              <a:t>skindepth</a:t>
            </a:r>
            <a:r>
              <a:rPr kumimoji="1" lang="en-US" altLang="ja-JP" baseline="0" dirty="0" smtClean="0"/>
              <a:t> in the x-direction and 8 hundreds times </a:t>
            </a:r>
            <a:r>
              <a:rPr kumimoji="1" lang="en-US" altLang="ja-JP" baseline="0" dirty="0" err="1" smtClean="0"/>
              <a:t>skindepth</a:t>
            </a:r>
            <a:r>
              <a:rPr kumimoji="1" lang="en-US" altLang="ja-JP" baseline="0" dirty="0" smtClean="0"/>
              <a:t> in y-direction.</a:t>
            </a:r>
            <a:endParaRPr kumimoji="1" lang="en-US" altLang="ja-JP" dirty="0" smtClean="0"/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unmagnetized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upstream electron-positron plasma has a Lorentz factor of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γ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2 and thermal velocity of </a:t>
            </a:r>
            <a:r>
              <a:rPr kumimoji="1" lang="en-US" altLang="ja-JP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v_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0.1</a:t>
            </a:r>
            <a:r>
              <a:rPr kumimoji="1" lang="en-US" altLang="ja-JP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They are injected at the left boundary and reflected at the right boundary. </a:t>
            </a:r>
          </a:p>
          <a:p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this boundary condition, a </a:t>
            </a:r>
            <a:r>
              <a:rPr kumimoji="1" lang="en-US" altLang="ja-JP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collisionless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shock propagates to the upstream region with a shock velocity of v≈ −</a:t>
            </a:r>
            <a:r>
              <a:rPr kumimoji="1" lang="en-US" altLang="ja-JP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/3, that is, the simulation is performed in shock the downstream rest frame. </a:t>
            </a:r>
            <a:endParaRPr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 smtClean="0"/>
              <a:t>Also we set the </a:t>
            </a:r>
            <a:r>
              <a:rPr kumimoji="1" lang="en-US" altLang="ja-JP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initial spatial distribution of the electron-positron plasma in the upstream region like </a:t>
            </a:r>
            <a:r>
              <a:rPr kumimoji="1" lang="en-US" altLang="ja-JP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kumimoji="1" lang="en-US" altLang="ja-JP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kumimoji="1" lang="en-US" altLang="ja-JP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ja-JP" smtClean="0"/>
              <a:t>These</a:t>
            </a:r>
            <a:r>
              <a:rPr lang="en-US" altLang="ja-JP" baseline="0" smtClean="0"/>
              <a:t> </a:t>
            </a:r>
            <a:r>
              <a:rPr lang="en-US" altLang="ja-JP" baseline="0" dirty="0" smtClean="0"/>
              <a:t>are simulation setup.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 smtClean="0"/>
          </a:p>
          <a:p>
            <a:endParaRPr kumimoji="1" lang="en-US" altLang="ja-JP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AB0F-F746-4A36-849C-9F8AC13AB1F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93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4DC5-F52E-5149-AB74-4D945D444E7E}" type="datetime1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3;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C7FAE-3DA5-F041-B33F-6521F8E22D73}" type="datetime1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0347B-4A8F-4844-8092-95FDC5C8D6A0}" type="datetime1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DAED-5D42-4044-A4FD-77BADA981313}" type="datetime1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9D1AA-4463-8F4F-8C82-9D6707C140E6}" type="datetime1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98440-E5F7-F948-BBE3-F65A71BDCC94}" type="datetime1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8F1AE-8DE9-9E48-AB13-FD0D0989B5D1}" type="datetime1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802B-CE58-CA4C-B23A-2285F1E6B008}" type="datetime1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121CC-712F-F145-B649-596EA7A232F5}" type="datetime1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3;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E0FD3-A3C6-C447-820C-D4902D337F49}" type="datetime1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5333D-180E-4A49-BE1B-5EB18E14A7EA}" type="datetime1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34314-7C87-8A4E-8888-3880E715AA36}" type="datetime1">
              <a:rPr kumimoji="1" lang="ja-JP" altLang="en-US" smtClean="0"/>
              <a:t>2017/9/7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7D1C5-D0FC-1444-92CE-33F789240B2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emf"/><Relationship Id="rId12" Type="http://schemas.openxmlformats.org/officeDocument/2006/relationships/image" Target="../media/image22.png"/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emf"/><Relationship Id="rId10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0.png"/><Relationship Id="rId5" Type="http://schemas.openxmlformats.org/officeDocument/2006/relationships/image" Target="../media/image200.png"/><Relationship Id="rId6" Type="http://schemas.openxmlformats.org/officeDocument/2006/relationships/image" Target="../media/image210.png"/><Relationship Id="rId7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.emf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.emf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wmf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ja-JP" sz="4800" b="1" dirty="0" smtClean="0"/>
              <a:t>Particle-In-Cell Simulation of Relativistic Shocks </a:t>
            </a:r>
            <a:r>
              <a:rPr lang="en-US" altLang="ja-JP" sz="4800" b="1" dirty="0"/>
              <a:t>Propagating into the Inhomogeneous Media</a:t>
            </a:r>
            <a:endParaRPr kumimoji="1" lang="ja-JP" altLang="en-US" sz="4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38250" y="4333448"/>
            <a:ext cx="7429500" cy="1986670"/>
          </a:xfrm>
        </p:spPr>
        <p:txBody>
          <a:bodyPr>
            <a:normAutofit fontScale="92500"/>
          </a:bodyPr>
          <a:lstStyle/>
          <a:p>
            <a:r>
              <a:rPr lang="en-US" altLang="ja-JP" sz="4300" b="1" dirty="0"/>
              <a:t>Sara Tomita and  Yutaka </a:t>
            </a:r>
            <a:r>
              <a:rPr lang="en-US" altLang="ja-JP" sz="4300" b="1" dirty="0" err="1"/>
              <a:t>Ohira</a:t>
            </a:r>
            <a:endParaRPr lang="en-US" altLang="ja-JP" sz="4300" b="1" dirty="0"/>
          </a:p>
          <a:p>
            <a:r>
              <a:rPr lang="en-US" altLang="ja-JP" sz="2600" b="1" dirty="0"/>
              <a:t>(Aoyama </a:t>
            </a:r>
            <a:r>
              <a:rPr lang="en-US" altLang="ja-JP" sz="2600" b="1" dirty="0" err="1"/>
              <a:t>Gakuin</a:t>
            </a:r>
            <a:r>
              <a:rPr lang="en-US" altLang="ja-JP" sz="2600" b="1" dirty="0"/>
              <a:t> </a:t>
            </a:r>
            <a:r>
              <a:rPr lang="en-US" altLang="ja-JP" sz="2600" b="1" dirty="0" smtClean="0"/>
              <a:t>University</a:t>
            </a:r>
            <a:r>
              <a:rPr lang="en-US" altLang="ja-JP" sz="2600" b="1" dirty="0"/>
              <a:t>)</a:t>
            </a:r>
          </a:p>
          <a:p>
            <a:endParaRPr lang="en-US" altLang="ja-JP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ja-JP" altLang="en-US" dirty="0" smtClean="0">
                <a:solidFill>
                  <a:schemeClr val="bg1">
                    <a:lumMod val="50000"/>
                  </a:schemeClr>
                </a:solidFill>
              </a:rPr>
              <a:t>高エネルギー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宇宙物理学研究会</a:t>
            </a:r>
            <a:r>
              <a:rPr lang="en-US" altLang="ja-JP" dirty="0">
                <a:solidFill>
                  <a:schemeClr val="bg1">
                    <a:lumMod val="50000"/>
                  </a:schemeClr>
                </a:solidFill>
              </a:rPr>
              <a:t>2017,  9/5 ~ 9/7 in </a:t>
            </a:r>
            <a:r>
              <a:rPr lang="ja-JP" altLang="en-US" dirty="0">
                <a:solidFill>
                  <a:schemeClr val="bg1">
                    <a:lumMod val="50000"/>
                  </a:schemeClr>
                </a:solidFill>
              </a:rPr>
              <a:t>京都大学</a:t>
            </a:r>
            <a:endParaRPr lang="en-US" altLang="ja-JP" dirty="0">
              <a:solidFill>
                <a:schemeClr val="bg1">
                  <a:lumMod val="50000"/>
                </a:schemeClr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9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406" y="110392"/>
            <a:ext cx="8543925" cy="1077020"/>
          </a:xfrm>
        </p:spPr>
        <p:txBody>
          <a:bodyPr/>
          <a:lstStyle/>
          <a:p>
            <a:pPr algn="ctr"/>
            <a:r>
              <a:rPr lang="en-US" altLang="ja-JP" b="1" dirty="0">
                <a:solidFill>
                  <a:srgbClr val="002060"/>
                </a:solidFill>
              </a:rPr>
              <a:t>D</a:t>
            </a:r>
            <a:r>
              <a:rPr lang="en-US" altLang="ja-JP" b="1" dirty="0" smtClean="0">
                <a:solidFill>
                  <a:srgbClr val="002060"/>
                </a:solidFill>
              </a:rPr>
              <a:t>iscussion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474" y="1027811"/>
            <a:ext cx="9884291" cy="438729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altLang="ja-JP" b="1" dirty="0" smtClean="0">
                <a:solidFill>
                  <a:srgbClr val="0070C0"/>
                </a:solidFill>
              </a:rPr>
              <a:t>Why the be-field is amplified</a:t>
            </a:r>
            <a:r>
              <a:rPr lang="en-US" altLang="ja-JP" b="1" dirty="0">
                <a:solidFill>
                  <a:srgbClr val="0070C0"/>
                </a:solidFill>
              </a:rPr>
              <a:t> </a:t>
            </a:r>
            <a:r>
              <a:rPr lang="en-US" altLang="ja-JP" b="1" dirty="0" smtClean="0">
                <a:solidFill>
                  <a:srgbClr val="0070C0"/>
                </a:solidFill>
              </a:rPr>
              <a:t>although the temperature anisotropy is generated in the downstream</a:t>
            </a:r>
            <a:r>
              <a:rPr lang="en-US" altLang="ja-JP" b="1" dirty="0">
                <a:solidFill>
                  <a:srgbClr val="0070C0"/>
                </a:solidFill>
              </a:rPr>
              <a:t> </a:t>
            </a:r>
            <a:r>
              <a:rPr lang="en-US" altLang="ja-JP" b="1" dirty="0" smtClean="0">
                <a:solidFill>
                  <a:srgbClr val="0070C0"/>
                </a:solidFill>
              </a:rPr>
              <a:t>?</a:t>
            </a:r>
            <a:endParaRPr lang="en-US" altLang="ja-JP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ja-JP" altLang="en-US" b="1" dirty="0"/>
              <a:t>　</a:t>
            </a:r>
            <a:r>
              <a:rPr lang="ja-JP" altLang="en-US" b="1" dirty="0" smtClean="0"/>
              <a:t>→</a:t>
            </a:r>
            <a:r>
              <a:rPr lang="en-US" altLang="ja-JP" b="1" dirty="0" smtClean="0"/>
              <a:t>                                                                       </a:t>
            </a:r>
            <a:r>
              <a:rPr lang="en-US" altLang="ja-JP" b="1" dirty="0"/>
              <a:t>O</a:t>
            </a:r>
            <a:r>
              <a:rPr lang="en-US" altLang="ja-JP" b="1" dirty="0" smtClean="0"/>
              <a:t>ur simulation time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marL="0" indent="0">
              <a:spcBef>
                <a:spcPts val="2200"/>
              </a:spcBef>
              <a:buNone/>
            </a:pPr>
            <a:r>
              <a:rPr lang="ja-JP" altLang="en-US" b="1" dirty="0"/>
              <a:t>　</a:t>
            </a:r>
            <a:r>
              <a:rPr lang="en-US" altLang="ja-JP" b="1" dirty="0"/>
              <a:t> </a:t>
            </a:r>
            <a:r>
              <a:rPr lang="en-US" altLang="ja-JP" b="1" dirty="0" smtClean="0"/>
              <a:t>   </a:t>
            </a:r>
          </a:p>
          <a:p>
            <a:pPr marL="0" indent="0">
              <a:spcBef>
                <a:spcPts val="4000"/>
              </a:spcBef>
              <a:buNone/>
            </a:pPr>
            <a:r>
              <a:rPr lang="en-US" altLang="ja-JP" b="1" dirty="0" smtClean="0"/>
              <a:t>            The b-field amplification would take for longer time.</a:t>
            </a:r>
          </a:p>
          <a:p>
            <a:pPr marL="0" indent="0">
              <a:spcBef>
                <a:spcPts val="600"/>
              </a:spcBef>
              <a:buNone/>
            </a:pPr>
            <a:endParaRPr lang="en-US" altLang="ja-JP" dirty="0" smtClean="0"/>
          </a:p>
          <a:p>
            <a:pPr>
              <a:spcBef>
                <a:spcPts val="488"/>
              </a:spcBef>
              <a:spcAft>
                <a:spcPts val="1800"/>
              </a:spcAft>
            </a:pPr>
            <a:r>
              <a:rPr lang="en-US" altLang="ja-JP" b="1" dirty="0" smtClean="0">
                <a:solidFill>
                  <a:srgbClr val="0070C0"/>
                </a:solidFill>
              </a:rPr>
              <a:t>Could the temperature anisotropy explain the b-field suggested by the observation of the GRB afterglow ?</a:t>
            </a:r>
          </a:p>
          <a:p>
            <a:pPr marL="0" indent="0">
              <a:buNone/>
            </a:pPr>
            <a:r>
              <a:rPr kumimoji="1" lang="en-US" altLang="ja-JP" b="1" dirty="0" smtClean="0"/>
              <a:t>     </a:t>
            </a:r>
            <a:r>
              <a:rPr kumimoji="1" lang="ja-JP" altLang="en-US" b="1" dirty="0" smtClean="0"/>
              <a:t>→</a:t>
            </a:r>
            <a:r>
              <a:rPr kumimoji="1" lang="ja-JP" altLang="en-US" dirty="0"/>
              <a:t>　</a:t>
            </a:r>
            <a:r>
              <a:rPr kumimoji="1" lang="en-US" altLang="ja-JP" dirty="0" smtClean="0"/>
              <a:t>                    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076" y="2020668"/>
            <a:ext cx="336096" cy="244433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3717" y="2211364"/>
            <a:ext cx="2119907" cy="35851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562" y="5352699"/>
            <a:ext cx="1477823" cy="357993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99363" y="2511731"/>
            <a:ext cx="5444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(the maximum growth rate</a:t>
            </a:r>
          </a:p>
          <a:p>
            <a:r>
              <a:rPr lang="en-US" altLang="ja-JP" sz="2000" b="1" dirty="0" smtClean="0"/>
              <a:t>f</a:t>
            </a:r>
            <a:r>
              <a:rPr kumimoji="1" lang="en-US" altLang="ja-JP" sz="2000" b="1" dirty="0" smtClean="0"/>
              <a:t>or </a:t>
            </a:r>
            <a:r>
              <a:rPr lang="en-US" altLang="ja-JP" sz="2000" b="1" dirty="0" smtClean="0"/>
              <a:t>the temperature anisotropy                              )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83356" y="2869793"/>
            <a:ext cx="1179263" cy="275997"/>
          </a:xfrm>
          <a:prstGeom prst="rect">
            <a:avLst/>
          </a:prstGeom>
        </p:spPr>
      </p:pic>
      <p:sp>
        <p:nvSpPr>
          <p:cNvPr id="17" name="右矢印 16"/>
          <p:cNvSpPr/>
          <p:nvPr/>
        </p:nvSpPr>
        <p:spPr>
          <a:xfrm flipV="1">
            <a:off x="-2555613" y="5589196"/>
            <a:ext cx="400141" cy="34845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228181" y="4392992"/>
            <a:ext cx="214906" cy="16606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525834" y="533930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より</a:t>
            </a:r>
            <a:endParaRPr kumimoji="1" lang="ja-JP" altLang="en-US" dirty="0"/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985412" y="4678254"/>
            <a:ext cx="2400198" cy="70440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-2231756" y="1844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560466" y="6056845"/>
            <a:ext cx="1641096" cy="380254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4760259" y="4753586"/>
            <a:ext cx="49216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A</a:t>
            </a:r>
            <a:r>
              <a:rPr lang="en-US" altLang="ja-JP" sz="2400" b="1" dirty="0" smtClean="0"/>
              <a:t>: the temperature anisotropy</a:t>
            </a:r>
          </a:p>
          <a:p>
            <a:r>
              <a:rPr lang="en-US" altLang="ja-JP" sz="2400" b="1" dirty="0" smtClean="0">
                <a:solidFill>
                  <a:srgbClr val="FF0000"/>
                </a:solidFill>
              </a:rPr>
              <a:t>the temperature anisotropy in the downstream region could explain the observation of the GRB afterglow!</a:t>
            </a: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84585" y="4968972"/>
            <a:ext cx="1414324" cy="274470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628234" y="1738881"/>
            <a:ext cx="2907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The growth time of </a:t>
            </a:r>
          </a:p>
          <a:p>
            <a:r>
              <a:rPr kumimoji="1" lang="en-US" altLang="ja-JP" sz="2400" b="1" dirty="0" smtClean="0"/>
              <a:t>the </a:t>
            </a:r>
            <a:r>
              <a:rPr kumimoji="1" lang="en-US" altLang="ja-JP" sz="2400" b="1" dirty="0" err="1" smtClean="0"/>
              <a:t>Weibel</a:t>
            </a:r>
            <a:r>
              <a:rPr kumimoji="1" lang="en-US" altLang="ja-JP" sz="2400" b="1" dirty="0" smtClean="0"/>
              <a:t> instability</a:t>
            </a:r>
            <a:endParaRPr kumimoji="1" lang="ja-JP" altLang="en-US" sz="24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0014" y="2583961"/>
            <a:ext cx="2103155" cy="351800"/>
          </a:xfrm>
          <a:prstGeom prst="rect">
            <a:avLst/>
          </a:prstGeom>
        </p:spPr>
      </p:pic>
      <p:grpSp>
        <p:nvGrpSpPr>
          <p:cNvPr id="25" name="図形グループ 24"/>
          <p:cNvGrpSpPr/>
          <p:nvPr/>
        </p:nvGrpSpPr>
        <p:grpSpPr>
          <a:xfrm>
            <a:off x="5448937" y="2821240"/>
            <a:ext cx="4389828" cy="443326"/>
            <a:chOff x="5516172" y="2569878"/>
            <a:chExt cx="4389828" cy="4433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/>
                <p:cNvSpPr txBox="1"/>
                <p:nvPr/>
              </p:nvSpPr>
              <p:spPr>
                <a:xfrm>
                  <a:off x="5516172" y="2569878"/>
                  <a:ext cx="4389828" cy="443326"/>
                </a:xfrm>
                <a:prstGeom prst="rect">
                  <a:avLst/>
                </a:prstGeom>
                <a:noFill/>
                <a:ln>
                  <a:solidFill>
                    <a:srgbClr val="FFFF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𝒘𝒆𝒊𝒃𝒆𝒍</m:t>
                                </m:r>
                              </m:sub>
                            </m:sSub>
                            <m:r>
                              <a:rPr lang="en-US" altLang="ja-JP" sz="2000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  <m:t>        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𝑨𝒇𝒕𝒆𝒓𝒈𝒍𝒐𝒘</m:t>
                            </m:r>
                          </m:sub>
                        </m:sSub>
                        <m:r>
                          <a:rPr lang="en-US" altLang="ja-JP" sz="2000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𝟕</m:t>
                            </m:r>
                          </m:sup>
                        </m:sSup>
                        <m:r>
                          <a:rPr lang="en-US" altLang="ja-JP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𝟖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altLang="ja-JP" sz="20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𝒑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altLang="ja-JP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テキスト ボックス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6172" y="2569878"/>
                  <a:ext cx="4389828" cy="44332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81333" b="-102667"/>
                  </a:stretch>
                </a:blipFill>
                <a:ln>
                  <a:solidFill>
                    <a:srgbClr val="FFFF00"/>
                  </a:solidFill>
                </a:ln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2" name="図 2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85269" y="2772929"/>
              <a:ext cx="220481" cy="146987"/>
            </a:xfrm>
            <a:prstGeom prst="rect">
              <a:avLst/>
            </a:prstGeom>
          </p:spPr>
        </p:pic>
      </p:grpSp>
      <p:pic>
        <p:nvPicPr>
          <p:cNvPr id="27" name="図 2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37795" y="4904343"/>
            <a:ext cx="1488039" cy="34257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9056" y="5898095"/>
            <a:ext cx="177800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1038" y="-6829"/>
            <a:ext cx="8543925" cy="1325563"/>
          </a:xfrm>
        </p:spPr>
        <p:txBody>
          <a:bodyPr/>
          <a:lstStyle/>
          <a:p>
            <a:pPr algn="ctr"/>
            <a:r>
              <a:rPr lang="en-US" altLang="ja-JP" b="1" dirty="0" smtClean="0"/>
              <a:t>Summary</a:t>
            </a:r>
            <a:endParaRPr kumimoji="1"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976393"/>
            <a:ext cx="9906000" cy="4875105"/>
          </a:xfrm>
        </p:spPr>
        <p:txBody>
          <a:bodyPr/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b="1" dirty="0" smtClean="0"/>
              <a:t>We have performed the two-dimensional PIC simulation to investigate the b-field generation in the downstream region of </a:t>
            </a:r>
            <a:r>
              <a:rPr lang="en-US" altLang="ja-JP" b="1" dirty="0" err="1" smtClean="0"/>
              <a:t>collisionless</a:t>
            </a:r>
            <a:r>
              <a:rPr lang="en-US" altLang="ja-JP" b="1" dirty="0" smtClean="0"/>
              <a:t> </a:t>
            </a:r>
            <a:r>
              <a:rPr lang="en-US" altLang="ja-JP" b="1" dirty="0"/>
              <a:t>shocks propagating t</a:t>
            </a:r>
            <a:r>
              <a:rPr lang="en-US" altLang="ja-JP" b="1" dirty="0" smtClean="0"/>
              <a:t>o </a:t>
            </a:r>
            <a:r>
              <a:rPr lang="en-US" altLang="ja-JP" b="1" dirty="0"/>
              <a:t>the </a:t>
            </a:r>
            <a:r>
              <a:rPr lang="en-US" altLang="ja-JP" b="1" dirty="0" smtClean="0"/>
              <a:t>inhomogeneous media.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altLang="ja-JP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kumimoji="1" lang="en-US" altLang="ja-JP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1075" y="2644504"/>
            <a:ext cx="9408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b="1" dirty="0" smtClean="0">
                <a:solidFill>
                  <a:srgbClr val="FF0000"/>
                </a:solidFill>
              </a:rPr>
              <a:t>The downstream region keeps the high temperature anisotropy for the inhomogeneous case!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/>
              <p:cNvSpPr txBox="1"/>
              <p:nvPr/>
            </p:nvSpPr>
            <p:spPr>
              <a:xfrm>
                <a:off x="371075" y="5192521"/>
                <a:ext cx="9408360" cy="1618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ja-JP" sz="2400" b="1" dirty="0" smtClean="0">
                    <a:solidFill>
                      <a:srgbClr val="C00000"/>
                    </a:solidFill>
                  </a:rPr>
                  <a:t>However the magnetic field </a:t>
                </a:r>
                <a:r>
                  <a:rPr lang="en-US" altLang="ja-JP" sz="2400" b="1" dirty="0">
                    <a:solidFill>
                      <a:srgbClr val="C00000"/>
                    </a:solidFill>
                  </a:rPr>
                  <a:t>seems to decay simply </a:t>
                </a:r>
              </a:p>
              <a:p>
                <a:r>
                  <a:rPr lang="en-US" altLang="ja-JP" sz="2400" b="1" dirty="0" smtClean="0">
                    <a:solidFill>
                      <a:srgbClr val="C00000"/>
                    </a:solidFill>
                  </a:rPr>
                  <a:t>     in the downstream region.</a:t>
                </a:r>
              </a:p>
              <a:p>
                <a:endParaRPr lang="en-US" altLang="ja-JP" sz="2400" b="1" dirty="0" smtClean="0">
                  <a:solidFill>
                    <a:srgbClr val="C00000"/>
                  </a:solidFill>
                </a:endParaRPr>
              </a:p>
              <a:p>
                <a:r>
                  <a:rPr lang="en-US" altLang="ja-JP" sz="2400" b="1" dirty="0" smtClean="0">
                    <a:solidFill>
                      <a:srgbClr val="C00000"/>
                    </a:solidFill>
                  </a:rPr>
                  <a:t>     we need the larger simulation for a longer time,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altLang="ja-JP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lang="en-US" altLang="ja-JP" sz="2400" b="1" i="1" smtClean="0">
                        <a:solidFill>
                          <a:srgbClr val="C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sSup>
                      <m:sSupPr>
                        <m:ctrlPr>
                          <a:rPr lang="en-US" altLang="ja-JP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400" b="1" i="1" smtClean="0">
                            <a:solidFill>
                              <a:srgbClr val="C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altLang="ja-JP" sz="2400" b="1" dirty="0" smtClean="0">
                    <a:solidFill>
                      <a:srgbClr val="C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テキスト ボックス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5" y="5192521"/>
                <a:ext cx="9408360" cy="1618585"/>
              </a:xfrm>
              <a:prstGeom prst="rect">
                <a:avLst/>
              </a:prstGeom>
              <a:blipFill rotWithShape="0">
                <a:blip r:embed="rId3"/>
                <a:stretch>
                  <a:fillRect l="-907" t="-3019" b="-603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/>
              <p:cNvSpPr txBox="1"/>
              <p:nvPr/>
            </p:nvSpPr>
            <p:spPr>
              <a:xfrm>
                <a:off x="371075" y="3776131"/>
                <a:ext cx="9408360" cy="120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altLang="ja-JP" sz="2400" b="1" dirty="0" smtClean="0">
                    <a:solidFill>
                      <a:schemeClr val="accent2"/>
                    </a:solidFill>
                  </a:rPr>
                  <a:t>The observed temperature anisotropy is of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−</m:t>
                        </m:r>
                        <m:r>
                          <a:rPr lang="en-US" altLang="ja-JP" sz="2400" b="1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altLang="ja-JP" sz="2400" b="1" dirty="0" smtClean="0">
                    <a:solidFill>
                      <a:schemeClr val="accent2"/>
                    </a:solidFill>
                  </a:rPr>
                  <a:t>.</a:t>
                </a:r>
                <a:endParaRPr lang="en-US" altLang="ja-JP" sz="2400" b="1" dirty="0">
                  <a:solidFill>
                    <a:schemeClr val="accent2"/>
                  </a:solidFill>
                </a:endParaRPr>
              </a:p>
              <a:p>
                <a:r>
                  <a:rPr lang="ja-JP" altLang="en-US" sz="2400" b="1" dirty="0" smtClean="0">
                    <a:solidFill>
                      <a:schemeClr val="accent2"/>
                    </a:solidFill>
                  </a:rPr>
                  <a:t>⇒</a:t>
                </a:r>
                <a:r>
                  <a:rPr lang="en-US" altLang="ja-JP" sz="2400" b="1" dirty="0" smtClean="0">
                    <a:solidFill>
                      <a:schemeClr val="accent2"/>
                    </a:solidFill>
                  </a:rPr>
                  <a:t> It is large </a:t>
                </a:r>
                <a:r>
                  <a:rPr lang="en-US" altLang="ja-JP" sz="2400" b="1" dirty="0">
                    <a:solidFill>
                      <a:schemeClr val="accent2"/>
                    </a:solidFill>
                  </a:rPr>
                  <a:t>enough to generate the magnetic field expected </a:t>
                </a:r>
                <a:r>
                  <a:rPr lang="en-US" altLang="ja-JP" sz="2400" b="1" dirty="0" smtClean="0">
                    <a:solidFill>
                      <a:schemeClr val="accent2"/>
                    </a:solidFill>
                  </a:rPr>
                  <a:t>from</a:t>
                </a:r>
              </a:p>
              <a:p>
                <a:r>
                  <a:rPr lang="en-US" altLang="ja-JP" sz="2400" b="1" dirty="0" smtClean="0">
                    <a:solidFill>
                      <a:schemeClr val="accent2"/>
                    </a:solidFill>
                  </a:rPr>
                  <a:t>     observations </a:t>
                </a:r>
                <a:r>
                  <a:rPr lang="en-US" altLang="ja-JP" sz="2400" b="1" dirty="0">
                    <a:solidFill>
                      <a:schemeClr val="accent2"/>
                    </a:solidFill>
                  </a:rPr>
                  <a:t>of GRB </a:t>
                </a:r>
                <a:r>
                  <a:rPr lang="en-US" altLang="ja-JP" sz="2400" b="1" dirty="0" smtClean="0">
                    <a:solidFill>
                      <a:schemeClr val="accent2"/>
                    </a:solidFill>
                  </a:rPr>
                  <a:t>afterglows !!</a:t>
                </a:r>
                <a:endParaRPr lang="en-US" altLang="ja-JP" sz="24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" name="テキスト ボックス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5" y="3776131"/>
                <a:ext cx="9408360" cy="1208664"/>
              </a:xfrm>
              <a:prstGeom prst="rect">
                <a:avLst/>
              </a:prstGeom>
              <a:blipFill rotWithShape="0">
                <a:blip r:embed="rId4"/>
                <a:stretch>
                  <a:fillRect l="-1037" t="-3015" b="-1005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下矢印 7"/>
          <p:cNvSpPr/>
          <p:nvPr/>
        </p:nvSpPr>
        <p:spPr>
          <a:xfrm>
            <a:off x="3587376" y="6001813"/>
            <a:ext cx="331922" cy="350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7135598" y="6356352"/>
            <a:ext cx="2228850" cy="365125"/>
          </a:xfrm>
        </p:spPr>
        <p:txBody>
          <a:bodyPr/>
          <a:lstStyle/>
          <a:p>
            <a:fld id="{7BD7D1C5-D0FC-1444-92CE-33F789240B2E}" type="slidenum">
              <a:rPr kumimoji="1" lang="ja-JP" altLang="en-US" sz="2400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179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5222" y="196087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US" altLang="ja-JP" b="1" dirty="0" err="1" smtClean="0"/>
              <a:t>Weibel</a:t>
            </a:r>
            <a:r>
              <a:rPr lang="en-US" altLang="ja-JP" b="1" dirty="0" smtClean="0"/>
              <a:t> instability</a:t>
            </a:r>
            <a:endParaRPr kumimoji="1" lang="ja-JP" altLang="en-US" b="1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1424480" y="2577314"/>
            <a:ext cx="2360384" cy="1590235"/>
            <a:chOff x="266700" y="2665810"/>
            <a:chExt cx="2360384" cy="1590235"/>
          </a:xfrm>
        </p:grpSpPr>
        <p:sp>
          <p:nvSpPr>
            <p:cNvPr id="6" name="フローチャート : 結合子 4"/>
            <p:cNvSpPr/>
            <p:nvPr/>
          </p:nvSpPr>
          <p:spPr>
            <a:xfrm>
              <a:off x="1270000" y="3486150"/>
              <a:ext cx="312738" cy="311149"/>
            </a:xfrm>
            <a:prstGeom prst="flowChartConnector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/>
                <a:t>●</a:t>
              </a:r>
            </a:p>
          </p:txBody>
        </p:sp>
        <p:sp>
          <p:nvSpPr>
            <p:cNvPr id="7" name="フローチャート : 結合子 6"/>
            <p:cNvSpPr/>
            <p:nvPr/>
          </p:nvSpPr>
          <p:spPr>
            <a:xfrm>
              <a:off x="1270000" y="2665810"/>
              <a:ext cx="312738" cy="293290"/>
            </a:xfrm>
            <a:prstGeom prst="flowChartConnector">
              <a:avLst/>
            </a:prstGeom>
            <a:solidFill>
              <a:schemeClr val="tx2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4400" dirty="0"/>
                <a:t>×</a:t>
              </a:r>
              <a:endParaRPr lang="ja-JP" altLang="en-US" sz="4400" dirty="0"/>
            </a:p>
          </p:txBody>
        </p:sp>
        <p:cxnSp>
          <p:nvCxnSpPr>
            <p:cNvPr id="8" name="直線矢印コネクタ 7"/>
            <p:cNvCxnSpPr/>
            <p:nvPr/>
          </p:nvCxnSpPr>
          <p:spPr>
            <a:xfrm flipH="1">
              <a:off x="1651792" y="2839619"/>
              <a:ext cx="626272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テキスト ボックス 8"/>
                <p:cNvSpPr txBox="1"/>
                <p:nvPr/>
              </p:nvSpPr>
              <p:spPr>
                <a:xfrm>
                  <a:off x="266700" y="2872800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ja-JP" b="1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ja-JP" altLang="en-US" b="1" dirty="0"/>
                </a:p>
              </p:txBody>
            </p:sp>
          </mc:Choice>
          <mc:Fallback xmlns="">
            <p:sp>
              <p:nvSpPr>
                <p:cNvPr id="20" name="テキスト ボックス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700" y="2872800"/>
                  <a:ext cx="38100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フローチャート : 結合子 20"/>
            <p:cNvSpPr/>
            <p:nvPr/>
          </p:nvSpPr>
          <p:spPr>
            <a:xfrm>
              <a:off x="2333793" y="2741195"/>
              <a:ext cx="205582" cy="196847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1201738" y="3886713"/>
              <a:ext cx="6016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/>
                <a:t>δB</a:t>
              </a:r>
              <a:endParaRPr lang="ja-JP" altLang="en-US" b="1"/>
            </a:p>
          </p:txBody>
        </p:sp>
        <p:sp>
          <p:nvSpPr>
            <p:cNvPr id="12" name="フローチャート : 結合子 41"/>
            <p:cNvSpPr/>
            <p:nvPr/>
          </p:nvSpPr>
          <p:spPr>
            <a:xfrm>
              <a:off x="354409" y="2728954"/>
              <a:ext cx="205582" cy="196847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" name="フローチャート : 結合子 43"/>
            <p:cNvSpPr/>
            <p:nvPr/>
          </p:nvSpPr>
          <p:spPr>
            <a:xfrm>
              <a:off x="354409" y="3524248"/>
              <a:ext cx="205582" cy="196847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14" name="直線矢印コネクタ 13"/>
            <p:cNvCxnSpPr/>
            <p:nvPr/>
          </p:nvCxnSpPr>
          <p:spPr>
            <a:xfrm>
              <a:off x="619127" y="2827378"/>
              <a:ext cx="58578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>
              <a:off x="615953" y="3641724"/>
              <a:ext cx="58578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flipH="1">
              <a:off x="1651792" y="3676415"/>
              <a:ext cx="617144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フローチャート : 結合子 51"/>
            <p:cNvSpPr/>
            <p:nvPr/>
          </p:nvSpPr>
          <p:spPr>
            <a:xfrm>
              <a:off x="2349988" y="3577991"/>
              <a:ext cx="205582" cy="196847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テキスト ボックス 17"/>
                <p:cNvSpPr txBox="1"/>
                <p:nvPr/>
              </p:nvSpPr>
              <p:spPr>
                <a:xfrm>
                  <a:off x="2246084" y="2925801"/>
                  <a:ext cx="3810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ja-JP" b="1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ja-JP" altLang="en-US" b="1" dirty="0"/>
                </a:p>
              </p:txBody>
            </p:sp>
          </mc:Choice>
          <mc:Fallback xmlns="">
            <p:sp>
              <p:nvSpPr>
                <p:cNvPr id="54" name="テキスト ボックス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46084" y="2925801"/>
                  <a:ext cx="38100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右矢印 18"/>
          <p:cNvSpPr/>
          <p:nvPr/>
        </p:nvSpPr>
        <p:spPr>
          <a:xfrm>
            <a:off x="4282131" y="3067890"/>
            <a:ext cx="615785" cy="422333"/>
          </a:xfrm>
          <a:prstGeom prst="rightArrow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20" name="グループ化 19"/>
          <p:cNvGrpSpPr/>
          <p:nvPr/>
        </p:nvGrpSpPr>
        <p:grpSpPr>
          <a:xfrm>
            <a:off x="5178098" y="2007040"/>
            <a:ext cx="3144466" cy="2293190"/>
            <a:chOff x="3931523" y="2137835"/>
            <a:chExt cx="3144466" cy="1885448"/>
          </a:xfrm>
        </p:grpSpPr>
        <p:sp>
          <p:nvSpPr>
            <p:cNvPr id="21" name="フローチャート : 結合子 13"/>
            <p:cNvSpPr/>
            <p:nvPr/>
          </p:nvSpPr>
          <p:spPr>
            <a:xfrm>
              <a:off x="5180015" y="2671565"/>
              <a:ext cx="306385" cy="293290"/>
            </a:xfrm>
            <a:prstGeom prst="flowChartConnector">
              <a:avLst/>
            </a:prstGeom>
            <a:solidFill>
              <a:schemeClr val="tx2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600" dirty="0"/>
                <a:t>×</a:t>
              </a:r>
              <a:endParaRPr lang="ja-JP" altLang="en-US" sz="3600" dirty="0"/>
            </a:p>
          </p:txBody>
        </p:sp>
        <p:sp>
          <p:nvSpPr>
            <p:cNvPr id="22" name="フローチャート : 結合子 15"/>
            <p:cNvSpPr/>
            <p:nvPr/>
          </p:nvSpPr>
          <p:spPr>
            <a:xfrm>
              <a:off x="5764215" y="2671565"/>
              <a:ext cx="306385" cy="293290"/>
            </a:xfrm>
            <a:prstGeom prst="flowChartConnector">
              <a:avLst/>
            </a:prstGeom>
            <a:solidFill>
              <a:schemeClr val="tx2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600" dirty="0"/>
                <a:t>×</a:t>
              </a:r>
              <a:endParaRPr lang="ja-JP" altLang="en-US" sz="3600" dirty="0"/>
            </a:p>
          </p:txBody>
        </p:sp>
        <p:sp>
          <p:nvSpPr>
            <p:cNvPr id="23" name="フローチャート : 結合子 17"/>
            <p:cNvSpPr/>
            <p:nvPr/>
          </p:nvSpPr>
          <p:spPr>
            <a:xfrm>
              <a:off x="5176391" y="3247617"/>
              <a:ext cx="319086" cy="349251"/>
            </a:xfrm>
            <a:prstGeom prst="flowChartConnector">
              <a:avLst/>
            </a:prstGeom>
            <a:solidFill>
              <a:schemeClr val="tx2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/>
                <a:t>●</a:t>
              </a:r>
            </a:p>
          </p:txBody>
        </p:sp>
        <p:sp>
          <p:nvSpPr>
            <p:cNvPr id="24" name="フローチャート : 結合子 18"/>
            <p:cNvSpPr/>
            <p:nvPr/>
          </p:nvSpPr>
          <p:spPr>
            <a:xfrm>
              <a:off x="5751512" y="3247617"/>
              <a:ext cx="319086" cy="368309"/>
            </a:xfrm>
            <a:prstGeom prst="flowChartConnector">
              <a:avLst/>
            </a:prstGeom>
            <a:solidFill>
              <a:schemeClr val="tx2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/>
                <a:t>●</a:t>
              </a:r>
            </a:p>
          </p:txBody>
        </p:sp>
        <p:cxnSp>
          <p:nvCxnSpPr>
            <p:cNvPr id="25" name="直線矢印コネクタ 24"/>
            <p:cNvCxnSpPr/>
            <p:nvPr/>
          </p:nvCxnSpPr>
          <p:spPr>
            <a:xfrm>
              <a:off x="4499383" y="2812455"/>
              <a:ext cx="507372" cy="24501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フローチャート : 結合子 27"/>
            <p:cNvSpPr/>
            <p:nvPr/>
          </p:nvSpPr>
          <p:spPr>
            <a:xfrm>
              <a:off x="4261048" y="2622453"/>
              <a:ext cx="205582" cy="196847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27" name="フローチャート : 結合子 31"/>
            <p:cNvSpPr/>
            <p:nvPr/>
          </p:nvSpPr>
          <p:spPr>
            <a:xfrm>
              <a:off x="5180015" y="2419990"/>
              <a:ext cx="306385" cy="29329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600" dirty="0"/>
                <a:t>×</a:t>
              </a:r>
              <a:endParaRPr lang="ja-JP" altLang="en-US" sz="3600" dirty="0"/>
            </a:p>
          </p:txBody>
        </p:sp>
        <p:sp>
          <p:nvSpPr>
            <p:cNvPr id="28" name="フローチャート : 結合子 32"/>
            <p:cNvSpPr/>
            <p:nvPr/>
          </p:nvSpPr>
          <p:spPr>
            <a:xfrm>
              <a:off x="5751514" y="2447902"/>
              <a:ext cx="306385" cy="293290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3600" dirty="0"/>
                <a:t>×</a:t>
              </a:r>
              <a:endParaRPr lang="ja-JP" altLang="en-US" sz="3600" dirty="0"/>
            </a:p>
          </p:txBody>
        </p:sp>
        <p:sp>
          <p:nvSpPr>
            <p:cNvPr id="29" name="フローチャート : 結合子 33"/>
            <p:cNvSpPr/>
            <p:nvPr/>
          </p:nvSpPr>
          <p:spPr>
            <a:xfrm>
              <a:off x="5163493" y="3497987"/>
              <a:ext cx="344882" cy="355083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/>
                <a:t>●</a:t>
              </a:r>
            </a:p>
          </p:txBody>
        </p:sp>
        <p:sp>
          <p:nvSpPr>
            <p:cNvPr id="30" name="フローチャート : 結合子 34"/>
            <p:cNvSpPr/>
            <p:nvPr/>
          </p:nvSpPr>
          <p:spPr>
            <a:xfrm>
              <a:off x="5751512" y="3511571"/>
              <a:ext cx="319086" cy="329687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1400" dirty="0"/>
                <a:t>●</a:t>
              </a:r>
            </a:p>
          </p:txBody>
        </p:sp>
        <p:cxnSp>
          <p:nvCxnSpPr>
            <p:cNvPr id="31" name="直線矢印コネクタ 30"/>
            <p:cNvCxnSpPr/>
            <p:nvPr/>
          </p:nvCxnSpPr>
          <p:spPr>
            <a:xfrm flipH="1" flipV="1">
              <a:off x="6174015" y="2447902"/>
              <a:ext cx="502145" cy="40750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テキスト ボックス 31"/>
                <p:cNvSpPr txBox="1"/>
                <p:nvPr/>
              </p:nvSpPr>
              <p:spPr>
                <a:xfrm>
                  <a:off x="3931523" y="2617713"/>
                  <a:ext cx="381000" cy="303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ja-JP" b="1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ja-JP" altLang="en-US" b="1" dirty="0"/>
                </a:p>
              </p:txBody>
            </p:sp>
          </mc:Choice>
          <mc:Fallback xmlns="">
            <p:sp>
              <p:nvSpPr>
                <p:cNvPr id="38" name="テキスト ボックス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523" y="2617713"/>
                  <a:ext cx="38100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直線矢印コネクタ 32"/>
            <p:cNvCxnSpPr/>
            <p:nvPr/>
          </p:nvCxnSpPr>
          <p:spPr>
            <a:xfrm flipH="1">
              <a:off x="6174015" y="3766467"/>
              <a:ext cx="426144" cy="9700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 flipV="1">
              <a:off x="4506663" y="3363880"/>
              <a:ext cx="507372" cy="27784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右矢印 34"/>
            <p:cNvSpPr/>
            <p:nvPr/>
          </p:nvSpPr>
          <p:spPr>
            <a:xfrm>
              <a:off x="5415070" y="3838617"/>
              <a:ext cx="411957" cy="18466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6" name="フローチャート : 結合子 55"/>
            <p:cNvSpPr/>
            <p:nvPr/>
          </p:nvSpPr>
          <p:spPr>
            <a:xfrm>
              <a:off x="4209732" y="3577990"/>
              <a:ext cx="205582" cy="196847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7" name="フローチャート : 結合子 56"/>
            <p:cNvSpPr/>
            <p:nvPr/>
          </p:nvSpPr>
          <p:spPr>
            <a:xfrm>
              <a:off x="6609162" y="2728954"/>
              <a:ext cx="205582" cy="196847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38" name="フローチャート : 結合子 57"/>
            <p:cNvSpPr/>
            <p:nvPr/>
          </p:nvSpPr>
          <p:spPr>
            <a:xfrm>
              <a:off x="6609162" y="3577991"/>
              <a:ext cx="205582" cy="196847"/>
            </a:xfrm>
            <a:prstGeom prst="flowChartConnec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6694989" y="2536210"/>
                  <a:ext cx="381000" cy="303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ja-JP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ja-JP" b="1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oMath>
                    </m:oMathPara>
                  </a14:m>
                  <a:endParaRPr lang="ja-JP" altLang="en-US" b="1" dirty="0"/>
                </a:p>
              </p:txBody>
            </p:sp>
          </mc:Choice>
          <mc:Fallback xmlns="">
            <p:sp>
              <p:nvSpPr>
                <p:cNvPr id="61" name="テキスト ボックス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4989" y="2536210"/>
                  <a:ext cx="381000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0" name="右矢印 39"/>
            <p:cNvSpPr/>
            <p:nvPr/>
          </p:nvSpPr>
          <p:spPr>
            <a:xfrm>
              <a:off x="5452324" y="2137835"/>
              <a:ext cx="411957" cy="184666"/>
            </a:xfrm>
            <a:prstGeom prst="rightArrow">
              <a:avLst/>
            </a:prstGeom>
            <a:solidFill>
              <a:srgbClr val="C0000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42" name="テキスト ボックス 41"/>
          <p:cNvSpPr txBox="1"/>
          <p:nvPr/>
        </p:nvSpPr>
        <p:spPr>
          <a:xfrm>
            <a:off x="321972" y="4604936"/>
            <a:ext cx="4342997" cy="1200329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b="1" dirty="0"/>
              <a:t>    Counter streaming plasma</a:t>
            </a:r>
          </a:p>
          <a:p>
            <a:r>
              <a:rPr lang="en-US" altLang="ja-JP" sz="2400" b="1" dirty="0"/>
              <a:t>                           + </a:t>
            </a:r>
          </a:p>
          <a:p>
            <a:r>
              <a:rPr lang="en-US" altLang="ja-JP" sz="2400" b="1" dirty="0"/>
              <a:t>Magnetic field perturbations</a:t>
            </a:r>
            <a:r>
              <a:rPr lang="en-US" altLang="ja-JP" sz="2400" b="1" dirty="0" smtClean="0"/>
              <a:t>, </a:t>
            </a:r>
            <a:r>
              <a:rPr lang="en-US" altLang="ja-JP" sz="2400" b="1" dirty="0" smtClean="0">
                <a:latin typeface="Symbol" panose="05050102010706020507" pitchFamily="18" charset="2"/>
              </a:rPr>
              <a:t>d</a:t>
            </a:r>
            <a:r>
              <a:rPr lang="en-US" altLang="ja-JP" sz="2400" b="1" dirty="0" smtClean="0"/>
              <a:t>B</a:t>
            </a:r>
            <a:endParaRPr lang="en-US" altLang="ja-JP" sz="24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630906" y="6351712"/>
            <a:ext cx="6002757" cy="46166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The </a:t>
            </a:r>
            <a:r>
              <a:rPr lang="en-US" altLang="ja-JP" sz="2400" b="1" dirty="0" err="1">
                <a:solidFill>
                  <a:srgbClr val="FF0000"/>
                </a:solidFill>
              </a:rPr>
              <a:t>Weibel</a:t>
            </a:r>
            <a:r>
              <a:rPr lang="en-US" altLang="ja-JP" sz="2400" b="1" dirty="0">
                <a:solidFill>
                  <a:srgbClr val="FF0000"/>
                </a:solidFill>
              </a:rPr>
              <a:t> instability makes</a:t>
            </a:r>
            <a:r>
              <a:rPr lang="ja-JP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ja-JP" sz="2400" b="1" dirty="0">
                <a:solidFill>
                  <a:srgbClr val="FF0000"/>
                </a:solidFill>
              </a:rPr>
              <a:t>magnetic fields.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736977" y="4571855"/>
            <a:ext cx="4752528" cy="156966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2400" b="1" dirty="0"/>
              <a:t>The streaming plasmas are deflected by </a:t>
            </a:r>
            <a:r>
              <a:rPr lang="en-US" altLang="ja-JP" sz="2400" b="1" dirty="0">
                <a:latin typeface="Symbol" panose="05050102010706020507" pitchFamily="18" charset="2"/>
              </a:rPr>
              <a:t>d</a:t>
            </a:r>
            <a:r>
              <a:rPr lang="en-US" altLang="ja-JP" sz="2400" b="1" dirty="0"/>
              <a:t>B, so that currents  are generated.</a:t>
            </a:r>
          </a:p>
          <a:p>
            <a:r>
              <a:rPr lang="en-US" altLang="ja-JP" sz="2400" b="1" dirty="0">
                <a:solidFill>
                  <a:srgbClr val="FF0000"/>
                </a:solidFill>
              </a:rPr>
              <a:t>The currents amplify </a:t>
            </a:r>
            <a:r>
              <a:rPr lang="en-US" altLang="ja-JP" sz="2400" b="1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US" altLang="ja-JP" sz="2400" b="1" dirty="0">
                <a:solidFill>
                  <a:srgbClr val="FF0000"/>
                </a:solidFill>
              </a:rPr>
              <a:t>B </a:t>
            </a:r>
            <a:r>
              <a:rPr lang="en-US" altLang="ja-JP" sz="2400" b="1" dirty="0">
                <a:solidFill>
                  <a:srgbClr val="FF0000"/>
                </a:solidFill>
                <a:sym typeface="Wingdings" panose="05000000000000000000" pitchFamily="2" charset="2"/>
              </a:rPr>
              <a:t> unstable</a:t>
            </a:r>
            <a:r>
              <a:rPr lang="en-US" altLang="ja-JP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1136" y="1115452"/>
            <a:ext cx="90283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100" b="1" dirty="0"/>
              <a:t>The </a:t>
            </a:r>
            <a:r>
              <a:rPr lang="en-US" altLang="ja-JP" sz="2100" b="1" dirty="0" err="1"/>
              <a:t>Weibel</a:t>
            </a:r>
            <a:r>
              <a:rPr lang="en-US" altLang="ja-JP" sz="2100" b="1" dirty="0"/>
              <a:t> instability occurs in plasmas with anisotropic velocity distributions.</a:t>
            </a:r>
            <a:endParaRPr lang="ja-JP" altLang="en-US" sz="21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5507623" y="1547500"/>
            <a:ext cx="388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Ex.) </a:t>
            </a:r>
            <a:r>
              <a:rPr lang="en-US" altLang="ja-JP" b="1" dirty="0" err="1"/>
              <a:t>T</a:t>
            </a:r>
            <a:r>
              <a:rPr lang="en-US" altLang="ja-JP" b="1" baseline="-25000" dirty="0" err="1"/>
              <a:t>x</a:t>
            </a:r>
            <a:r>
              <a:rPr lang="en-US" altLang="ja-JP" b="1" dirty="0"/>
              <a:t> &gt; T</a:t>
            </a:r>
            <a:r>
              <a:rPr lang="en-US" altLang="ja-JP" b="1" baseline="-25000" dirty="0"/>
              <a:t>y </a:t>
            </a:r>
            <a:r>
              <a:rPr lang="en-US" altLang="ja-JP" b="1" dirty="0"/>
              <a:t>, counter streaming plasmas</a:t>
            </a:r>
            <a:endParaRPr lang="ja-JP" altLang="en-US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335114" y="2195572"/>
            <a:ext cx="6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δB</a:t>
            </a:r>
            <a:endParaRPr lang="ja-JP" altLang="en-US" b="1"/>
          </a:p>
        </p:txBody>
      </p:sp>
      <p:sp>
        <p:nvSpPr>
          <p:cNvPr id="48" name="右矢印 47"/>
          <p:cNvSpPr/>
          <p:nvPr/>
        </p:nvSpPr>
        <p:spPr>
          <a:xfrm rot="10800000">
            <a:off x="6661645" y="3039899"/>
            <a:ext cx="411957" cy="224601"/>
          </a:xfrm>
          <a:prstGeom prst="rightArrow">
            <a:avLst/>
          </a:prstGeom>
          <a:solidFill>
            <a:srgbClr val="C0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110856" y="188814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J</a:t>
            </a:r>
            <a:endParaRPr lang="ja-JP" altLang="en-US" b="1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113240" y="299695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J</a:t>
            </a:r>
            <a:endParaRPr lang="ja-JP" altLang="en-US" b="1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7113240" y="4149080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/>
              <a:t>J</a:t>
            </a:r>
            <a:endParaRPr lang="ja-JP" altLang="en-US" b="1" dirty="0"/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5935514" y="2347972"/>
            <a:ext cx="6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δB</a:t>
            </a:r>
            <a:endParaRPr lang="ja-JP" altLang="en-US" b="1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961112" y="3707740"/>
            <a:ext cx="6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/>
              <a:t>δB</a:t>
            </a:r>
            <a:endParaRPr lang="ja-JP" altLang="en-US" b="1"/>
          </a:p>
        </p:txBody>
      </p:sp>
      <p:sp>
        <p:nvSpPr>
          <p:cNvPr id="47" name="スライド番号プレースホルダー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E3A93-342E-45B5-9FD3-E7928018018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609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7856" y="83349"/>
            <a:ext cx="8229600" cy="792000"/>
          </a:xfrm>
        </p:spPr>
        <p:txBody>
          <a:bodyPr>
            <a:normAutofit/>
          </a:bodyPr>
          <a:lstStyle/>
          <a:p>
            <a:r>
              <a:rPr lang="en-US" altLang="ja-JP" b="1" dirty="0" smtClean="0">
                <a:solidFill>
                  <a:srgbClr val="002060"/>
                </a:solidFill>
              </a:rPr>
              <a:t>Amplified B-field in GRBs afterglows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191386" y="877131"/>
                <a:ext cx="9442134" cy="5686504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ja-JP" sz="3200" b="1" dirty="0" smtClean="0"/>
                  <a:t>GRB </a:t>
                </a:r>
                <a:r>
                  <a:rPr lang="en-US" altLang="ja-JP" sz="3200" b="1" dirty="0"/>
                  <a:t>afterglow observations suggest that </a:t>
                </a:r>
                <a:r>
                  <a:rPr lang="en-US" altLang="ja-JP" sz="3200" b="1" dirty="0" smtClean="0"/>
                  <a:t>magnetic </a:t>
                </a:r>
                <a:r>
                  <a:rPr lang="en-US" altLang="ja-JP" sz="3200" b="1" dirty="0"/>
                  <a:t>fields are strongly  amplified </a:t>
                </a:r>
                <a:r>
                  <a:rPr lang="en-US" altLang="ja-JP" sz="3200" b="1" dirty="0" smtClean="0"/>
                  <a:t>in </a:t>
                </a:r>
                <a:r>
                  <a:rPr lang="en-US" altLang="ja-JP" sz="3200" b="1" dirty="0">
                    <a:solidFill>
                      <a:srgbClr val="C00000"/>
                    </a:solidFill>
                  </a:rPr>
                  <a:t>large </a:t>
                </a:r>
                <a:r>
                  <a:rPr lang="en-US" altLang="ja-JP" sz="3200" b="1" dirty="0"/>
                  <a:t>emission regions</a:t>
                </a:r>
                <a:r>
                  <a:rPr lang="en-US" altLang="ja-JP" sz="3200" b="1" dirty="0" smtClean="0"/>
                  <a:t>.</a:t>
                </a:r>
                <a:endParaRPr lang="en-US" altLang="ja-JP" sz="3200" b="1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ja-JP" altLang="en-US" sz="3200" b="1" i="1">
                            <a:latin typeface="Cambria Math"/>
                          </a:rPr>
                          <m:t>𝝐</m:t>
                        </m:r>
                      </m:e>
                      <m:sub>
                        <m:r>
                          <a:rPr lang="en-US" altLang="ja-JP" sz="3200" b="1" i="1">
                            <a:latin typeface="Cambria Math"/>
                          </a:rPr>
                          <m:t>𝑩</m:t>
                        </m:r>
                      </m:sub>
                    </m:sSub>
                    <m:r>
                      <a:rPr lang="en-US" altLang="ja-JP" sz="3200" b="1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altLang="ja-JP" sz="3200" b="1" i="1">
                            <a:latin typeface="Cambria Math" charset="0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altLang="ja-JP" sz="3200" b="1" i="1">
                                <a:latin typeface="Cambria Math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altLang="ja-JP" sz="3200" b="1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3200" b="1" i="1">
                                    <a:latin typeface="Cambria Math"/>
                                  </a:rPr>
                                  <m:t>𝑩</m:t>
                                </m:r>
                              </m:e>
                              <m:sup>
                                <m:r>
                                  <a:rPr lang="en-US" altLang="ja-JP" sz="32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en-US" altLang="ja-JP" sz="3200" b="1" i="1">
                                <a:latin typeface="Cambria Math"/>
                              </a:rPr>
                              <m:t>𝟖</m:t>
                            </m:r>
                            <m:r>
                              <a:rPr lang="ja-JP" altLang="en-US" sz="3200" b="1" i="1">
                                <a:latin typeface="Cambria Math"/>
                              </a:rPr>
                              <m:t>𝝅</m:t>
                            </m:r>
                          </m:den>
                        </m:f>
                      </m:num>
                      <m:den>
                        <m:r>
                          <a:rPr lang="en-US" altLang="ja-JP" sz="32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𝚪</m:t>
                        </m:r>
                        <m:r>
                          <a:rPr lang="en-US" altLang="ja-JP" sz="3200" b="1" i="1">
                            <a:latin typeface="Cambria Math"/>
                          </a:rPr>
                          <m:t>𝒎𝒏</m:t>
                        </m:r>
                        <m:sSup>
                          <m:sSupPr>
                            <m:ctrlPr>
                              <a:rPr lang="en-US" altLang="ja-JP" sz="32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3200" b="1" i="1">
                                <a:latin typeface="Cambria Math" charset="0"/>
                              </a:rPr>
                              <m:t>𝒄</m:t>
                            </m:r>
                          </m:e>
                          <m:sup>
                            <m:r>
                              <a:rPr lang="en-US" altLang="ja-JP" sz="3200" b="1" i="1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ja-JP" sz="3200" b="1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ja-JP" sz="32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sz="3200" b="1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3200" b="1" i="1">
                            <a:latin typeface="Cambria Math"/>
                          </a:rPr>
                          <m:t>−8</m:t>
                        </m:r>
                      </m:sup>
                    </m:sSup>
                    <m:r>
                      <a:rPr lang="en-US" altLang="ja-JP" sz="3200" b="1" i="1">
                        <a:latin typeface="Cambria Math"/>
                      </a:rPr>
                      <m:t>−</m:t>
                    </m:r>
                  </m:oMath>
                </a14:m>
                <a:r>
                  <a:rPr lang="en-US" altLang="ja-JP" sz="3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sz="3200" b="1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3200" b="1" i="1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ja-JP" altLang="en-US" sz="3200" b="1" dirty="0"/>
                  <a:t>　</a:t>
                </a:r>
                <a:r>
                  <a:rPr lang="en-US" altLang="ja-JP" sz="3200" b="1" dirty="0"/>
                  <a:t>Average: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32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sz="3200" b="1" i="1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sz="3200" b="1" i="1">
                            <a:latin typeface="Cambria Math"/>
                          </a:rPr>
                          <m:t>−</m:t>
                        </m:r>
                        <m:r>
                          <a:rPr lang="en-US" altLang="ja-JP" sz="3200" b="1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altLang="ja-JP" sz="3200" b="1" dirty="0" smtClean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ja-JP" altLang="en-US" sz="3200" b="1" dirty="0" smtClean="0"/>
                  <a:t>→</a:t>
                </a:r>
                <a:r>
                  <a:rPr lang="en-US" altLang="ja-JP" sz="3200" b="1" dirty="0">
                    <a:solidFill>
                      <a:srgbClr val="FF0000"/>
                    </a:solidFill>
                  </a:rPr>
                  <a:t>Post-shock magnetic </a:t>
                </a:r>
                <a:r>
                  <a:rPr lang="en-US" altLang="ja-JP" sz="3200" b="1" dirty="0" smtClean="0">
                    <a:solidFill>
                      <a:srgbClr val="FF0000"/>
                    </a:solidFill>
                  </a:rPr>
                  <a:t>fields </a:t>
                </a:r>
                <a:r>
                  <a:rPr lang="en-US" altLang="ja-JP" sz="3200" b="1" dirty="0">
                    <a:solidFill>
                      <a:srgbClr val="FF0000"/>
                    </a:solidFill>
                  </a:rPr>
                  <a:t>are amplified to about  100 times the shock-compressed value.</a:t>
                </a:r>
                <a:endParaRPr lang="en-US" altLang="ja-JP" sz="3200" dirty="0"/>
              </a:p>
              <a:p>
                <a:pPr marL="0" indent="0">
                  <a:spcBef>
                    <a:spcPts val="300"/>
                  </a:spcBef>
                  <a:buNone/>
                </a:pPr>
                <a:endParaRPr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1386" y="877131"/>
                <a:ext cx="9442134" cy="5686504"/>
              </a:xfrm>
              <a:blipFill rotWithShape="0">
                <a:blip r:embed="rId3"/>
                <a:stretch>
                  <a:fillRect l="-1614" t="-2251" r="-5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/>
          <p:cNvSpPr txBox="1"/>
          <p:nvPr/>
        </p:nvSpPr>
        <p:spPr>
          <a:xfrm>
            <a:off x="6996113" y="2342077"/>
            <a:ext cx="2925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(Santana et al. 2014)</a:t>
            </a:r>
            <a:endParaRPr lang="ja-JP" altLang="en-US" sz="2000" b="1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z="2400" smtClean="0"/>
              <a:t>1</a:t>
            </a:fld>
            <a:endParaRPr kumimoji="1" lang="ja-JP" altLang="en-US" sz="1600" dirty="0"/>
          </a:p>
        </p:txBody>
      </p:sp>
      <p:grpSp>
        <p:nvGrpSpPr>
          <p:cNvPr id="6" name="グループ化 3"/>
          <p:cNvGrpSpPr/>
          <p:nvPr/>
        </p:nvGrpSpPr>
        <p:grpSpPr>
          <a:xfrm>
            <a:off x="4690408" y="3551273"/>
            <a:ext cx="4943112" cy="3321559"/>
            <a:chOff x="4237400" y="899428"/>
            <a:chExt cx="4943112" cy="3577754"/>
          </a:xfrm>
        </p:grpSpPr>
        <p:grpSp>
          <p:nvGrpSpPr>
            <p:cNvPr id="7" name="グループ化 2"/>
            <p:cNvGrpSpPr/>
            <p:nvPr/>
          </p:nvGrpSpPr>
          <p:grpSpPr>
            <a:xfrm>
              <a:off x="4918329" y="976483"/>
              <a:ext cx="4262183" cy="3500699"/>
              <a:chOff x="4918329" y="976483"/>
              <a:chExt cx="4262183" cy="3500699"/>
            </a:xfrm>
          </p:grpSpPr>
          <p:pic>
            <p:nvPicPr>
              <p:cNvPr id="16" name="図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8329" y="976483"/>
                <a:ext cx="4190175" cy="3355226"/>
              </a:xfrm>
              <a:prstGeom prst="rect">
                <a:avLst/>
              </a:prstGeom>
            </p:spPr>
          </p:pic>
          <p:sp>
            <p:nvSpPr>
              <p:cNvPr id="17" name="テキスト ボックス 16"/>
              <p:cNvSpPr txBox="1"/>
              <p:nvPr/>
            </p:nvSpPr>
            <p:spPr>
              <a:xfrm>
                <a:off x="5220072" y="3856803"/>
                <a:ext cx="5760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-8.0</a:t>
                </a:r>
                <a:endParaRPr kumimoji="1" lang="ja-JP" altLang="en-US" b="1" dirty="0"/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5868144" y="3856803"/>
                <a:ext cx="576064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-7.0</a:t>
                </a:r>
                <a:endParaRPr kumimoji="1" lang="ja-JP" altLang="en-US" b="1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テキスト ボックス 18"/>
                  <p:cNvSpPr txBox="1"/>
                  <p:nvPr/>
                </p:nvSpPr>
                <p:spPr>
                  <a:xfrm>
                    <a:off x="6732240" y="4077072"/>
                    <a:ext cx="1188000" cy="40011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unc>
                            <m:funcPr>
                              <m:ctrlPr>
                                <a:rPr kumimoji="1" lang="en-US" altLang="ja-JP" sz="2000" b="1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kumimoji="1" lang="en-US" altLang="ja-JP" sz="20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1" i="0" smtClean="0">
                                      <a:latin typeface="Cambria Math" panose="02040503050406030204" pitchFamily="18" charset="0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kumimoji="1" lang="en-US" altLang="ja-JP" sz="2000" b="1" i="1" smtClean="0"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kumimoji="1" lang="en-US" altLang="ja-JP" sz="2000" b="1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ja-JP" altLang="en-US" sz="2000" b="1" i="1" smtClean="0">
                                      <a:latin typeface="Cambria Math" panose="02040503050406030204" pitchFamily="18" charset="0"/>
                                    </a:rPr>
                                    <m:t>𝜺</m:t>
                                  </m:r>
                                </m:e>
                                <m:sub>
                                  <m:r>
                                    <a:rPr lang="en-US" altLang="ja-JP" sz="20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</m:e>
                          </m:func>
                        </m:oMath>
                      </m:oMathPara>
                    </a14:m>
                    <a:endParaRPr kumimoji="1" lang="ja-JP" altLang="en-US" b="1" dirty="0"/>
                  </a:p>
                </p:txBody>
              </p:sp>
            </mc:Choice>
            <mc:Fallback xmlns="">
              <p:sp>
                <p:nvSpPr>
                  <p:cNvPr id="19" name="テキスト ボックス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32240" y="4077072"/>
                    <a:ext cx="1188000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15385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テキスト ボックス 19"/>
              <p:cNvSpPr txBox="1"/>
              <p:nvPr/>
            </p:nvSpPr>
            <p:spPr>
              <a:xfrm>
                <a:off x="6531559" y="3856803"/>
                <a:ext cx="576000" cy="288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-6.0</a:t>
                </a:r>
                <a:endParaRPr kumimoji="1" lang="ja-JP" altLang="en-US" b="1" dirty="0"/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7236296" y="3856803"/>
                <a:ext cx="576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-5.0</a:t>
                </a:r>
                <a:endParaRPr kumimoji="1" lang="ja-JP" altLang="en-US" b="1" dirty="0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7956376" y="3856803"/>
                <a:ext cx="576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-4.0</a:t>
                </a:r>
                <a:endParaRPr kumimoji="1" lang="ja-JP" altLang="en-US" b="1" dirty="0"/>
              </a:p>
            </p:txBody>
          </p:sp>
          <p:sp>
            <p:nvSpPr>
              <p:cNvPr id="23" name="テキスト ボックス 22"/>
              <p:cNvSpPr txBox="1"/>
              <p:nvPr/>
            </p:nvSpPr>
            <p:spPr>
              <a:xfrm>
                <a:off x="8604512" y="3856803"/>
                <a:ext cx="576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 smtClean="0"/>
                  <a:t>-</a:t>
                </a:r>
                <a:r>
                  <a:rPr lang="en-US" altLang="ja-JP" b="1" dirty="0" smtClean="0"/>
                  <a:t>3.0</a:t>
                </a:r>
                <a:endParaRPr kumimoji="1" lang="ja-JP" altLang="en-US" b="1" dirty="0"/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 rot="16200000">
              <a:off x="3628311" y="2310688"/>
              <a:ext cx="25922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kumimoji="1" lang="ja-JP" altLang="en-US" sz="2000" b="1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916644" y="2564936"/>
              <a:ext cx="450000" cy="324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10</a:t>
              </a:r>
              <a:endParaRPr kumimoji="1" lang="ja-JP" altLang="en-US" b="1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 rot="16200000">
              <a:off x="3355414" y="1858468"/>
              <a:ext cx="2471857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b="1" smtClean="0"/>
                <a:t>Percentage of </a:t>
              </a:r>
              <a:r>
                <a:rPr kumimoji="1" lang="en-US" altLang="ja-JP" sz="2000" b="1" smtClean="0"/>
                <a:t>GRBs</a:t>
              </a:r>
            </a:p>
            <a:p>
              <a:r>
                <a:rPr kumimoji="1" lang="en-US" altLang="ja-JP" sz="2000" b="1" dirty="0" smtClean="0"/>
                <a:t>(out of 35)</a:t>
              </a:r>
              <a:endParaRPr kumimoji="1" lang="ja-JP" altLang="en-US" sz="2000" b="1" dirty="0"/>
            </a:p>
          </p:txBody>
        </p:sp>
        <p:sp>
          <p:nvSpPr>
            <p:cNvPr id="11" name="テキスト ボックス 10"/>
            <p:cNvSpPr txBox="1"/>
            <p:nvPr/>
          </p:nvSpPr>
          <p:spPr>
            <a:xfrm>
              <a:off x="5076088" y="3068960"/>
              <a:ext cx="28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/>
                <a:t>5</a:t>
              </a:r>
              <a:endParaRPr kumimoji="1" lang="ja-JP" altLang="en-US" b="1" dirty="0"/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914088" y="1988840"/>
              <a:ext cx="450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15</a:t>
              </a: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932040" y="1475492"/>
              <a:ext cx="450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20</a:t>
              </a: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>
              <a:off x="4932040" y="899428"/>
              <a:ext cx="450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25</a:t>
              </a: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76088" y="3563724"/>
              <a:ext cx="28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/>
                <a:t>0</a:t>
              </a:r>
              <a:endParaRPr kumimoji="1" lang="ja-JP" altLang="en-US" b="1" dirty="0"/>
            </a:p>
          </p:txBody>
        </p:sp>
      </p:grpSp>
      <p:sp>
        <p:nvSpPr>
          <p:cNvPr id="24" name="テキスト ボックス 23"/>
          <p:cNvSpPr txBox="1"/>
          <p:nvPr/>
        </p:nvSpPr>
        <p:spPr>
          <a:xfrm>
            <a:off x="3296408" y="6273041"/>
            <a:ext cx="1854136" cy="377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Kumar</a:t>
            </a:r>
            <a:r>
              <a:rPr lang="ja-JP" altLang="en-US" b="1" dirty="0" smtClean="0"/>
              <a:t> </a:t>
            </a:r>
            <a:r>
              <a:rPr lang="en-US" altLang="ja-JP" b="1" dirty="0" smtClean="0"/>
              <a:t>et al. 2015 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6376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1060" y="116720"/>
            <a:ext cx="9212222" cy="792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ja-JP" b="1" dirty="0" smtClean="0">
                <a:solidFill>
                  <a:srgbClr val="002060"/>
                </a:solidFill>
              </a:rPr>
              <a:t>B-field amplification by </a:t>
            </a:r>
            <a:r>
              <a:rPr lang="en-US" altLang="ja-JP" b="1" dirty="0" err="1" smtClean="0">
                <a:solidFill>
                  <a:srgbClr val="002060"/>
                </a:solidFill>
              </a:rPr>
              <a:t>theWeibel</a:t>
            </a:r>
            <a:r>
              <a:rPr lang="en-US" altLang="ja-JP" b="1" dirty="0" smtClean="0">
                <a:solidFill>
                  <a:srgbClr val="002060"/>
                </a:solidFill>
              </a:rPr>
              <a:t> instability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97024" y="984984"/>
            <a:ext cx="9036496" cy="5827996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None/>
            </a:pPr>
            <a:r>
              <a:rPr lang="en-US" altLang="ja-JP" sz="3200" b="1" u="sng" dirty="0" err="1" smtClean="0">
                <a:solidFill>
                  <a:schemeClr val="tx2"/>
                </a:solidFill>
              </a:rPr>
              <a:t>Weibel</a:t>
            </a:r>
            <a:r>
              <a:rPr lang="en-US" altLang="ja-JP" sz="3200" b="1" u="sng" dirty="0" smtClean="0">
                <a:solidFill>
                  <a:schemeClr val="tx2"/>
                </a:solidFill>
              </a:rPr>
              <a:t> instability </a:t>
            </a:r>
          </a:p>
          <a:p>
            <a:pPr>
              <a:spcBef>
                <a:spcPts val="300"/>
              </a:spcBef>
            </a:pPr>
            <a:r>
              <a:rPr lang="en-US" altLang="ja-JP" sz="3200" b="1" dirty="0"/>
              <a:t>is a possible generation process of magnetic fields.</a:t>
            </a:r>
          </a:p>
          <a:p>
            <a:pPr>
              <a:spcBef>
                <a:spcPts val="300"/>
              </a:spcBef>
            </a:pPr>
            <a:r>
              <a:rPr lang="en-US" altLang="ja-JP" sz="3200" b="1" dirty="0"/>
              <a:t>occurs in an </a:t>
            </a:r>
            <a:r>
              <a:rPr lang="en-US" altLang="ja-JP" sz="3200" b="1" dirty="0">
                <a:solidFill>
                  <a:srgbClr val="FF0000"/>
                </a:solidFill>
              </a:rPr>
              <a:t>anisotropic temperature </a:t>
            </a:r>
            <a:r>
              <a:rPr lang="en-US" altLang="ja-JP" sz="3200" b="1" dirty="0" smtClean="0"/>
              <a:t>plasma.</a:t>
            </a:r>
            <a:endParaRPr lang="en-US" altLang="ja-JP" dirty="0"/>
          </a:p>
          <a:p>
            <a:pPr marL="0" indent="0">
              <a:spcBef>
                <a:spcPts val="300"/>
              </a:spcBef>
              <a:buNone/>
            </a:pPr>
            <a:endParaRPr lang="en-US" altLang="ja-JP" sz="2400" dirty="0" smtClean="0"/>
          </a:p>
          <a:p>
            <a:pPr marL="0" indent="0">
              <a:spcBef>
                <a:spcPts val="300"/>
              </a:spcBef>
              <a:buNone/>
            </a:pPr>
            <a:endParaRPr lang="en-US" altLang="ja-JP" sz="2400" dirty="0"/>
          </a:p>
          <a:p>
            <a:pPr marL="0" indent="0">
              <a:spcBef>
                <a:spcPts val="300"/>
              </a:spcBef>
              <a:buNone/>
            </a:pPr>
            <a:r>
              <a:rPr lang="en-US" altLang="ja-JP" sz="3200" b="1" u="sng" dirty="0" smtClean="0">
                <a:solidFill>
                  <a:schemeClr val="tx2"/>
                </a:solidFill>
              </a:rPr>
              <a:t>Previous PIC simulations</a:t>
            </a:r>
            <a:r>
              <a:rPr lang="en-US" altLang="ja-JP" sz="3200" dirty="0" smtClean="0">
                <a:solidFill>
                  <a:schemeClr val="tx2"/>
                </a:solidFill>
              </a:rPr>
              <a:t> :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Magnetic fields produced by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the </a:t>
            </a:r>
            <a:r>
              <a:rPr lang="en-US" altLang="ja-JP" b="1" dirty="0" err="1">
                <a:solidFill>
                  <a:srgbClr val="FF0000"/>
                </a:solidFill>
              </a:rPr>
              <a:t>Weibel</a:t>
            </a:r>
            <a:r>
              <a:rPr lang="en-US" altLang="ja-JP" b="1" dirty="0">
                <a:solidFill>
                  <a:srgbClr val="FF0000"/>
                </a:solidFill>
              </a:rPr>
              <a:t> instability cannot 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b="1" dirty="0">
                <a:solidFill>
                  <a:srgbClr val="FF0000"/>
                </a:solidFill>
              </a:rPr>
              <a:t>occupy large downstream regions</a:t>
            </a:r>
          </a:p>
          <a:p>
            <a:pPr marL="0" indent="0">
              <a:spcBef>
                <a:spcPts val="300"/>
              </a:spcBef>
              <a:buNone/>
            </a:pPr>
            <a:r>
              <a:rPr lang="en-US" altLang="ja-JP" b="1" dirty="0"/>
              <a:t>because of the rapid decay.</a:t>
            </a:r>
            <a:endParaRPr lang="en-US" altLang="ja-JP" sz="2400" dirty="0"/>
          </a:p>
          <a:p>
            <a:pPr marL="0" indent="0">
              <a:spcBef>
                <a:spcPts val="300"/>
              </a:spcBef>
              <a:buNone/>
            </a:pPr>
            <a:endParaRPr lang="en-US" altLang="ja-JP" sz="2400" dirty="0"/>
          </a:p>
          <a:p>
            <a:pPr marL="0" indent="0">
              <a:spcBef>
                <a:spcPts val="300"/>
              </a:spcBef>
              <a:buNone/>
            </a:pPr>
            <a:endParaRPr lang="ja-JP" altLang="en-US" sz="2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13240" y="284364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err="1"/>
              <a:t>Spitkovsky</a:t>
            </a:r>
            <a:r>
              <a:rPr lang="ja-JP" altLang="en-US" b="1" dirty="0"/>
              <a:t> </a:t>
            </a:r>
            <a:r>
              <a:rPr lang="en-US" altLang="ja-JP" b="1" dirty="0"/>
              <a:t>et al. 2008</a:t>
            </a:r>
            <a:endParaRPr lang="ja-JP" altLang="en-US" b="1" dirty="0"/>
          </a:p>
        </p:txBody>
      </p:sp>
      <p:grpSp>
        <p:nvGrpSpPr>
          <p:cNvPr id="24" name="グループ化 23"/>
          <p:cNvGrpSpPr/>
          <p:nvPr/>
        </p:nvGrpSpPr>
        <p:grpSpPr>
          <a:xfrm>
            <a:off x="5673080" y="3212977"/>
            <a:ext cx="3876614" cy="3600003"/>
            <a:chOff x="5328592" y="2783056"/>
            <a:chExt cx="3876614" cy="36000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テキスト ボックス 13"/>
                <p:cNvSpPr txBox="1"/>
                <p:nvPr/>
              </p:nvSpPr>
              <p:spPr>
                <a:xfrm>
                  <a:off x="5328592" y="5511538"/>
                  <a:ext cx="3876614" cy="8715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ja-JP" sz="22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2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ja-JP" sz="2200" b="1" i="1">
                                <a:latin typeface="Cambria Math" panose="02040503050406030204" pitchFamily="18" charset="0"/>
                              </a:rPr>
                              <m:t>𝒘𝒆𝒊𝒃𝒆𝒍</m:t>
                            </m:r>
                          </m:sub>
                        </m:sSub>
                        <m:r>
                          <a:rPr lang="en-US" altLang="ja-JP" sz="2200" b="1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ja-JP" sz="2200" b="1">
                            <a:latin typeface="Cambria Math" panose="02040503050406030204" pitchFamily="18" charset="0"/>
                          </a:rPr>
                          <m:t>𝟏𝟎</m:t>
                        </m:r>
                        <m:sSup>
                          <m:sSupPr>
                            <m:ctrlPr>
                              <a:rPr lang="en-US" altLang="ja-JP" sz="2200" b="1" i="1">
                                <a:latin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2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200" b="1" i="1">
                                    <a:latin typeface="Cambria Math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altLang="ja-JP" sz="2200" b="1" i="1">
                                    <a:latin typeface="Cambria Math"/>
                                  </a:rPr>
                                  <m:t>𝒑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2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  <m:r>
                          <a:rPr lang="en-US" altLang="ja-JP" sz="2200" b="1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ja-JP" sz="2200" b="1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ja-JP" sz="22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200" b="1" i="1"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altLang="ja-JP" sz="2200" b="1" i="1">
                                    <a:latin typeface="Cambria Math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altLang="ja-JP" sz="2200" b="1" i="1">
                                <a:latin typeface="Cambria Math"/>
                              </a:rPr>
                              <m:t>~</m:t>
                            </m:r>
                            <m:sSup>
                              <m:sSupPr>
                                <m:ctrlPr>
                                  <a:rPr lang="en-US" altLang="ja-JP" sz="2200" b="1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200" b="1" i="1">
                                    <a:latin typeface="Cambria Math"/>
                                  </a:rPr>
                                  <m:t>𝟏𝟎</m:t>
                                </m:r>
                              </m:e>
                              <m:sup>
                                <m:r>
                                  <a:rPr lang="en-US" altLang="ja-JP" sz="2200" b="1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ja-JP" sz="2200" b="1" i="1"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altLang="ja-JP" sz="2200" b="1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ja-JP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≪</m:t>
                        </m:r>
                        <m:sSub>
                          <m:sSubPr>
                            <m:ctrlPr>
                              <a:rPr lang="en-US" altLang="ja-JP" sz="22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altLang="ja-JP" sz="22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altLang="ja-JP" sz="2200" b="1" i="1">
                                <a:latin typeface="Cambria Math"/>
                              </a:rPr>
                              <m:t>𝑨𝒇𝒕𝒆𝒓𝒈𝒍𝒐𝒘</m:t>
                            </m:r>
                          </m:sub>
                        </m:sSub>
                        <m:r>
                          <a:rPr lang="en-US" altLang="ja-JP" sz="2200" b="1">
                            <a:latin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altLang="ja-JP" sz="22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200" b="1" i="1"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ja-JP" sz="2200" b="1" i="1">
                                <a:latin typeface="Cambria Math"/>
                              </a:rPr>
                              <m:t>𝟕</m:t>
                            </m:r>
                          </m:sup>
                        </m:sSup>
                        <m:r>
                          <a:rPr lang="en-US" altLang="ja-JP" sz="2200" b="1" i="1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2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200" b="1" i="1">
                                <a:latin typeface="Cambria Math"/>
                              </a:rPr>
                              <m:t>𝟏𝟎</m:t>
                            </m:r>
                          </m:e>
                          <m:sup>
                            <m:r>
                              <a:rPr lang="en-US" altLang="ja-JP" sz="2200" b="1" i="1">
                                <a:latin typeface="Cambria Math"/>
                              </a:rPr>
                              <m:t>𝟖</m:t>
                            </m:r>
                          </m:sup>
                        </m:sSup>
                        <m:sSup>
                          <m:sSupPr>
                            <m:ctrlPr>
                              <a:rPr lang="en-US" altLang="ja-JP" sz="2200" b="1" i="1">
                                <a:latin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ja-JP" sz="2200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2200" b="1" i="1">
                                    <a:latin typeface="Cambria Math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altLang="ja-JP" sz="2200" b="1" i="1">
                                    <a:latin typeface="Cambria Math"/>
                                  </a:rPr>
                                  <m:t>𝒑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ja-JP" sz="2200" b="1" i="1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ja-JP" sz="2200" b="1" i="1">
                                <a:latin typeface="Cambria Math"/>
                              </a:rPr>
                              <m:t>𝟏</m:t>
                            </m:r>
                          </m:sup>
                        </m:sSup>
                      </m:oMath>
                    </m:oMathPara>
                  </a14:m>
                  <a:endParaRPr lang="en-US" altLang="ja-JP" sz="2200" dirty="0"/>
                </a:p>
              </p:txBody>
            </p:sp>
          </mc:Choice>
          <mc:Fallback xmlns="">
            <p:sp>
              <p:nvSpPr>
                <p:cNvPr id="14" name="テキスト ボックス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8592" y="5511538"/>
                  <a:ext cx="3876614" cy="87152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4895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グループ化 22"/>
            <p:cNvGrpSpPr/>
            <p:nvPr/>
          </p:nvGrpSpPr>
          <p:grpSpPr>
            <a:xfrm>
              <a:off x="5508104" y="2783056"/>
              <a:ext cx="3697102" cy="2590160"/>
              <a:chOff x="5508104" y="2783056"/>
              <a:chExt cx="3697102" cy="2590160"/>
            </a:xfrm>
          </p:grpSpPr>
          <p:grpSp>
            <p:nvGrpSpPr>
              <p:cNvPr id="10" name="グループ化 9"/>
              <p:cNvGrpSpPr/>
              <p:nvPr/>
            </p:nvGrpSpPr>
            <p:grpSpPr>
              <a:xfrm>
                <a:off x="5508104" y="2783056"/>
                <a:ext cx="3697102" cy="2590160"/>
                <a:chOff x="5508104" y="3215104"/>
                <a:chExt cx="3697102" cy="2590160"/>
              </a:xfrm>
            </p:grpSpPr>
            <p:pic>
              <p:nvPicPr>
                <p:cNvPr id="5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08104" y="3215104"/>
                  <a:ext cx="3697102" cy="25901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7740352" y="3297178"/>
                  <a:ext cx="1152128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b="1" dirty="0">
                      <a:ln w="22225">
                        <a:noFill/>
                        <a:prstDash val="solid"/>
                      </a:ln>
                      <a:solidFill>
                        <a:srgbClr val="FF0000"/>
                      </a:solidFill>
                    </a:rPr>
                    <a:t>Density 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テキスト ボックス 6"/>
                    <p:cNvSpPr txBox="1"/>
                    <p:nvPr/>
                  </p:nvSpPr>
                  <p:spPr>
                    <a:xfrm>
                      <a:off x="8100392" y="3748970"/>
                      <a:ext cx="57606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𝝐</m:t>
                              </m:r>
                            </m:e>
                            <m:sub>
                              <m:r>
                                <a:rPr lang="en-US" altLang="ja-JP" sz="20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𝑩</m:t>
                              </m:r>
                            </m:sub>
                          </m:sSub>
                        </m:oMath>
                      </a14:m>
                      <a:r>
                        <a:rPr lang="en-US" altLang="ja-JP" sz="2000" i="1" dirty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7" name="テキスト ボックス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100392" y="3748970"/>
                      <a:ext cx="576064" cy="400110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b="-153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" name="テキスト ボックス 7"/>
                <p:cNvSpPr txBox="1"/>
                <p:nvPr/>
              </p:nvSpPr>
              <p:spPr>
                <a:xfrm>
                  <a:off x="7569878" y="4293096"/>
                  <a:ext cx="1178586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sz="2000" b="1" dirty="0">
                      <a:solidFill>
                        <a:srgbClr val="FF0000"/>
                      </a:solidFill>
                    </a:rPr>
                    <a:t>Averaged density</a:t>
                  </a:r>
                  <a:endParaRPr lang="en-US" altLang="ja-JP" sz="20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rgbClr val="FF0000"/>
                    </a:solidFill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テキスト ボックス 8"/>
                    <p:cNvSpPr txBox="1"/>
                    <p:nvPr/>
                  </p:nvSpPr>
                  <p:spPr>
                    <a:xfrm>
                      <a:off x="8056022" y="4941168"/>
                      <a:ext cx="54842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𝝐</m:t>
                                </m:r>
                              </m:e>
                              <m:sub>
                                <m:r>
                                  <a:rPr lang="en-US" altLang="ja-JP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𝑩</m:t>
                                </m:r>
                              </m:sub>
                            </m:sSub>
                          </m:oMath>
                        </m:oMathPara>
                      </a14:m>
                      <a:endParaRPr lang="ja-JP" altLang="en-US" dirty="0"/>
                    </a:p>
                  </p:txBody>
                </p:sp>
              </mc:Choice>
              <mc:Fallback xmlns="">
                <p:sp>
                  <p:nvSpPr>
                    <p:cNvPr id="9" name="テキスト ボックス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56022" y="4941168"/>
                      <a:ext cx="548426" cy="369332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ja-JP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16" name="直線矢印コネクタ 15"/>
              <p:cNvCxnSpPr/>
              <p:nvPr/>
            </p:nvCxnSpPr>
            <p:spPr>
              <a:xfrm flipH="1">
                <a:off x="6768000" y="5373216"/>
                <a:ext cx="288000" cy="0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6775445" y="5013176"/>
                <a:ext cx="0" cy="360040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7020272" y="5013176"/>
                <a:ext cx="0" cy="360040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554050" y="6356352"/>
            <a:ext cx="2228850" cy="365125"/>
          </a:xfrm>
        </p:spPr>
        <p:txBody>
          <a:bodyPr/>
          <a:lstStyle/>
          <a:p>
            <a:fld id="{7BD7D1C5-D0FC-1444-92CE-33F789240B2E}" type="slidenum">
              <a:rPr kumimoji="1" lang="ja-JP" altLang="en-US" sz="2400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090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80303" y="764704"/>
            <a:ext cx="9491727" cy="60480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altLang="ja-JP" sz="3300" b="1" u="sng" dirty="0">
                <a:solidFill>
                  <a:schemeClr val="tx2"/>
                </a:solidFill>
              </a:rPr>
              <a:t>Previous studies : </a:t>
            </a:r>
            <a:endParaRPr lang="en-US" altLang="ja-JP" sz="3300" b="1" u="sng" dirty="0" smtClean="0">
              <a:solidFill>
                <a:schemeClr val="tx2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altLang="ja-JP" b="1" dirty="0" smtClean="0"/>
              <a:t>Nonlinear </a:t>
            </a:r>
            <a:r>
              <a:rPr lang="en-US" altLang="ja-JP" b="1" dirty="0"/>
              <a:t>evolution of the Weibel instability </a:t>
            </a:r>
            <a:r>
              <a:rPr lang="en-US" altLang="ja-JP" b="1" dirty="0" smtClean="0"/>
              <a:t>for shocks </a:t>
            </a:r>
            <a:r>
              <a:rPr lang="en-US" altLang="ja-JP" b="1" dirty="0"/>
              <a:t>in uniform </a:t>
            </a:r>
            <a:r>
              <a:rPr lang="en-US" altLang="ja-JP" b="1" dirty="0" smtClean="0"/>
              <a:t>plasmas → B-fields rapidly decay.</a:t>
            </a:r>
            <a:endParaRPr lang="en-US" altLang="ja-JP" b="1" u="sng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ja-JP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altLang="ja-JP" b="1" dirty="0" smtClean="0">
                <a:solidFill>
                  <a:schemeClr val="accent2"/>
                </a:solidFill>
              </a:rPr>
              <a:t>However, there must be some density fluctuations in the interstellar and circumstellar media.</a:t>
            </a:r>
            <a:endParaRPr lang="en-US" altLang="ja-JP" b="1" dirty="0">
              <a:solidFill>
                <a:schemeClr val="accent2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altLang="ja-JP" sz="3400" b="1" u="sng" dirty="0">
              <a:solidFill>
                <a:schemeClr val="tx2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altLang="ja-JP" sz="3400" b="1" u="sng" dirty="0">
                <a:solidFill>
                  <a:schemeClr val="tx2"/>
                </a:solidFill>
              </a:rPr>
              <a:t>In this study :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3400" b="1" dirty="0"/>
              <a:t>We investigate </a:t>
            </a:r>
            <a:r>
              <a:rPr lang="en-US" altLang="ja-JP" sz="3400" b="1" dirty="0" smtClean="0"/>
              <a:t>a magnetic field amplification in the downstream region of the relativistic </a:t>
            </a:r>
            <a:r>
              <a:rPr lang="en-US" altLang="ja-JP" sz="3400" b="1" dirty="0" err="1" smtClean="0"/>
              <a:t>collissionless</a:t>
            </a:r>
            <a:r>
              <a:rPr lang="en-US" altLang="ja-JP" sz="3400" b="1" dirty="0" smtClean="0"/>
              <a:t> shock propagating to </a:t>
            </a:r>
            <a:r>
              <a:rPr lang="en-US" altLang="ja-JP" sz="3400" b="1" dirty="0" smtClean="0">
                <a:solidFill>
                  <a:srgbClr val="FF0000"/>
                </a:solidFill>
              </a:rPr>
              <a:t>the </a:t>
            </a:r>
            <a:r>
              <a:rPr lang="en-US" altLang="ja-JP" sz="3400" b="1" dirty="0">
                <a:solidFill>
                  <a:srgbClr val="FF0000"/>
                </a:solidFill>
              </a:rPr>
              <a:t>inhomogeneous ISM,</a:t>
            </a:r>
            <a:r>
              <a:rPr lang="en-US" altLang="ja-JP" sz="3400" b="1" dirty="0"/>
              <a:t> </a:t>
            </a:r>
            <a:endParaRPr lang="en-US" altLang="ja-JP" sz="3400" b="1" dirty="0" smtClean="0"/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ja-JP" sz="3400" b="1" dirty="0" smtClean="0"/>
              <a:t>by </a:t>
            </a:r>
            <a:r>
              <a:rPr lang="en-US" altLang="ja-JP" sz="3400" b="1" dirty="0"/>
              <a:t>using two-dimensional PIC simulations.</a:t>
            </a:r>
          </a:p>
        </p:txBody>
      </p:sp>
      <p:sp>
        <p:nvSpPr>
          <p:cNvPr id="24" name="タイトル 1"/>
          <p:cNvSpPr>
            <a:spLocks noGrp="1"/>
          </p:cNvSpPr>
          <p:nvPr>
            <p:ph type="title"/>
          </p:nvPr>
        </p:nvSpPr>
        <p:spPr>
          <a:xfrm>
            <a:off x="827856" y="44712"/>
            <a:ext cx="8229600" cy="792000"/>
          </a:xfrm>
        </p:spPr>
        <p:txBody>
          <a:bodyPr>
            <a:normAutofit/>
          </a:bodyPr>
          <a:lstStyle/>
          <a:p>
            <a:pPr algn="ctr"/>
            <a:r>
              <a:rPr lang="en-US" altLang="ja-JP" b="1" dirty="0" smtClean="0">
                <a:solidFill>
                  <a:srgbClr val="002060"/>
                </a:solidFill>
              </a:rPr>
              <a:t>Purpose of our study</a:t>
            </a:r>
            <a:endParaRPr kumimoji="1" lang="ja-JP" altLang="en-US" b="1" dirty="0">
              <a:solidFill>
                <a:srgbClr val="00206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z="2400" smtClean="0"/>
              <a:t>3</a:t>
            </a:fld>
            <a:endParaRPr kumimoji="1" lang="ja-JP" altLang="en-US" dirty="0"/>
          </a:p>
        </p:txBody>
      </p:sp>
      <p:sp>
        <p:nvSpPr>
          <p:cNvPr id="5" name="フローチャート: 代替処理 4"/>
          <p:cNvSpPr/>
          <p:nvPr/>
        </p:nvSpPr>
        <p:spPr>
          <a:xfrm>
            <a:off x="794821" y="5448732"/>
            <a:ext cx="8372929" cy="1187588"/>
          </a:xfrm>
          <a:prstGeom prst="flowChartAlternateProcess">
            <a:avLst/>
          </a:prstGeom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976"/>
              </a:spcBef>
            </a:pPr>
            <a:r>
              <a:rPr lang="ja-JP" altLang="en-US" sz="2200" b="1" dirty="0">
                <a:solidFill>
                  <a:schemeClr val="bg1"/>
                </a:solidFill>
              </a:rPr>
              <a:t>今回の話：非一様な場合では、</a:t>
            </a:r>
            <a:r>
              <a:rPr lang="en-US" altLang="ja-JP" sz="2200" b="1" dirty="0">
                <a:solidFill>
                  <a:schemeClr val="bg1"/>
                </a:solidFill>
              </a:rPr>
              <a:t>GRB</a:t>
            </a:r>
            <a:r>
              <a:rPr lang="ja-JP" altLang="en-US" sz="2200" b="1" dirty="0" smtClean="0">
                <a:solidFill>
                  <a:schemeClr val="bg1"/>
                </a:solidFill>
              </a:rPr>
              <a:t>残光の観測が示唆するように、</a:t>
            </a:r>
            <a:endParaRPr lang="en-US" altLang="ja-JP" sz="2200" b="1" dirty="0">
              <a:solidFill>
                <a:schemeClr val="bg1"/>
              </a:solidFill>
            </a:endParaRPr>
          </a:p>
          <a:p>
            <a:pPr>
              <a:spcBef>
                <a:spcPts val="976"/>
              </a:spcBef>
            </a:pPr>
            <a:r>
              <a:rPr lang="ja-JP" altLang="en-US" sz="2200" b="1" dirty="0">
                <a:solidFill>
                  <a:schemeClr val="bg1"/>
                </a:solidFill>
              </a:rPr>
              <a:t>衝撃波下流の</a:t>
            </a:r>
            <a:r>
              <a:rPr lang="ja-JP" altLang="en-US" sz="2200" b="1" dirty="0" smtClean="0">
                <a:solidFill>
                  <a:schemeClr val="bg1"/>
                </a:solidFill>
              </a:rPr>
              <a:t>広範囲で、磁場が増幅される可能性</a:t>
            </a:r>
            <a:r>
              <a:rPr lang="ja-JP" altLang="en-US" sz="2200" b="1" dirty="0">
                <a:solidFill>
                  <a:schemeClr val="bg1"/>
                </a:solidFill>
              </a:rPr>
              <a:t>が見られた！</a:t>
            </a:r>
            <a:endParaRPr lang="en-US" altLang="ja-JP" sz="2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83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円/楕円 60"/>
          <p:cNvSpPr/>
          <p:nvPr/>
        </p:nvSpPr>
        <p:spPr>
          <a:xfrm>
            <a:off x="1101406" y="2420889"/>
            <a:ext cx="720080" cy="728327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cxnSp>
        <p:nvCxnSpPr>
          <p:cNvPr id="89" name="直線コネクタ 88"/>
          <p:cNvCxnSpPr/>
          <p:nvPr/>
        </p:nvCxnSpPr>
        <p:spPr>
          <a:xfrm>
            <a:off x="2504728" y="1844824"/>
            <a:ext cx="0" cy="3024336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円/楕円 89"/>
          <p:cNvSpPr/>
          <p:nvPr/>
        </p:nvSpPr>
        <p:spPr>
          <a:xfrm>
            <a:off x="776536" y="876494"/>
            <a:ext cx="540000" cy="536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2" name="円/楕円 91"/>
          <p:cNvSpPr/>
          <p:nvPr/>
        </p:nvSpPr>
        <p:spPr>
          <a:xfrm>
            <a:off x="1230460" y="2420889"/>
            <a:ext cx="457912" cy="728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695339" y="145499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/>
              <a:t>Shock rest </a:t>
            </a:r>
            <a:r>
              <a:rPr lang="en-US" altLang="ja-JP" sz="2000" b="1" dirty="0" smtClean="0"/>
              <a:t>fame</a:t>
            </a:r>
            <a:endParaRPr lang="ja-JP" altLang="en-US" sz="2000" b="1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61045" y="1754195"/>
            <a:ext cx="47753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00" b="1" dirty="0" smtClean="0"/>
              <a:t>Upstream region                 </a:t>
            </a:r>
            <a:r>
              <a:rPr lang="en-US" altLang="ja-JP" sz="1900" b="1" smtClean="0"/>
              <a:t>Downstream region </a:t>
            </a:r>
            <a:endParaRPr lang="ja-JP" altLang="en-US" sz="1900" b="1" dirty="0"/>
          </a:p>
        </p:txBody>
      </p:sp>
      <p:sp>
        <p:nvSpPr>
          <p:cNvPr id="36" name="右矢印 35"/>
          <p:cNvSpPr>
            <a:spLocks/>
          </p:cNvSpPr>
          <p:nvPr/>
        </p:nvSpPr>
        <p:spPr>
          <a:xfrm>
            <a:off x="1700506" y="2708920"/>
            <a:ext cx="444182" cy="1440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1230460" y="3645025"/>
            <a:ext cx="457912" cy="728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8" name="右矢印 37"/>
          <p:cNvSpPr>
            <a:spLocks/>
          </p:cNvSpPr>
          <p:nvPr/>
        </p:nvSpPr>
        <p:spPr>
          <a:xfrm>
            <a:off x="1700506" y="3933056"/>
            <a:ext cx="444182" cy="1440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1280592" y="4149080"/>
            <a:ext cx="144016" cy="1080120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円/楕円 49"/>
          <p:cNvSpPr/>
          <p:nvPr/>
        </p:nvSpPr>
        <p:spPr>
          <a:xfrm>
            <a:off x="3944888" y="2420889"/>
            <a:ext cx="313896" cy="728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1" name="右矢印 50"/>
          <p:cNvSpPr>
            <a:spLocks/>
          </p:cNvSpPr>
          <p:nvPr/>
        </p:nvSpPr>
        <p:spPr>
          <a:xfrm>
            <a:off x="4258784" y="2708920"/>
            <a:ext cx="228158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2" name="円/楕円 51"/>
          <p:cNvSpPr/>
          <p:nvPr/>
        </p:nvSpPr>
        <p:spPr>
          <a:xfrm>
            <a:off x="3944888" y="3636778"/>
            <a:ext cx="313896" cy="728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3" name="右矢印 52"/>
          <p:cNvSpPr>
            <a:spLocks/>
          </p:cNvSpPr>
          <p:nvPr/>
        </p:nvSpPr>
        <p:spPr>
          <a:xfrm>
            <a:off x="4258784" y="3924809"/>
            <a:ext cx="228158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" name="正方形/長方形 1"/>
          <p:cNvSpPr/>
          <p:nvPr/>
        </p:nvSpPr>
        <p:spPr>
          <a:xfrm>
            <a:off x="6465168" y="1988840"/>
            <a:ext cx="914400" cy="9144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1136576" y="2348880"/>
            <a:ext cx="1080120" cy="9144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136576" y="3501008"/>
            <a:ext cx="1080120" cy="9144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2936776" y="2420889"/>
            <a:ext cx="313896" cy="728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1" name="右矢印 40"/>
          <p:cNvSpPr>
            <a:spLocks/>
          </p:cNvSpPr>
          <p:nvPr/>
        </p:nvSpPr>
        <p:spPr>
          <a:xfrm>
            <a:off x="3250672" y="2708920"/>
            <a:ext cx="228158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2936776" y="3636778"/>
            <a:ext cx="313896" cy="728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4" name="右矢印 43"/>
          <p:cNvSpPr>
            <a:spLocks/>
          </p:cNvSpPr>
          <p:nvPr/>
        </p:nvSpPr>
        <p:spPr>
          <a:xfrm>
            <a:off x="3250672" y="3924809"/>
            <a:ext cx="228158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2720752" y="2348880"/>
            <a:ext cx="936104" cy="9144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cxnSp>
        <p:nvCxnSpPr>
          <p:cNvPr id="47" name="直線矢印コネクタ 46"/>
          <p:cNvCxnSpPr/>
          <p:nvPr/>
        </p:nvCxnSpPr>
        <p:spPr>
          <a:xfrm flipH="1" flipV="1">
            <a:off x="3080792" y="4149080"/>
            <a:ext cx="792088" cy="1080120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2648744" y="3501008"/>
            <a:ext cx="936104" cy="9144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6" name="グループ化 5"/>
          <p:cNvGrpSpPr/>
          <p:nvPr/>
        </p:nvGrpSpPr>
        <p:grpSpPr>
          <a:xfrm>
            <a:off x="3656856" y="3789040"/>
            <a:ext cx="432048" cy="72008"/>
            <a:chOff x="3275856" y="3789040"/>
            <a:chExt cx="432048" cy="72008"/>
          </a:xfrm>
        </p:grpSpPr>
        <p:sp>
          <p:nvSpPr>
            <p:cNvPr id="3" name="円/楕円 2"/>
            <p:cNvSpPr/>
            <p:nvPr/>
          </p:nvSpPr>
          <p:spPr>
            <a:xfrm>
              <a:off x="3635896" y="37890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5" name="直線矢印コネクタ 4"/>
            <p:cNvCxnSpPr/>
            <p:nvPr/>
          </p:nvCxnSpPr>
          <p:spPr>
            <a:xfrm flipH="1">
              <a:off x="3275856" y="3816000"/>
              <a:ext cx="2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グループ化 38"/>
          <p:cNvGrpSpPr/>
          <p:nvPr/>
        </p:nvGrpSpPr>
        <p:grpSpPr>
          <a:xfrm>
            <a:off x="3693000" y="4077072"/>
            <a:ext cx="395904" cy="72008"/>
            <a:chOff x="3312000" y="3789040"/>
            <a:chExt cx="395904" cy="72008"/>
          </a:xfrm>
        </p:grpSpPr>
        <p:sp>
          <p:nvSpPr>
            <p:cNvPr id="40" name="円/楕円 39"/>
            <p:cNvSpPr/>
            <p:nvPr/>
          </p:nvSpPr>
          <p:spPr>
            <a:xfrm>
              <a:off x="3635896" y="37890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42" name="直線矢印コネクタ 41"/>
            <p:cNvCxnSpPr/>
            <p:nvPr/>
          </p:nvCxnSpPr>
          <p:spPr>
            <a:xfrm flipH="1">
              <a:off x="3312000" y="3816000"/>
              <a:ext cx="2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グループ化 45"/>
          <p:cNvGrpSpPr/>
          <p:nvPr/>
        </p:nvGrpSpPr>
        <p:grpSpPr>
          <a:xfrm flipH="1">
            <a:off x="4160912" y="4077072"/>
            <a:ext cx="432048" cy="72008"/>
            <a:chOff x="3275856" y="3789040"/>
            <a:chExt cx="432048" cy="72008"/>
          </a:xfrm>
        </p:grpSpPr>
        <p:sp>
          <p:nvSpPr>
            <p:cNvPr id="48" name="円/楕円 47"/>
            <p:cNvSpPr/>
            <p:nvPr/>
          </p:nvSpPr>
          <p:spPr>
            <a:xfrm>
              <a:off x="3635896" y="37890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49" name="直線矢印コネクタ 48"/>
            <p:cNvCxnSpPr/>
            <p:nvPr/>
          </p:nvCxnSpPr>
          <p:spPr>
            <a:xfrm flipH="1">
              <a:off x="3275856" y="3816000"/>
              <a:ext cx="2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グループ化 54"/>
          <p:cNvGrpSpPr/>
          <p:nvPr/>
        </p:nvGrpSpPr>
        <p:grpSpPr>
          <a:xfrm flipH="1">
            <a:off x="4160912" y="3789040"/>
            <a:ext cx="432048" cy="72008"/>
            <a:chOff x="3275856" y="3789040"/>
            <a:chExt cx="432048" cy="72008"/>
          </a:xfrm>
        </p:grpSpPr>
        <p:sp>
          <p:nvSpPr>
            <p:cNvPr id="56" name="円/楕円 55"/>
            <p:cNvSpPr/>
            <p:nvPr/>
          </p:nvSpPr>
          <p:spPr>
            <a:xfrm>
              <a:off x="3635896" y="37890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57" name="直線矢印コネクタ 56"/>
            <p:cNvCxnSpPr/>
            <p:nvPr/>
          </p:nvCxnSpPr>
          <p:spPr>
            <a:xfrm flipH="1">
              <a:off x="3275856" y="3816000"/>
              <a:ext cx="2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タイトル 1"/>
          <p:cNvSpPr txBox="1">
            <a:spLocks/>
          </p:cNvSpPr>
          <p:nvPr/>
        </p:nvSpPr>
        <p:spPr>
          <a:xfrm>
            <a:off x="381000" y="188712"/>
            <a:ext cx="9144000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dirty="0" smtClean="0">
                <a:solidFill>
                  <a:srgbClr val="002060"/>
                </a:solidFill>
              </a:rPr>
              <a:t>Generation of  a Temperature Anisotropy</a:t>
            </a:r>
            <a:endParaRPr lang="ja-JP" altLang="en-US" sz="4000" dirty="0">
              <a:solidFill>
                <a:srgbClr val="002060"/>
              </a:solidFill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1095541" y="3645950"/>
            <a:ext cx="720080" cy="728327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1624" y="3170158"/>
            <a:ext cx="933544" cy="52322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ja-JP" sz="1400" smtClean="0">
                <a:solidFill>
                  <a:schemeClr val="bg2">
                    <a:lumMod val="75000"/>
                  </a:schemeClr>
                </a:solidFill>
              </a:rPr>
              <a:t>upstream </a:t>
            </a:r>
            <a:r>
              <a:rPr lang="en-US" altLang="ja-JP" sz="1400" dirty="0" smtClean="0">
                <a:solidFill>
                  <a:schemeClr val="bg2">
                    <a:lumMod val="75000"/>
                  </a:schemeClr>
                </a:solidFill>
              </a:rPr>
              <a:t>rest frame</a:t>
            </a:r>
            <a:endParaRPr lang="ja-JP" alt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704528" y="5407476"/>
            <a:ext cx="24482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00" b="1" dirty="0"/>
              <a:t>Upstream clumps are deformed by Lorentz contraction (in the</a:t>
            </a:r>
          </a:p>
          <a:p>
            <a:r>
              <a:rPr lang="en-US" altLang="ja-JP" sz="1900" b="1" dirty="0"/>
              <a:t>downstream frame). </a:t>
            </a:r>
            <a:endParaRPr lang="ja-JP" altLang="en-US" sz="19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296816" y="5085184"/>
            <a:ext cx="2510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Clumps are </a:t>
            </a:r>
          </a:p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shock-compressed and heated.</a:t>
            </a:r>
          </a:p>
          <a:p>
            <a:pPr algn="ctr"/>
            <a:r>
              <a:rPr lang="en-US" altLang="ja-JP" sz="2000" b="1" dirty="0" err="1">
                <a:solidFill>
                  <a:srgbClr val="FF0000"/>
                </a:solidFill>
              </a:rPr>
              <a:t>Weibel</a:t>
            </a:r>
            <a:r>
              <a:rPr lang="en-US" altLang="ja-JP" sz="2000" b="1" dirty="0">
                <a:solidFill>
                  <a:srgbClr val="FF0000"/>
                </a:solidFill>
              </a:rPr>
              <a:t> instability</a:t>
            </a:r>
          </a:p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=&gt; B-field generation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5130326" y="984673"/>
            <a:ext cx="4592960" cy="2618393"/>
          </a:xfrm>
          <a:prstGeom prst="wedgeEllipseCallout">
            <a:avLst>
              <a:gd name="adj1" fmla="val -63970"/>
              <a:gd name="adj2" fmla="val 46902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300" b="1" dirty="0">
                <a:solidFill>
                  <a:srgbClr val="FF0000"/>
                </a:solidFill>
              </a:rPr>
              <a:t>As clumps </a:t>
            </a:r>
            <a:r>
              <a:rPr lang="en-US" altLang="ja-JP" sz="2300" b="1" dirty="0" smtClean="0">
                <a:solidFill>
                  <a:srgbClr val="FF0000"/>
                </a:solidFill>
              </a:rPr>
              <a:t>are </a:t>
            </a:r>
            <a:r>
              <a:rPr lang="en-US" altLang="ja-JP" sz="2300" b="1" dirty="0" err="1" smtClean="0">
                <a:solidFill>
                  <a:srgbClr val="FF0000"/>
                </a:solidFill>
              </a:rPr>
              <a:t>convected</a:t>
            </a:r>
            <a:r>
              <a:rPr lang="en-US" altLang="ja-JP" sz="2300" b="1" dirty="0" smtClean="0">
                <a:solidFill>
                  <a:srgbClr val="FF0000"/>
                </a:solidFill>
              </a:rPr>
              <a:t> </a:t>
            </a:r>
            <a:r>
              <a:rPr lang="en-US" altLang="ja-JP" sz="2300" b="1" dirty="0">
                <a:solidFill>
                  <a:srgbClr val="FF0000"/>
                </a:solidFill>
              </a:rPr>
              <a:t>downstream, high-velocity particles escape from the clump in the shock normal direction.</a:t>
            </a:r>
            <a:endParaRPr lang="ja-JP" altLang="en-US" sz="2300" b="1" dirty="0">
              <a:solidFill>
                <a:srgbClr val="FF0000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810512" y="4802865"/>
            <a:ext cx="1440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00" b="1" dirty="0" smtClean="0"/>
              <a:t>Shock front</a:t>
            </a:r>
            <a:endParaRPr kumimoji="1" lang="ja-JP" altLang="en-US" sz="1900" b="1" dirty="0"/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1316704" y="976554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/>
              <a:t>: high-density region</a:t>
            </a:r>
            <a:endParaRPr kumimoji="1" lang="ja-JP" altLang="en-US" sz="2000" b="1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z="2400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直線コネクタ 88"/>
          <p:cNvCxnSpPr/>
          <p:nvPr/>
        </p:nvCxnSpPr>
        <p:spPr>
          <a:xfrm>
            <a:off x="2504728" y="1844824"/>
            <a:ext cx="0" cy="3024336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円/楕円 89"/>
          <p:cNvSpPr/>
          <p:nvPr/>
        </p:nvSpPr>
        <p:spPr>
          <a:xfrm>
            <a:off x="776536" y="876494"/>
            <a:ext cx="540000" cy="536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2" name="円/楕円 91"/>
          <p:cNvSpPr/>
          <p:nvPr/>
        </p:nvSpPr>
        <p:spPr>
          <a:xfrm>
            <a:off x="1230460" y="2420889"/>
            <a:ext cx="457912" cy="728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892062" y="1844825"/>
            <a:ext cx="39169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00" b="1" dirty="0"/>
              <a:t>Upstream                  Downstream</a:t>
            </a:r>
            <a:endParaRPr lang="ja-JP" altLang="en-US" sz="1900" b="1" dirty="0"/>
          </a:p>
        </p:txBody>
      </p:sp>
      <p:sp>
        <p:nvSpPr>
          <p:cNvPr id="26" name="タイトル 1"/>
          <p:cNvSpPr>
            <a:spLocks noGrp="1"/>
          </p:cNvSpPr>
          <p:nvPr>
            <p:ph type="title"/>
          </p:nvPr>
        </p:nvSpPr>
        <p:spPr>
          <a:xfrm>
            <a:off x="560512" y="-27312"/>
            <a:ext cx="8640000" cy="648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Generation of a </a:t>
            </a:r>
            <a:r>
              <a:rPr lang="en-US" altLang="ja-JP" dirty="0" smtClean="0">
                <a:solidFill>
                  <a:srgbClr val="002060"/>
                </a:solidFill>
              </a:rPr>
              <a:t>T</a:t>
            </a:r>
            <a:r>
              <a:rPr kumimoji="1" lang="en-US" altLang="ja-JP" dirty="0" smtClean="0">
                <a:solidFill>
                  <a:srgbClr val="002060"/>
                </a:solidFill>
              </a:rPr>
              <a:t>emperature </a:t>
            </a:r>
            <a:r>
              <a:rPr lang="en-US" altLang="ja-JP" dirty="0">
                <a:solidFill>
                  <a:srgbClr val="002060"/>
                </a:solidFill>
              </a:rPr>
              <a:t>A</a:t>
            </a:r>
            <a:r>
              <a:rPr kumimoji="1" lang="en-US" altLang="ja-JP" dirty="0" smtClean="0">
                <a:solidFill>
                  <a:srgbClr val="002060"/>
                </a:solidFill>
              </a:rPr>
              <a:t>nisotropy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80592" y="90872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: high-density region</a:t>
            </a:r>
            <a:endParaRPr lang="ja-JP" altLang="en-US" sz="2000" b="1" dirty="0"/>
          </a:p>
        </p:txBody>
      </p:sp>
      <p:sp>
        <p:nvSpPr>
          <p:cNvPr id="36" name="右矢印 35"/>
          <p:cNvSpPr>
            <a:spLocks/>
          </p:cNvSpPr>
          <p:nvPr/>
        </p:nvSpPr>
        <p:spPr>
          <a:xfrm>
            <a:off x="1700506" y="2708920"/>
            <a:ext cx="444182" cy="1440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1230460" y="3645025"/>
            <a:ext cx="457912" cy="728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8" name="右矢印 37"/>
          <p:cNvSpPr>
            <a:spLocks/>
          </p:cNvSpPr>
          <p:nvPr/>
        </p:nvSpPr>
        <p:spPr>
          <a:xfrm>
            <a:off x="1700506" y="3933056"/>
            <a:ext cx="444182" cy="1440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0" name="円/楕円 49"/>
          <p:cNvSpPr/>
          <p:nvPr/>
        </p:nvSpPr>
        <p:spPr>
          <a:xfrm>
            <a:off x="3944888" y="2420889"/>
            <a:ext cx="313896" cy="728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1" name="右矢印 50"/>
          <p:cNvSpPr>
            <a:spLocks/>
          </p:cNvSpPr>
          <p:nvPr/>
        </p:nvSpPr>
        <p:spPr>
          <a:xfrm>
            <a:off x="4258784" y="2708920"/>
            <a:ext cx="228158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3" name="右矢印 52"/>
          <p:cNvSpPr>
            <a:spLocks/>
          </p:cNvSpPr>
          <p:nvPr/>
        </p:nvSpPr>
        <p:spPr>
          <a:xfrm>
            <a:off x="4258784" y="3924809"/>
            <a:ext cx="228158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4528" y="5407476"/>
            <a:ext cx="24482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00" b="1" dirty="0"/>
              <a:t>Upstream clumps are deformed by Lorentz contraction (in the</a:t>
            </a:r>
          </a:p>
          <a:p>
            <a:r>
              <a:rPr lang="en-US" altLang="ja-JP" sz="1900" b="1" dirty="0"/>
              <a:t>downstream frame). </a:t>
            </a:r>
            <a:endParaRPr lang="ja-JP" altLang="en-US" sz="1900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6465168" y="1988840"/>
            <a:ext cx="914400" cy="9144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1136576" y="2348880"/>
            <a:ext cx="1080120" cy="9144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136576" y="3501008"/>
            <a:ext cx="1080120" cy="9144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2936776" y="2420889"/>
            <a:ext cx="313896" cy="728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1" name="右矢印 40"/>
          <p:cNvSpPr>
            <a:spLocks/>
          </p:cNvSpPr>
          <p:nvPr/>
        </p:nvSpPr>
        <p:spPr>
          <a:xfrm>
            <a:off x="3250672" y="2708920"/>
            <a:ext cx="228158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2936776" y="3636778"/>
            <a:ext cx="313896" cy="728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4" name="右矢印 43"/>
          <p:cNvSpPr>
            <a:spLocks/>
          </p:cNvSpPr>
          <p:nvPr/>
        </p:nvSpPr>
        <p:spPr>
          <a:xfrm>
            <a:off x="3250672" y="3924809"/>
            <a:ext cx="228158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2720752" y="2348880"/>
            <a:ext cx="936104" cy="9144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2648744" y="3501008"/>
            <a:ext cx="936104" cy="9144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856656" y="4725145"/>
            <a:ext cx="1440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00" b="1" dirty="0"/>
              <a:t>Shock front</a:t>
            </a:r>
            <a:endParaRPr lang="ja-JP" altLang="en-US" sz="1900" b="1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224808" y="5157193"/>
            <a:ext cx="251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Clumps are </a:t>
            </a:r>
          </a:p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shock-compressed and heated.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1" name="コンテンツ プレースホルダ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44315" r="73046" b="13871"/>
          <a:stretch/>
        </p:blipFill>
        <p:spPr>
          <a:xfrm>
            <a:off x="560513" y="4581129"/>
            <a:ext cx="2099053" cy="2162231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cxnSp>
        <p:nvCxnSpPr>
          <p:cNvPr id="13" name="直線矢印コネクタ 12"/>
          <p:cNvCxnSpPr/>
          <p:nvPr/>
        </p:nvCxnSpPr>
        <p:spPr>
          <a:xfrm flipV="1">
            <a:off x="1136576" y="4149080"/>
            <a:ext cx="288032" cy="720080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コンテンツ プレースホルダ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9" t="45331" r="35082" b="13870"/>
          <a:stretch/>
        </p:blipFill>
        <p:spPr>
          <a:xfrm>
            <a:off x="3440832" y="4581129"/>
            <a:ext cx="2130540" cy="2109751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cxnSp>
        <p:nvCxnSpPr>
          <p:cNvPr id="47" name="直線矢印コネクタ 46"/>
          <p:cNvCxnSpPr/>
          <p:nvPr/>
        </p:nvCxnSpPr>
        <p:spPr>
          <a:xfrm flipH="1" flipV="1">
            <a:off x="3080792" y="4149080"/>
            <a:ext cx="864096" cy="792088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コンテンツ プレースホルダ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7" t="44517" r="752" b="15495"/>
          <a:stretch/>
        </p:blipFill>
        <p:spPr>
          <a:xfrm>
            <a:off x="6258349" y="4149081"/>
            <a:ext cx="2059822" cy="2067765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cxnSp>
        <p:nvCxnSpPr>
          <p:cNvPr id="42" name="直線矢印コネクタ 41"/>
          <p:cNvCxnSpPr>
            <a:endCxn id="46" idx="5"/>
          </p:cNvCxnSpPr>
          <p:nvPr/>
        </p:nvCxnSpPr>
        <p:spPr>
          <a:xfrm flipH="1" flipV="1">
            <a:off x="4217336" y="4232671"/>
            <a:ext cx="2535864" cy="204441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4880992" y="548680"/>
            <a:ext cx="4536504" cy="3116104"/>
          </a:xfrm>
          <a:prstGeom prst="wedgeEllipseCallout">
            <a:avLst>
              <a:gd name="adj1" fmla="val -53"/>
              <a:gd name="adj2" fmla="val 73083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300" b="1" dirty="0">
                <a:solidFill>
                  <a:srgbClr val="FF0000"/>
                </a:solidFill>
              </a:rPr>
              <a:t>As a result, a temperature anisotropy appears at the density clump in the downstream region. </a:t>
            </a:r>
          </a:p>
          <a:p>
            <a:r>
              <a:rPr lang="en-US" altLang="ja-JP" sz="2300" b="1" dirty="0">
                <a:solidFill>
                  <a:srgbClr val="FF0000"/>
                </a:solidFill>
              </a:rPr>
              <a:t>=&gt; 2</a:t>
            </a:r>
            <a:r>
              <a:rPr lang="en-US" altLang="ja-JP" sz="2300" b="1" baseline="30000" dirty="0">
                <a:solidFill>
                  <a:srgbClr val="FF0000"/>
                </a:solidFill>
              </a:rPr>
              <a:t>nd</a:t>
            </a:r>
            <a:r>
              <a:rPr lang="en-US" altLang="ja-JP" sz="2300" b="1" dirty="0">
                <a:solidFill>
                  <a:srgbClr val="FF0000"/>
                </a:solidFill>
              </a:rPr>
              <a:t> </a:t>
            </a:r>
            <a:r>
              <a:rPr lang="en-US" altLang="ja-JP" sz="2300" b="1" dirty="0" err="1">
                <a:solidFill>
                  <a:srgbClr val="FF0000"/>
                </a:solidFill>
              </a:rPr>
              <a:t>Weibel</a:t>
            </a:r>
            <a:r>
              <a:rPr lang="en-US" altLang="ja-JP" sz="2300" b="1" dirty="0">
                <a:solidFill>
                  <a:srgbClr val="FF0000"/>
                </a:solidFill>
              </a:rPr>
              <a:t> instability.</a:t>
            </a:r>
            <a:endParaRPr lang="ja-JP" altLang="en-US" sz="2300" b="1" dirty="0">
              <a:solidFill>
                <a:srgbClr val="FF0000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3949409" y="3611005"/>
            <a:ext cx="313896" cy="728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grpSp>
        <p:nvGrpSpPr>
          <p:cNvPr id="48" name="グループ化 5"/>
          <p:cNvGrpSpPr/>
          <p:nvPr/>
        </p:nvGrpSpPr>
        <p:grpSpPr>
          <a:xfrm>
            <a:off x="3661377" y="3763267"/>
            <a:ext cx="432048" cy="72008"/>
            <a:chOff x="3275856" y="3789040"/>
            <a:chExt cx="432048" cy="72008"/>
          </a:xfrm>
        </p:grpSpPr>
        <p:sp>
          <p:nvSpPr>
            <p:cNvPr id="49" name="円/楕円 48"/>
            <p:cNvSpPr/>
            <p:nvPr/>
          </p:nvSpPr>
          <p:spPr>
            <a:xfrm>
              <a:off x="3635896" y="37890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56" name="直線矢印コネクタ 55"/>
            <p:cNvCxnSpPr/>
            <p:nvPr/>
          </p:nvCxnSpPr>
          <p:spPr>
            <a:xfrm flipH="1">
              <a:off x="3275856" y="3816000"/>
              <a:ext cx="2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グループ化 38"/>
          <p:cNvGrpSpPr/>
          <p:nvPr/>
        </p:nvGrpSpPr>
        <p:grpSpPr>
          <a:xfrm>
            <a:off x="3697521" y="4051299"/>
            <a:ext cx="395904" cy="72008"/>
            <a:chOff x="3312000" y="3789040"/>
            <a:chExt cx="395904" cy="72008"/>
          </a:xfrm>
        </p:grpSpPr>
        <p:sp>
          <p:nvSpPr>
            <p:cNvPr id="58" name="円/楕円 57"/>
            <p:cNvSpPr/>
            <p:nvPr/>
          </p:nvSpPr>
          <p:spPr>
            <a:xfrm>
              <a:off x="3635896" y="37890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59" name="直線矢印コネクタ 58"/>
            <p:cNvCxnSpPr/>
            <p:nvPr/>
          </p:nvCxnSpPr>
          <p:spPr>
            <a:xfrm flipH="1">
              <a:off x="3312000" y="3816000"/>
              <a:ext cx="2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グループ化 45"/>
          <p:cNvGrpSpPr/>
          <p:nvPr/>
        </p:nvGrpSpPr>
        <p:grpSpPr>
          <a:xfrm flipH="1">
            <a:off x="4165433" y="4051299"/>
            <a:ext cx="432048" cy="72008"/>
            <a:chOff x="3275856" y="3789040"/>
            <a:chExt cx="432048" cy="72008"/>
          </a:xfrm>
        </p:grpSpPr>
        <p:sp>
          <p:nvSpPr>
            <p:cNvPr id="61" name="円/楕円 60"/>
            <p:cNvSpPr/>
            <p:nvPr/>
          </p:nvSpPr>
          <p:spPr>
            <a:xfrm>
              <a:off x="3635896" y="37890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62" name="直線矢印コネクタ 61"/>
            <p:cNvCxnSpPr/>
            <p:nvPr/>
          </p:nvCxnSpPr>
          <p:spPr>
            <a:xfrm flipH="1">
              <a:off x="3275856" y="3816000"/>
              <a:ext cx="2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グループ化 54"/>
          <p:cNvGrpSpPr/>
          <p:nvPr/>
        </p:nvGrpSpPr>
        <p:grpSpPr>
          <a:xfrm flipH="1">
            <a:off x="4165433" y="3763267"/>
            <a:ext cx="432048" cy="72008"/>
            <a:chOff x="3275856" y="3789040"/>
            <a:chExt cx="432048" cy="72008"/>
          </a:xfrm>
        </p:grpSpPr>
        <p:sp>
          <p:nvSpPr>
            <p:cNvPr id="64" name="円/楕円 63"/>
            <p:cNvSpPr/>
            <p:nvPr/>
          </p:nvSpPr>
          <p:spPr>
            <a:xfrm>
              <a:off x="3635896" y="37890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65" name="直線矢印コネクタ 64"/>
            <p:cNvCxnSpPr/>
            <p:nvPr/>
          </p:nvCxnSpPr>
          <p:spPr>
            <a:xfrm flipH="1">
              <a:off x="3275856" y="3816000"/>
              <a:ext cx="2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z="2400" smtClean="0"/>
              <a:t>5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592807" y="1398838"/>
            <a:ext cx="19673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Shock rest frame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110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直線コネクタ 88"/>
          <p:cNvCxnSpPr/>
          <p:nvPr/>
        </p:nvCxnSpPr>
        <p:spPr>
          <a:xfrm>
            <a:off x="2504728" y="1844824"/>
            <a:ext cx="0" cy="3024336"/>
          </a:xfrm>
          <a:prstGeom prst="line">
            <a:avLst/>
          </a:prstGeom>
          <a:ln w="539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円/楕円 89"/>
          <p:cNvSpPr/>
          <p:nvPr/>
        </p:nvSpPr>
        <p:spPr>
          <a:xfrm>
            <a:off x="776536" y="876494"/>
            <a:ext cx="540000" cy="536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2" name="円/楕円 91"/>
          <p:cNvSpPr/>
          <p:nvPr/>
        </p:nvSpPr>
        <p:spPr>
          <a:xfrm>
            <a:off x="1230460" y="2420889"/>
            <a:ext cx="457912" cy="728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1064568" y="141277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downstream rest frame</a:t>
            </a:r>
            <a:endParaRPr lang="ja-JP" altLang="en-US" sz="2000" b="1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892062" y="1844825"/>
            <a:ext cx="391692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00" b="1" dirty="0"/>
              <a:t>Upstream                  Downstream</a:t>
            </a:r>
            <a:endParaRPr lang="ja-JP" altLang="en-US" sz="1900" b="1" dirty="0"/>
          </a:p>
        </p:txBody>
      </p:sp>
      <p:cxnSp>
        <p:nvCxnSpPr>
          <p:cNvPr id="42" name="直線矢印コネクタ 41"/>
          <p:cNvCxnSpPr>
            <a:endCxn id="46" idx="5"/>
          </p:cNvCxnSpPr>
          <p:nvPr/>
        </p:nvCxnSpPr>
        <p:spPr>
          <a:xfrm flipH="1" flipV="1">
            <a:off x="4217336" y="4232671"/>
            <a:ext cx="2535864" cy="204441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タイトル 1"/>
          <p:cNvSpPr>
            <a:spLocks noGrp="1"/>
          </p:cNvSpPr>
          <p:nvPr>
            <p:ph type="title"/>
          </p:nvPr>
        </p:nvSpPr>
        <p:spPr>
          <a:xfrm>
            <a:off x="560512" y="-27312"/>
            <a:ext cx="8640000" cy="64800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>
                <a:solidFill>
                  <a:srgbClr val="002060"/>
                </a:solidFill>
              </a:rPr>
              <a:t>Generation of a </a:t>
            </a:r>
            <a:r>
              <a:rPr lang="en-US" altLang="ja-JP" dirty="0" smtClean="0">
                <a:solidFill>
                  <a:srgbClr val="002060"/>
                </a:solidFill>
              </a:rPr>
              <a:t>T</a:t>
            </a:r>
            <a:r>
              <a:rPr kumimoji="1" lang="en-US" altLang="ja-JP" dirty="0" smtClean="0">
                <a:solidFill>
                  <a:srgbClr val="002060"/>
                </a:solidFill>
              </a:rPr>
              <a:t>emperature </a:t>
            </a:r>
            <a:r>
              <a:rPr lang="en-US" altLang="ja-JP" dirty="0">
                <a:solidFill>
                  <a:srgbClr val="002060"/>
                </a:solidFill>
              </a:rPr>
              <a:t>A</a:t>
            </a:r>
            <a:r>
              <a:rPr kumimoji="1" lang="en-US" altLang="ja-JP" dirty="0" smtClean="0">
                <a:solidFill>
                  <a:srgbClr val="002060"/>
                </a:solidFill>
              </a:rPr>
              <a:t>nisotropy</a:t>
            </a:r>
            <a:endParaRPr kumimoji="1" lang="ja-JP" altLang="en-US" dirty="0">
              <a:solidFill>
                <a:srgbClr val="002060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280592" y="90872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: high-density region</a:t>
            </a:r>
            <a:endParaRPr lang="ja-JP" altLang="en-US" sz="2000" b="1" dirty="0"/>
          </a:p>
        </p:txBody>
      </p:sp>
      <p:sp>
        <p:nvSpPr>
          <p:cNvPr id="36" name="右矢印 35"/>
          <p:cNvSpPr>
            <a:spLocks/>
          </p:cNvSpPr>
          <p:nvPr/>
        </p:nvSpPr>
        <p:spPr>
          <a:xfrm>
            <a:off x="1700506" y="2708920"/>
            <a:ext cx="444182" cy="1440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7" name="円/楕円 36"/>
          <p:cNvSpPr/>
          <p:nvPr/>
        </p:nvSpPr>
        <p:spPr>
          <a:xfrm>
            <a:off x="1230460" y="3645025"/>
            <a:ext cx="457912" cy="7283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8" name="右矢印 37"/>
          <p:cNvSpPr>
            <a:spLocks/>
          </p:cNvSpPr>
          <p:nvPr/>
        </p:nvSpPr>
        <p:spPr>
          <a:xfrm>
            <a:off x="1700506" y="3933056"/>
            <a:ext cx="444182" cy="14405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0" name="円/楕円 49"/>
          <p:cNvSpPr/>
          <p:nvPr/>
        </p:nvSpPr>
        <p:spPr>
          <a:xfrm>
            <a:off x="3944888" y="2420889"/>
            <a:ext cx="313896" cy="728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1" name="右矢印 50"/>
          <p:cNvSpPr>
            <a:spLocks/>
          </p:cNvSpPr>
          <p:nvPr/>
        </p:nvSpPr>
        <p:spPr>
          <a:xfrm>
            <a:off x="4258784" y="2708920"/>
            <a:ext cx="228158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53" name="右矢印 52"/>
          <p:cNvSpPr>
            <a:spLocks/>
          </p:cNvSpPr>
          <p:nvPr/>
        </p:nvSpPr>
        <p:spPr>
          <a:xfrm>
            <a:off x="4258784" y="3924809"/>
            <a:ext cx="228158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04528" y="5407476"/>
            <a:ext cx="24482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00" b="1" dirty="0"/>
              <a:t>Upstream clumps are deformed by Lorentz contraction (in the</a:t>
            </a:r>
          </a:p>
          <a:p>
            <a:r>
              <a:rPr lang="en-US" altLang="ja-JP" sz="1900" b="1" dirty="0"/>
              <a:t>downstream frame). </a:t>
            </a:r>
            <a:endParaRPr lang="ja-JP" altLang="en-US" sz="1900" b="1" dirty="0"/>
          </a:p>
        </p:txBody>
      </p:sp>
      <p:sp>
        <p:nvSpPr>
          <p:cNvPr id="2" name="正方形/長方形 1"/>
          <p:cNvSpPr/>
          <p:nvPr/>
        </p:nvSpPr>
        <p:spPr>
          <a:xfrm>
            <a:off x="6465168" y="1988840"/>
            <a:ext cx="914400" cy="914400"/>
          </a:xfrm>
          <a:prstGeom prst="rect">
            <a:avLst/>
          </a:prstGeom>
          <a:solidFill>
            <a:schemeClr val="bg1">
              <a:alpha val="3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8" name="正方形/長方形 27"/>
          <p:cNvSpPr/>
          <p:nvPr/>
        </p:nvSpPr>
        <p:spPr>
          <a:xfrm>
            <a:off x="1136576" y="2348880"/>
            <a:ext cx="1080120" cy="9144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9" name="正方形/長方形 28"/>
          <p:cNvSpPr/>
          <p:nvPr/>
        </p:nvSpPr>
        <p:spPr>
          <a:xfrm>
            <a:off x="1136576" y="3501008"/>
            <a:ext cx="1080120" cy="9144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2936776" y="2420889"/>
            <a:ext cx="313896" cy="728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1" name="右矢印 40"/>
          <p:cNvSpPr>
            <a:spLocks/>
          </p:cNvSpPr>
          <p:nvPr/>
        </p:nvSpPr>
        <p:spPr>
          <a:xfrm>
            <a:off x="3250672" y="2708920"/>
            <a:ext cx="228158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3" name="円/楕円 42"/>
          <p:cNvSpPr/>
          <p:nvPr/>
        </p:nvSpPr>
        <p:spPr>
          <a:xfrm>
            <a:off x="2936776" y="3636778"/>
            <a:ext cx="313896" cy="728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44" name="右矢印 43"/>
          <p:cNvSpPr>
            <a:spLocks/>
          </p:cNvSpPr>
          <p:nvPr/>
        </p:nvSpPr>
        <p:spPr>
          <a:xfrm>
            <a:off x="3250672" y="3924809"/>
            <a:ext cx="228158" cy="14401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2" name="正方形/長方形 31"/>
          <p:cNvSpPr/>
          <p:nvPr/>
        </p:nvSpPr>
        <p:spPr>
          <a:xfrm>
            <a:off x="2720752" y="2348880"/>
            <a:ext cx="936104" cy="9144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2648744" y="3501008"/>
            <a:ext cx="936104" cy="9144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856656" y="4725145"/>
            <a:ext cx="144016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900" b="1" dirty="0"/>
              <a:t>Shock front</a:t>
            </a:r>
            <a:endParaRPr lang="ja-JP" altLang="en-US" sz="1900" b="1" dirty="0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3224808" y="5157193"/>
            <a:ext cx="2510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Clumps are </a:t>
            </a:r>
          </a:p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shock-compressed and heated.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1" name="コンテンツ プレースホルダ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44315" r="73046" b="13871"/>
          <a:stretch/>
        </p:blipFill>
        <p:spPr>
          <a:xfrm>
            <a:off x="560513" y="4581129"/>
            <a:ext cx="2099053" cy="2162231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cxnSp>
        <p:nvCxnSpPr>
          <p:cNvPr id="13" name="直線矢印コネクタ 12"/>
          <p:cNvCxnSpPr/>
          <p:nvPr/>
        </p:nvCxnSpPr>
        <p:spPr>
          <a:xfrm flipV="1">
            <a:off x="1136576" y="4149080"/>
            <a:ext cx="288032" cy="720080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コンテンツ プレースホルダ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89" t="45331" r="35082" b="13870"/>
          <a:stretch/>
        </p:blipFill>
        <p:spPr>
          <a:xfrm>
            <a:off x="3440832" y="4581129"/>
            <a:ext cx="2130540" cy="2109751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cxnSp>
        <p:nvCxnSpPr>
          <p:cNvPr id="47" name="直線矢印コネクタ 46"/>
          <p:cNvCxnSpPr/>
          <p:nvPr/>
        </p:nvCxnSpPr>
        <p:spPr>
          <a:xfrm flipH="1" flipV="1">
            <a:off x="3080792" y="4149080"/>
            <a:ext cx="864096" cy="792088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コンテンツ プレースホルダー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27" t="44517" r="752" b="15495"/>
          <a:stretch/>
        </p:blipFill>
        <p:spPr>
          <a:xfrm>
            <a:off x="6258349" y="4612725"/>
            <a:ext cx="2059822" cy="2067765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46" name="円/楕円 45"/>
          <p:cNvSpPr/>
          <p:nvPr/>
        </p:nvSpPr>
        <p:spPr>
          <a:xfrm>
            <a:off x="3949409" y="3611005"/>
            <a:ext cx="313896" cy="72832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grpSp>
        <p:nvGrpSpPr>
          <p:cNvPr id="48" name="グループ化 5"/>
          <p:cNvGrpSpPr/>
          <p:nvPr/>
        </p:nvGrpSpPr>
        <p:grpSpPr>
          <a:xfrm>
            <a:off x="3661377" y="3763267"/>
            <a:ext cx="432048" cy="72008"/>
            <a:chOff x="3275856" y="3789040"/>
            <a:chExt cx="432048" cy="72008"/>
          </a:xfrm>
        </p:grpSpPr>
        <p:sp>
          <p:nvSpPr>
            <p:cNvPr id="49" name="円/楕円 48"/>
            <p:cNvSpPr/>
            <p:nvPr/>
          </p:nvSpPr>
          <p:spPr>
            <a:xfrm>
              <a:off x="3635896" y="37890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56" name="直線矢印コネクタ 55"/>
            <p:cNvCxnSpPr/>
            <p:nvPr/>
          </p:nvCxnSpPr>
          <p:spPr>
            <a:xfrm flipH="1">
              <a:off x="3275856" y="3816000"/>
              <a:ext cx="2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グループ化 38"/>
          <p:cNvGrpSpPr/>
          <p:nvPr/>
        </p:nvGrpSpPr>
        <p:grpSpPr>
          <a:xfrm>
            <a:off x="3697521" y="4051299"/>
            <a:ext cx="395904" cy="72008"/>
            <a:chOff x="3312000" y="3789040"/>
            <a:chExt cx="395904" cy="72008"/>
          </a:xfrm>
        </p:grpSpPr>
        <p:sp>
          <p:nvSpPr>
            <p:cNvPr id="58" name="円/楕円 57"/>
            <p:cNvSpPr/>
            <p:nvPr/>
          </p:nvSpPr>
          <p:spPr>
            <a:xfrm>
              <a:off x="3635896" y="37890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59" name="直線矢印コネクタ 58"/>
            <p:cNvCxnSpPr/>
            <p:nvPr/>
          </p:nvCxnSpPr>
          <p:spPr>
            <a:xfrm flipH="1">
              <a:off x="3312000" y="3816000"/>
              <a:ext cx="2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グループ化 45"/>
          <p:cNvGrpSpPr/>
          <p:nvPr/>
        </p:nvGrpSpPr>
        <p:grpSpPr>
          <a:xfrm flipH="1">
            <a:off x="4165433" y="4051299"/>
            <a:ext cx="432048" cy="72008"/>
            <a:chOff x="3275856" y="3789040"/>
            <a:chExt cx="432048" cy="72008"/>
          </a:xfrm>
        </p:grpSpPr>
        <p:sp>
          <p:nvSpPr>
            <p:cNvPr id="61" name="円/楕円 60"/>
            <p:cNvSpPr/>
            <p:nvPr/>
          </p:nvSpPr>
          <p:spPr>
            <a:xfrm>
              <a:off x="3635896" y="37890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62" name="直線矢印コネクタ 61"/>
            <p:cNvCxnSpPr/>
            <p:nvPr/>
          </p:nvCxnSpPr>
          <p:spPr>
            <a:xfrm flipH="1">
              <a:off x="3275856" y="3816000"/>
              <a:ext cx="2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グループ化 54"/>
          <p:cNvGrpSpPr/>
          <p:nvPr/>
        </p:nvGrpSpPr>
        <p:grpSpPr>
          <a:xfrm flipH="1">
            <a:off x="4165433" y="3763267"/>
            <a:ext cx="432048" cy="72008"/>
            <a:chOff x="3275856" y="3789040"/>
            <a:chExt cx="432048" cy="72008"/>
          </a:xfrm>
        </p:grpSpPr>
        <p:sp>
          <p:nvSpPr>
            <p:cNvPr id="64" name="円/楕円 63"/>
            <p:cNvSpPr/>
            <p:nvPr/>
          </p:nvSpPr>
          <p:spPr>
            <a:xfrm>
              <a:off x="3635896" y="3789040"/>
              <a:ext cx="72008" cy="720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cxnSp>
          <p:nvCxnSpPr>
            <p:cNvPr id="65" name="直線矢印コネクタ 64"/>
            <p:cNvCxnSpPr/>
            <p:nvPr/>
          </p:nvCxnSpPr>
          <p:spPr>
            <a:xfrm flipH="1">
              <a:off x="3275856" y="3816000"/>
              <a:ext cx="288000" cy="0"/>
            </a:xfrm>
            <a:prstGeom prst="straightConnector1">
              <a:avLst/>
            </a:prstGeom>
            <a:ln w="412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四角形吹き出し 82"/>
          <p:cNvSpPr/>
          <p:nvPr/>
        </p:nvSpPr>
        <p:spPr>
          <a:xfrm>
            <a:off x="4918654" y="796301"/>
            <a:ext cx="4608000" cy="3816425"/>
          </a:xfrm>
          <a:prstGeom prst="wedgeRectCallout">
            <a:avLst>
              <a:gd name="adj1" fmla="val -80600"/>
              <a:gd name="adj2" fmla="val 20433"/>
            </a:avLst>
          </a:prstGeom>
          <a:solidFill>
            <a:schemeClr val="bg1"/>
          </a:solidFill>
          <a:ln w="412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pic>
        <p:nvPicPr>
          <p:cNvPr id="74" name="図 7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3" r="13407"/>
          <a:stretch/>
        </p:blipFill>
        <p:spPr>
          <a:xfrm>
            <a:off x="5051432" y="1399632"/>
            <a:ext cx="4499999" cy="2921684"/>
          </a:xfrm>
          <a:prstGeom prst="rect">
            <a:avLst/>
          </a:prstGeom>
        </p:spPr>
      </p:pic>
      <p:cxnSp>
        <p:nvCxnSpPr>
          <p:cNvPr id="88" name="直線矢印コネクタ 87"/>
          <p:cNvCxnSpPr>
            <a:cxnSpLocks/>
          </p:cNvCxnSpPr>
          <p:nvPr/>
        </p:nvCxnSpPr>
        <p:spPr>
          <a:xfrm flipV="1">
            <a:off x="6598019" y="3085835"/>
            <a:ext cx="315546" cy="36882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/>
          <p:cNvCxnSpPr>
            <a:cxnSpLocks/>
          </p:cNvCxnSpPr>
          <p:nvPr/>
        </p:nvCxnSpPr>
        <p:spPr>
          <a:xfrm>
            <a:off x="6639662" y="2252321"/>
            <a:ext cx="138969" cy="49747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6438797" y="795051"/>
            <a:ext cx="316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prstClr val="black"/>
                </a:solidFill>
              </a:rPr>
              <a:t>S. Tomita &amp;Y. </a:t>
            </a:r>
            <a:r>
              <a:rPr lang="en-US" altLang="ja-JP" b="1" dirty="0" err="1">
                <a:solidFill>
                  <a:prstClr val="black"/>
                </a:solidFill>
              </a:rPr>
              <a:t>Ohira</a:t>
            </a:r>
            <a:r>
              <a:rPr lang="ja-JP" altLang="en-US" b="1" dirty="0">
                <a:solidFill>
                  <a:prstClr val="black"/>
                </a:solidFill>
              </a:rPr>
              <a:t>　</a:t>
            </a:r>
            <a:r>
              <a:rPr lang="en-US" altLang="ja-JP" b="1" dirty="0" err="1">
                <a:solidFill>
                  <a:prstClr val="black"/>
                </a:solidFill>
              </a:rPr>
              <a:t>ApJ</a:t>
            </a:r>
            <a:r>
              <a:rPr lang="en-US" altLang="ja-JP" b="1" dirty="0">
                <a:solidFill>
                  <a:prstClr val="black"/>
                </a:solidFill>
              </a:rPr>
              <a:t> 2016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p:sp>
        <p:nvSpPr>
          <p:cNvPr id="85" name="コンテンツ プレースホルダー 3"/>
          <p:cNvSpPr txBox="1">
            <a:spLocks noGrp="1"/>
          </p:cNvSpPr>
          <p:nvPr>
            <p:ph idx="1"/>
          </p:nvPr>
        </p:nvSpPr>
        <p:spPr>
          <a:xfrm>
            <a:off x="6130226" y="3435468"/>
            <a:ext cx="972000" cy="276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/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marL="0" indent="0" algn="ctr">
              <a:buNone/>
            </a:pPr>
            <a:r>
              <a:rPr lang="en-US" altLang="ja-JP" sz="2000" b="1" dirty="0" smtClean="0"/>
              <a:t>Uniform </a:t>
            </a:r>
            <a:endParaRPr lang="en-US" altLang="ja-JP" sz="2000" b="1" dirty="0"/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6318446" y="1980000"/>
            <a:ext cx="1296000" cy="306000"/>
          </a:xfrm>
          <a:prstGeom prst="rect">
            <a:avLst/>
          </a:prstGeom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prstClr val="white"/>
                </a:solidFill>
              </a:rPr>
              <a:t>No-uniform</a:t>
            </a:r>
            <a:endParaRPr lang="en-US" altLang="ja-JP" sz="2000" b="1" dirty="0">
              <a:solidFill>
                <a:prstClr val="white"/>
              </a:solidFill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5734967" y="1158822"/>
            <a:ext cx="37064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prstClr val="black"/>
                </a:solidFill>
              </a:rPr>
              <a:t>The time evolution of B-field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6782440" y="2316879"/>
            <a:ext cx="2875271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1" b="1" dirty="0" smtClean="0">
                <a:solidFill>
                  <a:prstClr val="black"/>
                </a:solidFill>
              </a:rPr>
              <a:t>The 2</a:t>
            </a:r>
            <a:r>
              <a:rPr lang="en-US" altLang="ja-JP" sz="1801" b="1" baseline="30000" dirty="0" smtClean="0">
                <a:solidFill>
                  <a:prstClr val="black"/>
                </a:solidFill>
              </a:rPr>
              <a:t>nd</a:t>
            </a:r>
            <a:r>
              <a:rPr lang="en-US" altLang="ja-JP" sz="1801" b="1" dirty="0" smtClean="0">
                <a:solidFill>
                  <a:prstClr val="black"/>
                </a:solidFill>
              </a:rPr>
              <a:t> </a:t>
            </a:r>
            <a:r>
              <a:rPr lang="en-US" altLang="ja-JP" sz="1801" b="1" dirty="0" err="1" smtClean="0">
                <a:solidFill>
                  <a:prstClr val="black"/>
                </a:solidFill>
              </a:rPr>
              <a:t>Weibel</a:t>
            </a:r>
            <a:r>
              <a:rPr lang="en-US" altLang="ja-JP" sz="1801" b="1" dirty="0" smtClean="0">
                <a:solidFill>
                  <a:prstClr val="black"/>
                </a:solidFill>
              </a:rPr>
              <a:t> instability !</a:t>
            </a:r>
            <a:endParaRPr lang="ja-JP" altLang="en-US" sz="1801" b="1" dirty="0">
              <a:solidFill>
                <a:prstClr val="black"/>
              </a:solidFill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5907371" y="1585078"/>
            <a:ext cx="2979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smtClean="0">
                <a:solidFill>
                  <a:prstClr val="black"/>
                </a:solidFill>
              </a:rPr>
              <a:t>The 1</a:t>
            </a:r>
            <a:r>
              <a:rPr lang="en-US" altLang="ja-JP" b="1" baseline="30000" smtClean="0">
                <a:solidFill>
                  <a:prstClr val="black"/>
                </a:solidFill>
              </a:rPr>
              <a:t>st</a:t>
            </a:r>
            <a:r>
              <a:rPr lang="en-US" altLang="ja-JP" b="1" smtClean="0">
                <a:solidFill>
                  <a:prstClr val="black"/>
                </a:solidFill>
              </a:rPr>
              <a:t> </a:t>
            </a:r>
            <a:r>
              <a:rPr lang="en-US" altLang="ja-JP" b="1" dirty="0" err="1" smtClean="0">
                <a:solidFill>
                  <a:prstClr val="black"/>
                </a:solidFill>
              </a:rPr>
              <a:t>Weibel</a:t>
            </a:r>
            <a:r>
              <a:rPr lang="en-US" altLang="ja-JP" b="1" dirty="0" smtClean="0">
                <a:solidFill>
                  <a:prstClr val="black"/>
                </a:solidFill>
              </a:rPr>
              <a:t> instability</a:t>
            </a:r>
            <a:endParaRPr lang="ja-JP" altLang="en-US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/>
              <p:cNvSpPr txBox="1"/>
              <p:nvPr/>
            </p:nvSpPr>
            <p:spPr>
              <a:xfrm>
                <a:off x="5087568" y="1406562"/>
                <a:ext cx="602711" cy="3598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17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ja-JP" sz="17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altLang="ja-JP" sz="17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17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ja-JP" altLang="en-US" sz="17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6" name="テキスト ボックス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568" y="1406562"/>
                <a:ext cx="602711" cy="359842"/>
              </a:xfrm>
              <a:prstGeom prst="rect">
                <a:avLst/>
              </a:prstGeom>
              <a:blipFill rotWithShape="0">
                <a:blip r:embed="rId5"/>
                <a:stretch>
                  <a:fillRect r="-306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テキスト ボックス 76"/>
              <p:cNvSpPr txBox="1"/>
              <p:nvPr/>
            </p:nvSpPr>
            <p:spPr>
              <a:xfrm>
                <a:off x="5138830" y="2910711"/>
                <a:ext cx="540000" cy="3598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17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ja-JP" sz="17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altLang="ja-JP" sz="17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17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ja-JP" altLang="en-US" sz="17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7" name="テキスト ボックス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8830" y="2910711"/>
                <a:ext cx="540000" cy="359842"/>
              </a:xfrm>
              <a:prstGeom prst="rect">
                <a:avLst/>
              </a:prstGeom>
              <a:blipFill rotWithShape="0">
                <a:blip r:embed="rId6"/>
                <a:stretch>
                  <a:fillRect r="-134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テキスト ボックス 77"/>
              <p:cNvSpPr txBox="1"/>
              <p:nvPr/>
            </p:nvSpPr>
            <p:spPr>
              <a:xfrm>
                <a:off x="5139459" y="3734508"/>
                <a:ext cx="540000" cy="359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17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ja-JP" sz="17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altLang="ja-JP" sz="17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17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ja-JP" altLang="en-US" sz="17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8" name="テキスト ボックス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459" y="3734508"/>
                <a:ext cx="540000" cy="359137"/>
              </a:xfrm>
              <a:prstGeom prst="rect">
                <a:avLst/>
              </a:prstGeom>
              <a:blipFill rotWithShape="0">
                <a:blip r:embed="rId7"/>
                <a:stretch>
                  <a:fillRect r="-134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テキスト ボックス 78"/>
          <p:cNvSpPr txBox="1"/>
          <p:nvPr/>
        </p:nvSpPr>
        <p:spPr>
          <a:xfrm rot="16200000">
            <a:off x="5134676" y="2496211"/>
            <a:ext cx="576000" cy="3694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ja-JP" altLang="en-US" sz="180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/>
              <p:cNvSpPr txBox="1"/>
              <p:nvPr/>
            </p:nvSpPr>
            <p:spPr>
              <a:xfrm>
                <a:off x="5151099" y="2160885"/>
                <a:ext cx="540000" cy="36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17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US" altLang="ja-JP" sz="17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en-US" altLang="ja-JP" sz="17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ja-JP" sz="17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en-US" sz="1700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0" name="テキスト ボックス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1099" y="2160885"/>
                <a:ext cx="540000" cy="360000"/>
              </a:xfrm>
              <a:prstGeom prst="rect">
                <a:avLst/>
              </a:prstGeom>
              <a:blipFill rotWithShape="0">
                <a:blip r:embed="rId8"/>
                <a:stretch>
                  <a:fillRect r="-134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/>
              <p:cNvSpPr txBox="1"/>
              <p:nvPr/>
            </p:nvSpPr>
            <p:spPr>
              <a:xfrm rot="16200000">
                <a:off x="4674382" y="3270183"/>
                <a:ext cx="756000" cy="360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altLang="ja-JP" sz="20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ja-JP" sz="2000" b="1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a:rPr lang="en-US" altLang="ja-JP" sz="20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ja-JP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ja-JP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𝟒</m:t>
                          </m:r>
                          <m:r>
                            <a:rPr lang="ja-JP" alt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𝝅</m:t>
                          </m:r>
                          <m:sSub>
                            <m:sSubPr>
                              <m:ctrlPr>
                                <a:rPr lang="en-US" altLang="ja-JP" sz="2000" b="1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altLang="ja-JP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sz="2000" b="1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altLang="ja-JP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𝒆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ja-JP" sz="2000" b="1" i="1">
                                  <a:solidFill>
                                    <a:prstClr val="black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ja-JP" sz="2000" b="1" i="1">
                                      <a:solidFill>
                                        <a:prstClr val="black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US" altLang="ja-JP" sz="2000" b="1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𝒅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altLang="ja-JP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altLang="ja-JP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ja-JP" altLang="en-US" sz="1801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81" name="テキスト ボックス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674382" y="3270183"/>
                <a:ext cx="756000" cy="360000"/>
              </a:xfrm>
              <a:prstGeom prst="rect">
                <a:avLst/>
              </a:prstGeom>
              <a:blipFill rotWithShape="0">
                <a:blip r:embed="rId9"/>
                <a:stretch>
                  <a:fillRect l="-133898" t="-195161" r="-218644" b="-887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テキスト ボックス 66"/>
          <p:cNvSpPr txBox="1"/>
          <p:nvPr/>
        </p:nvSpPr>
        <p:spPr>
          <a:xfrm>
            <a:off x="5679171" y="4006523"/>
            <a:ext cx="180036" cy="3694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801" b="1" dirty="0">
                <a:solidFill>
                  <a:prstClr val="black"/>
                </a:solidFill>
              </a:rPr>
              <a:t>0</a:t>
            </a:r>
            <a:endParaRPr lang="ja-JP" altLang="en-US" sz="1801" b="1" dirty="0">
              <a:solidFill>
                <a:prstClr val="black"/>
              </a:solidFill>
            </a:endParaRP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6098488" y="4005771"/>
            <a:ext cx="472860" cy="3694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801" b="1" dirty="0">
                <a:solidFill>
                  <a:prstClr val="black"/>
                </a:solidFill>
              </a:rPr>
              <a:t>50</a:t>
            </a:r>
            <a:endParaRPr lang="ja-JP" altLang="en-US" sz="1801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テキスト ボックス 74"/>
              <p:cNvSpPr txBox="1"/>
              <p:nvPr/>
            </p:nvSpPr>
            <p:spPr>
              <a:xfrm>
                <a:off x="6794004" y="4284000"/>
                <a:ext cx="920287" cy="252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>
                          <a:solidFill>
                            <a:prstClr val="black"/>
                          </a:solidFill>
                          <a:latin typeface="Cambria Math"/>
                        </a:rPr>
                        <m:t>𝒕</m:t>
                      </m:r>
                      <m:sSub>
                        <m:sSubPr>
                          <m:ctrlPr>
                            <a:rPr lang="en-US" altLang="ja-JP" sz="20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ja-JP" altLang="en-US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𝝎</m:t>
                          </m:r>
                        </m:e>
                        <m:sub>
                          <m:r>
                            <a:rPr lang="en-US" altLang="ja-JP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ja-JP" altLang="en-US" sz="1801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5" name="テキスト ボックス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4004" y="4284000"/>
                <a:ext cx="920287" cy="252000"/>
              </a:xfrm>
              <a:prstGeom prst="rect">
                <a:avLst/>
              </a:prstGeom>
              <a:blipFill rotWithShape="0">
                <a:blip r:embed="rId10"/>
                <a:stretch>
                  <a:fillRect b="-634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テキスト ボックス 68"/>
          <p:cNvSpPr txBox="1"/>
          <p:nvPr/>
        </p:nvSpPr>
        <p:spPr>
          <a:xfrm>
            <a:off x="6641898" y="3994453"/>
            <a:ext cx="560376" cy="3694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801" b="1" dirty="0">
                <a:solidFill>
                  <a:prstClr val="black"/>
                </a:solidFill>
              </a:rPr>
              <a:t>100</a:t>
            </a:r>
            <a:endParaRPr lang="ja-JP" altLang="en-US" sz="1801" b="1" dirty="0">
              <a:solidFill>
                <a:prstClr val="black"/>
              </a:solidFill>
            </a:endParaRP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7254505" y="4004942"/>
            <a:ext cx="543121" cy="3694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801" b="1" dirty="0">
                <a:solidFill>
                  <a:prstClr val="black"/>
                </a:solidFill>
              </a:rPr>
              <a:t>150</a:t>
            </a:r>
            <a:endParaRPr lang="ja-JP" altLang="en-US" sz="1801" b="1" dirty="0">
              <a:solidFill>
                <a:prstClr val="black"/>
              </a:solidFill>
            </a:endParaRPr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7804537" y="4004944"/>
            <a:ext cx="577922" cy="3694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801" b="1" dirty="0">
                <a:solidFill>
                  <a:prstClr val="black"/>
                </a:solidFill>
              </a:rPr>
              <a:t>200</a:t>
            </a:r>
            <a:endParaRPr lang="ja-JP" altLang="en-US" sz="1801" b="1" dirty="0">
              <a:solidFill>
                <a:prstClr val="black"/>
              </a:solidFill>
            </a:endParaRPr>
          </a:p>
        </p:txBody>
      </p:sp>
      <p:sp>
        <p:nvSpPr>
          <p:cNvPr id="72" name="テキスト ボックス 71"/>
          <p:cNvSpPr txBox="1"/>
          <p:nvPr/>
        </p:nvSpPr>
        <p:spPr>
          <a:xfrm>
            <a:off x="8329295" y="3996383"/>
            <a:ext cx="741363" cy="3694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801" b="1" dirty="0">
                <a:solidFill>
                  <a:prstClr val="black"/>
                </a:solidFill>
              </a:rPr>
              <a:t>250</a:t>
            </a:r>
            <a:endParaRPr lang="ja-JP" altLang="en-US" sz="1801" b="1" dirty="0">
              <a:solidFill>
                <a:prstClr val="black"/>
              </a:solidFill>
            </a:endParaRPr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8887054" y="3997460"/>
            <a:ext cx="540000" cy="3694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1801" b="1" dirty="0">
                <a:solidFill>
                  <a:prstClr val="black"/>
                </a:solidFill>
              </a:rPr>
              <a:t>300</a:t>
            </a:r>
            <a:endParaRPr lang="ja-JP" altLang="en-US" sz="1801" b="1" dirty="0">
              <a:solidFill>
                <a:prstClr val="black"/>
              </a:solidFill>
            </a:endParaRPr>
          </a:p>
        </p:txBody>
      </p:sp>
      <p:sp>
        <p:nvSpPr>
          <p:cNvPr id="96" name="正方形/長方形 95"/>
          <p:cNvSpPr/>
          <p:nvPr/>
        </p:nvSpPr>
        <p:spPr>
          <a:xfrm>
            <a:off x="2881621" y="3172447"/>
            <a:ext cx="432048" cy="1224136"/>
          </a:xfrm>
          <a:prstGeom prst="rect">
            <a:avLst/>
          </a:prstGeom>
          <a:noFill/>
          <a:ln w="95250">
            <a:solidFill>
              <a:srgbClr val="0000FF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97" name="四角形吹き出し 96"/>
          <p:cNvSpPr/>
          <p:nvPr/>
        </p:nvSpPr>
        <p:spPr>
          <a:xfrm>
            <a:off x="704528" y="682343"/>
            <a:ext cx="4104456" cy="1728192"/>
          </a:xfrm>
          <a:prstGeom prst="wedgeRectCallout">
            <a:avLst>
              <a:gd name="adj1" fmla="val 15267"/>
              <a:gd name="adj2" fmla="val 92455"/>
            </a:avLst>
          </a:prstGeom>
          <a:solidFill>
            <a:schemeClr val="bg1"/>
          </a:solidFill>
          <a:ln w="41275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820608" y="753957"/>
            <a:ext cx="3816424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00FF"/>
                </a:solidFill>
              </a:rPr>
              <a:t>we solved </a:t>
            </a:r>
            <a:r>
              <a:rPr lang="en-US" altLang="ja-JP" sz="2400" b="1" dirty="0">
                <a:solidFill>
                  <a:srgbClr val="0000FF"/>
                </a:solidFill>
              </a:rPr>
              <a:t>only the shock downstream region, instead of solving the whole shock structure.</a:t>
            </a:r>
            <a:r>
              <a:rPr lang="en-US" altLang="ja-JP" sz="20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z="2400" smtClean="0"/>
              <a:t>6</a:t>
            </a:fld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0400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8181"/>
            <a:ext cx="8229600" cy="766407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500" b="1" dirty="0" smtClean="0">
                <a:solidFill>
                  <a:srgbClr val="002060"/>
                </a:solidFill>
              </a:rPr>
              <a:t>Simulation Set Up</a:t>
            </a:r>
            <a:endParaRPr kumimoji="1" lang="ja-JP" altLang="en-US" sz="35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8637" y="756187"/>
                <a:ext cx="9898824" cy="5184000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altLang="ja-JP" sz="2400" b="1" dirty="0" smtClean="0"/>
                  <a:t>Two-dimensional </a:t>
                </a:r>
                <a:r>
                  <a:rPr lang="en-US" altLang="ja-JP" sz="2400" b="1" dirty="0"/>
                  <a:t>electromagnetic PIC </a:t>
                </a:r>
                <a:r>
                  <a:rPr lang="en-US" altLang="ja-JP" sz="2400" b="1" dirty="0" smtClean="0"/>
                  <a:t>code (</a:t>
                </a:r>
                <a:r>
                  <a:rPr lang="en-US" altLang="ja-JP" sz="2400" b="1" dirty="0" err="1" smtClean="0"/>
                  <a:t>pCANS</a:t>
                </a:r>
                <a:r>
                  <a:rPr lang="en-US" altLang="ja-JP" sz="2400" b="1" dirty="0" smtClean="0"/>
                  <a:t>)*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(We modify the original code* to suppress numerical Cherenkov instability)</a:t>
                </a:r>
              </a:p>
              <a:p>
                <a:pPr>
                  <a:spcBef>
                    <a:spcPts val="1600"/>
                  </a:spcBef>
                  <a:buFont typeface="Arial" charset="0"/>
                  <a:buChar char="•"/>
                </a:pPr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Calculator: Cray</a:t>
                </a:r>
                <a:r>
                  <a:rPr lang="ja-JP" altLang="en-US" sz="24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XC30 (1000 core) @NAOJ</a:t>
                </a:r>
                <a:endParaRPr lang="en-US" altLang="ja-JP" sz="2400" b="1" dirty="0">
                  <a:solidFill>
                    <a:prstClr val="black"/>
                  </a:solidFill>
                </a:endParaRPr>
              </a:p>
              <a:p>
                <a:pPr>
                  <a:spcBef>
                    <a:spcPts val="1600"/>
                  </a:spcBef>
                </a:pPr>
                <a:r>
                  <a:rPr lang="en-US" altLang="ja-JP" sz="2400" b="1" dirty="0" smtClean="0"/>
                  <a:t>X-Y plane with </a:t>
                </a:r>
                <a:r>
                  <a:rPr lang="en-US" altLang="ja-JP" sz="2400" b="1" dirty="0"/>
                  <a:t>periodic boundary condition </a:t>
                </a:r>
                <a:r>
                  <a:rPr lang="en-US" altLang="ja-JP" sz="2400" b="1" dirty="0" smtClean="0"/>
                  <a:t>in the y-direction.</a:t>
                </a:r>
                <a:endParaRPr lang="en-US" altLang="ja-JP" sz="2400" b="1" dirty="0"/>
              </a:p>
              <a:p>
                <a:pPr>
                  <a:spcBef>
                    <a:spcPts val="1600"/>
                  </a:spcBef>
                </a:pPr>
                <a:r>
                  <a:rPr lang="en-US" altLang="ja-JP" sz="2400" b="1" dirty="0">
                    <a:solidFill>
                      <a:prstClr val="black"/>
                    </a:solidFill>
                  </a:rPr>
                  <a:t>Box Size:</a:t>
                </a:r>
                <a:r>
                  <a:rPr lang="ja-JP" alt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f>
                      <m:fPr>
                        <m:type m:val="skw"/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charset="0"/>
                      </a:rPr>
                      <m:t>𝟖</m:t>
                    </m:r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p>
                      <m:sSupPr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  <m:f>
                      <m:fPr>
                        <m:type m:val="skw"/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 ,  Cell Size:  ΔX=ΔY=0.1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</m:oMath>
                </a14:m>
                <a:endParaRPr lang="en-US" altLang="ja-JP" sz="2400" b="1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>
                  <a:spcBef>
                    <a:spcPts val="1600"/>
                  </a:spcBef>
                </a:pPr>
                <a:r>
                  <a:rPr lang="en-US" altLang="ja-JP" sz="2400" b="1" dirty="0"/>
                  <a:t>Unmagnetized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ja-JP" sz="2400" b="1" i="1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ja-JP" sz="2400" b="1" dirty="0"/>
                  <a:t> plasmas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/>
                          </a:rPr>
                          <m:t>𝒏</m:t>
                        </m:r>
                      </m:e>
                      <m:sub>
                        <m:sSup>
                          <m:sSupPr>
                            <m:ctrlPr>
                              <a:rPr lang="en-US" altLang="ja-JP" sz="24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ja-JP" sz="24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ja-JP" sz="2400" b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4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/>
                          </a:rPr>
                          <m:t>𝒏</m:t>
                        </m:r>
                      </m:e>
                      <m:sub>
                        <m:sSup>
                          <m:sSupPr>
                            <m:ctrlPr>
                              <a:rPr lang="en-US" altLang="ja-JP" sz="24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ja-JP" sz="2400" b="1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sz="2400" b="1" dirty="0"/>
                  <a:t>)</a:t>
                </a:r>
                <a:r>
                  <a:rPr lang="en-US" altLang="ja-JP" sz="2400" b="1" i="1" dirty="0">
                    <a:solidFill>
                      <a:prstClr val="black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ja-JP" sz="2400" b="1" i="1" dirty="0" smtClean="0">
                    <a:solidFill>
                      <a:prstClr val="black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with Lorentz factor </a:t>
                </a:r>
                <a:r>
                  <a:rPr lang="en-US" altLang="ja-JP" sz="2400" b="1" dirty="0" err="1" smtClean="0">
                    <a:solidFill>
                      <a:prstClr val="black"/>
                    </a:solidFill>
                  </a:rPr>
                  <a:t>Γ</a:t>
                </a:r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 = 2</a:t>
                </a:r>
                <a:r>
                  <a:rPr lang="en-US" altLang="ja-JP" sz="2400" b="1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𝒕𝒉</m:t>
                        </m:r>
                      </m:sub>
                    </m:sSub>
                  </m:oMath>
                </a14:m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=0.1c.</a:t>
                </a:r>
              </a:p>
              <a:p>
                <a:pPr>
                  <a:spcBef>
                    <a:spcPts val="1600"/>
                  </a:spcBef>
                </a:pPr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Initial spatial distribution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</m:t>
                        </m:r>
                      </m:e>
                      <m:sup>
                        <m:box>
                          <m:boxPr>
                            <m:ctrlPr>
                              <a:rPr lang="mr-IN" altLang="ja-JP" sz="2400" b="1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boxPr>
                          <m:e>
                            <m: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±</m:t>
                            </m:r>
                          </m:e>
                        </m:box>
                      </m:sup>
                    </m:sSup>
                    <m:r>
                      <a:rPr lang="en-US" altLang="ja-JP" sz="2400" b="1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</m:oMath>
                </a14:m>
                <a:endParaRPr lang="en-US" altLang="ja-JP" sz="2400" b="1" i="1" dirty="0" smtClean="0">
                  <a:solidFill>
                    <a:prstClr val="black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altLang="ja-JP" sz="2400" b="1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  <m:t>𝟎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  <m:t>.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  <m:t>𝟓</m:t>
                          </m:r>
                          <m:func>
                            <m:funcPr>
                              <m:ctrlPr>
                                <a:rPr lang="en-US" altLang="ja-JP" sz="2400" b="1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altLang="ja-JP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altLang="ja-JP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ja-JP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  <m:r>
                                <a:rPr lang="ja-JP" alt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altLang="ja-JP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ja-JP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𝒌𝒙</m:t>
                              </m:r>
                            </m:e>
                          </m:func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  <m:t>𝒔𝒊𝒏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  <m:t>(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  <m:t>𝟐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𝝅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𝒌𝒚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ja-JP" sz="2400" b="1" dirty="0" smtClean="0">
                  <a:solidFill>
                    <a:prstClr val="black"/>
                  </a:solidFill>
                </a:endParaRPr>
              </a:p>
              <a:p>
                <a:endParaRPr lang="en-US" altLang="ja-JP" sz="2400" b="1" dirty="0">
                  <a:solidFill>
                    <a:prstClr val="black"/>
                  </a:solidFill>
                </a:endParaRPr>
              </a:p>
              <a:p>
                <a:endParaRPr lang="en-US" altLang="ja-JP" sz="2400" b="1" dirty="0">
                  <a:solidFill>
                    <a:prstClr val="black"/>
                  </a:solidFill>
                </a:endParaRPr>
              </a:p>
              <a:p>
                <a:endParaRPr lang="en-US" altLang="ja-JP" sz="2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37" y="756187"/>
                <a:ext cx="9898824" cy="5184000"/>
              </a:xfrm>
              <a:blipFill rotWithShape="0">
                <a:blip r:embed="rId3"/>
                <a:stretch>
                  <a:fillRect l="-924" t="-1647" r="-6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1786057" y="5079717"/>
            <a:ext cx="6110869" cy="14912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801" dirty="0"/>
          </a:p>
        </p:txBody>
      </p:sp>
      <p:sp>
        <p:nvSpPr>
          <p:cNvPr id="26" name="正方形/長方形 25"/>
          <p:cNvSpPr/>
          <p:nvPr/>
        </p:nvSpPr>
        <p:spPr>
          <a:xfrm>
            <a:off x="1788145" y="5068569"/>
            <a:ext cx="6110869" cy="14912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801" dirty="0"/>
          </a:p>
        </p:txBody>
      </p:sp>
      <p:sp>
        <p:nvSpPr>
          <p:cNvPr id="21" name="正方形/長方形 20"/>
          <p:cNvSpPr/>
          <p:nvPr/>
        </p:nvSpPr>
        <p:spPr>
          <a:xfrm>
            <a:off x="6564923" y="5060767"/>
            <a:ext cx="1335600" cy="151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801"/>
          </a:p>
        </p:txBody>
      </p:sp>
      <p:sp>
        <p:nvSpPr>
          <p:cNvPr id="5" name="右矢印 4"/>
          <p:cNvSpPr/>
          <p:nvPr/>
        </p:nvSpPr>
        <p:spPr>
          <a:xfrm>
            <a:off x="1786054" y="5670828"/>
            <a:ext cx="6110868" cy="223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6" name="右矢印 5"/>
          <p:cNvSpPr/>
          <p:nvPr/>
        </p:nvSpPr>
        <p:spPr>
          <a:xfrm flipH="1">
            <a:off x="6599653" y="5283248"/>
            <a:ext cx="1296000" cy="36000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cxnSp>
        <p:nvCxnSpPr>
          <p:cNvPr id="8" name="直線コネクタ 7"/>
          <p:cNvCxnSpPr/>
          <p:nvPr/>
        </p:nvCxnSpPr>
        <p:spPr>
          <a:xfrm>
            <a:off x="6557833" y="5064494"/>
            <a:ext cx="0" cy="1476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右矢印 8"/>
          <p:cNvSpPr/>
          <p:nvPr/>
        </p:nvSpPr>
        <p:spPr>
          <a:xfrm flipH="1">
            <a:off x="6268271" y="5851095"/>
            <a:ext cx="252000" cy="324000"/>
          </a:xfrm>
          <a:prstGeom prst="rightArrow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cxnSp>
        <p:nvCxnSpPr>
          <p:cNvPr id="10" name="直線コネクタ 9"/>
          <p:cNvCxnSpPr/>
          <p:nvPr/>
        </p:nvCxnSpPr>
        <p:spPr>
          <a:xfrm>
            <a:off x="7325565" y="5077103"/>
            <a:ext cx="0" cy="1476000"/>
          </a:xfrm>
          <a:prstGeom prst="line">
            <a:avLst/>
          </a:prstGeom>
          <a:ln w="19050"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7759376" y="5063040"/>
            <a:ext cx="0" cy="1512001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右矢印 11"/>
          <p:cNvSpPr/>
          <p:nvPr/>
        </p:nvSpPr>
        <p:spPr>
          <a:xfrm flipH="1">
            <a:off x="7484681" y="5847382"/>
            <a:ext cx="252000" cy="324000"/>
          </a:xfrm>
          <a:prstGeom prst="rightArrow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13" name="右矢印 12"/>
          <p:cNvSpPr/>
          <p:nvPr/>
        </p:nvSpPr>
        <p:spPr>
          <a:xfrm flipH="1">
            <a:off x="7021443" y="5859792"/>
            <a:ext cx="252000" cy="324000"/>
          </a:xfrm>
          <a:prstGeom prst="rightArrow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0088" y="5568546"/>
            <a:ext cx="1166670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1" b="1" dirty="0" smtClean="0"/>
              <a:t>Injection boundary</a:t>
            </a:r>
            <a:endParaRPr lang="ja-JP" altLang="en-US" sz="1801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51944" y="5512323"/>
            <a:ext cx="1362372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1" b="1" dirty="0" smtClean="0"/>
              <a:t>Conducting Wall</a:t>
            </a:r>
            <a:endParaRPr lang="ja-JP" altLang="en-US" sz="1801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609657" y="6549436"/>
                <a:ext cx="760528" cy="369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1801" b="1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57" y="6549436"/>
                <a:ext cx="760528" cy="3694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7501980" y="6257237"/>
                <a:ext cx="877615" cy="375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801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1801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ja-JP" sz="1801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ja-JP" altLang="en-US" sz="1801" b="1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980" y="6257237"/>
                <a:ext cx="877615" cy="3753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4697628" y="5075663"/>
            <a:ext cx="18016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1" b="1" dirty="0" smtClean="0"/>
              <a:t>Upstream region</a:t>
            </a:r>
            <a:endParaRPr lang="ja-JP" altLang="en-US" sz="1801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6317" y="5061674"/>
            <a:ext cx="1483172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1" b="1" dirty="0" smtClean="0"/>
              <a:t>Downstream </a:t>
            </a:r>
          </a:p>
          <a:p>
            <a:r>
              <a:rPr lang="en-US" altLang="ja-JP" sz="1801" b="1" dirty="0" smtClean="0"/>
              <a:t>region</a:t>
            </a:r>
            <a:endParaRPr lang="ja-JP" altLang="en-US" sz="1801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11388" y="4503039"/>
            <a:ext cx="345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Downstream region rest frame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57154" y="6200921"/>
            <a:ext cx="913085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1" b="1" dirty="0" smtClean="0"/>
              <a:t>Shock front</a:t>
            </a:r>
            <a:endParaRPr lang="ja-JP" altLang="en-US" sz="1801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10422" y="5874542"/>
            <a:ext cx="8814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1" b="1" dirty="0"/>
              <a:t>Γ</a:t>
            </a:r>
            <a:r>
              <a:rPr lang="ja-JP" altLang="en-US" sz="1801" b="1" dirty="0"/>
              <a:t>＝２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786050" y="5365576"/>
                <a:ext cx="2738303" cy="372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801" b="1" dirty="0" err="1" smtClean="0"/>
                  <a:t>Unmagnetized</a:t>
                </a:r>
                <a:r>
                  <a:rPr lang="en-US" altLang="ja-JP" sz="1801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ja-JP" b="1" dirty="0"/>
                  <a:t> </a:t>
                </a:r>
                <a:r>
                  <a:rPr lang="en-US" altLang="ja-JP" b="1" dirty="0" smtClean="0"/>
                  <a:t> </a:t>
                </a:r>
                <a:r>
                  <a:rPr lang="en-US" altLang="ja-JP" sz="1801" b="1" dirty="0" smtClean="0"/>
                  <a:t>plasma</a:t>
                </a:r>
                <a:endParaRPr lang="en-US" altLang="ja-JP" sz="1801" b="1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050" y="5365576"/>
                <a:ext cx="2738303" cy="372731"/>
              </a:xfrm>
              <a:prstGeom prst="rect">
                <a:avLst/>
              </a:prstGeom>
              <a:blipFill rotWithShape="0">
                <a:blip r:embed="rId6"/>
                <a:stretch>
                  <a:fillRect l="-2004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938739" y="4852268"/>
                <a:ext cx="877615" cy="401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801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1801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ja-JP" sz="1801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ja-JP" altLang="en-US" sz="1801" b="1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39" y="4852268"/>
                <a:ext cx="877615" cy="401125"/>
              </a:xfrm>
              <a:prstGeom prst="rect">
                <a:avLst/>
              </a:prstGeom>
              <a:blipFill rotWithShape="0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018564" y="6355764"/>
                <a:ext cx="760528" cy="369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1801" b="1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64" y="6355764"/>
                <a:ext cx="760528" cy="369460"/>
              </a:xfrm>
              <a:prstGeom prst="rect">
                <a:avLst/>
              </a:prstGeom>
              <a:blipFill rotWithShape="0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スライド番号プレースホルダー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z="2400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26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48181"/>
            <a:ext cx="8229600" cy="766407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3500" b="1" dirty="0" smtClean="0">
                <a:solidFill>
                  <a:srgbClr val="002060"/>
                </a:solidFill>
              </a:rPr>
              <a:t>Simulation Set Up</a:t>
            </a:r>
            <a:endParaRPr kumimoji="1" lang="ja-JP" altLang="en-US" sz="35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>
              <a:xfrm>
                <a:off x="38637" y="756187"/>
                <a:ext cx="9898824" cy="5184000"/>
              </a:xfrm>
            </p:spPr>
            <p:txBody>
              <a:bodyPr>
                <a:normAutofit/>
              </a:bodyPr>
              <a:lstStyle/>
              <a:p>
                <a:pPr>
                  <a:buFont typeface="Arial" charset="0"/>
                  <a:buChar char="•"/>
                </a:pPr>
                <a:r>
                  <a:rPr lang="en-US" altLang="ja-JP" sz="2400" b="1" dirty="0" smtClean="0"/>
                  <a:t>Two-dimensional </a:t>
                </a:r>
                <a:r>
                  <a:rPr lang="en-US" altLang="ja-JP" sz="2400" b="1" dirty="0"/>
                  <a:t>electromagnetic PIC </a:t>
                </a:r>
                <a:r>
                  <a:rPr lang="en-US" altLang="ja-JP" sz="2400" b="1" dirty="0" smtClean="0"/>
                  <a:t>code (</a:t>
                </a:r>
                <a:r>
                  <a:rPr lang="en-US" altLang="ja-JP" sz="2400" b="1" dirty="0" err="1" smtClean="0"/>
                  <a:t>pCANS</a:t>
                </a:r>
                <a:r>
                  <a:rPr lang="en-US" altLang="ja-JP" sz="2400" b="1" dirty="0" smtClean="0"/>
                  <a:t>)*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(We modify the original code* to suppress numerical Cherenkov instability)</a:t>
                </a:r>
              </a:p>
              <a:p>
                <a:pPr>
                  <a:spcBef>
                    <a:spcPts val="1600"/>
                  </a:spcBef>
                  <a:buFont typeface="Arial" charset="0"/>
                  <a:buChar char="•"/>
                </a:pPr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Calculator: Cray</a:t>
                </a:r>
                <a:r>
                  <a:rPr lang="ja-JP" altLang="en-US" sz="2400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XC30 (1000 core) @NAOJ</a:t>
                </a:r>
                <a:endParaRPr lang="en-US" altLang="ja-JP" sz="2400" b="1" dirty="0">
                  <a:solidFill>
                    <a:prstClr val="black"/>
                  </a:solidFill>
                </a:endParaRPr>
              </a:p>
              <a:p>
                <a:pPr>
                  <a:spcBef>
                    <a:spcPts val="1600"/>
                  </a:spcBef>
                </a:pPr>
                <a:r>
                  <a:rPr lang="en-US" altLang="ja-JP" sz="2400" b="1" dirty="0" smtClean="0"/>
                  <a:t>X-Y plane with </a:t>
                </a:r>
                <a:r>
                  <a:rPr lang="en-US" altLang="ja-JP" sz="2400" b="1" dirty="0"/>
                  <a:t>periodic boundary condition </a:t>
                </a:r>
                <a:r>
                  <a:rPr lang="en-US" altLang="ja-JP" sz="2400" b="1" dirty="0" smtClean="0"/>
                  <a:t>in the y-direction.</a:t>
                </a:r>
                <a:endParaRPr lang="en-US" altLang="ja-JP" sz="2400" b="1" dirty="0"/>
              </a:p>
              <a:p>
                <a:pPr>
                  <a:spcBef>
                    <a:spcPts val="1600"/>
                  </a:spcBef>
                </a:pPr>
                <a:r>
                  <a:rPr lang="en-US" altLang="ja-JP" sz="2400" b="1" dirty="0">
                    <a:solidFill>
                      <a:prstClr val="black"/>
                    </a:solidFill>
                  </a:rPr>
                  <a:t>Box Size:</a:t>
                </a:r>
                <a:r>
                  <a:rPr lang="ja-JP" altLang="en-US" sz="2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sub>
                    </m:sSub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  <m:f>
                      <m:fPr>
                        <m:type m:val="skw"/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sub>
                    </m:sSub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charset="0"/>
                      </a:rPr>
                      <m:t>𝟖</m:t>
                    </m:r>
                    <m:r>
                      <a:rPr lang="en-US" altLang="ja-JP" sz="2400" b="1" i="1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×</m:t>
                    </m:r>
                    <m:sSup>
                      <m:sSupPr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𝟏𝟎</m:t>
                        </m:r>
                      </m:e>
                      <m:sup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𝟐</m:t>
                        </m:r>
                      </m:sup>
                    </m:sSup>
                    <m:f>
                      <m:fPr>
                        <m:type m:val="skw"/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 ,  Cell Size:  ΔX=ΔY=0.1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sSub>
                          <m:sSubPr>
                            <m:ctrlP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</m:den>
                    </m:f>
                  </m:oMath>
                </a14:m>
                <a:endParaRPr lang="en-US" altLang="ja-JP" sz="2400" b="1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>
                  <a:spcBef>
                    <a:spcPts val="1600"/>
                  </a:spcBef>
                </a:pPr>
                <a:r>
                  <a:rPr lang="en-US" altLang="ja-JP" sz="2400" b="1" dirty="0"/>
                  <a:t>Unmagnetized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sz="2400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ja-JP" sz="2400" b="1" i="1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ja-JP" sz="2400" b="1" dirty="0"/>
                  <a:t> plasmas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/>
                          </a:rPr>
                          <m:t>𝒏</m:t>
                        </m:r>
                      </m:e>
                      <m:sub>
                        <m:sSup>
                          <m:sSupPr>
                            <m:ctrlPr>
                              <a:rPr lang="en-US" altLang="ja-JP" sz="24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ja-JP" sz="2400" b="1" i="1">
                                <a:latin typeface="Cambria Math"/>
                                <a:ea typeface="Cambria Math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ja-JP" sz="2400" b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altLang="ja-JP" sz="24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b="1" i="1">
                            <a:latin typeface="Cambria Math"/>
                          </a:rPr>
                          <m:t>𝒏</m:t>
                        </m:r>
                      </m:e>
                      <m:sub>
                        <m:sSup>
                          <m:sSupPr>
                            <m:ctrlPr>
                              <a:rPr lang="en-US" altLang="ja-JP" sz="24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altLang="ja-JP" sz="2400" b="1" i="1"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US" altLang="ja-JP" sz="2400" b="1" i="1">
                                <a:latin typeface="Cambria Math"/>
                              </a:rPr>
                              <m:t>−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altLang="ja-JP" sz="2400" b="1" dirty="0"/>
                  <a:t>)</a:t>
                </a:r>
                <a:r>
                  <a:rPr lang="en-US" altLang="ja-JP" sz="2400" b="1" i="1" dirty="0">
                    <a:solidFill>
                      <a:prstClr val="black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ja-JP" sz="2400" b="1" i="1" dirty="0" smtClean="0">
                    <a:solidFill>
                      <a:prstClr val="black"/>
                    </a:solidFill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with Lorentz factor </a:t>
                </a:r>
                <a:r>
                  <a:rPr lang="en-US" altLang="ja-JP" sz="2400" b="1" dirty="0" err="1" smtClean="0">
                    <a:solidFill>
                      <a:prstClr val="black"/>
                    </a:solidFill>
                  </a:rPr>
                  <a:t>Γ</a:t>
                </a:r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 = 2</a:t>
                </a:r>
                <a:r>
                  <a:rPr lang="en-US" altLang="ja-JP" sz="2400" b="1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𝒗</m:t>
                        </m:r>
                      </m:e>
                      <m:sub>
                        <m:r>
                          <a:rPr lang="en-US" altLang="ja-JP" sz="2400" b="1" i="1" smtClean="0">
                            <a:solidFill>
                              <a:prstClr val="black"/>
                            </a:solidFill>
                            <a:latin typeface="Cambria Math" charset="0"/>
                          </a:rPr>
                          <m:t>𝒕𝒉</m:t>
                        </m:r>
                      </m:sub>
                    </m:sSub>
                  </m:oMath>
                </a14:m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=0.1c.</a:t>
                </a:r>
              </a:p>
              <a:p>
                <a:pPr>
                  <a:spcBef>
                    <a:spcPts val="1600"/>
                  </a:spcBef>
                </a:pPr>
                <a:r>
                  <a:rPr lang="en-US" altLang="ja-JP" sz="2400" b="1" dirty="0" smtClean="0">
                    <a:solidFill>
                      <a:prstClr val="black"/>
                    </a:solidFill>
                  </a:rPr>
                  <a:t>Initial spatial distribution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1" i="1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altLang="ja-JP" sz="2400" b="1" i="1" smtClean="0">
                            <a:solidFill>
                              <a:prstClr val="black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𝒆</m:t>
                        </m:r>
                      </m:e>
                      <m:sup>
                        <m:box>
                          <m:boxPr>
                            <m:ctrlPr>
                              <a:rPr lang="mr-IN" altLang="ja-JP" sz="2400" b="1" i="1" smtClean="0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boxPr>
                          <m:e>
                            <m:r>
                              <a:rPr lang="en-US" altLang="ja-JP" sz="2400" b="1" i="1">
                                <a:solidFill>
                                  <a:prstClr val="black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±</m:t>
                            </m:r>
                          </m:e>
                        </m:box>
                      </m:sup>
                    </m:sSup>
                    <m:r>
                      <a:rPr lang="en-US" altLang="ja-JP" sz="2400" b="1" i="1" smtClean="0">
                        <a:solidFill>
                          <a:prstClr val="black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</m:oMath>
                </a14:m>
                <a:endParaRPr lang="en-US" altLang="ja-JP" sz="2400" b="1" i="1" dirty="0" smtClean="0">
                  <a:solidFill>
                    <a:prstClr val="black"/>
                  </a:solidFill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ja-JP" sz="2400" b="1" i="1">
                          <a:solidFill>
                            <a:prstClr val="black"/>
                          </a:solidFill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𝒚</m:t>
                          </m:r>
                        </m:e>
                      </m:d>
                      <m:r>
                        <a:rPr lang="en-US" altLang="ja-JP" sz="2400" b="1" i="1" smtClean="0">
                          <a:solidFill>
                            <a:prstClr val="black"/>
                          </a:solidFill>
                          <a:latin typeface="Cambria Math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d>
                        <m:dPr>
                          <m:begChr m:val="{"/>
                          <m:endChr m:val="}"/>
                          <m:ctrlP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  <m:t>𝟎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  <m:t>.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  <m:t>𝟓</m:t>
                          </m:r>
                          <m:func>
                            <m:funcPr>
                              <m:ctrlPr>
                                <a:rPr lang="en-US" altLang="ja-JP" sz="2400" b="1" i="1" smtClean="0">
                                  <a:solidFill>
                                    <a:prstClr val="black"/>
                                  </a:solidFill>
                                  <a:latin typeface="Cambria Math" charset="0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a:rPr lang="en-US" altLang="ja-JP" sz="24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altLang="ja-JP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ja-JP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𝟐</m:t>
                              </m:r>
                              <m:r>
                                <a:rPr lang="ja-JP" altLang="en-US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𝝅</m:t>
                              </m:r>
                              <m:r>
                                <a:rPr lang="en-US" altLang="ja-JP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altLang="ja-JP" sz="2400" b="1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𝒌𝒙</m:t>
                              </m:r>
                            </m:e>
                          </m:func>
                          <m:r>
                            <a:rPr lang="en-US" altLang="ja-JP" sz="2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  <m:t>𝒔𝒊𝒏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  <m:t>(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  <m:t>𝟐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𝝅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(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𝒌𝒚</m:t>
                          </m:r>
                          <m:r>
                            <a:rPr lang="en-US" altLang="ja-JP" sz="2400" b="1" i="1" smtClean="0">
                              <a:solidFill>
                                <a:prstClr val="black"/>
                              </a:solidFill>
                              <a:latin typeface="Cambria Math" charset="0"/>
                              <a:ea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altLang="ja-JP" sz="2400" b="1" dirty="0" smtClean="0">
                  <a:solidFill>
                    <a:prstClr val="black"/>
                  </a:solidFill>
                </a:endParaRPr>
              </a:p>
              <a:p>
                <a:endParaRPr lang="en-US" altLang="ja-JP" sz="2400" b="1" dirty="0">
                  <a:solidFill>
                    <a:prstClr val="black"/>
                  </a:solidFill>
                </a:endParaRPr>
              </a:p>
              <a:p>
                <a:endParaRPr lang="en-US" altLang="ja-JP" sz="2400" b="1" dirty="0">
                  <a:solidFill>
                    <a:prstClr val="black"/>
                  </a:solidFill>
                </a:endParaRPr>
              </a:p>
              <a:p>
                <a:endParaRPr lang="en-US" altLang="ja-JP" sz="2400" b="1" dirty="0">
                  <a:solidFill>
                    <a:prstClr val="black"/>
                  </a:solidFill>
                </a:endParaRPr>
              </a:p>
              <a:p>
                <a:pPr marL="0" indent="0">
                  <a:buNone/>
                </a:pPr>
                <a:endParaRPr lang="ja-JP" altLang="en-US" sz="2400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637" y="756187"/>
                <a:ext cx="9898824" cy="5184000"/>
              </a:xfrm>
              <a:blipFill rotWithShape="0">
                <a:blip r:embed="rId3"/>
                <a:stretch>
                  <a:fillRect l="-924" t="-1647" r="-61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正方形/長方形 3"/>
          <p:cNvSpPr/>
          <p:nvPr/>
        </p:nvSpPr>
        <p:spPr>
          <a:xfrm>
            <a:off x="1786057" y="5079717"/>
            <a:ext cx="6110869" cy="14912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801" dirty="0"/>
          </a:p>
        </p:txBody>
      </p:sp>
      <p:sp>
        <p:nvSpPr>
          <p:cNvPr id="26" name="正方形/長方形 25"/>
          <p:cNvSpPr/>
          <p:nvPr/>
        </p:nvSpPr>
        <p:spPr>
          <a:xfrm>
            <a:off x="1788145" y="5068569"/>
            <a:ext cx="6110869" cy="149127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801" dirty="0"/>
          </a:p>
        </p:txBody>
      </p:sp>
      <p:sp>
        <p:nvSpPr>
          <p:cNvPr id="21" name="正方形/長方形 20"/>
          <p:cNvSpPr/>
          <p:nvPr/>
        </p:nvSpPr>
        <p:spPr>
          <a:xfrm>
            <a:off x="6564923" y="5060767"/>
            <a:ext cx="1335600" cy="151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801"/>
          </a:p>
        </p:txBody>
      </p:sp>
      <p:sp>
        <p:nvSpPr>
          <p:cNvPr id="5" name="右矢印 4"/>
          <p:cNvSpPr/>
          <p:nvPr/>
        </p:nvSpPr>
        <p:spPr>
          <a:xfrm>
            <a:off x="1786054" y="5670828"/>
            <a:ext cx="6110868" cy="223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6" name="右矢印 5"/>
          <p:cNvSpPr/>
          <p:nvPr/>
        </p:nvSpPr>
        <p:spPr>
          <a:xfrm flipH="1">
            <a:off x="6599653" y="5283248"/>
            <a:ext cx="1296000" cy="36000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cxnSp>
        <p:nvCxnSpPr>
          <p:cNvPr id="8" name="直線コネクタ 7"/>
          <p:cNvCxnSpPr/>
          <p:nvPr/>
        </p:nvCxnSpPr>
        <p:spPr>
          <a:xfrm>
            <a:off x="6557833" y="5064494"/>
            <a:ext cx="0" cy="14760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右矢印 8"/>
          <p:cNvSpPr/>
          <p:nvPr/>
        </p:nvSpPr>
        <p:spPr>
          <a:xfrm flipH="1">
            <a:off x="6268271" y="5851095"/>
            <a:ext cx="252000" cy="324000"/>
          </a:xfrm>
          <a:prstGeom prst="rightArrow">
            <a:avLst/>
          </a:prstGeom>
          <a:noFill/>
          <a:ln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cxnSp>
        <p:nvCxnSpPr>
          <p:cNvPr id="10" name="直線コネクタ 9"/>
          <p:cNvCxnSpPr/>
          <p:nvPr/>
        </p:nvCxnSpPr>
        <p:spPr>
          <a:xfrm>
            <a:off x="7325565" y="5077103"/>
            <a:ext cx="0" cy="1476000"/>
          </a:xfrm>
          <a:prstGeom prst="line">
            <a:avLst/>
          </a:prstGeom>
          <a:ln w="19050">
            <a:prstDash val="lg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7759376" y="5063040"/>
            <a:ext cx="0" cy="1512001"/>
          </a:xfrm>
          <a:prstGeom prst="line">
            <a:avLst/>
          </a:prstGeom>
          <a:ln w="12700"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右矢印 11"/>
          <p:cNvSpPr/>
          <p:nvPr/>
        </p:nvSpPr>
        <p:spPr>
          <a:xfrm flipH="1">
            <a:off x="7484681" y="5847382"/>
            <a:ext cx="252000" cy="324000"/>
          </a:xfrm>
          <a:prstGeom prst="rightArrow">
            <a:avLst/>
          </a:prstGeom>
          <a:noFill/>
          <a:ln w="1270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13" name="右矢印 12"/>
          <p:cNvSpPr/>
          <p:nvPr/>
        </p:nvSpPr>
        <p:spPr>
          <a:xfrm flipH="1">
            <a:off x="7021443" y="5859792"/>
            <a:ext cx="252000" cy="324000"/>
          </a:xfrm>
          <a:prstGeom prst="rightArrow">
            <a:avLst/>
          </a:prstGeom>
          <a:noFill/>
          <a:ln w="1905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00088" y="5568546"/>
            <a:ext cx="1166670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1" b="1" dirty="0" smtClean="0"/>
              <a:t>Injection boundary</a:t>
            </a:r>
            <a:endParaRPr lang="ja-JP" altLang="en-US" sz="1801" b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851944" y="5512323"/>
            <a:ext cx="1362372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1" b="1" dirty="0" smtClean="0"/>
              <a:t>Conducting Wall</a:t>
            </a:r>
            <a:endParaRPr lang="ja-JP" altLang="en-US" sz="1801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1609657" y="6549436"/>
                <a:ext cx="760528" cy="369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1801" b="1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9657" y="6549436"/>
                <a:ext cx="760528" cy="36946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/>
              <p:nvPr/>
            </p:nvSpPr>
            <p:spPr>
              <a:xfrm>
                <a:off x="7501980" y="6257237"/>
                <a:ext cx="877615" cy="375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801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1801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ja-JP" sz="1801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</m:oMath>
                  </m:oMathPara>
                </a14:m>
                <a:endParaRPr lang="ja-JP" altLang="en-US" sz="1801" b="1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980" y="6257237"/>
                <a:ext cx="877615" cy="37539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テキスト ボックス 17"/>
          <p:cNvSpPr txBox="1"/>
          <p:nvPr/>
        </p:nvSpPr>
        <p:spPr>
          <a:xfrm>
            <a:off x="4697628" y="5075663"/>
            <a:ext cx="18016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1" b="1" dirty="0" smtClean="0"/>
              <a:t>Upstream region</a:t>
            </a:r>
            <a:endParaRPr lang="ja-JP" altLang="en-US" sz="1801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6317" y="5061674"/>
            <a:ext cx="1483172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1" b="1" dirty="0" smtClean="0"/>
              <a:t>Downstream </a:t>
            </a:r>
          </a:p>
          <a:p>
            <a:r>
              <a:rPr lang="en-US" altLang="ja-JP" sz="1801" b="1" dirty="0" smtClean="0"/>
              <a:t>region</a:t>
            </a:r>
            <a:endParaRPr lang="ja-JP" altLang="en-US" sz="1801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011388" y="4503039"/>
            <a:ext cx="3450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rgbClr val="FF0000"/>
                </a:solidFill>
              </a:rPr>
              <a:t>Downstream region rest frame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257154" y="6200921"/>
            <a:ext cx="913085" cy="646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1" b="1" dirty="0" smtClean="0"/>
              <a:t>Shock front</a:t>
            </a:r>
            <a:endParaRPr lang="ja-JP" altLang="en-US" sz="1801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110422" y="5874542"/>
            <a:ext cx="881400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801" b="1" dirty="0"/>
              <a:t>Γ</a:t>
            </a:r>
            <a:r>
              <a:rPr lang="ja-JP" altLang="en-US" sz="1801" b="1" dirty="0"/>
              <a:t>＝２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1786050" y="5365576"/>
                <a:ext cx="2738303" cy="372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1801" b="1" dirty="0" err="1" smtClean="0"/>
                  <a:t>Unmagnetized</a:t>
                </a:r>
                <a:r>
                  <a:rPr lang="en-US" altLang="ja-JP" sz="1801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altLang="ja-JP" b="1" i="1">
                            <a:latin typeface="Cambria Math"/>
                          </a:rPr>
                          <m:t>𝒆</m:t>
                        </m:r>
                      </m:e>
                      <m:sup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±</m:t>
                        </m:r>
                      </m:sup>
                    </m:sSup>
                  </m:oMath>
                </a14:m>
                <a:r>
                  <a:rPr lang="en-US" altLang="ja-JP" b="1" dirty="0"/>
                  <a:t> </a:t>
                </a:r>
                <a:r>
                  <a:rPr lang="en-US" altLang="ja-JP" b="1" dirty="0" smtClean="0"/>
                  <a:t> </a:t>
                </a:r>
                <a:r>
                  <a:rPr lang="en-US" altLang="ja-JP" sz="1801" b="1" dirty="0" smtClean="0"/>
                  <a:t>plasma</a:t>
                </a:r>
                <a:endParaRPr lang="en-US" altLang="ja-JP" sz="1801" b="1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050" y="5365576"/>
                <a:ext cx="2738303" cy="372731"/>
              </a:xfrm>
              <a:prstGeom prst="rect">
                <a:avLst/>
              </a:prstGeom>
              <a:blipFill rotWithShape="0">
                <a:blip r:embed="rId6"/>
                <a:stretch>
                  <a:fillRect l="-2004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938739" y="4852268"/>
                <a:ext cx="877615" cy="401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801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ja-JP" sz="1801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altLang="ja-JP" sz="1801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ja-JP" altLang="en-US" sz="1801" b="1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739" y="4852268"/>
                <a:ext cx="877615" cy="401125"/>
              </a:xfrm>
              <a:prstGeom prst="rect">
                <a:avLst/>
              </a:prstGeom>
              <a:blipFill rotWithShape="0"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1018564" y="6355764"/>
                <a:ext cx="760528" cy="369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1801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ja-JP" altLang="en-US" sz="1801" b="1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564" y="6355764"/>
                <a:ext cx="760528" cy="369460"/>
              </a:xfrm>
              <a:prstGeom prst="rect">
                <a:avLst/>
              </a:prstGeom>
              <a:blipFill rotWithShape="0"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スライド番号プレースホルダー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7D1C5-D0FC-1444-92CE-33F789240B2E}" type="slidenum">
              <a:rPr kumimoji="1" lang="ja-JP" altLang="en-US" sz="2400" smtClean="0"/>
              <a:t>8</a:t>
            </a:fld>
            <a:endParaRPr kumimoji="1" lang="ja-JP" altLang="en-US" dirty="0"/>
          </a:p>
        </p:txBody>
      </p:sp>
      <p:sp>
        <p:nvSpPr>
          <p:cNvPr id="29" name="円/楕円 28"/>
          <p:cNvSpPr/>
          <p:nvPr/>
        </p:nvSpPr>
        <p:spPr>
          <a:xfrm>
            <a:off x="2174689" y="5157125"/>
            <a:ext cx="540000" cy="536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0" name="円/楕円 29"/>
          <p:cNvSpPr/>
          <p:nvPr/>
        </p:nvSpPr>
        <p:spPr>
          <a:xfrm>
            <a:off x="2785919" y="5997248"/>
            <a:ext cx="540000" cy="536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1" name="円/楕円 30"/>
          <p:cNvSpPr/>
          <p:nvPr/>
        </p:nvSpPr>
        <p:spPr>
          <a:xfrm>
            <a:off x="3253848" y="5157035"/>
            <a:ext cx="540000" cy="536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3" name="円/楕円 32"/>
          <p:cNvSpPr/>
          <p:nvPr/>
        </p:nvSpPr>
        <p:spPr>
          <a:xfrm>
            <a:off x="3842816" y="5954608"/>
            <a:ext cx="540000" cy="536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4" name="円/楕円 33"/>
          <p:cNvSpPr/>
          <p:nvPr/>
        </p:nvSpPr>
        <p:spPr>
          <a:xfrm>
            <a:off x="4397791" y="5154785"/>
            <a:ext cx="540000" cy="536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5" name="円/楕円 34"/>
          <p:cNvSpPr/>
          <p:nvPr/>
        </p:nvSpPr>
        <p:spPr>
          <a:xfrm>
            <a:off x="5005126" y="5976670"/>
            <a:ext cx="540000" cy="536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  <p:sp>
        <p:nvSpPr>
          <p:cNvPr id="36" name="円/楕円 35"/>
          <p:cNvSpPr/>
          <p:nvPr/>
        </p:nvSpPr>
        <p:spPr>
          <a:xfrm>
            <a:off x="5640561" y="5146002"/>
            <a:ext cx="540000" cy="5362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776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4527</TotalTime>
  <Words>2253</Words>
  <Application>Microsoft Macintosh PowerPoint</Application>
  <PresentationFormat>A4 210x297 mm</PresentationFormat>
  <Paragraphs>324</Paragraphs>
  <Slides>12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Calibri</vt:lpstr>
      <vt:lpstr>Calibri Light</vt:lpstr>
      <vt:lpstr>Cambria Math</vt:lpstr>
      <vt:lpstr>Symbol</vt:lpstr>
      <vt:lpstr>Wingdings</vt:lpstr>
      <vt:lpstr>Yu Gothic</vt:lpstr>
      <vt:lpstr>游ゴシック</vt:lpstr>
      <vt:lpstr>游ゴシック Light</vt:lpstr>
      <vt:lpstr>Arial</vt:lpstr>
      <vt:lpstr>ホワイト</vt:lpstr>
      <vt:lpstr>Particle-In-Cell Simulation of Relativistic Shocks Propagating into the Inhomogeneous Media</vt:lpstr>
      <vt:lpstr>Amplified B-field in GRBs afterglows</vt:lpstr>
      <vt:lpstr>B-field amplification by theWeibel instability</vt:lpstr>
      <vt:lpstr>Purpose of our study</vt:lpstr>
      <vt:lpstr>PowerPoint プレゼンテーション</vt:lpstr>
      <vt:lpstr>Generation of a Temperature Anisotropy</vt:lpstr>
      <vt:lpstr>Generation of a Temperature Anisotropy</vt:lpstr>
      <vt:lpstr>Simulation Set Up</vt:lpstr>
      <vt:lpstr>Simulation Set Up</vt:lpstr>
      <vt:lpstr>Discussion</vt:lpstr>
      <vt:lpstr>Summary</vt:lpstr>
      <vt:lpstr>Weibel instability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冨田　沙羅</dc:creator>
  <cp:lastModifiedBy>冨田　沙羅</cp:lastModifiedBy>
  <cp:revision>244</cp:revision>
  <cp:lastPrinted>2017-09-06T05:54:47Z</cp:lastPrinted>
  <dcterms:created xsi:type="dcterms:W3CDTF">2017-07-05T05:18:30Z</dcterms:created>
  <dcterms:modified xsi:type="dcterms:W3CDTF">2017-09-07T07:21:20Z</dcterms:modified>
</cp:coreProperties>
</file>