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2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3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6" r:id="rId2"/>
    <p:sldId id="337" r:id="rId3"/>
    <p:sldId id="338" r:id="rId4"/>
    <p:sldId id="339" r:id="rId5"/>
    <p:sldId id="362" r:id="rId6"/>
    <p:sldId id="363" r:id="rId7"/>
    <p:sldId id="304" r:id="rId8"/>
    <p:sldId id="305" r:id="rId9"/>
    <p:sldId id="335" r:id="rId10"/>
    <p:sldId id="308" r:id="rId11"/>
    <p:sldId id="280" r:id="rId12"/>
    <p:sldId id="285" r:id="rId13"/>
    <p:sldId id="279" r:id="rId14"/>
    <p:sldId id="286" r:id="rId15"/>
    <p:sldId id="288" r:id="rId16"/>
    <p:sldId id="289" r:id="rId17"/>
    <p:sldId id="340" r:id="rId18"/>
    <p:sldId id="341" r:id="rId19"/>
    <p:sldId id="342" r:id="rId20"/>
    <p:sldId id="343" r:id="rId21"/>
    <p:sldId id="344" r:id="rId22"/>
    <p:sldId id="348" r:id="rId23"/>
    <p:sldId id="345" r:id="rId24"/>
    <p:sldId id="346" r:id="rId25"/>
    <p:sldId id="347" r:id="rId26"/>
    <p:sldId id="349" r:id="rId27"/>
    <p:sldId id="354" r:id="rId28"/>
    <p:sldId id="351" r:id="rId29"/>
    <p:sldId id="359" r:id="rId30"/>
    <p:sldId id="360" r:id="rId31"/>
    <p:sldId id="350" r:id="rId32"/>
    <p:sldId id="352" r:id="rId33"/>
    <p:sldId id="353" r:id="rId34"/>
    <p:sldId id="355" r:id="rId35"/>
    <p:sldId id="356" r:id="rId36"/>
    <p:sldId id="357" r:id="rId37"/>
    <p:sldId id="361" r:id="rId38"/>
    <p:sldId id="276" r:id="rId39"/>
    <p:sldId id="290" r:id="rId40"/>
    <p:sldId id="294" r:id="rId41"/>
    <p:sldId id="292" r:id="rId42"/>
    <p:sldId id="330" r:id="rId43"/>
    <p:sldId id="332" r:id="rId44"/>
    <p:sldId id="333" r:id="rId45"/>
    <p:sldId id="321" r:id="rId46"/>
    <p:sldId id="322" r:id="rId47"/>
    <p:sldId id="302" r:id="rId48"/>
    <p:sldId id="303" r:id="rId49"/>
    <p:sldId id="325" r:id="rId50"/>
    <p:sldId id="326" r:id="rId51"/>
    <p:sldId id="328" r:id="rId52"/>
    <p:sldId id="329" r:id="rId53"/>
    <p:sldId id="331" r:id="rId54"/>
    <p:sldId id="319" r:id="rId55"/>
    <p:sldId id="320" r:id="rId56"/>
    <p:sldId id="318" r:id="rId57"/>
    <p:sldId id="336" r:id="rId58"/>
    <p:sldId id="287" r:id="rId59"/>
    <p:sldId id="307" r:id="rId60"/>
    <p:sldId id="295" r:id="rId61"/>
    <p:sldId id="296" r:id="rId62"/>
    <p:sldId id="298" r:id="rId63"/>
    <p:sldId id="297" r:id="rId64"/>
    <p:sldId id="300" r:id="rId65"/>
  </p:sldIdLst>
  <p:sldSz cx="12192000" cy="6858000"/>
  <p:notesSz cx="6858000" cy="9144000"/>
  <p:custDataLst>
    <p:tags r:id="rId67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105"/>
    <a:srgbClr val="382C94"/>
    <a:srgbClr val="FFFFCC"/>
    <a:srgbClr val="342A1C"/>
    <a:srgbClr val="474399"/>
    <a:srgbClr val="BAC711"/>
    <a:srgbClr val="9D454D"/>
    <a:srgbClr val="DB2E0B"/>
    <a:srgbClr val="D5D00C"/>
    <a:srgbClr val="969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5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E0E0D-09D7-494A-8103-5A8AC654F459}" type="datetimeFigureOut">
              <a:rPr kumimoji="1" lang="ja-JP" altLang="en-US" smtClean="0"/>
              <a:t>2017/5/17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762EB-355A-4C36-B7AE-D097A0044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29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331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829F550-FC4D-4EE0-8FE9-64779C0BF3C8}" type="slidenum">
              <a:rPr lang="en-US" altLang="ja-JP" smtClean="0">
                <a:solidFill>
                  <a:srgbClr val="000000"/>
                </a:solidFill>
              </a:rPr>
              <a:pPr/>
              <a:t>8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3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11469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FC7E16C-3A4E-4FBC-ADC0-3B1145ED5C05}" type="slidenum">
              <a:rPr lang="en-US" altLang="ja-JP" smtClean="0"/>
              <a:pPr/>
              <a:t>45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1548855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1ABB9B6-05DF-4CEE-BBFA-34D850018225}" type="slidenum">
              <a:rPr lang="en-US" altLang="ja-JP" smtClean="0">
                <a:solidFill>
                  <a:srgbClr val="000000"/>
                </a:solidFill>
              </a:rPr>
              <a:pPr/>
              <a:t>51</a:t>
            </a:fld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37346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2017/5/17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28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2017/5/17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27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2017/5/17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1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2017/5/17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30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2017/5/17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2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2017/5/17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22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2017/5/17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07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2017/5/17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7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2017/5/17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92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2017/5/17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79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165A-51E4-4AA3-82CE-7A887B45347A}" type="datetimeFigureOut">
              <a:rPr kumimoji="1" lang="ja-JP" altLang="en-US" smtClean="0"/>
              <a:t>2017/5/17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83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165A-51E4-4AA3-82CE-7A887B45347A}" type="datetimeFigureOut">
              <a:rPr kumimoji="1" lang="ja-JP" altLang="en-US" smtClean="0"/>
              <a:t>2017/5/17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A10A0-54BA-4F6C-901A-3C194415CF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404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tags" Target="../tags/tag79.xml"/><Relationship Id="rId21" Type="http://schemas.openxmlformats.org/officeDocument/2006/relationships/image" Target="../media/image52.png"/><Relationship Id="rId7" Type="http://schemas.openxmlformats.org/officeDocument/2006/relationships/tags" Target="../tags/tag8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8.png"/><Relationship Id="rId2" Type="http://schemas.openxmlformats.org/officeDocument/2006/relationships/tags" Target="../tags/tag78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5" Type="http://schemas.openxmlformats.org/officeDocument/2006/relationships/image" Target="../media/image46.png"/><Relationship Id="rId10" Type="http://schemas.openxmlformats.org/officeDocument/2006/relationships/tags" Target="../tags/tag86.xml"/><Relationship Id="rId19" Type="http://schemas.openxmlformats.org/officeDocument/2006/relationships/image" Target="../media/image50.png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7.png"/><Relationship Id="rId3" Type="http://schemas.openxmlformats.org/officeDocument/2006/relationships/tags" Target="../tags/tag9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6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55.png"/><Relationship Id="rId5" Type="http://schemas.openxmlformats.org/officeDocument/2006/relationships/tags" Target="../tags/tag93.xml"/><Relationship Id="rId10" Type="http://schemas.openxmlformats.org/officeDocument/2006/relationships/image" Target="../media/image52.png"/><Relationship Id="rId4" Type="http://schemas.openxmlformats.org/officeDocument/2006/relationships/tags" Target="../tags/tag92.xml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55.png"/><Relationship Id="rId3" Type="http://schemas.openxmlformats.org/officeDocument/2006/relationships/tags" Target="../tags/tag9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2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image" Target="../media/image60.png"/><Relationship Id="rId5" Type="http://schemas.openxmlformats.org/officeDocument/2006/relationships/tags" Target="../tags/tag99.xml"/><Relationship Id="rId10" Type="http://schemas.openxmlformats.org/officeDocument/2006/relationships/image" Target="../media/image51.png"/><Relationship Id="rId4" Type="http://schemas.openxmlformats.org/officeDocument/2006/relationships/tags" Target="../tags/tag98.xml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tags" Target="../tags/tag103.xml"/><Relationship Id="rId21" Type="http://schemas.openxmlformats.org/officeDocument/2006/relationships/image" Target="../media/image70.png"/><Relationship Id="rId7" Type="http://schemas.openxmlformats.org/officeDocument/2006/relationships/tags" Target="../tags/tag107.xml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tags" Target="../tags/tag102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05.xml"/><Relationship Id="rId15" Type="http://schemas.openxmlformats.org/officeDocument/2006/relationships/image" Target="../media/image64.png"/><Relationship Id="rId10" Type="http://schemas.openxmlformats.org/officeDocument/2006/relationships/tags" Target="../tags/tag110.xml"/><Relationship Id="rId19" Type="http://schemas.openxmlformats.org/officeDocument/2006/relationships/image" Target="../media/image68.png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tags" Target="../tags/tag11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6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image" Target="../media/image75.png"/><Relationship Id="rId5" Type="http://schemas.openxmlformats.org/officeDocument/2006/relationships/tags" Target="../tags/tag115.xml"/><Relationship Id="rId10" Type="http://schemas.openxmlformats.org/officeDocument/2006/relationships/image" Target="../media/image74.png"/><Relationship Id="rId4" Type="http://schemas.openxmlformats.org/officeDocument/2006/relationships/tags" Target="../tags/tag114.xml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tags" Target="../tags/tag4.xml"/><Relationship Id="rId21" Type="http://schemas.openxmlformats.org/officeDocument/2006/relationships/image" Target="../media/image10.png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tags" Target="../tags/tag3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4.png"/><Relationship Id="rId10" Type="http://schemas.openxmlformats.org/officeDocument/2006/relationships/tags" Target="../tags/tag11.xml"/><Relationship Id="rId19" Type="http://schemas.openxmlformats.org/officeDocument/2006/relationships/image" Target="../media/image8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image" Target="../media/image9.png"/><Relationship Id="rId18" Type="http://schemas.openxmlformats.org/officeDocument/2006/relationships/image" Target="../media/image91.png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image" Target="../media/image88.png"/><Relationship Id="rId17" Type="http://schemas.openxmlformats.org/officeDocument/2006/relationships/image" Target="../media/image90.png"/><Relationship Id="rId2" Type="http://schemas.openxmlformats.org/officeDocument/2006/relationships/tags" Target="../tags/tag120.xml"/><Relationship Id="rId16" Type="http://schemas.openxmlformats.org/officeDocument/2006/relationships/image" Target="../media/image89.png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image" Target="../media/image87.png"/><Relationship Id="rId5" Type="http://schemas.openxmlformats.org/officeDocument/2006/relationships/tags" Target="../tags/tag123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2.png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6.emf"/><Relationship Id="rId12" Type="http://schemas.openxmlformats.org/officeDocument/2006/relationships/image" Target="../media/image101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0.png"/><Relationship Id="rId7" Type="http://schemas.openxmlformats.org/officeDocument/2006/relationships/image" Target="../media/image106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96.emf"/><Relationship Id="rId4" Type="http://schemas.openxmlformats.org/officeDocument/2006/relationships/image" Target="../media/image10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tags" Target="../tags/tag14.xml"/><Relationship Id="rId21" Type="http://schemas.openxmlformats.org/officeDocument/2006/relationships/image" Target="../media/image10.png"/><Relationship Id="rId7" Type="http://schemas.openxmlformats.org/officeDocument/2006/relationships/tags" Target="../tags/tag18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tags" Target="../tags/tag13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15" Type="http://schemas.openxmlformats.org/officeDocument/2006/relationships/image" Target="../media/image4.png"/><Relationship Id="rId10" Type="http://schemas.openxmlformats.org/officeDocument/2006/relationships/tags" Target="../tags/tag21.xml"/><Relationship Id="rId19" Type="http://schemas.openxmlformats.org/officeDocument/2006/relationships/image" Target="../media/image8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tags" Target="../tags/tag132.xml"/><Relationship Id="rId7" Type="http://schemas.openxmlformats.org/officeDocument/2006/relationships/image" Target="../media/image113.emf"/><Relationship Id="rId12" Type="http://schemas.openxmlformats.org/officeDocument/2006/relationships/image" Target="../media/image118.pn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6.png"/><Relationship Id="rId4" Type="http://schemas.openxmlformats.org/officeDocument/2006/relationships/tags" Target="../tags/tag133.xml"/><Relationship Id="rId9" Type="http://schemas.openxmlformats.org/officeDocument/2006/relationships/image" Target="../media/image1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.png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image" Target="../media/image122.emf"/><Relationship Id="rId2" Type="http://schemas.openxmlformats.org/officeDocument/2006/relationships/tags" Target="../tags/tag135.xml"/><Relationship Id="rId16" Type="http://schemas.openxmlformats.org/officeDocument/2006/relationships/image" Target="../media/image117.png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image" Target="../media/image121.png"/><Relationship Id="rId5" Type="http://schemas.openxmlformats.org/officeDocument/2006/relationships/tags" Target="../tags/tag138.xml"/><Relationship Id="rId15" Type="http://schemas.openxmlformats.org/officeDocument/2006/relationships/image" Target="../media/image116.png"/><Relationship Id="rId10" Type="http://schemas.openxmlformats.org/officeDocument/2006/relationships/image" Target="../media/image120.png"/><Relationship Id="rId4" Type="http://schemas.openxmlformats.org/officeDocument/2006/relationships/tags" Target="../tags/tag137.xml"/><Relationship Id="rId9" Type="http://schemas.openxmlformats.org/officeDocument/2006/relationships/image" Target="../media/image119.png"/><Relationship Id="rId1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image" Target="../media/image120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tags" Target="../tags/tag145.xml"/><Relationship Id="rId7" Type="http://schemas.openxmlformats.org/officeDocument/2006/relationships/image" Target="../media/image124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12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7.png"/><Relationship Id="rId4" Type="http://schemas.openxmlformats.org/officeDocument/2006/relationships/tags" Target="../tags/tag146.xml"/><Relationship Id="rId9" Type="http://schemas.openxmlformats.org/officeDocument/2006/relationships/image" Target="../media/image1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7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image" Target="../media/image133.png"/><Relationship Id="rId26" Type="http://schemas.openxmlformats.org/officeDocument/2006/relationships/image" Target="../media/image140.png"/><Relationship Id="rId3" Type="http://schemas.openxmlformats.org/officeDocument/2006/relationships/tags" Target="../tags/tag150.xml"/><Relationship Id="rId21" Type="http://schemas.openxmlformats.org/officeDocument/2006/relationships/image" Target="../media/image135.png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image" Target="../media/image132.png"/><Relationship Id="rId25" Type="http://schemas.openxmlformats.org/officeDocument/2006/relationships/image" Target="../media/image139.png"/><Relationship Id="rId2" Type="http://schemas.openxmlformats.org/officeDocument/2006/relationships/tags" Target="../tags/tag149.xml"/><Relationship Id="rId16" Type="http://schemas.openxmlformats.org/officeDocument/2006/relationships/image" Target="../media/image131.png"/><Relationship Id="rId20" Type="http://schemas.openxmlformats.org/officeDocument/2006/relationships/image" Target="../media/image115.png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image" Target="../media/image138.png"/><Relationship Id="rId5" Type="http://schemas.openxmlformats.org/officeDocument/2006/relationships/tags" Target="../tags/tag15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37.png"/><Relationship Id="rId10" Type="http://schemas.openxmlformats.org/officeDocument/2006/relationships/tags" Target="../tags/tag157.xml"/><Relationship Id="rId19" Type="http://schemas.openxmlformats.org/officeDocument/2006/relationships/image" Target="../media/image134.png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image" Target="../media/image136.png"/><Relationship Id="rId27" Type="http://schemas.openxmlformats.org/officeDocument/2006/relationships/image" Target="../media/image14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image" Target="../media/image143.png"/><Relationship Id="rId18" Type="http://schemas.openxmlformats.org/officeDocument/2006/relationships/image" Target="../media/image138.png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image" Target="../media/image142.png"/><Relationship Id="rId17" Type="http://schemas.openxmlformats.org/officeDocument/2006/relationships/image" Target="../media/image134.png"/><Relationship Id="rId2" Type="http://schemas.openxmlformats.org/officeDocument/2006/relationships/tags" Target="../tags/tag163.xml"/><Relationship Id="rId16" Type="http://schemas.openxmlformats.org/officeDocument/2006/relationships/image" Target="../media/image137.png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image" Target="../media/image75.png"/><Relationship Id="rId5" Type="http://schemas.openxmlformats.org/officeDocument/2006/relationships/tags" Target="../tags/tag166.xml"/><Relationship Id="rId15" Type="http://schemas.openxmlformats.org/officeDocument/2006/relationships/image" Target="../media/image14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15.png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image" Target="../media/image1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1.png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tags" Target="../tags/tag47.xml"/><Relationship Id="rId3" Type="http://schemas.openxmlformats.org/officeDocument/2006/relationships/tags" Target="../tags/tag24.xml"/><Relationship Id="rId21" Type="http://schemas.openxmlformats.org/officeDocument/2006/relationships/tags" Target="../tags/tag42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tags" Target="../tags/tag46.xml"/><Relationship Id="rId33" Type="http://schemas.openxmlformats.org/officeDocument/2006/relationships/image" Target="../media/image14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image" Target="../media/image13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tags" Target="../tags/tag49.xml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image" Target="../media/image12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tags" Target="../tags/tag48.xml"/><Relationship Id="rId30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5.png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tags" Target="../tags/tag179.xml"/><Relationship Id="rId7" Type="http://schemas.openxmlformats.org/officeDocument/2006/relationships/image" Target="../media/image157.pn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image" Target="../media/image15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0.png"/><Relationship Id="rId4" Type="http://schemas.openxmlformats.org/officeDocument/2006/relationships/tags" Target="../tags/tag180.xml"/><Relationship Id="rId9" Type="http://schemas.openxmlformats.org/officeDocument/2006/relationships/image" Target="../media/image1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7" Type="http://schemas.openxmlformats.org/officeDocument/2006/relationships/image" Target="../media/image162.png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7" Type="http://schemas.openxmlformats.org/officeDocument/2006/relationships/image" Target="../media/image165.png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image" Target="../media/image168.png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12" Type="http://schemas.openxmlformats.org/officeDocument/2006/relationships/image" Target="../media/image167.png"/><Relationship Id="rId2" Type="http://schemas.openxmlformats.org/officeDocument/2006/relationships/tags" Target="../tags/tag188.xml"/><Relationship Id="rId16" Type="http://schemas.openxmlformats.org/officeDocument/2006/relationships/image" Target="../media/image171.png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image" Target="../media/image166.png"/><Relationship Id="rId5" Type="http://schemas.openxmlformats.org/officeDocument/2006/relationships/tags" Target="../tags/tag191.xml"/><Relationship Id="rId15" Type="http://schemas.openxmlformats.org/officeDocument/2006/relationships/image" Target="../media/image170.png"/><Relationship Id="rId10" Type="http://schemas.openxmlformats.org/officeDocument/2006/relationships/image" Target="../media/image163.png"/><Relationship Id="rId4" Type="http://schemas.openxmlformats.org/officeDocument/2006/relationships/tags" Target="../tags/tag19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6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4.png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10" Type="http://schemas.openxmlformats.org/officeDocument/2006/relationships/image" Target="../media/image17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7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tags" Target="../tags/tag199.xml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82.png"/><Relationship Id="rId5" Type="http://schemas.openxmlformats.org/officeDocument/2006/relationships/tags" Target="../tags/tag201.xml"/><Relationship Id="rId10" Type="http://schemas.openxmlformats.org/officeDocument/2006/relationships/image" Target="../media/image181.png"/><Relationship Id="rId4" Type="http://schemas.openxmlformats.org/officeDocument/2006/relationships/tags" Target="../tags/tag200.xml"/><Relationship Id="rId9" Type="http://schemas.openxmlformats.org/officeDocument/2006/relationships/image" Target="../media/image18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204.xml"/><Relationship Id="rId7" Type="http://schemas.openxmlformats.org/officeDocument/2006/relationships/image" Target="../media/image17.png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5.xml"/><Relationship Id="rId9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7" Type="http://schemas.openxmlformats.org/officeDocument/2006/relationships/image" Target="../media/image137.png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image" Target="../media/image18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52.xml"/><Relationship Id="rId7" Type="http://schemas.openxmlformats.org/officeDocument/2006/relationships/image" Target="../media/image16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3.xml"/><Relationship Id="rId9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jpeg"/><Relationship Id="rId5" Type="http://schemas.openxmlformats.org/officeDocument/2006/relationships/image" Target="../media/image189.wmf"/><Relationship Id="rId4" Type="http://schemas.openxmlformats.org/officeDocument/2006/relationships/image" Target="../media/image188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tags" Target="../tags/tag214.xml"/><Relationship Id="rId7" Type="http://schemas.openxmlformats.org/officeDocument/2006/relationships/image" Target="../media/image192.png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image" Target="../media/image19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5.xml"/><Relationship Id="rId9" Type="http://schemas.openxmlformats.org/officeDocument/2006/relationships/image" Target="../media/image19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7" Type="http://schemas.openxmlformats.org/officeDocument/2006/relationships/image" Target="../media/image195.png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image" Target="../media/image137.png"/><Relationship Id="rId5" Type="http://schemas.openxmlformats.org/officeDocument/2006/relationships/image" Target="../media/image184.png"/><Relationship Id="rId4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3" Type="http://schemas.openxmlformats.org/officeDocument/2006/relationships/tags" Target="../tags/tag221.xml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0.png"/><Relationship Id="rId5" Type="http://schemas.openxmlformats.org/officeDocument/2006/relationships/tags" Target="../tags/tag223.xml"/><Relationship Id="rId10" Type="http://schemas.openxmlformats.org/officeDocument/2006/relationships/image" Target="../media/image199.png"/><Relationship Id="rId4" Type="http://schemas.openxmlformats.org/officeDocument/2006/relationships/tags" Target="../tags/tag222.xml"/><Relationship Id="rId9" Type="http://schemas.openxmlformats.org/officeDocument/2006/relationships/image" Target="../media/image19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6.png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image" Target="../media/image205.png"/><Relationship Id="rId5" Type="http://schemas.openxmlformats.org/officeDocument/2006/relationships/image" Target="../media/image204.png"/><Relationship Id="rId4" Type="http://schemas.openxmlformats.org/officeDocument/2006/relationships/image" Target="../media/image20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image" Target="../media/image212.png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12" Type="http://schemas.openxmlformats.org/officeDocument/2006/relationships/image" Target="../media/image211.png"/><Relationship Id="rId17" Type="http://schemas.openxmlformats.org/officeDocument/2006/relationships/image" Target="../media/image216.png"/><Relationship Id="rId2" Type="http://schemas.openxmlformats.org/officeDocument/2006/relationships/tags" Target="../tags/tag227.xml"/><Relationship Id="rId16" Type="http://schemas.openxmlformats.org/officeDocument/2006/relationships/image" Target="../media/image215.png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image" Target="../media/image210.png"/><Relationship Id="rId5" Type="http://schemas.openxmlformats.org/officeDocument/2006/relationships/tags" Target="../tags/tag230.xml"/><Relationship Id="rId15" Type="http://schemas.openxmlformats.org/officeDocument/2006/relationships/image" Target="../media/image214.png"/><Relationship Id="rId10" Type="http://schemas.openxmlformats.org/officeDocument/2006/relationships/image" Target="../media/image209.png"/><Relationship Id="rId4" Type="http://schemas.openxmlformats.org/officeDocument/2006/relationships/tags" Target="../tags/tag22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1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4.xml"/><Relationship Id="rId4" Type="http://schemas.openxmlformats.org/officeDocument/2006/relationships/image" Target="../media/image22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tags" Target="../tags/tag237.xml"/><Relationship Id="rId7" Type="http://schemas.openxmlformats.org/officeDocument/2006/relationships/image" Target="../media/image222.png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image" Target="../media/image22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25.png"/><Relationship Id="rId4" Type="http://schemas.openxmlformats.org/officeDocument/2006/relationships/tags" Target="../tags/tag238.xml"/><Relationship Id="rId9" Type="http://schemas.openxmlformats.org/officeDocument/2006/relationships/image" Target="../media/image22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13" Type="http://schemas.openxmlformats.org/officeDocument/2006/relationships/image" Target="../media/image226.png"/><Relationship Id="rId18" Type="http://schemas.openxmlformats.org/officeDocument/2006/relationships/image" Target="../media/image231.png"/><Relationship Id="rId3" Type="http://schemas.openxmlformats.org/officeDocument/2006/relationships/tags" Target="../tags/tag241.xml"/><Relationship Id="rId21" Type="http://schemas.openxmlformats.org/officeDocument/2006/relationships/image" Target="../media/image225.png"/><Relationship Id="rId7" Type="http://schemas.openxmlformats.org/officeDocument/2006/relationships/tags" Target="../tags/tag24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30.png"/><Relationship Id="rId2" Type="http://schemas.openxmlformats.org/officeDocument/2006/relationships/tags" Target="../tags/tag240.xml"/><Relationship Id="rId16" Type="http://schemas.openxmlformats.org/officeDocument/2006/relationships/image" Target="../media/image229.png"/><Relationship Id="rId20" Type="http://schemas.openxmlformats.org/officeDocument/2006/relationships/image" Target="../media/image224.png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tags" Target="../tags/tag249.xml"/><Relationship Id="rId5" Type="http://schemas.openxmlformats.org/officeDocument/2006/relationships/tags" Target="../tags/tag243.xml"/><Relationship Id="rId15" Type="http://schemas.openxmlformats.org/officeDocument/2006/relationships/image" Target="../media/image228.png"/><Relationship Id="rId23" Type="http://schemas.openxmlformats.org/officeDocument/2006/relationships/image" Target="../media/image233.png"/><Relationship Id="rId10" Type="http://schemas.openxmlformats.org/officeDocument/2006/relationships/tags" Target="../tags/tag248.xml"/><Relationship Id="rId19" Type="http://schemas.openxmlformats.org/officeDocument/2006/relationships/image" Target="../media/image223.png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4" Type="http://schemas.openxmlformats.org/officeDocument/2006/relationships/image" Target="../media/image227.png"/><Relationship Id="rId22" Type="http://schemas.openxmlformats.org/officeDocument/2006/relationships/image" Target="../media/image23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tags" Target="../tags/tag58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6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5.png"/><Relationship Id="rId5" Type="http://schemas.openxmlformats.org/officeDocument/2006/relationships/tags" Target="../tags/tag60.xml"/><Relationship Id="rId10" Type="http://schemas.openxmlformats.org/officeDocument/2006/relationships/image" Target="../media/image24.png"/><Relationship Id="rId4" Type="http://schemas.openxmlformats.org/officeDocument/2006/relationships/tags" Target="../tags/tag59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30.png"/><Relationship Id="rId26" Type="http://schemas.openxmlformats.org/officeDocument/2006/relationships/image" Target="../media/image27.png"/><Relationship Id="rId3" Type="http://schemas.openxmlformats.org/officeDocument/2006/relationships/tags" Target="../tags/tag64.xml"/><Relationship Id="rId21" Type="http://schemas.openxmlformats.org/officeDocument/2006/relationships/image" Target="../media/image33.png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tags" Target="../tags/tag63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image" Target="../media/image36.png"/><Relationship Id="rId5" Type="http://schemas.openxmlformats.org/officeDocument/2006/relationships/tags" Target="../tags/tag66.xml"/><Relationship Id="rId15" Type="http://schemas.openxmlformats.org/officeDocument/2006/relationships/image" Target="../media/image22.png"/><Relationship Id="rId23" Type="http://schemas.openxmlformats.org/officeDocument/2006/relationships/image" Target="../media/image35.png"/><Relationship Id="rId10" Type="http://schemas.openxmlformats.org/officeDocument/2006/relationships/tags" Target="../tags/tag71.xml"/><Relationship Id="rId19" Type="http://schemas.openxmlformats.org/officeDocument/2006/relationships/image" Target="../media/image31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notesSlide" Target="../notesSlides/notesSlide1.xml"/><Relationship Id="rId22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7705" y="125862"/>
            <a:ext cx="118748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Vector and axial-vector mesons in nuclear matter – recent results</a:t>
            </a:r>
            <a:endParaRPr kumimoji="1" lang="ja-JP" altLang="en-US" sz="4400" dirty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18409" y="4913534"/>
            <a:ext cx="5976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Talk at the YITP                                                                            Kyoto University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Kyoto, Japan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18. May, 2017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1021" y="2757677"/>
            <a:ext cx="990821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P. Gubler and K. </a:t>
            </a:r>
            <a:r>
              <a:rPr lang="en-US" altLang="ja-JP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Ohtani</a:t>
            </a: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Phys. Rev. D </a:t>
            </a:r>
            <a:r>
              <a:rPr lang="en-US" altLang="ja-JP" b="1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90</a:t>
            </a: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094002 (2014).                                                                                       </a:t>
            </a: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P. Gubler and W. Weise, Phys. Lett. B </a:t>
            </a:r>
            <a:r>
              <a:rPr lang="en-US" altLang="ja-JP" b="1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751</a:t>
            </a: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396 (2015). </a:t>
            </a:r>
            <a:endParaRPr lang="en-US" altLang="ja-JP" dirty="0" smtClean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ctr">
              <a:lnSpc>
                <a:spcPts val="3000"/>
              </a:lnSpc>
            </a:pPr>
            <a:r>
              <a:rPr kumimoji="1"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P. Gubler and W. Weise</a:t>
            </a:r>
            <a:r>
              <a:rPr lang="en-US" altLang="ja-JP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Nucl</a:t>
            </a: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. Phys. A </a:t>
            </a:r>
            <a:r>
              <a:rPr lang="en-US" altLang="ja-JP" b="1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954</a:t>
            </a: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125 (2016).</a:t>
            </a:r>
          </a:p>
          <a:p>
            <a:pPr algn="ctr">
              <a:lnSpc>
                <a:spcPts val="3000"/>
              </a:lnSpc>
            </a:pP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H.J. Kim, P. Gubler and S.H. Lee, arXiv:1703.04848 [</a:t>
            </a:r>
            <a:r>
              <a:rPr lang="en-US" altLang="ja-JP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hep-ph</a:t>
            </a: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].</a:t>
            </a:r>
          </a:p>
          <a:p>
            <a:pPr algn="ctr">
              <a:lnSpc>
                <a:spcPts val="3000"/>
              </a:lnSpc>
            </a:pPr>
            <a:r>
              <a:rPr kumimoji="1"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P. Gubler, S.H. Lee and T. </a:t>
            </a:r>
            <a:r>
              <a:rPr kumimoji="1" lang="en-US" altLang="ja-JP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Kunihiro</a:t>
            </a:r>
            <a:r>
              <a:rPr kumimoji="1"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Phys. Lett. B </a:t>
            </a:r>
            <a:r>
              <a:rPr kumimoji="1" lang="en-US" altLang="ja-JP" b="1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767</a:t>
            </a:r>
            <a:r>
              <a:rPr kumimoji="1"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336 (2017).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01300" y="4913534"/>
            <a:ext cx="51357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Collaborators: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Keisuke </a:t>
            </a:r>
            <a:r>
              <a:rPr lang="en-US" altLang="ja-JP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Ohtani</a:t>
            </a:r>
            <a:r>
              <a:rPr kumimoji="1"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(</a:t>
            </a: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Tokyo Tech</a:t>
            </a:r>
            <a:r>
              <a:rPr kumimoji="1"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), </a:t>
            </a: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Wolfram Weise (TUM), </a:t>
            </a:r>
            <a:r>
              <a:rPr lang="en-US" altLang="ja-JP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Hyung</a:t>
            </a: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Joo</a:t>
            </a: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Kim (</a:t>
            </a:r>
            <a:r>
              <a:rPr lang="en-US" altLang="ja-JP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Yonsei</a:t>
            </a: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), Su </a:t>
            </a:r>
            <a:r>
              <a:rPr lang="en-US" altLang="ja-JP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Houng</a:t>
            </a: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Lee (</a:t>
            </a:r>
            <a:r>
              <a:rPr lang="en-US" altLang="ja-JP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Yonsei</a:t>
            </a: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),       </a:t>
            </a:r>
            <a:r>
              <a:rPr lang="en-US" altLang="ja-JP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Teiji</a:t>
            </a: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Kunihiro</a:t>
            </a:r>
            <a:r>
              <a:rPr lang="en-US" altLang="ja-JP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(Kyoto)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8249" y="1572412"/>
            <a:ext cx="99082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0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Philipp Gubler,</a:t>
            </a:r>
            <a:r>
              <a:rPr lang="en-US" altLang="ja-JP" sz="20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 err="1" smtClean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Yonsei</a:t>
            </a:r>
            <a:r>
              <a:rPr lang="en-US" altLang="ja-JP" sz="20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 University, Seoul</a:t>
            </a:r>
            <a:endParaRPr lang="en-US" altLang="ja-JP" sz="2000" dirty="0" smtClean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97771" y="2341218"/>
            <a:ext cx="99082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0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" panose="020B0604020202020204" pitchFamily="34" charset="0"/>
              </a:rPr>
              <a:t>Keio University, Tokyo</a:t>
            </a:r>
            <a:endParaRPr lang="en-US" altLang="ja-JP" sz="2000" dirty="0" smtClean="0">
              <a:solidFill>
                <a:schemeClr val="bg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6407636" y="2008172"/>
            <a:ext cx="387328" cy="374933"/>
          </a:xfrm>
          <a:prstGeom prst="downArrow">
            <a:avLst>
              <a:gd name="adj1" fmla="val 3875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77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545634" y="286313"/>
            <a:ext cx="7087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 for the </a:t>
            </a:r>
            <a:r>
              <a:rPr lang="el-GR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φ</a:t>
            </a:r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meson mass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99" y="1294562"/>
            <a:ext cx="7119250" cy="485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3"/>
          <p:cNvSpPr txBox="1">
            <a:spLocks noChangeArrowheads="1"/>
          </p:cNvSpPr>
          <p:nvPr/>
        </p:nvSpPr>
        <p:spPr bwMode="auto">
          <a:xfrm>
            <a:off x="6131868" y="6273225"/>
            <a:ext cx="54340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P. Gubler and K. </a:t>
            </a:r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Ohtani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Phys. Rev. D 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90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094002 (2014).</a:t>
            </a:r>
          </a:p>
          <a:p>
            <a:r>
              <a:rPr lang="en-US" altLang="ja-JP" sz="1400" dirty="0">
                <a:solidFill>
                  <a:srgbClr val="000000"/>
                </a:solidFill>
              </a:rPr>
              <a:t> 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9" name="左右矢印 8"/>
          <p:cNvSpPr/>
          <p:nvPr/>
        </p:nvSpPr>
        <p:spPr bwMode="auto">
          <a:xfrm>
            <a:off x="3881159" y="4824998"/>
            <a:ext cx="2788253" cy="433388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8" name="テキスト ボックス 1"/>
          <p:cNvSpPr txBox="1">
            <a:spLocks noChangeArrowheads="1"/>
          </p:cNvSpPr>
          <p:nvPr/>
        </p:nvSpPr>
        <p:spPr bwMode="auto">
          <a:xfrm>
            <a:off x="487370" y="1850504"/>
            <a:ext cx="42164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Most important parameter, that </a:t>
            </a:r>
          </a:p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determines the behavior of the             </a:t>
            </a:r>
            <a:r>
              <a:rPr lang="el-GR" altLang="ja-JP" sz="20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sz="20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meson mass at finite density: 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テキスト ボックス 1"/>
          <p:cNvSpPr txBox="1">
            <a:spLocks noChangeArrowheads="1"/>
          </p:cNvSpPr>
          <p:nvPr/>
        </p:nvSpPr>
        <p:spPr bwMode="auto">
          <a:xfrm>
            <a:off x="286921" y="3380753"/>
            <a:ext cx="40899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Strangeness content of the nucleon 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左右矢印 19"/>
          <p:cNvSpPr/>
          <p:nvPr/>
        </p:nvSpPr>
        <p:spPr bwMode="auto">
          <a:xfrm rot="3480739">
            <a:off x="2142064" y="4146008"/>
            <a:ext cx="984366" cy="341940"/>
          </a:xfrm>
          <a:prstGeom prst="leftRight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84" y="4881188"/>
            <a:ext cx="2705637" cy="32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0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05097" y="223679"/>
            <a:ext cx="7866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Compare Theory with Experiment</a:t>
            </a:r>
            <a:endParaRPr kumimoji="1" lang="en-US" altLang="ja-JP" sz="36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01" y="1195817"/>
            <a:ext cx="7134225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上下矢印 7"/>
          <p:cNvSpPr>
            <a:spLocks noChangeArrowheads="1"/>
          </p:cNvSpPr>
          <p:nvPr/>
        </p:nvSpPr>
        <p:spPr bwMode="auto">
          <a:xfrm>
            <a:off x="4954114" y="3510392"/>
            <a:ext cx="217487" cy="809625"/>
          </a:xfrm>
          <a:prstGeom prst="upDownArrow">
            <a:avLst>
              <a:gd name="adj1" fmla="val 36222"/>
              <a:gd name="adj2" fmla="val 42690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5" name="正方形/長方形 11"/>
          <p:cNvSpPr>
            <a:spLocks noChangeArrowheads="1"/>
          </p:cNvSpPr>
          <p:nvPr/>
        </p:nvSpPr>
        <p:spPr bwMode="auto">
          <a:xfrm>
            <a:off x="5191978" y="3510392"/>
            <a:ext cx="5580000" cy="809625"/>
          </a:xfrm>
          <a:prstGeom prst="rect">
            <a:avLst/>
          </a:prstGeom>
          <a:solidFill>
            <a:srgbClr val="00B05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6" name="正方形/長方形 12"/>
          <p:cNvSpPr>
            <a:spLocks noChangeArrowheads="1"/>
          </p:cNvSpPr>
          <p:nvPr/>
        </p:nvSpPr>
        <p:spPr bwMode="auto">
          <a:xfrm>
            <a:off x="8179914" y="1338227"/>
            <a:ext cx="2867025" cy="3816000"/>
          </a:xfrm>
          <a:prstGeom prst="rect">
            <a:avLst/>
          </a:prstGeom>
          <a:solidFill>
            <a:srgbClr val="00B0F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8" name="右中かっこ 18"/>
          <p:cNvSpPr>
            <a:spLocks/>
          </p:cNvSpPr>
          <p:nvPr/>
        </p:nvSpPr>
        <p:spPr bwMode="auto">
          <a:xfrm>
            <a:off x="3643100" y="3235427"/>
            <a:ext cx="269614" cy="2471823"/>
          </a:xfrm>
          <a:prstGeom prst="rightBrace">
            <a:avLst>
              <a:gd name="adj1" fmla="val 8297"/>
              <a:gd name="adj2" fmla="val 50000"/>
            </a:avLst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cxnSp>
        <p:nvCxnSpPr>
          <p:cNvPr id="9" name="直線矢印コネクタ 8"/>
          <p:cNvCxnSpPr>
            <a:cxnSpLocks noChangeShapeType="1"/>
            <a:stCxn id="8" idx="1"/>
            <a:endCxn id="4" idx="2"/>
          </p:cNvCxnSpPr>
          <p:nvPr/>
        </p:nvCxnSpPr>
        <p:spPr bwMode="auto">
          <a:xfrm flipV="1">
            <a:off x="3912714" y="3915205"/>
            <a:ext cx="1110754" cy="556134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上下矢印 9"/>
          <p:cNvSpPr>
            <a:spLocks noChangeArrowheads="1"/>
          </p:cNvSpPr>
          <p:nvPr/>
        </p:nvSpPr>
        <p:spPr bwMode="auto">
          <a:xfrm>
            <a:off x="4219101" y="4320017"/>
            <a:ext cx="396875" cy="893762"/>
          </a:xfrm>
          <a:prstGeom prst="upDownArrow">
            <a:avLst>
              <a:gd name="adj1" fmla="val 50000"/>
              <a:gd name="adj2" fmla="val 4997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2" name="右中かっこ 11"/>
          <p:cNvSpPr/>
          <p:nvPr/>
        </p:nvSpPr>
        <p:spPr bwMode="auto">
          <a:xfrm>
            <a:off x="9461659" y="3915204"/>
            <a:ext cx="373380" cy="3060668"/>
          </a:xfrm>
          <a:prstGeom prst="rightBrac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cxnSp>
        <p:nvCxnSpPr>
          <p:cNvPr id="18" name="直線矢印コネクタ 17"/>
          <p:cNvCxnSpPr>
            <a:cxnSpLocks noChangeShapeType="1"/>
          </p:cNvCxnSpPr>
          <p:nvPr/>
        </p:nvCxnSpPr>
        <p:spPr bwMode="auto">
          <a:xfrm flipH="1">
            <a:off x="9648350" y="5629427"/>
            <a:ext cx="1" cy="531305"/>
          </a:xfrm>
          <a:prstGeom prst="straightConnector1">
            <a:avLst/>
          </a:prstGeom>
          <a:noFill/>
          <a:ln w="38100" algn="ctr">
            <a:solidFill>
              <a:srgbClr val="00B0F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テキスト ボックス 1"/>
          <p:cNvSpPr txBox="1">
            <a:spLocks noChangeArrowheads="1"/>
          </p:cNvSpPr>
          <p:nvPr/>
        </p:nvSpPr>
        <p:spPr bwMode="auto">
          <a:xfrm>
            <a:off x="5333577" y="3715149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Experiment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24" name="テキスト ボックス 1"/>
          <p:cNvSpPr txBox="1">
            <a:spLocks noChangeArrowheads="1"/>
          </p:cNvSpPr>
          <p:nvPr/>
        </p:nvSpPr>
        <p:spPr bwMode="auto">
          <a:xfrm>
            <a:off x="8868639" y="1472654"/>
            <a:ext cx="15594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Sum Rules + Experiment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25" name="正方形/長方形 12"/>
          <p:cNvSpPr>
            <a:spLocks noChangeArrowheads="1"/>
          </p:cNvSpPr>
          <p:nvPr/>
        </p:nvSpPr>
        <p:spPr bwMode="auto">
          <a:xfrm>
            <a:off x="5475309" y="1336427"/>
            <a:ext cx="1516517" cy="3816000"/>
          </a:xfrm>
          <a:prstGeom prst="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26" name="テキスト ボックス 1"/>
          <p:cNvSpPr txBox="1">
            <a:spLocks noChangeArrowheads="1"/>
          </p:cNvSpPr>
          <p:nvPr/>
        </p:nvSpPr>
        <p:spPr bwMode="auto">
          <a:xfrm>
            <a:off x="5495778" y="4536167"/>
            <a:ext cx="1559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FFCC"/>
                </a:solidFill>
                <a:latin typeface="+mj-lt"/>
              </a:rPr>
              <a:t>Lattice QCD</a:t>
            </a:r>
            <a:r>
              <a:rPr lang="en-US" altLang="ja-JP" sz="2000" dirty="0" smtClean="0">
                <a:solidFill>
                  <a:srgbClr val="FFFFCC"/>
                </a:solidFill>
                <a:latin typeface="+mj-lt"/>
              </a:rPr>
              <a:t> </a:t>
            </a:r>
            <a:endParaRPr lang="ja-JP" altLang="en-US" sz="2000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27" name="テキスト ボックス 1"/>
          <p:cNvSpPr txBox="1">
            <a:spLocks noChangeArrowheads="1"/>
          </p:cNvSpPr>
          <p:nvPr/>
        </p:nvSpPr>
        <p:spPr bwMode="auto">
          <a:xfrm>
            <a:off x="330563" y="2705818"/>
            <a:ext cx="24984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Not consistent?</a:t>
            </a:r>
            <a:endParaRPr lang="ja-JP" altLang="en-US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31749" y="4227959"/>
            <a:ext cx="2471823" cy="47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042" y="6236465"/>
            <a:ext cx="3033609" cy="26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  <p:bldP spid="12" grpId="0" animBg="1"/>
      <p:bldP spid="23" grpId="0"/>
      <p:bldP spid="24" grpId="0"/>
      <p:bldP spid="25" grpId="0" animBg="1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533419" y="195126"/>
            <a:ext cx="389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Starting point</a:t>
            </a:r>
            <a:endParaRPr kumimoji="1" lang="en-US" altLang="ja-JP" sz="36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右矢印 17"/>
          <p:cNvSpPr>
            <a:spLocks noChangeArrowheads="1"/>
          </p:cNvSpPr>
          <p:nvPr/>
        </p:nvSpPr>
        <p:spPr bwMode="auto">
          <a:xfrm rot="5400000">
            <a:off x="3302986" y="3092092"/>
            <a:ext cx="3278755" cy="81789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2" name="テキスト ボックス 1"/>
          <p:cNvSpPr txBox="1">
            <a:spLocks noChangeArrowheads="1"/>
          </p:cNvSpPr>
          <p:nvPr/>
        </p:nvSpPr>
        <p:spPr bwMode="auto">
          <a:xfrm>
            <a:off x="6395502" y="1524302"/>
            <a:ext cx="50378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Rewrite using hadronic degrees of freedom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H="1" flipV="1">
            <a:off x="8524787" y="6350836"/>
            <a:ext cx="675394" cy="8876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1"/>
          <p:cNvSpPr txBox="1">
            <a:spLocks noChangeArrowheads="1"/>
          </p:cNvSpPr>
          <p:nvPr/>
        </p:nvSpPr>
        <p:spPr bwMode="auto">
          <a:xfrm>
            <a:off x="9227872" y="6205605"/>
            <a:ext cx="16670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err="1" smtClean="0">
                <a:solidFill>
                  <a:schemeClr val="bg1"/>
                </a:solidFill>
                <a:latin typeface="+mn-lt"/>
              </a:rPr>
              <a:t>Kaon</a:t>
            </a:r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 loops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36" y="869563"/>
            <a:ext cx="6462415" cy="73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84" y="441395"/>
            <a:ext cx="2910300" cy="42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59" y="3179387"/>
            <a:ext cx="2796483" cy="53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88" y="5339462"/>
            <a:ext cx="7037401" cy="106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11" name="グループ化 10"/>
          <p:cNvGrpSpPr/>
          <p:nvPr/>
        </p:nvGrpSpPr>
        <p:grpSpPr>
          <a:xfrm>
            <a:off x="6422239" y="2489966"/>
            <a:ext cx="4472731" cy="304160"/>
            <a:chOff x="2026508" y="2371712"/>
            <a:chExt cx="5682941" cy="445636"/>
          </a:xfrm>
        </p:grpSpPr>
        <p:sp>
          <p:nvSpPr>
            <p:cNvPr id="13" name="フリーフォーム 12"/>
            <p:cNvSpPr/>
            <p:nvPr/>
          </p:nvSpPr>
          <p:spPr>
            <a:xfrm>
              <a:off x="2026508" y="2372490"/>
              <a:ext cx="1754660" cy="444858"/>
            </a:xfrm>
            <a:custGeom>
              <a:avLst/>
              <a:gdLst>
                <a:gd name="connsiteX0" fmla="*/ 0 w 2137719"/>
                <a:gd name="connsiteY0" fmla="*/ 275894 h 461274"/>
                <a:gd name="connsiteX1" fmla="*/ 271848 w 2137719"/>
                <a:gd name="connsiteY1" fmla="*/ 4045 h 461274"/>
                <a:gd name="connsiteX2" fmla="*/ 630194 w 2137719"/>
                <a:gd name="connsiteY2" fmla="*/ 461245 h 461274"/>
                <a:gd name="connsiteX3" fmla="*/ 939113 w 2137719"/>
                <a:gd name="connsiteY3" fmla="*/ 28759 h 461274"/>
                <a:gd name="connsiteX4" fmla="*/ 1223319 w 2137719"/>
                <a:gd name="connsiteY4" fmla="*/ 411818 h 461274"/>
                <a:gd name="connsiteX5" fmla="*/ 1495167 w 2137719"/>
                <a:gd name="connsiteY5" fmla="*/ 16402 h 461274"/>
                <a:gd name="connsiteX6" fmla="*/ 1841157 w 2137719"/>
                <a:gd name="connsiteY6" fmla="*/ 424175 h 461274"/>
                <a:gd name="connsiteX7" fmla="*/ 2137719 w 2137719"/>
                <a:gd name="connsiteY7" fmla="*/ 16402 h 461274"/>
                <a:gd name="connsiteX8" fmla="*/ 2137719 w 2137719"/>
                <a:gd name="connsiteY8" fmla="*/ 16402 h 461274"/>
                <a:gd name="connsiteX0" fmla="*/ 0 w 2137719"/>
                <a:gd name="connsiteY0" fmla="*/ 275894 h 485964"/>
                <a:gd name="connsiteX1" fmla="*/ 271848 w 2137719"/>
                <a:gd name="connsiteY1" fmla="*/ 4045 h 485964"/>
                <a:gd name="connsiteX2" fmla="*/ 630194 w 2137719"/>
                <a:gd name="connsiteY2" fmla="*/ 461245 h 485964"/>
                <a:gd name="connsiteX3" fmla="*/ 939113 w 2137719"/>
                <a:gd name="connsiteY3" fmla="*/ 28759 h 485964"/>
                <a:gd name="connsiteX4" fmla="*/ 1210963 w 2137719"/>
                <a:gd name="connsiteY4" fmla="*/ 485958 h 485964"/>
                <a:gd name="connsiteX5" fmla="*/ 1495167 w 2137719"/>
                <a:gd name="connsiteY5" fmla="*/ 16402 h 485964"/>
                <a:gd name="connsiteX6" fmla="*/ 1841157 w 2137719"/>
                <a:gd name="connsiteY6" fmla="*/ 424175 h 485964"/>
                <a:gd name="connsiteX7" fmla="*/ 2137719 w 2137719"/>
                <a:gd name="connsiteY7" fmla="*/ 16402 h 485964"/>
                <a:gd name="connsiteX8" fmla="*/ 2137719 w 2137719"/>
                <a:gd name="connsiteY8" fmla="*/ 16402 h 485964"/>
                <a:gd name="connsiteX0" fmla="*/ 0 w 2038865"/>
                <a:gd name="connsiteY0" fmla="*/ 395721 h 482223"/>
                <a:gd name="connsiteX1" fmla="*/ 172994 w 2038865"/>
                <a:gd name="connsiteY1" fmla="*/ 304 h 482223"/>
                <a:gd name="connsiteX2" fmla="*/ 531340 w 2038865"/>
                <a:gd name="connsiteY2" fmla="*/ 457504 h 482223"/>
                <a:gd name="connsiteX3" fmla="*/ 840259 w 2038865"/>
                <a:gd name="connsiteY3" fmla="*/ 25018 h 482223"/>
                <a:gd name="connsiteX4" fmla="*/ 1112109 w 2038865"/>
                <a:gd name="connsiteY4" fmla="*/ 482217 h 482223"/>
                <a:gd name="connsiteX5" fmla="*/ 1396313 w 2038865"/>
                <a:gd name="connsiteY5" fmla="*/ 12661 h 482223"/>
                <a:gd name="connsiteX6" fmla="*/ 1742303 w 2038865"/>
                <a:gd name="connsiteY6" fmla="*/ 420434 h 482223"/>
                <a:gd name="connsiteX7" fmla="*/ 2038865 w 2038865"/>
                <a:gd name="connsiteY7" fmla="*/ 12661 h 482223"/>
                <a:gd name="connsiteX8" fmla="*/ 2038865 w 2038865"/>
                <a:gd name="connsiteY8" fmla="*/ 12661 h 482223"/>
                <a:gd name="connsiteX0" fmla="*/ 0 w 2038865"/>
                <a:gd name="connsiteY0" fmla="*/ 395751 h 482253"/>
                <a:gd name="connsiteX1" fmla="*/ 172994 w 2038865"/>
                <a:gd name="connsiteY1" fmla="*/ 334 h 482253"/>
                <a:gd name="connsiteX2" fmla="*/ 531340 w 2038865"/>
                <a:gd name="connsiteY2" fmla="*/ 457534 h 482253"/>
                <a:gd name="connsiteX3" fmla="*/ 840259 w 2038865"/>
                <a:gd name="connsiteY3" fmla="*/ 25048 h 482253"/>
                <a:gd name="connsiteX4" fmla="*/ 1112109 w 2038865"/>
                <a:gd name="connsiteY4" fmla="*/ 482247 h 482253"/>
                <a:gd name="connsiteX5" fmla="*/ 1396313 w 2038865"/>
                <a:gd name="connsiteY5" fmla="*/ 12691 h 482253"/>
                <a:gd name="connsiteX6" fmla="*/ 1742303 w 2038865"/>
                <a:gd name="connsiteY6" fmla="*/ 420464 h 482253"/>
                <a:gd name="connsiteX7" fmla="*/ 2038865 w 2038865"/>
                <a:gd name="connsiteY7" fmla="*/ 12691 h 482253"/>
                <a:gd name="connsiteX8" fmla="*/ 2038865 w 2038865"/>
                <a:gd name="connsiteY8" fmla="*/ 12691 h 482253"/>
                <a:gd name="connsiteX0" fmla="*/ 0 w 2038865"/>
                <a:gd name="connsiteY0" fmla="*/ 395751 h 494605"/>
                <a:gd name="connsiteX1" fmla="*/ 172994 w 2038865"/>
                <a:gd name="connsiteY1" fmla="*/ 334 h 494605"/>
                <a:gd name="connsiteX2" fmla="*/ 531340 w 2038865"/>
                <a:gd name="connsiteY2" fmla="*/ 457534 h 494605"/>
                <a:gd name="connsiteX3" fmla="*/ 840259 w 2038865"/>
                <a:gd name="connsiteY3" fmla="*/ 25048 h 494605"/>
                <a:gd name="connsiteX4" fmla="*/ 1112109 w 2038865"/>
                <a:gd name="connsiteY4" fmla="*/ 482247 h 494605"/>
                <a:gd name="connsiteX5" fmla="*/ 1396313 w 2038865"/>
                <a:gd name="connsiteY5" fmla="*/ 12691 h 494605"/>
                <a:gd name="connsiteX6" fmla="*/ 1705232 w 2038865"/>
                <a:gd name="connsiteY6" fmla="*/ 494605 h 494605"/>
                <a:gd name="connsiteX7" fmla="*/ 2038865 w 2038865"/>
                <a:gd name="connsiteY7" fmla="*/ 12691 h 494605"/>
                <a:gd name="connsiteX8" fmla="*/ 2038865 w 2038865"/>
                <a:gd name="connsiteY8" fmla="*/ 12691 h 494605"/>
                <a:gd name="connsiteX0" fmla="*/ 0 w 2041616"/>
                <a:gd name="connsiteY0" fmla="*/ 415704 h 514558"/>
                <a:gd name="connsiteX1" fmla="*/ 172994 w 2041616"/>
                <a:gd name="connsiteY1" fmla="*/ 20287 h 514558"/>
                <a:gd name="connsiteX2" fmla="*/ 531340 w 2041616"/>
                <a:gd name="connsiteY2" fmla="*/ 477487 h 514558"/>
                <a:gd name="connsiteX3" fmla="*/ 840259 w 2041616"/>
                <a:gd name="connsiteY3" fmla="*/ 45001 h 514558"/>
                <a:gd name="connsiteX4" fmla="*/ 1112109 w 2041616"/>
                <a:gd name="connsiteY4" fmla="*/ 502200 h 514558"/>
                <a:gd name="connsiteX5" fmla="*/ 1396313 w 2041616"/>
                <a:gd name="connsiteY5" fmla="*/ 32644 h 514558"/>
                <a:gd name="connsiteX6" fmla="*/ 1705232 w 2041616"/>
                <a:gd name="connsiteY6" fmla="*/ 514558 h 514558"/>
                <a:gd name="connsiteX7" fmla="*/ 2038865 w 2041616"/>
                <a:gd name="connsiteY7" fmla="*/ 32644 h 514558"/>
                <a:gd name="connsiteX8" fmla="*/ 1853513 w 2041616"/>
                <a:gd name="connsiteY8" fmla="*/ 45001 h 514558"/>
                <a:gd name="connsiteX0" fmla="*/ 0 w 2038865"/>
                <a:gd name="connsiteY0" fmla="*/ 395752 h 494606"/>
                <a:gd name="connsiteX1" fmla="*/ 172994 w 2038865"/>
                <a:gd name="connsiteY1" fmla="*/ 335 h 494606"/>
                <a:gd name="connsiteX2" fmla="*/ 531340 w 2038865"/>
                <a:gd name="connsiteY2" fmla="*/ 457535 h 494606"/>
                <a:gd name="connsiteX3" fmla="*/ 840259 w 2038865"/>
                <a:gd name="connsiteY3" fmla="*/ 25049 h 494606"/>
                <a:gd name="connsiteX4" fmla="*/ 1112109 w 2038865"/>
                <a:gd name="connsiteY4" fmla="*/ 482248 h 494606"/>
                <a:gd name="connsiteX5" fmla="*/ 1396313 w 2038865"/>
                <a:gd name="connsiteY5" fmla="*/ 12692 h 494606"/>
                <a:gd name="connsiteX6" fmla="*/ 1705232 w 2038865"/>
                <a:gd name="connsiteY6" fmla="*/ 494606 h 494606"/>
                <a:gd name="connsiteX7" fmla="*/ 2038865 w 2038865"/>
                <a:gd name="connsiteY7" fmla="*/ 12692 h 494606"/>
                <a:gd name="connsiteX0" fmla="*/ 0 w 1940011"/>
                <a:gd name="connsiteY0" fmla="*/ 395752 h 494638"/>
                <a:gd name="connsiteX1" fmla="*/ 172994 w 1940011"/>
                <a:gd name="connsiteY1" fmla="*/ 335 h 494638"/>
                <a:gd name="connsiteX2" fmla="*/ 531340 w 1940011"/>
                <a:gd name="connsiteY2" fmla="*/ 457535 h 494638"/>
                <a:gd name="connsiteX3" fmla="*/ 840259 w 1940011"/>
                <a:gd name="connsiteY3" fmla="*/ 25049 h 494638"/>
                <a:gd name="connsiteX4" fmla="*/ 1112109 w 1940011"/>
                <a:gd name="connsiteY4" fmla="*/ 482248 h 494638"/>
                <a:gd name="connsiteX5" fmla="*/ 1396313 w 1940011"/>
                <a:gd name="connsiteY5" fmla="*/ 12692 h 494638"/>
                <a:gd name="connsiteX6" fmla="*/ 1705232 w 1940011"/>
                <a:gd name="connsiteY6" fmla="*/ 494606 h 494638"/>
                <a:gd name="connsiteX7" fmla="*/ 1940011 w 1940011"/>
                <a:gd name="connsiteY7" fmla="*/ 37406 h 494638"/>
                <a:gd name="connsiteX0" fmla="*/ 0 w 1977081"/>
                <a:gd name="connsiteY0" fmla="*/ 494333 h 494365"/>
                <a:gd name="connsiteX1" fmla="*/ 210064 w 1977081"/>
                <a:gd name="connsiteY1" fmla="*/ 62 h 494365"/>
                <a:gd name="connsiteX2" fmla="*/ 568410 w 1977081"/>
                <a:gd name="connsiteY2" fmla="*/ 457262 h 494365"/>
                <a:gd name="connsiteX3" fmla="*/ 877329 w 1977081"/>
                <a:gd name="connsiteY3" fmla="*/ 24776 h 494365"/>
                <a:gd name="connsiteX4" fmla="*/ 1149179 w 1977081"/>
                <a:gd name="connsiteY4" fmla="*/ 481975 h 494365"/>
                <a:gd name="connsiteX5" fmla="*/ 1433383 w 1977081"/>
                <a:gd name="connsiteY5" fmla="*/ 12419 h 494365"/>
                <a:gd name="connsiteX6" fmla="*/ 1742302 w 1977081"/>
                <a:gd name="connsiteY6" fmla="*/ 494333 h 494365"/>
                <a:gd name="connsiteX7" fmla="*/ 1977081 w 1977081"/>
                <a:gd name="connsiteY7" fmla="*/ 37133 h 494365"/>
                <a:gd name="connsiteX0" fmla="*/ 0 w 1890584"/>
                <a:gd name="connsiteY0" fmla="*/ 494333 h 494365"/>
                <a:gd name="connsiteX1" fmla="*/ 123567 w 1890584"/>
                <a:gd name="connsiteY1" fmla="*/ 62 h 494365"/>
                <a:gd name="connsiteX2" fmla="*/ 481913 w 1890584"/>
                <a:gd name="connsiteY2" fmla="*/ 457262 h 494365"/>
                <a:gd name="connsiteX3" fmla="*/ 790832 w 1890584"/>
                <a:gd name="connsiteY3" fmla="*/ 24776 h 494365"/>
                <a:gd name="connsiteX4" fmla="*/ 1062682 w 1890584"/>
                <a:gd name="connsiteY4" fmla="*/ 481975 h 494365"/>
                <a:gd name="connsiteX5" fmla="*/ 1346886 w 1890584"/>
                <a:gd name="connsiteY5" fmla="*/ 12419 h 494365"/>
                <a:gd name="connsiteX6" fmla="*/ 1655805 w 1890584"/>
                <a:gd name="connsiteY6" fmla="*/ 494333 h 494365"/>
                <a:gd name="connsiteX7" fmla="*/ 1890584 w 1890584"/>
                <a:gd name="connsiteY7" fmla="*/ 37133 h 494365"/>
                <a:gd name="connsiteX0" fmla="*/ 0 w 1890584"/>
                <a:gd name="connsiteY0" fmla="*/ 494333 h 494333"/>
                <a:gd name="connsiteX1" fmla="*/ 123567 w 1890584"/>
                <a:gd name="connsiteY1" fmla="*/ 62 h 494333"/>
                <a:gd name="connsiteX2" fmla="*/ 481913 w 1890584"/>
                <a:gd name="connsiteY2" fmla="*/ 457262 h 494333"/>
                <a:gd name="connsiteX3" fmla="*/ 790832 w 1890584"/>
                <a:gd name="connsiteY3" fmla="*/ 24776 h 494333"/>
                <a:gd name="connsiteX4" fmla="*/ 1062682 w 1890584"/>
                <a:gd name="connsiteY4" fmla="*/ 481975 h 494333"/>
                <a:gd name="connsiteX5" fmla="*/ 1346886 w 1890584"/>
                <a:gd name="connsiteY5" fmla="*/ 12419 h 494333"/>
                <a:gd name="connsiteX6" fmla="*/ 1631092 w 1890584"/>
                <a:gd name="connsiteY6" fmla="*/ 444906 h 494333"/>
                <a:gd name="connsiteX7" fmla="*/ 1890584 w 1890584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81975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57262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81922 h 481922"/>
                <a:gd name="connsiteX1" fmla="*/ 222421 w 1841157"/>
                <a:gd name="connsiteY1" fmla="*/ 24721 h 481922"/>
                <a:gd name="connsiteX2" fmla="*/ 481913 w 1841157"/>
                <a:gd name="connsiteY2" fmla="*/ 444851 h 481922"/>
                <a:gd name="connsiteX3" fmla="*/ 790832 w 1841157"/>
                <a:gd name="connsiteY3" fmla="*/ 12365 h 481922"/>
                <a:gd name="connsiteX4" fmla="*/ 1062682 w 1841157"/>
                <a:gd name="connsiteY4" fmla="*/ 444851 h 481922"/>
                <a:gd name="connsiteX5" fmla="*/ 1346886 w 1841157"/>
                <a:gd name="connsiteY5" fmla="*/ 8 h 481922"/>
                <a:gd name="connsiteX6" fmla="*/ 1631092 w 1841157"/>
                <a:gd name="connsiteY6" fmla="*/ 432495 h 481922"/>
                <a:gd name="connsiteX7" fmla="*/ 1841157 w 1841157"/>
                <a:gd name="connsiteY7" fmla="*/ 24722 h 481922"/>
                <a:gd name="connsiteX0" fmla="*/ 0 w 1804087"/>
                <a:gd name="connsiteY0" fmla="*/ 383068 h 444858"/>
                <a:gd name="connsiteX1" fmla="*/ 185351 w 1804087"/>
                <a:gd name="connsiteY1" fmla="*/ 24721 h 444858"/>
                <a:gd name="connsiteX2" fmla="*/ 444843 w 1804087"/>
                <a:gd name="connsiteY2" fmla="*/ 444851 h 444858"/>
                <a:gd name="connsiteX3" fmla="*/ 753762 w 1804087"/>
                <a:gd name="connsiteY3" fmla="*/ 12365 h 444858"/>
                <a:gd name="connsiteX4" fmla="*/ 1025612 w 1804087"/>
                <a:gd name="connsiteY4" fmla="*/ 444851 h 444858"/>
                <a:gd name="connsiteX5" fmla="*/ 1309816 w 1804087"/>
                <a:gd name="connsiteY5" fmla="*/ 8 h 444858"/>
                <a:gd name="connsiteX6" fmla="*/ 1594022 w 1804087"/>
                <a:gd name="connsiteY6" fmla="*/ 432495 h 444858"/>
                <a:gd name="connsiteX7" fmla="*/ 1804087 w 1804087"/>
                <a:gd name="connsiteY7" fmla="*/ 24722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660" h="444858">
                  <a:moveTo>
                    <a:pt x="0" y="383068"/>
                  </a:moveTo>
                  <a:cubicBezTo>
                    <a:pt x="58694" y="244055"/>
                    <a:pt x="111211" y="14424"/>
                    <a:pt x="185351" y="24721"/>
                  </a:cubicBezTo>
                  <a:cubicBezTo>
                    <a:pt x="259491" y="35018"/>
                    <a:pt x="350108" y="446910"/>
                    <a:pt x="444843" y="444851"/>
                  </a:cubicBezTo>
                  <a:cubicBezTo>
                    <a:pt x="539578" y="442792"/>
                    <a:pt x="656967" y="12365"/>
                    <a:pt x="753762" y="12365"/>
                  </a:cubicBezTo>
                  <a:cubicBezTo>
                    <a:pt x="850557" y="12365"/>
                    <a:pt x="932936" y="446910"/>
                    <a:pt x="1025612" y="444851"/>
                  </a:cubicBezTo>
                  <a:cubicBezTo>
                    <a:pt x="1118288" y="442792"/>
                    <a:pt x="1215081" y="2067"/>
                    <a:pt x="1309816" y="8"/>
                  </a:cubicBezTo>
                  <a:cubicBezTo>
                    <a:pt x="1404551" y="-2051"/>
                    <a:pt x="1519881" y="403663"/>
                    <a:pt x="1594022" y="432495"/>
                  </a:cubicBezTo>
                  <a:cubicBezTo>
                    <a:pt x="1668163" y="461327"/>
                    <a:pt x="1729947" y="251263"/>
                    <a:pt x="1754660" y="173003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コネクタ 13"/>
            <p:cNvCxnSpPr/>
            <p:nvPr/>
          </p:nvCxnSpPr>
          <p:spPr>
            <a:xfrm>
              <a:off x="3781168" y="2594919"/>
              <a:ext cx="217478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3780000" y="2520000"/>
              <a:ext cx="217478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フリーフォーム 15"/>
            <p:cNvSpPr/>
            <p:nvPr/>
          </p:nvSpPr>
          <p:spPr>
            <a:xfrm rot="10800000">
              <a:off x="5954789" y="2371712"/>
              <a:ext cx="1754660" cy="444858"/>
            </a:xfrm>
            <a:custGeom>
              <a:avLst/>
              <a:gdLst>
                <a:gd name="connsiteX0" fmla="*/ 0 w 2137719"/>
                <a:gd name="connsiteY0" fmla="*/ 275894 h 461274"/>
                <a:gd name="connsiteX1" fmla="*/ 271848 w 2137719"/>
                <a:gd name="connsiteY1" fmla="*/ 4045 h 461274"/>
                <a:gd name="connsiteX2" fmla="*/ 630194 w 2137719"/>
                <a:gd name="connsiteY2" fmla="*/ 461245 h 461274"/>
                <a:gd name="connsiteX3" fmla="*/ 939113 w 2137719"/>
                <a:gd name="connsiteY3" fmla="*/ 28759 h 461274"/>
                <a:gd name="connsiteX4" fmla="*/ 1223319 w 2137719"/>
                <a:gd name="connsiteY4" fmla="*/ 411818 h 461274"/>
                <a:gd name="connsiteX5" fmla="*/ 1495167 w 2137719"/>
                <a:gd name="connsiteY5" fmla="*/ 16402 h 461274"/>
                <a:gd name="connsiteX6" fmla="*/ 1841157 w 2137719"/>
                <a:gd name="connsiteY6" fmla="*/ 424175 h 461274"/>
                <a:gd name="connsiteX7" fmla="*/ 2137719 w 2137719"/>
                <a:gd name="connsiteY7" fmla="*/ 16402 h 461274"/>
                <a:gd name="connsiteX8" fmla="*/ 2137719 w 2137719"/>
                <a:gd name="connsiteY8" fmla="*/ 16402 h 461274"/>
                <a:gd name="connsiteX0" fmla="*/ 0 w 2137719"/>
                <a:gd name="connsiteY0" fmla="*/ 275894 h 485964"/>
                <a:gd name="connsiteX1" fmla="*/ 271848 w 2137719"/>
                <a:gd name="connsiteY1" fmla="*/ 4045 h 485964"/>
                <a:gd name="connsiteX2" fmla="*/ 630194 w 2137719"/>
                <a:gd name="connsiteY2" fmla="*/ 461245 h 485964"/>
                <a:gd name="connsiteX3" fmla="*/ 939113 w 2137719"/>
                <a:gd name="connsiteY3" fmla="*/ 28759 h 485964"/>
                <a:gd name="connsiteX4" fmla="*/ 1210963 w 2137719"/>
                <a:gd name="connsiteY4" fmla="*/ 485958 h 485964"/>
                <a:gd name="connsiteX5" fmla="*/ 1495167 w 2137719"/>
                <a:gd name="connsiteY5" fmla="*/ 16402 h 485964"/>
                <a:gd name="connsiteX6" fmla="*/ 1841157 w 2137719"/>
                <a:gd name="connsiteY6" fmla="*/ 424175 h 485964"/>
                <a:gd name="connsiteX7" fmla="*/ 2137719 w 2137719"/>
                <a:gd name="connsiteY7" fmla="*/ 16402 h 485964"/>
                <a:gd name="connsiteX8" fmla="*/ 2137719 w 2137719"/>
                <a:gd name="connsiteY8" fmla="*/ 16402 h 485964"/>
                <a:gd name="connsiteX0" fmla="*/ 0 w 2038865"/>
                <a:gd name="connsiteY0" fmla="*/ 395721 h 482223"/>
                <a:gd name="connsiteX1" fmla="*/ 172994 w 2038865"/>
                <a:gd name="connsiteY1" fmla="*/ 304 h 482223"/>
                <a:gd name="connsiteX2" fmla="*/ 531340 w 2038865"/>
                <a:gd name="connsiteY2" fmla="*/ 457504 h 482223"/>
                <a:gd name="connsiteX3" fmla="*/ 840259 w 2038865"/>
                <a:gd name="connsiteY3" fmla="*/ 25018 h 482223"/>
                <a:gd name="connsiteX4" fmla="*/ 1112109 w 2038865"/>
                <a:gd name="connsiteY4" fmla="*/ 482217 h 482223"/>
                <a:gd name="connsiteX5" fmla="*/ 1396313 w 2038865"/>
                <a:gd name="connsiteY5" fmla="*/ 12661 h 482223"/>
                <a:gd name="connsiteX6" fmla="*/ 1742303 w 2038865"/>
                <a:gd name="connsiteY6" fmla="*/ 420434 h 482223"/>
                <a:gd name="connsiteX7" fmla="*/ 2038865 w 2038865"/>
                <a:gd name="connsiteY7" fmla="*/ 12661 h 482223"/>
                <a:gd name="connsiteX8" fmla="*/ 2038865 w 2038865"/>
                <a:gd name="connsiteY8" fmla="*/ 12661 h 482223"/>
                <a:gd name="connsiteX0" fmla="*/ 0 w 2038865"/>
                <a:gd name="connsiteY0" fmla="*/ 395751 h 482253"/>
                <a:gd name="connsiteX1" fmla="*/ 172994 w 2038865"/>
                <a:gd name="connsiteY1" fmla="*/ 334 h 482253"/>
                <a:gd name="connsiteX2" fmla="*/ 531340 w 2038865"/>
                <a:gd name="connsiteY2" fmla="*/ 457534 h 482253"/>
                <a:gd name="connsiteX3" fmla="*/ 840259 w 2038865"/>
                <a:gd name="connsiteY3" fmla="*/ 25048 h 482253"/>
                <a:gd name="connsiteX4" fmla="*/ 1112109 w 2038865"/>
                <a:gd name="connsiteY4" fmla="*/ 482247 h 482253"/>
                <a:gd name="connsiteX5" fmla="*/ 1396313 w 2038865"/>
                <a:gd name="connsiteY5" fmla="*/ 12691 h 482253"/>
                <a:gd name="connsiteX6" fmla="*/ 1742303 w 2038865"/>
                <a:gd name="connsiteY6" fmla="*/ 420464 h 482253"/>
                <a:gd name="connsiteX7" fmla="*/ 2038865 w 2038865"/>
                <a:gd name="connsiteY7" fmla="*/ 12691 h 482253"/>
                <a:gd name="connsiteX8" fmla="*/ 2038865 w 2038865"/>
                <a:gd name="connsiteY8" fmla="*/ 12691 h 482253"/>
                <a:gd name="connsiteX0" fmla="*/ 0 w 2038865"/>
                <a:gd name="connsiteY0" fmla="*/ 395751 h 494605"/>
                <a:gd name="connsiteX1" fmla="*/ 172994 w 2038865"/>
                <a:gd name="connsiteY1" fmla="*/ 334 h 494605"/>
                <a:gd name="connsiteX2" fmla="*/ 531340 w 2038865"/>
                <a:gd name="connsiteY2" fmla="*/ 457534 h 494605"/>
                <a:gd name="connsiteX3" fmla="*/ 840259 w 2038865"/>
                <a:gd name="connsiteY3" fmla="*/ 25048 h 494605"/>
                <a:gd name="connsiteX4" fmla="*/ 1112109 w 2038865"/>
                <a:gd name="connsiteY4" fmla="*/ 482247 h 494605"/>
                <a:gd name="connsiteX5" fmla="*/ 1396313 w 2038865"/>
                <a:gd name="connsiteY5" fmla="*/ 12691 h 494605"/>
                <a:gd name="connsiteX6" fmla="*/ 1705232 w 2038865"/>
                <a:gd name="connsiteY6" fmla="*/ 494605 h 494605"/>
                <a:gd name="connsiteX7" fmla="*/ 2038865 w 2038865"/>
                <a:gd name="connsiteY7" fmla="*/ 12691 h 494605"/>
                <a:gd name="connsiteX8" fmla="*/ 2038865 w 2038865"/>
                <a:gd name="connsiteY8" fmla="*/ 12691 h 494605"/>
                <a:gd name="connsiteX0" fmla="*/ 0 w 2041616"/>
                <a:gd name="connsiteY0" fmla="*/ 415704 h 514558"/>
                <a:gd name="connsiteX1" fmla="*/ 172994 w 2041616"/>
                <a:gd name="connsiteY1" fmla="*/ 20287 h 514558"/>
                <a:gd name="connsiteX2" fmla="*/ 531340 w 2041616"/>
                <a:gd name="connsiteY2" fmla="*/ 477487 h 514558"/>
                <a:gd name="connsiteX3" fmla="*/ 840259 w 2041616"/>
                <a:gd name="connsiteY3" fmla="*/ 45001 h 514558"/>
                <a:gd name="connsiteX4" fmla="*/ 1112109 w 2041616"/>
                <a:gd name="connsiteY4" fmla="*/ 502200 h 514558"/>
                <a:gd name="connsiteX5" fmla="*/ 1396313 w 2041616"/>
                <a:gd name="connsiteY5" fmla="*/ 32644 h 514558"/>
                <a:gd name="connsiteX6" fmla="*/ 1705232 w 2041616"/>
                <a:gd name="connsiteY6" fmla="*/ 514558 h 514558"/>
                <a:gd name="connsiteX7" fmla="*/ 2038865 w 2041616"/>
                <a:gd name="connsiteY7" fmla="*/ 32644 h 514558"/>
                <a:gd name="connsiteX8" fmla="*/ 1853513 w 2041616"/>
                <a:gd name="connsiteY8" fmla="*/ 45001 h 514558"/>
                <a:gd name="connsiteX0" fmla="*/ 0 w 2038865"/>
                <a:gd name="connsiteY0" fmla="*/ 395752 h 494606"/>
                <a:gd name="connsiteX1" fmla="*/ 172994 w 2038865"/>
                <a:gd name="connsiteY1" fmla="*/ 335 h 494606"/>
                <a:gd name="connsiteX2" fmla="*/ 531340 w 2038865"/>
                <a:gd name="connsiteY2" fmla="*/ 457535 h 494606"/>
                <a:gd name="connsiteX3" fmla="*/ 840259 w 2038865"/>
                <a:gd name="connsiteY3" fmla="*/ 25049 h 494606"/>
                <a:gd name="connsiteX4" fmla="*/ 1112109 w 2038865"/>
                <a:gd name="connsiteY4" fmla="*/ 482248 h 494606"/>
                <a:gd name="connsiteX5" fmla="*/ 1396313 w 2038865"/>
                <a:gd name="connsiteY5" fmla="*/ 12692 h 494606"/>
                <a:gd name="connsiteX6" fmla="*/ 1705232 w 2038865"/>
                <a:gd name="connsiteY6" fmla="*/ 494606 h 494606"/>
                <a:gd name="connsiteX7" fmla="*/ 2038865 w 2038865"/>
                <a:gd name="connsiteY7" fmla="*/ 12692 h 494606"/>
                <a:gd name="connsiteX0" fmla="*/ 0 w 1940011"/>
                <a:gd name="connsiteY0" fmla="*/ 395752 h 494638"/>
                <a:gd name="connsiteX1" fmla="*/ 172994 w 1940011"/>
                <a:gd name="connsiteY1" fmla="*/ 335 h 494638"/>
                <a:gd name="connsiteX2" fmla="*/ 531340 w 1940011"/>
                <a:gd name="connsiteY2" fmla="*/ 457535 h 494638"/>
                <a:gd name="connsiteX3" fmla="*/ 840259 w 1940011"/>
                <a:gd name="connsiteY3" fmla="*/ 25049 h 494638"/>
                <a:gd name="connsiteX4" fmla="*/ 1112109 w 1940011"/>
                <a:gd name="connsiteY4" fmla="*/ 482248 h 494638"/>
                <a:gd name="connsiteX5" fmla="*/ 1396313 w 1940011"/>
                <a:gd name="connsiteY5" fmla="*/ 12692 h 494638"/>
                <a:gd name="connsiteX6" fmla="*/ 1705232 w 1940011"/>
                <a:gd name="connsiteY6" fmla="*/ 494606 h 494638"/>
                <a:gd name="connsiteX7" fmla="*/ 1940011 w 1940011"/>
                <a:gd name="connsiteY7" fmla="*/ 37406 h 494638"/>
                <a:gd name="connsiteX0" fmla="*/ 0 w 1977081"/>
                <a:gd name="connsiteY0" fmla="*/ 494333 h 494365"/>
                <a:gd name="connsiteX1" fmla="*/ 210064 w 1977081"/>
                <a:gd name="connsiteY1" fmla="*/ 62 h 494365"/>
                <a:gd name="connsiteX2" fmla="*/ 568410 w 1977081"/>
                <a:gd name="connsiteY2" fmla="*/ 457262 h 494365"/>
                <a:gd name="connsiteX3" fmla="*/ 877329 w 1977081"/>
                <a:gd name="connsiteY3" fmla="*/ 24776 h 494365"/>
                <a:gd name="connsiteX4" fmla="*/ 1149179 w 1977081"/>
                <a:gd name="connsiteY4" fmla="*/ 481975 h 494365"/>
                <a:gd name="connsiteX5" fmla="*/ 1433383 w 1977081"/>
                <a:gd name="connsiteY5" fmla="*/ 12419 h 494365"/>
                <a:gd name="connsiteX6" fmla="*/ 1742302 w 1977081"/>
                <a:gd name="connsiteY6" fmla="*/ 494333 h 494365"/>
                <a:gd name="connsiteX7" fmla="*/ 1977081 w 1977081"/>
                <a:gd name="connsiteY7" fmla="*/ 37133 h 494365"/>
                <a:gd name="connsiteX0" fmla="*/ 0 w 1890584"/>
                <a:gd name="connsiteY0" fmla="*/ 494333 h 494365"/>
                <a:gd name="connsiteX1" fmla="*/ 123567 w 1890584"/>
                <a:gd name="connsiteY1" fmla="*/ 62 h 494365"/>
                <a:gd name="connsiteX2" fmla="*/ 481913 w 1890584"/>
                <a:gd name="connsiteY2" fmla="*/ 457262 h 494365"/>
                <a:gd name="connsiteX3" fmla="*/ 790832 w 1890584"/>
                <a:gd name="connsiteY3" fmla="*/ 24776 h 494365"/>
                <a:gd name="connsiteX4" fmla="*/ 1062682 w 1890584"/>
                <a:gd name="connsiteY4" fmla="*/ 481975 h 494365"/>
                <a:gd name="connsiteX5" fmla="*/ 1346886 w 1890584"/>
                <a:gd name="connsiteY5" fmla="*/ 12419 h 494365"/>
                <a:gd name="connsiteX6" fmla="*/ 1655805 w 1890584"/>
                <a:gd name="connsiteY6" fmla="*/ 494333 h 494365"/>
                <a:gd name="connsiteX7" fmla="*/ 1890584 w 1890584"/>
                <a:gd name="connsiteY7" fmla="*/ 37133 h 494365"/>
                <a:gd name="connsiteX0" fmla="*/ 0 w 1890584"/>
                <a:gd name="connsiteY0" fmla="*/ 494333 h 494333"/>
                <a:gd name="connsiteX1" fmla="*/ 123567 w 1890584"/>
                <a:gd name="connsiteY1" fmla="*/ 62 h 494333"/>
                <a:gd name="connsiteX2" fmla="*/ 481913 w 1890584"/>
                <a:gd name="connsiteY2" fmla="*/ 457262 h 494333"/>
                <a:gd name="connsiteX3" fmla="*/ 790832 w 1890584"/>
                <a:gd name="connsiteY3" fmla="*/ 24776 h 494333"/>
                <a:gd name="connsiteX4" fmla="*/ 1062682 w 1890584"/>
                <a:gd name="connsiteY4" fmla="*/ 481975 h 494333"/>
                <a:gd name="connsiteX5" fmla="*/ 1346886 w 1890584"/>
                <a:gd name="connsiteY5" fmla="*/ 12419 h 494333"/>
                <a:gd name="connsiteX6" fmla="*/ 1631092 w 1890584"/>
                <a:gd name="connsiteY6" fmla="*/ 444906 h 494333"/>
                <a:gd name="connsiteX7" fmla="*/ 1890584 w 1890584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81975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57262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81922 h 481922"/>
                <a:gd name="connsiteX1" fmla="*/ 222421 w 1841157"/>
                <a:gd name="connsiteY1" fmla="*/ 24721 h 481922"/>
                <a:gd name="connsiteX2" fmla="*/ 481913 w 1841157"/>
                <a:gd name="connsiteY2" fmla="*/ 444851 h 481922"/>
                <a:gd name="connsiteX3" fmla="*/ 790832 w 1841157"/>
                <a:gd name="connsiteY3" fmla="*/ 12365 h 481922"/>
                <a:gd name="connsiteX4" fmla="*/ 1062682 w 1841157"/>
                <a:gd name="connsiteY4" fmla="*/ 444851 h 481922"/>
                <a:gd name="connsiteX5" fmla="*/ 1346886 w 1841157"/>
                <a:gd name="connsiteY5" fmla="*/ 8 h 481922"/>
                <a:gd name="connsiteX6" fmla="*/ 1631092 w 1841157"/>
                <a:gd name="connsiteY6" fmla="*/ 432495 h 481922"/>
                <a:gd name="connsiteX7" fmla="*/ 1841157 w 1841157"/>
                <a:gd name="connsiteY7" fmla="*/ 24722 h 481922"/>
                <a:gd name="connsiteX0" fmla="*/ 0 w 1804087"/>
                <a:gd name="connsiteY0" fmla="*/ 383068 h 444858"/>
                <a:gd name="connsiteX1" fmla="*/ 185351 w 1804087"/>
                <a:gd name="connsiteY1" fmla="*/ 24721 h 444858"/>
                <a:gd name="connsiteX2" fmla="*/ 444843 w 1804087"/>
                <a:gd name="connsiteY2" fmla="*/ 444851 h 444858"/>
                <a:gd name="connsiteX3" fmla="*/ 753762 w 1804087"/>
                <a:gd name="connsiteY3" fmla="*/ 12365 h 444858"/>
                <a:gd name="connsiteX4" fmla="*/ 1025612 w 1804087"/>
                <a:gd name="connsiteY4" fmla="*/ 444851 h 444858"/>
                <a:gd name="connsiteX5" fmla="*/ 1309816 w 1804087"/>
                <a:gd name="connsiteY5" fmla="*/ 8 h 444858"/>
                <a:gd name="connsiteX6" fmla="*/ 1594022 w 1804087"/>
                <a:gd name="connsiteY6" fmla="*/ 432495 h 444858"/>
                <a:gd name="connsiteX7" fmla="*/ 1804087 w 1804087"/>
                <a:gd name="connsiteY7" fmla="*/ 24722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660" h="444858">
                  <a:moveTo>
                    <a:pt x="0" y="383068"/>
                  </a:moveTo>
                  <a:cubicBezTo>
                    <a:pt x="58694" y="244055"/>
                    <a:pt x="111211" y="14424"/>
                    <a:pt x="185351" y="24721"/>
                  </a:cubicBezTo>
                  <a:cubicBezTo>
                    <a:pt x="259491" y="35018"/>
                    <a:pt x="350108" y="446910"/>
                    <a:pt x="444843" y="444851"/>
                  </a:cubicBezTo>
                  <a:cubicBezTo>
                    <a:pt x="539578" y="442792"/>
                    <a:pt x="656967" y="12365"/>
                    <a:pt x="753762" y="12365"/>
                  </a:cubicBezTo>
                  <a:cubicBezTo>
                    <a:pt x="850557" y="12365"/>
                    <a:pt x="932936" y="446910"/>
                    <a:pt x="1025612" y="444851"/>
                  </a:cubicBezTo>
                  <a:cubicBezTo>
                    <a:pt x="1118288" y="442792"/>
                    <a:pt x="1215081" y="2067"/>
                    <a:pt x="1309816" y="8"/>
                  </a:cubicBezTo>
                  <a:cubicBezTo>
                    <a:pt x="1404551" y="-2051"/>
                    <a:pt x="1519881" y="403663"/>
                    <a:pt x="1594022" y="432495"/>
                  </a:cubicBezTo>
                  <a:cubicBezTo>
                    <a:pt x="1668163" y="461327"/>
                    <a:pt x="1729947" y="251263"/>
                    <a:pt x="1754660" y="173003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3672000" y="2484000"/>
              <a:ext cx="160638" cy="160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5874470" y="2465371"/>
              <a:ext cx="160638" cy="1606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2" name="図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088" y="2202170"/>
            <a:ext cx="178837" cy="2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3" name="円/楕円 22"/>
          <p:cNvSpPr/>
          <p:nvPr/>
        </p:nvSpPr>
        <p:spPr>
          <a:xfrm>
            <a:off x="8496000" y="2457815"/>
            <a:ext cx="324000" cy="324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/>
          <p:nvPr/>
        </p:nvCxnSpPr>
        <p:spPr>
          <a:xfrm>
            <a:off x="8820000" y="2600832"/>
            <a:ext cx="757188" cy="102512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23" idx="2"/>
          </p:cNvCxnSpPr>
          <p:nvPr/>
        </p:nvCxnSpPr>
        <p:spPr>
          <a:xfrm flipH="1">
            <a:off x="7831239" y="2619815"/>
            <a:ext cx="664761" cy="105533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円/楕円 25"/>
          <p:cNvSpPr/>
          <p:nvPr/>
        </p:nvSpPr>
        <p:spPr>
          <a:xfrm>
            <a:off x="7686000" y="3159815"/>
            <a:ext cx="2066699" cy="20664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/>
          <p:cNvGrpSpPr/>
          <p:nvPr/>
        </p:nvGrpSpPr>
        <p:grpSpPr>
          <a:xfrm>
            <a:off x="7570970" y="3984934"/>
            <a:ext cx="2296757" cy="394290"/>
            <a:chOff x="4385459" y="4693771"/>
            <a:chExt cx="3189233" cy="469066"/>
          </a:xfrm>
        </p:grpSpPr>
        <p:cxnSp>
          <p:nvCxnSpPr>
            <p:cNvPr id="28" name="直線コネクタ 27"/>
            <p:cNvCxnSpPr>
              <a:endCxn id="29" idx="2"/>
            </p:cNvCxnSpPr>
            <p:nvPr/>
          </p:nvCxnSpPr>
          <p:spPr>
            <a:xfrm>
              <a:off x="4385459" y="4934237"/>
              <a:ext cx="38305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円/楕円 28"/>
            <p:cNvSpPr/>
            <p:nvPr/>
          </p:nvSpPr>
          <p:spPr>
            <a:xfrm>
              <a:off x="4768518" y="4705637"/>
              <a:ext cx="543698" cy="4572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5695275" y="4705637"/>
              <a:ext cx="543698" cy="4572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1" name="直線コネクタ 30"/>
            <p:cNvCxnSpPr>
              <a:stCxn id="29" idx="6"/>
              <a:endCxn id="30" idx="2"/>
            </p:cNvCxnSpPr>
            <p:nvPr/>
          </p:nvCxnSpPr>
          <p:spPr>
            <a:xfrm>
              <a:off x="5312216" y="4934237"/>
              <a:ext cx="38305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>
              <a:stCxn id="30" idx="6"/>
              <a:endCxn id="33" idx="2"/>
            </p:cNvCxnSpPr>
            <p:nvPr/>
          </p:nvCxnSpPr>
          <p:spPr>
            <a:xfrm flipV="1">
              <a:off x="6238973" y="4922371"/>
              <a:ext cx="383059" cy="1186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円/楕円 32"/>
            <p:cNvSpPr/>
            <p:nvPr/>
          </p:nvSpPr>
          <p:spPr>
            <a:xfrm>
              <a:off x="6622032" y="4693771"/>
              <a:ext cx="543698" cy="4572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4" name="直線コネクタ 33"/>
            <p:cNvCxnSpPr>
              <a:stCxn id="33" idx="6"/>
            </p:cNvCxnSpPr>
            <p:nvPr/>
          </p:nvCxnSpPr>
          <p:spPr>
            <a:xfrm>
              <a:off x="7165730" y="4922371"/>
              <a:ext cx="40896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図 3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58" y="3698966"/>
            <a:ext cx="344926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1" name="図 4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631" y="4420915"/>
            <a:ext cx="332786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2" name="図 4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72" y="3659590"/>
            <a:ext cx="404199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3" name="図 4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725" y="4494270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4" name="図 4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515" y="4482641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5" name="図 4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607" y="3664910"/>
            <a:ext cx="404199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7" name="テキスト ボックス 1"/>
          <p:cNvSpPr txBox="1">
            <a:spLocks noChangeArrowheads="1"/>
          </p:cNvSpPr>
          <p:nvPr/>
        </p:nvSpPr>
        <p:spPr bwMode="auto">
          <a:xfrm>
            <a:off x="7235817" y="1830242"/>
            <a:ext cx="33571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(vector dominance model)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729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21" grpId="0"/>
      <p:bldP spid="23" grpId="0" animBg="1"/>
      <p:bldP spid="26" grpId="0" animBg="1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990901" y="312467"/>
            <a:ext cx="4963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Vacuum spectrum</a:t>
            </a:r>
            <a:endParaRPr kumimoji="1" lang="en-US" altLang="ja-JP" sz="4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471" y="1512429"/>
            <a:ext cx="5962365" cy="4286089"/>
          </a:xfrm>
          <a:prstGeom prst="rect">
            <a:avLst/>
          </a:prstGeom>
        </p:spPr>
      </p:pic>
      <p:sp>
        <p:nvSpPr>
          <p:cNvPr id="11" name="テキスト ボックス 1"/>
          <p:cNvSpPr txBox="1">
            <a:spLocks noChangeArrowheads="1"/>
          </p:cNvSpPr>
          <p:nvPr/>
        </p:nvSpPr>
        <p:spPr bwMode="auto">
          <a:xfrm>
            <a:off x="253267" y="6074785"/>
            <a:ext cx="6219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 smtClean="0">
                <a:solidFill>
                  <a:schemeClr val="bg1"/>
                </a:solidFill>
                <a:latin typeface="+mn-lt"/>
              </a:rPr>
              <a:t>Data from</a:t>
            </a:r>
          </a:p>
          <a:p>
            <a:r>
              <a:rPr lang="en-US" altLang="ja-JP" sz="1600" dirty="0" smtClean="0">
                <a:solidFill>
                  <a:schemeClr val="bg1"/>
                </a:solidFill>
                <a:latin typeface="+mn-lt"/>
              </a:rPr>
              <a:t>J.P. Lees et al. (BABAR Collaboration), Phys. Rev. D </a:t>
            </a:r>
            <a:r>
              <a:rPr lang="en-US" altLang="ja-JP" sz="1600" b="1" dirty="0" smtClean="0">
                <a:solidFill>
                  <a:schemeClr val="bg1"/>
                </a:solidFill>
                <a:latin typeface="+mn-lt"/>
              </a:rPr>
              <a:t>88</a:t>
            </a:r>
            <a:r>
              <a:rPr lang="en-US" altLang="ja-JP" sz="1600" dirty="0" smtClean="0">
                <a:solidFill>
                  <a:schemeClr val="bg1"/>
                </a:solidFill>
                <a:latin typeface="+mn-lt"/>
              </a:rPr>
              <a:t>, 032013 (2013).</a:t>
            </a:r>
            <a:endParaRPr lang="ja-JP" alt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下矢印 14"/>
          <p:cNvSpPr/>
          <p:nvPr/>
        </p:nvSpPr>
        <p:spPr bwMode="auto">
          <a:xfrm rot="16200000">
            <a:off x="4020638" y="1586408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6" name="テキスト ボックス 1"/>
          <p:cNvSpPr txBox="1">
            <a:spLocks noChangeArrowheads="1"/>
          </p:cNvSpPr>
          <p:nvPr/>
        </p:nvSpPr>
        <p:spPr bwMode="auto">
          <a:xfrm>
            <a:off x="1503048" y="2448720"/>
            <a:ext cx="14369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(Vacuum)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テキスト ボックス 1"/>
          <p:cNvSpPr txBox="1">
            <a:spLocks noChangeArrowheads="1"/>
          </p:cNvSpPr>
          <p:nvPr/>
        </p:nvSpPr>
        <p:spPr bwMode="auto">
          <a:xfrm>
            <a:off x="954539" y="3169042"/>
            <a:ext cx="32814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How</a:t>
            </a:r>
            <a:r>
              <a:rPr lang="ja-JP" alt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is this spectrum  modified in nuclear matter?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テキスト ボックス 1"/>
          <p:cNvSpPr txBox="1">
            <a:spLocks noChangeArrowheads="1"/>
          </p:cNvSpPr>
          <p:nvPr/>
        </p:nvSpPr>
        <p:spPr bwMode="auto">
          <a:xfrm>
            <a:off x="954539" y="4023042"/>
            <a:ext cx="32814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Is the (modified) spectral function consistent with    QCD sum rules?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96" y="1741654"/>
            <a:ext cx="2245086" cy="61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3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73255" y="338817"/>
            <a:ext cx="652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What happens in nuclear matter?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0" name="テキスト ボックス 1"/>
          <p:cNvSpPr txBox="1">
            <a:spLocks noChangeArrowheads="1"/>
          </p:cNvSpPr>
          <p:nvPr/>
        </p:nvSpPr>
        <p:spPr bwMode="auto">
          <a:xfrm>
            <a:off x="5467559" y="4198854"/>
            <a:ext cx="29303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Forward KN (or KN) scattering amplitude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95" name="直線コネクタ 94"/>
          <p:cNvCxnSpPr/>
          <p:nvPr/>
        </p:nvCxnSpPr>
        <p:spPr>
          <a:xfrm>
            <a:off x="6471860" y="4275056"/>
            <a:ext cx="12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大かっこ 96"/>
          <p:cNvSpPr/>
          <p:nvPr/>
        </p:nvSpPr>
        <p:spPr>
          <a:xfrm>
            <a:off x="4834944" y="5041364"/>
            <a:ext cx="3356288" cy="1072090"/>
          </a:xfrm>
          <a:prstGeom prst="bracketPair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テキスト ボックス 1"/>
          <p:cNvSpPr txBox="1">
            <a:spLocks noChangeArrowheads="1"/>
          </p:cNvSpPr>
          <p:nvPr/>
        </p:nvSpPr>
        <p:spPr bwMode="auto">
          <a:xfrm>
            <a:off x="5031946" y="5097791"/>
            <a:ext cx="31592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If working at linear order in density, the free scattering amplitudes can be used 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83" name="グループ化 82"/>
          <p:cNvGrpSpPr/>
          <p:nvPr/>
        </p:nvGrpSpPr>
        <p:grpSpPr>
          <a:xfrm>
            <a:off x="3398815" y="2450327"/>
            <a:ext cx="762789" cy="761020"/>
            <a:chOff x="4487699" y="1128773"/>
            <a:chExt cx="762789" cy="761020"/>
          </a:xfrm>
        </p:grpSpPr>
        <p:sp>
          <p:nvSpPr>
            <p:cNvPr id="84" name="円/楕円 83"/>
            <p:cNvSpPr/>
            <p:nvPr/>
          </p:nvSpPr>
          <p:spPr>
            <a:xfrm>
              <a:off x="4487699" y="1128773"/>
              <a:ext cx="762789" cy="761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4671350" y="1158877"/>
              <a:ext cx="530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>
                  <a:solidFill>
                    <a:schemeClr val="tx2"/>
                  </a:solidFill>
                </a:rPr>
                <a:t>P</a:t>
              </a:r>
              <a:endParaRPr kumimoji="1" lang="ja-JP" altLang="en-US" sz="3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0" name="グループ化 79"/>
          <p:cNvGrpSpPr/>
          <p:nvPr/>
        </p:nvGrpSpPr>
        <p:grpSpPr>
          <a:xfrm>
            <a:off x="2241968" y="2465119"/>
            <a:ext cx="762789" cy="761020"/>
            <a:chOff x="6124403" y="1327613"/>
            <a:chExt cx="762789" cy="761020"/>
          </a:xfrm>
        </p:grpSpPr>
        <p:sp>
          <p:nvSpPr>
            <p:cNvPr id="81" name="円/楕円 80"/>
            <p:cNvSpPr/>
            <p:nvPr/>
          </p:nvSpPr>
          <p:spPr>
            <a:xfrm>
              <a:off x="6124403" y="1327613"/>
              <a:ext cx="762789" cy="76102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6277040" y="1359627"/>
              <a:ext cx="530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 smtClean="0">
                  <a:solidFill>
                    <a:schemeClr val="tx2"/>
                  </a:solidFill>
                </a:rPr>
                <a:t>N</a:t>
              </a:r>
              <a:endParaRPr kumimoji="1" lang="ja-JP" altLang="en-US" sz="3600" dirty="0">
                <a:solidFill>
                  <a:schemeClr val="tx2"/>
                </a:solidFill>
              </a:endParaRPr>
            </a:p>
          </p:txBody>
        </p:sp>
      </p:grpSp>
      <p:sp>
        <p:nvSpPr>
          <p:cNvPr id="4" name="フリーフォーム 3"/>
          <p:cNvSpPr/>
          <p:nvPr/>
        </p:nvSpPr>
        <p:spPr>
          <a:xfrm>
            <a:off x="351708" y="2098345"/>
            <a:ext cx="1754660" cy="444858"/>
          </a:xfrm>
          <a:custGeom>
            <a:avLst/>
            <a:gdLst>
              <a:gd name="connsiteX0" fmla="*/ 0 w 2137719"/>
              <a:gd name="connsiteY0" fmla="*/ 275894 h 461274"/>
              <a:gd name="connsiteX1" fmla="*/ 271848 w 2137719"/>
              <a:gd name="connsiteY1" fmla="*/ 4045 h 461274"/>
              <a:gd name="connsiteX2" fmla="*/ 630194 w 2137719"/>
              <a:gd name="connsiteY2" fmla="*/ 461245 h 461274"/>
              <a:gd name="connsiteX3" fmla="*/ 939113 w 2137719"/>
              <a:gd name="connsiteY3" fmla="*/ 28759 h 461274"/>
              <a:gd name="connsiteX4" fmla="*/ 1223319 w 2137719"/>
              <a:gd name="connsiteY4" fmla="*/ 411818 h 461274"/>
              <a:gd name="connsiteX5" fmla="*/ 1495167 w 2137719"/>
              <a:gd name="connsiteY5" fmla="*/ 16402 h 461274"/>
              <a:gd name="connsiteX6" fmla="*/ 1841157 w 2137719"/>
              <a:gd name="connsiteY6" fmla="*/ 424175 h 461274"/>
              <a:gd name="connsiteX7" fmla="*/ 2137719 w 2137719"/>
              <a:gd name="connsiteY7" fmla="*/ 16402 h 461274"/>
              <a:gd name="connsiteX8" fmla="*/ 2137719 w 2137719"/>
              <a:gd name="connsiteY8" fmla="*/ 16402 h 461274"/>
              <a:gd name="connsiteX0" fmla="*/ 0 w 2137719"/>
              <a:gd name="connsiteY0" fmla="*/ 275894 h 485964"/>
              <a:gd name="connsiteX1" fmla="*/ 271848 w 2137719"/>
              <a:gd name="connsiteY1" fmla="*/ 4045 h 485964"/>
              <a:gd name="connsiteX2" fmla="*/ 630194 w 2137719"/>
              <a:gd name="connsiteY2" fmla="*/ 461245 h 485964"/>
              <a:gd name="connsiteX3" fmla="*/ 939113 w 2137719"/>
              <a:gd name="connsiteY3" fmla="*/ 28759 h 485964"/>
              <a:gd name="connsiteX4" fmla="*/ 1210963 w 2137719"/>
              <a:gd name="connsiteY4" fmla="*/ 485958 h 485964"/>
              <a:gd name="connsiteX5" fmla="*/ 1495167 w 2137719"/>
              <a:gd name="connsiteY5" fmla="*/ 16402 h 485964"/>
              <a:gd name="connsiteX6" fmla="*/ 1841157 w 2137719"/>
              <a:gd name="connsiteY6" fmla="*/ 424175 h 485964"/>
              <a:gd name="connsiteX7" fmla="*/ 2137719 w 2137719"/>
              <a:gd name="connsiteY7" fmla="*/ 16402 h 485964"/>
              <a:gd name="connsiteX8" fmla="*/ 2137719 w 2137719"/>
              <a:gd name="connsiteY8" fmla="*/ 16402 h 485964"/>
              <a:gd name="connsiteX0" fmla="*/ 0 w 2038865"/>
              <a:gd name="connsiteY0" fmla="*/ 395721 h 482223"/>
              <a:gd name="connsiteX1" fmla="*/ 172994 w 2038865"/>
              <a:gd name="connsiteY1" fmla="*/ 304 h 482223"/>
              <a:gd name="connsiteX2" fmla="*/ 531340 w 2038865"/>
              <a:gd name="connsiteY2" fmla="*/ 457504 h 482223"/>
              <a:gd name="connsiteX3" fmla="*/ 840259 w 2038865"/>
              <a:gd name="connsiteY3" fmla="*/ 25018 h 482223"/>
              <a:gd name="connsiteX4" fmla="*/ 1112109 w 2038865"/>
              <a:gd name="connsiteY4" fmla="*/ 482217 h 482223"/>
              <a:gd name="connsiteX5" fmla="*/ 1396313 w 2038865"/>
              <a:gd name="connsiteY5" fmla="*/ 12661 h 482223"/>
              <a:gd name="connsiteX6" fmla="*/ 1742303 w 2038865"/>
              <a:gd name="connsiteY6" fmla="*/ 420434 h 482223"/>
              <a:gd name="connsiteX7" fmla="*/ 2038865 w 2038865"/>
              <a:gd name="connsiteY7" fmla="*/ 12661 h 482223"/>
              <a:gd name="connsiteX8" fmla="*/ 2038865 w 2038865"/>
              <a:gd name="connsiteY8" fmla="*/ 12661 h 482223"/>
              <a:gd name="connsiteX0" fmla="*/ 0 w 2038865"/>
              <a:gd name="connsiteY0" fmla="*/ 395751 h 482253"/>
              <a:gd name="connsiteX1" fmla="*/ 172994 w 2038865"/>
              <a:gd name="connsiteY1" fmla="*/ 334 h 482253"/>
              <a:gd name="connsiteX2" fmla="*/ 531340 w 2038865"/>
              <a:gd name="connsiteY2" fmla="*/ 457534 h 482253"/>
              <a:gd name="connsiteX3" fmla="*/ 840259 w 2038865"/>
              <a:gd name="connsiteY3" fmla="*/ 25048 h 482253"/>
              <a:gd name="connsiteX4" fmla="*/ 1112109 w 2038865"/>
              <a:gd name="connsiteY4" fmla="*/ 482247 h 482253"/>
              <a:gd name="connsiteX5" fmla="*/ 1396313 w 2038865"/>
              <a:gd name="connsiteY5" fmla="*/ 12691 h 482253"/>
              <a:gd name="connsiteX6" fmla="*/ 1742303 w 2038865"/>
              <a:gd name="connsiteY6" fmla="*/ 420464 h 482253"/>
              <a:gd name="connsiteX7" fmla="*/ 2038865 w 2038865"/>
              <a:gd name="connsiteY7" fmla="*/ 12691 h 482253"/>
              <a:gd name="connsiteX8" fmla="*/ 2038865 w 2038865"/>
              <a:gd name="connsiteY8" fmla="*/ 12691 h 482253"/>
              <a:gd name="connsiteX0" fmla="*/ 0 w 2038865"/>
              <a:gd name="connsiteY0" fmla="*/ 395751 h 494605"/>
              <a:gd name="connsiteX1" fmla="*/ 172994 w 2038865"/>
              <a:gd name="connsiteY1" fmla="*/ 334 h 494605"/>
              <a:gd name="connsiteX2" fmla="*/ 531340 w 2038865"/>
              <a:gd name="connsiteY2" fmla="*/ 457534 h 494605"/>
              <a:gd name="connsiteX3" fmla="*/ 840259 w 2038865"/>
              <a:gd name="connsiteY3" fmla="*/ 25048 h 494605"/>
              <a:gd name="connsiteX4" fmla="*/ 1112109 w 2038865"/>
              <a:gd name="connsiteY4" fmla="*/ 482247 h 494605"/>
              <a:gd name="connsiteX5" fmla="*/ 1396313 w 2038865"/>
              <a:gd name="connsiteY5" fmla="*/ 12691 h 494605"/>
              <a:gd name="connsiteX6" fmla="*/ 1705232 w 2038865"/>
              <a:gd name="connsiteY6" fmla="*/ 494605 h 494605"/>
              <a:gd name="connsiteX7" fmla="*/ 2038865 w 2038865"/>
              <a:gd name="connsiteY7" fmla="*/ 12691 h 494605"/>
              <a:gd name="connsiteX8" fmla="*/ 2038865 w 2038865"/>
              <a:gd name="connsiteY8" fmla="*/ 12691 h 494605"/>
              <a:gd name="connsiteX0" fmla="*/ 0 w 2041616"/>
              <a:gd name="connsiteY0" fmla="*/ 415704 h 514558"/>
              <a:gd name="connsiteX1" fmla="*/ 172994 w 2041616"/>
              <a:gd name="connsiteY1" fmla="*/ 20287 h 514558"/>
              <a:gd name="connsiteX2" fmla="*/ 531340 w 2041616"/>
              <a:gd name="connsiteY2" fmla="*/ 477487 h 514558"/>
              <a:gd name="connsiteX3" fmla="*/ 840259 w 2041616"/>
              <a:gd name="connsiteY3" fmla="*/ 45001 h 514558"/>
              <a:gd name="connsiteX4" fmla="*/ 1112109 w 2041616"/>
              <a:gd name="connsiteY4" fmla="*/ 502200 h 514558"/>
              <a:gd name="connsiteX5" fmla="*/ 1396313 w 2041616"/>
              <a:gd name="connsiteY5" fmla="*/ 32644 h 514558"/>
              <a:gd name="connsiteX6" fmla="*/ 1705232 w 2041616"/>
              <a:gd name="connsiteY6" fmla="*/ 514558 h 514558"/>
              <a:gd name="connsiteX7" fmla="*/ 2038865 w 2041616"/>
              <a:gd name="connsiteY7" fmla="*/ 32644 h 514558"/>
              <a:gd name="connsiteX8" fmla="*/ 1853513 w 2041616"/>
              <a:gd name="connsiteY8" fmla="*/ 45001 h 514558"/>
              <a:gd name="connsiteX0" fmla="*/ 0 w 2038865"/>
              <a:gd name="connsiteY0" fmla="*/ 395752 h 494606"/>
              <a:gd name="connsiteX1" fmla="*/ 172994 w 2038865"/>
              <a:gd name="connsiteY1" fmla="*/ 335 h 494606"/>
              <a:gd name="connsiteX2" fmla="*/ 531340 w 2038865"/>
              <a:gd name="connsiteY2" fmla="*/ 457535 h 494606"/>
              <a:gd name="connsiteX3" fmla="*/ 840259 w 2038865"/>
              <a:gd name="connsiteY3" fmla="*/ 25049 h 494606"/>
              <a:gd name="connsiteX4" fmla="*/ 1112109 w 2038865"/>
              <a:gd name="connsiteY4" fmla="*/ 482248 h 494606"/>
              <a:gd name="connsiteX5" fmla="*/ 1396313 w 2038865"/>
              <a:gd name="connsiteY5" fmla="*/ 12692 h 494606"/>
              <a:gd name="connsiteX6" fmla="*/ 1705232 w 2038865"/>
              <a:gd name="connsiteY6" fmla="*/ 494606 h 494606"/>
              <a:gd name="connsiteX7" fmla="*/ 2038865 w 2038865"/>
              <a:gd name="connsiteY7" fmla="*/ 12692 h 494606"/>
              <a:gd name="connsiteX0" fmla="*/ 0 w 1940011"/>
              <a:gd name="connsiteY0" fmla="*/ 395752 h 494638"/>
              <a:gd name="connsiteX1" fmla="*/ 172994 w 1940011"/>
              <a:gd name="connsiteY1" fmla="*/ 335 h 494638"/>
              <a:gd name="connsiteX2" fmla="*/ 531340 w 1940011"/>
              <a:gd name="connsiteY2" fmla="*/ 457535 h 494638"/>
              <a:gd name="connsiteX3" fmla="*/ 840259 w 1940011"/>
              <a:gd name="connsiteY3" fmla="*/ 25049 h 494638"/>
              <a:gd name="connsiteX4" fmla="*/ 1112109 w 1940011"/>
              <a:gd name="connsiteY4" fmla="*/ 482248 h 494638"/>
              <a:gd name="connsiteX5" fmla="*/ 1396313 w 1940011"/>
              <a:gd name="connsiteY5" fmla="*/ 12692 h 494638"/>
              <a:gd name="connsiteX6" fmla="*/ 1705232 w 1940011"/>
              <a:gd name="connsiteY6" fmla="*/ 494606 h 494638"/>
              <a:gd name="connsiteX7" fmla="*/ 1940011 w 1940011"/>
              <a:gd name="connsiteY7" fmla="*/ 37406 h 494638"/>
              <a:gd name="connsiteX0" fmla="*/ 0 w 1977081"/>
              <a:gd name="connsiteY0" fmla="*/ 494333 h 494365"/>
              <a:gd name="connsiteX1" fmla="*/ 210064 w 1977081"/>
              <a:gd name="connsiteY1" fmla="*/ 62 h 494365"/>
              <a:gd name="connsiteX2" fmla="*/ 568410 w 1977081"/>
              <a:gd name="connsiteY2" fmla="*/ 457262 h 494365"/>
              <a:gd name="connsiteX3" fmla="*/ 877329 w 1977081"/>
              <a:gd name="connsiteY3" fmla="*/ 24776 h 494365"/>
              <a:gd name="connsiteX4" fmla="*/ 1149179 w 1977081"/>
              <a:gd name="connsiteY4" fmla="*/ 481975 h 494365"/>
              <a:gd name="connsiteX5" fmla="*/ 1433383 w 1977081"/>
              <a:gd name="connsiteY5" fmla="*/ 12419 h 494365"/>
              <a:gd name="connsiteX6" fmla="*/ 1742302 w 1977081"/>
              <a:gd name="connsiteY6" fmla="*/ 494333 h 494365"/>
              <a:gd name="connsiteX7" fmla="*/ 1977081 w 1977081"/>
              <a:gd name="connsiteY7" fmla="*/ 37133 h 494365"/>
              <a:gd name="connsiteX0" fmla="*/ 0 w 1890584"/>
              <a:gd name="connsiteY0" fmla="*/ 494333 h 494365"/>
              <a:gd name="connsiteX1" fmla="*/ 123567 w 1890584"/>
              <a:gd name="connsiteY1" fmla="*/ 62 h 494365"/>
              <a:gd name="connsiteX2" fmla="*/ 481913 w 1890584"/>
              <a:gd name="connsiteY2" fmla="*/ 457262 h 494365"/>
              <a:gd name="connsiteX3" fmla="*/ 790832 w 1890584"/>
              <a:gd name="connsiteY3" fmla="*/ 24776 h 494365"/>
              <a:gd name="connsiteX4" fmla="*/ 1062682 w 1890584"/>
              <a:gd name="connsiteY4" fmla="*/ 481975 h 494365"/>
              <a:gd name="connsiteX5" fmla="*/ 1346886 w 1890584"/>
              <a:gd name="connsiteY5" fmla="*/ 12419 h 494365"/>
              <a:gd name="connsiteX6" fmla="*/ 1655805 w 1890584"/>
              <a:gd name="connsiteY6" fmla="*/ 494333 h 494365"/>
              <a:gd name="connsiteX7" fmla="*/ 1890584 w 1890584"/>
              <a:gd name="connsiteY7" fmla="*/ 37133 h 494365"/>
              <a:gd name="connsiteX0" fmla="*/ 0 w 1890584"/>
              <a:gd name="connsiteY0" fmla="*/ 494333 h 494333"/>
              <a:gd name="connsiteX1" fmla="*/ 123567 w 1890584"/>
              <a:gd name="connsiteY1" fmla="*/ 62 h 494333"/>
              <a:gd name="connsiteX2" fmla="*/ 481913 w 1890584"/>
              <a:gd name="connsiteY2" fmla="*/ 457262 h 494333"/>
              <a:gd name="connsiteX3" fmla="*/ 790832 w 1890584"/>
              <a:gd name="connsiteY3" fmla="*/ 24776 h 494333"/>
              <a:gd name="connsiteX4" fmla="*/ 1062682 w 1890584"/>
              <a:gd name="connsiteY4" fmla="*/ 481975 h 494333"/>
              <a:gd name="connsiteX5" fmla="*/ 1346886 w 1890584"/>
              <a:gd name="connsiteY5" fmla="*/ 12419 h 494333"/>
              <a:gd name="connsiteX6" fmla="*/ 1631092 w 1890584"/>
              <a:gd name="connsiteY6" fmla="*/ 444906 h 494333"/>
              <a:gd name="connsiteX7" fmla="*/ 1890584 w 1890584"/>
              <a:gd name="connsiteY7" fmla="*/ 37133 h 494333"/>
              <a:gd name="connsiteX0" fmla="*/ 0 w 1841157"/>
              <a:gd name="connsiteY0" fmla="*/ 494333 h 494333"/>
              <a:gd name="connsiteX1" fmla="*/ 123567 w 1841157"/>
              <a:gd name="connsiteY1" fmla="*/ 62 h 494333"/>
              <a:gd name="connsiteX2" fmla="*/ 481913 w 1841157"/>
              <a:gd name="connsiteY2" fmla="*/ 457262 h 494333"/>
              <a:gd name="connsiteX3" fmla="*/ 790832 w 1841157"/>
              <a:gd name="connsiteY3" fmla="*/ 24776 h 494333"/>
              <a:gd name="connsiteX4" fmla="*/ 1062682 w 1841157"/>
              <a:gd name="connsiteY4" fmla="*/ 481975 h 494333"/>
              <a:gd name="connsiteX5" fmla="*/ 1346886 w 1841157"/>
              <a:gd name="connsiteY5" fmla="*/ 12419 h 494333"/>
              <a:gd name="connsiteX6" fmla="*/ 1631092 w 1841157"/>
              <a:gd name="connsiteY6" fmla="*/ 444906 h 494333"/>
              <a:gd name="connsiteX7" fmla="*/ 1841157 w 1841157"/>
              <a:gd name="connsiteY7" fmla="*/ 37133 h 494333"/>
              <a:gd name="connsiteX0" fmla="*/ 0 w 1841157"/>
              <a:gd name="connsiteY0" fmla="*/ 494333 h 494333"/>
              <a:gd name="connsiteX1" fmla="*/ 123567 w 1841157"/>
              <a:gd name="connsiteY1" fmla="*/ 62 h 494333"/>
              <a:gd name="connsiteX2" fmla="*/ 481913 w 1841157"/>
              <a:gd name="connsiteY2" fmla="*/ 457262 h 494333"/>
              <a:gd name="connsiteX3" fmla="*/ 790832 w 1841157"/>
              <a:gd name="connsiteY3" fmla="*/ 24776 h 494333"/>
              <a:gd name="connsiteX4" fmla="*/ 1062682 w 1841157"/>
              <a:gd name="connsiteY4" fmla="*/ 457262 h 494333"/>
              <a:gd name="connsiteX5" fmla="*/ 1346886 w 1841157"/>
              <a:gd name="connsiteY5" fmla="*/ 12419 h 494333"/>
              <a:gd name="connsiteX6" fmla="*/ 1631092 w 1841157"/>
              <a:gd name="connsiteY6" fmla="*/ 444906 h 494333"/>
              <a:gd name="connsiteX7" fmla="*/ 1841157 w 1841157"/>
              <a:gd name="connsiteY7" fmla="*/ 37133 h 494333"/>
              <a:gd name="connsiteX0" fmla="*/ 0 w 1841157"/>
              <a:gd name="connsiteY0" fmla="*/ 481922 h 481922"/>
              <a:gd name="connsiteX1" fmla="*/ 222421 w 1841157"/>
              <a:gd name="connsiteY1" fmla="*/ 24721 h 481922"/>
              <a:gd name="connsiteX2" fmla="*/ 481913 w 1841157"/>
              <a:gd name="connsiteY2" fmla="*/ 444851 h 481922"/>
              <a:gd name="connsiteX3" fmla="*/ 790832 w 1841157"/>
              <a:gd name="connsiteY3" fmla="*/ 12365 h 481922"/>
              <a:gd name="connsiteX4" fmla="*/ 1062682 w 1841157"/>
              <a:gd name="connsiteY4" fmla="*/ 444851 h 481922"/>
              <a:gd name="connsiteX5" fmla="*/ 1346886 w 1841157"/>
              <a:gd name="connsiteY5" fmla="*/ 8 h 481922"/>
              <a:gd name="connsiteX6" fmla="*/ 1631092 w 1841157"/>
              <a:gd name="connsiteY6" fmla="*/ 432495 h 481922"/>
              <a:gd name="connsiteX7" fmla="*/ 1841157 w 1841157"/>
              <a:gd name="connsiteY7" fmla="*/ 24722 h 481922"/>
              <a:gd name="connsiteX0" fmla="*/ 0 w 1804087"/>
              <a:gd name="connsiteY0" fmla="*/ 383068 h 444858"/>
              <a:gd name="connsiteX1" fmla="*/ 185351 w 1804087"/>
              <a:gd name="connsiteY1" fmla="*/ 24721 h 444858"/>
              <a:gd name="connsiteX2" fmla="*/ 444843 w 1804087"/>
              <a:gd name="connsiteY2" fmla="*/ 444851 h 444858"/>
              <a:gd name="connsiteX3" fmla="*/ 753762 w 1804087"/>
              <a:gd name="connsiteY3" fmla="*/ 12365 h 444858"/>
              <a:gd name="connsiteX4" fmla="*/ 1025612 w 1804087"/>
              <a:gd name="connsiteY4" fmla="*/ 444851 h 444858"/>
              <a:gd name="connsiteX5" fmla="*/ 1309816 w 1804087"/>
              <a:gd name="connsiteY5" fmla="*/ 8 h 444858"/>
              <a:gd name="connsiteX6" fmla="*/ 1594022 w 1804087"/>
              <a:gd name="connsiteY6" fmla="*/ 432495 h 444858"/>
              <a:gd name="connsiteX7" fmla="*/ 1804087 w 1804087"/>
              <a:gd name="connsiteY7" fmla="*/ 24722 h 444858"/>
              <a:gd name="connsiteX0" fmla="*/ 0 w 1754660"/>
              <a:gd name="connsiteY0" fmla="*/ 383068 h 444858"/>
              <a:gd name="connsiteX1" fmla="*/ 185351 w 1754660"/>
              <a:gd name="connsiteY1" fmla="*/ 24721 h 444858"/>
              <a:gd name="connsiteX2" fmla="*/ 444843 w 1754660"/>
              <a:gd name="connsiteY2" fmla="*/ 444851 h 444858"/>
              <a:gd name="connsiteX3" fmla="*/ 753762 w 1754660"/>
              <a:gd name="connsiteY3" fmla="*/ 12365 h 444858"/>
              <a:gd name="connsiteX4" fmla="*/ 1025612 w 1754660"/>
              <a:gd name="connsiteY4" fmla="*/ 444851 h 444858"/>
              <a:gd name="connsiteX5" fmla="*/ 1309816 w 1754660"/>
              <a:gd name="connsiteY5" fmla="*/ 8 h 444858"/>
              <a:gd name="connsiteX6" fmla="*/ 1594022 w 1754660"/>
              <a:gd name="connsiteY6" fmla="*/ 432495 h 444858"/>
              <a:gd name="connsiteX7" fmla="*/ 1754660 w 1754660"/>
              <a:gd name="connsiteY7" fmla="*/ 173003 h 444858"/>
              <a:gd name="connsiteX0" fmla="*/ 0 w 1754660"/>
              <a:gd name="connsiteY0" fmla="*/ 383068 h 444858"/>
              <a:gd name="connsiteX1" fmla="*/ 185351 w 1754660"/>
              <a:gd name="connsiteY1" fmla="*/ 24721 h 444858"/>
              <a:gd name="connsiteX2" fmla="*/ 444843 w 1754660"/>
              <a:gd name="connsiteY2" fmla="*/ 444851 h 444858"/>
              <a:gd name="connsiteX3" fmla="*/ 753762 w 1754660"/>
              <a:gd name="connsiteY3" fmla="*/ 12365 h 444858"/>
              <a:gd name="connsiteX4" fmla="*/ 1025612 w 1754660"/>
              <a:gd name="connsiteY4" fmla="*/ 444851 h 444858"/>
              <a:gd name="connsiteX5" fmla="*/ 1309816 w 1754660"/>
              <a:gd name="connsiteY5" fmla="*/ 8 h 444858"/>
              <a:gd name="connsiteX6" fmla="*/ 1594022 w 1754660"/>
              <a:gd name="connsiteY6" fmla="*/ 432495 h 444858"/>
              <a:gd name="connsiteX7" fmla="*/ 1754660 w 1754660"/>
              <a:gd name="connsiteY7" fmla="*/ 173003 h 44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4660" h="444858">
                <a:moveTo>
                  <a:pt x="0" y="383068"/>
                </a:moveTo>
                <a:cubicBezTo>
                  <a:pt x="58694" y="244055"/>
                  <a:pt x="111211" y="14424"/>
                  <a:pt x="185351" y="24721"/>
                </a:cubicBezTo>
                <a:cubicBezTo>
                  <a:pt x="259491" y="35018"/>
                  <a:pt x="350108" y="446910"/>
                  <a:pt x="444843" y="444851"/>
                </a:cubicBezTo>
                <a:cubicBezTo>
                  <a:pt x="539578" y="442792"/>
                  <a:pt x="656967" y="12365"/>
                  <a:pt x="753762" y="12365"/>
                </a:cubicBezTo>
                <a:cubicBezTo>
                  <a:pt x="850557" y="12365"/>
                  <a:pt x="932936" y="446910"/>
                  <a:pt x="1025612" y="444851"/>
                </a:cubicBezTo>
                <a:cubicBezTo>
                  <a:pt x="1118288" y="442792"/>
                  <a:pt x="1215081" y="2067"/>
                  <a:pt x="1309816" y="8"/>
                </a:cubicBezTo>
                <a:cubicBezTo>
                  <a:pt x="1404551" y="-2051"/>
                  <a:pt x="1519881" y="403663"/>
                  <a:pt x="1594022" y="432495"/>
                </a:cubicBezTo>
                <a:cubicBezTo>
                  <a:pt x="1668163" y="461327"/>
                  <a:pt x="1729947" y="251263"/>
                  <a:pt x="1754660" y="173003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2106368" y="2320774"/>
            <a:ext cx="217478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2105200" y="2245855"/>
            <a:ext cx="217478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リーフォーム 6"/>
          <p:cNvSpPr/>
          <p:nvPr/>
        </p:nvSpPr>
        <p:spPr>
          <a:xfrm rot="10800000">
            <a:off x="4279989" y="2097567"/>
            <a:ext cx="1754660" cy="444858"/>
          </a:xfrm>
          <a:custGeom>
            <a:avLst/>
            <a:gdLst>
              <a:gd name="connsiteX0" fmla="*/ 0 w 2137719"/>
              <a:gd name="connsiteY0" fmla="*/ 275894 h 461274"/>
              <a:gd name="connsiteX1" fmla="*/ 271848 w 2137719"/>
              <a:gd name="connsiteY1" fmla="*/ 4045 h 461274"/>
              <a:gd name="connsiteX2" fmla="*/ 630194 w 2137719"/>
              <a:gd name="connsiteY2" fmla="*/ 461245 h 461274"/>
              <a:gd name="connsiteX3" fmla="*/ 939113 w 2137719"/>
              <a:gd name="connsiteY3" fmla="*/ 28759 h 461274"/>
              <a:gd name="connsiteX4" fmla="*/ 1223319 w 2137719"/>
              <a:gd name="connsiteY4" fmla="*/ 411818 h 461274"/>
              <a:gd name="connsiteX5" fmla="*/ 1495167 w 2137719"/>
              <a:gd name="connsiteY5" fmla="*/ 16402 h 461274"/>
              <a:gd name="connsiteX6" fmla="*/ 1841157 w 2137719"/>
              <a:gd name="connsiteY6" fmla="*/ 424175 h 461274"/>
              <a:gd name="connsiteX7" fmla="*/ 2137719 w 2137719"/>
              <a:gd name="connsiteY7" fmla="*/ 16402 h 461274"/>
              <a:gd name="connsiteX8" fmla="*/ 2137719 w 2137719"/>
              <a:gd name="connsiteY8" fmla="*/ 16402 h 461274"/>
              <a:gd name="connsiteX0" fmla="*/ 0 w 2137719"/>
              <a:gd name="connsiteY0" fmla="*/ 275894 h 485964"/>
              <a:gd name="connsiteX1" fmla="*/ 271848 w 2137719"/>
              <a:gd name="connsiteY1" fmla="*/ 4045 h 485964"/>
              <a:gd name="connsiteX2" fmla="*/ 630194 w 2137719"/>
              <a:gd name="connsiteY2" fmla="*/ 461245 h 485964"/>
              <a:gd name="connsiteX3" fmla="*/ 939113 w 2137719"/>
              <a:gd name="connsiteY3" fmla="*/ 28759 h 485964"/>
              <a:gd name="connsiteX4" fmla="*/ 1210963 w 2137719"/>
              <a:gd name="connsiteY4" fmla="*/ 485958 h 485964"/>
              <a:gd name="connsiteX5" fmla="*/ 1495167 w 2137719"/>
              <a:gd name="connsiteY5" fmla="*/ 16402 h 485964"/>
              <a:gd name="connsiteX6" fmla="*/ 1841157 w 2137719"/>
              <a:gd name="connsiteY6" fmla="*/ 424175 h 485964"/>
              <a:gd name="connsiteX7" fmla="*/ 2137719 w 2137719"/>
              <a:gd name="connsiteY7" fmla="*/ 16402 h 485964"/>
              <a:gd name="connsiteX8" fmla="*/ 2137719 w 2137719"/>
              <a:gd name="connsiteY8" fmla="*/ 16402 h 485964"/>
              <a:gd name="connsiteX0" fmla="*/ 0 w 2038865"/>
              <a:gd name="connsiteY0" fmla="*/ 395721 h 482223"/>
              <a:gd name="connsiteX1" fmla="*/ 172994 w 2038865"/>
              <a:gd name="connsiteY1" fmla="*/ 304 h 482223"/>
              <a:gd name="connsiteX2" fmla="*/ 531340 w 2038865"/>
              <a:gd name="connsiteY2" fmla="*/ 457504 h 482223"/>
              <a:gd name="connsiteX3" fmla="*/ 840259 w 2038865"/>
              <a:gd name="connsiteY3" fmla="*/ 25018 h 482223"/>
              <a:gd name="connsiteX4" fmla="*/ 1112109 w 2038865"/>
              <a:gd name="connsiteY4" fmla="*/ 482217 h 482223"/>
              <a:gd name="connsiteX5" fmla="*/ 1396313 w 2038865"/>
              <a:gd name="connsiteY5" fmla="*/ 12661 h 482223"/>
              <a:gd name="connsiteX6" fmla="*/ 1742303 w 2038865"/>
              <a:gd name="connsiteY6" fmla="*/ 420434 h 482223"/>
              <a:gd name="connsiteX7" fmla="*/ 2038865 w 2038865"/>
              <a:gd name="connsiteY7" fmla="*/ 12661 h 482223"/>
              <a:gd name="connsiteX8" fmla="*/ 2038865 w 2038865"/>
              <a:gd name="connsiteY8" fmla="*/ 12661 h 482223"/>
              <a:gd name="connsiteX0" fmla="*/ 0 w 2038865"/>
              <a:gd name="connsiteY0" fmla="*/ 395751 h 482253"/>
              <a:gd name="connsiteX1" fmla="*/ 172994 w 2038865"/>
              <a:gd name="connsiteY1" fmla="*/ 334 h 482253"/>
              <a:gd name="connsiteX2" fmla="*/ 531340 w 2038865"/>
              <a:gd name="connsiteY2" fmla="*/ 457534 h 482253"/>
              <a:gd name="connsiteX3" fmla="*/ 840259 w 2038865"/>
              <a:gd name="connsiteY3" fmla="*/ 25048 h 482253"/>
              <a:gd name="connsiteX4" fmla="*/ 1112109 w 2038865"/>
              <a:gd name="connsiteY4" fmla="*/ 482247 h 482253"/>
              <a:gd name="connsiteX5" fmla="*/ 1396313 w 2038865"/>
              <a:gd name="connsiteY5" fmla="*/ 12691 h 482253"/>
              <a:gd name="connsiteX6" fmla="*/ 1742303 w 2038865"/>
              <a:gd name="connsiteY6" fmla="*/ 420464 h 482253"/>
              <a:gd name="connsiteX7" fmla="*/ 2038865 w 2038865"/>
              <a:gd name="connsiteY7" fmla="*/ 12691 h 482253"/>
              <a:gd name="connsiteX8" fmla="*/ 2038865 w 2038865"/>
              <a:gd name="connsiteY8" fmla="*/ 12691 h 482253"/>
              <a:gd name="connsiteX0" fmla="*/ 0 w 2038865"/>
              <a:gd name="connsiteY0" fmla="*/ 395751 h 494605"/>
              <a:gd name="connsiteX1" fmla="*/ 172994 w 2038865"/>
              <a:gd name="connsiteY1" fmla="*/ 334 h 494605"/>
              <a:gd name="connsiteX2" fmla="*/ 531340 w 2038865"/>
              <a:gd name="connsiteY2" fmla="*/ 457534 h 494605"/>
              <a:gd name="connsiteX3" fmla="*/ 840259 w 2038865"/>
              <a:gd name="connsiteY3" fmla="*/ 25048 h 494605"/>
              <a:gd name="connsiteX4" fmla="*/ 1112109 w 2038865"/>
              <a:gd name="connsiteY4" fmla="*/ 482247 h 494605"/>
              <a:gd name="connsiteX5" fmla="*/ 1396313 w 2038865"/>
              <a:gd name="connsiteY5" fmla="*/ 12691 h 494605"/>
              <a:gd name="connsiteX6" fmla="*/ 1705232 w 2038865"/>
              <a:gd name="connsiteY6" fmla="*/ 494605 h 494605"/>
              <a:gd name="connsiteX7" fmla="*/ 2038865 w 2038865"/>
              <a:gd name="connsiteY7" fmla="*/ 12691 h 494605"/>
              <a:gd name="connsiteX8" fmla="*/ 2038865 w 2038865"/>
              <a:gd name="connsiteY8" fmla="*/ 12691 h 494605"/>
              <a:gd name="connsiteX0" fmla="*/ 0 w 2041616"/>
              <a:gd name="connsiteY0" fmla="*/ 415704 h 514558"/>
              <a:gd name="connsiteX1" fmla="*/ 172994 w 2041616"/>
              <a:gd name="connsiteY1" fmla="*/ 20287 h 514558"/>
              <a:gd name="connsiteX2" fmla="*/ 531340 w 2041616"/>
              <a:gd name="connsiteY2" fmla="*/ 477487 h 514558"/>
              <a:gd name="connsiteX3" fmla="*/ 840259 w 2041616"/>
              <a:gd name="connsiteY3" fmla="*/ 45001 h 514558"/>
              <a:gd name="connsiteX4" fmla="*/ 1112109 w 2041616"/>
              <a:gd name="connsiteY4" fmla="*/ 502200 h 514558"/>
              <a:gd name="connsiteX5" fmla="*/ 1396313 w 2041616"/>
              <a:gd name="connsiteY5" fmla="*/ 32644 h 514558"/>
              <a:gd name="connsiteX6" fmla="*/ 1705232 w 2041616"/>
              <a:gd name="connsiteY6" fmla="*/ 514558 h 514558"/>
              <a:gd name="connsiteX7" fmla="*/ 2038865 w 2041616"/>
              <a:gd name="connsiteY7" fmla="*/ 32644 h 514558"/>
              <a:gd name="connsiteX8" fmla="*/ 1853513 w 2041616"/>
              <a:gd name="connsiteY8" fmla="*/ 45001 h 514558"/>
              <a:gd name="connsiteX0" fmla="*/ 0 w 2038865"/>
              <a:gd name="connsiteY0" fmla="*/ 395752 h 494606"/>
              <a:gd name="connsiteX1" fmla="*/ 172994 w 2038865"/>
              <a:gd name="connsiteY1" fmla="*/ 335 h 494606"/>
              <a:gd name="connsiteX2" fmla="*/ 531340 w 2038865"/>
              <a:gd name="connsiteY2" fmla="*/ 457535 h 494606"/>
              <a:gd name="connsiteX3" fmla="*/ 840259 w 2038865"/>
              <a:gd name="connsiteY3" fmla="*/ 25049 h 494606"/>
              <a:gd name="connsiteX4" fmla="*/ 1112109 w 2038865"/>
              <a:gd name="connsiteY4" fmla="*/ 482248 h 494606"/>
              <a:gd name="connsiteX5" fmla="*/ 1396313 w 2038865"/>
              <a:gd name="connsiteY5" fmla="*/ 12692 h 494606"/>
              <a:gd name="connsiteX6" fmla="*/ 1705232 w 2038865"/>
              <a:gd name="connsiteY6" fmla="*/ 494606 h 494606"/>
              <a:gd name="connsiteX7" fmla="*/ 2038865 w 2038865"/>
              <a:gd name="connsiteY7" fmla="*/ 12692 h 494606"/>
              <a:gd name="connsiteX0" fmla="*/ 0 w 1940011"/>
              <a:gd name="connsiteY0" fmla="*/ 395752 h 494638"/>
              <a:gd name="connsiteX1" fmla="*/ 172994 w 1940011"/>
              <a:gd name="connsiteY1" fmla="*/ 335 h 494638"/>
              <a:gd name="connsiteX2" fmla="*/ 531340 w 1940011"/>
              <a:gd name="connsiteY2" fmla="*/ 457535 h 494638"/>
              <a:gd name="connsiteX3" fmla="*/ 840259 w 1940011"/>
              <a:gd name="connsiteY3" fmla="*/ 25049 h 494638"/>
              <a:gd name="connsiteX4" fmla="*/ 1112109 w 1940011"/>
              <a:gd name="connsiteY4" fmla="*/ 482248 h 494638"/>
              <a:gd name="connsiteX5" fmla="*/ 1396313 w 1940011"/>
              <a:gd name="connsiteY5" fmla="*/ 12692 h 494638"/>
              <a:gd name="connsiteX6" fmla="*/ 1705232 w 1940011"/>
              <a:gd name="connsiteY6" fmla="*/ 494606 h 494638"/>
              <a:gd name="connsiteX7" fmla="*/ 1940011 w 1940011"/>
              <a:gd name="connsiteY7" fmla="*/ 37406 h 494638"/>
              <a:gd name="connsiteX0" fmla="*/ 0 w 1977081"/>
              <a:gd name="connsiteY0" fmla="*/ 494333 h 494365"/>
              <a:gd name="connsiteX1" fmla="*/ 210064 w 1977081"/>
              <a:gd name="connsiteY1" fmla="*/ 62 h 494365"/>
              <a:gd name="connsiteX2" fmla="*/ 568410 w 1977081"/>
              <a:gd name="connsiteY2" fmla="*/ 457262 h 494365"/>
              <a:gd name="connsiteX3" fmla="*/ 877329 w 1977081"/>
              <a:gd name="connsiteY3" fmla="*/ 24776 h 494365"/>
              <a:gd name="connsiteX4" fmla="*/ 1149179 w 1977081"/>
              <a:gd name="connsiteY4" fmla="*/ 481975 h 494365"/>
              <a:gd name="connsiteX5" fmla="*/ 1433383 w 1977081"/>
              <a:gd name="connsiteY5" fmla="*/ 12419 h 494365"/>
              <a:gd name="connsiteX6" fmla="*/ 1742302 w 1977081"/>
              <a:gd name="connsiteY6" fmla="*/ 494333 h 494365"/>
              <a:gd name="connsiteX7" fmla="*/ 1977081 w 1977081"/>
              <a:gd name="connsiteY7" fmla="*/ 37133 h 494365"/>
              <a:gd name="connsiteX0" fmla="*/ 0 w 1890584"/>
              <a:gd name="connsiteY0" fmla="*/ 494333 h 494365"/>
              <a:gd name="connsiteX1" fmla="*/ 123567 w 1890584"/>
              <a:gd name="connsiteY1" fmla="*/ 62 h 494365"/>
              <a:gd name="connsiteX2" fmla="*/ 481913 w 1890584"/>
              <a:gd name="connsiteY2" fmla="*/ 457262 h 494365"/>
              <a:gd name="connsiteX3" fmla="*/ 790832 w 1890584"/>
              <a:gd name="connsiteY3" fmla="*/ 24776 h 494365"/>
              <a:gd name="connsiteX4" fmla="*/ 1062682 w 1890584"/>
              <a:gd name="connsiteY4" fmla="*/ 481975 h 494365"/>
              <a:gd name="connsiteX5" fmla="*/ 1346886 w 1890584"/>
              <a:gd name="connsiteY5" fmla="*/ 12419 h 494365"/>
              <a:gd name="connsiteX6" fmla="*/ 1655805 w 1890584"/>
              <a:gd name="connsiteY6" fmla="*/ 494333 h 494365"/>
              <a:gd name="connsiteX7" fmla="*/ 1890584 w 1890584"/>
              <a:gd name="connsiteY7" fmla="*/ 37133 h 494365"/>
              <a:gd name="connsiteX0" fmla="*/ 0 w 1890584"/>
              <a:gd name="connsiteY0" fmla="*/ 494333 h 494333"/>
              <a:gd name="connsiteX1" fmla="*/ 123567 w 1890584"/>
              <a:gd name="connsiteY1" fmla="*/ 62 h 494333"/>
              <a:gd name="connsiteX2" fmla="*/ 481913 w 1890584"/>
              <a:gd name="connsiteY2" fmla="*/ 457262 h 494333"/>
              <a:gd name="connsiteX3" fmla="*/ 790832 w 1890584"/>
              <a:gd name="connsiteY3" fmla="*/ 24776 h 494333"/>
              <a:gd name="connsiteX4" fmla="*/ 1062682 w 1890584"/>
              <a:gd name="connsiteY4" fmla="*/ 481975 h 494333"/>
              <a:gd name="connsiteX5" fmla="*/ 1346886 w 1890584"/>
              <a:gd name="connsiteY5" fmla="*/ 12419 h 494333"/>
              <a:gd name="connsiteX6" fmla="*/ 1631092 w 1890584"/>
              <a:gd name="connsiteY6" fmla="*/ 444906 h 494333"/>
              <a:gd name="connsiteX7" fmla="*/ 1890584 w 1890584"/>
              <a:gd name="connsiteY7" fmla="*/ 37133 h 494333"/>
              <a:gd name="connsiteX0" fmla="*/ 0 w 1841157"/>
              <a:gd name="connsiteY0" fmla="*/ 494333 h 494333"/>
              <a:gd name="connsiteX1" fmla="*/ 123567 w 1841157"/>
              <a:gd name="connsiteY1" fmla="*/ 62 h 494333"/>
              <a:gd name="connsiteX2" fmla="*/ 481913 w 1841157"/>
              <a:gd name="connsiteY2" fmla="*/ 457262 h 494333"/>
              <a:gd name="connsiteX3" fmla="*/ 790832 w 1841157"/>
              <a:gd name="connsiteY3" fmla="*/ 24776 h 494333"/>
              <a:gd name="connsiteX4" fmla="*/ 1062682 w 1841157"/>
              <a:gd name="connsiteY4" fmla="*/ 481975 h 494333"/>
              <a:gd name="connsiteX5" fmla="*/ 1346886 w 1841157"/>
              <a:gd name="connsiteY5" fmla="*/ 12419 h 494333"/>
              <a:gd name="connsiteX6" fmla="*/ 1631092 w 1841157"/>
              <a:gd name="connsiteY6" fmla="*/ 444906 h 494333"/>
              <a:gd name="connsiteX7" fmla="*/ 1841157 w 1841157"/>
              <a:gd name="connsiteY7" fmla="*/ 37133 h 494333"/>
              <a:gd name="connsiteX0" fmla="*/ 0 w 1841157"/>
              <a:gd name="connsiteY0" fmla="*/ 494333 h 494333"/>
              <a:gd name="connsiteX1" fmla="*/ 123567 w 1841157"/>
              <a:gd name="connsiteY1" fmla="*/ 62 h 494333"/>
              <a:gd name="connsiteX2" fmla="*/ 481913 w 1841157"/>
              <a:gd name="connsiteY2" fmla="*/ 457262 h 494333"/>
              <a:gd name="connsiteX3" fmla="*/ 790832 w 1841157"/>
              <a:gd name="connsiteY3" fmla="*/ 24776 h 494333"/>
              <a:gd name="connsiteX4" fmla="*/ 1062682 w 1841157"/>
              <a:gd name="connsiteY4" fmla="*/ 457262 h 494333"/>
              <a:gd name="connsiteX5" fmla="*/ 1346886 w 1841157"/>
              <a:gd name="connsiteY5" fmla="*/ 12419 h 494333"/>
              <a:gd name="connsiteX6" fmla="*/ 1631092 w 1841157"/>
              <a:gd name="connsiteY6" fmla="*/ 444906 h 494333"/>
              <a:gd name="connsiteX7" fmla="*/ 1841157 w 1841157"/>
              <a:gd name="connsiteY7" fmla="*/ 37133 h 494333"/>
              <a:gd name="connsiteX0" fmla="*/ 0 w 1841157"/>
              <a:gd name="connsiteY0" fmla="*/ 481922 h 481922"/>
              <a:gd name="connsiteX1" fmla="*/ 222421 w 1841157"/>
              <a:gd name="connsiteY1" fmla="*/ 24721 h 481922"/>
              <a:gd name="connsiteX2" fmla="*/ 481913 w 1841157"/>
              <a:gd name="connsiteY2" fmla="*/ 444851 h 481922"/>
              <a:gd name="connsiteX3" fmla="*/ 790832 w 1841157"/>
              <a:gd name="connsiteY3" fmla="*/ 12365 h 481922"/>
              <a:gd name="connsiteX4" fmla="*/ 1062682 w 1841157"/>
              <a:gd name="connsiteY4" fmla="*/ 444851 h 481922"/>
              <a:gd name="connsiteX5" fmla="*/ 1346886 w 1841157"/>
              <a:gd name="connsiteY5" fmla="*/ 8 h 481922"/>
              <a:gd name="connsiteX6" fmla="*/ 1631092 w 1841157"/>
              <a:gd name="connsiteY6" fmla="*/ 432495 h 481922"/>
              <a:gd name="connsiteX7" fmla="*/ 1841157 w 1841157"/>
              <a:gd name="connsiteY7" fmla="*/ 24722 h 481922"/>
              <a:gd name="connsiteX0" fmla="*/ 0 w 1804087"/>
              <a:gd name="connsiteY0" fmla="*/ 383068 h 444858"/>
              <a:gd name="connsiteX1" fmla="*/ 185351 w 1804087"/>
              <a:gd name="connsiteY1" fmla="*/ 24721 h 444858"/>
              <a:gd name="connsiteX2" fmla="*/ 444843 w 1804087"/>
              <a:gd name="connsiteY2" fmla="*/ 444851 h 444858"/>
              <a:gd name="connsiteX3" fmla="*/ 753762 w 1804087"/>
              <a:gd name="connsiteY3" fmla="*/ 12365 h 444858"/>
              <a:gd name="connsiteX4" fmla="*/ 1025612 w 1804087"/>
              <a:gd name="connsiteY4" fmla="*/ 444851 h 444858"/>
              <a:gd name="connsiteX5" fmla="*/ 1309816 w 1804087"/>
              <a:gd name="connsiteY5" fmla="*/ 8 h 444858"/>
              <a:gd name="connsiteX6" fmla="*/ 1594022 w 1804087"/>
              <a:gd name="connsiteY6" fmla="*/ 432495 h 444858"/>
              <a:gd name="connsiteX7" fmla="*/ 1804087 w 1804087"/>
              <a:gd name="connsiteY7" fmla="*/ 24722 h 444858"/>
              <a:gd name="connsiteX0" fmla="*/ 0 w 1754660"/>
              <a:gd name="connsiteY0" fmla="*/ 383068 h 444858"/>
              <a:gd name="connsiteX1" fmla="*/ 185351 w 1754660"/>
              <a:gd name="connsiteY1" fmla="*/ 24721 h 444858"/>
              <a:gd name="connsiteX2" fmla="*/ 444843 w 1754660"/>
              <a:gd name="connsiteY2" fmla="*/ 444851 h 444858"/>
              <a:gd name="connsiteX3" fmla="*/ 753762 w 1754660"/>
              <a:gd name="connsiteY3" fmla="*/ 12365 h 444858"/>
              <a:gd name="connsiteX4" fmla="*/ 1025612 w 1754660"/>
              <a:gd name="connsiteY4" fmla="*/ 444851 h 444858"/>
              <a:gd name="connsiteX5" fmla="*/ 1309816 w 1754660"/>
              <a:gd name="connsiteY5" fmla="*/ 8 h 444858"/>
              <a:gd name="connsiteX6" fmla="*/ 1594022 w 1754660"/>
              <a:gd name="connsiteY6" fmla="*/ 432495 h 444858"/>
              <a:gd name="connsiteX7" fmla="*/ 1754660 w 1754660"/>
              <a:gd name="connsiteY7" fmla="*/ 173003 h 444858"/>
              <a:gd name="connsiteX0" fmla="*/ 0 w 1754660"/>
              <a:gd name="connsiteY0" fmla="*/ 383068 h 444858"/>
              <a:gd name="connsiteX1" fmla="*/ 185351 w 1754660"/>
              <a:gd name="connsiteY1" fmla="*/ 24721 h 444858"/>
              <a:gd name="connsiteX2" fmla="*/ 444843 w 1754660"/>
              <a:gd name="connsiteY2" fmla="*/ 444851 h 444858"/>
              <a:gd name="connsiteX3" fmla="*/ 753762 w 1754660"/>
              <a:gd name="connsiteY3" fmla="*/ 12365 h 444858"/>
              <a:gd name="connsiteX4" fmla="*/ 1025612 w 1754660"/>
              <a:gd name="connsiteY4" fmla="*/ 444851 h 444858"/>
              <a:gd name="connsiteX5" fmla="*/ 1309816 w 1754660"/>
              <a:gd name="connsiteY5" fmla="*/ 8 h 444858"/>
              <a:gd name="connsiteX6" fmla="*/ 1594022 w 1754660"/>
              <a:gd name="connsiteY6" fmla="*/ 432495 h 444858"/>
              <a:gd name="connsiteX7" fmla="*/ 1754660 w 1754660"/>
              <a:gd name="connsiteY7" fmla="*/ 173003 h 44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4660" h="444858">
                <a:moveTo>
                  <a:pt x="0" y="383068"/>
                </a:moveTo>
                <a:cubicBezTo>
                  <a:pt x="58694" y="244055"/>
                  <a:pt x="111211" y="14424"/>
                  <a:pt x="185351" y="24721"/>
                </a:cubicBezTo>
                <a:cubicBezTo>
                  <a:pt x="259491" y="35018"/>
                  <a:pt x="350108" y="446910"/>
                  <a:pt x="444843" y="444851"/>
                </a:cubicBezTo>
                <a:cubicBezTo>
                  <a:pt x="539578" y="442792"/>
                  <a:pt x="656967" y="12365"/>
                  <a:pt x="753762" y="12365"/>
                </a:cubicBezTo>
                <a:cubicBezTo>
                  <a:pt x="850557" y="12365"/>
                  <a:pt x="932936" y="446910"/>
                  <a:pt x="1025612" y="444851"/>
                </a:cubicBezTo>
                <a:cubicBezTo>
                  <a:pt x="1118288" y="442792"/>
                  <a:pt x="1215081" y="2067"/>
                  <a:pt x="1309816" y="8"/>
                </a:cubicBezTo>
                <a:cubicBezTo>
                  <a:pt x="1404551" y="-2051"/>
                  <a:pt x="1519881" y="403663"/>
                  <a:pt x="1594022" y="432495"/>
                </a:cubicBezTo>
                <a:cubicBezTo>
                  <a:pt x="1668163" y="461327"/>
                  <a:pt x="1729947" y="251263"/>
                  <a:pt x="1754660" y="173003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997200" y="2209855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4199670" y="2191226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2937577" y="2023441"/>
            <a:ext cx="510034" cy="51898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コネクタ 51"/>
          <p:cNvCxnSpPr>
            <a:stCxn id="51" idx="6"/>
          </p:cNvCxnSpPr>
          <p:nvPr/>
        </p:nvCxnSpPr>
        <p:spPr>
          <a:xfrm>
            <a:off x="3447611" y="2282933"/>
            <a:ext cx="916768" cy="18223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H="1">
            <a:off x="2013842" y="2282933"/>
            <a:ext cx="919789" cy="18223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円/楕円 54"/>
          <p:cNvSpPr/>
          <p:nvPr/>
        </p:nvSpPr>
        <p:spPr>
          <a:xfrm>
            <a:off x="1833150" y="3437676"/>
            <a:ext cx="2712504" cy="2695539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6" name="直線コネクタ 55"/>
          <p:cNvCxnSpPr/>
          <p:nvPr/>
        </p:nvCxnSpPr>
        <p:spPr>
          <a:xfrm>
            <a:off x="3993660" y="4785445"/>
            <a:ext cx="857507" cy="23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V="1">
            <a:off x="1614141" y="4785445"/>
            <a:ext cx="725368" cy="12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フリーフォーム 64"/>
          <p:cNvSpPr/>
          <p:nvPr/>
        </p:nvSpPr>
        <p:spPr>
          <a:xfrm>
            <a:off x="2330301" y="4084935"/>
            <a:ext cx="1692875" cy="704344"/>
          </a:xfrm>
          <a:custGeom>
            <a:avLst/>
            <a:gdLst>
              <a:gd name="connsiteX0" fmla="*/ 0 w 1692875"/>
              <a:gd name="connsiteY0" fmla="*/ 691987 h 704344"/>
              <a:gd name="connsiteX1" fmla="*/ 741405 w 1692875"/>
              <a:gd name="connsiteY1" fmla="*/ 9 h 704344"/>
              <a:gd name="connsiteX2" fmla="*/ 1692875 w 1692875"/>
              <a:gd name="connsiteY2" fmla="*/ 704344 h 704344"/>
              <a:gd name="connsiteX0" fmla="*/ 0 w 1692875"/>
              <a:gd name="connsiteY0" fmla="*/ 691987 h 704344"/>
              <a:gd name="connsiteX1" fmla="*/ 889686 w 1692875"/>
              <a:gd name="connsiteY1" fmla="*/ 9 h 704344"/>
              <a:gd name="connsiteX2" fmla="*/ 1692875 w 1692875"/>
              <a:gd name="connsiteY2" fmla="*/ 704344 h 704344"/>
              <a:gd name="connsiteX0" fmla="*/ 0 w 1692875"/>
              <a:gd name="connsiteY0" fmla="*/ 691987 h 704344"/>
              <a:gd name="connsiteX1" fmla="*/ 827902 w 1692875"/>
              <a:gd name="connsiteY1" fmla="*/ 9 h 704344"/>
              <a:gd name="connsiteX2" fmla="*/ 1692875 w 1692875"/>
              <a:gd name="connsiteY2" fmla="*/ 704344 h 70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2875" h="704344">
                <a:moveTo>
                  <a:pt x="0" y="691987"/>
                </a:moveTo>
                <a:cubicBezTo>
                  <a:pt x="229629" y="344968"/>
                  <a:pt x="545756" y="-2050"/>
                  <a:pt x="827902" y="9"/>
                </a:cubicBezTo>
                <a:cubicBezTo>
                  <a:pt x="1110048" y="2068"/>
                  <a:pt x="1358213" y="353206"/>
                  <a:pt x="1692875" y="70434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/>
        </p:nvSpPr>
        <p:spPr>
          <a:xfrm>
            <a:off x="2342657" y="4801637"/>
            <a:ext cx="481914" cy="395416"/>
          </a:xfrm>
          <a:custGeom>
            <a:avLst/>
            <a:gdLst>
              <a:gd name="connsiteX0" fmla="*/ 0 w 568411"/>
              <a:gd name="connsiteY0" fmla="*/ 0 h 407773"/>
              <a:gd name="connsiteX1" fmla="*/ 271849 w 568411"/>
              <a:gd name="connsiteY1" fmla="*/ 308919 h 407773"/>
              <a:gd name="connsiteX2" fmla="*/ 568411 w 568411"/>
              <a:gd name="connsiteY2" fmla="*/ 407773 h 407773"/>
              <a:gd name="connsiteX0" fmla="*/ 0 w 568411"/>
              <a:gd name="connsiteY0" fmla="*/ 0 h 407773"/>
              <a:gd name="connsiteX1" fmla="*/ 185352 w 568411"/>
              <a:gd name="connsiteY1" fmla="*/ 259492 h 407773"/>
              <a:gd name="connsiteX2" fmla="*/ 568411 w 568411"/>
              <a:gd name="connsiteY2" fmla="*/ 407773 h 407773"/>
              <a:gd name="connsiteX0" fmla="*/ 0 w 469557"/>
              <a:gd name="connsiteY0" fmla="*/ 0 h 407773"/>
              <a:gd name="connsiteX1" fmla="*/ 185352 w 469557"/>
              <a:gd name="connsiteY1" fmla="*/ 259492 h 407773"/>
              <a:gd name="connsiteX2" fmla="*/ 469557 w 469557"/>
              <a:gd name="connsiteY2" fmla="*/ 407773 h 407773"/>
              <a:gd name="connsiteX0" fmla="*/ 0 w 481914"/>
              <a:gd name="connsiteY0" fmla="*/ 0 h 395416"/>
              <a:gd name="connsiteX1" fmla="*/ 197709 w 481914"/>
              <a:gd name="connsiteY1" fmla="*/ 247135 h 395416"/>
              <a:gd name="connsiteX2" fmla="*/ 481914 w 481914"/>
              <a:gd name="connsiteY2" fmla="*/ 395416 h 39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914" h="395416">
                <a:moveTo>
                  <a:pt x="0" y="0"/>
                </a:moveTo>
                <a:cubicBezTo>
                  <a:pt x="88557" y="120478"/>
                  <a:pt x="117390" y="181232"/>
                  <a:pt x="197709" y="247135"/>
                </a:cubicBezTo>
                <a:cubicBezTo>
                  <a:pt x="278028" y="313038"/>
                  <a:pt x="381000" y="379970"/>
                  <a:pt x="481914" y="395416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/>
          <p:cNvSpPr/>
          <p:nvPr/>
        </p:nvSpPr>
        <p:spPr>
          <a:xfrm>
            <a:off x="3479478" y="4789279"/>
            <a:ext cx="506628" cy="444844"/>
          </a:xfrm>
          <a:custGeom>
            <a:avLst/>
            <a:gdLst>
              <a:gd name="connsiteX0" fmla="*/ 0 w 395417"/>
              <a:gd name="connsiteY0" fmla="*/ 383060 h 383060"/>
              <a:gd name="connsiteX1" fmla="*/ 296563 w 395417"/>
              <a:gd name="connsiteY1" fmla="*/ 284206 h 383060"/>
              <a:gd name="connsiteX2" fmla="*/ 395417 w 395417"/>
              <a:gd name="connsiteY2" fmla="*/ 0 h 383060"/>
              <a:gd name="connsiteX0" fmla="*/ 0 w 531342"/>
              <a:gd name="connsiteY0" fmla="*/ 444844 h 444844"/>
              <a:gd name="connsiteX1" fmla="*/ 432488 w 531342"/>
              <a:gd name="connsiteY1" fmla="*/ 284206 h 444844"/>
              <a:gd name="connsiteX2" fmla="*/ 531342 w 531342"/>
              <a:gd name="connsiteY2" fmla="*/ 0 h 444844"/>
              <a:gd name="connsiteX0" fmla="*/ 0 w 531342"/>
              <a:gd name="connsiteY0" fmla="*/ 444844 h 444844"/>
              <a:gd name="connsiteX1" fmla="*/ 358348 w 531342"/>
              <a:gd name="connsiteY1" fmla="*/ 284206 h 444844"/>
              <a:gd name="connsiteX2" fmla="*/ 531342 w 531342"/>
              <a:gd name="connsiteY2" fmla="*/ 0 h 444844"/>
              <a:gd name="connsiteX0" fmla="*/ 0 w 481915"/>
              <a:gd name="connsiteY0" fmla="*/ 444844 h 444844"/>
              <a:gd name="connsiteX1" fmla="*/ 358348 w 481915"/>
              <a:gd name="connsiteY1" fmla="*/ 284206 h 444844"/>
              <a:gd name="connsiteX2" fmla="*/ 481915 w 481915"/>
              <a:gd name="connsiteY2" fmla="*/ 0 h 444844"/>
              <a:gd name="connsiteX0" fmla="*/ 0 w 506628"/>
              <a:gd name="connsiteY0" fmla="*/ 444844 h 444844"/>
              <a:gd name="connsiteX1" fmla="*/ 358348 w 506628"/>
              <a:gd name="connsiteY1" fmla="*/ 284206 h 444844"/>
              <a:gd name="connsiteX2" fmla="*/ 506628 w 506628"/>
              <a:gd name="connsiteY2" fmla="*/ 0 h 44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6628" h="444844">
                <a:moveTo>
                  <a:pt x="0" y="444844"/>
                </a:moveTo>
                <a:cubicBezTo>
                  <a:pt x="115330" y="427338"/>
                  <a:pt x="273910" y="358347"/>
                  <a:pt x="358348" y="284206"/>
                </a:cubicBezTo>
                <a:cubicBezTo>
                  <a:pt x="442786" y="210065"/>
                  <a:pt x="490152" y="110181"/>
                  <a:pt x="506628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2283606" y="4672202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3881073" y="4690501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2822946" y="4974632"/>
            <a:ext cx="650353" cy="566536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accent2">
                <a:lumMod val="20000"/>
                <a:lumOff val="80000"/>
              </a:schemeClr>
            </a:bgClr>
          </a:patt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6" name="直線コネクタ 75"/>
          <p:cNvCxnSpPr>
            <a:endCxn id="72" idx="3"/>
          </p:cNvCxnSpPr>
          <p:nvPr/>
        </p:nvCxnSpPr>
        <p:spPr>
          <a:xfrm flipV="1">
            <a:off x="2363925" y="5458201"/>
            <a:ext cx="554263" cy="2559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>
            <a:endCxn id="72" idx="5"/>
          </p:cNvCxnSpPr>
          <p:nvPr/>
        </p:nvCxnSpPr>
        <p:spPr>
          <a:xfrm flipH="1" flipV="1">
            <a:off x="3378057" y="5458201"/>
            <a:ext cx="595692" cy="2673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 flipH="1">
            <a:off x="3517101" y="4552797"/>
            <a:ext cx="1942904" cy="6074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11" y="1446422"/>
            <a:ext cx="283207" cy="4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4" name="図 5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948" y="3721701"/>
            <a:ext cx="404199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8" name="図 5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40" y="5083972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9" name="図 5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03" y="5097791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0" name="図 5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32" y="5703578"/>
            <a:ext cx="226747" cy="1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1" name="図 6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43" y="5715009"/>
            <a:ext cx="226747" cy="1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50" name="グループ化 49"/>
          <p:cNvGrpSpPr/>
          <p:nvPr/>
        </p:nvGrpSpPr>
        <p:grpSpPr>
          <a:xfrm>
            <a:off x="2185518" y="1371671"/>
            <a:ext cx="762789" cy="761020"/>
            <a:chOff x="4487699" y="1128773"/>
            <a:chExt cx="762789" cy="761020"/>
          </a:xfrm>
        </p:grpSpPr>
        <p:sp>
          <p:nvSpPr>
            <p:cNvPr id="74" name="円/楕円 73"/>
            <p:cNvSpPr/>
            <p:nvPr/>
          </p:nvSpPr>
          <p:spPr>
            <a:xfrm>
              <a:off x="4487699" y="1128773"/>
              <a:ext cx="762789" cy="7610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4671350" y="1158877"/>
              <a:ext cx="530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>
                  <a:solidFill>
                    <a:schemeClr val="tx2"/>
                  </a:solidFill>
                </a:rPr>
                <a:t>P</a:t>
              </a:r>
              <a:endParaRPr kumimoji="1" lang="ja-JP" altLang="en-US" sz="3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3466490" y="1336765"/>
            <a:ext cx="762789" cy="761020"/>
            <a:chOff x="6124403" y="1327613"/>
            <a:chExt cx="762789" cy="761020"/>
          </a:xfrm>
        </p:grpSpPr>
        <p:sp>
          <p:nvSpPr>
            <p:cNvPr id="77" name="円/楕円 76"/>
            <p:cNvSpPr/>
            <p:nvPr/>
          </p:nvSpPr>
          <p:spPr>
            <a:xfrm>
              <a:off x="6124403" y="1327613"/>
              <a:ext cx="762789" cy="76102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6277040" y="1359627"/>
              <a:ext cx="530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 smtClean="0">
                  <a:solidFill>
                    <a:schemeClr val="tx2"/>
                  </a:solidFill>
                </a:rPr>
                <a:t>N</a:t>
              </a:r>
              <a:endParaRPr kumimoji="1" lang="ja-JP" altLang="en-US" sz="36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69079" y="1336765"/>
            <a:ext cx="3068983" cy="227628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81194" y="3721733"/>
            <a:ext cx="3056868" cy="2267177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9019212" y="6097594"/>
            <a:ext cx="307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Y. Ikeda, T. </a:t>
            </a:r>
            <a:r>
              <a:rPr lang="en-US" altLang="ja-JP" sz="16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Hyodo</a:t>
            </a:r>
            <a:r>
              <a:rPr lang="en-US" altLang="ja-JP" sz="1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and W. Weise, </a:t>
            </a:r>
            <a:r>
              <a:rPr lang="en-US" altLang="ja-JP" sz="16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Nucl</a:t>
            </a:r>
            <a:r>
              <a:rPr lang="en-US" altLang="ja-JP" sz="1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. Phys. A </a:t>
            </a:r>
            <a:r>
              <a:rPr lang="en-US" altLang="ja-JP" sz="16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881</a:t>
            </a:r>
            <a:r>
              <a:rPr lang="en-US" altLang="ja-JP" sz="1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98 (2012). </a:t>
            </a:r>
            <a:endParaRPr kumimoji="1" lang="en-US" altLang="ja-JP" sz="16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370674" y="2903245"/>
            <a:ext cx="2953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Recent fit based on SU(3) chiral effective field theory</a:t>
            </a:r>
            <a:endParaRPr kumimoji="1" lang="en-US" altLang="ja-JP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0" name="上矢印 9"/>
          <p:cNvSpPr/>
          <p:nvPr/>
        </p:nvSpPr>
        <p:spPr>
          <a:xfrm>
            <a:off x="6554739" y="3577437"/>
            <a:ext cx="279597" cy="493530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上矢印 65"/>
          <p:cNvSpPr/>
          <p:nvPr/>
        </p:nvSpPr>
        <p:spPr>
          <a:xfrm rot="3738235">
            <a:off x="8173509" y="2710414"/>
            <a:ext cx="279597" cy="493530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上矢印 66"/>
          <p:cNvSpPr/>
          <p:nvPr/>
        </p:nvSpPr>
        <p:spPr>
          <a:xfrm rot="7368415">
            <a:off x="8184672" y="3389132"/>
            <a:ext cx="279597" cy="493530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92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7" grpId="0" animBg="1"/>
      <p:bldP spid="98" grpId="0"/>
      <p:bldP spid="51" grpId="0" animBg="1"/>
      <p:bldP spid="55" grpId="0" animBg="1"/>
      <p:bldP spid="65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63" grpId="0"/>
      <p:bldP spid="64" grpId="0"/>
      <p:bldP spid="10" grpId="0" animBg="1"/>
      <p:bldP spid="66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直線コネクタ 41"/>
          <p:cNvCxnSpPr/>
          <p:nvPr/>
        </p:nvCxnSpPr>
        <p:spPr>
          <a:xfrm flipH="1">
            <a:off x="4862694" y="6102213"/>
            <a:ext cx="64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>
            <a:off x="4862694" y="6057514"/>
            <a:ext cx="61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4022434" y="314104"/>
            <a:ext cx="6525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 (Spectral Density)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869" y="1108666"/>
            <a:ext cx="4936063" cy="353370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5826" y="1100750"/>
            <a:ext cx="4997463" cy="3533709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V="1">
            <a:off x="1508551" y="3777933"/>
            <a:ext cx="593124" cy="134823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80916" y="5122479"/>
            <a:ext cx="3841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Takes into account further KN-interactions</a:t>
            </a:r>
            <a:r>
              <a:rPr lang="ja-JP" altLang="en-US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with intermediate hyperons, such as: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3020315" y="5214086"/>
            <a:ext cx="12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6031783" y="5653535"/>
            <a:ext cx="857507" cy="23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3652264" y="5653535"/>
            <a:ext cx="725368" cy="126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リーフォーム 15"/>
          <p:cNvSpPr/>
          <p:nvPr/>
        </p:nvSpPr>
        <p:spPr>
          <a:xfrm>
            <a:off x="4368424" y="4953025"/>
            <a:ext cx="1692875" cy="704344"/>
          </a:xfrm>
          <a:custGeom>
            <a:avLst/>
            <a:gdLst>
              <a:gd name="connsiteX0" fmla="*/ 0 w 1692875"/>
              <a:gd name="connsiteY0" fmla="*/ 691987 h 704344"/>
              <a:gd name="connsiteX1" fmla="*/ 741405 w 1692875"/>
              <a:gd name="connsiteY1" fmla="*/ 9 h 704344"/>
              <a:gd name="connsiteX2" fmla="*/ 1692875 w 1692875"/>
              <a:gd name="connsiteY2" fmla="*/ 704344 h 704344"/>
              <a:gd name="connsiteX0" fmla="*/ 0 w 1692875"/>
              <a:gd name="connsiteY0" fmla="*/ 691987 h 704344"/>
              <a:gd name="connsiteX1" fmla="*/ 889686 w 1692875"/>
              <a:gd name="connsiteY1" fmla="*/ 9 h 704344"/>
              <a:gd name="connsiteX2" fmla="*/ 1692875 w 1692875"/>
              <a:gd name="connsiteY2" fmla="*/ 704344 h 704344"/>
              <a:gd name="connsiteX0" fmla="*/ 0 w 1692875"/>
              <a:gd name="connsiteY0" fmla="*/ 691987 h 704344"/>
              <a:gd name="connsiteX1" fmla="*/ 827902 w 1692875"/>
              <a:gd name="connsiteY1" fmla="*/ 9 h 704344"/>
              <a:gd name="connsiteX2" fmla="*/ 1692875 w 1692875"/>
              <a:gd name="connsiteY2" fmla="*/ 704344 h 70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2875" h="704344">
                <a:moveTo>
                  <a:pt x="0" y="691987"/>
                </a:moveTo>
                <a:cubicBezTo>
                  <a:pt x="229629" y="344968"/>
                  <a:pt x="545756" y="-2050"/>
                  <a:pt x="827902" y="9"/>
                </a:cubicBezTo>
                <a:cubicBezTo>
                  <a:pt x="1110048" y="2068"/>
                  <a:pt x="1358213" y="353206"/>
                  <a:pt x="1692875" y="70434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4380780" y="5669727"/>
            <a:ext cx="481914" cy="395416"/>
          </a:xfrm>
          <a:custGeom>
            <a:avLst/>
            <a:gdLst>
              <a:gd name="connsiteX0" fmla="*/ 0 w 568411"/>
              <a:gd name="connsiteY0" fmla="*/ 0 h 407773"/>
              <a:gd name="connsiteX1" fmla="*/ 271849 w 568411"/>
              <a:gd name="connsiteY1" fmla="*/ 308919 h 407773"/>
              <a:gd name="connsiteX2" fmla="*/ 568411 w 568411"/>
              <a:gd name="connsiteY2" fmla="*/ 407773 h 407773"/>
              <a:gd name="connsiteX0" fmla="*/ 0 w 568411"/>
              <a:gd name="connsiteY0" fmla="*/ 0 h 407773"/>
              <a:gd name="connsiteX1" fmla="*/ 185352 w 568411"/>
              <a:gd name="connsiteY1" fmla="*/ 259492 h 407773"/>
              <a:gd name="connsiteX2" fmla="*/ 568411 w 568411"/>
              <a:gd name="connsiteY2" fmla="*/ 407773 h 407773"/>
              <a:gd name="connsiteX0" fmla="*/ 0 w 469557"/>
              <a:gd name="connsiteY0" fmla="*/ 0 h 407773"/>
              <a:gd name="connsiteX1" fmla="*/ 185352 w 469557"/>
              <a:gd name="connsiteY1" fmla="*/ 259492 h 407773"/>
              <a:gd name="connsiteX2" fmla="*/ 469557 w 469557"/>
              <a:gd name="connsiteY2" fmla="*/ 407773 h 407773"/>
              <a:gd name="connsiteX0" fmla="*/ 0 w 481914"/>
              <a:gd name="connsiteY0" fmla="*/ 0 h 395416"/>
              <a:gd name="connsiteX1" fmla="*/ 197709 w 481914"/>
              <a:gd name="connsiteY1" fmla="*/ 247135 h 395416"/>
              <a:gd name="connsiteX2" fmla="*/ 481914 w 481914"/>
              <a:gd name="connsiteY2" fmla="*/ 395416 h 39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914" h="395416">
                <a:moveTo>
                  <a:pt x="0" y="0"/>
                </a:moveTo>
                <a:cubicBezTo>
                  <a:pt x="88557" y="120478"/>
                  <a:pt x="117390" y="181232"/>
                  <a:pt x="197709" y="247135"/>
                </a:cubicBezTo>
                <a:cubicBezTo>
                  <a:pt x="278028" y="313038"/>
                  <a:pt x="381000" y="379970"/>
                  <a:pt x="481914" y="395416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5517601" y="5657369"/>
            <a:ext cx="506628" cy="444844"/>
          </a:xfrm>
          <a:custGeom>
            <a:avLst/>
            <a:gdLst>
              <a:gd name="connsiteX0" fmla="*/ 0 w 395417"/>
              <a:gd name="connsiteY0" fmla="*/ 383060 h 383060"/>
              <a:gd name="connsiteX1" fmla="*/ 296563 w 395417"/>
              <a:gd name="connsiteY1" fmla="*/ 284206 h 383060"/>
              <a:gd name="connsiteX2" fmla="*/ 395417 w 395417"/>
              <a:gd name="connsiteY2" fmla="*/ 0 h 383060"/>
              <a:gd name="connsiteX0" fmla="*/ 0 w 531342"/>
              <a:gd name="connsiteY0" fmla="*/ 444844 h 444844"/>
              <a:gd name="connsiteX1" fmla="*/ 432488 w 531342"/>
              <a:gd name="connsiteY1" fmla="*/ 284206 h 444844"/>
              <a:gd name="connsiteX2" fmla="*/ 531342 w 531342"/>
              <a:gd name="connsiteY2" fmla="*/ 0 h 444844"/>
              <a:gd name="connsiteX0" fmla="*/ 0 w 531342"/>
              <a:gd name="connsiteY0" fmla="*/ 444844 h 444844"/>
              <a:gd name="connsiteX1" fmla="*/ 358348 w 531342"/>
              <a:gd name="connsiteY1" fmla="*/ 284206 h 444844"/>
              <a:gd name="connsiteX2" fmla="*/ 531342 w 531342"/>
              <a:gd name="connsiteY2" fmla="*/ 0 h 444844"/>
              <a:gd name="connsiteX0" fmla="*/ 0 w 481915"/>
              <a:gd name="connsiteY0" fmla="*/ 444844 h 444844"/>
              <a:gd name="connsiteX1" fmla="*/ 358348 w 481915"/>
              <a:gd name="connsiteY1" fmla="*/ 284206 h 444844"/>
              <a:gd name="connsiteX2" fmla="*/ 481915 w 481915"/>
              <a:gd name="connsiteY2" fmla="*/ 0 h 444844"/>
              <a:gd name="connsiteX0" fmla="*/ 0 w 506628"/>
              <a:gd name="connsiteY0" fmla="*/ 444844 h 444844"/>
              <a:gd name="connsiteX1" fmla="*/ 358348 w 506628"/>
              <a:gd name="connsiteY1" fmla="*/ 284206 h 444844"/>
              <a:gd name="connsiteX2" fmla="*/ 506628 w 506628"/>
              <a:gd name="connsiteY2" fmla="*/ 0 h 44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6628" h="444844">
                <a:moveTo>
                  <a:pt x="0" y="444844"/>
                </a:moveTo>
                <a:cubicBezTo>
                  <a:pt x="115330" y="427338"/>
                  <a:pt x="273910" y="358347"/>
                  <a:pt x="358348" y="284206"/>
                </a:cubicBezTo>
                <a:cubicBezTo>
                  <a:pt x="442786" y="210065"/>
                  <a:pt x="490152" y="110181"/>
                  <a:pt x="506628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4321729" y="5540292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5919196" y="5558591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>
            <a:endCxn id="29" idx="3"/>
          </p:cNvCxnSpPr>
          <p:nvPr/>
        </p:nvCxnSpPr>
        <p:spPr>
          <a:xfrm flipV="1">
            <a:off x="4005581" y="6138389"/>
            <a:ext cx="830017" cy="3674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H="1" flipV="1">
            <a:off x="5428537" y="6102213"/>
            <a:ext cx="815727" cy="4036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円/楕円 28"/>
          <p:cNvSpPr/>
          <p:nvPr/>
        </p:nvSpPr>
        <p:spPr>
          <a:xfrm>
            <a:off x="4812073" y="6001276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5366262" y="6005430"/>
            <a:ext cx="160638" cy="160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8810368" y="3479112"/>
            <a:ext cx="778476" cy="59764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矢印コネクタ 46"/>
          <p:cNvCxnSpPr/>
          <p:nvPr/>
        </p:nvCxnSpPr>
        <p:spPr>
          <a:xfrm flipV="1">
            <a:off x="9199606" y="4239199"/>
            <a:ext cx="1" cy="597131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7681093" y="4809278"/>
            <a:ext cx="38415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Asymmetric modification of the spectrum.                                             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→ 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Not necessarily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parametrizable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by a simple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Breit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-Wigner peak!</a:t>
            </a:r>
          </a:p>
          <a:p>
            <a:r>
              <a:rPr kumimoji="1"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→ 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Important message for future E16 experiment at J-PARC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41" y="5084617"/>
            <a:ext cx="404199" cy="2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92" y="5797616"/>
            <a:ext cx="201049" cy="1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63" y="5952062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26" y="5965881"/>
            <a:ext cx="368492" cy="1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282" y="6506667"/>
            <a:ext cx="226747" cy="1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63" y="6519607"/>
            <a:ext cx="226747" cy="1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21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 animBg="1"/>
      <p:bldP spid="19" grpId="0" animBg="1"/>
      <p:bldP spid="20" grpId="0" animBg="1"/>
      <p:bldP spid="29" grpId="0" animBg="1"/>
      <p:bldP spid="30" grpId="0" animBg="1"/>
      <p:bldP spid="46" grpId="0" animBg="1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94780" y="301748"/>
            <a:ext cx="9236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Moment analysis of obtained spectral functions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4657" y="1013869"/>
            <a:ext cx="6053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Starting point: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Borel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-type QCD sum rules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4" name="右矢印 17"/>
          <p:cNvSpPr>
            <a:spLocks noChangeArrowheads="1"/>
          </p:cNvSpPr>
          <p:nvPr/>
        </p:nvSpPr>
        <p:spPr bwMode="auto">
          <a:xfrm rot="5400000">
            <a:off x="4882590" y="3857330"/>
            <a:ext cx="980772" cy="64050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42829" y="3840839"/>
            <a:ext cx="2134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Large M limit</a:t>
            </a:r>
          </a:p>
        </p:txBody>
      </p:sp>
      <p:sp>
        <p:nvSpPr>
          <p:cNvPr id="27" name="右中かっこ 26"/>
          <p:cNvSpPr/>
          <p:nvPr/>
        </p:nvSpPr>
        <p:spPr>
          <a:xfrm>
            <a:off x="7353380" y="4905627"/>
            <a:ext cx="370702" cy="1572659"/>
          </a:xfrm>
          <a:prstGeom prst="rightBrace">
            <a:avLst>
              <a:gd name="adj1" fmla="val 38333"/>
              <a:gd name="adj2" fmla="val 4921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977194" y="5338013"/>
            <a:ext cx="1567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Finite-energy sum rules 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66" y="1570788"/>
            <a:ext cx="5160614" cy="49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84" y="2479218"/>
            <a:ext cx="1818592" cy="3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205" y="2445026"/>
            <a:ext cx="3656367" cy="46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46" y="2985579"/>
            <a:ext cx="1138869" cy="39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11" y="2991224"/>
            <a:ext cx="6847557" cy="59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95" y="1528009"/>
            <a:ext cx="2574441" cy="59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55" y="3956909"/>
            <a:ext cx="3931909" cy="27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77" y="4702251"/>
            <a:ext cx="2930891" cy="5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77" y="5326288"/>
            <a:ext cx="3058924" cy="5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57" y="5931888"/>
            <a:ext cx="3226292" cy="53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12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7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919714" y="201073"/>
            <a:ext cx="2654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Outlook</a:t>
            </a:r>
            <a:endParaRPr kumimoji="1" lang="ja-JP" altLang="en-US" sz="48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568" y="1175761"/>
            <a:ext cx="3826127" cy="502712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179737" y="1256196"/>
            <a:ext cx="51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Spectrum at finite momentum</a:t>
            </a:r>
            <a:endParaRPr kumimoji="1" lang="ja-JP" altLang="en-US" sz="28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382338" y="2816734"/>
            <a:ext cx="518984" cy="383059"/>
          </a:xfrm>
          <a:prstGeom prst="rightArrow">
            <a:avLst>
              <a:gd name="adj1" fmla="val 3064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77708" y="2746653"/>
            <a:ext cx="51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Non-trivial dispersion relation?</a:t>
            </a:r>
            <a:endParaRPr kumimoji="1" lang="ja-JP" altLang="en-US" sz="28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382338" y="2156474"/>
            <a:ext cx="518984" cy="383059"/>
          </a:xfrm>
          <a:prstGeom prst="rightArrow">
            <a:avLst>
              <a:gd name="adj1" fmla="val 3064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77708" y="2086393"/>
            <a:ext cx="6036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Target of the E16 experiment at J-PARC</a:t>
            </a:r>
            <a:endParaRPr kumimoji="1" lang="ja-JP" altLang="en-US" sz="28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" name="上下矢印 1"/>
          <p:cNvSpPr/>
          <p:nvPr/>
        </p:nvSpPr>
        <p:spPr>
          <a:xfrm>
            <a:off x="3380480" y="3406913"/>
            <a:ext cx="387346" cy="718773"/>
          </a:xfrm>
          <a:prstGeom prst="upDownArrow">
            <a:avLst>
              <a:gd name="adj1" fmla="val 30392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64234" y="4262726"/>
            <a:ext cx="4840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Non-scalar operators in OPE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77708" y="4853903"/>
            <a:ext cx="4840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(non-zero only in a Lorentz violating environment)</a:t>
            </a:r>
          </a:p>
        </p:txBody>
      </p:sp>
    </p:spTree>
    <p:extLst>
      <p:ext uri="{BB962C8B-B14F-4D97-AF65-F5344CB8AC3E}">
        <p14:creationId xmlns:p14="http://schemas.microsoft.com/office/powerpoint/2010/main" val="24205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156714" y="139955"/>
            <a:ext cx="4840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Non-scalar operators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4454" y="1110811"/>
            <a:ext cx="4157832" cy="358475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5658" y="1080568"/>
            <a:ext cx="3899008" cy="358475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014556" y="1578649"/>
            <a:ext cx="112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scalar</a:t>
            </a:r>
          </a:p>
        </p:txBody>
      </p:sp>
      <p:sp>
        <p:nvSpPr>
          <p:cNvPr id="9" name="右中かっこ 8"/>
          <p:cNvSpPr/>
          <p:nvPr/>
        </p:nvSpPr>
        <p:spPr>
          <a:xfrm>
            <a:off x="4966840" y="1558247"/>
            <a:ext cx="365445" cy="679621"/>
          </a:xfrm>
          <a:prstGeom prst="rightBrace">
            <a:avLst>
              <a:gd name="adj1" fmla="val 358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中かっこ 9"/>
          <p:cNvSpPr/>
          <p:nvPr/>
        </p:nvSpPr>
        <p:spPr>
          <a:xfrm flipH="1">
            <a:off x="7685903" y="1495169"/>
            <a:ext cx="410497" cy="1062679"/>
          </a:xfrm>
          <a:prstGeom prst="rightBrace">
            <a:avLst>
              <a:gd name="adj1" fmla="val 35833"/>
              <a:gd name="adj2" fmla="val 3604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中かっこ 10"/>
          <p:cNvSpPr/>
          <p:nvPr/>
        </p:nvSpPr>
        <p:spPr>
          <a:xfrm>
            <a:off x="5066596" y="2395419"/>
            <a:ext cx="365445" cy="2206824"/>
          </a:xfrm>
          <a:prstGeom prst="rightBrace">
            <a:avLst>
              <a:gd name="adj1" fmla="val 35833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中かっこ 11"/>
          <p:cNvSpPr/>
          <p:nvPr/>
        </p:nvSpPr>
        <p:spPr>
          <a:xfrm flipH="1">
            <a:off x="7585773" y="2678214"/>
            <a:ext cx="510627" cy="1893786"/>
          </a:xfrm>
          <a:prstGeom prst="rightBrace">
            <a:avLst>
              <a:gd name="adj1" fmla="val 35833"/>
              <a:gd name="adj2" fmla="val 40213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40358" y="3162649"/>
            <a:ext cx="179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</a:t>
            </a:r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on-scalar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11870" y="5088395"/>
            <a:ext cx="1484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For </a:t>
            </a:r>
            <a:r>
              <a:rPr lang="el-GR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ρ</a:t>
            </a:r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, </a:t>
            </a:r>
            <a:r>
              <a:rPr lang="el-GR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ω</a:t>
            </a:r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:</a:t>
            </a:r>
            <a:endParaRPr lang="en-US" altLang="ja-JP" sz="28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03" y="5165496"/>
            <a:ext cx="2391478" cy="42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50" y="5159505"/>
            <a:ext cx="507494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13" y="5160564"/>
            <a:ext cx="2977077" cy="41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1066113" y="5864060"/>
            <a:ext cx="1484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For </a:t>
            </a:r>
            <a:r>
              <a:rPr lang="el-GR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φ</a:t>
            </a:r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:</a:t>
            </a:r>
            <a:endParaRPr lang="en-US" altLang="ja-JP" sz="28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022" y="5903240"/>
            <a:ext cx="2371961" cy="42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6" name="図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27" y="5986849"/>
            <a:ext cx="381000" cy="25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12" y="5864060"/>
            <a:ext cx="2977077" cy="41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8" name="円/楕円 27"/>
          <p:cNvSpPr/>
          <p:nvPr/>
        </p:nvSpPr>
        <p:spPr>
          <a:xfrm>
            <a:off x="8394787" y="2609313"/>
            <a:ext cx="2989452" cy="20862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962307" y="4665327"/>
            <a:ext cx="288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OPE not yet available 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8" grpId="0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433068" y="267194"/>
            <a:ext cx="4840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OPE calculation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54" y="1210302"/>
            <a:ext cx="5921843" cy="460197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458594" y="1187099"/>
            <a:ext cx="3954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</a:rPr>
              <a:t>Mass singularities in chiral limit!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231" y="2222530"/>
            <a:ext cx="3188389" cy="75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39" name="グループ化 38"/>
          <p:cNvGrpSpPr/>
          <p:nvPr/>
        </p:nvGrpSpPr>
        <p:grpSpPr>
          <a:xfrm>
            <a:off x="8800608" y="4333860"/>
            <a:ext cx="1405895" cy="1832804"/>
            <a:chOff x="8733833" y="3399539"/>
            <a:chExt cx="1405895" cy="1832804"/>
          </a:xfrm>
        </p:grpSpPr>
        <p:sp>
          <p:nvSpPr>
            <p:cNvPr id="12" name="円/楕円 11"/>
            <p:cNvSpPr/>
            <p:nvPr/>
          </p:nvSpPr>
          <p:spPr>
            <a:xfrm>
              <a:off x="8769051" y="4027765"/>
              <a:ext cx="1198605" cy="105032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" name="グループ化 16"/>
            <p:cNvGrpSpPr/>
            <p:nvPr/>
          </p:nvGrpSpPr>
          <p:grpSpPr>
            <a:xfrm>
              <a:off x="9368353" y="3399539"/>
              <a:ext cx="137400" cy="616410"/>
              <a:chOff x="7466524" y="4027765"/>
              <a:chExt cx="137400" cy="616410"/>
            </a:xfrm>
          </p:grpSpPr>
          <p:sp>
            <p:nvSpPr>
              <p:cNvPr id="14" name="フリーフォーム 13"/>
              <p:cNvSpPr/>
              <p:nvPr/>
            </p:nvSpPr>
            <p:spPr>
              <a:xfrm rot="5400000">
                <a:off x="7423748" y="4071089"/>
                <a:ext cx="223499" cy="136852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/>
              <p:cNvSpPr/>
              <p:nvPr/>
            </p:nvSpPr>
            <p:spPr>
              <a:xfrm rot="5400000">
                <a:off x="7423747" y="4274436"/>
                <a:ext cx="223499" cy="136852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/>
              <p:cNvSpPr/>
              <p:nvPr/>
            </p:nvSpPr>
            <p:spPr>
              <a:xfrm rot="5400000">
                <a:off x="7423200" y="4464000"/>
                <a:ext cx="223499" cy="136852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" name="グループ化 17"/>
            <p:cNvGrpSpPr/>
            <p:nvPr/>
          </p:nvGrpSpPr>
          <p:grpSpPr>
            <a:xfrm>
              <a:off x="10002328" y="3719560"/>
              <a:ext cx="137400" cy="616410"/>
              <a:chOff x="7466524" y="4027765"/>
              <a:chExt cx="137400" cy="616410"/>
            </a:xfrm>
            <a:scene3d>
              <a:camera prst="orthographicFront">
                <a:rot lat="0" lon="0" rev="19799999"/>
              </a:camera>
              <a:lightRig rig="threePt" dir="t"/>
            </a:scene3d>
          </p:grpSpPr>
          <p:sp>
            <p:nvSpPr>
              <p:cNvPr id="19" name="フリーフォーム 18"/>
              <p:cNvSpPr/>
              <p:nvPr/>
            </p:nvSpPr>
            <p:spPr>
              <a:xfrm rot="5400000">
                <a:off x="7423748" y="4071089"/>
                <a:ext cx="223499" cy="136852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/>
              <p:cNvSpPr/>
              <p:nvPr/>
            </p:nvSpPr>
            <p:spPr>
              <a:xfrm rot="5400000">
                <a:off x="7423747" y="4274436"/>
                <a:ext cx="223499" cy="136852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/>
              <p:cNvSpPr/>
              <p:nvPr/>
            </p:nvSpPr>
            <p:spPr>
              <a:xfrm rot="5400000">
                <a:off x="7423200" y="4464000"/>
                <a:ext cx="223499" cy="136852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/>
            <p:cNvGrpSpPr/>
            <p:nvPr/>
          </p:nvGrpSpPr>
          <p:grpSpPr>
            <a:xfrm>
              <a:off x="8733833" y="3607811"/>
              <a:ext cx="137400" cy="616410"/>
              <a:chOff x="7466524" y="4027765"/>
              <a:chExt cx="137400" cy="616410"/>
            </a:xfrm>
            <a:scene3d>
              <a:camera prst="orthographicFront">
                <a:rot lat="0" lon="0" rev="1800000"/>
              </a:camera>
              <a:lightRig rig="threePt" dir="t"/>
            </a:scene3d>
          </p:grpSpPr>
          <p:sp>
            <p:nvSpPr>
              <p:cNvPr id="23" name="フリーフォーム 22"/>
              <p:cNvSpPr/>
              <p:nvPr/>
            </p:nvSpPr>
            <p:spPr>
              <a:xfrm rot="5400000">
                <a:off x="7423748" y="4071089"/>
                <a:ext cx="223499" cy="136852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/>
              <p:cNvSpPr/>
              <p:nvPr/>
            </p:nvSpPr>
            <p:spPr>
              <a:xfrm rot="5400000">
                <a:off x="7423747" y="4274436"/>
                <a:ext cx="223499" cy="136852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/>
              <p:cNvSpPr/>
              <p:nvPr/>
            </p:nvSpPr>
            <p:spPr>
              <a:xfrm rot="5400000">
                <a:off x="7423200" y="4464000"/>
                <a:ext cx="223499" cy="136852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" name="正方形/長方形 25"/>
            <p:cNvSpPr/>
            <p:nvPr/>
          </p:nvSpPr>
          <p:spPr>
            <a:xfrm>
              <a:off x="9127395" y="4893276"/>
              <a:ext cx="481914" cy="33906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6" name="グループ化 35"/>
            <p:cNvGrpSpPr/>
            <p:nvPr/>
          </p:nvGrpSpPr>
          <p:grpSpPr>
            <a:xfrm>
              <a:off x="9047559" y="4940909"/>
              <a:ext cx="159672" cy="164223"/>
              <a:chOff x="7550944" y="5754663"/>
              <a:chExt cx="159672" cy="164223"/>
            </a:xfrm>
          </p:grpSpPr>
          <p:cxnSp>
            <p:nvCxnSpPr>
              <p:cNvPr id="28" name="直線コネクタ 27"/>
              <p:cNvCxnSpPr/>
              <p:nvPr/>
            </p:nvCxnSpPr>
            <p:spPr>
              <a:xfrm flipV="1">
                <a:off x="7550944" y="5754663"/>
                <a:ext cx="159672" cy="148282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>
                <a:off x="7550944" y="5754663"/>
                <a:ext cx="159672" cy="16422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直線コネクタ 33"/>
            <p:cNvCxnSpPr/>
            <p:nvPr/>
          </p:nvCxnSpPr>
          <p:spPr>
            <a:xfrm flipV="1">
              <a:off x="9569840" y="4925681"/>
              <a:ext cx="159672" cy="14828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9569840" y="4925681"/>
              <a:ext cx="159672" cy="1642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図 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630" y="6208864"/>
            <a:ext cx="1446325" cy="2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0" name="下矢印 39"/>
          <p:cNvSpPr/>
          <p:nvPr/>
        </p:nvSpPr>
        <p:spPr>
          <a:xfrm>
            <a:off x="10063000" y="3342972"/>
            <a:ext cx="522281" cy="769914"/>
          </a:xfrm>
          <a:prstGeom prst="downArrow">
            <a:avLst>
              <a:gd name="adj1" fmla="val 35805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758455" y="3369770"/>
            <a:ext cx="3304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</a:rPr>
              <a:t>Subtract corresponding quark condensate contribution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0" y="6023880"/>
            <a:ext cx="6154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bg1"/>
                </a:solidFill>
              </a:rPr>
              <a:t>S. Kim and S.H. Lee, 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Nucl</a:t>
            </a:r>
            <a:r>
              <a:rPr lang="en-US" altLang="ja-JP" sz="2000" dirty="0" smtClean="0">
                <a:solidFill>
                  <a:schemeClr val="bg1"/>
                </a:solidFill>
              </a:rPr>
              <a:t>. Phys. 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679</a:t>
            </a:r>
            <a:r>
              <a:rPr lang="en-US" altLang="ja-JP" sz="2000" dirty="0" smtClean="0">
                <a:solidFill>
                  <a:schemeClr val="bg1"/>
                </a:solidFill>
              </a:rPr>
              <a:t>, 517 (2001).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59204" y="6348168"/>
            <a:ext cx="69321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0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H.J. Kim, P. Gubler and S.H. Lee, arXiv:1703.04848 </a:t>
            </a:r>
            <a:r>
              <a:rPr lang="en-US" altLang="ja-JP" sz="20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[</a:t>
            </a:r>
            <a:r>
              <a:rPr lang="en-US" altLang="ja-JP" sz="2000" dirty="0" err="1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hep-ph</a:t>
            </a:r>
            <a:r>
              <a:rPr lang="en-US" altLang="ja-JP" sz="20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34042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425445" y="188715"/>
            <a:ext cx="4038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Introduction</a:t>
            </a:r>
            <a:endParaRPr kumimoji="1" lang="ja-JP" altLang="en-US" sz="54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48314" y="1872383"/>
            <a:ext cx="2410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c</a:t>
            </a:r>
            <a:r>
              <a:rPr lang="en-US" altLang="ja-JP" sz="28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hiral partners</a:t>
            </a:r>
            <a:endParaRPr kumimoji="1" lang="ja-JP" altLang="en-US" sz="28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36709" y="1112045"/>
            <a:ext cx="4039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Axial-vector mesons</a:t>
            </a:r>
            <a:endParaRPr kumimoji="1" lang="ja-JP" altLang="en-US" sz="36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2" y="2429522"/>
            <a:ext cx="1064491" cy="28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05" y="4390051"/>
            <a:ext cx="1085388" cy="30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4315181" y="4110666"/>
            <a:ext cx="817200" cy="866070"/>
            <a:chOff x="4600352" y="2990667"/>
            <a:chExt cx="817200" cy="866070"/>
          </a:xfrm>
        </p:grpSpPr>
        <p:sp>
          <p:nvSpPr>
            <p:cNvPr id="9" name="円/楕円 8"/>
            <p:cNvSpPr/>
            <p:nvPr/>
          </p:nvSpPr>
          <p:spPr>
            <a:xfrm>
              <a:off x="4600352" y="3040790"/>
              <a:ext cx="817200" cy="815947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0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729733" y="2990667"/>
              <a:ext cx="6743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l-GR" altLang="ja-JP" sz="4400" dirty="0" smtClean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φ</a:t>
              </a:r>
              <a:endParaRPr kumimoji="1" lang="ja-JP" altLang="en-US" sz="44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2449968" y="4168879"/>
            <a:ext cx="817200" cy="829108"/>
            <a:chOff x="4600352" y="3027629"/>
            <a:chExt cx="817200" cy="829108"/>
          </a:xfrm>
        </p:grpSpPr>
        <p:sp>
          <p:nvSpPr>
            <p:cNvPr id="12" name="円/楕円 11"/>
            <p:cNvSpPr/>
            <p:nvPr/>
          </p:nvSpPr>
          <p:spPr>
            <a:xfrm>
              <a:off x="4600352" y="3040790"/>
              <a:ext cx="817200" cy="81594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0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687044" y="3027629"/>
              <a:ext cx="6743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ja-JP" sz="44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endParaRPr kumimoji="1" lang="ja-JP" altLang="en-US" sz="44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3345125" y="2116783"/>
            <a:ext cx="851561" cy="870495"/>
            <a:chOff x="4600352" y="2986242"/>
            <a:chExt cx="851561" cy="870495"/>
          </a:xfrm>
        </p:grpSpPr>
        <p:sp>
          <p:nvSpPr>
            <p:cNvPr id="15" name="円/楕円 14"/>
            <p:cNvSpPr/>
            <p:nvPr/>
          </p:nvSpPr>
          <p:spPr>
            <a:xfrm>
              <a:off x="4600352" y="3040790"/>
              <a:ext cx="817200" cy="81594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0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777584" y="2986242"/>
              <a:ext cx="6743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ja-JP" sz="4400" dirty="0" smtClean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ρ</a:t>
              </a:r>
              <a:endParaRPr kumimoji="1" lang="ja-JP" altLang="en-US" sz="44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pic>
        <p:nvPicPr>
          <p:cNvPr id="21" name="図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8" y="5277021"/>
            <a:ext cx="1503705" cy="21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57" y="3171906"/>
            <a:ext cx="1343344" cy="21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19" y="5283753"/>
            <a:ext cx="1343344" cy="21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24" name="グループ化 23"/>
          <p:cNvGrpSpPr/>
          <p:nvPr/>
        </p:nvGrpSpPr>
        <p:grpSpPr>
          <a:xfrm>
            <a:off x="9397541" y="2116783"/>
            <a:ext cx="817200" cy="870495"/>
            <a:chOff x="4600352" y="2986242"/>
            <a:chExt cx="817200" cy="870495"/>
          </a:xfrm>
        </p:grpSpPr>
        <p:sp>
          <p:nvSpPr>
            <p:cNvPr id="25" name="円/楕円 24"/>
            <p:cNvSpPr/>
            <p:nvPr/>
          </p:nvSpPr>
          <p:spPr>
            <a:xfrm>
              <a:off x="4600352" y="3040790"/>
              <a:ext cx="817200" cy="81594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0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712991" y="2986242"/>
              <a:ext cx="6743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 dirty="0" smtClean="0">
                  <a:solidFill>
                    <a:schemeClr val="tx1">
                      <a:lumMod val="95000"/>
                    </a:schemeClr>
                  </a:solidFill>
                </a:rPr>
                <a:t>a</a:t>
              </a:r>
              <a:r>
                <a:rPr kumimoji="1" lang="en-US" altLang="ja-JP" sz="4400" baseline="-25000" dirty="0" smtClean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  <a:endParaRPr kumimoji="1" lang="ja-JP" altLang="en-US" sz="44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pic>
        <p:nvPicPr>
          <p:cNvPr id="28" name="図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288" y="3171905"/>
            <a:ext cx="1503705" cy="21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29" name="グループ化 28"/>
          <p:cNvGrpSpPr/>
          <p:nvPr/>
        </p:nvGrpSpPr>
        <p:grpSpPr>
          <a:xfrm>
            <a:off x="10188759" y="4035064"/>
            <a:ext cx="817200" cy="845043"/>
            <a:chOff x="4600352" y="3011694"/>
            <a:chExt cx="817200" cy="845043"/>
          </a:xfrm>
        </p:grpSpPr>
        <p:sp>
          <p:nvSpPr>
            <p:cNvPr id="30" name="円/楕円 29"/>
            <p:cNvSpPr/>
            <p:nvPr/>
          </p:nvSpPr>
          <p:spPr>
            <a:xfrm>
              <a:off x="4600352" y="3040790"/>
              <a:ext cx="817200" cy="815947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000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743223" y="3011694"/>
              <a:ext cx="6743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 smtClean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ja-JP" sz="4400" baseline="-25000" dirty="0" smtClean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ja-JP" altLang="en-US" sz="44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8323546" y="4076099"/>
            <a:ext cx="823945" cy="825259"/>
            <a:chOff x="4600352" y="3031478"/>
            <a:chExt cx="823945" cy="825259"/>
          </a:xfrm>
        </p:grpSpPr>
        <p:sp>
          <p:nvSpPr>
            <p:cNvPr id="33" name="円/楕円 32"/>
            <p:cNvSpPr/>
            <p:nvPr/>
          </p:nvSpPr>
          <p:spPr>
            <a:xfrm>
              <a:off x="4600352" y="3040790"/>
              <a:ext cx="817200" cy="81594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000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4749968" y="3031478"/>
              <a:ext cx="6743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 smtClean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ja-JP" sz="4400" baseline="-25000" dirty="0" smtClean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ja-JP" altLang="en-US" sz="44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pic>
        <p:nvPicPr>
          <p:cNvPr id="38" name="図 3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22" y="5196012"/>
            <a:ext cx="1503706" cy="21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9" name="図 3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387" y="5178273"/>
            <a:ext cx="1503706" cy="21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0" name="左右矢印 39"/>
          <p:cNvSpPr/>
          <p:nvPr/>
        </p:nvSpPr>
        <p:spPr>
          <a:xfrm>
            <a:off x="4675163" y="2301694"/>
            <a:ext cx="4209540" cy="542060"/>
          </a:xfrm>
          <a:prstGeom prst="leftRightArrow">
            <a:avLst>
              <a:gd name="adj1" fmla="val 3176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423155" y="1112045"/>
            <a:ext cx="354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Vector mesons</a:t>
            </a:r>
            <a:endParaRPr kumimoji="1" lang="ja-JP" altLang="en-US" sz="36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sp>
        <p:nvSpPr>
          <p:cNvPr id="42" name="左右矢印 41"/>
          <p:cNvSpPr/>
          <p:nvPr/>
        </p:nvSpPr>
        <p:spPr>
          <a:xfrm rot="17871730">
            <a:off x="1953607" y="3167655"/>
            <a:ext cx="1243970" cy="542060"/>
          </a:xfrm>
          <a:prstGeom prst="leftRightArrow">
            <a:avLst>
              <a:gd name="adj1" fmla="val 3176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 rot="17911823">
            <a:off x="1176980" y="2922505"/>
            <a:ext cx="1843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degenerate</a:t>
            </a:r>
            <a:endParaRPr kumimoji="1" lang="ja-JP" altLang="en-US" sz="28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sp>
        <p:nvSpPr>
          <p:cNvPr id="44" name="左右矢印 43"/>
          <p:cNvSpPr/>
          <p:nvPr/>
        </p:nvSpPr>
        <p:spPr>
          <a:xfrm rot="17871730">
            <a:off x="7966858" y="3147447"/>
            <a:ext cx="1243970" cy="542060"/>
          </a:xfrm>
          <a:prstGeom prst="leftRightArrow">
            <a:avLst>
              <a:gd name="adj1" fmla="val 3176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 rot="17911823">
            <a:off x="7190231" y="2902297"/>
            <a:ext cx="1843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degenerate</a:t>
            </a:r>
            <a:endParaRPr kumimoji="1" lang="ja-JP" altLang="en-US" sz="28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sp>
        <p:nvSpPr>
          <p:cNvPr id="46" name="左右矢印 45"/>
          <p:cNvSpPr/>
          <p:nvPr/>
        </p:nvSpPr>
        <p:spPr>
          <a:xfrm>
            <a:off x="3155550" y="5590867"/>
            <a:ext cx="1543423" cy="542060"/>
          </a:xfrm>
          <a:prstGeom prst="leftRightArrow">
            <a:avLst>
              <a:gd name="adj1" fmla="val 3176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873824" y="6101668"/>
            <a:ext cx="2410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i</a:t>
            </a:r>
            <a:r>
              <a:rPr lang="en-US" altLang="ja-JP" sz="28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deally mixed</a:t>
            </a:r>
            <a:endParaRPr kumimoji="1" lang="ja-JP" altLang="en-US" sz="28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sp>
        <p:nvSpPr>
          <p:cNvPr id="48" name="左右矢印 47"/>
          <p:cNvSpPr/>
          <p:nvPr/>
        </p:nvSpPr>
        <p:spPr>
          <a:xfrm>
            <a:off x="8969137" y="5559608"/>
            <a:ext cx="1543423" cy="542060"/>
          </a:xfrm>
          <a:prstGeom prst="leftRightArrow">
            <a:avLst>
              <a:gd name="adj1" fmla="val 3176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709268" y="6071995"/>
            <a:ext cx="2410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i</a:t>
            </a:r>
            <a:r>
              <a:rPr lang="en-US" altLang="ja-JP" sz="28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deally mixed?</a:t>
            </a:r>
            <a:endParaRPr kumimoji="1" lang="ja-JP" altLang="en-US" sz="28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pic>
        <p:nvPicPr>
          <p:cNvPr id="51" name="図 5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93" y="5622464"/>
            <a:ext cx="2217931" cy="51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4" name="図 5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81" y="5707111"/>
            <a:ext cx="452639" cy="3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6" name="左右矢印 55"/>
          <p:cNvSpPr/>
          <p:nvPr/>
        </p:nvSpPr>
        <p:spPr>
          <a:xfrm>
            <a:off x="5689310" y="4558892"/>
            <a:ext cx="2303206" cy="542060"/>
          </a:xfrm>
          <a:prstGeom prst="leftRightArrow">
            <a:avLst>
              <a:gd name="adj1" fmla="val 3176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669298" y="4046092"/>
            <a:ext cx="2531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c</a:t>
            </a:r>
            <a:r>
              <a:rPr lang="en-US" altLang="ja-JP" sz="28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hiral partners?</a:t>
            </a:r>
            <a:endParaRPr kumimoji="1" lang="ja-JP" altLang="en-US" sz="28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644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 animBg="1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6" grpId="0" animBg="1"/>
      <p:bldP spid="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737868" y="212765"/>
            <a:ext cx="231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OPE result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57" y="2371158"/>
            <a:ext cx="5440948" cy="375479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50" y="1145756"/>
            <a:ext cx="4810161" cy="122540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154" y="1145756"/>
            <a:ext cx="4242559" cy="5001212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>
          <a:xfrm>
            <a:off x="5682342" y="3113314"/>
            <a:ext cx="1230086" cy="707572"/>
          </a:xfrm>
          <a:prstGeom prst="rightArrow">
            <a:avLst>
              <a:gd name="adj1" fmla="val 2846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9204" y="6348168"/>
            <a:ext cx="69321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2000" dirty="0" smtClean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H.J. Kim, P. Gubler and S.H. Lee, arXiv:1703.04848 </a:t>
            </a:r>
            <a:r>
              <a:rPr lang="en-US" altLang="ja-JP" sz="20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[</a:t>
            </a:r>
            <a:r>
              <a:rPr lang="en-US" altLang="ja-JP" sz="2000" dirty="0" err="1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hep-ph</a:t>
            </a:r>
            <a:r>
              <a:rPr lang="en-US" altLang="ja-JP" sz="20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13850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705814" y="279550"/>
            <a:ext cx="1658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Next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9796" y="2203522"/>
            <a:ext cx="3112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Do numerical analysis and make predictions for the E16 experiment at J-PARC 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734" y="1336399"/>
            <a:ext cx="3826127" cy="5027124"/>
          </a:xfrm>
          <a:prstGeom prst="rect">
            <a:avLst/>
          </a:prstGeom>
        </p:spPr>
      </p:pic>
      <p:sp>
        <p:nvSpPr>
          <p:cNvPr id="2" name="フリーフォーム 1"/>
          <p:cNvSpPr/>
          <p:nvPr/>
        </p:nvSpPr>
        <p:spPr>
          <a:xfrm>
            <a:off x="5262473" y="4285098"/>
            <a:ext cx="2769419" cy="1618736"/>
          </a:xfrm>
          <a:custGeom>
            <a:avLst/>
            <a:gdLst>
              <a:gd name="connsiteX0" fmla="*/ 0 w 2421924"/>
              <a:gd name="connsiteY0" fmla="*/ 0 h 1618736"/>
              <a:gd name="connsiteX1" fmla="*/ 0 w 2421924"/>
              <a:gd name="connsiteY1" fmla="*/ 0 h 1618736"/>
              <a:gd name="connsiteX2" fmla="*/ 518984 w 2421924"/>
              <a:gd name="connsiteY2" fmla="*/ 0 h 1618736"/>
              <a:gd name="connsiteX3" fmla="*/ 1210962 w 2421924"/>
              <a:gd name="connsiteY3" fmla="*/ 210065 h 1618736"/>
              <a:gd name="connsiteX4" fmla="*/ 1952368 w 2421924"/>
              <a:gd name="connsiteY4" fmla="*/ 580768 h 1618736"/>
              <a:gd name="connsiteX5" fmla="*/ 2372497 w 2421924"/>
              <a:gd name="connsiteY5" fmla="*/ 852617 h 1618736"/>
              <a:gd name="connsiteX6" fmla="*/ 2421924 w 2421924"/>
              <a:gd name="connsiteY6" fmla="*/ 1618736 h 1618736"/>
              <a:gd name="connsiteX7" fmla="*/ 1754659 w 2421924"/>
              <a:gd name="connsiteY7" fmla="*/ 1000898 h 1618736"/>
              <a:gd name="connsiteX8" fmla="*/ 1371600 w 2421924"/>
              <a:gd name="connsiteY8" fmla="*/ 630195 h 1618736"/>
              <a:gd name="connsiteX9" fmla="*/ 939114 w 2421924"/>
              <a:gd name="connsiteY9" fmla="*/ 345990 h 1618736"/>
              <a:gd name="connsiteX10" fmla="*/ 543697 w 2421924"/>
              <a:gd name="connsiteY10" fmla="*/ 148282 h 1618736"/>
              <a:gd name="connsiteX11" fmla="*/ 284205 w 2421924"/>
              <a:gd name="connsiteY11" fmla="*/ 74141 h 1618736"/>
              <a:gd name="connsiteX12" fmla="*/ 74141 w 2421924"/>
              <a:gd name="connsiteY12" fmla="*/ 12357 h 1618736"/>
              <a:gd name="connsiteX13" fmla="*/ 0 w 2421924"/>
              <a:gd name="connsiteY13" fmla="*/ 0 h 1618736"/>
              <a:gd name="connsiteX0" fmla="*/ 0 w 2421924"/>
              <a:gd name="connsiteY0" fmla="*/ 0 h 1618736"/>
              <a:gd name="connsiteX1" fmla="*/ 0 w 2421924"/>
              <a:gd name="connsiteY1" fmla="*/ 0 h 1618736"/>
              <a:gd name="connsiteX2" fmla="*/ 518984 w 2421924"/>
              <a:gd name="connsiteY2" fmla="*/ 0 h 1618736"/>
              <a:gd name="connsiteX3" fmla="*/ 1210962 w 2421924"/>
              <a:gd name="connsiteY3" fmla="*/ 210065 h 1618736"/>
              <a:gd name="connsiteX4" fmla="*/ 1952368 w 2421924"/>
              <a:gd name="connsiteY4" fmla="*/ 580768 h 1618736"/>
              <a:gd name="connsiteX5" fmla="*/ 2416309 w 2421924"/>
              <a:gd name="connsiteY5" fmla="*/ 864974 h 1618736"/>
              <a:gd name="connsiteX6" fmla="*/ 2421924 w 2421924"/>
              <a:gd name="connsiteY6" fmla="*/ 1618736 h 1618736"/>
              <a:gd name="connsiteX7" fmla="*/ 1754659 w 2421924"/>
              <a:gd name="connsiteY7" fmla="*/ 1000898 h 1618736"/>
              <a:gd name="connsiteX8" fmla="*/ 1371600 w 2421924"/>
              <a:gd name="connsiteY8" fmla="*/ 630195 h 1618736"/>
              <a:gd name="connsiteX9" fmla="*/ 939114 w 2421924"/>
              <a:gd name="connsiteY9" fmla="*/ 345990 h 1618736"/>
              <a:gd name="connsiteX10" fmla="*/ 543697 w 2421924"/>
              <a:gd name="connsiteY10" fmla="*/ 148282 h 1618736"/>
              <a:gd name="connsiteX11" fmla="*/ 284205 w 2421924"/>
              <a:gd name="connsiteY11" fmla="*/ 74141 h 1618736"/>
              <a:gd name="connsiteX12" fmla="*/ 74141 w 2421924"/>
              <a:gd name="connsiteY12" fmla="*/ 12357 h 1618736"/>
              <a:gd name="connsiteX13" fmla="*/ 0 w 2421924"/>
              <a:gd name="connsiteY13" fmla="*/ 0 h 161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21924" h="1618736">
                <a:moveTo>
                  <a:pt x="0" y="0"/>
                </a:moveTo>
                <a:lnTo>
                  <a:pt x="0" y="0"/>
                </a:lnTo>
                <a:lnTo>
                  <a:pt x="518984" y="0"/>
                </a:lnTo>
                <a:lnTo>
                  <a:pt x="1210962" y="210065"/>
                </a:lnTo>
                <a:lnTo>
                  <a:pt x="1952368" y="580768"/>
                </a:lnTo>
                <a:lnTo>
                  <a:pt x="2416309" y="864974"/>
                </a:lnTo>
                <a:cubicBezTo>
                  <a:pt x="2418181" y="1116228"/>
                  <a:pt x="2420052" y="1367482"/>
                  <a:pt x="2421924" y="1618736"/>
                </a:cubicBezTo>
                <a:lnTo>
                  <a:pt x="1754659" y="1000898"/>
                </a:lnTo>
                <a:lnTo>
                  <a:pt x="1371600" y="630195"/>
                </a:lnTo>
                <a:lnTo>
                  <a:pt x="939114" y="345990"/>
                </a:lnTo>
                <a:lnTo>
                  <a:pt x="543697" y="148282"/>
                </a:lnTo>
                <a:lnTo>
                  <a:pt x="284205" y="74141"/>
                </a:lnTo>
                <a:lnTo>
                  <a:pt x="74141" y="123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59194" y="5257503"/>
            <a:ext cx="635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?</a:t>
            </a:r>
            <a:endParaRPr lang="en-US" altLang="ja-JP" sz="36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8" name="フリーフォーム 7"/>
          <p:cNvSpPr/>
          <p:nvPr/>
        </p:nvSpPr>
        <p:spPr>
          <a:xfrm flipV="1">
            <a:off x="5295806" y="3015049"/>
            <a:ext cx="2769419" cy="1270049"/>
          </a:xfrm>
          <a:custGeom>
            <a:avLst/>
            <a:gdLst>
              <a:gd name="connsiteX0" fmla="*/ 0 w 2421924"/>
              <a:gd name="connsiteY0" fmla="*/ 0 h 1618736"/>
              <a:gd name="connsiteX1" fmla="*/ 0 w 2421924"/>
              <a:gd name="connsiteY1" fmla="*/ 0 h 1618736"/>
              <a:gd name="connsiteX2" fmla="*/ 518984 w 2421924"/>
              <a:gd name="connsiteY2" fmla="*/ 0 h 1618736"/>
              <a:gd name="connsiteX3" fmla="*/ 1210962 w 2421924"/>
              <a:gd name="connsiteY3" fmla="*/ 210065 h 1618736"/>
              <a:gd name="connsiteX4" fmla="*/ 1952368 w 2421924"/>
              <a:gd name="connsiteY4" fmla="*/ 580768 h 1618736"/>
              <a:gd name="connsiteX5" fmla="*/ 2372497 w 2421924"/>
              <a:gd name="connsiteY5" fmla="*/ 852617 h 1618736"/>
              <a:gd name="connsiteX6" fmla="*/ 2421924 w 2421924"/>
              <a:gd name="connsiteY6" fmla="*/ 1618736 h 1618736"/>
              <a:gd name="connsiteX7" fmla="*/ 1754659 w 2421924"/>
              <a:gd name="connsiteY7" fmla="*/ 1000898 h 1618736"/>
              <a:gd name="connsiteX8" fmla="*/ 1371600 w 2421924"/>
              <a:gd name="connsiteY8" fmla="*/ 630195 h 1618736"/>
              <a:gd name="connsiteX9" fmla="*/ 939114 w 2421924"/>
              <a:gd name="connsiteY9" fmla="*/ 345990 h 1618736"/>
              <a:gd name="connsiteX10" fmla="*/ 543697 w 2421924"/>
              <a:gd name="connsiteY10" fmla="*/ 148282 h 1618736"/>
              <a:gd name="connsiteX11" fmla="*/ 284205 w 2421924"/>
              <a:gd name="connsiteY11" fmla="*/ 74141 h 1618736"/>
              <a:gd name="connsiteX12" fmla="*/ 74141 w 2421924"/>
              <a:gd name="connsiteY12" fmla="*/ 12357 h 1618736"/>
              <a:gd name="connsiteX13" fmla="*/ 0 w 2421924"/>
              <a:gd name="connsiteY13" fmla="*/ 0 h 1618736"/>
              <a:gd name="connsiteX0" fmla="*/ 0 w 2421924"/>
              <a:gd name="connsiteY0" fmla="*/ 0 h 1618736"/>
              <a:gd name="connsiteX1" fmla="*/ 0 w 2421924"/>
              <a:gd name="connsiteY1" fmla="*/ 0 h 1618736"/>
              <a:gd name="connsiteX2" fmla="*/ 518984 w 2421924"/>
              <a:gd name="connsiteY2" fmla="*/ 0 h 1618736"/>
              <a:gd name="connsiteX3" fmla="*/ 1210962 w 2421924"/>
              <a:gd name="connsiteY3" fmla="*/ 210065 h 1618736"/>
              <a:gd name="connsiteX4" fmla="*/ 1952368 w 2421924"/>
              <a:gd name="connsiteY4" fmla="*/ 580768 h 1618736"/>
              <a:gd name="connsiteX5" fmla="*/ 2416309 w 2421924"/>
              <a:gd name="connsiteY5" fmla="*/ 864974 h 1618736"/>
              <a:gd name="connsiteX6" fmla="*/ 2421924 w 2421924"/>
              <a:gd name="connsiteY6" fmla="*/ 1618736 h 1618736"/>
              <a:gd name="connsiteX7" fmla="*/ 1754659 w 2421924"/>
              <a:gd name="connsiteY7" fmla="*/ 1000898 h 1618736"/>
              <a:gd name="connsiteX8" fmla="*/ 1371600 w 2421924"/>
              <a:gd name="connsiteY8" fmla="*/ 630195 h 1618736"/>
              <a:gd name="connsiteX9" fmla="*/ 939114 w 2421924"/>
              <a:gd name="connsiteY9" fmla="*/ 345990 h 1618736"/>
              <a:gd name="connsiteX10" fmla="*/ 543697 w 2421924"/>
              <a:gd name="connsiteY10" fmla="*/ 148282 h 1618736"/>
              <a:gd name="connsiteX11" fmla="*/ 284205 w 2421924"/>
              <a:gd name="connsiteY11" fmla="*/ 74141 h 1618736"/>
              <a:gd name="connsiteX12" fmla="*/ 74141 w 2421924"/>
              <a:gd name="connsiteY12" fmla="*/ 12357 h 1618736"/>
              <a:gd name="connsiteX13" fmla="*/ 0 w 2421924"/>
              <a:gd name="connsiteY13" fmla="*/ 0 h 161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21924" h="1618736">
                <a:moveTo>
                  <a:pt x="0" y="0"/>
                </a:moveTo>
                <a:lnTo>
                  <a:pt x="0" y="0"/>
                </a:lnTo>
                <a:lnTo>
                  <a:pt x="518984" y="0"/>
                </a:lnTo>
                <a:lnTo>
                  <a:pt x="1210962" y="210065"/>
                </a:lnTo>
                <a:lnTo>
                  <a:pt x="1952368" y="580768"/>
                </a:lnTo>
                <a:lnTo>
                  <a:pt x="2416309" y="864974"/>
                </a:lnTo>
                <a:cubicBezTo>
                  <a:pt x="2418181" y="1116228"/>
                  <a:pt x="2420052" y="1367482"/>
                  <a:pt x="2421924" y="1618736"/>
                </a:cubicBezTo>
                <a:lnTo>
                  <a:pt x="1754659" y="1000898"/>
                </a:lnTo>
                <a:lnTo>
                  <a:pt x="1371600" y="630195"/>
                </a:lnTo>
                <a:lnTo>
                  <a:pt x="939114" y="345990"/>
                </a:lnTo>
                <a:lnTo>
                  <a:pt x="543697" y="148282"/>
                </a:lnTo>
                <a:lnTo>
                  <a:pt x="284205" y="74141"/>
                </a:lnTo>
                <a:lnTo>
                  <a:pt x="74141" y="123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98914" y="3003742"/>
            <a:ext cx="635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?</a:t>
            </a:r>
            <a:endParaRPr lang="en-US" altLang="ja-JP" sz="36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76912" y="3650073"/>
            <a:ext cx="3473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What condensate is most important for determining the momentum dependence?</a:t>
            </a:r>
          </a:p>
        </p:txBody>
      </p:sp>
    </p:spTree>
    <p:extLst>
      <p:ext uri="{BB962C8B-B14F-4D97-AF65-F5344CB8AC3E}">
        <p14:creationId xmlns:p14="http://schemas.microsoft.com/office/powerpoint/2010/main" val="232001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413097" y="2873339"/>
            <a:ext cx="8300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</a:t>
            </a:r>
            <a:r>
              <a:rPr lang="en-US" altLang="ja-JP" sz="5400" baseline="-25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1</a:t>
            </a:r>
            <a:r>
              <a:rPr lang="en-US" altLang="ja-JP" sz="5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(1285) in nuclear matter</a:t>
            </a:r>
            <a:endParaRPr kumimoji="1" lang="ja-JP" altLang="en-US" sz="54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12194" y="4568443"/>
            <a:ext cx="7973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P. Gubler, T. </a:t>
            </a:r>
            <a:r>
              <a:rPr lang="en-US" altLang="ja-JP" sz="24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Kunihiro</a:t>
            </a:r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and S.H. Lee, Phys. Lett. </a:t>
            </a:r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 </a:t>
            </a:r>
            <a:r>
              <a:rPr lang="en-US" altLang="ja-JP" sz="2400" b="1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767</a:t>
            </a:r>
            <a:r>
              <a:rPr lang="en-US" altLang="ja-JP" sz="24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336 (2017).</a:t>
            </a:r>
            <a:endParaRPr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1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35" y="117517"/>
            <a:ext cx="9485870" cy="6633751"/>
          </a:xfrm>
          <a:prstGeom prst="rect">
            <a:avLst/>
          </a:prstGeom>
        </p:spPr>
      </p:pic>
      <p:sp>
        <p:nvSpPr>
          <p:cNvPr id="4" name="円/楕円 3"/>
          <p:cNvSpPr/>
          <p:nvPr/>
        </p:nvSpPr>
        <p:spPr>
          <a:xfrm>
            <a:off x="4633784" y="6203092"/>
            <a:ext cx="2879124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1346887" y="6203092"/>
            <a:ext cx="1594021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55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367" y="72000"/>
            <a:ext cx="9671936" cy="6696496"/>
          </a:xfrm>
          <a:prstGeom prst="rect">
            <a:avLst/>
          </a:prstGeom>
        </p:spPr>
      </p:pic>
      <p:sp>
        <p:nvSpPr>
          <p:cNvPr id="4" name="円/楕円 3"/>
          <p:cNvSpPr/>
          <p:nvPr/>
        </p:nvSpPr>
        <p:spPr>
          <a:xfrm>
            <a:off x="2038865" y="3719382"/>
            <a:ext cx="7216346" cy="8402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1878226" y="4646140"/>
            <a:ext cx="8414951" cy="13592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05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790517" y="242481"/>
            <a:ext cx="624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What is the f</a:t>
            </a:r>
            <a:r>
              <a:rPr lang="en-US" altLang="ja-JP" sz="3600" baseline="-25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1</a:t>
            </a:r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(1285)?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05167" y="888812"/>
            <a:ext cx="6428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Not a completely settled issue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1093572" y="4853908"/>
            <a:ext cx="1277056" cy="600355"/>
            <a:chOff x="6796216" y="3404822"/>
            <a:chExt cx="1277056" cy="600355"/>
          </a:xfrm>
        </p:grpSpPr>
        <p:sp>
          <p:nvSpPr>
            <p:cNvPr id="12" name="フローチャート: 結合子 11"/>
            <p:cNvSpPr/>
            <p:nvPr/>
          </p:nvSpPr>
          <p:spPr>
            <a:xfrm>
              <a:off x="6796216" y="3404822"/>
              <a:ext cx="638528" cy="589723"/>
            </a:xfrm>
            <a:prstGeom prst="flowChartConnector">
              <a:avLst/>
            </a:prstGeom>
            <a:solidFill>
              <a:srgbClr val="4D8B7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ローチャート: 結合子 9"/>
            <p:cNvSpPr/>
            <p:nvPr/>
          </p:nvSpPr>
          <p:spPr>
            <a:xfrm>
              <a:off x="7434744" y="3415454"/>
              <a:ext cx="638528" cy="589723"/>
            </a:xfrm>
            <a:prstGeom prst="flowChartConnector">
              <a:avLst/>
            </a:prstGeom>
            <a:solidFill>
              <a:srgbClr val="474399"/>
            </a:solidFill>
            <a:ln>
              <a:solidFill>
                <a:srgbClr val="3D35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" name="図 1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857" y="3510000"/>
              <a:ext cx="258561" cy="423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16" name="図 1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408" y="3528000"/>
              <a:ext cx="232486" cy="361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sp>
        <p:nvSpPr>
          <p:cNvPr id="18" name="テキスト ボックス 17"/>
          <p:cNvSpPr txBox="1"/>
          <p:nvPr/>
        </p:nvSpPr>
        <p:spPr>
          <a:xfrm>
            <a:off x="278565" y="3755454"/>
            <a:ext cx="3656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 tightly bound q-q state, almost ideally mixed with the f</a:t>
            </a:r>
            <a:r>
              <a:rPr lang="en-US" altLang="ja-JP" sz="2000" baseline="-25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1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(1410)?</a:t>
            </a:r>
          </a:p>
        </p:txBody>
      </p:sp>
      <p:pic>
        <p:nvPicPr>
          <p:cNvPr id="19" name="図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7" y="6088708"/>
            <a:ext cx="2428319" cy="56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21" name="直線コネクタ 20"/>
          <p:cNvCxnSpPr/>
          <p:nvPr/>
        </p:nvCxnSpPr>
        <p:spPr>
          <a:xfrm>
            <a:off x="2231358" y="3862746"/>
            <a:ext cx="10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259061" y="3754508"/>
            <a:ext cx="187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tetraquark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?</a:t>
            </a:r>
          </a:p>
        </p:txBody>
      </p:sp>
      <p:grpSp>
        <p:nvGrpSpPr>
          <p:cNvPr id="34" name="グループ化 33"/>
          <p:cNvGrpSpPr/>
          <p:nvPr/>
        </p:nvGrpSpPr>
        <p:grpSpPr>
          <a:xfrm>
            <a:off x="5333052" y="4578376"/>
            <a:ext cx="1289170" cy="1190790"/>
            <a:chOff x="5626832" y="3402000"/>
            <a:chExt cx="1289170" cy="1190790"/>
          </a:xfrm>
        </p:grpSpPr>
        <p:sp>
          <p:nvSpPr>
            <p:cNvPr id="25" name="フローチャート: 結合子 24"/>
            <p:cNvSpPr/>
            <p:nvPr/>
          </p:nvSpPr>
          <p:spPr>
            <a:xfrm>
              <a:off x="6256785" y="3999666"/>
              <a:ext cx="617838" cy="593124"/>
            </a:xfrm>
            <a:prstGeom prst="flowChartConnector">
              <a:avLst/>
            </a:prstGeom>
            <a:solidFill>
              <a:srgbClr val="BAC711"/>
            </a:solidFill>
            <a:ln>
              <a:solidFill>
                <a:srgbClr val="BAC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ローチャート: 結合子 25"/>
            <p:cNvSpPr/>
            <p:nvPr/>
          </p:nvSpPr>
          <p:spPr>
            <a:xfrm>
              <a:off x="5626832" y="3999666"/>
              <a:ext cx="617838" cy="593124"/>
            </a:xfrm>
            <a:prstGeom prst="flowChartConnector">
              <a:avLst/>
            </a:prstGeom>
            <a:solidFill>
              <a:srgbClr val="DB2E0B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7" name="図 2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1208" y="4135852"/>
              <a:ext cx="328992" cy="359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28" name="図 2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0114" y="4154886"/>
              <a:ext cx="271274" cy="300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grpSp>
          <p:nvGrpSpPr>
            <p:cNvPr id="29" name="グループ化 28"/>
            <p:cNvGrpSpPr/>
            <p:nvPr/>
          </p:nvGrpSpPr>
          <p:grpSpPr>
            <a:xfrm>
              <a:off x="5638946" y="3402000"/>
              <a:ext cx="1277056" cy="600355"/>
              <a:chOff x="6796216" y="3404822"/>
              <a:chExt cx="1277056" cy="600355"/>
            </a:xfrm>
          </p:grpSpPr>
          <p:sp>
            <p:nvSpPr>
              <p:cNvPr id="30" name="フローチャート: 結合子 29"/>
              <p:cNvSpPr/>
              <p:nvPr/>
            </p:nvSpPr>
            <p:spPr>
              <a:xfrm>
                <a:off x="6796216" y="3404822"/>
                <a:ext cx="638528" cy="589723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ローチャート: 結合子 30"/>
              <p:cNvSpPr/>
              <p:nvPr/>
            </p:nvSpPr>
            <p:spPr>
              <a:xfrm>
                <a:off x="7434744" y="3415454"/>
                <a:ext cx="638528" cy="589723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2" name="図 31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857" y="3510000"/>
                <a:ext cx="258561" cy="4238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  <p:pic>
            <p:nvPicPr>
              <p:cNvPr id="33" name="図 32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4408" y="3528000"/>
                <a:ext cx="232486" cy="361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pic>
        <p:nvPicPr>
          <p:cNvPr id="36" name="図 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72" y="6088708"/>
            <a:ext cx="3072567" cy="56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7" name="テキスト ボックス 36"/>
          <p:cNvSpPr txBox="1"/>
          <p:nvPr/>
        </p:nvSpPr>
        <p:spPr>
          <a:xfrm>
            <a:off x="9245451" y="3754508"/>
            <a:ext cx="2058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 KK* molecule?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9156377" y="4815524"/>
            <a:ext cx="2105208" cy="815948"/>
            <a:chOff x="9569085" y="3626791"/>
            <a:chExt cx="2105208" cy="815948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9569085" y="3626791"/>
              <a:ext cx="817200" cy="815947"/>
              <a:chOff x="4600352" y="3040790"/>
              <a:chExt cx="817200" cy="815947"/>
            </a:xfrm>
          </p:grpSpPr>
          <p:sp>
            <p:nvSpPr>
              <p:cNvPr id="39" name="円/楕円 38"/>
              <p:cNvSpPr/>
              <p:nvPr/>
            </p:nvSpPr>
            <p:spPr>
              <a:xfrm>
                <a:off x="4600352" y="3040790"/>
                <a:ext cx="817200" cy="81594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4000" dirty="0"/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4741715" y="3076664"/>
                <a:ext cx="67432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>
                    <a:solidFill>
                      <a:schemeClr val="tx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endParaRPr kumimoji="1" lang="ja-JP" altLang="en-US" sz="4400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41" name="グループ化 40"/>
            <p:cNvGrpSpPr/>
            <p:nvPr/>
          </p:nvGrpSpPr>
          <p:grpSpPr>
            <a:xfrm>
              <a:off x="10616213" y="3626792"/>
              <a:ext cx="1058080" cy="815947"/>
              <a:chOff x="4600352" y="3040790"/>
              <a:chExt cx="1058080" cy="815947"/>
            </a:xfrm>
          </p:grpSpPr>
          <p:sp>
            <p:nvSpPr>
              <p:cNvPr id="42" name="円/楕円 41"/>
              <p:cNvSpPr/>
              <p:nvPr/>
            </p:nvSpPr>
            <p:spPr>
              <a:xfrm>
                <a:off x="4600352" y="3040790"/>
                <a:ext cx="817200" cy="815947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4000" dirty="0"/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4671787" y="3087296"/>
                <a:ext cx="9866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dirty="0" smtClean="0">
                    <a:solidFill>
                      <a:schemeClr val="tx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altLang="ja-JP" sz="4400" baseline="30000" dirty="0" smtClean="0">
                    <a:solidFill>
                      <a:schemeClr val="tx1">
                        <a:lumMod val="9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endParaRPr kumimoji="1" lang="ja-JP" altLang="en-US" sz="4400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</p:grpSp>
      </p:grpSp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60" y="6087611"/>
            <a:ext cx="3237098" cy="56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4631" y="1633336"/>
            <a:ext cx="5462977" cy="145340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74155" y="1658232"/>
            <a:ext cx="6113016" cy="143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3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909967" y="192126"/>
            <a:ext cx="4831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Recent experimental results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292" y="715346"/>
            <a:ext cx="8526907" cy="197279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073" y="2729495"/>
            <a:ext cx="3465344" cy="1328977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1606260" y="4099831"/>
            <a:ext cx="4182375" cy="1383888"/>
            <a:chOff x="1623431" y="5398821"/>
            <a:chExt cx="4182375" cy="1383888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1623431" y="5398821"/>
              <a:ext cx="3135137" cy="1383888"/>
              <a:chOff x="1124721" y="4430771"/>
              <a:chExt cx="3242353" cy="1447353"/>
            </a:xfrm>
          </p:grpSpPr>
          <p:pic>
            <p:nvPicPr>
              <p:cNvPr id="13" name="図 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4721" y="4430771"/>
                <a:ext cx="3242353" cy="1447353"/>
              </a:xfrm>
              <a:prstGeom prst="rect">
                <a:avLst/>
              </a:prstGeom>
            </p:spPr>
          </p:pic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77565" y="5428810"/>
                <a:ext cx="189509" cy="275305"/>
              </a:xfrm>
              <a:prstGeom prst="rect">
                <a:avLst/>
              </a:prstGeom>
            </p:spPr>
          </p:pic>
          <p:pic>
            <p:nvPicPr>
              <p:cNvPr id="21" name="図 2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95999" y="5632191"/>
                <a:ext cx="171430" cy="180000"/>
              </a:xfrm>
              <a:prstGeom prst="rect">
                <a:avLst/>
              </a:prstGeom>
            </p:spPr>
          </p:pic>
        </p:grpSp>
        <p:pic>
          <p:nvPicPr>
            <p:cNvPr id="26" name="図 2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530" y="6314832"/>
              <a:ext cx="941276" cy="404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grpSp>
        <p:nvGrpSpPr>
          <p:cNvPr id="5" name="グループ化 4"/>
          <p:cNvGrpSpPr/>
          <p:nvPr/>
        </p:nvGrpSpPr>
        <p:grpSpPr>
          <a:xfrm>
            <a:off x="1606260" y="5555183"/>
            <a:ext cx="3841640" cy="1295003"/>
            <a:chOff x="1606260" y="4058472"/>
            <a:chExt cx="3841640" cy="1295003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1606260" y="4058472"/>
              <a:ext cx="3152308" cy="1295003"/>
              <a:chOff x="6794588" y="4430771"/>
              <a:chExt cx="3397154" cy="1447353"/>
            </a:xfrm>
          </p:grpSpPr>
          <p:pic>
            <p:nvPicPr>
              <p:cNvPr id="17" name="図 1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94588" y="4430771"/>
                <a:ext cx="3397154" cy="1447353"/>
              </a:xfrm>
              <a:prstGeom prst="rect">
                <a:avLst/>
              </a:prstGeom>
            </p:spPr>
          </p:pic>
          <p:pic>
            <p:nvPicPr>
              <p:cNvPr id="18" name="図 1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09432" y="5434038"/>
                <a:ext cx="182310" cy="264847"/>
              </a:xfrm>
              <a:prstGeom prst="rect">
                <a:avLst/>
              </a:prstGeom>
            </p:spPr>
          </p:pic>
          <p:pic>
            <p:nvPicPr>
              <p:cNvPr id="22" name="図 21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28000" y="5632191"/>
                <a:ext cx="170703" cy="176799"/>
              </a:xfrm>
              <a:prstGeom prst="rect">
                <a:avLst/>
              </a:prstGeom>
            </p:spPr>
          </p:pic>
        </p:grpSp>
        <p:pic>
          <p:nvPicPr>
            <p:cNvPr id="28" name="図 2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530" y="5005212"/>
              <a:ext cx="583370" cy="257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sp>
        <p:nvSpPr>
          <p:cNvPr id="3" name="右矢印 2"/>
          <p:cNvSpPr/>
          <p:nvPr/>
        </p:nvSpPr>
        <p:spPr>
          <a:xfrm>
            <a:off x="5865507" y="5102535"/>
            <a:ext cx="859971" cy="592572"/>
          </a:xfrm>
          <a:prstGeom prst="rightArrow">
            <a:avLst>
              <a:gd name="adj1" fmla="val 3897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3085" y="5074125"/>
            <a:ext cx="4637186" cy="73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9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1268494" y="2448136"/>
            <a:ext cx="3277360" cy="1363382"/>
            <a:chOff x="2133468" y="966161"/>
            <a:chExt cx="3277360" cy="1363382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3468" y="966161"/>
              <a:ext cx="3277360" cy="1363382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2428" y="2041886"/>
              <a:ext cx="158400" cy="158189"/>
            </a:xfrm>
            <a:prstGeom prst="rect">
              <a:avLst/>
            </a:prstGeom>
          </p:spPr>
        </p:pic>
      </p:grpSp>
      <p:grpSp>
        <p:nvGrpSpPr>
          <p:cNvPr id="2" name="グループ化 1"/>
          <p:cNvGrpSpPr/>
          <p:nvPr/>
        </p:nvGrpSpPr>
        <p:grpSpPr>
          <a:xfrm>
            <a:off x="1268494" y="830771"/>
            <a:ext cx="3290701" cy="1551215"/>
            <a:chOff x="2133468" y="2424792"/>
            <a:chExt cx="3290701" cy="1551215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3468" y="2424792"/>
              <a:ext cx="3290700" cy="1551215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18623" y="3436426"/>
              <a:ext cx="305546" cy="428003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8000" y="3636000"/>
              <a:ext cx="158400" cy="158189"/>
            </a:xfrm>
            <a:prstGeom prst="rect">
              <a:avLst/>
            </a:prstGeom>
          </p:spPr>
        </p:pic>
      </p:grpSp>
      <p:sp>
        <p:nvSpPr>
          <p:cNvPr id="13" name="テキスト ボックス 12"/>
          <p:cNvSpPr txBox="1"/>
          <p:nvPr/>
        </p:nvSpPr>
        <p:spPr>
          <a:xfrm>
            <a:off x="4008821" y="103942"/>
            <a:ext cx="4831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What about </a:t>
            </a:r>
            <a:r>
              <a:rPr lang="en-US" altLang="ja-JP" sz="28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tetraquarks</a:t>
            </a:r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?</a:t>
            </a:r>
          </a:p>
        </p:txBody>
      </p:sp>
      <p:sp>
        <p:nvSpPr>
          <p:cNvPr id="14" name="右矢印 13"/>
          <p:cNvSpPr/>
          <p:nvPr/>
        </p:nvSpPr>
        <p:spPr>
          <a:xfrm>
            <a:off x="5099388" y="2085700"/>
            <a:ext cx="859971" cy="592572"/>
          </a:xfrm>
          <a:prstGeom prst="rightArrow">
            <a:avLst>
              <a:gd name="adj1" fmla="val 3897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2893" y="2016619"/>
            <a:ext cx="4447550" cy="730734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387454" y="4091977"/>
            <a:ext cx="4831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Actual measurement: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192" y="5108402"/>
            <a:ext cx="5261304" cy="896190"/>
          </a:xfrm>
          <a:prstGeom prst="rect">
            <a:avLst/>
          </a:prstGeom>
        </p:spPr>
      </p:pic>
      <p:sp>
        <p:nvSpPr>
          <p:cNvPr id="17" name="右矢印 16"/>
          <p:cNvSpPr/>
          <p:nvPr/>
        </p:nvSpPr>
        <p:spPr>
          <a:xfrm>
            <a:off x="5886101" y="4895655"/>
            <a:ext cx="728882" cy="491890"/>
          </a:xfrm>
          <a:prstGeom prst="rightArrow">
            <a:avLst>
              <a:gd name="adj1" fmla="val 3897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3085" y="4802278"/>
            <a:ext cx="2597121" cy="585267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9588308" y="4754459"/>
            <a:ext cx="253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u and d contributions dominate!</a:t>
            </a:r>
          </a:p>
        </p:txBody>
      </p:sp>
      <p:sp>
        <p:nvSpPr>
          <p:cNvPr id="21" name="右矢印 20"/>
          <p:cNvSpPr/>
          <p:nvPr/>
        </p:nvSpPr>
        <p:spPr>
          <a:xfrm>
            <a:off x="5886101" y="5758647"/>
            <a:ext cx="728882" cy="491890"/>
          </a:xfrm>
          <a:prstGeom prst="rightArrow">
            <a:avLst>
              <a:gd name="adj1" fmla="val 3897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33416" y="5650649"/>
            <a:ext cx="253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Tetraquark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structure is disfavored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9623" y="6358535"/>
            <a:ext cx="731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Aaij</a:t>
            </a:r>
            <a:r>
              <a:rPr lang="en-US" altLang="ja-JP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et al. (</a:t>
            </a:r>
            <a:r>
              <a:rPr lang="en-US" altLang="ja-JP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LHCb</a:t>
            </a:r>
            <a:r>
              <a:rPr lang="en-US" altLang="ja-JP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Collaboration), Phys. Rev. Lett. </a:t>
            </a:r>
            <a:r>
              <a:rPr lang="en-US" altLang="ja-JP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112</a:t>
            </a:r>
            <a:r>
              <a:rPr lang="en-US" altLang="ja-JP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091802 (2014).  </a:t>
            </a:r>
          </a:p>
        </p:txBody>
      </p:sp>
    </p:spTree>
    <p:extLst>
      <p:ext uri="{BB962C8B-B14F-4D97-AF65-F5344CB8AC3E}">
        <p14:creationId xmlns:p14="http://schemas.microsoft.com/office/powerpoint/2010/main" val="184637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20" grpId="0"/>
      <p:bldP spid="21" grpId="0" animBg="1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082962" y="179769"/>
            <a:ext cx="4831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</a:t>
            </a:r>
            <a:r>
              <a:rPr lang="ja-JP" altLang="en-US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from lattice QCD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388" y="702989"/>
            <a:ext cx="6273412" cy="153810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73" y="3903634"/>
            <a:ext cx="4688230" cy="81693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770" y="2764318"/>
            <a:ext cx="2931660" cy="3582000"/>
          </a:xfrm>
          <a:prstGeom prst="rect">
            <a:avLst/>
          </a:prstGeom>
        </p:spPr>
      </p:pic>
      <p:sp>
        <p:nvSpPr>
          <p:cNvPr id="11" name="右矢印 10"/>
          <p:cNvSpPr/>
          <p:nvPr/>
        </p:nvSpPr>
        <p:spPr>
          <a:xfrm>
            <a:off x="5836836" y="4058406"/>
            <a:ext cx="990600" cy="496912"/>
          </a:xfrm>
          <a:prstGeom prst="rightArrow">
            <a:avLst>
              <a:gd name="adj1" fmla="val 3247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91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85" y="867227"/>
            <a:ext cx="10291466" cy="523854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429848" y="128655"/>
            <a:ext cx="1440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</a:t>
            </a:r>
            <a:endParaRPr lang="en-US" altLang="ja-JP" sz="28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2261286" y="4399005"/>
            <a:ext cx="679622" cy="9885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6150102" y="3410464"/>
            <a:ext cx="679622" cy="11986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8272" y="6321120"/>
            <a:ext cx="1140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J.J.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Dudek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et al. (Hadron Spectrum Collaboration), Phys. Rev. D 88, 094505 (2013).</a:t>
            </a:r>
            <a:endParaRPr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597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425445" y="188715"/>
            <a:ext cx="4038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Introduction</a:t>
            </a:r>
            <a:endParaRPr kumimoji="1" lang="ja-JP" altLang="en-US" sz="54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48314" y="1872383"/>
            <a:ext cx="2410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c</a:t>
            </a:r>
            <a:r>
              <a:rPr lang="en-US" altLang="ja-JP" sz="28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hiral partners</a:t>
            </a:r>
            <a:endParaRPr kumimoji="1" lang="ja-JP" altLang="en-US" sz="28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36709" y="1112045"/>
            <a:ext cx="4039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Axial-vector mesons</a:t>
            </a:r>
            <a:endParaRPr kumimoji="1" lang="ja-JP" altLang="en-US" sz="36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2" y="2429522"/>
            <a:ext cx="1064491" cy="28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05" y="4390051"/>
            <a:ext cx="1085388" cy="30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8" name="グループ化 7"/>
          <p:cNvGrpSpPr/>
          <p:nvPr/>
        </p:nvGrpSpPr>
        <p:grpSpPr>
          <a:xfrm>
            <a:off x="4315181" y="4110666"/>
            <a:ext cx="817200" cy="866070"/>
            <a:chOff x="4600352" y="2990667"/>
            <a:chExt cx="817200" cy="866070"/>
          </a:xfrm>
        </p:grpSpPr>
        <p:sp>
          <p:nvSpPr>
            <p:cNvPr id="9" name="円/楕円 8"/>
            <p:cNvSpPr/>
            <p:nvPr/>
          </p:nvSpPr>
          <p:spPr>
            <a:xfrm>
              <a:off x="4600352" y="3040790"/>
              <a:ext cx="817200" cy="815947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0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729733" y="2990667"/>
              <a:ext cx="6743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l-GR" altLang="ja-JP" sz="4400" dirty="0" smtClean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φ</a:t>
              </a:r>
              <a:endParaRPr kumimoji="1" lang="ja-JP" altLang="en-US" sz="44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2449968" y="4168879"/>
            <a:ext cx="817200" cy="829108"/>
            <a:chOff x="4600352" y="3027629"/>
            <a:chExt cx="817200" cy="829108"/>
          </a:xfrm>
        </p:grpSpPr>
        <p:sp>
          <p:nvSpPr>
            <p:cNvPr id="12" name="円/楕円 11"/>
            <p:cNvSpPr/>
            <p:nvPr/>
          </p:nvSpPr>
          <p:spPr>
            <a:xfrm>
              <a:off x="4600352" y="3040790"/>
              <a:ext cx="817200" cy="81594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0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687044" y="3027629"/>
              <a:ext cx="6743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ja-JP" sz="44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endParaRPr kumimoji="1" lang="ja-JP" altLang="en-US" sz="44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3345125" y="2116783"/>
            <a:ext cx="851561" cy="870495"/>
            <a:chOff x="4600352" y="2986242"/>
            <a:chExt cx="851561" cy="870495"/>
          </a:xfrm>
        </p:grpSpPr>
        <p:sp>
          <p:nvSpPr>
            <p:cNvPr id="15" name="円/楕円 14"/>
            <p:cNvSpPr/>
            <p:nvPr/>
          </p:nvSpPr>
          <p:spPr>
            <a:xfrm>
              <a:off x="4600352" y="3040790"/>
              <a:ext cx="817200" cy="81594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0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777584" y="2986242"/>
              <a:ext cx="6743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ja-JP" sz="4400" dirty="0" smtClean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ρ</a:t>
              </a:r>
              <a:endParaRPr kumimoji="1" lang="ja-JP" altLang="en-US" sz="44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pic>
        <p:nvPicPr>
          <p:cNvPr id="21" name="図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8" y="5277021"/>
            <a:ext cx="1503705" cy="21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57" y="3171906"/>
            <a:ext cx="1343344" cy="21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19" y="5283753"/>
            <a:ext cx="1343344" cy="21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24" name="グループ化 23"/>
          <p:cNvGrpSpPr/>
          <p:nvPr/>
        </p:nvGrpSpPr>
        <p:grpSpPr>
          <a:xfrm>
            <a:off x="9397541" y="2116783"/>
            <a:ext cx="817200" cy="870495"/>
            <a:chOff x="4600352" y="2986242"/>
            <a:chExt cx="817200" cy="870495"/>
          </a:xfrm>
        </p:grpSpPr>
        <p:sp>
          <p:nvSpPr>
            <p:cNvPr id="25" name="円/楕円 24"/>
            <p:cNvSpPr/>
            <p:nvPr/>
          </p:nvSpPr>
          <p:spPr>
            <a:xfrm>
              <a:off x="4600352" y="3040790"/>
              <a:ext cx="817200" cy="81594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0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712991" y="2986242"/>
              <a:ext cx="6743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 dirty="0" smtClean="0">
                  <a:solidFill>
                    <a:schemeClr val="tx1">
                      <a:lumMod val="95000"/>
                    </a:schemeClr>
                  </a:solidFill>
                </a:rPr>
                <a:t>a</a:t>
              </a:r>
              <a:r>
                <a:rPr kumimoji="1" lang="en-US" altLang="ja-JP" sz="4400" baseline="-25000" dirty="0" smtClean="0">
                  <a:solidFill>
                    <a:schemeClr val="tx1">
                      <a:lumMod val="95000"/>
                    </a:schemeClr>
                  </a:solidFill>
                </a:rPr>
                <a:t>1</a:t>
              </a:r>
              <a:endParaRPr kumimoji="1" lang="ja-JP" altLang="en-US" sz="44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pic>
        <p:nvPicPr>
          <p:cNvPr id="28" name="図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288" y="3171905"/>
            <a:ext cx="1503705" cy="21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29" name="グループ化 28"/>
          <p:cNvGrpSpPr/>
          <p:nvPr/>
        </p:nvGrpSpPr>
        <p:grpSpPr>
          <a:xfrm>
            <a:off x="10188759" y="4035064"/>
            <a:ext cx="817200" cy="845043"/>
            <a:chOff x="4600352" y="3011694"/>
            <a:chExt cx="817200" cy="845043"/>
          </a:xfrm>
        </p:grpSpPr>
        <p:sp>
          <p:nvSpPr>
            <p:cNvPr id="30" name="円/楕円 29"/>
            <p:cNvSpPr/>
            <p:nvPr/>
          </p:nvSpPr>
          <p:spPr>
            <a:xfrm>
              <a:off x="4600352" y="3040790"/>
              <a:ext cx="817200" cy="815947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000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743223" y="3011694"/>
              <a:ext cx="6743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 smtClean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ja-JP" sz="4400" baseline="-25000" dirty="0" smtClean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ja-JP" altLang="en-US" sz="44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8323546" y="4076099"/>
            <a:ext cx="823945" cy="825259"/>
            <a:chOff x="4600352" y="3031478"/>
            <a:chExt cx="823945" cy="825259"/>
          </a:xfrm>
        </p:grpSpPr>
        <p:sp>
          <p:nvSpPr>
            <p:cNvPr id="33" name="円/楕円 32"/>
            <p:cNvSpPr/>
            <p:nvPr/>
          </p:nvSpPr>
          <p:spPr>
            <a:xfrm>
              <a:off x="4600352" y="3040790"/>
              <a:ext cx="817200" cy="81594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000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4749968" y="3031478"/>
              <a:ext cx="6743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 smtClean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ja-JP" sz="4400" baseline="-25000" dirty="0" smtClean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ja-JP" altLang="en-US" sz="44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pic>
        <p:nvPicPr>
          <p:cNvPr id="38" name="図 3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22" y="5196012"/>
            <a:ext cx="1503706" cy="21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9" name="図 3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387" y="5178273"/>
            <a:ext cx="1503706" cy="21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0" name="左右矢印 39"/>
          <p:cNvSpPr/>
          <p:nvPr/>
        </p:nvSpPr>
        <p:spPr>
          <a:xfrm>
            <a:off x="4675163" y="2301694"/>
            <a:ext cx="4209540" cy="542060"/>
          </a:xfrm>
          <a:prstGeom prst="leftRightArrow">
            <a:avLst>
              <a:gd name="adj1" fmla="val 3176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405201" y="1264445"/>
            <a:ext cx="354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Vector mesons</a:t>
            </a:r>
            <a:endParaRPr kumimoji="1" lang="ja-JP" altLang="en-US" sz="36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sp>
        <p:nvSpPr>
          <p:cNvPr id="42" name="左右矢印 41"/>
          <p:cNvSpPr/>
          <p:nvPr/>
        </p:nvSpPr>
        <p:spPr>
          <a:xfrm rot="17871730">
            <a:off x="1953607" y="3167655"/>
            <a:ext cx="1243970" cy="542060"/>
          </a:xfrm>
          <a:prstGeom prst="leftRightArrow">
            <a:avLst>
              <a:gd name="adj1" fmla="val 3176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 rot="17911823">
            <a:off x="1176980" y="2922505"/>
            <a:ext cx="1843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degenerate</a:t>
            </a:r>
            <a:endParaRPr kumimoji="1" lang="ja-JP" altLang="en-US" sz="28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sp>
        <p:nvSpPr>
          <p:cNvPr id="44" name="左右矢印 43"/>
          <p:cNvSpPr/>
          <p:nvPr/>
        </p:nvSpPr>
        <p:spPr>
          <a:xfrm rot="17871730">
            <a:off x="7966858" y="3147447"/>
            <a:ext cx="1243970" cy="542060"/>
          </a:xfrm>
          <a:prstGeom prst="leftRightArrow">
            <a:avLst>
              <a:gd name="adj1" fmla="val 3176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 rot="17911823">
            <a:off x="7190231" y="2902297"/>
            <a:ext cx="1843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degenerate</a:t>
            </a:r>
            <a:endParaRPr kumimoji="1" lang="ja-JP" altLang="en-US" sz="28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sp>
        <p:nvSpPr>
          <p:cNvPr id="46" name="左右矢印 45"/>
          <p:cNvSpPr/>
          <p:nvPr/>
        </p:nvSpPr>
        <p:spPr>
          <a:xfrm>
            <a:off x="3155550" y="5590867"/>
            <a:ext cx="1543423" cy="542060"/>
          </a:xfrm>
          <a:prstGeom prst="leftRightArrow">
            <a:avLst>
              <a:gd name="adj1" fmla="val 3176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873824" y="6101668"/>
            <a:ext cx="2410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i</a:t>
            </a:r>
            <a:r>
              <a:rPr lang="en-US" altLang="ja-JP" sz="28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deally mixed</a:t>
            </a:r>
            <a:endParaRPr kumimoji="1" lang="ja-JP" altLang="en-US" sz="28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sp>
        <p:nvSpPr>
          <p:cNvPr id="48" name="左右矢印 47"/>
          <p:cNvSpPr/>
          <p:nvPr/>
        </p:nvSpPr>
        <p:spPr>
          <a:xfrm>
            <a:off x="8969137" y="5559608"/>
            <a:ext cx="1543423" cy="542060"/>
          </a:xfrm>
          <a:prstGeom prst="leftRightArrow">
            <a:avLst>
              <a:gd name="adj1" fmla="val 3176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709268" y="6071995"/>
            <a:ext cx="2410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i</a:t>
            </a:r>
            <a:r>
              <a:rPr lang="en-US" altLang="ja-JP" sz="28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deally mixed?</a:t>
            </a:r>
            <a:endParaRPr kumimoji="1" lang="ja-JP" altLang="en-US" sz="28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pic>
        <p:nvPicPr>
          <p:cNvPr id="51" name="図 5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93" y="5622464"/>
            <a:ext cx="2217931" cy="51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4" name="図 5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81" y="5707111"/>
            <a:ext cx="452639" cy="3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6" name="左右矢印 55"/>
          <p:cNvSpPr/>
          <p:nvPr/>
        </p:nvSpPr>
        <p:spPr>
          <a:xfrm>
            <a:off x="5689310" y="4558892"/>
            <a:ext cx="2303206" cy="542060"/>
          </a:xfrm>
          <a:prstGeom prst="leftRightArrow">
            <a:avLst>
              <a:gd name="adj1" fmla="val 3176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669298" y="4046092"/>
            <a:ext cx="2531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c</a:t>
            </a:r>
            <a:r>
              <a:rPr lang="en-US" altLang="ja-JP" sz="28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hiral partners?</a:t>
            </a:r>
            <a:endParaRPr kumimoji="1" lang="ja-JP" altLang="en-US" sz="28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grpSp>
        <p:nvGrpSpPr>
          <p:cNvPr id="50" name="グループ化 49"/>
          <p:cNvGrpSpPr/>
          <p:nvPr/>
        </p:nvGrpSpPr>
        <p:grpSpPr>
          <a:xfrm>
            <a:off x="3281379" y="4488324"/>
            <a:ext cx="977623" cy="996866"/>
            <a:chOff x="4578953" y="2600433"/>
            <a:chExt cx="977623" cy="996866"/>
          </a:xfrm>
        </p:grpSpPr>
        <p:sp>
          <p:nvSpPr>
            <p:cNvPr id="52" name="円/楕円 51"/>
            <p:cNvSpPr/>
            <p:nvPr/>
          </p:nvSpPr>
          <p:spPr>
            <a:xfrm>
              <a:off x="4578953" y="2600433"/>
              <a:ext cx="977623" cy="9968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4778046" y="2744923"/>
              <a:ext cx="6803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 smtClean="0">
                  <a:solidFill>
                    <a:schemeClr val="tx2"/>
                  </a:solidFill>
                </a:rPr>
                <a:t>Ｎ</a:t>
              </a:r>
              <a:endParaRPr kumimoji="1" lang="ja-JP" alt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1914654" y="3205987"/>
            <a:ext cx="977623" cy="996866"/>
            <a:chOff x="5042642" y="4657912"/>
            <a:chExt cx="977623" cy="996866"/>
          </a:xfrm>
        </p:grpSpPr>
        <p:sp>
          <p:nvSpPr>
            <p:cNvPr id="58" name="円/楕円 57"/>
            <p:cNvSpPr/>
            <p:nvPr/>
          </p:nvSpPr>
          <p:spPr>
            <a:xfrm>
              <a:off x="5042642" y="4657912"/>
              <a:ext cx="977623" cy="9968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5289842" y="4779001"/>
              <a:ext cx="6803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>
                  <a:solidFill>
                    <a:schemeClr val="tx2"/>
                  </a:solidFill>
                </a:rPr>
                <a:t>P</a:t>
              </a:r>
              <a:endParaRPr kumimoji="1" lang="ja-JP" altLang="en-US" sz="4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2284961" y="5075976"/>
            <a:ext cx="977623" cy="996866"/>
            <a:chOff x="5042642" y="4657912"/>
            <a:chExt cx="977623" cy="996866"/>
          </a:xfrm>
        </p:grpSpPr>
        <p:sp>
          <p:nvSpPr>
            <p:cNvPr id="61" name="円/楕円 60"/>
            <p:cNvSpPr/>
            <p:nvPr/>
          </p:nvSpPr>
          <p:spPr>
            <a:xfrm>
              <a:off x="5042642" y="4657912"/>
              <a:ext cx="977623" cy="9968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テキスト ボックス 61"/>
            <p:cNvSpPr txBox="1"/>
            <p:nvPr/>
          </p:nvSpPr>
          <p:spPr>
            <a:xfrm>
              <a:off x="5289842" y="4779001"/>
              <a:ext cx="6803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>
                  <a:solidFill>
                    <a:schemeClr val="tx2"/>
                  </a:solidFill>
                </a:rPr>
                <a:t>P</a:t>
              </a:r>
              <a:endParaRPr kumimoji="1" lang="ja-JP" altLang="en-US" sz="4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3183194" y="1035253"/>
            <a:ext cx="977623" cy="996866"/>
            <a:chOff x="5042642" y="4657912"/>
            <a:chExt cx="977623" cy="996866"/>
          </a:xfrm>
        </p:grpSpPr>
        <p:sp>
          <p:nvSpPr>
            <p:cNvPr id="64" name="円/楕円 63"/>
            <p:cNvSpPr/>
            <p:nvPr/>
          </p:nvSpPr>
          <p:spPr>
            <a:xfrm>
              <a:off x="5042642" y="4657912"/>
              <a:ext cx="977623" cy="9968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5289842" y="4779001"/>
              <a:ext cx="6803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>
                  <a:solidFill>
                    <a:schemeClr val="tx2"/>
                  </a:solidFill>
                </a:rPr>
                <a:t>P</a:t>
              </a:r>
              <a:endParaRPr kumimoji="1" lang="ja-JP" altLang="en-US" sz="4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6" name="グループ化 65"/>
          <p:cNvGrpSpPr/>
          <p:nvPr/>
        </p:nvGrpSpPr>
        <p:grpSpPr>
          <a:xfrm>
            <a:off x="4964881" y="2395444"/>
            <a:ext cx="977623" cy="996866"/>
            <a:chOff x="5042642" y="4657912"/>
            <a:chExt cx="977623" cy="996866"/>
          </a:xfrm>
        </p:grpSpPr>
        <p:sp>
          <p:nvSpPr>
            <p:cNvPr id="67" name="円/楕円 66"/>
            <p:cNvSpPr/>
            <p:nvPr/>
          </p:nvSpPr>
          <p:spPr>
            <a:xfrm>
              <a:off x="5042642" y="4657912"/>
              <a:ext cx="977623" cy="9968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5289842" y="4779001"/>
              <a:ext cx="6803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>
                  <a:solidFill>
                    <a:schemeClr val="tx2"/>
                  </a:solidFill>
                </a:rPr>
                <a:t>P</a:t>
              </a:r>
              <a:endParaRPr kumimoji="1" lang="ja-JP" altLang="en-US" sz="4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9" name="グループ化 68"/>
          <p:cNvGrpSpPr/>
          <p:nvPr/>
        </p:nvGrpSpPr>
        <p:grpSpPr>
          <a:xfrm>
            <a:off x="4607397" y="4986757"/>
            <a:ext cx="977623" cy="996866"/>
            <a:chOff x="5042642" y="4657912"/>
            <a:chExt cx="977623" cy="996866"/>
          </a:xfrm>
        </p:grpSpPr>
        <p:sp>
          <p:nvSpPr>
            <p:cNvPr id="70" name="円/楕円 69"/>
            <p:cNvSpPr/>
            <p:nvPr/>
          </p:nvSpPr>
          <p:spPr>
            <a:xfrm>
              <a:off x="5042642" y="4657912"/>
              <a:ext cx="977623" cy="9968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5289842" y="4779001"/>
              <a:ext cx="6803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>
                  <a:solidFill>
                    <a:schemeClr val="tx2"/>
                  </a:solidFill>
                </a:rPr>
                <a:t>P</a:t>
              </a:r>
              <a:endParaRPr kumimoji="1" lang="ja-JP" altLang="en-US" sz="4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2" name="グループ化 71"/>
          <p:cNvGrpSpPr/>
          <p:nvPr/>
        </p:nvGrpSpPr>
        <p:grpSpPr>
          <a:xfrm>
            <a:off x="5176651" y="3711163"/>
            <a:ext cx="977623" cy="996866"/>
            <a:chOff x="4578953" y="2600433"/>
            <a:chExt cx="977623" cy="996866"/>
          </a:xfrm>
        </p:grpSpPr>
        <p:sp>
          <p:nvSpPr>
            <p:cNvPr id="73" name="円/楕円 72"/>
            <p:cNvSpPr/>
            <p:nvPr/>
          </p:nvSpPr>
          <p:spPr>
            <a:xfrm>
              <a:off x="4578953" y="2600433"/>
              <a:ext cx="977623" cy="9968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4778046" y="2744923"/>
              <a:ext cx="6803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 smtClean="0">
                  <a:solidFill>
                    <a:schemeClr val="tx2"/>
                  </a:solidFill>
                </a:rPr>
                <a:t>Ｎ</a:t>
              </a:r>
              <a:endParaRPr kumimoji="1" lang="ja-JP" alt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2273484" y="1970247"/>
            <a:ext cx="977623" cy="996866"/>
            <a:chOff x="4578953" y="2600433"/>
            <a:chExt cx="977623" cy="996866"/>
          </a:xfrm>
        </p:grpSpPr>
        <p:sp>
          <p:nvSpPr>
            <p:cNvPr id="76" name="円/楕円 75"/>
            <p:cNvSpPr/>
            <p:nvPr/>
          </p:nvSpPr>
          <p:spPr>
            <a:xfrm>
              <a:off x="4578953" y="2600433"/>
              <a:ext cx="977623" cy="9968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4778046" y="2744923"/>
              <a:ext cx="6803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 smtClean="0">
                  <a:solidFill>
                    <a:schemeClr val="tx2"/>
                  </a:solidFill>
                </a:rPr>
                <a:t>Ｎ</a:t>
              </a:r>
              <a:endParaRPr kumimoji="1" lang="ja-JP" alt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8" name="グループ化 77"/>
          <p:cNvGrpSpPr/>
          <p:nvPr/>
        </p:nvGrpSpPr>
        <p:grpSpPr>
          <a:xfrm>
            <a:off x="4220712" y="1564359"/>
            <a:ext cx="977623" cy="996866"/>
            <a:chOff x="4578953" y="2600433"/>
            <a:chExt cx="977623" cy="996866"/>
          </a:xfrm>
        </p:grpSpPr>
        <p:sp>
          <p:nvSpPr>
            <p:cNvPr id="79" name="円/楕円 78"/>
            <p:cNvSpPr/>
            <p:nvPr/>
          </p:nvSpPr>
          <p:spPr>
            <a:xfrm>
              <a:off x="4578953" y="2600433"/>
              <a:ext cx="977623" cy="9968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4778046" y="2744923"/>
              <a:ext cx="6803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 smtClean="0">
                  <a:solidFill>
                    <a:schemeClr val="tx2"/>
                  </a:solidFill>
                </a:rPr>
                <a:t>Ｎ</a:t>
              </a:r>
              <a:endParaRPr kumimoji="1" lang="ja-JP" alt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1393597" y="4213050"/>
            <a:ext cx="977623" cy="996866"/>
            <a:chOff x="4578953" y="2600433"/>
            <a:chExt cx="977623" cy="996866"/>
          </a:xfrm>
        </p:grpSpPr>
        <p:sp>
          <p:nvSpPr>
            <p:cNvPr id="82" name="円/楕円 81"/>
            <p:cNvSpPr/>
            <p:nvPr/>
          </p:nvSpPr>
          <p:spPr>
            <a:xfrm>
              <a:off x="4578953" y="2600433"/>
              <a:ext cx="977623" cy="9968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4778046" y="2744923"/>
              <a:ext cx="6803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 smtClean="0">
                  <a:solidFill>
                    <a:schemeClr val="tx2"/>
                  </a:solidFill>
                </a:rPr>
                <a:t>Ｎ</a:t>
              </a:r>
              <a:endParaRPr kumimoji="1" lang="ja-JP" alt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4" name="グループ化 83"/>
          <p:cNvGrpSpPr/>
          <p:nvPr/>
        </p:nvGrpSpPr>
        <p:grpSpPr>
          <a:xfrm>
            <a:off x="4141268" y="3129329"/>
            <a:ext cx="977623" cy="996866"/>
            <a:chOff x="5042642" y="4657912"/>
            <a:chExt cx="977623" cy="996866"/>
          </a:xfrm>
        </p:grpSpPr>
        <p:sp>
          <p:nvSpPr>
            <p:cNvPr id="85" name="円/楕円 84"/>
            <p:cNvSpPr/>
            <p:nvPr/>
          </p:nvSpPr>
          <p:spPr>
            <a:xfrm>
              <a:off x="5042642" y="4657912"/>
              <a:ext cx="977623" cy="9968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5289842" y="4779001"/>
              <a:ext cx="6803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>
                  <a:solidFill>
                    <a:schemeClr val="tx2"/>
                  </a:solidFill>
                </a:rPr>
                <a:t>P</a:t>
              </a:r>
              <a:endParaRPr kumimoji="1" lang="ja-JP" altLang="en-US" sz="4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7" name="グループ化 86"/>
          <p:cNvGrpSpPr/>
          <p:nvPr/>
        </p:nvGrpSpPr>
        <p:grpSpPr>
          <a:xfrm>
            <a:off x="3076388" y="3376015"/>
            <a:ext cx="977623" cy="996866"/>
            <a:chOff x="4578953" y="2600433"/>
            <a:chExt cx="977623" cy="996866"/>
          </a:xfrm>
        </p:grpSpPr>
        <p:sp>
          <p:nvSpPr>
            <p:cNvPr id="88" name="円/楕円 87"/>
            <p:cNvSpPr/>
            <p:nvPr/>
          </p:nvSpPr>
          <p:spPr>
            <a:xfrm>
              <a:off x="4578953" y="2600433"/>
              <a:ext cx="977623" cy="9968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4778046" y="2744923"/>
              <a:ext cx="6803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 smtClean="0">
                  <a:solidFill>
                    <a:schemeClr val="tx2"/>
                  </a:solidFill>
                </a:rPr>
                <a:t>Ｎ</a:t>
              </a:r>
              <a:endParaRPr kumimoji="1" lang="ja-JP" alt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0" name="グループ化 89"/>
          <p:cNvGrpSpPr/>
          <p:nvPr/>
        </p:nvGrpSpPr>
        <p:grpSpPr>
          <a:xfrm>
            <a:off x="907543" y="2695765"/>
            <a:ext cx="977623" cy="996866"/>
            <a:chOff x="4578953" y="2600433"/>
            <a:chExt cx="977623" cy="996866"/>
          </a:xfrm>
        </p:grpSpPr>
        <p:sp>
          <p:nvSpPr>
            <p:cNvPr id="91" name="円/楕円 90"/>
            <p:cNvSpPr/>
            <p:nvPr/>
          </p:nvSpPr>
          <p:spPr>
            <a:xfrm>
              <a:off x="4578953" y="2600433"/>
              <a:ext cx="977623" cy="9968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4778046" y="2744923"/>
              <a:ext cx="6803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 smtClean="0">
                  <a:solidFill>
                    <a:schemeClr val="tx2"/>
                  </a:solidFill>
                </a:rPr>
                <a:t>Ｎ</a:t>
              </a:r>
              <a:endParaRPr kumimoji="1" lang="ja-JP" alt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3" name="グループ化 92"/>
          <p:cNvGrpSpPr/>
          <p:nvPr/>
        </p:nvGrpSpPr>
        <p:grpSpPr>
          <a:xfrm>
            <a:off x="3448849" y="5620943"/>
            <a:ext cx="977623" cy="996866"/>
            <a:chOff x="4578953" y="2600433"/>
            <a:chExt cx="977623" cy="996866"/>
          </a:xfrm>
        </p:grpSpPr>
        <p:sp>
          <p:nvSpPr>
            <p:cNvPr id="94" name="円/楕円 93"/>
            <p:cNvSpPr/>
            <p:nvPr/>
          </p:nvSpPr>
          <p:spPr>
            <a:xfrm>
              <a:off x="4578953" y="2600433"/>
              <a:ext cx="977623" cy="9968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4778046" y="2744923"/>
              <a:ext cx="6803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 smtClean="0">
                  <a:solidFill>
                    <a:schemeClr val="tx2"/>
                  </a:solidFill>
                </a:rPr>
                <a:t>Ｎ</a:t>
              </a:r>
              <a:endParaRPr kumimoji="1" lang="ja-JP" alt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6" name="グループ化 95"/>
          <p:cNvGrpSpPr/>
          <p:nvPr/>
        </p:nvGrpSpPr>
        <p:grpSpPr>
          <a:xfrm>
            <a:off x="5996473" y="2976981"/>
            <a:ext cx="977623" cy="996866"/>
            <a:chOff x="5042642" y="4657912"/>
            <a:chExt cx="977623" cy="996866"/>
          </a:xfrm>
        </p:grpSpPr>
        <p:sp>
          <p:nvSpPr>
            <p:cNvPr id="97" name="円/楕円 96"/>
            <p:cNvSpPr/>
            <p:nvPr/>
          </p:nvSpPr>
          <p:spPr>
            <a:xfrm>
              <a:off x="5042642" y="4657912"/>
              <a:ext cx="977623" cy="9968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5289842" y="4779001"/>
              <a:ext cx="6803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>
                  <a:solidFill>
                    <a:schemeClr val="tx2"/>
                  </a:solidFill>
                </a:rPr>
                <a:t>P</a:t>
              </a:r>
              <a:endParaRPr kumimoji="1" lang="ja-JP" altLang="en-US" sz="4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9" name="グループ化 98"/>
          <p:cNvGrpSpPr/>
          <p:nvPr/>
        </p:nvGrpSpPr>
        <p:grpSpPr>
          <a:xfrm>
            <a:off x="9204391" y="3278889"/>
            <a:ext cx="977623" cy="996866"/>
            <a:chOff x="5042642" y="4657912"/>
            <a:chExt cx="977623" cy="996866"/>
          </a:xfrm>
        </p:grpSpPr>
        <p:sp>
          <p:nvSpPr>
            <p:cNvPr id="100" name="円/楕円 99"/>
            <p:cNvSpPr/>
            <p:nvPr/>
          </p:nvSpPr>
          <p:spPr>
            <a:xfrm>
              <a:off x="5042642" y="4657912"/>
              <a:ext cx="977623" cy="9968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5289842" y="4779001"/>
              <a:ext cx="6803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>
                  <a:solidFill>
                    <a:schemeClr val="tx2"/>
                  </a:solidFill>
                </a:rPr>
                <a:t>P</a:t>
              </a:r>
              <a:endParaRPr kumimoji="1" lang="ja-JP" altLang="en-US" sz="4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2" name="グループ化 101"/>
          <p:cNvGrpSpPr/>
          <p:nvPr/>
        </p:nvGrpSpPr>
        <p:grpSpPr>
          <a:xfrm>
            <a:off x="11179949" y="3586978"/>
            <a:ext cx="977623" cy="996866"/>
            <a:chOff x="5042642" y="4657912"/>
            <a:chExt cx="977623" cy="996866"/>
          </a:xfrm>
        </p:grpSpPr>
        <p:sp>
          <p:nvSpPr>
            <p:cNvPr id="103" name="円/楕円 102"/>
            <p:cNvSpPr/>
            <p:nvPr/>
          </p:nvSpPr>
          <p:spPr>
            <a:xfrm>
              <a:off x="5042642" y="4657912"/>
              <a:ext cx="977623" cy="9968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5289842" y="4779001"/>
              <a:ext cx="6803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>
                  <a:solidFill>
                    <a:schemeClr val="tx2"/>
                  </a:solidFill>
                </a:rPr>
                <a:t>P</a:t>
              </a:r>
              <a:endParaRPr kumimoji="1" lang="ja-JP" altLang="en-US" sz="4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5" name="グループ化 104"/>
          <p:cNvGrpSpPr/>
          <p:nvPr/>
        </p:nvGrpSpPr>
        <p:grpSpPr>
          <a:xfrm>
            <a:off x="10267269" y="2957876"/>
            <a:ext cx="977623" cy="996866"/>
            <a:chOff x="4578953" y="2600433"/>
            <a:chExt cx="977623" cy="996866"/>
          </a:xfrm>
        </p:grpSpPr>
        <p:sp>
          <p:nvSpPr>
            <p:cNvPr id="106" name="円/楕円 105"/>
            <p:cNvSpPr/>
            <p:nvPr/>
          </p:nvSpPr>
          <p:spPr>
            <a:xfrm>
              <a:off x="4578953" y="2600433"/>
              <a:ext cx="977623" cy="9968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テキスト ボックス 106"/>
            <p:cNvSpPr txBox="1"/>
            <p:nvPr/>
          </p:nvSpPr>
          <p:spPr>
            <a:xfrm>
              <a:off x="4778046" y="2744923"/>
              <a:ext cx="6803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 smtClean="0">
                  <a:solidFill>
                    <a:schemeClr val="tx2"/>
                  </a:solidFill>
                </a:rPr>
                <a:t>Ｎ</a:t>
              </a:r>
              <a:endParaRPr kumimoji="1" lang="ja-JP" alt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8" name="グループ化 107"/>
          <p:cNvGrpSpPr/>
          <p:nvPr/>
        </p:nvGrpSpPr>
        <p:grpSpPr>
          <a:xfrm>
            <a:off x="9477867" y="5603235"/>
            <a:ext cx="977623" cy="996866"/>
            <a:chOff x="4578953" y="2600433"/>
            <a:chExt cx="977623" cy="996866"/>
          </a:xfrm>
        </p:grpSpPr>
        <p:sp>
          <p:nvSpPr>
            <p:cNvPr id="109" name="円/楕円 108"/>
            <p:cNvSpPr/>
            <p:nvPr/>
          </p:nvSpPr>
          <p:spPr>
            <a:xfrm>
              <a:off x="4578953" y="2600433"/>
              <a:ext cx="977623" cy="9968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テキスト ボックス 109"/>
            <p:cNvSpPr txBox="1"/>
            <p:nvPr/>
          </p:nvSpPr>
          <p:spPr>
            <a:xfrm>
              <a:off x="4778046" y="2744923"/>
              <a:ext cx="6803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 smtClean="0">
                  <a:solidFill>
                    <a:schemeClr val="tx2"/>
                  </a:solidFill>
                </a:rPr>
                <a:t>Ｎ</a:t>
              </a:r>
              <a:endParaRPr kumimoji="1" lang="ja-JP" alt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1" name="グループ化 110"/>
          <p:cNvGrpSpPr/>
          <p:nvPr/>
        </p:nvGrpSpPr>
        <p:grpSpPr>
          <a:xfrm>
            <a:off x="7548143" y="793198"/>
            <a:ext cx="977623" cy="996866"/>
            <a:chOff x="5042642" y="4657912"/>
            <a:chExt cx="977623" cy="996866"/>
          </a:xfrm>
        </p:grpSpPr>
        <p:sp>
          <p:nvSpPr>
            <p:cNvPr id="112" name="円/楕円 111"/>
            <p:cNvSpPr/>
            <p:nvPr/>
          </p:nvSpPr>
          <p:spPr>
            <a:xfrm>
              <a:off x="5042642" y="4657912"/>
              <a:ext cx="977623" cy="9968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テキスト ボックス 112"/>
            <p:cNvSpPr txBox="1"/>
            <p:nvPr/>
          </p:nvSpPr>
          <p:spPr>
            <a:xfrm>
              <a:off x="5289842" y="4779001"/>
              <a:ext cx="6803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>
                  <a:solidFill>
                    <a:schemeClr val="tx2"/>
                  </a:solidFill>
                </a:rPr>
                <a:t>P</a:t>
              </a:r>
              <a:endParaRPr kumimoji="1" lang="ja-JP" altLang="en-US" sz="4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4" name="グループ化 113"/>
          <p:cNvGrpSpPr/>
          <p:nvPr/>
        </p:nvGrpSpPr>
        <p:grpSpPr>
          <a:xfrm>
            <a:off x="10345279" y="1817517"/>
            <a:ext cx="977623" cy="996866"/>
            <a:chOff x="5042642" y="4657912"/>
            <a:chExt cx="977623" cy="996866"/>
          </a:xfrm>
        </p:grpSpPr>
        <p:sp>
          <p:nvSpPr>
            <p:cNvPr id="115" name="円/楕円 114"/>
            <p:cNvSpPr/>
            <p:nvPr/>
          </p:nvSpPr>
          <p:spPr>
            <a:xfrm>
              <a:off x="5042642" y="4657912"/>
              <a:ext cx="977623" cy="9968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テキスト ボックス 115"/>
            <p:cNvSpPr txBox="1"/>
            <p:nvPr/>
          </p:nvSpPr>
          <p:spPr>
            <a:xfrm>
              <a:off x="5289842" y="4779001"/>
              <a:ext cx="6803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>
                  <a:solidFill>
                    <a:schemeClr val="tx2"/>
                  </a:solidFill>
                </a:rPr>
                <a:t>P</a:t>
              </a:r>
              <a:endParaRPr kumimoji="1" lang="ja-JP" altLang="en-US" sz="4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7" name="グループ化 116"/>
          <p:cNvGrpSpPr/>
          <p:nvPr/>
        </p:nvGrpSpPr>
        <p:grpSpPr>
          <a:xfrm>
            <a:off x="7229961" y="3996953"/>
            <a:ext cx="977623" cy="996866"/>
            <a:chOff x="5042642" y="4657912"/>
            <a:chExt cx="977623" cy="996866"/>
          </a:xfrm>
        </p:grpSpPr>
        <p:sp>
          <p:nvSpPr>
            <p:cNvPr id="118" name="円/楕円 117"/>
            <p:cNvSpPr/>
            <p:nvPr/>
          </p:nvSpPr>
          <p:spPr>
            <a:xfrm>
              <a:off x="5042642" y="4657912"/>
              <a:ext cx="977623" cy="9968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5289842" y="4779001"/>
              <a:ext cx="6803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>
                  <a:solidFill>
                    <a:schemeClr val="tx2"/>
                  </a:solidFill>
                </a:rPr>
                <a:t>P</a:t>
              </a:r>
              <a:endParaRPr kumimoji="1" lang="ja-JP" altLang="en-US" sz="4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10630693" y="4829922"/>
            <a:ext cx="977623" cy="996866"/>
            <a:chOff x="5042642" y="4657912"/>
            <a:chExt cx="977623" cy="996866"/>
          </a:xfrm>
        </p:grpSpPr>
        <p:sp>
          <p:nvSpPr>
            <p:cNvPr id="121" name="円/楕円 120"/>
            <p:cNvSpPr/>
            <p:nvPr/>
          </p:nvSpPr>
          <p:spPr>
            <a:xfrm>
              <a:off x="5042642" y="4657912"/>
              <a:ext cx="977623" cy="9968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テキスト ボックス 121"/>
            <p:cNvSpPr txBox="1"/>
            <p:nvPr/>
          </p:nvSpPr>
          <p:spPr>
            <a:xfrm>
              <a:off x="5289842" y="4779001"/>
              <a:ext cx="6803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>
                  <a:solidFill>
                    <a:schemeClr val="tx2"/>
                  </a:solidFill>
                </a:rPr>
                <a:t>P</a:t>
              </a:r>
              <a:endParaRPr kumimoji="1" lang="ja-JP" altLang="en-US" sz="4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3" name="グループ化 122"/>
          <p:cNvGrpSpPr/>
          <p:nvPr/>
        </p:nvGrpSpPr>
        <p:grpSpPr>
          <a:xfrm>
            <a:off x="8175787" y="5021758"/>
            <a:ext cx="977623" cy="996866"/>
            <a:chOff x="5042642" y="4657912"/>
            <a:chExt cx="977623" cy="996866"/>
          </a:xfrm>
        </p:grpSpPr>
        <p:sp>
          <p:nvSpPr>
            <p:cNvPr id="124" name="円/楕円 123"/>
            <p:cNvSpPr/>
            <p:nvPr/>
          </p:nvSpPr>
          <p:spPr>
            <a:xfrm>
              <a:off x="5042642" y="4657912"/>
              <a:ext cx="977623" cy="9968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5289842" y="4779001"/>
              <a:ext cx="6803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>
                  <a:solidFill>
                    <a:schemeClr val="tx2"/>
                  </a:solidFill>
                </a:rPr>
                <a:t>P</a:t>
              </a:r>
              <a:endParaRPr kumimoji="1" lang="ja-JP" altLang="en-US" sz="4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6" name="グループ化 125"/>
          <p:cNvGrpSpPr/>
          <p:nvPr/>
        </p:nvGrpSpPr>
        <p:grpSpPr>
          <a:xfrm>
            <a:off x="9564778" y="1095918"/>
            <a:ext cx="977623" cy="996866"/>
            <a:chOff x="4578953" y="2600433"/>
            <a:chExt cx="977623" cy="996866"/>
          </a:xfrm>
        </p:grpSpPr>
        <p:sp>
          <p:nvSpPr>
            <p:cNvPr id="127" name="円/楕円 126"/>
            <p:cNvSpPr/>
            <p:nvPr/>
          </p:nvSpPr>
          <p:spPr>
            <a:xfrm>
              <a:off x="4578953" y="2600433"/>
              <a:ext cx="977623" cy="9968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テキスト ボックス 127"/>
            <p:cNvSpPr txBox="1"/>
            <p:nvPr/>
          </p:nvSpPr>
          <p:spPr>
            <a:xfrm>
              <a:off x="4778046" y="2744923"/>
              <a:ext cx="6803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 smtClean="0">
                  <a:solidFill>
                    <a:schemeClr val="tx2"/>
                  </a:solidFill>
                </a:rPr>
                <a:t>Ｎ</a:t>
              </a:r>
              <a:endParaRPr kumimoji="1" lang="ja-JP" alt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9" name="グループ化 128"/>
          <p:cNvGrpSpPr/>
          <p:nvPr/>
        </p:nvGrpSpPr>
        <p:grpSpPr>
          <a:xfrm>
            <a:off x="8087565" y="2940252"/>
            <a:ext cx="977623" cy="996866"/>
            <a:chOff x="4578953" y="2600433"/>
            <a:chExt cx="977623" cy="996866"/>
          </a:xfrm>
        </p:grpSpPr>
        <p:sp>
          <p:nvSpPr>
            <p:cNvPr id="130" name="円/楕円 129"/>
            <p:cNvSpPr/>
            <p:nvPr/>
          </p:nvSpPr>
          <p:spPr>
            <a:xfrm>
              <a:off x="4578953" y="2600433"/>
              <a:ext cx="977623" cy="9968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テキスト ボックス 130"/>
            <p:cNvSpPr txBox="1"/>
            <p:nvPr/>
          </p:nvSpPr>
          <p:spPr>
            <a:xfrm>
              <a:off x="4778046" y="2744923"/>
              <a:ext cx="6803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 smtClean="0">
                  <a:solidFill>
                    <a:schemeClr val="tx2"/>
                  </a:solidFill>
                </a:rPr>
                <a:t>Ｎ</a:t>
              </a:r>
              <a:endParaRPr kumimoji="1" lang="ja-JP" alt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2" name="グループ化 131"/>
          <p:cNvGrpSpPr/>
          <p:nvPr/>
        </p:nvGrpSpPr>
        <p:grpSpPr>
          <a:xfrm>
            <a:off x="9244007" y="4439887"/>
            <a:ext cx="977623" cy="996866"/>
            <a:chOff x="4578953" y="2600433"/>
            <a:chExt cx="977623" cy="996866"/>
          </a:xfrm>
        </p:grpSpPr>
        <p:sp>
          <p:nvSpPr>
            <p:cNvPr id="133" name="円/楕円 132"/>
            <p:cNvSpPr/>
            <p:nvPr/>
          </p:nvSpPr>
          <p:spPr>
            <a:xfrm>
              <a:off x="4578953" y="2600433"/>
              <a:ext cx="977623" cy="9968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>
              <a:off x="4778046" y="2744923"/>
              <a:ext cx="6803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 smtClean="0">
                  <a:solidFill>
                    <a:schemeClr val="tx2"/>
                  </a:solidFill>
                </a:rPr>
                <a:t>Ｎ</a:t>
              </a:r>
              <a:endParaRPr kumimoji="1" lang="ja-JP" alt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5" name="グループ化 134"/>
          <p:cNvGrpSpPr/>
          <p:nvPr/>
        </p:nvGrpSpPr>
        <p:grpSpPr>
          <a:xfrm>
            <a:off x="7031856" y="2920044"/>
            <a:ext cx="977623" cy="996866"/>
            <a:chOff x="5042642" y="4657912"/>
            <a:chExt cx="977623" cy="996866"/>
          </a:xfrm>
        </p:grpSpPr>
        <p:sp>
          <p:nvSpPr>
            <p:cNvPr id="136" name="円/楕円 135"/>
            <p:cNvSpPr/>
            <p:nvPr/>
          </p:nvSpPr>
          <p:spPr>
            <a:xfrm>
              <a:off x="5042642" y="4657912"/>
              <a:ext cx="977623" cy="9968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5289842" y="4779001"/>
              <a:ext cx="6803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>
                  <a:solidFill>
                    <a:schemeClr val="tx2"/>
                  </a:solidFill>
                </a:rPr>
                <a:t>P</a:t>
              </a:r>
              <a:endParaRPr kumimoji="1" lang="ja-JP" altLang="en-US" sz="4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8" name="グループ化 137"/>
          <p:cNvGrpSpPr/>
          <p:nvPr/>
        </p:nvGrpSpPr>
        <p:grpSpPr>
          <a:xfrm>
            <a:off x="8549245" y="1594304"/>
            <a:ext cx="977623" cy="996866"/>
            <a:chOff x="5042642" y="4657912"/>
            <a:chExt cx="977623" cy="996866"/>
          </a:xfrm>
        </p:grpSpPr>
        <p:sp>
          <p:nvSpPr>
            <p:cNvPr id="139" name="円/楕円 138"/>
            <p:cNvSpPr/>
            <p:nvPr/>
          </p:nvSpPr>
          <p:spPr>
            <a:xfrm>
              <a:off x="5042642" y="4657912"/>
              <a:ext cx="977623" cy="9968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テキスト ボックス 139"/>
            <p:cNvSpPr txBox="1"/>
            <p:nvPr/>
          </p:nvSpPr>
          <p:spPr>
            <a:xfrm>
              <a:off x="5289842" y="4779001"/>
              <a:ext cx="6803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>
                  <a:solidFill>
                    <a:schemeClr val="tx2"/>
                  </a:solidFill>
                </a:rPr>
                <a:t>P</a:t>
              </a:r>
              <a:endParaRPr kumimoji="1" lang="ja-JP" altLang="en-US" sz="4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41" name="グループ化 140"/>
          <p:cNvGrpSpPr/>
          <p:nvPr/>
        </p:nvGrpSpPr>
        <p:grpSpPr>
          <a:xfrm>
            <a:off x="7507238" y="1985140"/>
            <a:ext cx="977623" cy="996866"/>
            <a:chOff x="4578953" y="2600433"/>
            <a:chExt cx="977623" cy="996866"/>
          </a:xfrm>
        </p:grpSpPr>
        <p:sp>
          <p:nvSpPr>
            <p:cNvPr id="142" name="円/楕円 141"/>
            <p:cNvSpPr/>
            <p:nvPr/>
          </p:nvSpPr>
          <p:spPr>
            <a:xfrm>
              <a:off x="4578953" y="2600433"/>
              <a:ext cx="977623" cy="9968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4778046" y="2744923"/>
              <a:ext cx="6803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 smtClean="0">
                  <a:solidFill>
                    <a:schemeClr val="tx2"/>
                  </a:solidFill>
                </a:rPr>
                <a:t>Ｎ</a:t>
              </a:r>
              <a:endParaRPr kumimoji="1" lang="ja-JP" altLang="en-US" sz="40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5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429848" y="128655"/>
            <a:ext cx="1440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</a:t>
            </a:r>
            <a:endParaRPr lang="en-US" altLang="ja-JP" sz="28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416" y="669658"/>
            <a:ext cx="2029193" cy="252012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3586" y="669658"/>
            <a:ext cx="1490077" cy="294781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4774" y="802093"/>
            <a:ext cx="2810500" cy="268247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50" y="2239596"/>
            <a:ext cx="507494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50" y="1570322"/>
            <a:ext cx="1715709" cy="38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95" y="769814"/>
            <a:ext cx="1715709" cy="38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308272" y="6393559"/>
            <a:ext cx="1140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J.J.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Dudek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et al. (Hadron Spectrum Collaboration), Phys. Rev. D 88, 094505 (2013).</a:t>
            </a:r>
            <a:endParaRPr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2076229" y="3040206"/>
            <a:ext cx="432486" cy="577266"/>
          </a:xfrm>
          <a:prstGeom prst="downArrow">
            <a:avLst>
              <a:gd name="adj1" fmla="val 328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62650" y="3612894"/>
            <a:ext cx="245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almost perfect ideal mixing  </a:t>
            </a:r>
            <a:endParaRPr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7" name="上下矢印 16"/>
          <p:cNvSpPr/>
          <p:nvPr/>
        </p:nvSpPr>
        <p:spPr>
          <a:xfrm>
            <a:off x="2116535" y="4330040"/>
            <a:ext cx="351872" cy="543697"/>
          </a:xfrm>
          <a:prstGeom prst="upDownArrow">
            <a:avLst>
              <a:gd name="adj1" fmla="val 3595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60" y="4941022"/>
            <a:ext cx="1621422" cy="30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9" name="上下矢印 18"/>
          <p:cNvSpPr/>
          <p:nvPr/>
        </p:nvSpPr>
        <p:spPr>
          <a:xfrm>
            <a:off x="2113591" y="5246393"/>
            <a:ext cx="351872" cy="543697"/>
          </a:xfrm>
          <a:prstGeom prst="upDownArrow">
            <a:avLst>
              <a:gd name="adj1" fmla="val 3595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5292" y="5803167"/>
            <a:ext cx="3885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v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anishing disconnected diagrams </a:t>
            </a:r>
            <a:endParaRPr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1" name="下矢印 20"/>
          <p:cNvSpPr/>
          <p:nvPr/>
        </p:nvSpPr>
        <p:spPr>
          <a:xfrm>
            <a:off x="5152946" y="3427962"/>
            <a:ext cx="432486" cy="577266"/>
          </a:xfrm>
          <a:prstGeom prst="downArrow">
            <a:avLst>
              <a:gd name="adj1" fmla="val 328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78802" y="4096803"/>
            <a:ext cx="245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approximate ideal mixing  </a:t>
            </a:r>
            <a:endParaRPr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3" name="上下矢印 22"/>
          <p:cNvSpPr/>
          <p:nvPr/>
        </p:nvSpPr>
        <p:spPr>
          <a:xfrm>
            <a:off x="5196783" y="4817892"/>
            <a:ext cx="351872" cy="543697"/>
          </a:xfrm>
          <a:prstGeom prst="upDownArrow">
            <a:avLst>
              <a:gd name="adj1" fmla="val 3595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771845" y="5400288"/>
            <a:ext cx="3885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mall, but non-negligible disconnected diagrams </a:t>
            </a:r>
            <a:endParaRPr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409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070605" y="229197"/>
            <a:ext cx="4831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</a:t>
            </a:r>
            <a:r>
              <a:rPr lang="ja-JP" altLang="en-US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from QCD sum rules</a:t>
            </a:r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87" y="977037"/>
            <a:ext cx="7286548" cy="82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1" name="右矢印 10"/>
          <p:cNvSpPr/>
          <p:nvPr/>
        </p:nvSpPr>
        <p:spPr>
          <a:xfrm>
            <a:off x="753762" y="4436075"/>
            <a:ext cx="902043" cy="556055"/>
          </a:xfrm>
          <a:prstGeom prst="rightArrow">
            <a:avLst>
              <a:gd name="adj1" fmla="val 411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820" y="1804320"/>
            <a:ext cx="4292861" cy="56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289" y="2430040"/>
            <a:ext cx="2103523" cy="44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57799" y="3079919"/>
            <a:ext cx="5084740" cy="358037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14" y="5290464"/>
            <a:ext cx="1503706" cy="21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18" name="直線矢印コネクタ 17"/>
          <p:cNvCxnSpPr/>
          <p:nvPr/>
        </p:nvCxnSpPr>
        <p:spPr>
          <a:xfrm flipH="1">
            <a:off x="7380000" y="5400000"/>
            <a:ext cx="505146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7380000" y="4714102"/>
            <a:ext cx="505146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14" y="4615868"/>
            <a:ext cx="1503706" cy="21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216" y="5218357"/>
            <a:ext cx="1599315" cy="36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089" y="4539919"/>
            <a:ext cx="1599315" cy="36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下矢印 24"/>
          <p:cNvSpPr/>
          <p:nvPr/>
        </p:nvSpPr>
        <p:spPr>
          <a:xfrm>
            <a:off x="9619735" y="5581640"/>
            <a:ext cx="457200" cy="494270"/>
          </a:xfrm>
          <a:prstGeom prst="downArrow">
            <a:avLst>
              <a:gd name="adj1" fmla="val 3378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138181" y="6058264"/>
            <a:ext cx="3420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g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ood quantitative agreement with experiment</a:t>
            </a:r>
          </a:p>
        </p:txBody>
      </p:sp>
      <p:sp>
        <p:nvSpPr>
          <p:cNvPr id="27" name="下矢印 26"/>
          <p:cNvSpPr/>
          <p:nvPr/>
        </p:nvSpPr>
        <p:spPr>
          <a:xfrm flipV="1">
            <a:off x="9619733" y="3953826"/>
            <a:ext cx="457201" cy="486643"/>
          </a:xfrm>
          <a:prstGeom prst="downArrow">
            <a:avLst>
              <a:gd name="adj1" fmla="val 3378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047493" y="3235693"/>
            <a:ext cx="3420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in qualitative agreement with experiment, but too high</a:t>
            </a:r>
          </a:p>
        </p:txBody>
      </p:sp>
    </p:spTree>
    <p:extLst>
      <p:ext uri="{BB962C8B-B14F-4D97-AF65-F5344CB8AC3E}">
        <p14:creationId xmlns:p14="http://schemas.microsoft.com/office/powerpoint/2010/main" val="42001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687546" y="229196"/>
            <a:ext cx="4831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What happens at finite density?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6025595" y="1892615"/>
            <a:ext cx="791166" cy="779013"/>
            <a:chOff x="4600352" y="3031478"/>
            <a:chExt cx="823945" cy="825259"/>
          </a:xfrm>
        </p:grpSpPr>
        <p:sp>
          <p:nvSpPr>
            <p:cNvPr id="9" name="円/楕円 8"/>
            <p:cNvSpPr/>
            <p:nvPr/>
          </p:nvSpPr>
          <p:spPr>
            <a:xfrm>
              <a:off x="4600352" y="3040790"/>
              <a:ext cx="817200" cy="81594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40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749968" y="3031478"/>
              <a:ext cx="6743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 smtClean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ja-JP" sz="4400" baseline="-25000" dirty="0" smtClean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ja-JP" altLang="en-US" sz="44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5190843" y="2505524"/>
            <a:ext cx="938730" cy="941004"/>
            <a:chOff x="4578953" y="2600433"/>
            <a:chExt cx="977623" cy="996866"/>
          </a:xfrm>
        </p:grpSpPr>
        <p:sp>
          <p:nvSpPr>
            <p:cNvPr id="12" name="円/楕円 11"/>
            <p:cNvSpPr/>
            <p:nvPr/>
          </p:nvSpPr>
          <p:spPr>
            <a:xfrm>
              <a:off x="4578953" y="2600433"/>
              <a:ext cx="977623" cy="9968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778046" y="2744923"/>
              <a:ext cx="6803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 smtClean="0">
                  <a:solidFill>
                    <a:schemeClr val="tx2"/>
                  </a:solidFill>
                </a:rPr>
                <a:t>Ｎ</a:t>
              </a:r>
              <a:endParaRPr kumimoji="1" lang="ja-JP" alt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5065519" y="1493985"/>
            <a:ext cx="938730" cy="941004"/>
            <a:chOff x="5042642" y="4657912"/>
            <a:chExt cx="977623" cy="996866"/>
          </a:xfrm>
        </p:grpSpPr>
        <p:sp>
          <p:nvSpPr>
            <p:cNvPr id="15" name="円/楕円 14"/>
            <p:cNvSpPr/>
            <p:nvPr/>
          </p:nvSpPr>
          <p:spPr>
            <a:xfrm>
              <a:off x="5042642" y="4657912"/>
              <a:ext cx="977623" cy="9968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289842" y="4779001"/>
              <a:ext cx="6803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>
                  <a:solidFill>
                    <a:schemeClr val="tx2"/>
                  </a:solidFill>
                </a:rPr>
                <a:t>P</a:t>
              </a:r>
              <a:endParaRPr kumimoji="1" lang="ja-JP" altLang="en-US" sz="4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6238367" y="2806378"/>
            <a:ext cx="938730" cy="941004"/>
            <a:chOff x="5042642" y="4657912"/>
            <a:chExt cx="977623" cy="996866"/>
          </a:xfrm>
        </p:grpSpPr>
        <p:sp>
          <p:nvSpPr>
            <p:cNvPr id="18" name="円/楕円 17"/>
            <p:cNvSpPr/>
            <p:nvPr/>
          </p:nvSpPr>
          <p:spPr>
            <a:xfrm>
              <a:off x="5042642" y="4657912"/>
              <a:ext cx="977623" cy="9968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289842" y="4779001"/>
              <a:ext cx="6803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>
                  <a:solidFill>
                    <a:schemeClr val="tx2"/>
                  </a:solidFill>
                </a:rPr>
                <a:t>P</a:t>
              </a:r>
              <a:endParaRPr kumimoji="1" lang="ja-JP" altLang="en-US" sz="4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6943624" y="886045"/>
            <a:ext cx="938730" cy="941004"/>
            <a:chOff x="5042642" y="4657912"/>
            <a:chExt cx="977623" cy="996866"/>
          </a:xfrm>
        </p:grpSpPr>
        <p:sp>
          <p:nvSpPr>
            <p:cNvPr id="21" name="円/楕円 20"/>
            <p:cNvSpPr/>
            <p:nvPr/>
          </p:nvSpPr>
          <p:spPr>
            <a:xfrm>
              <a:off x="5042642" y="4657912"/>
              <a:ext cx="977623" cy="9968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289842" y="4779001"/>
              <a:ext cx="6803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>
                  <a:solidFill>
                    <a:schemeClr val="tx2"/>
                  </a:solidFill>
                </a:rPr>
                <a:t>P</a:t>
              </a:r>
              <a:endParaRPr kumimoji="1" lang="ja-JP" altLang="en-US" sz="4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6949339" y="1955156"/>
            <a:ext cx="938730" cy="941004"/>
            <a:chOff x="4578953" y="2600433"/>
            <a:chExt cx="977623" cy="996866"/>
          </a:xfrm>
        </p:grpSpPr>
        <p:sp>
          <p:nvSpPr>
            <p:cNvPr id="24" name="円/楕円 23"/>
            <p:cNvSpPr/>
            <p:nvPr/>
          </p:nvSpPr>
          <p:spPr>
            <a:xfrm>
              <a:off x="4578953" y="2600433"/>
              <a:ext cx="977623" cy="9968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778046" y="2744923"/>
              <a:ext cx="6803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 smtClean="0">
                  <a:solidFill>
                    <a:schemeClr val="tx2"/>
                  </a:solidFill>
                </a:rPr>
                <a:t>Ｎ</a:t>
              </a:r>
              <a:endParaRPr kumimoji="1" lang="ja-JP" alt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5847159" y="798725"/>
            <a:ext cx="938730" cy="941004"/>
            <a:chOff x="4578953" y="2600433"/>
            <a:chExt cx="977623" cy="996866"/>
          </a:xfrm>
        </p:grpSpPr>
        <p:sp>
          <p:nvSpPr>
            <p:cNvPr id="27" name="円/楕円 26"/>
            <p:cNvSpPr/>
            <p:nvPr/>
          </p:nvSpPr>
          <p:spPr>
            <a:xfrm>
              <a:off x="4578953" y="2600433"/>
              <a:ext cx="977623" cy="9968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778046" y="2744923"/>
              <a:ext cx="6803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 smtClean="0">
                  <a:solidFill>
                    <a:schemeClr val="tx2"/>
                  </a:solidFill>
                </a:rPr>
                <a:t>Ｎ</a:t>
              </a:r>
              <a:endParaRPr kumimoji="1" lang="ja-JP" alt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4143146" y="2151581"/>
            <a:ext cx="938730" cy="941004"/>
            <a:chOff x="4578953" y="2600433"/>
            <a:chExt cx="977623" cy="996866"/>
          </a:xfrm>
        </p:grpSpPr>
        <p:sp>
          <p:nvSpPr>
            <p:cNvPr id="30" name="円/楕円 29"/>
            <p:cNvSpPr/>
            <p:nvPr/>
          </p:nvSpPr>
          <p:spPr>
            <a:xfrm>
              <a:off x="4578953" y="2600433"/>
              <a:ext cx="977623" cy="9968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778046" y="2744923"/>
              <a:ext cx="6803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 smtClean="0">
                  <a:solidFill>
                    <a:schemeClr val="tx2"/>
                  </a:solidFill>
                </a:rPr>
                <a:t>Ｎ</a:t>
              </a:r>
              <a:endParaRPr kumimoji="1" lang="ja-JP" alt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7288869" y="2987835"/>
            <a:ext cx="938730" cy="941004"/>
            <a:chOff x="5042642" y="4657912"/>
            <a:chExt cx="977623" cy="996866"/>
          </a:xfrm>
        </p:grpSpPr>
        <p:sp>
          <p:nvSpPr>
            <p:cNvPr id="33" name="円/楕円 32"/>
            <p:cNvSpPr/>
            <p:nvPr/>
          </p:nvSpPr>
          <p:spPr>
            <a:xfrm>
              <a:off x="5042642" y="4657912"/>
              <a:ext cx="977623" cy="99686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5289842" y="4779001"/>
              <a:ext cx="6803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dirty="0">
                  <a:solidFill>
                    <a:schemeClr val="tx2"/>
                  </a:solidFill>
                </a:rPr>
                <a:t>P</a:t>
              </a:r>
              <a:endParaRPr kumimoji="1" lang="ja-JP" altLang="en-US" sz="4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4235355" y="886045"/>
            <a:ext cx="938730" cy="941004"/>
            <a:chOff x="4578953" y="2600433"/>
            <a:chExt cx="977623" cy="996866"/>
          </a:xfrm>
        </p:grpSpPr>
        <p:sp>
          <p:nvSpPr>
            <p:cNvPr id="36" name="円/楕円 35"/>
            <p:cNvSpPr/>
            <p:nvPr/>
          </p:nvSpPr>
          <p:spPr>
            <a:xfrm>
              <a:off x="4578953" y="2600433"/>
              <a:ext cx="977623" cy="99686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778046" y="2744923"/>
              <a:ext cx="6803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 smtClean="0">
                  <a:solidFill>
                    <a:schemeClr val="tx2"/>
                  </a:solidFill>
                </a:rPr>
                <a:t>Ｎ</a:t>
              </a:r>
              <a:endParaRPr kumimoji="1" lang="ja-JP" altLang="en-US" sz="4000" dirty="0">
                <a:solidFill>
                  <a:schemeClr val="tx2"/>
                </a:solidFill>
              </a:endParaRPr>
            </a:p>
          </p:txBody>
        </p:sp>
      </p:grpSp>
      <p:sp>
        <p:nvSpPr>
          <p:cNvPr id="38" name="下矢印 37"/>
          <p:cNvSpPr/>
          <p:nvPr/>
        </p:nvSpPr>
        <p:spPr>
          <a:xfrm>
            <a:off x="5847159" y="3821678"/>
            <a:ext cx="712278" cy="663593"/>
          </a:xfrm>
          <a:prstGeom prst="downArrow">
            <a:avLst>
              <a:gd name="adj1" fmla="val 3378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679779" y="4526328"/>
            <a:ext cx="1759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Study</a:t>
            </a: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87" y="5089625"/>
            <a:ext cx="7266674" cy="82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1" name="テキスト ボックス 40"/>
          <p:cNvSpPr txBox="1"/>
          <p:nvPr/>
        </p:nvSpPr>
        <p:spPr>
          <a:xfrm>
            <a:off x="3681643" y="6076938"/>
            <a:ext cx="879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with</a:t>
            </a:r>
          </a:p>
        </p:txBody>
      </p:sp>
      <p:pic>
        <p:nvPicPr>
          <p:cNvPr id="42" name="図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1" y="6076938"/>
            <a:ext cx="4292861" cy="56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25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010616" y="239696"/>
            <a:ext cx="1069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OPE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687" y="1591878"/>
            <a:ext cx="6129663" cy="459724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927" y="898749"/>
            <a:ext cx="3773224" cy="54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07" y="898749"/>
            <a:ext cx="1723262" cy="42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346325" y="6335459"/>
            <a:ext cx="7973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P. Gubler, T.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Kunihiro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and S.H. Lee, Phys. Lett. 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 </a:t>
            </a:r>
            <a:r>
              <a:rPr lang="en-US" altLang="ja-JP" sz="2000" b="1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767</a:t>
            </a:r>
            <a:r>
              <a:rPr lang="en-US" altLang="ja-JP" sz="2000" dirty="0">
                <a:solidFill>
                  <a:schemeClr val="bg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, 336 (2017).</a:t>
            </a:r>
            <a:endParaRPr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2" name="右中かっこ 11"/>
          <p:cNvSpPr/>
          <p:nvPr/>
        </p:nvSpPr>
        <p:spPr>
          <a:xfrm>
            <a:off x="9477633" y="2150075"/>
            <a:ext cx="333632" cy="2211859"/>
          </a:xfrm>
          <a:prstGeom prst="rightBrace">
            <a:avLst>
              <a:gd name="adj1" fmla="val 45370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117177" y="2969681"/>
            <a:ext cx="1782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</a:t>
            </a:r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calar part</a:t>
            </a:r>
          </a:p>
        </p:txBody>
      </p:sp>
      <p:sp>
        <p:nvSpPr>
          <p:cNvPr id="14" name="右中かっこ 13"/>
          <p:cNvSpPr/>
          <p:nvPr/>
        </p:nvSpPr>
        <p:spPr>
          <a:xfrm>
            <a:off x="9477633" y="4523711"/>
            <a:ext cx="333632" cy="1543458"/>
          </a:xfrm>
          <a:prstGeom prst="rightBrace">
            <a:avLst>
              <a:gd name="adj1" fmla="val 45370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030679" y="4818386"/>
            <a:ext cx="1868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</a:t>
            </a:r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on-scalar part</a:t>
            </a:r>
          </a:p>
        </p:txBody>
      </p:sp>
      <p:cxnSp>
        <p:nvCxnSpPr>
          <p:cNvPr id="17" name="直線矢印コネクタ 16"/>
          <p:cNvCxnSpPr/>
          <p:nvPr/>
        </p:nvCxnSpPr>
        <p:spPr>
          <a:xfrm flipH="1" flipV="1">
            <a:off x="3051404" y="2619632"/>
            <a:ext cx="1125180" cy="63637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4" y="2619632"/>
            <a:ext cx="2454163" cy="35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4" y="2150075"/>
            <a:ext cx="1679544" cy="38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26" name="直線矢印コネクタ 25"/>
          <p:cNvCxnSpPr/>
          <p:nvPr/>
        </p:nvCxnSpPr>
        <p:spPr>
          <a:xfrm flipH="1">
            <a:off x="753762" y="3055041"/>
            <a:ext cx="1393708" cy="6643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endCxn id="33" idx="0"/>
          </p:cNvCxnSpPr>
          <p:nvPr/>
        </p:nvCxnSpPr>
        <p:spPr>
          <a:xfrm>
            <a:off x="2398387" y="3116015"/>
            <a:ext cx="34651" cy="14767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112524" y="3804744"/>
            <a:ext cx="104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38 </a:t>
            </a:r>
            <a:r>
              <a:rPr lang="en-US" altLang="ja-JP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MeV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908532" y="4592766"/>
            <a:ext cx="104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6</a:t>
            </a:r>
            <a:r>
              <a:rPr lang="en-US" altLang="ja-JP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0 MeV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08252" y="5431020"/>
            <a:ext cx="230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Still large systematic uncertainty!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9025" y="4131101"/>
            <a:ext cx="281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chemeClr val="bg1"/>
                </a:solidFill>
              </a:rPr>
              <a:t>S. </a:t>
            </a:r>
            <a:r>
              <a:rPr lang="en-US" altLang="ja-JP" sz="1200" dirty="0" err="1" smtClean="0">
                <a:solidFill>
                  <a:schemeClr val="bg1"/>
                </a:solidFill>
              </a:rPr>
              <a:t>Durr</a:t>
            </a:r>
            <a:r>
              <a:rPr lang="en-US" altLang="ja-JP" sz="1200" dirty="0" smtClean="0">
                <a:solidFill>
                  <a:schemeClr val="bg1"/>
                </a:solidFill>
              </a:rPr>
              <a:t> </a:t>
            </a:r>
            <a:r>
              <a:rPr lang="en-US" altLang="ja-JP" sz="1200" i="1" dirty="0" smtClean="0">
                <a:solidFill>
                  <a:schemeClr val="bg1"/>
                </a:solidFill>
              </a:rPr>
              <a:t>et al</a:t>
            </a:r>
            <a:r>
              <a:rPr lang="en-US" altLang="ja-JP" sz="1200" dirty="0" smtClean="0">
                <a:solidFill>
                  <a:schemeClr val="bg1"/>
                </a:solidFill>
              </a:rPr>
              <a:t>., (BMW Collaboration), </a:t>
            </a:r>
          </a:p>
          <a:p>
            <a:r>
              <a:rPr kumimoji="1" lang="en-US" altLang="ja-JP" sz="1200" dirty="0" smtClean="0">
                <a:solidFill>
                  <a:schemeClr val="bg1"/>
                </a:solidFill>
              </a:rPr>
              <a:t>Phys. Rev. Lett. </a:t>
            </a:r>
            <a:r>
              <a:rPr kumimoji="1" lang="en-US" altLang="ja-JP" sz="1200" b="1" dirty="0" smtClean="0">
                <a:solidFill>
                  <a:schemeClr val="bg1"/>
                </a:solidFill>
              </a:rPr>
              <a:t>116</a:t>
            </a:r>
            <a:r>
              <a:rPr kumimoji="1" lang="en-US" altLang="ja-JP" sz="1200" dirty="0" smtClean="0">
                <a:solidFill>
                  <a:schemeClr val="bg1"/>
                </a:solidFill>
              </a:rPr>
              <a:t>, 172001 (2016).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1395" y="4850756"/>
            <a:ext cx="2448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chemeClr val="bg1"/>
                </a:solidFill>
              </a:rPr>
              <a:t>M. </a:t>
            </a:r>
            <a:r>
              <a:rPr lang="en-US" altLang="ja-JP" sz="1200" dirty="0" err="1">
                <a:solidFill>
                  <a:schemeClr val="bg1"/>
                </a:solidFill>
              </a:rPr>
              <a:t>Hoferichter</a:t>
            </a:r>
            <a:r>
              <a:rPr lang="en-US" altLang="ja-JP" sz="1200" dirty="0">
                <a:solidFill>
                  <a:schemeClr val="bg1"/>
                </a:solidFill>
              </a:rPr>
              <a:t>, </a:t>
            </a:r>
            <a:r>
              <a:rPr lang="en-US" altLang="ja-JP" sz="1200" dirty="0" smtClean="0">
                <a:solidFill>
                  <a:schemeClr val="bg1"/>
                </a:solidFill>
              </a:rPr>
              <a:t>et al.</a:t>
            </a:r>
            <a:r>
              <a:rPr lang="en-US" altLang="ja-JP" sz="1200" dirty="0" smtClean="0">
                <a:solidFill>
                  <a:schemeClr val="bg1"/>
                </a:solidFill>
              </a:rPr>
              <a:t>, </a:t>
            </a:r>
            <a:endParaRPr lang="en-US" altLang="ja-JP" sz="1200" dirty="0" smtClean="0">
              <a:solidFill>
                <a:schemeClr val="bg1"/>
              </a:solidFill>
            </a:endParaRPr>
          </a:p>
          <a:p>
            <a:r>
              <a:rPr lang="en-US" altLang="ja-JP" sz="1200" dirty="0">
                <a:solidFill>
                  <a:schemeClr val="bg1"/>
                </a:solidFill>
              </a:rPr>
              <a:t>Phys. Rev. Lett. </a:t>
            </a:r>
            <a:r>
              <a:rPr lang="en-US" altLang="ja-JP" sz="1200" b="1" dirty="0">
                <a:solidFill>
                  <a:schemeClr val="bg1"/>
                </a:solidFill>
              </a:rPr>
              <a:t>115</a:t>
            </a:r>
            <a:r>
              <a:rPr lang="en-US" altLang="ja-JP" sz="1200" dirty="0">
                <a:solidFill>
                  <a:schemeClr val="bg1"/>
                </a:solidFill>
              </a:rPr>
              <a:t>, 092301 (2015</a:t>
            </a:r>
            <a:r>
              <a:rPr lang="en-US" altLang="ja-JP" sz="1200" dirty="0" smtClean="0">
                <a:solidFill>
                  <a:schemeClr val="bg1"/>
                </a:solidFill>
              </a:rPr>
              <a:t>). 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6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19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639914" y="239696"/>
            <a:ext cx="1823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94" y="884986"/>
            <a:ext cx="5474682" cy="390177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638" y="884986"/>
            <a:ext cx="5792991" cy="3901778"/>
          </a:xfrm>
          <a:prstGeom prst="rect">
            <a:avLst/>
          </a:prstGeom>
        </p:spPr>
      </p:pic>
      <p:sp>
        <p:nvSpPr>
          <p:cNvPr id="7" name="下矢印 6"/>
          <p:cNvSpPr/>
          <p:nvPr/>
        </p:nvSpPr>
        <p:spPr>
          <a:xfrm>
            <a:off x="2866768" y="2953266"/>
            <a:ext cx="407773" cy="667264"/>
          </a:xfrm>
          <a:prstGeom prst="downArrow">
            <a:avLst>
              <a:gd name="adj1" fmla="val 3181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98749" y="2953266"/>
            <a:ext cx="229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100 MeV reduction!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00" y="3107871"/>
            <a:ext cx="180000" cy="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7265774" y="3326782"/>
            <a:ext cx="273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u</a:t>
            </a:r>
            <a:r>
              <a:rPr kumimoji="1" lang="en-US" altLang="ja-JP" dirty="0" smtClean="0">
                <a:solidFill>
                  <a:schemeClr val="bg1"/>
                </a:solidFill>
              </a:rPr>
              <a:t>ncertainty due to not well determined sigma term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3" name="直線矢印コネクタ 12"/>
          <p:cNvCxnSpPr>
            <a:stCxn id="11" idx="0"/>
          </p:cNvCxnSpPr>
          <p:nvPr/>
        </p:nvCxnSpPr>
        <p:spPr>
          <a:xfrm flipV="1">
            <a:off x="8631195" y="2582564"/>
            <a:ext cx="982362" cy="74421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83347" y="4814810"/>
            <a:ext cx="1823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However: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95131" y="5270260"/>
            <a:ext cx="10674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Broadening is ignored in this simple estimate. Taking it into account can lead to a smaller mass shift.</a:t>
            </a:r>
          </a:p>
        </p:txBody>
      </p:sp>
      <p:sp>
        <p:nvSpPr>
          <p:cNvPr id="17" name="右矢印 16"/>
          <p:cNvSpPr/>
          <p:nvPr/>
        </p:nvSpPr>
        <p:spPr>
          <a:xfrm>
            <a:off x="744072" y="5270260"/>
            <a:ext cx="446583" cy="407773"/>
          </a:xfrm>
          <a:prstGeom prst="rightArrow">
            <a:avLst>
              <a:gd name="adj1" fmla="val 378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95131" y="5829316"/>
            <a:ext cx="10674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Factorization is assumed for the four-quark condensates. Violation of this assumption could change the results</a:t>
            </a:r>
          </a:p>
        </p:txBody>
      </p:sp>
      <p:sp>
        <p:nvSpPr>
          <p:cNvPr id="19" name="右矢印 18"/>
          <p:cNvSpPr/>
          <p:nvPr/>
        </p:nvSpPr>
        <p:spPr>
          <a:xfrm>
            <a:off x="744072" y="5911166"/>
            <a:ext cx="446583" cy="407773"/>
          </a:xfrm>
          <a:prstGeom prst="rightArrow">
            <a:avLst>
              <a:gd name="adj1" fmla="val 378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25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  <p:bldP spid="15" grpId="0"/>
      <p:bldP spid="16" grpId="0"/>
      <p:bldP spid="17" grpId="0" animBg="1"/>
      <p:bldP spid="18" grpId="0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106779" y="177912"/>
            <a:ext cx="67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What is the relation to chiral symmetry?</a:t>
            </a: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88" y="1486930"/>
            <a:ext cx="1600204" cy="53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146" y="1478692"/>
            <a:ext cx="2157988" cy="53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46" y="1615557"/>
            <a:ext cx="894851" cy="25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98" y="912366"/>
            <a:ext cx="252984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310" y="912366"/>
            <a:ext cx="507494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8" name="下矢印 7"/>
          <p:cNvSpPr/>
          <p:nvPr/>
        </p:nvSpPr>
        <p:spPr>
          <a:xfrm>
            <a:off x="5962708" y="2166257"/>
            <a:ext cx="508671" cy="1053359"/>
          </a:xfrm>
          <a:prstGeom prst="downArrow">
            <a:avLst>
              <a:gd name="adj1" fmla="val 3680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25450" y="2389543"/>
            <a:ext cx="2451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SU(2) chiral 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rotation</a:t>
            </a:r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049" y="2348297"/>
            <a:ext cx="1928237" cy="44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67" y="2348296"/>
            <a:ext cx="2026316" cy="44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4384653" y="3322145"/>
            <a:ext cx="3638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2000" dirty="0" smtClean="0">
                <a:solidFill>
                  <a:schemeClr val="bg1"/>
                </a:solidFill>
                <a:latin typeface="Arial" panose="020B0604020202020204" pitchFamily="34" charset="0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ρ</a:t>
            </a:r>
            <a:r>
              <a:rPr lang="en-US" altLang="ja-JP" sz="2000" dirty="0" smtClean="0">
                <a:solidFill>
                  <a:schemeClr val="bg1"/>
                </a:solidFill>
                <a:latin typeface="Arial" panose="020B0604020202020204" pitchFamily="34" charset="0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and a</a:t>
            </a:r>
            <a:r>
              <a:rPr lang="en-US" altLang="ja-JP" sz="2000" baseline="-25000" dirty="0" smtClean="0">
                <a:solidFill>
                  <a:schemeClr val="bg1"/>
                </a:solidFill>
                <a:latin typeface="Arial" panose="020B0604020202020204" pitchFamily="34" charset="0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1</a:t>
            </a:r>
            <a:r>
              <a:rPr lang="en-US" altLang="ja-JP" sz="2000" dirty="0" smtClean="0">
                <a:solidFill>
                  <a:schemeClr val="bg1"/>
                </a:solidFill>
                <a:latin typeface="Arial" panose="020B0604020202020204" pitchFamily="34" charset="0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mix </a:t>
            </a:r>
            <a:r>
              <a:rPr lang="en-US" altLang="ja-JP" sz="2000" dirty="0" smtClean="0">
                <a:solidFill>
                  <a:schemeClr val="bg1"/>
                </a:solidFill>
                <a:latin typeface="Arial" panose="020B0604020202020204" pitchFamily="34" charset="0"/>
                <a:ea typeface="Microsoft JhengHei UI Light" panose="020B0304030504040204" pitchFamily="50" charset="-128"/>
                <a:cs typeface="Arial" panose="020B0604020202020204" pitchFamily="34" charset="0"/>
              </a:rPr>
              <a:t>→ chiral partners</a:t>
            </a:r>
            <a:endParaRPr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450" y="4128255"/>
            <a:ext cx="355092" cy="25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015" y="4013955"/>
            <a:ext cx="481584" cy="48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20" y="4789398"/>
            <a:ext cx="894851" cy="23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39" y="4664464"/>
            <a:ext cx="1040894" cy="50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42" y="4656226"/>
            <a:ext cx="1600204" cy="50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6" name="下矢印 25"/>
          <p:cNvSpPr/>
          <p:nvPr/>
        </p:nvSpPr>
        <p:spPr>
          <a:xfrm>
            <a:off x="5762206" y="5125450"/>
            <a:ext cx="508671" cy="1053359"/>
          </a:xfrm>
          <a:prstGeom prst="downArrow">
            <a:avLst>
              <a:gd name="adj1" fmla="val 3680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124948" y="5348736"/>
            <a:ext cx="2451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SU(2) chiral 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rotation</a:t>
            </a:r>
          </a:p>
        </p:txBody>
      </p:sp>
      <p:pic>
        <p:nvPicPr>
          <p:cNvPr id="28" name="図 2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547" y="5307490"/>
            <a:ext cx="1928237" cy="44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9" name="図 2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865" y="5307489"/>
            <a:ext cx="2026316" cy="44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0" name="テキスト ボックス 29"/>
          <p:cNvSpPr txBox="1"/>
          <p:nvPr/>
        </p:nvSpPr>
        <p:spPr>
          <a:xfrm>
            <a:off x="4184150" y="6240091"/>
            <a:ext cx="7807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latin typeface="Arial" panose="020B0604020202020204" pitchFamily="34" charset="0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No </a:t>
            </a:r>
            <a:r>
              <a:rPr lang="en-US" altLang="ja-JP" sz="2000" dirty="0" smtClean="0">
                <a:solidFill>
                  <a:schemeClr val="bg1"/>
                </a:solidFill>
                <a:latin typeface="Arial" panose="020B0604020202020204" pitchFamily="34" charset="0"/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mixing </a:t>
            </a:r>
            <a:r>
              <a:rPr lang="en-US" altLang="ja-JP" sz="2000" dirty="0" smtClean="0">
                <a:solidFill>
                  <a:schemeClr val="bg1"/>
                </a:solidFill>
                <a:latin typeface="Arial" panose="020B0604020202020204" pitchFamily="34" charset="0"/>
                <a:ea typeface="Microsoft JhengHei UI Light" panose="020B0304030504040204" pitchFamily="50" charset="-128"/>
                <a:cs typeface="Arial" panose="020B0604020202020204" pitchFamily="34" charset="0"/>
              </a:rPr>
              <a:t>→ Not chiral partners [SU(3) chiral rotations are needed] </a:t>
            </a:r>
            <a:endParaRPr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759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/>
      <p:bldP spid="26" grpId="0" animBg="1"/>
      <p:bldP spid="27" grpId="0"/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円/楕円 118"/>
          <p:cNvSpPr/>
          <p:nvPr/>
        </p:nvSpPr>
        <p:spPr>
          <a:xfrm>
            <a:off x="8197975" y="1467444"/>
            <a:ext cx="729048" cy="86497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/>
          <p:nvPr/>
        </p:nvSpPr>
        <p:spPr>
          <a:xfrm>
            <a:off x="9585099" y="1467444"/>
            <a:ext cx="729048" cy="86497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25763" y="116129"/>
            <a:ext cx="67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Ignoring disconnected diagrams</a:t>
            </a:r>
            <a:endParaRPr lang="en-US" altLang="ja-JP" sz="28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grpSp>
        <p:nvGrpSpPr>
          <p:cNvPr id="84" name="グループ化 83"/>
          <p:cNvGrpSpPr/>
          <p:nvPr/>
        </p:nvGrpSpPr>
        <p:grpSpPr>
          <a:xfrm>
            <a:off x="1317049" y="1374218"/>
            <a:ext cx="3872789" cy="1035350"/>
            <a:chOff x="983417" y="1856131"/>
            <a:chExt cx="4593779" cy="1188690"/>
          </a:xfrm>
        </p:grpSpPr>
        <p:sp>
          <p:nvSpPr>
            <p:cNvPr id="5" name="フリーフォーム 4"/>
            <p:cNvSpPr/>
            <p:nvPr/>
          </p:nvSpPr>
          <p:spPr>
            <a:xfrm flipV="1">
              <a:off x="2391327" y="2473242"/>
              <a:ext cx="1777958" cy="568871"/>
            </a:xfrm>
            <a:custGeom>
              <a:avLst/>
              <a:gdLst>
                <a:gd name="connsiteX0" fmla="*/ 0 w 2199503"/>
                <a:gd name="connsiteY0" fmla="*/ 840267 h 840267"/>
                <a:gd name="connsiteX1" fmla="*/ 1013254 w 2199503"/>
                <a:gd name="connsiteY1" fmla="*/ 7 h 840267"/>
                <a:gd name="connsiteX2" fmla="*/ 2199503 w 2199503"/>
                <a:gd name="connsiteY2" fmla="*/ 827910 h 840267"/>
                <a:gd name="connsiteX0" fmla="*/ 0 w 2199503"/>
                <a:gd name="connsiteY0" fmla="*/ 840267 h 840267"/>
                <a:gd name="connsiteX1" fmla="*/ 1136822 w 2199503"/>
                <a:gd name="connsiteY1" fmla="*/ 7 h 840267"/>
                <a:gd name="connsiteX2" fmla="*/ 2199503 w 2199503"/>
                <a:gd name="connsiteY2" fmla="*/ 827910 h 840267"/>
                <a:gd name="connsiteX0" fmla="*/ 0 w 2199503"/>
                <a:gd name="connsiteY0" fmla="*/ 840267 h 840267"/>
                <a:gd name="connsiteX1" fmla="*/ 1075038 w 2199503"/>
                <a:gd name="connsiteY1" fmla="*/ 7 h 840267"/>
                <a:gd name="connsiteX2" fmla="*/ 2199503 w 2199503"/>
                <a:gd name="connsiteY2" fmla="*/ 827910 h 84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9503" h="840267">
                  <a:moveTo>
                    <a:pt x="0" y="840267"/>
                  </a:moveTo>
                  <a:cubicBezTo>
                    <a:pt x="323335" y="421166"/>
                    <a:pt x="708454" y="2066"/>
                    <a:pt x="1075038" y="7"/>
                  </a:cubicBezTo>
                  <a:cubicBezTo>
                    <a:pt x="1441622" y="-2052"/>
                    <a:pt x="1789670" y="412929"/>
                    <a:pt x="2199503" y="8279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/>
            <p:cNvSpPr/>
            <p:nvPr/>
          </p:nvSpPr>
          <p:spPr>
            <a:xfrm>
              <a:off x="2389427" y="1856890"/>
              <a:ext cx="1777958" cy="602480"/>
            </a:xfrm>
            <a:custGeom>
              <a:avLst/>
              <a:gdLst>
                <a:gd name="connsiteX0" fmla="*/ 0 w 2199503"/>
                <a:gd name="connsiteY0" fmla="*/ 840267 h 840267"/>
                <a:gd name="connsiteX1" fmla="*/ 1013254 w 2199503"/>
                <a:gd name="connsiteY1" fmla="*/ 7 h 840267"/>
                <a:gd name="connsiteX2" fmla="*/ 2199503 w 2199503"/>
                <a:gd name="connsiteY2" fmla="*/ 827910 h 840267"/>
                <a:gd name="connsiteX0" fmla="*/ 0 w 2199503"/>
                <a:gd name="connsiteY0" fmla="*/ 840267 h 840267"/>
                <a:gd name="connsiteX1" fmla="*/ 1136822 w 2199503"/>
                <a:gd name="connsiteY1" fmla="*/ 7 h 840267"/>
                <a:gd name="connsiteX2" fmla="*/ 2199503 w 2199503"/>
                <a:gd name="connsiteY2" fmla="*/ 827910 h 840267"/>
                <a:gd name="connsiteX0" fmla="*/ 0 w 2199503"/>
                <a:gd name="connsiteY0" fmla="*/ 840267 h 840267"/>
                <a:gd name="connsiteX1" fmla="*/ 1075038 w 2199503"/>
                <a:gd name="connsiteY1" fmla="*/ 7 h 840267"/>
                <a:gd name="connsiteX2" fmla="*/ 2199503 w 2199503"/>
                <a:gd name="connsiteY2" fmla="*/ 827910 h 84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99503" h="840267">
                  <a:moveTo>
                    <a:pt x="0" y="840267"/>
                  </a:moveTo>
                  <a:cubicBezTo>
                    <a:pt x="323335" y="421166"/>
                    <a:pt x="708454" y="2066"/>
                    <a:pt x="1075038" y="7"/>
                  </a:cubicBezTo>
                  <a:cubicBezTo>
                    <a:pt x="1441622" y="-2052"/>
                    <a:pt x="1789670" y="412929"/>
                    <a:pt x="2199503" y="8279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" name="グループ化 10"/>
            <p:cNvGrpSpPr/>
            <p:nvPr/>
          </p:nvGrpSpPr>
          <p:grpSpPr>
            <a:xfrm rot="5400000" flipV="1">
              <a:off x="3331806" y="2388236"/>
              <a:ext cx="716578" cy="170010"/>
              <a:chOff x="7021289" y="4183777"/>
              <a:chExt cx="3385453" cy="715328"/>
            </a:xfrm>
          </p:grpSpPr>
          <p:grpSp>
            <p:nvGrpSpPr>
              <p:cNvPr id="29" name="グループ化 28"/>
              <p:cNvGrpSpPr/>
              <p:nvPr/>
            </p:nvGrpSpPr>
            <p:grpSpPr>
              <a:xfrm>
                <a:off x="7021289" y="4225488"/>
                <a:ext cx="1817915" cy="673617"/>
                <a:chOff x="7021289" y="4225488"/>
                <a:chExt cx="1817915" cy="673617"/>
              </a:xfrm>
            </p:grpSpPr>
            <p:sp>
              <p:nvSpPr>
                <p:cNvPr id="33" name="フリーフォーム 32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フリーフォーム 33"/>
                <p:cNvSpPr/>
                <p:nvPr/>
              </p:nvSpPr>
              <p:spPr>
                <a:xfrm>
                  <a:off x="7783289" y="4225488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0" name="グループ化 29"/>
              <p:cNvGrpSpPr/>
              <p:nvPr/>
            </p:nvGrpSpPr>
            <p:grpSpPr>
              <a:xfrm>
                <a:off x="8588827" y="4183777"/>
                <a:ext cx="1817915" cy="673617"/>
                <a:chOff x="7021289" y="4225488"/>
                <a:chExt cx="1817915" cy="673617"/>
              </a:xfrm>
            </p:grpSpPr>
            <p:sp>
              <p:nvSpPr>
                <p:cNvPr id="31" name="フリーフォーム 30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フリーフォーム 31"/>
                <p:cNvSpPr/>
                <p:nvPr/>
              </p:nvSpPr>
              <p:spPr>
                <a:xfrm>
                  <a:off x="7783289" y="4225488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2" name="フリーフォーム 11"/>
            <p:cNvSpPr/>
            <p:nvPr/>
          </p:nvSpPr>
          <p:spPr>
            <a:xfrm>
              <a:off x="983417" y="2315218"/>
              <a:ext cx="1418371" cy="352500"/>
            </a:xfrm>
            <a:custGeom>
              <a:avLst/>
              <a:gdLst>
                <a:gd name="connsiteX0" fmla="*/ 0 w 2137719"/>
                <a:gd name="connsiteY0" fmla="*/ 275894 h 461274"/>
                <a:gd name="connsiteX1" fmla="*/ 271848 w 2137719"/>
                <a:gd name="connsiteY1" fmla="*/ 4045 h 461274"/>
                <a:gd name="connsiteX2" fmla="*/ 630194 w 2137719"/>
                <a:gd name="connsiteY2" fmla="*/ 461245 h 461274"/>
                <a:gd name="connsiteX3" fmla="*/ 939113 w 2137719"/>
                <a:gd name="connsiteY3" fmla="*/ 28759 h 461274"/>
                <a:gd name="connsiteX4" fmla="*/ 1223319 w 2137719"/>
                <a:gd name="connsiteY4" fmla="*/ 411818 h 461274"/>
                <a:gd name="connsiteX5" fmla="*/ 1495167 w 2137719"/>
                <a:gd name="connsiteY5" fmla="*/ 16402 h 461274"/>
                <a:gd name="connsiteX6" fmla="*/ 1841157 w 2137719"/>
                <a:gd name="connsiteY6" fmla="*/ 424175 h 461274"/>
                <a:gd name="connsiteX7" fmla="*/ 2137719 w 2137719"/>
                <a:gd name="connsiteY7" fmla="*/ 16402 h 461274"/>
                <a:gd name="connsiteX8" fmla="*/ 2137719 w 2137719"/>
                <a:gd name="connsiteY8" fmla="*/ 16402 h 461274"/>
                <a:gd name="connsiteX0" fmla="*/ 0 w 2137719"/>
                <a:gd name="connsiteY0" fmla="*/ 275894 h 485964"/>
                <a:gd name="connsiteX1" fmla="*/ 271848 w 2137719"/>
                <a:gd name="connsiteY1" fmla="*/ 4045 h 485964"/>
                <a:gd name="connsiteX2" fmla="*/ 630194 w 2137719"/>
                <a:gd name="connsiteY2" fmla="*/ 461245 h 485964"/>
                <a:gd name="connsiteX3" fmla="*/ 939113 w 2137719"/>
                <a:gd name="connsiteY3" fmla="*/ 28759 h 485964"/>
                <a:gd name="connsiteX4" fmla="*/ 1210963 w 2137719"/>
                <a:gd name="connsiteY4" fmla="*/ 485958 h 485964"/>
                <a:gd name="connsiteX5" fmla="*/ 1495167 w 2137719"/>
                <a:gd name="connsiteY5" fmla="*/ 16402 h 485964"/>
                <a:gd name="connsiteX6" fmla="*/ 1841157 w 2137719"/>
                <a:gd name="connsiteY6" fmla="*/ 424175 h 485964"/>
                <a:gd name="connsiteX7" fmla="*/ 2137719 w 2137719"/>
                <a:gd name="connsiteY7" fmla="*/ 16402 h 485964"/>
                <a:gd name="connsiteX8" fmla="*/ 2137719 w 2137719"/>
                <a:gd name="connsiteY8" fmla="*/ 16402 h 485964"/>
                <a:gd name="connsiteX0" fmla="*/ 0 w 2038865"/>
                <a:gd name="connsiteY0" fmla="*/ 395721 h 482223"/>
                <a:gd name="connsiteX1" fmla="*/ 172994 w 2038865"/>
                <a:gd name="connsiteY1" fmla="*/ 304 h 482223"/>
                <a:gd name="connsiteX2" fmla="*/ 531340 w 2038865"/>
                <a:gd name="connsiteY2" fmla="*/ 457504 h 482223"/>
                <a:gd name="connsiteX3" fmla="*/ 840259 w 2038865"/>
                <a:gd name="connsiteY3" fmla="*/ 25018 h 482223"/>
                <a:gd name="connsiteX4" fmla="*/ 1112109 w 2038865"/>
                <a:gd name="connsiteY4" fmla="*/ 482217 h 482223"/>
                <a:gd name="connsiteX5" fmla="*/ 1396313 w 2038865"/>
                <a:gd name="connsiteY5" fmla="*/ 12661 h 482223"/>
                <a:gd name="connsiteX6" fmla="*/ 1742303 w 2038865"/>
                <a:gd name="connsiteY6" fmla="*/ 420434 h 482223"/>
                <a:gd name="connsiteX7" fmla="*/ 2038865 w 2038865"/>
                <a:gd name="connsiteY7" fmla="*/ 12661 h 482223"/>
                <a:gd name="connsiteX8" fmla="*/ 2038865 w 2038865"/>
                <a:gd name="connsiteY8" fmla="*/ 12661 h 482223"/>
                <a:gd name="connsiteX0" fmla="*/ 0 w 2038865"/>
                <a:gd name="connsiteY0" fmla="*/ 395751 h 482253"/>
                <a:gd name="connsiteX1" fmla="*/ 172994 w 2038865"/>
                <a:gd name="connsiteY1" fmla="*/ 334 h 482253"/>
                <a:gd name="connsiteX2" fmla="*/ 531340 w 2038865"/>
                <a:gd name="connsiteY2" fmla="*/ 457534 h 482253"/>
                <a:gd name="connsiteX3" fmla="*/ 840259 w 2038865"/>
                <a:gd name="connsiteY3" fmla="*/ 25048 h 482253"/>
                <a:gd name="connsiteX4" fmla="*/ 1112109 w 2038865"/>
                <a:gd name="connsiteY4" fmla="*/ 482247 h 482253"/>
                <a:gd name="connsiteX5" fmla="*/ 1396313 w 2038865"/>
                <a:gd name="connsiteY5" fmla="*/ 12691 h 482253"/>
                <a:gd name="connsiteX6" fmla="*/ 1742303 w 2038865"/>
                <a:gd name="connsiteY6" fmla="*/ 420464 h 482253"/>
                <a:gd name="connsiteX7" fmla="*/ 2038865 w 2038865"/>
                <a:gd name="connsiteY7" fmla="*/ 12691 h 482253"/>
                <a:gd name="connsiteX8" fmla="*/ 2038865 w 2038865"/>
                <a:gd name="connsiteY8" fmla="*/ 12691 h 482253"/>
                <a:gd name="connsiteX0" fmla="*/ 0 w 2038865"/>
                <a:gd name="connsiteY0" fmla="*/ 395751 h 494605"/>
                <a:gd name="connsiteX1" fmla="*/ 172994 w 2038865"/>
                <a:gd name="connsiteY1" fmla="*/ 334 h 494605"/>
                <a:gd name="connsiteX2" fmla="*/ 531340 w 2038865"/>
                <a:gd name="connsiteY2" fmla="*/ 457534 h 494605"/>
                <a:gd name="connsiteX3" fmla="*/ 840259 w 2038865"/>
                <a:gd name="connsiteY3" fmla="*/ 25048 h 494605"/>
                <a:gd name="connsiteX4" fmla="*/ 1112109 w 2038865"/>
                <a:gd name="connsiteY4" fmla="*/ 482247 h 494605"/>
                <a:gd name="connsiteX5" fmla="*/ 1396313 w 2038865"/>
                <a:gd name="connsiteY5" fmla="*/ 12691 h 494605"/>
                <a:gd name="connsiteX6" fmla="*/ 1705232 w 2038865"/>
                <a:gd name="connsiteY6" fmla="*/ 494605 h 494605"/>
                <a:gd name="connsiteX7" fmla="*/ 2038865 w 2038865"/>
                <a:gd name="connsiteY7" fmla="*/ 12691 h 494605"/>
                <a:gd name="connsiteX8" fmla="*/ 2038865 w 2038865"/>
                <a:gd name="connsiteY8" fmla="*/ 12691 h 494605"/>
                <a:gd name="connsiteX0" fmla="*/ 0 w 2041616"/>
                <a:gd name="connsiteY0" fmla="*/ 415704 h 514558"/>
                <a:gd name="connsiteX1" fmla="*/ 172994 w 2041616"/>
                <a:gd name="connsiteY1" fmla="*/ 20287 h 514558"/>
                <a:gd name="connsiteX2" fmla="*/ 531340 w 2041616"/>
                <a:gd name="connsiteY2" fmla="*/ 477487 h 514558"/>
                <a:gd name="connsiteX3" fmla="*/ 840259 w 2041616"/>
                <a:gd name="connsiteY3" fmla="*/ 45001 h 514558"/>
                <a:gd name="connsiteX4" fmla="*/ 1112109 w 2041616"/>
                <a:gd name="connsiteY4" fmla="*/ 502200 h 514558"/>
                <a:gd name="connsiteX5" fmla="*/ 1396313 w 2041616"/>
                <a:gd name="connsiteY5" fmla="*/ 32644 h 514558"/>
                <a:gd name="connsiteX6" fmla="*/ 1705232 w 2041616"/>
                <a:gd name="connsiteY6" fmla="*/ 514558 h 514558"/>
                <a:gd name="connsiteX7" fmla="*/ 2038865 w 2041616"/>
                <a:gd name="connsiteY7" fmla="*/ 32644 h 514558"/>
                <a:gd name="connsiteX8" fmla="*/ 1853513 w 2041616"/>
                <a:gd name="connsiteY8" fmla="*/ 45001 h 514558"/>
                <a:gd name="connsiteX0" fmla="*/ 0 w 2038865"/>
                <a:gd name="connsiteY0" fmla="*/ 395752 h 494606"/>
                <a:gd name="connsiteX1" fmla="*/ 172994 w 2038865"/>
                <a:gd name="connsiteY1" fmla="*/ 335 h 494606"/>
                <a:gd name="connsiteX2" fmla="*/ 531340 w 2038865"/>
                <a:gd name="connsiteY2" fmla="*/ 457535 h 494606"/>
                <a:gd name="connsiteX3" fmla="*/ 840259 w 2038865"/>
                <a:gd name="connsiteY3" fmla="*/ 25049 h 494606"/>
                <a:gd name="connsiteX4" fmla="*/ 1112109 w 2038865"/>
                <a:gd name="connsiteY4" fmla="*/ 482248 h 494606"/>
                <a:gd name="connsiteX5" fmla="*/ 1396313 w 2038865"/>
                <a:gd name="connsiteY5" fmla="*/ 12692 h 494606"/>
                <a:gd name="connsiteX6" fmla="*/ 1705232 w 2038865"/>
                <a:gd name="connsiteY6" fmla="*/ 494606 h 494606"/>
                <a:gd name="connsiteX7" fmla="*/ 2038865 w 2038865"/>
                <a:gd name="connsiteY7" fmla="*/ 12692 h 494606"/>
                <a:gd name="connsiteX0" fmla="*/ 0 w 1940011"/>
                <a:gd name="connsiteY0" fmla="*/ 395752 h 494638"/>
                <a:gd name="connsiteX1" fmla="*/ 172994 w 1940011"/>
                <a:gd name="connsiteY1" fmla="*/ 335 h 494638"/>
                <a:gd name="connsiteX2" fmla="*/ 531340 w 1940011"/>
                <a:gd name="connsiteY2" fmla="*/ 457535 h 494638"/>
                <a:gd name="connsiteX3" fmla="*/ 840259 w 1940011"/>
                <a:gd name="connsiteY3" fmla="*/ 25049 h 494638"/>
                <a:gd name="connsiteX4" fmla="*/ 1112109 w 1940011"/>
                <a:gd name="connsiteY4" fmla="*/ 482248 h 494638"/>
                <a:gd name="connsiteX5" fmla="*/ 1396313 w 1940011"/>
                <a:gd name="connsiteY5" fmla="*/ 12692 h 494638"/>
                <a:gd name="connsiteX6" fmla="*/ 1705232 w 1940011"/>
                <a:gd name="connsiteY6" fmla="*/ 494606 h 494638"/>
                <a:gd name="connsiteX7" fmla="*/ 1940011 w 1940011"/>
                <a:gd name="connsiteY7" fmla="*/ 37406 h 494638"/>
                <a:gd name="connsiteX0" fmla="*/ 0 w 1977081"/>
                <a:gd name="connsiteY0" fmla="*/ 494333 h 494365"/>
                <a:gd name="connsiteX1" fmla="*/ 210064 w 1977081"/>
                <a:gd name="connsiteY1" fmla="*/ 62 h 494365"/>
                <a:gd name="connsiteX2" fmla="*/ 568410 w 1977081"/>
                <a:gd name="connsiteY2" fmla="*/ 457262 h 494365"/>
                <a:gd name="connsiteX3" fmla="*/ 877329 w 1977081"/>
                <a:gd name="connsiteY3" fmla="*/ 24776 h 494365"/>
                <a:gd name="connsiteX4" fmla="*/ 1149179 w 1977081"/>
                <a:gd name="connsiteY4" fmla="*/ 481975 h 494365"/>
                <a:gd name="connsiteX5" fmla="*/ 1433383 w 1977081"/>
                <a:gd name="connsiteY5" fmla="*/ 12419 h 494365"/>
                <a:gd name="connsiteX6" fmla="*/ 1742302 w 1977081"/>
                <a:gd name="connsiteY6" fmla="*/ 494333 h 494365"/>
                <a:gd name="connsiteX7" fmla="*/ 1977081 w 1977081"/>
                <a:gd name="connsiteY7" fmla="*/ 37133 h 494365"/>
                <a:gd name="connsiteX0" fmla="*/ 0 w 1890584"/>
                <a:gd name="connsiteY0" fmla="*/ 494333 h 494365"/>
                <a:gd name="connsiteX1" fmla="*/ 123567 w 1890584"/>
                <a:gd name="connsiteY1" fmla="*/ 62 h 494365"/>
                <a:gd name="connsiteX2" fmla="*/ 481913 w 1890584"/>
                <a:gd name="connsiteY2" fmla="*/ 457262 h 494365"/>
                <a:gd name="connsiteX3" fmla="*/ 790832 w 1890584"/>
                <a:gd name="connsiteY3" fmla="*/ 24776 h 494365"/>
                <a:gd name="connsiteX4" fmla="*/ 1062682 w 1890584"/>
                <a:gd name="connsiteY4" fmla="*/ 481975 h 494365"/>
                <a:gd name="connsiteX5" fmla="*/ 1346886 w 1890584"/>
                <a:gd name="connsiteY5" fmla="*/ 12419 h 494365"/>
                <a:gd name="connsiteX6" fmla="*/ 1655805 w 1890584"/>
                <a:gd name="connsiteY6" fmla="*/ 494333 h 494365"/>
                <a:gd name="connsiteX7" fmla="*/ 1890584 w 1890584"/>
                <a:gd name="connsiteY7" fmla="*/ 37133 h 494365"/>
                <a:gd name="connsiteX0" fmla="*/ 0 w 1890584"/>
                <a:gd name="connsiteY0" fmla="*/ 494333 h 494333"/>
                <a:gd name="connsiteX1" fmla="*/ 123567 w 1890584"/>
                <a:gd name="connsiteY1" fmla="*/ 62 h 494333"/>
                <a:gd name="connsiteX2" fmla="*/ 481913 w 1890584"/>
                <a:gd name="connsiteY2" fmla="*/ 457262 h 494333"/>
                <a:gd name="connsiteX3" fmla="*/ 790832 w 1890584"/>
                <a:gd name="connsiteY3" fmla="*/ 24776 h 494333"/>
                <a:gd name="connsiteX4" fmla="*/ 1062682 w 1890584"/>
                <a:gd name="connsiteY4" fmla="*/ 481975 h 494333"/>
                <a:gd name="connsiteX5" fmla="*/ 1346886 w 1890584"/>
                <a:gd name="connsiteY5" fmla="*/ 12419 h 494333"/>
                <a:gd name="connsiteX6" fmla="*/ 1631092 w 1890584"/>
                <a:gd name="connsiteY6" fmla="*/ 444906 h 494333"/>
                <a:gd name="connsiteX7" fmla="*/ 1890584 w 1890584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81975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57262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81922 h 481922"/>
                <a:gd name="connsiteX1" fmla="*/ 222421 w 1841157"/>
                <a:gd name="connsiteY1" fmla="*/ 24721 h 481922"/>
                <a:gd name="connsiteX2" fmla="*/ 481913 w 1841157"/>
                <a:gd name="connsiteY2" fmla="*/ 444851 h 481922"/>
                <a:gd name="connsiteX3" fmla="*/ 790832 w 1841157"/>
                <a:gd name="connsiteY3" fmla="*/ 12365 h 481922"/>
                <a:gd name="connsiteX4" fmla="*/ 1062682 w 1841157"/>
                <a:gd name="connsiteY4" fmla="*/ 444851 h 481922"/>
                <a:gd name="connsiteX5" fmla="*/ 1346886 w 1841157"/>
                <a:gd name="connsiteY5" fmla="*/ 8 h 481922"/>
                <a:gd name="connsiteX6" fmla="*/ 1631092 w 1841157"/>
                <a:gd name="connsiteY6" fmla="*/ 432495 h 481922"/>
                <a:gd name="connsiteX7" fmla="*/ 1841157 w 1841157"/>
                <a:gd name="connsiteY7" fmla="*/ 24722 h 481922"/>
                <a:gd name="connsiteX0" fmla="*/ 0 w 1804087"/>
                <a:gd name="connsiteY0" fmla="*/ 383068 h 444858"/>
                <a:gd name="connsiteX1" fmla="*/ 185351 w 1804087"/>
                <a:gd name="connsiteY1" fmla="*/ 24721 h 444858"/>
                <a:gd name="connsiteX2" fmla="*/ 444843 w 1804087"/>
                <a:gd name="connsiteY2" fmla="*/ 444851 h 444858"/>
                <a:gd name="connsiteX3" fmla="*/ 753762 w 1804087"/>
                <a:gd name="connsiteY3" fmla="*/ 12365 h 444858"/>
                <a:gd name="connsiteX4" fmla="*/ 1025612 w 1804087"/>
                <a:gd name="connsiteY4" fmla="*/ 444851 h 444858"/>
                <a:gd name="connsiteX5" fmla="*/ 1309816 w 1804087"/>
                <a:gd name="connsiteY5" fmla="*/ 8 h 444858"/>
                <a:gd name="connsiteX6" fmla="*/ 1594022 w 1804087"/>
                <a:gd name="connsiteY6" fmla="*/ 432495 h 444858"/>
                <a:gd name="connsiteX7" fmla="*/ 1804087 w 1804087"/>
                <a:gd name="connsiteY7" fmla="*/ 24722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660" h="444858">
                  <a:moveTo>
                    <a:pt x="0" y="383068"/>
                  </a:moveTo>
                  <a:cubicBezTo>
                    <a:pt x="58694" y="244055"/>
                    <a:pt x="111211" y="14424"/>
                    <a:pt x="185351" y="24721"/>
                  </a:cubicBezTo>
                  <a:cubicBezTo>
                    <a:pt x="259491" y="35018"/>
                    <a:pt x="350108" y="446910"/>
                    <a:pt x="444843" y="444851"/>
                  </a:cubicBezTo>
                  <a:cubicBezTo>
                    <a:pt x="539578" y="442792"/>
                    <a:pt x="656967" y="12365"/>
                    <a:pt x="753762" y="12365"/>
                  </a:cubicBezTo>
                  <a:cubicBezTo>
                    <a:pt x="850557" y="12365"/>
                    <a:pt x="932936" y="446910"/>
                    <a:pt x="1025612" y="444851"/>
                  </a:cubicBezTo>
                  <a:cubicBezTo>
                    <a:pt x="1118288" y="442792"/>
                    <a:pt x="1215081" y="2067"/>
                    <a:pt x="1309816" y="8"/>
                  </a:cubicBezTo>
                  <a:cubicBezTo>
                    <a:pt x="1404551" y="-2051"/>
                    <a:pt x="1519881" y="403663"/>
                    <a:pt x="1594022" y="432495"/>
                  </a:cubicBezTo>
                  <a:cubicBezTo>
                    <a:pt x="1668163" y="461327"/>
                    <a:pt x="1729947" y="251263"/>
                    <a:pt x="1754660" y="173003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/>
            <p:cNvSpPr/>
            <p:nvPr/>
          </p:nvSpPr>
          <p:spPr>
            <a:xfrm rot="10800000">
              <a:off x="4158825" y="2314602"/>
              <a:ext cx="1418371" cy="352500"/>
            </a:xfrm>
            <a:custGeom>
              <a:avLst/>
              <a:gdLst>
                <a:gd name="connsiteX0" fmla="*/ 0 w 2137719"/>
                <a:gd name="connsiteY0" fmla="*/ 275894 h 461274"/>
                <a:gd name="connsiteX1" fmla="*/ 271848 w 2137719"/>
                <a:gd name="connsiteY1" fmla="*/ 4045 h 461274"/>
                <a:gd name="connsiteX2" fmla="*/ 630194 w 2137719"/>
                <a:gd name="connsiteY2" fmla="*/ 461245 h 461274"/>
                <a:gd name="connsiteX3" fmla="*/ 939113 w 2137719"/>
                <a:gd name="connsiteY3" fmla="*/ 28759 h 461274"/>
                <a:gd name="connsiteX4" fmla="*/ 1223319 w 2137719"/>
                <a:gd name="connsiteY4" fmla="*/ 411818 h 461274"/>
                <a:gd name="connsiteX5" fmla="*/ 1495167 w 2137719"/>
                <a:gd name="connsiteY5" fmla="*/ 16402 h 461274"/>
                <a:gd name="connsiteX6" fmla="*/ 1841157 w 2137719"/>
                <a:gd name="connsiteY6" fmla="*/ 424175 h 461274"/>
                <a:gd name="connsiteX7" fmla="*/ 2137719 w 2137719"/>
                <a:gd name="connsiteY7" fmla="*/ 16402 h 461274"/>
                <a:gd name="connsiteX8" fmla="*/ 2137719 w 2137719"/>
                <a:gd name="connsiteY8" fmla="*/ 16402 h 461274"/>
                <a:gd name="connsiteX0" fmla="*/ 0 w 2137719"/>
                <a:gd name="connsiteY0" fmla="*/ 275894 h 485964"/>
                <a:gd name="connsiteX1" fmla="*/ 271848 w 2137719"/>
                <a:gd name="connsiteY1" fmla="*/ 4045 h 485964"/>
                <a:gd name="connsiteX2" fmla="*/ 630194 w 2137719"/>
                <a:gd name="connsiteY2" fmla="*/ 461245 h 485964"/>
                <a:gd name="connsiteX3" fmla="*/ 939113 w 2137719"/>
                <a:gd name="connsiteY3" fmla="*/ 28759 h 485964"/>
                <a:gd name="connsiteX4" fmla="*/ 1210963 w 2137719"/>
                <a:gd name="connsiteY4" fmla="*/ 485958 h 485964"/>
                <a:gd name="connsiteX5" fmla="*/ 1495167 w 2137719"/>
                <a:gd name="connsiteY5" fmla="*/ 16402 h 485964"/>
                <a:gd name="connsiteX6" fmla="*/ 1841157 w 2137719"/>
                <a:gd name="connsiteY6" fmla="*/ 424175 h 485964"/>
                <a:gd name="connsiteX7" fmla="*/ 2137719 w 2137719"/>
                <a:gd name="connsiteY7" fmla="*/ 16402 h 485964"/>
                <a:gd name="connsiteX8" fmla="*/ 2137719 w 2137719"/>
                <a:gd name="connsiteY8" fmla="*/ 16402 h 485964"/>
                <a:gd name="connsiteX0" fmla="*/ 0 w 2038865"/>
                <a:gd name="connsiteY0" fmla="*/ 395721 h 482223"/>
                <a:gd name="connsiteX1" fmla="*/ 172994 w 2038865"/>
                <a:gd name="connsiteY1" fmla="*/ 304 h 482223"/>
                <a:gd name="connsiteX2" fmla="*/ 531340 w 2038865"/>
                <a:gd name="connsiteY2" fmla="*/ 457504 h 482223"/>
                <a:gd name="connsiteX3" fmla="*/ 840259 w 2038865"/>
                <a:gd name="connsiteY3" fmla="*/ 25018 h 482223"/>
                <a:gd name="connsiteX4" fmla="*/ 1112109 w 2038865"/>
                <a:gd name="connsiteY4" fmla="*/ 482217 h 482223"/>
                <a:gd name="connsiteX5" fmla="*/ 1396313 w 2038865"/>
                <a:gd name="connsiteY5" fmla="*/ 12661 h 482223"/>
                <a:gd name="connsiteX6" fmla="*/ 1742303 w 2038865"/>
                <a:gd name="connsiteY6" fmla="*/ 420434 h 482223"/>
                <a:gd name="connsiteX7" fmla="*/ 2038865 w 2038865"/>
                <a:gd name="connsiteY7" fmla="*/ 12661 h 482223"/>
                <a:gd name="connsiteX8" fmla="*/ 2038865 w 2038865"/>
                <a:gd name="connsiteY8" fmla="*/ 12661 h 482223"/>
                <a:gd name="connsiteX0" fmla="*/ 0 w 2038865"/>
                <a:gd name="connsiteY0" fmla="*/ 395751 h 482253"/>
                <a:gd name="connsiteX1" fmla="*/ 172994 w 2038865"/>
                <a:gd name="connsiteY1" fmla="*/ 334 h 482253"/>
                <a:gd name="connsiteX2" fmla="*/ 531340 w 2038865"/>
                <a:gd name="connsiteY2" fmla="*/ 457534 h 482253"/>
                <a:gd name="connsiteX3" fmla="*/ 840259 w 2038865"/>
                <a:gd name="connsiteY3" fmla="*/ 25048 h 482253"/>
                <a:gd name="connsiteX4" fmla="*/ 1112109 w 2038865"/>
                <a:gd name="connsiteY4" fmla="*/ 482247 h 482253"/>
                <a:gd name="connsiteX5" fmla="*/ 1396313 w 2038865"/>
                <a:gd name="connsiteY5" fmla="*/ 12691 h 482253"/>
                <a:gd name="connsiteX6" fmla="*/ 1742303 w 2038865"/>
                <a:gd name="connsiteY6" fmla="*/ 420464 h 482253"/>
                <a:gd name="connsiteX7" fmla="*/ 2038865 w 2038865"/>
                <a:gd name="connsiteY7" fmla="*/ 12691 h 482253"/>
                <a:gd name="connsiteX8" fmla="*/ 2038865 w 2038865"/>
                <a:gd name="connsiteY8" fmla="*/ 12691 h 482253"/>
                <a:gd name="connsiteX0" fmla="*/ 0 w 2038865"/>
                <a:gd name="connsiteY0" fmla="*/ 395751 h 494605"/>
                <a:gd name="connsiteX1" fmla="*/ 172994 w 2038865"/>
                <a:gd name="connsiteY1" fmla="*/ 334 h 494605"/>
                <a:gd name="connsiteX2" fmla="*/ 531340 w 2038865"/>
                <a:gd name="connsiteY2" fmla="*/ 457534 h 494605"/>
                <a:gd name="connsiteX3" fmla="*/ 840259 w 2038865"/>
                <a:gd name="connsiteY3" fmla="*/ 25048 h 494605"/>
                <a:gd name="connsiteX4" fmla="*/ 1112109 w 2038865"/>
                <a:gd name="connsiteY4" fmla="*/ 482247 h 494605"/>
                <a:gd name="connsiteX5" fmla="*/ 1396313 w 2038865"/>
                <a:gd name="connsiteY5" fmla="*/ 12691 h 494605"/>
                <a:gd name="connsiteX6" fmla="*/ 1705232 w 2038865"/>
                <a:gd name="connsiteY6" fmla="*/ 494605 h 494605"/>
                <a:gd name="connsiteX7" fmla="*/ 2038865 w 2038865"/>
                <a:gd name="connsiteY7" fmla="*/ 12691 h 494605"/>
                <a:gd name="connsiteX8" fmla="*/ 2038865 w 2038865"/>
                <a:gd name="connsiteY8" fmla="*/ 12691 h 494605"/>
                <a:gd name="connsiteX0" fmla="*/ 0 w 2041616"/>
                <a:gd name="connsiteY0" fmla="*/ 415704 h 514558"/>
                <a:gd name="connsiteX1" fmla="*/ 172994 w 2041616"/>
                <a:gd name="connsiteY1" fmla="*/ 20287 h 514558"/>
                <a:gd name="connsiteX2" fmla="*/ 531340 w 2041616"/>
                <a:gd name="connsiteY2" fmla="*/ 477487 h 514558"/>
                <a:gd name="connsiteX3" fmla="*/ 840259 w 2041616"/>
                <a:gd name="connsiteY3" fmla="*/ 45001 h 514558"/>
                <a:gd name="connsiteX4" fmla="*/ 1112109 w 2041616"/>
                <a:gd name="connsiteY4" fmla="*/ 502200 h 514558"/>
                <a:gd name="connsiteX5" fmla="*/ 1396313 w 2041616"/>
                <a:gd name="connsiteY5" fmla="*/ 32644 h 514558"/>
                <a:gd name="connsiteX6" fmla="*/ 1705232 w 2041616"/>
                <a:gd name="connsiteY6" fmla="*/ 514558 h 514558"/>
                <a:gd name="connsiteX7" fmla="*/ 2038865 w 2041616"/>
                <a:gd name="connsiteY7" fmla="*/ 32644 h 514558"/>
                <a:gd name="connsiteX8" fmla="*/ 1853513 w 2041616"/>
                <a:gd name="connsiteY8" fmla="*/ 45001 h 514558"/>
                <a:gd name="connsiteX0" fmla="*/ 0 w 2038865"/>
                <a:gd name="connsiteY0" fmla="*/ 395752 h 494606"/>
                <a:gd name="connsiteX1" fmla="*/ 172994 w 2038865"/>
                <a:gd name="connsiteY1" fmla="*/ 335 h 494606"/>
                <a:gd name="connsiteX2" fmla="*/ 531340 w 2038865"/>
                <a:gd name="connsiteY2" fmla="*/ 457535 h 494606"/>
                <a:gd name="connsiteX3" fmla="*/ 840259 w 2038865"/>
                <a:gd name="connsiteY3" fmla="*/ 25049 h 494606"/>
                <a:gd name="connsiteX4" fmla="*/ 1112109 w 2038865"/>
                <a:gd name="connsiteY4" fmla="*/ 482248 h 494606"/>
                <a:gd name="connsiteX5" fmla="*/ 1396313 w 2038865"/>
                <a:gd name="connsiteY5" fmla="*/ 12692 h 494606"/>
                <a:gd name="connsiteX6" fmla="*/ 1705232 w 2038865"/>
                <a:gd name="connsiteY6" fmla="*/ 494606 h 494606"/>
                <a:gd name="connsiteX7" fmla="*/ 2038865 w 2038865"/>
                <a:gd name="connsiteY7" fmla="*/ 12692 h 494606"/>
                <a:gd name="connsiteX0" fmla="*/ 0 w 1940011"/>
                <a:gd name="connsiteY0" fmla="*/ 395752 h 494638"/>
                <a:gd name="connsiteX1" fmla="*/ 172994 w 1940011"/>
                <a:gd name="connsiteY1" fmla="*/ 335 h 494638"/>
                <a:gd name="connsiteX2" fmla="*/ 531340 w 1940011"/>
                <a:gd name="connsiteY2" fmla="*/ 457535 h 494638"/>
                <a:gd name="connsiteX3" fmla="*/ 840259 w 1940011"/>
                <a:gd name="connsiteY3" fmla="*/ 25049 h 494638"/>
                <a:gd name="connsiteX4" fmla="*/ 1112109 w 1940011"/>
                <a:gd name="connsiteY4" fmla="*/ 482248 h 494638"/>
                <a:gd name="connsiteX5" fmla="*/ 1396313 w 1940011"/>
                <a:gd name="connsiteY5" fmla="*/ 12692 h 494638"/>
                <a:gd name="connsiteX6" fmla="*/ 1705232 w 1940011"/>
                <a:gd name="connsiteY6" fmla="*/ 494606 h 494638"/>
                <a:gd name="connsiteX7" fmla="*/ 1940011 w 1940011"/>
                <a:gd name="connsiteY7" fmla="*/ 37406 h 494638"/>
                <a:gd name="connsiteX0" fmla="*/ 0 w 1977081"/>
                <a:gd name="connsiteY0" fmla="*/ 494333 h 494365"/>
                <a:gd name="connsiteX1" fmla="*/ 210064 w 1977081"/>
                <a:gd name="connsiteY1" fmla="*/ 62 h 494365"/>
                <a:gd name="connsiteX2" fmla="*/ 568410 w 1977081"/>
                <a:gd name="connsiteY2" fmla="*/ 457262 h 494365"/>
                <a:gd name="connsiteX3" fmla="*/ 877329 w 1977081"/>
                <a:gd name="connsiteY3" fmla="*/ 24776 h 494365"/>
                <a:gd name="connsiteX4" fmla="*/ 1149179 w 1977081"/>
                <a:gd name="connsiteY4" fmla="*/ 481975 h 494365"/>
                <a:gd name="connsiteX5" fmla="*/ 1433383 w 1977081"/>
                <a:gd name="connsiteY5" fmla="*/ 12419 h 494365"/>
                <a:gd name="connsiteX6" fmla="*/ 1742302 w 1977081"/>
                <a:gd name="connsiteY6" fmla="*/ 494333 h 494365"/>
                <a:gd name="connsiteX7" fmla="*/ 1977081 w 1977081"/>
                <a:gd name="connsiteY7" fmla="*/ 37133 h 494365"/>
                <a:gd name="connsiteX0" fmla="*/ 0 w 1890584"/>
                <a:gd name="connsiteY0" fmla="*/ 494333 h 494365"/>
                <a:gd name="connsiteX1" fmla="*/ 123567 w 1890584"/>
                <a:gd name="connsiteY1" fmla="*/ 62 h 494365"/>
                <a:gd name="connsiteX2" fmla="*/ 481913 w 1890584"/>
                <a:gd name="connsiteY2" fmla="*/ 457262 h 494365"/>
                <a:gd name="connsiteX3" fmla="*/ 790832 w 1890584"/>
                <a:gd name="connsiteY3" fmla="*/ 24776 h 494365"/>
                <a:gd name="connsiteX4" fmla="*/ 1062682 w 1890584"/>
                <a:gd name="connsiteY4" fmla="*/ 481975 h 494365"/>
                <a:gd name="connsiteX5" fmla="*/ 1346886 w 1890584"/>
                <a:gd name="connsiteY5" fmla="*/ 12419 h 494365"/>
                <a:gd name="connsiteX6" fmla="*/ 1655805 w 1890584"/>
                <a:gd name="connsiteY6" fmla="*/ 494333 h 494365"/>
                <a:gd name="connsiteX7" fmla="*/ 1890584 w 1890584"/>
                <a:gd name="connsiteY7" fmla="*/ 37133 h 494365"/>
                <a:gd name="connsiteX0" fmla="*/ 0 w 1890584"/>
                <a:gd name="connsiteY0" fmla="*/ 494333 h 494333"/>
                <a:gd name="connsiteX1" fmla="*/ 123567 w 1890584"/>
                <a:gd name="connsiteY1" fmla="*/ 62 h 494333"/>
                <a:gd name="connsiteX2" fmla="*/ 481913 w 1890584"/>
                <a:gd name="connsiteY2" fmla="*/ 457262 h 494333"/>
                <a:gd name="connsiteX3" fmla="*/ 790832 w 1890584"/>
                <a:gd name="connsiteY3" fmla="*/ 24776 h 494333"/>
                <a:gd name="connsiteX4" fmla="*/ 1062682 w 1890584"/>
                <a:gd name="connsiteY4" fmla="*/ 481975 h 494333"/>
                <a:gd name="connsiteX5" fmla="*/ 1346886 w 1890584"/>
                <a:gd name="connsiteY5" fmla="*/ 12419 h 494333"/>
                <a:gd name="connsiteX6" fmla="*/ 1631092 w 1890584"/>
                <a:gd name="connsiteY6" fmla="*/ 444906 h 494333"/>
                <a:gd name="connsiteX7" fmla="*/ 1890584 w 1890584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81975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94333 h 494333"/>
                <a:gd name="connsiteX1" fmla="*/ 123567 w 1841157"/>
                <a:gd name="connsiteY1" fmla="*/ 62 h 494333"/>
                <a:gd name="connsiteX2" fmla="*/ 481913 w 1841157"/>
                <a:gd name="connsiteY2" fmla="*/ 457262 h 494333"/>
                <a:gd name="connsiteX3" fmla="*/ 790832 w 1841157"/>
                <a:gd name="connsiteY3" fmla="*/ 24776 h 494333"/>
                <a:gd name="connsiteX4" fmla="*/ 1062682 w 1841157"/>
                <a:gd name="connsiteY4" fmla="*/ 457262 h 494333"/>
                <a:gd name="connsiteX5" fmla="*/ 1346886 w 1841157"/>
                <a:gd name="connsiteY5" fmla="*/ 12419 h 494333"/>
                <a:gd name="connsiteX6" fmla="*/ 1631092 w 1841157"/>
                <a:gd name="connsiteY6" fmla="*/ 444906 h 494333"/>
                <a:gd name="connsiteX7" fmla="*/ 1841157 w 1841157"/>
                <a:gd name="connsiteY7" fmla="*/ 37133 h 494333"/>
                <a:gd name="connsiteX0" fmla="*/ 0 w 1841157"/>
                <a:gd name="connsiteY0" fmla="*/ 481922 h 481922"/>
                <a:gd name="connsiteX1" fmla="*/ 222421 w 1841157"/>
                <a:gd name="connsiteY1" fmla="*/ 24721 h 481922"/>
                <a:gd name="connsiteX2" fmla="*/ 481913 w 1841157"/>
                <a:gd name="connsiteY2" fmla="*/ 444851 h 481922"/>
                <a:gd name="connsiteX3" fmla="*/ 790832 w 1841157"/>
                <a:gd name="connsiteY3" fmla="*/ 12365 h 481922"/>
                <a:gd name="connsiteX4" fmla="*/ 1062682 w 1841157"/>
                <a:gd name="connsiteY4" fmla="*/ 444851 h 481922"/>
                <a:gd name="connsiteX5" fmla="*/ 1346886 w 1841157"/>
                <a:gd name="connsiteY5" fmla="*/ 8 h 481922"/>
                <a:gd name="connsiteX6" fmla="*/ 1631092 w 1841157"/>
                <a:gd name="connsiteY6" fmla="*/ 432495 h 481922"/>
                <a:gd name="connsiteX7" fmla="*/ 1841157 w 1841157"/>
                <a:gd name="connsiteY7" fmla="*/ 24722 h 481922"/>
                <a:gd name="connsiteX0" fmla="*/ 0 w 1804087"/>
                <a:gd name="connsiteY0" fmla="*/ 383068 h 444858"/>
                <a:gd name="connsiteX1" fmla="*/ 185351 w 1804087"/>
                <a:gd name="connsiteY1" fmla="*/ 24721 h 444858"/>
                <a:gd name="connsiteX2" fmla="*/ 444843 w 1804087"/>
                <a:gd name="connsiteY2" fmla="*/ 444851 h 444858"/>
                <a:gd name="connsiteX3" fmla="*/ 753762 w 1804087"/>
                <a:gd name="connsiteY3" fmla="*/ 12365 h 444858"/>
                <a:gd name="connsiteX4" fmla="*/ 1025612 w 1804087"/>
                <a:gd name="connsiteY4" fmla="*/ 444851 h 444858"/>
                <a:gd name="connsiteX5" fmla="*/ 1309816 w 1804087"/>
                <a:gd name="connsiteY5" fmla="*/ 8 h 444858"/>
                <a:gd name="connsiteX6" fmla="*/ 1594022 w 1804087"/>
                <a:gd name="connsiteY6" fmla="*/ 432495 h 444858"/>
                <a:gd name="connsiteX7" fmla="*/ 1804087 w 1804087"/>
                <a:gd name="connsiteY7" fmla="*/ 24722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  <a:gd name="connsiteX0" fmla="*/ 0 w 1754660"/>
                <a:gd name="connsiteY0" fmla="*/ 383068 h 444858"/>
                <a:gd name="connsiteX1" fmla="*/ 185351 w 1754660"/>
                <a:gd name="connsiteY1" fmla="*/ 24721 h 444858"/>
                <a:gd name="connsiteX2" fmla="*/ 444843 w 1754660"/>
                <a:gd name="connsiteY2" fmla="*/ 444851 h 444858"/>
                <a:gd name="connsiteX3" fmla="*/ 753762 w 1754660"/>
                <a:gd name="connsiteY3" fmla="*/ 12365 h 444858"/>
                <a:gd name="connsiteX4" fmla="*/ 1025612 w 1754660"/>
                <a:gd name="connsiteY4" fmla="*/ 444851 h 444858"/>
                <a:gd name="connsiteX5" fmla="*/ 1309816 w 1754660"/>
                <a:gd name="connsiteY5" fmla="*/ 8 h 444858"/>
                <a:gd name="connsiteX6" fmla="*/ 1594022 w 1754660"/>
                <a:gd name="connsiteY6" fmla="*/ 432495 h 444858"/>
                <a:gd name="connsiteX7" fmla="*/ 1754660 w 1754660"/>
                <a:gd name="connsiteY7" fmla="*/ 173003 h 44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4660" h="444858">
                  <a:moveTo>
                    <a:pt x="0" y="383068"/>
                  </a:moveTo>
                  <a:cubicBezTo>
                    <a:pt x="58694" y="244055"/>
                    <a:pt x="111211" y="14424"/>
                    <a:pt x="185351" y="24721"/>
                  </a:cubicBezTo>
                  <a:cubicBezTo>
                    <a:pt x="259491" y="35018"/>
                    <a:pt x="350108" y="446910"/>
                    <a:pt x="444843" y="444851"/>
                  </a:cubicBezTo>
                  <a:cubicBezTo>
                    <a:pt x="539578" y="442792"/>
                    <a:pt x="656967" y="12365"/>
                    <a:pt x="753762" y="12365"/>
                  </a:cubicBezTo>
                  <a:cubicBezTo>
                    <a:pt x="850557" y="12365"/>
                    <a:pt x="932936" y="446910"/>
                    <a:pt x="1025612" y="444851"/>
                  </a:cubicBezTo>
                  <a:cubicBezTo>
                    <a:pt x="1118288" y="442792"/>
                    <a:pt x="1215081" y="2067"/>
                    <a:pt x="1309816" y="8"/>
                  </a:cubicBezTo>
                  <a:cubicBezTo>
                    <a:pt x="1404551" y="-2051"/>
                    <a:pt x="1519881" y="403663"/>
                    <a:pt x="1594022" y="432495"/>
                  </a:cubicBezTo>
                  <a:cubicBezTo>
                    <a:pt x="1668163" y="461327"/>
                    <a:pt x="1729947" y="251263"/>
                    <a:pt x="1754660" y="173003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2313543" y="2403578"/>
              <a:ext cx="129851" cy="1272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4093899" y="2388816"/>
              <a:ext cx="129851" cy="1272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" name="グループ化 17"/>
            <p:cNvGrpSpPr/>
            <p:nvPr/>
          </p:nvGrpSpPr>
          <p:grpSpPr>
            <a:xfrm rot="5400000">
              <a:off x="2451147" y="2392403"/>
              <a:ext cx="716578" cy="149636"/>
              <a:chOff x="7021289" y="4183777"/>
              <a:chExt cx="3385453" cy="715328"/>
            </a:xfrm>
          </p:grpSpPr>
          <p:grpSp>
            <p:nvGrpSpPr>
              <p:cNvPr id="19" name="グループ化 18"/>
              <p:cNvGrpSpPr/>
              <p:nvPr/>
            </p:nvGrpSpPr>
            <p:grpSpPr>
              <a:xfrm>
                <a:off x="7021289" y="4225488"/>
                <a:ext cx="1817915" cy="673617"/>
                <a:chOff x="7021289" y="4225488"/>
                <a:chExt cx="1817915" cy="673617"/>
              </a:xfrm>
            </p:grpSpPr>
            <p:sp>
              <p:nvSpPr>
                <p:cNvPr id="23" name="フリーフォーム 22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フリーフォーム 23"/>
                <p:cNvSpPr/>
                <p:nvPr/>
              </p:nvSpPr>
              <p:spPr>
                <a:xfrm>
                  <a:off x="7783289" y="4225488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0" name="グループ化 19"/>
              <p:cNvGrpSpPr/>
              <p:nvPr/>
            </p:nvGrpSpPr>
            <p:grpSpPr>
              <a:xfrm>
                <a:off x="8588827" y="4183777"/>
                <a:ext cx="1817915" cy="673617"/>
                <a:chOff x="7021289" y="4225488"/>
                <a:chExt cx="1817915" cy="673617"/>
              </a:xfrm>
            </p:grpSpPr>
            <p:sp>
              <p:nvSpPr>
                <p:cNvPr id="21" name="フリーフォーム 20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フリーフォーム 21"/>
                <p:cNvSpPr/>
                <p:nvPr/>
              </p:nvSpPr>
              <p:spPr>
                <a:xfrm>
                  <a:off x="7783289" y="4225488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83" name="グループ化 82"/>
            <p:cNvGrpSpPr/>
            <p:nvPr/>
          </p:nvGrpSpPr>
          <p:grpSpPr>
            <a:xfrm>
              <a:off x="3092204" y="1856131"/>
              <a:ext cx="199788" cy="1188690"/>
              <a:chOff x="3527205" y="3854699"/>
              <a:chExt cx="199788" cy="1188690"/>
            </a:xfrm>
          </p:grpSpPr>
          <p:grpSp>
            <p:nvGrpSpPr>
              <p:cNvPr id="71" name="グループ化 70"/>
              <p:cNvGrpSpPr/>
              <p:nvPr/>
            </p:nvGrpSpPr>
            <p:grpSpPr>
              <a:xfrm rot="5400000" flipV="1">
                <a:off x="3409961" y="4380451"/>
                <a:ext cx="443097" cy="185621"/>
                <a:chOff x="7021289" y="4225488"/>
                <a:chExt cx="1817915" cy="673617"/>
              </a:xfrm>
            </p:grpSpPr>
            <p:sp>
              <p:nvSpPr>
                <p:cNvPr id="75" name="フリーフォーム 74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" name="フリーフォーム 75"/>
                <p:cNvSpPr/>
                <p:nvPr/>
              </p:nvSpPr>
              <p:spPr>
                <a:xfrm>
                  <a:off x="7783289" y="4225488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72" name="グループ化 71"/>
              <p:cNvGrpSpPr/>
              <p:nvPr/>
            </p:nvGrpSpPr>
            <p:grpSpPr>
              <a:xfrm rot="5400000" flipV="1">
                <a:off x="3415211" y="4745774"/>
                <a:ext cx="409609" cy="185621"/>
                <a:chOff x="7021289" y="4225488"/>
                <a:chExt cx="1680526" cy="673617"/>
              </a:xfrm>
            </p:grpSpPr>
            <p:sp>
              <p:nvSpPr>
                <p:cNvPr id="73" name="フリーフォーム 72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" name="フリーフォーム 73"/>
                <p:cNvSpPr/>
                <p:nvPr/>
              </p:nvSpPr>
              <p:spPr>
                <a:xfrm>
                  <a:off x="7645897" y="4225488"/>
                  <a:ext cx="1055918" cy="654213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0" name="グループ化 79"/>
              <p:cNvGrpSpPr/>
              <p:nvPr/>
            </p:nvGrpSpPr>
            <p:grpSpPr>
              <a:xfrm rot="5400000" flipV="1">
                <a:off x="3412634" y="3983437"/>
                <a:ext cx="443097" cy="185621"/>
                <a:chOff x="7021289" y="4225488"/>
                <a:chExt cx="1817915" cy="673617"/>
              </a:xfrm>
            </p:grpSpPr>
            <p:sp>
              <p:nvSpPr>
                <p:cNvPr id="81" name="フリーフォーム 80"/>
                <p:cNvSpPr/>
                <p:nvPr/>
              </p:nvSpPr>
              <p:spPr>
                <a:xfrm>
                  <a:off x="7021289" y="4244894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" name="フリーフォーム 81"/>
                <p:cNvSpPr/>
                <p:nvPr/>
              </p:nvSpPr>
              <p:spPr>
                <a:xfrm>
                  <a:off x="7783289" y="4225488"/>
                  <a:ext cx="1055915" cy="654211"/>
                </a:xfrm>
                <a:custGeom>
                  <a:avLst/>
                  <a:gdLst>
                    <a:gd name="connsiteX0" fmla="*/ 0 w 1589315"/>
                    <a:gd name="connsiteY0" fmla="*/ 621553 h 687092"/>
                    <a:gd name="connsiteX1" fmla="*/ 696686 w 1589315"/>
                    <a:gd name="connsiteY1" fmla="*/ 632438 h 687092"/>
                    <a:gd name="connsiteX2" fmla="*/ 990600 w 1589315"/>
                    <a:gd name="connsiteY2" fmla="*/ 240553 h 687092"/>
                    <a:gd name="connsiteX3" fmla="*/ 838200 w 1589315"/>
                    <a:gd name="connsiteY3" fmla="*/ 1067 h 687092"/>
                    <a:gd name="connsiteX4" fmla="*/ 587829 w 1589315"/>
                    <a:gd name="connsiteY4" fmla="*/ 164353 h 687092"/>
                    <a:gd name="connsiteX5" fmla="*/ 772886 w 1589315"/>
                    <a:gd name="connsiteY5" fmla="*/ 436495 h 687092"/>
                    <a:gd name="connsiteX6" fmla="*/ 1186543 w 1589315"/>
                    <a:gd name="connsiteY6" fmla="*/ 665095 h 687092"/>
                    <a:gd name="connsiteX7" fmla="*/ 1589315 w 1589315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7092"/>
                    <a:gd name="connsiteX1" fmla="*/ 348344 w 1240973"/>
                    <a:gd name="connsiteY1" fmla="*/ 632438 h 687092"/>
                    <a:gd name="connsiteX2" fmla="*/ 642258 w 1240973"/>
                    <a:gd name="connsiteY2" fmla="*/ 240553 h 687092"/>
                    <a:gd name="connsiteX3" fmla="*/ 489858 w 1240973"/>
                    <a:gd name="connsiteY3" fmla="*/ 1067 h 687092"/>
                    <a:gd name="connsiteX4" fmla="*/ 239487 w 1240973"/>
                    <a:gd name="connsiteY4" fmla="*/ 164353 h 687092"/>
                    <a:gd name="connsiteX5" fmla="*/ 424544 w 1240973"/>
                    <a:gd name="connsiteY5" fmla="*/ 436495 h 687092"/>
                    <a:gd name="connsiteX6" fmla="*/ 838201 w 1240973"/>
                    <a:gd name="connsiteY6" fmla="*/ 665095 h 687092"/>
                    <a:gd name="connsiteX7" fmla="*/ 1240973 w 1240973"/>
                    <a:gd name="connsiteY7" fmla="*/ 665095 h 687092"/>
                    <a:gd name="connsiteX0" fmla="*/ 0 w 1240973"/>
                    <a:gd name="connsiteY0" fmla="*/ 654211 h 681095"/>
                    <a:gd name="connsiteX1" fmla="*/ 348344 w 1240973"/>
                    <a:gd name="connsiteY1" fmla="*/ 632438 h 681095"/>
                    <a:gd name="connsiteX2" fmla="*/ 642258 w 1240973"/>
                    <a:gd name="connsiteY2" fmla="*/ 240553 h 681095"/>
                    <a:gd name="connsiteX3" fmla="*/ 489858 w 1240973"/>
                    <a:gd name="connsiteY3" fmla="*/ 1067 h 681095"/>
                    <a:gd name="connsiteX4" fmla="*/ 239487 w 1240973"/>
                    <a:gd name="connsiteY4" fmla="*/ 164353 h 681095"/>
                    <a:gd name="connsiteX5" fmla="*/ 424544 w 1240973"/>
                    <a:gd name="connsiteY5" fmla="*/ 436495 h 681095"/>
                    <a:gd name="connsiteX6" fmla="*/ 740230 w 1240973"/>
                    <a:gd name="connsiteY6" fmla="*/ 654209 h 681095"/>
                    <a:gd name="connsiteX7" fmla="*/ 1240973 w 1240973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81095"/>
                    <a:gd name="connsiteX1" fmla="*/ 348344 w 1055915"/>
                    <a:gd name="connsiteY1" fmla="*/ 632438 h 681095"/>
                    <a:gd name="connsiteX2" fmla="*/ 642258 w 1055915"/>
                    <a:gd name="connsiteY2" fmla="*/ 240553 h 681095"/>
                    <a:gd name="connsiteX3" fmla="*/ 489858 w 1055915"/>
                    <a:gd name="connsiteY3" fmla="*/ 1067 h 681095"/>
                    <a:gd name="connsiteX4" fmla="*/ 239487 w 1055915"/>
                    <a:gd name="connsiteY4" fmla="*/ 164353 h 681095"/>
                    <a:gd name="connsiteX5" fmla="*/ 424544 w 1055915"/>
                    <a:gd name="connsiteY5" fmla="*/ 436495 h 681095"/>
                    <a:gd name="connsiteX6" fmla="*/ 740230 w 1055915"/>
                    <a:gd name="connsiteY6" fmla="*/ 654209 h 681095"/>
                    <a:gd name="connsiteX7" fmla="*/ 1055915 w 1055915"/>
                    <a:gd name="connsiteY7" fmla="*/ 665095 h 681095"/>
                    <a:gd name="connsiteX0" fmla="*/ 0 w 1055915"/>
                    <a:gd name="connsiteY0" fmla="*/ 654211 h 671700"/>
                    <a:gd name="connsiteX1" fmla="*/ 348344 w 1055915"/>
                    <a:gd name="connsiteY1" fmla="*/ 632438 h 671700"/>
                    <a:gd name="connsiteX2" fmla="*/ 642258 w 1055915"/>
                    <a:gd name="connsiteY2" fmla="*/ 240553 h 671700"/>
                    <a:gd name="connsiteX3" fmla="*/ 489858 w 1055915"/>
                    <a:gd name="connsiteY3" fmla="*/ 1067 h 671700"/>
                    <a:gd name="connsiteX4" fmla="*/ 239487 w 1055915"/>
                    <a:gd name="connsiteY4" fmla="*/ 164353 h 671700"/>
                    <a:gd name="connsiteX5" fmla="*/ 424544 w 1055915"/>
                    <a:gd name="connsiteY5" fmla="*/ 436495 h 671700"/>
                    <a:gd name="connsiteX6" fmla="*/ 729344 w 1055915"/>
                    <a:gd name="connsiteY6" fmla="*/ 621552 h 671700"/>
                    <a:gd name="connsiteX7" fmla="*/ 1055915 w 1055915"/>
                    <a:gd name="connsiteY7" fmla="*/ 665095 h 671700"/>
                    <a:gd name="connsiteX0" fmla="*/ 0 w 1055915"/>
                    <a:gd name="connsiteY0" fmla="*/ 654211 h 654211"/>
                    <a:gd name="connsiteX1" fmla="*/ 348344 w 1055915"/>
                    <a:gd name="connsiteY1" fmla="*/ 632438 h 654211"/>
                    <a:gd name="connsiteX2" fmla="*/ 642258 w 1055915"/>
                    <a:gd name="connsiteY2" fmla="*/ 240553 h 654211"/>
                    <a:gd name="connsiteX3" fmla="*/ 489858 w 1055915"/>
                    <a:gd name="connsiteY3" fmla="*/ 1067 h 654211"/>
                    <a:gd name="connsiteX4" fmla="*/ 239487 w 1055915"/>
                    <a:gd name="connsiteY4" fmla="*/ 164353 h 654211"/>
                    <a:gd name="connsiteX5" fmla="*/ 424544 w 1055915"/>
                    <a:gd name="connsiteY5" fmla="*/ 436495 h 654211"/>
                    <a:gd name="connsiteX6" fmla="*/ 729344 w 1055915"/>
                    <a:gd name="connsiteY6" fmla="*/ 621552 h 654211"/>
                    <a:gd name="connsiteX7" fmla="*/ 1055915 w 1055915"/>
                    <a:gd name="connsiteY7" fmla="*/ 621552 h 654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915" h="654211">
                      <a:moveTo>
                        <a:pt x="0" y="654211"/>
                      </a:moveTo>
                      <a:cubicBezTo>
                        <a:pt x="265793" y="647860"/>
                        <a:pt x="241301" y="657839"/>
                        <a:pt x="348344" y="632438"/>
                      </a:cubicBezTo>
                      <a:cubicBezTo>
                        <a:pt x="455387" y="607037"/>
                        <a:pt x="618672" y="345781"/>
                        <a:pt x="642258" y="240553"/>
                      </a:cubicBezTo>
                      <a:cubicBezTo>
                        <a:pt x="665844" y="135325"/>
                        <a:pt x="556986" y="13767"/>
                        <a:pt x="489858" y="1067"/>
                      </a:cubicBezTo>
                      <a:cubicBezTo>
                        <a:pt x="422730" y="-11633"/>
                        <a:pt x="250373" y="91782"/>
                        <a:pt x="239487" y="164353"/>
                      </a:cubicBezTo>
                      <a:cubicBezTo>
                        <a:pt x="228601" y="236924"/>
                        <a:pt x="342901" y="360295"/>
                        <a:pt x="424544" y="436495"/>
                      </a:cubicBezTo>
                      <a:cubicBezTo>
                        <a:pt x="506187" y="512695"/>
                        <a:pt x="624116" y="590709"/>
                        <a:pt x="729344" y="621552"/>
                      </a:cubicBezTo>
                      <a:cubicBezTo>
                        <a:pt x="834572" y="652395"/>
                        <a:pt x="922565" y="640602"/>
                        <a:pt x="1055915" y="621552"/>
                      </a:cubicBez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pic>
        <p:nvPicPr>
          <p:cNvPr id="85" name="図 8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61" y="1697067"/>
            <a:ext cx="507494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89" name="グループ化 88"/>
          <p:cNvGrpSpPr/>
          <p:nvPr/>
        </p:nvGrpSpPr>
        <p:grpSpPr>
          <a:xfrm rot="10800000" flipV="1">
            <a:off x="8940691" y="1816978"/>
            <a:ext cx="624140" cy="143327"/>
            <a:chOff x="7021289" y="4183777"/>
            <a:chExt cx="3385453" cy="715328"/>
          </a:xfrm>
        </p:grpSpPr>
        <p:grpSp>
          <p:nvGrpSpPr>
            <p:cNvPr id="111" name="グループ化 110"/>
            <p:cNvGrpSpPr/>
            <p:nvPr/>
          </p:nvGrpSpPr>
          <p:grpSpPr>
            <a:xfrm>
              <a:off x="7021289" y="4225488"/>
              <a:ext cx="1817915" cy="673617"/>
              <a:chOff x="7021289" y="4225488"/>
              <a:chExt cx="1817915" cy="673617"/>
            </a:xfrm>
          </p:grpSpPr>
          <p:sp>
            <p:nvSpPr>
              <p:cNvPr id="115" name="フリーフォーム 114"/>
              <p:cNvSpPr/>
              <p:nvPr/>
            </p:nvSpPr>
            <p:spPr>
              <a:xfrm>
                <a:off x="7021289" y="4244894"/>
                <a:ext cx="1055915" cy="654211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フリーフォーム 115"/>
              <p:cNvSpPr/>
              <p:nvPr/>
            </p:nvSpPr>
            <p:spPr>
              <a:xfrm>
                <a:off x="7783289" y="4225488"/>
                <a:ext cx="1055915" cy="654211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2" name="グループ化 111"/>
            <p:cNvGrpSpPr/>
            <p:nvPr/>
          </p:nvGrpSpPr>
          <p:grpSpPr>
            <a:xfrm>
              <a:off x="8588827" y="4183777"/>
              <a:ext cx="1817915" cy="673617"/>
              <a:chOff x="7021289" y="4225488"/>
              <a:chExt cx="1817915" cy="673617"/>
            </a:xfrm>
          </p:grpSpPr>
          <p:sp>
            <p:nvSpPr>
              <p:cNvPr id="113" name="フリーフォーム 112"/>
              <p:cNvSpPr/>
              <p:nvPr/>
            </p:nvSpPr>
            <p:spPr>
              <a:xfrm>
                <a:off x="7021289" y="4244894"/>
                <a:ext cx="1055915" cy="654211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 113"/>
              <p:cNvSpPr/>
              <p:nvPr/>
            </p:nvSpPr>
            <p:spPr>
              <a:xfrm>
                <a:off x="7783289" y="4225488"/>
                <a:ext cx="1055915" cy="654211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90" name="フリーフォーム 89"/>
          <p:cNvSpPr/>
          <p:nvPr/>
        </p:nvSpPr>
        <p:spPr>
          <a:xfrm>
            <a:off x="7001744" y="1765981"/>
            <a:ext cx="1195759" cy="307028"/>
          </a:xfrm>
          <a:custGeom>
            <a:avLst/>
            <a:gdLst>
              <a:gd name="connsiteX0" fmla="*/ 0 w 2137719"/>
              <a:gd name="connsiteY0" fmla="*/ 275894 h 461274"/>
              <a:gd name="connsiteX1" fmla="*/ 271848 w 2137719"/>
              <a:gd name="connsiteY1" fmla="*/ 4045 h 461274"/>
              <a:gd name="connsiteX2" fmla="*/ 630194 w 2137719"/>
              <a:gd name="connsiteY2" fmla="*/ 461245 h 461274"/>
              <a:gd name="connsiteX3" fmla="*/ 939113 w 2137719"/>
              <a:gd name="connsiteY3" fmla="*/ 28759 h 461274"/>
              <a:gd name="connsiteX4" fmla="*/ 1223319 w 2137719"/>
              <a:gd name="connsiteY4" fmla="*/ 411818 h 461274"/>
              <a:gd name="connsiteX5" fmla="*/ 1495167 w 2137719"/>
              <a:gd name="connsiteY5" fmla="*/ 16402 h 461274"/>
              <a:gd name="connsiteX6" fmla="*/ 1841157 w 2137719"/>
              <a:gd name="connsiteY6" fmla="*/ 424175 h 461274"/>
              <a:gd name="connsiteX7" fmla="*/ 2137719 w 2137719"/>
              <a:gd name="connsiteY7" fmla="*/ 16402 h 461274"/>
              <a:gd name="connsiteX8" fmla="*/ 2137719 w 2137719"/>
              <a:gd name="connsiteY8" fmla="*/ 16402 h 461274"/>
              <a:gd name="connsiteX0" fmla="*/ 0 w 2137719"/>
              <a:gd name="connsiteY0" fmla="*/ 275894 h 485964"/>
              <a:gd name="connsiteX1" fmla="*/ 271848 w 2137719"/>
              <a:gd name="connsiteY1" fmla="*/ 4045 h 485964"/>
              <a:gd name="connsiteX2" fmla="*/ 630194 w 2137719"/>
              <a:gd name="connsiteY2" fmla="*/ 461245 h 485964"/>
              <a:gd name="connsiteX3" fmla="*/ 939113 w 2137719"/>
              <a:gd name="connsiteY3" fmla="*/ 28759 h 485964"/>
              <a:gd name="connsiteX4" fmla="*/ 1210963 w 2137719"/>
              <a:gd name="connsiteY4" fmla="*/ 485958 h 485964"/>
              <a:gd name="connsiteX5" fmla="*/ 1495167 w 2137719"/>
              <a:gd name="connsiteY5" fmla="*/ 16402 h 485964"/>
              <a:gd name="connsiteX6" fmla="*/ 1841157 w 2137719"/>
              <a:gd name="connsiteY6" fmla="*/ 424175 h 485964"/>
              <a:gd name="connsiteX7" fmla="*/ 2137719 w 2137719"/>
              <a:gd name="connsiteY7" fmla="*/ 16402 h 485964"/>
              <a:gd name="connsiteX8" fmla="*/ 2137719 w 2137719"/>
              <a:gd name="connsiteY8" fmla="*/ 16402 h 485964"/>
              <a:gd name="connsiteX0" fmla="*/ 0 w 2038865"/>
              <a:gd name="connsiteY0" fmla="*/ 395721 h 482223"/>
              <a:gd name="connsiteX1" fmla="*/ 172994 w 2038865"/>
              <a:gd name="connsiteY1" fmla="*/ 304 h 482223"/>
              <a:gd name="connsiteX2" fmla="*/ 531340 w 2038865"/>
              <a:gd name="connsiteY2" fmla="*/ 457504 h 482223"/>
              <a:gd name="connsiteX3" fmla="*/ 840259 w 2038865"/>
              <a:gd name="connsiteY3" fmla="*/ 25018 h 482223"/>
              <a:gd name="connsiteX4" fmla="*/ 1112109 w 2038865"/>
              <a:gd name="connsiteY4" fmla="*/ 482217 h 482223"/>
              <a:gd name="connsiteX5" fmla="*/ 1396313 w 2038865"/>
              <a:gd name="connsiteY5" fmla="*/ 12661 h 482223"/>
              <a:gd name="connsiteX6" fmla="*/ 1742303 w 2038865"/>
              <a:gd name="connsiteY6" fmla="*/ 420434 h 482223"/>
              <a:gd name="connsiteX7" fmla="*/ 2038865 w 2038865"/>
              <a:gd name="connsiteY7" fmla="*/ 12661 h 482223"/>
              <a:gd name="connsiteX8" fmla="*/ 2038865 w 2038865"/>
              <a:gd name="connsiteY8" fmla="*/ 12661 h 482223"/>
              <a:gd name="connsiteX0" fmla="*/ 0 w 2038865"/>
              <a:gd name="connsiteY0" fmla="*/ 395751 h 482253"/>
              <a:gd name="connsiteX1" fmla="*/ 172994 w 2038865"/>
              <a:gd name="connsiteY1" fmla="*/ 334 h 482253"/>
              <a:gd name="connsiteX2" fmla="*/ 531340 w 2038865"/>
              <a:gd name="connsiteY2" fmla="*/ 457534 h 482253"/>
              <a:gd name="connsiteX3" fmla="*/ 840259 w 2038865"/>
              <a:gd name="connsiteY3" fmla="*/ 25048 h 482253"/>
              <a:gd name="connsiteX4" fmla="*/ 1112109 w 2038865"/>
              <a:gd name="connsiteY4" fmla="*/ 482247 h 482253"/>
              <a:gd name="connsiteX5" fmla="*/ 1396313 w 2038865"/>
              <a:gd name="connsiteY5" fmla="*/ 12691 h 482253"/>
              <a:gd name="connsiteX6" fmla="*/ 1742303 w 2038865"/>
              <a:gd name="connsiteY6" fmla="*/ 420464 h 482253"/>
              <a:gd name="connsiteX7" fmla="*/ 2038865 w 2038865"/>
              <a:gd name="connsiteY7" fmla="*/ 12691 h 482253"/>
              <a:gd name="connsiteX8" fmla="*/ 2038865 w 2038865"/>
              <a:gd name="connsiteY8" fmla="*/ 12691 h 482253"/>
              <a:gd name="connsiteX0" fmla="*/ 0 w 2038865"/>
              <a:gd name="connsiteY0" fmla="*/ 395751 h 494605"/>
              <a:gd name="connsiteX1" fmla="*/ 172994 w 2038865"/>
              <a:gd name="connsiteY1" fmla="*/ 334 h 494605"/>
              <a:gd name="connsiteX2" fmla="*/ 531340 w 2038865"/>
              <a:gd name="connsiteY2" fmla="*/ 457534 h 494605"/>
              <a:gd name="connsiteX3" fmla="*/ 840259 w 2038865"/>
              <a:gd name="connsiteY3" fmla="*/ 25048 h 494605"/>
              <a:gd name="connsiteX4" fmla="*/ 1112109 w 2038865"/>
              <a:gd name="connsiteY4" fmla="*/ 482247 h 494605"/>
              <a:gd name="connsiteX5" fmla="*/ 1396313 w 2038865"/>
              <a:gd name="connsiteY5" fmla="*/ 12691 h 494605"/>
              <a:gd name="connsiteX6" fmla="*/ 1705232 w 2038865"/>
              <a:gd name="connsiteY6" fmla="*/ 494605 h 494605"/>
              <a:gd name="connsiteX7" fmla="*/ 2038865 w 2038865"/>
              <a:gd name="connsiteY7" fmla="*/ 12691 h 494605"/>
              <a:gd name="connsiteX8" fmla="*/ 2038865 w 2038865"/>
              <a:gd name="connsiteY8" fmla="*/ 12691 h 494605"/>
              <a:gd name="connsiteX0" fmla="*/ 0 w 2041616"/>
              <a:gd name="connsiteY0" fmla="*/ 415704 h 514558"/>
              <a:gd name="connsiteX1" fmla="*/ 172994 w 2041616"/>
              <a:gd name="connsiteY1" fmla="*/ 20287 h 514558"/>
              <a:gd name="connsiteX2" fmla="*/ 531340 w 2041616"/>
              <a:gd name="connsiteY2" fmla="*/ 477487 h 514558"/>
              <a:gd name="connsiteX3" fmla="*/ 840259 w 2041616"/>
              <a:gd name="connsiteY3" fmla="*/ 45001 h 514558"/>
              <a:gd name="connsiteX4" fmla="*/ 1112109 w 2041616"/>
              <a:gd name="connsiteY4" fmla="*/ 502200 h 514558"/>
              <a:gd name="connsiteX5" fmla="*/ 1396313 w 2041616"/>
              <a:gd name="connsiteY5" fmla="*/ 32644 h 514558"/>
              <a:gd name="connsiteX6" fmla="*/ 1705232 w 2041616"/>
              <a:gd name="connsiteY6" fmla="*/ 514558 h 514558"/>
              <a:gd name="connsiteX7" fmla="*/ 2038865 w 2041616"/>
              <a:gd name="connsiteY7" fmla="*/ 32644 h 514558"/>
              <a:gd name="connsiteX8" fmla="*/ 1853513 w 2041616"/>
              <a:gd name="connsiteY8" fmla="*/ 45001 h 514558"/>
              <a:gd name="connsiteX0" fmla="*/ 0 w 2038865"/>
              <a:gd name="connsiteY0" fmla="*/ 395752 h 494606"/>
              <a:gd name="connsiteX1" fmla="*/ 172994 w 2038865"/>
              <a:gd name="connsiteY1" fmla="*/ 335 h 494606"/>
              <a:gd name="connsiteX2" fmla="*/ 531340 w 2038865"/>
              <a:gd name="connsiteY2" fmla="*/ 457535 h 494606"/>
              <a:gd name="connsiteX3" fmla="*/ 840259 w 2038865"/>
              <a:gd name="connsiteY3" fmla="*/ 25049 h 494606"/>
              <a:gd name="connsiteX4" fmla="*/ 1112109 w 2038865"/>
              <a:gd name="connsiteY4" fmla="*/ 482248 h 494606"/>
              <a:gd name="connsiteX5" fmla="*/ 1396313 w 2038865"/>
              <a:gd name="connsiteY5" fmla="*/ 12692 h 494606"/>
              <a:gd name="connsiteX6" fmla="*/ 1705232 w 2038865"/>
              <a:gd name="connsiteY6" fmla="*/ 494606 h 494606"/>
              <a:gd name="connsiteX7" fmla="*/ 2038865 w 2038865"/>
              <a:gd name="connsiteY7" fmla="*/ 12692 h 494606"/>
              <a:gd name="connsiteX0" fmla="*/ 0 w 1940011"/>
              <a:gd name="connsiteY0" fmla="*/ 395752 h 494638"/>
              <a:gd name="connsiteX1" fmla="*/ 172994 w 1940011"/>
              <a:gd name="connsiteY1" fmla="*/ 335 h 494638"/>
              <a:gd name="connsiteX2" fmla="*/ 531340 w 1940011"/>
              <a:gd name="connsiteY2" fmla="*/ 457535 h 494638"/>
              <a:gd name="connsiteX3" fmla="*/ 840259 w 1940011"/>
              <a:gd name="connsiteY3" fmla="*/ 25049 h 494638"/>
              <a:gd name="connsiteX4" fmla="*/ 1112109 w 1940011"/>
              <a:gd name="connsiteY4" fmla="*/ 482248 h 494638"/>
              <a:gd name="connsiteX5" fmla="*/ 1396313 w 1940011"/>
              <a:gd name="connsiteY5" fmla="*/ 12692 h 494638"/>
              <a:gd name="connsiteX6" fmla="*/ 1705232 w 1940011"/>
              <a:gd name="connsiteY6" fmla="*/ 494606 h 494638"/>
              <a:gd name="connsiteX7" fmla="*/ 1940011 w 1940011"/>
              <a:gd name="connsiteY7" fmla="*/ 37406 h 494638"/>
              <a:gd name="connsiteX0" fmla="*/ 0 w 1977081"/>
              <a:gd name="connsiteY0" fmla="*/ 494333 h 494365"/>
              <a:gd name="connsiteX1" fmla="*/ 210064 w 1977081"/>
              <a:gd name="connsiteY1" fmla="*/ 62 h 494365"/>
              <a:gd name="connsiteX2" fmla="*/ 568410 w 1977081"/>
              <a:gd name="connsiteY2" fmla="*/ 457262 h 494365"/>
              <a:gd name="connsiteX3" fmla="*/ 877329 w 1977081"/>
              <a:gd name="connsiteY3" fmla="*/ 24776 h 494365"/>
              <a:gd name="connsiteX4" fmla="*/ 1149179 w 1977081"/>
              <a:gd name="connsiteY4" fmla="*/ 481975 h 494365"/>
              <a:gd name="connsiteX5" fmla="*/ 1433383 w 1977081"/>
              <a:gd name="connsiteY5" fmla="*/ 12419 h 494365"/>
              <a:gd name="connsiteX6" fmla="*/ 1742302 w 1977081"/>
              <a:gd name="connsiteY6" fmla="*/ 494333 h 494365"/>
              <a:gd name="connsiteX7" fmla="*/ 1977081 w 1977081"/>
              <a:gd name="connsiteY7" fmla="*/ 37133 h 494365"/>
              <a:gd name="connsiteX0" fmla="*/ 0 w 1890584"/>
              <a:gd name="connsiteY0" fmla="*/ 494333 h 494365"/>
              <a:gd name="connsiteX1" fmla="*/ 123567 w 1890584"/>
              <a:gd name="connsiteY1" fmla="*/ 62 h 494365"/>
              <a:gd name="connsiteX2" fmla="*/ 481913 w 1890584"/>
              <a:gd name="connsiteY2" fmla="*/ 457262 h 494365"/>
              <a:gd name="connsiteX3" fmla="*/ 790832 w 1890584"/>
              <a:gd name="connsiteY3" fmla="*/ 24776 h 494365"/>
              <a:gd name="connsiteX4" fmla="*/ 1062682 w 1890584"/>
              <a:gd name="connsiteY4" fmla="*/ 481975 h 494365"/>
              <a:gd name="connsiteX5" fmla="*/ 1346886 w 1890584"/>
              <a:gd name="connsiteY5" fmla="*/ 12419 h 494365"/>
              <a:gd name="connsiteX6" fmla="*/ 1655805 w 1890584"/>
              <a:gd name="connsiteY6" fmla="*/ 494333 h 494365"/>
              <a:gd name="connsiteX7" fmla="*/ 1890584 w 1890584"/>
              <a:gd name="connsiteY7" fmla="*/ 37133 h 494365"/>
              <a:gd name="connsiteX0" fmla="*/ 0 w 1890584"/>
              <a:gd name="connsiteY0" fmla="*/ 494333 h 494333"/>
              <a:gd name="connsiteX1" fmla="*/ 123567 w 1890584"/>
              <a:gd name="connsiteY1" fmla="*/ 62 h 494333"/>
              <a:gd name="connsiteX2" fmla="*/ 481913 w 1890584"/>
              <a:gd name="connsiteY2" fmla="*/ 457262 h 494333"/>
              <a:gd name="connsiteX3" fmla="*/ 790832 w 1890584"/>
              <a:gd name="connsiteY3" fmla="*/ 24776 h 494333"/>
              <a:gd name="connsiteX4" fmla="*/ 1062682 w 1890584"/>
              <a:gd name="connsiteY4" fmla="*/ 481975 h 494333"/>
              <a:gd name="connsiteX5" fmla="*/ 1346886 w 1890584"/>
              <a:gd name="connsiteY5" fmla="*/ 12419 h 494333"/>
              <a:gd name="connsiteX6" fmla="*/ 1631092 w 1890584"/>
              <a:gd name="connsiteY6" fmla="*/ 444906 h 494333"/>
              <a:gd name="connsiteX7" fmla="*/ 1890584 w 1890584"/>
              <a:gd name="connsiteY7" fmla="*/ 37133 h 494333"/>
              <a:gd name="connsiteX0" fmla="*/ 0 w 1841157"/>
              <a:gd name="connsiteY0" fmla="*/ 494333 h 494333"/>
              <a:gd name="connsiteX1" fmla="*/ 123567 w 1841157"/>
              <a:gd name="connsiteY1" fmla="*/ 62 h 494333"/>
              <a:gd name="connsiteX2" fmla="*/ 481913 w 1841157"/>
              <a:gd name="connsiteY2" fmla="*/ 457262 h 494333"/>
              <a:gd name="connsiteX3" fmla="*/ 790832 w 1841157"/>
              <a:gd name="connsiteY3" fmla="*/ 24776 h 494333"/>
              <a:gd name="connsiteX4" fmla="*/ 1062682 w 1841157"/>
              <a:gd name="connsiteY4" fmla="*/ 481975 h 494333"/>
              <a:gd name="connsiteX5" fmla="*/ 1346886 w 1841157"/>
              <a:gd name="connsiteY5" fmla="*/ 12419 h 494333"/>
              <a:gd name="connsiteX6" fmla="*/ 1631092 w 1841157"/>
              <a:gd name="connsiteY6" fmla="*/ 444906 h 494333"/>
              <a:gd name="connsiteX7" fmla="*/ 1841157 w 1841157"/>
              <a:gd name="connsiteY7" fmla="*/ 37133 h 494333"/>
              <a:gd name="connsiteX0" fmla="*/ 0 w 1841157"/>
              <a:gd name="connsiteY0" fmla="*/ 494333 h 494333"/>
              <a:gd name="connsiteX1" fmla="*/ 123567 w 1841157"/>
              <a:gd name="connsiteY1" fmla="*/ 62 h 494333"/>
              <a:gd name="connsiteX2" fmla="*/ 481913 w 1841157"/>
              <a:gd name="connsiteY2" fmla="*/ 457262 h 494333"/>
              <a:gd name="connsiteX3" fmla="*/ 790832 w 1841157"/>
              <a:gd name="connsiteY3" fmla="*/ 24776 h 494333"/>
              <a:gd name="connsiteX4" fmla="*/ 1062682 w 1841157"/>
              <a:gd name="connsiteY4" fmla="*/ 457262 h 494333"/>
              <a:gd name="connsiteX5" fmla="*/ 1346886 w 1841157"/>
              <a:gd name="connsiteY5" fmla="*/ 12419 h 494333"/>
              <a:gd name="connsiteX6" fmla="*/ 1631092 w 1841157"/>
              <a:gd name="connsiteY6" fmla="*/ 444906 h 494333"/>
              <a:gd name="connsiteX7" fmla="*/ 1841157 w 1841157"/>
              <a:gd name="connsiteY7" fmla="*/ 37133 h 494333"/>
              <a:gd name="connsiteX0" fmla="*/ 0 w 1841157"/>
              <a:gd name="connsiteY0" fmla="*/ 481922 h 481922"/>
              <a:gd name="connsiteX1" fmla="*/ 222421 w 1841157"/>
              <a:gd name="connsiteY1" fmla="*/ 24721 h 481922"/>
              <a:gd name="connsiteX2" fmla="*/ 481913 w 1841157"/>
              <a:gd name="connsiteY2" fmla="*/ 444851 h 481922"/>
              <a:gd name="connsiteX3" fmla="*/ 790832 w 1841157"/>
              <a:gd name="connsiteY3" fmla="*/ 12365 h 481922"/>
              <a:gd name="connsiteX4" fmla="*/ 1062682 w 1841157"/>
              <a:gd name="connsiteY4" fmla="*/ 444851 h 481922"/>
              <a:gd name="connsiteX5" fmla="*/ 1346886 w 1841157"/>
              <a:gd name="connsiteY5" fmla="*/ 8 h 481922"/>
              <a:gd name="connsiteX6" fmla="*/ 1631092 w 1841157"/>
              <a:gd name="connsiteY6" fmla="*/ 432495 h 481922"/>
              <a:gd name="connsiteX7" fmla="*/ 1841157 w 1841157"/>
              <a:gd name="connsiteY7" fmla="*/ 24722 h 481922"/>
              <a:gd name="connsiteX0" fmla="*/ 0 w 1804087"/>
              <a:gd name="connsiteY0" fmla="*/ 383068 h 444858"/>
              <a:gd name="connsiteX1" fmla="*/ 185351 w 1804087"/>
              <a:gd name="connsiteY1" fmla="*/ 24721 h 444858"/>
              <a:gd name="connsiteX2" fmla="*/ 444843 w 1804087"/>
              <a:gd name="connsiteY2" fmla="*/ 444851 h 444858"/>
              <a:gd name="connsiteX3" fmla="*/ 753762 w 1804087"/>
              <a:gd name="connsiteY3" fmla="*/ 12365 h 444858"/>
              <a:gd name="connsiteX4" fmla="*/ 1025612 w 1804087"/>
              <a:gd name="connsiteY4" fmla="*/ 444851 h 444858"/>
              <a:gd name="connsiteX5" fmla="*/ 1309816 w 1804087"/>
              <a:gd name="connsiteY5" fmla="*/ 8 h 444858"/>
              <a:gd name="connsiteX6" fmla="*/ 1594022 w 1804087"/>
              <a:gd name="connsiteY6" fmla="*/ 432495 h 444858"/>
              <a:gd name="connsiteX7" fmla="*/ 1804087 w 1804087"/>
              <a:gd name="connsiteY7" fmla="*/ 24722 h 444858"/>
              <a:gd name="connsiteX0" fmla="*/ 0 w 1754660"/>
              <a:gd name="connsiteY0" fmla="*/ 383068 h 444858"/>
              <a:gd name="connsiteX1" fmla="*/ 185351 w 1754660"/>
              <a:gd name="connsiteY1" fmla="*/ 24721 h 444858"/>
              <a:gd name="connsiteX2" fmla="*/ 444843 w 1754660"/>
              <a:gd name="connsiteY2" fmla="*/ 444851 h 444858"/>
              <a:gd name="connsiteX3" fmla="*/ 753762 w 1754660"/>
              <a:gd name="connsiteY3" fmla="*/ 12365 h 444858"/>
              <a:gd name="connsiteX4" fmla="*/ 1025612 w 1754660"/>
              <a:gd name="connsiteY4" fmla="*/ 444851 h 444858"/>
              <a:gd name="connsiteX5" fmla="*/ 1309816 w 1754660"/>
              <a:gd name="connsiteY5" fmla="*/ 8 h 444858"/>
              <a:gd name="connsiteX6" fmla="*/ 1594022 w 1754660"/>
              <a:gd name="connsiteY6" fmla="*/ 432495 h 444858"/>
              <a:gd name="connsiteX7" fmla="*/ 1754660 w 1754660"/>
              <a:gd name="connsiteY7" fmla="*/ 173003 h 444858"/>
              <a:gd name="connsiteX0" fmla="*/ 0 w 1754660"/>
              <a:gd name="connsiteY0" fmla="*/ 383068 h 444858"/>
              <a:gd name="connsiteX1" fmla="*/ 185351 w 1754660"/>
              <a:gd name="connsiteY1" fmla="*/ 24721 h 444858"/>
              <a:gd name="connsiteX2" fmla="*/ 444843 w 1754660"/>
              <a:gd name="connsiteY2" fmla="*/ 444851 h 444858"/>
              <a:gd name="connsiteX3" fmla="*/ 753762 w 1754660"/>
              <a:gd name="connsiteY3" fmla="*/ 12365 h 444858"/>
              <a:gd name="connsiteX4" fmla="*/ 1025612 w 1754660"/>
              <a:gd name="connsiteY4" fmla="*/ 444851 h 444858"/>
              <a:gd name="connsiteX5" fmla="*/ 1309816 w 1754660"/>
              <a:gd name="connsiteY5" fmla="*/ 8 h 444858"/>
              <a:gd name="connsiteX6" fmla="*/ 1594022 w 1754660"/>
              <a:gd name="connsiteY6" fmla="*/ 432495 h 444858"/>
              <a:gd name="connsiteX7" fmla="*/ 1754660 w 1754660"/>
              <a:gd name="connsiteY7" fmla="*/ 173003 h 44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4660" h="444858">
                <a:moveTo>
                  <a:pt x="0" y="383068"/>
                </a:moveTo>
                <a:cubicBezTo>
                  <a:pt x="58694" y="244055"/>
                  <a:pt x="111211" y="14424"/>
                  <a:pt x="185351" y="24721"/>
                </a:cubicBezTo>
                <a:cubicBezTo>
                  <a:pt x="259491" y="35018"/>
                  <a:pt x="350108" y="446910"/>
                  <a:pt x="444843" y="444851"/>
                </a:cubicBezTo>
                <a:cubicBezTo>
                  <a:pt x="539578" y="442792"/>
                  <a:pt x="656967" y="12365"/>
                  <a:pt x="753762" y="12365"/>
                </a:cubicBezTo>
                <a:cubicBezTo>
                  <a:pt x="850557" y="12365"/>
                  <a:pt x="932936" y="446910"/>
                  <a:pt x="1025612" y="444851"/>
                </a:cubicBezTo>
                <a:cubicBezTo>
                  <a:pt x="1118288" y="442792"/>
                  <a:pt x="1215081" y="2067"/>
                  <a:pt x="1309816" y="8"/>
                </a:cubicBezTo>
                <a:cubicBezTo>
                  <a:pt x="1404551" y="-2051"/>
                  <a:pt x="1519881" y="403663"/>
                  <a:pt x="1594022" y="432495"/>
                </a:cubicBezTo>
                <a:cubicBezTo>
                  <a:pt x="1668163" y="461327"/>
                  <a:pt x="1729947" y="251263"/>
                  <a:pt x="1754660" y="173003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/>
          <p:cNvSpPr/>
          <p:nvPr/>
        </p:nvSpPr>
        <p:spPr>
          <a:xfrm rot="10800000">
            <a:off x="10309530" y="1756894"/>
            <a:ext cx="1195759" cy="307028"/>
          </a:xfrm>
          <a:custGeom>
            <a:avLst/>
            <a:gdLst>
              <a:gd name="connsiteX0" fmla="*/ 0 w 2137719"/>
              <a:gd name="connsiteY0" fmla="*/ 275894 h 461274"/>
              <a:gd name="connsiteX1" fmla="*/ 271848 w 2137719"/>
              <a:gd name="connsiteY1" fmla="*/ 4045 h 461274"/>
              <a:gd name="connsiteX2" fmla="*/ 630194 w 2137719"/>
              <a:gd name="connsiteY2" fmla="*/ 461245 h 461274"/>
              <a:gd name="connsiteX3" fmla="*/ 939113 w 2137719"/>
              <a:gd name="connsiteY3" fmla="*/ 28759 h 461274"/>
              <a:gd name="connsiteX4" fmla="*/ 1223319 w 2137719"/>
              <a:gd name="connsiteY4" fmla="*/ 411818 h 461274"/>
              <a:gd name="connsiteX5" fmla="*/ 1495167 w 2137719"/>
              <a:gd name="connsiteY5" fmla="*/ 16402 h 461274"/>
              <a:gd name="connsiteX6" fmla="*/ 1841157 w 2137719"/>
              <a:gd name="connsiteY6" fmla="*/ 424175 h 461274"/>
              <a:gd name="connsiteX7" fmla="*/ 2137719 w 2137719"/>
              <a:gd name="connsiteY7" fmla="*/ 16402 h 461274"/>
              <a:gd name="connsiteX8" fmla="*/ 2137719 w 2137719"/>
              <a:gd name="connsiteY8" fmla="*/ 16402 h 461274"/>
              <a:gd name="connsiteX0" fmla="*/ 0 w 2137719"/>
              <a:gd name="connsiteY0" fmla="*/ 275894 h 485964"/>
              <a:gd name="connsiteX1" fmla="*/ 271848 w 2137719"/>
              <a:gd name="connsiteY1" fmla="*/ 4045 h 485964"/>
              <a:gd name="connsiteX2" fmla="*/ 630194 w 2137719"/>
              <a:gd name="connsiteY2" fmla="*/ 461245 h 485964"/>
              <a:gd name="connsiteX3" fmla="*/ 939113 w 2137719"/>
              <a:gd name="connsiteY3" fmla="*/ 28759 h 485964"/>
              <a:gd name="connsiteX4" fmla="*/ 1210963 w 2137719"/>
              <a:gd name="connsiteY4" fmla="*/ 485958 h 485964"/>
              <a:gd name="connsiteX5" fmla="*/ 1495167 w 2137719"/>
              <a:gd name="connsiteY5" fmla="*/ 16402 h 485964"/>
              <a:gd name="connsiteX6" fmla="*/ 1841157 w 2137719"/>
              <a:gd name="connsiteY6" fmla="*/ 424175 h 485964"/>
              <a:gd name="connsiteX7" fmla="*/ 2137719 w 2137719"/>
              <a:gd name="connsiteY7" fmla="*/ 16402 h 485964"/>
              <a:gd name="connsiteX8" fmla="*/ 2137719 w 2137719"/>
              <a:gd name="connsiteY8" fmla="*/ 16402 h 485964"/>
              <a:gd name="connsiteX0" fmla="*/ 0 w 2038865"/>
              <a:gd name="connsiteY0" fmla="*/ 395721 h 482223"/>
              <a:gd name="connsiteX1" fmla="*/ 172994 w 2038865"/>
              <a:gd name="connsiteY1" fmla="*/ 304 h 482223"/>
              <a:gd name="connsiteX2" fmla="*/ 531340 w 2038865"/>
              <a:gd name="connsiteY2" fmla="*/ 457504 h 482223"/>
              <a:gd name="connsiteX3" fmla="*/ 840259 w 2038865"/>
              <a:gd name="connsiteY3" fmla="*/ 25018 h 482223"/>
              <a:gd name="connsiteX4" fmla="*/ 1112109 w 2038865"/>
              <a:gd name="connsiteY4" fmla="*/ 482217 h 482223"/>
              <a:gd name="connsiteX5" fmla="*/ 1396313 w 2038865"/>
              <a:gd name="connsiteY5" fmla="*/ 12661 h 482223"/>
              <a:gd name="connsiteX6" fmla="*/ 1742303 w 2038865"/>
              <a:gd name="connsiteY6" fmla="*/ 420434 h 482223"/>
              <a:gd name="connsiteX7" fmla="*/ 2038865 w 2038865"/>
              <a:gd name="connsiteY7" fmla="*/ 12661 h 482223"/>
              <a:gd name="connsiteX8" fmla="*/ 2038865 w 2038865"/>
              <a:gd name="connsiteY8" fmla="*/ 12661 h 482223"/>
              <a:gd name="connsiteX0" fmla="*/ 0 w 2038865"/>
              <a:gd name="connsiteY0" fmla="*/ 395751 h 482253"/>
              <a:gd name="connsiteX1" fmla="*/ 172994 w 2038865"/>
              <a:gd name="connsiteY1" fmla="*/ 334 h 482253"/>
              <a:gd name="connsiteX2" fmla="*/ 531340 w 2038865"/>
              <a:gd name="connsiteY2" fmla="*/ 457534 h 482253"/>
              <a:gd name="connsiteX3" fmla="*/ 840259 w 2038865"/>
              <a:gd name="connsiteY3" fmla="*/ 25048 h 482253"/>
              <a:gd name="connsiteX4" fmla="*/ 1112109 w 2038865"/>
              <a:gd name="connsiteY4" fmla="*/ 482247 h 482253"/>
              <a:gd name="connsiteX5" fmla="*/ 1396313 w 2038865"/>
              <a:gd name="connsiteY5" fmla="*/ 12691 h 482253"/>
              <a:gd name="connsiteX6" fmla="*/ 1742303 w 2038865"/>
              <a:gd name="connsiteY6" fmla="*/ 420464 h 482253"/>
              <a:gd name="connsiteX7" fmla="*/ 2038865 w 2038865"/>
              <a:gd name="connsiteY7" fmla="*/ 12691 h 482253"/>
              <a:gd name="connsiteX8" fmla="*/ 2038865 w 2038865"/>
              <a:gd name="connsiteY8" fmla="*/ 12691 h 482253"/>
              <a:gd name="connsiteX0" fmla="*/ 0 w 2038865"/>
              <a:gd name="connsiteY0" fmla="*/ 395751 h 494605"/>
              <a:gd name="connsiteX1" fmla="*/ 172994 w 2038865"/>
              <a:gd name="connsiteY1" fmla="*/ 334 h 494605"/>
              <a:gd name="connsiteX2" fmla="*/ 531340 w 2038865"/>
              <a:gd name="connsiteY2" fmla="*/ 457534 h 494605"/>
              <a:gd name="connsiteX3" fmla="*/ 840259 w 2038865"/>
              <a:gd name="connsiteY3" fmla="*/ 25048 h 494605"/>
              <a:gd name="connsiteX4" fmla="*/ 1112109 w 2038865"/>
              <a:gd name="connsiteY4" fmla="*/ 482247 h 494605"/>
              <a:gd name="connsiteX5" fmla="*/ 1396313 w 2038865"/>
              <a:gd name="connsiteY5" fmla="*/ 12691 h 494605"/>
              <a:gd name="connsiteX6" fmla="*/ 1705232 w 2038865"/>
              <a:gd name="connsiteY6" fmla="*/ 494605 h 494605"/>
              <a:gd name="connsiteX7" fmla="*/ 2038865 w 2038865"/>
              <a:gd name="connsiteY7" fmla="*/ 12691 h 494605"/>
              <a:gd name="connsiteX8" fmla="*/ 2038865 w 2038865"/>
              <a:gd name="connsiteY8" fmla="*/ 12691 h 494605"/>
              <a:gd name="connsiteX0" fmla="*/ 0 w 2041616"/>
              <a:gd name="connsiteY0" fmla="*/ 415704 h 514558"/>
              <a:gd name="connsiteX1" fmla="*/ 172994 w 2041616"/>
              <a:gd name="connsiteY1" fmla="*/ 20287 h 514558"/>
              <a:gd name="connsiteX2" fmla="*/ 531340 w 2041616"/>
              <a:gd name="connsiteY2" fmla="*/ 477487 h 514558"/>
              <a:gd name="connsiteX3" fmla="*/ 840259 w 2041616"/>
              <a:gd name="connsiteY3" fmla="*/ 45001 h 514558"/>
              <a:gd name="connsiteX4" fmla="*/ 1112109 w 2041616"/>
              <a:gd name="connsiteY4" fmla="*/ 502200 h 514558"/>
              <a:gd name="connsiteX5" fmla="*/ 1396313 w 2041616"/>
              <a:gd name="connsiteY5" fmla="*/ 32644 h 514558"/>
              <a:gd name="connsiteX6" fmla="*/ 1705232 w 2041616"/>
              <a:gd name="connsiteY6" fmla="*/ 514558 h 514558"/>
              <a:gd name="connsiteX7" fmla="*/ 2038865 w 2041616"/>
              <a:gd name="connsiteY7" fmla="*/ 32644 h 514558"/>
              <a:gd name="connsiteX8" fmla="*/ 1853513 w 2041616"/>
              <a:gd name="connsiteY8" fmla="*/ 45001 h 514558"/>
              <a:gd name="connsiteX0" fmla="*/ 0 w 2038865"/>
              <a:gd name="connsiteY0" fmla="*/ 395752 h 494606"/>
              <a:gd name="connsiteX1" fmla="*/ 172994 w 2038865"/>
              <a:gd name="connsiteY1" fmla="*/ 335 h 494606"/>
              <a:gd name="connsiteX2" fmla="*/ 531340 w 2038865"/>
              <a:gd name="connsiteY2" fmla="*/ 457535 h 494606"/>
              <a:gd name="connsiteX3" fmla="*/ 840259 w 2038865"/>
              <a:gd name="connsiteY3" fmla="*/ 25049 h 494606"/>
              <a:gd name="connsiteX4" fmla="*/ 1112109 w 2038865"/>
              <a:gd name="connsiteY4" fmla="*/ 482248 h 494606"/>
              <a:gd name="connsiteX5" fmla="*/ 1396313 w 2038865"/>
              <a:gd name="connsiteY5" fmla="*/ 12692 h 494606"/>
              <a:gd name="connsiteX6" fmla="*/ 1705232 w 2038865"/>
              <a:gd name="connsiteY6" fmla="*/ 494606 h 494606"/>
              <a:gd name="connsiteX7" fmla="*/ 2038865 w 2038865"/>
              <a:gd name="connsiteY7" fmla="*/ 12692 h 494606"/>
              <a:gd name="connsiteX0" fmla="*/ 0 w 1940011"/>
              <a:gd name="connsiteY0" fmla="*/ 395752 h 494638"/>
              <a:gd name="connsiteX1" fmla="*/ 172994 w 1940011"/>
              <a:gd name="connsiteY1" fmla="*/ 335 h 494638"/>
              <a:gd name="connsiteX2" fmla="*/ 531340 w 1940011"/>
              <a:gd name="connsiteY2" fmla="*/ 457535 h 494638"/>
              <a:gd name="connsiteX3" fmla="*/ 840259 w 1940011"/>
              <a:gd name="connsiteY3" fmla="*/ 25049 h 494638"/>
              <a:gd name="connsiteX4" fmla="*/ 1112109 w 1940011"/>
              <a:gd name="connsiteY4" fmla="*/ 482248 h 494638"/>
              <a:gd name="connsiteX5" fmla="*/ 1396313 w 1940011"/>
              <a:gd name="connsiteY5" fmla="*/ 12692 h 494638"/>
              <a:gd name="connsiteX6" fmla="*/ 1705232 w 1940011"/>
              <a:gd name="connsiteY6" fmla="*/ 494606 h 494638"/>
              <a:gd name="connsiteX7" fmla="*/ 1940011 w 1940011"/>
              <a:gd name="connsiteY7" fmla="*/ 37406 h 494638"/>
              <a:gd name="connsiteX0" fmla="*/ 0 w 1977081"/>
              <a:gd name="connsiteY0" fmla="*/ 494333 h 494365"/>
              <a:gd name="connsiteX1" fmla="*/ 210064 w 1977081"/>
              <a:gd name="connsiteY1" fmla="*/ 62 h 494365"/>
              <a:gd name="connsiteX2" fmla="*/ 568410 w 1977081"/>
              <a:gd name="connsiteY2" fmla="*/ 457262 h 494365"/>
              <a:gd name="connsiteX3" fmla="*/ 877329 w 1977081"/>
              <a:gd name="connsiteY3" fmla="*/ 24776 h 494365"/>
              <a:gd name="connsiteX4" fmla="*/ 1149179 w 1977081"/>
              <a:gd name="connsiteY4" fmla="*/ 481975 h 494365"/>
              <a:gd name="connsiteX5" fmla="*/ 1433383 w 1977081"/>
              <a:gd name="connsiteY5" fmla="*/ 12419 h 494365"/>
              <a:gd name="connsiteX6" fmla="*/ 1742302 w 1977081"/>
              <a:gd name="connsiteY6" fmla="*/ 494333 h 494365"/>
              <a:gd name="connsiteX7" fmla="*/ 1977081 w 1977081"/>
              <a:gd name="connsiteY7" fmla="*/ 37133 h 494365"/>
              <a:gd name="connsiteX0" fmla="*/ 0 w 1890584"/>
              <a:gd name="connsiteY0" fmla="*/ 494333 h 494365"/>
              <a:gd name="connsiteX1" fmla="*/ 123567 w 1890584"/>
              <a:gd name="connsiteY1" fmla="*/ 62 h 494365"/>
              <a:gd name="connsiteX2" fmla="*/ 481913 w 1890584"/>
              <a:gd name="connsiteY2" fmla="*/ 457262 h 494365"/>
              <a:gd name="connsiteX3" fmla="*/ 790832 w 1890584"/>
              <a:gd name="connsiteY3" fmla="*/ 24776 h 494365"/>
              <a:gd name="connsiteX4" fmla="*/ 1062682 w 1890584"/>
              <a:gd name="connsiteY4" fmla="*/ 481975 h 494365"/>
              <a:gd name="connsiteX5" fmla="*/ 1346886 w 1890584"/>
              <a:gd name="connsiteY5" fmla="*/ 12419 h 494365"/>
              <a:gd name="connsiteX6" fmla="*/ 1655805 w 1890584"/>
              <a:gd name="connsiteY6" fmla="*/ 494333 h 494365"/>
              <a:gd name="connsiteX7" fmla="*/ 1890584 w 1890584"/>
              <a:gd name="connsiteY7" fmla="*/ 37133 h 494365"/>
              <a:gd name="connsiteX0" fmla="*/ 0 w 1890584"/>
              <a:gd name="connsiteY0" fmla="*/ 494333 h 494333"/>
              <a:gd name="connsiteX1" fmla="*/ 123567 w 1890584"/>
              <a:gd name="connsiteY1" fmla="*/ 62 h 494333"/>
              <a:gd name="connsiteX2" fmla="*/ 481913 w 1890584"/>
              <a:gd name="connsiteY2" fmla="*/ 457262 h 494333"/>
              <a:gd name="connsiteX3" fmla="*/ 790832 w 1890584"/>
              <a:gd name="connsiteY3" fmla="*/ 24776 h 494333"/>
              <a:gd name="connsiteX4" fmla="*/ 1062682 w 1890584"/>
              <a:gd name="connsiteY4" fmla="*/ 481975 h 494333"/>
              <a:gd name="connsiteX5" fmla="*/ 1346886 w 1890584"/>
              <a:gd name="connsiteY5" fmla="*/ 12419 h 494333"/>
              <a:gd name="connsiteX6" fmla="*/ 1631092 w 1890584"/>
              <a:gd name="connsiteY6" fmla="*/ 444906 h 494333"/>
              <a:gd name="connsiteX7" fmla="*/ 1890584 w 1890584"/>
              <a:gd name="connsiteY7" fmla="*/ 37133 h 494333"/>
              <a:gd name="connsiteX0" fmla="*/ 0 w 1841157"/>
              <a:gd name="connsiteY0" fmla="*/ 494333 h 494333"/>
              <a:gd name="connsiteX1" fmla="*/ 123567 w 1841157"/>
              <a:gd name="connsiteY1" fmla="*/ 62 h 494333"/>
              <a:gd name="connsiteX2" fmla="*/ 481913 w 1841157"/>
              <a:gd name="connsiteY2" fmla="*/ 457262 h 494333"/>
              <a:gd name="connsiteX3" fmla="*/ 790832 w 1841157"/>
              <a:gd name="connsiteY3" fmla="*/ 24776 h 494333"/>
              <a:gd name="connsiteX4" fmla="*/ 1062682 w 1841157"/>
              <a:gd name="connsiteY4" fmla="*/ 481975 h 494333"/>
              <a:gd name="connsiteX5" fmla="*/ 1346886 w 1841157"/>
              <a:gd name="connsiteY5" fmla="*/ 12419 h 494333"/>
              <a:gd name="connsiteX6" fmla="*/ 1631092 w 1841157"/>
              <a:gd name="connsiteY6" fmla="*/ 444906 h 494333"/>
              <a:gd name="connsiteX7" fmla="*/ 1841157 w 1841157"/>
              <a:gd name="connsiteY7" fmla="*/ 37133 h 494333"/>
              <a:gd name="connsiteX0" fmla="*/ 0 w 1841157"/>
              <a:gd name="connsiteY0" fmla="*/ 494333 h 494333"/>
              <a:gd name="connsiteX1" fmla="*/ 123567 w 1841157"/>
              <a:gd name="connsiteY1" fmla="*/ 62 h 494333"/>
              <a:gd name="connsiteX2" fmla="*/ 481913 w 1841157"/>
              <a:gd name="connsiteY2" fmla="*/ 457262 h 494333"/>
              <a:gd name="connsiteX3" fmla="*/ 790832 w 1841157"/>
              <a:gd name="connsiteY3" fmla="*/ 24776 h 494333"/>
              <a:gd name="connsiteX4" fmla="*/ 1062682 w 1841157"/>
              <a:gd name="connsiteY4" fmla="*/ 457262 h 494333"/>
              <a:gd name="connsiteX5" fmla="*/ 1346886 w 1841157"/>
              <a:gd name="connsiteY5" fmla="*/ 12419 h 494333"/>
              <a:gd name="connsiteX6" fmla="*/ 1631092 w 1841157"/>
              <a:gd name="connsiteY6" fmla="*/ 444906 h 494333"/>
              <a:gd name="connsiteX7" fmla="*/ 1841157 w 1841157"/>
              <a:gd name="connsiteY7" fmla="*/ 37133 h 494333"/>
              <a:gd name="connsiteX0" fmla="*/ 0 w 1841157"/>
              <a:gd name="connsiteY0" fmla="*/ 481922 h 481922"/>
              <a:gd name="connsiteX1" fmla="*/ 222421 w 1841157"/>
              <a:gd name="connsiteY1" fmla="*/ 24721 h 481922"/>
              <a:gd name="connsiteX2" fmla="*/ 481913 w 1841157"/>
              <a:gd name="connsiteY2" fmla="*/ 444851 h 481922"/>
              <a:gd name="connsiteX3" fmla="*/ 790832 w 1841157"/>
              <a:gd name="connsiteY3" fmla="*/ 12365 h 481922"/>
              <a:gd name="connsiteX4" fmla="*/ 1062682 w 1841157"/>
              <a:gd name="connsiteY4" fmla="*/ 444851 h 481922"/>
              <a:gd name="connsiteX5" fmla="*/ 1346886 w 1841157"/>
              <a:gd name="connsiteY5" fmla="*/ 8 h 481922"/>
              <a:gd name="connsiteX6" fmla="*/ 1631092 w 1841157"/>
              <a:gd name="connsiteY6" fmla="*/ 432495 h 481922"/>
              <a:gd name="connsiteX7" fmla="*/ 1841157 w 1841157"/>
              <a:gd name="connsiteY7" fmla="*/ 24722 h 481922"/>
              <a:gd name="connsiteX0" fmla="*/ 0 w 1804087"/>
              <a:gd name="connsiteY0" fmla="*/ 383068 h 444858"/>
              <a:gd name="connsiteX1" fmla="*/ 185351 w 1804087"/>
              <a:gd name="connsiteY1" fmla="*/ 24721 h 444858"/>
              <a:gd name="connsiteX2" fmla="*/ 444843 w 1804087"/>
              <a:gd name="connsiteY2" fmla="*/ 444851 h 444858"/>
              <a:gd name="connsiteX3" fmla="*/ 753762 w 1804087"/>
              <a:gd name="connsiteY3" fmla="*/ 12365 h 444858"/>
              <a:gd name="connsiteX4" fmla="*/ 1025612 w 1804087"/>
              <a:gd name="connsiteY4" fmla="*/ 444851 h 444858"/>
              <a:gd name="connsiteX5" fmla="*/ 1309816 w 1804087"/>
              <a:gd name="connsiteY5" fmla="*/ 8 h 444858"/>
              <a:gd name="connsiteX6" fmla="*/ 1594022 w 1804087"/>
              <a:gd name="connsiteY6" fmla="*/ 432495 h 444858"/>
              <a:gd name="connsiteX7" fmla="*/ 1804087 w 1804087"/>
              <a:gd name="connsiteY7" fmla="*/ 24722 h 444858"/>
              <a:gd name="connsiteX0" fmla="*/ 0 w 1754660"/>
              <a:gd name="connsiteY0" fmla="*/ 383068 h 444858"/>
              <a:gd name="connsiteX1" fmla="*/ 185351 w 1754660"/>
              <a:gd name="connsiteY1" fmla="*/ 24721 h 444858"/>
              <a:gd name="connsiteX2" fmla="*/ 444843 w 1754660"/>
              <a:gd name="connsiteY2" fmla="*/ 444851 h 444858"/>
              <a:gd name="connsiteX3" fmla="*/ 753762 w 1754660"/>
              <a:gd name="connsiteY3" fmla="*/ 12365 h 444858"/>
              <a:gd name="connsiteX4" fmla="*/ 1025612 w 1754660"/>
              <a:gd name="connsiteY4" fmla="*/ 444851 h 444858"/>
              <a:gd name="connsiteX5" fmla="*/ 1309816 w 1754660"/>
              <a:gd name="connsiteY5" fmla="*/ 8 h 444858"/>
              <a:gd name="connsiteX6" fmla="*/ 1594022 w 1754660"/>
              <a:gd name="connsiteY6" fmla="*/ 432495 h 444858"/>
              <a:gd name="connsiteX7" fmla="*/ 1754660 w 1754660"/>
              <a:gd name="connsiteY7" fmla="*/ 173003 h 444858"/>
              <a:gd name="connsiteX0" fmla="*/ 0 w 1754660"/>
              <a:gd name="connsiteY0" fmla="*/ 383068 h 444858"/>
              <a:gd name="connsiteX1" fmla="*/ 185351 w 1754660"/>
              <a:gd name="connsiteY1" fmla="*/ 24721 h 444858"/>
              <a:gd name="connsiteX2" fmla="*/ 444843 w 1754660"/>
              <a:gd name="connsiteY2" fmla="*/ 444851 h 444858"/>
              <a:gd name="connsiteX3" fmla="*/ 753762 w 1754660"/>
              <a:gd name="connsiteY3" fmla="*/ 12365 h 444858"/>
              <a:gd name="connsiteX4" fmla="*/ 1025612 w 1754660"/>
              <a:gd name="connsiteY4" fmla="*/ 444851 h 444858"/>
              <a:gd name="connsiteX5" fmla="*/ 1309816 w 1754660"/>
              <a:gd name="connsiteY5" fmla="*/ 8 h 444858"/>
              <a:gd name="connsiteX6" fmla="*/ 1594022 w 1754660"/>
              <a:gd name="connsiteY6" fmla="*/ 432495 h 444858"/>
              <a:gd name="connsiteX7" fmla="*/ 1754660 w 1754660"/>
              <a:gd name="connsiteY7" fmla="*/ 173003 h 444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4660" h="444858">
                <a:moveTo>
                  <a:pt x="0" y="383068"/>
                </a:moveTo>
                <a:cubicBezTo>
                  <a:pt x="58694" y="244055"/>
                  <a:pt x="111211" y="14424"/>
                  <a:pt x="185351" y="24721"/>
                </a:cubicBezTo>
                <a:cubicBezTo>
                  <a:pt x="259491" y="35018"/>
                  <a:pt x="350108" y="446910"/>
                  <a:pt x="444843" y="444851"/>
                </a:cubicBezTo>
                <a:cubicBezTo>
                  <a:pt x="539578" y="442792"/>
                  <a:pt x="656967" y="12365"/>
                  <a:pt x="753762" y="12365"/>
                </a:cubicBezTo>
                <a:cubicBezTo>
                  <a:pt x="850557" y="12365"/>
                  <a:pt x="932936" y="446910"/>
                  <a:pt x="1025612" y="444851"/>
                </a:cubicBezTo>
                <a:cubicBezTo>
                  <a:pt x="1118288" y="442792"/>
                  <a:pt x="1215081" y="2067"/>
                  <a:pt x="1309816" y="8"/>
                </a:cubicBezTo>
                <a:cubicBezTo>
                  <a:pt x="1404551" y="-2051"/>
                  <a:pt x="1519881" y="403663"/>
                  <a:pt x="1594022" y="432495"/>
                </a:cubicBezTo>
                <a:cubicBezTo>
                  <a:pt x="1668163" y="461327"/>
                  <a:pt x="1729947" y="251263"/>
                  <a:pt x="1754660" y="173003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8123108" y="1842943"/>
            <a:ext cx="109471" cy="110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10254794" y="1821534"/>
            <a:ext cx="109471" cy="110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5" name="グループ化 94"/>
          <p:cNvGrpSpPr/>
          <p:nvPr/>
        </p:nvGrpSpPr>
        <p:grpSpPr>
          <a:xfrm>
            <a:off x="9166036" y="936385"/>
            <a:ext cx="168431" cy="1035350"/>
            <a:chOff x="3527205" y="3854699"/>
            <a:chExt cx="199788" cy="1188690"/>
          </a:xfrm>
          <a:scene3d>
            <a:camera prst="orthographicFront">
              <a:rot lat="0" lon="0" rev="16200000"/>
            </a:camera>
            <a:lightRig rig="threePt" dir="t"/>
          </a:scene3d>
        </p:grpSpPr>
        <p:grpSp>
          <p:nvGrpSpPr>
            <p:cNvPr id="96" name="グループ化 95"/>
            <p:cNvGrpSpPr/>
            <p:nvPr/>
          </p:nvGrpSpPr>
          <p:grpSpPr>
            <a:xfrm rot="5400000" flipV="1">
              <a:off x="3409961" y="4380451"/>
              <a:ext cx="443097" cy="185621"/>
              <a:chOff x="7021289" y="4225488"/>
              <a:chExt cx="1817915" cy="673617"/>
            </a:xfrm>
          </p:grpSpPr>
          <p:sp>
            <p:nvSpPr>
              <p:cNvPr id="103" name="フリーフォーム 102"/>
              <p:cNvSpPr/>
              <p:nvPr/>
            </p:nvSpPr>
            <p:spPr>
              <a:xfrm>
                <a:off x="7021289" y="4244894"/>
                <a:ext cx="1055915" cy="654211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リーフォーム 103"/>
              <p:cNvSpPr/>
              <p:nvPr/>
            </p:nvSpPr>
            <p:spPr>
              <a:xfrm>
                <a:off x="7783289" y="4225488"/>
                <a:ext cx="1055915" cy="654211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7" name="グループ化 96"/>
            <p:cNvGrpSpPr/>
            <p:nvPr/>
          </p:nvGrpSpPr>
          <p:grpSpPr>
            <a:xfrm rot="5400000" flipV="1">
              <a:off x="3415211" y="4745774"/>
              <a:ext cx="409609" cy="185621"/>
              <a:chOff x="7021289" y="4225488"/>
              <a:chExt cx="1680526" cy="673617"/>
            </a:xfrm>
          </p:grpSpPr>
          <p:sp>
            <p:nvSpPr>
              <p:cNvPr id="101" name="フリーフォーム 100"/>
              <p:cNvSpPr/>
              <p:nvPr/>
            </p:nvSpPr>
            <p:spPr>
              <a:xfrm>
                <a:off x="7021289" y="4244894"/>
                <a:ext cx="1055915" cy="654211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フリーフォーム 101"/>
              <p:cNvSpPr/>
              <p:nvPr/>
            </p:nvSpPr>
            <p:spPr>
              <a:xfrm>
                <a:off x="7645897" y="4225488"/>
                <a:ext cx="1055918" cy="654213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8" name="グループ化 97"/>
            <p:cNvGrpSpPr/>
            <p:nvPr/>
          </p:nvGrpSpPr>
          <p:grpSpPr>
            <a:xfrm rot="5400000" flipV="1">
              <a:off x="3412634" y="3983437"/>
              <a:ext cx="443097" cy="185621"/>
              <a:chOff x="7021289" y="4225488"/>
              <a:chExt cx="1817915" cy="673617"/>
            </a:xfrm>
          </p:grpSpPr>
          <p:sp>
            <p:nvSpPr>
              <p:cNvPr id="99" name="フリーフォーム 98"/>
              <p:cNvSpPr/>
              <p:nvPr/>
            </p:nvSpPr>
            <p:spPr>
              <a:xfrm>
                <a:off x="7021289" y="4244894"/>
                <a:ext cx="1055915" cy="654211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フリーフォーム 99"/>
              <p:cNvSpPr/>
              <p:nvPr/>
            </p:nvSpPr>
            <p:spPr>
              <a:xfrm>
                <a:off x="7783289" y="4225488"/>
                <a:ext cx="1055915" cy="654211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30" name="グループ化 129"/>
          <p:cNvGrpSpPr/>
          <p:nvPr/>
        </p:nvGrpSpPr>
        <p:grpSpPr>
          <a:xfrm>
            <a:off x="9178032" y="1839133"/>
            <a:ext cx="168431" cy="1035350"/>
            <a:chOff x="3527205" y="3854699"/>
            <a:chExt cx="199788" cy="1188690"/>
          </a:xfrm>
          <a:scene3d>
            <a:camera prst="orthographicFront">
              <a:rot lat="0" lon="0" rev="5400000"/>
            </a:camera>
            <a:lightRig rig="threePt" dir="t"/>
          </a:scene3d>
        </p:grpSpPr>
        <p:grpSp>
          <p:nvGrpSpPr>
            <p:cNvPr id="131" name="グループ化 130"/>
            <p:cNvGrpSpPr/>
            <p:nvPr/>
          </p:nvGrpSpPr>
          <p:grpSpPr>
            <a:xfrm rot="5400000" flipV="1">
              <a:off x="3409961" y="4380451"/>
              <a:ext cx="443097" cy="185621"/>
              <a:chOff x="7021289" y="4225488"/>
              <a:chExt cx="1817915" cy="673617"/>
            </a:xfrm>
          </p:grpSpPr>
          <p:sp>
            <p:nvSpPr>
              <p:cNvPr id="138" name="フリーフォーム 137"/>
              <p:cNvSpPr/>
              <p:nvPr/>
            </p:nvSpPr>
            <p:spPr>
              <a:xfrm>
                <a:off x="7021289" y="4244894"/>
                <a:ext cx="1055915" cy="654211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フリーフォーム 138"/>
              <p:cNvSpPr/>
              <p:nvPr/>
            </p:nvSpPr>
            <p:spPr>
              <a:xfrm>
                <a:off x="7783289" y="4225488"/>
                <a:ext cx="1055915" cy="654211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2" name="グループ化 131"/>
            <p:cNvGrpSpPr/>
            <p:nvPr/>
          </p:nvGrpSpPr>
          <p:grpSpPr>
            <a:xfrm rot="5400000" flipV="1">
              <a:off x="3415211" y="4745774"/>
              <a:ext cx="409609" cy="185621"/>
              <a:chOff x="7021289" y="4225488"/>
              <a:chExt cx="1680526" cy="673617"/>
            </a:xfrm>
          </p:grpSpPr>
          <p:sp>
            <p:nvSpPr>
              <p:cNvPr id="136" name="フリーフォーム 135"/>
              <p:cNvSpPr/>
              <p:nvPr/>
            </p:nvSpPr>
            <p:spPr>
              <a:xfrm>
                <a:off x="7021289" y="4244894"/>
                <a:ext cx="1055915" cy="654211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フリーフォーム 136"/>
              <p:cNvSpPr/>
              <p:nvPr/>
            </p:nvSpPr>
            <p:spPr>
              <a:xfrm>
                <a:off x="7645897" y="4225488"/>
                <a:ext cx="1055918" cy="654213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3" name="グループ化 132"/>
            <p:cNvGrpSpPr/>
            <p:nvPr/>
          </p:nvGrpSpPr>
          <p:grpSpPr>
            <a:xfrm rot="5400000" flipV="1">
              <a:off x="3412634" y="3983437"/>
              <a:ext cx="443097" cy="185621"/>
              <a:chOff x="7021289" y="4225488"/>
              <a:chExt cx="1817915" cy="673617"/>
            </a:xfrm>
          </p:grpSpPr>
          <p:sp>
            <p:nvSpPr>
              <p:cNvPr id="134" name="フリーフォーム 133"/>
              <p:cNvSpPr/>
              <p:nvPr/>
            </p:nvSpPr>
            <p:spPr>
              <a:xfrm>
                <a:off x="7021289" y="4244894"/>
                <a:ext cx="1055915" cy="654211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フリーフォーム 134"/>
              <p:cNvSpPr/>
              <p:nvPr/>
            </p:nvSpPr>
            <p:spPr>
              <a:xfrm>
                <a:off x="7783289" y="4225488"/>
                <a:ext cx="1055915" cy="654211"/>
              </a:xfrm>
              <a:custGeom>
                <a:avLst/>
                <a:gdLst>
                  <a:gd name="connsiteX0" fmla="*/ 0 w 1589315"/>
                  <a:gd name="connsiteY0" fmla="*/ 621553 h 687092"/>
                  <a:gd name="connsiteX1" fmla="*/ 696686 w 1589315"/>
                  <a:gd name="connsiteY1" fmla="*/ 632438 h 687092"/>
                  <a:gd name="connsiteX2" fmla="*/ 990600 w 1589315"/>
                  <a:gd name="connsiteY2" fmla="*/ 240553 h 687092"/>
                  <a:gd name="connsiteX3" fmla="*/ 838200 w 1589315"/>
                  <a:gd name="connsiteY3" fmla="*/ 1067 h 687092"/>
                  <a:gd name="connsiteX4" fmla="*/ 587829 w 1589315"/>
                  <a:gd name="connsiteY4" fmla="*/ 164353 h 687092"/>
                  <a:gd name="connsiteX5" fmla="*/ 772886 w 1589315"/>
                  <a:gd name="connsiteY5" fmla="*/ 436495 h 687092"/>
                  <a:gd name="connsiteX6" fmla="*/ 1186543 w 1589315"/>
                  <a:gd name="connsiteY6" fmla="*/ 665095 h 687092"/>
                  <a:gd name="connsiteX7" fmla="*/ 1589315 w 1589315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7092"/>
                  <a:gd name="connsiteX1" fmla="*/ 348344 w 1240973"/>
                  <a:gd name="connsiteY1" fmla="*/ 632438 h 687092"/>
                  <a:gd name="connsiteX2" fmla="*/ 642258 w 1240973"/>
                  <a:gd name="connsiteY2" fmla="*/ 240553 h 687092"/>
                  <a:gd name="connsiteX3" fmla="*/ 489858 w 1240973"/>
                  <a:gd name="connsiteY3" fmla="*/ 1067 h 687092"/>
                  <a:gd name="connsiteX4" fmla="*/ 239487 w 1240973"/>
                  <a:gd name="connsiteY4" fmla="*/ 164353 h 687092"/>
                  <a:gd name="connsiteX5" fmla="*/ 424544 w 1240973"/>
                  <a:gd name="connsiteY5" fmla="*/ 436495 h 687092"/>
                  <a:gd name="connsiteX6" fmla="*/ 838201 w 1240973"/>
                  <a:gd name="connsiteY6" fmla="*/ 665095 h 687092"/>
                  <a:gd name="connsiteX7" fmla="*/ 1240973 w 1240973"/>
                  <a:gd name="connsiteY7" fmla="*/ 665095 h 687092"/>
                  <a:gd name="connsiteX0" fmla="*/ 0 w 1240973"/>
                  <a:gd name="connsiteY0" fmla="*/ 654211 h 681095"/>
                  <a:gd name="connsiteX1" fmla="*/ 348344 w 1240973"/>
                  <a:gd name="connsiteY1" fmla="*/ 632438 h 681095"/>
                  <a:gd name="connsiteX2" fmla="*/ 642258 w 1240973"/>
                  <a:gd name="connsiteY2" fmla="*/ 240553 h 681095"/>
                  <a:gd name="connsiteX3" fmla="*/ 489858 w 1240973"/>
                  <a:gd name="connsiteY3" fmla="*/ 1067 h 681095"/>
                  <a:gd name="connsiteX4" fmla="*/ 239487 w 1240973"/>
                  <a:gd name="connsiteY4" fmla="*/ 164353 h 681095"/>
                  <a:gd name="connsiteX5" fmla="*/ 424544 w 1240973"/>
                  <a:gd name="connsiteY5" fmla="*/ 436495 h 681095"/>
                  <a:gd name="connsiteX6" fmla="*/ 740230 w 1240973"/>
                  <a:gd name="connsiteY6" fmla="*/ 654209 h 681095"/>
                  <a:gd name="connsiteX7" fmla="*/ 1240973 w 1240973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81095"/>
                  <a:gd name="connsiteX1" fmla="*/ 348344 w 1055915"/>
                  <a:gd name="connsiteY1" fmla="*/ 632438 h 681095"/>
                  <a:gd name="connsiteX2" fmla="*/ 642258 w 1055915"/>
                  <a:gd name="connsiteY2" fmla="*/ 240553 h 681095"/>
                  <a:gd name="connsiteX3" fmla="*/ 489858 w 1055915"/>
                  <a:gd name="connsiteY3" fmla="*/ 1067 h 681095"/>
                  <a:gd name="connsiteX4" fmla="*/ 239487 w 1055915"/>
                  <a:gd name="connsiteY4" fmla="*/ 164353 h 681095"/>
                  <a:gd name="connsiteX5" fmla="*/ 424544 w 1055915"/>
                  <a:gd name="connsiteY5" fmla="*/ 436495 h 681095"/>
                  <a:gd name="connsiteX6" fmla="*/ 740230 w 1055915"/>
                  <a:gd name="connsiteY6" fmla="*/ 654209 h 681095"/>
                  <a:gd name="connsiteX7" fmla="*/ 1055915 w 1055915"/>
                  <a:gd name="connsiteY7" fmla="*/ 665095 h 681095"/>
                  <a:gd name="connsiteX0" fmla="*/ 0 w 1055915"/>
                  <a:gd name="connsiteY0" fmla="*/ 654211 h 671700"/>
                  <a:gd name="connsiteX1" fmla="*/ 348344 w 1055915"/>
                  <a:gd name="connsiteY1" fmla="*/ 632438 h 671700"/>
                  <a:gd name="connsiteX2" fmla="*/ 642258 w 1055915"/>
                  <a:gd name="connsiteY2" fmla="*/ 240553 h 671700"/>
                  <a:gd name="connsiteX3" fmla="*/ 489858 w 1055915"/>
                  <a:gd name="connsiteY3" fmla="*/ 1067 h 671700"/>
                  <a:gd name="connsiteX4" fmla="*/ 239487 w 1055915"/>
                  <a:gd name="connsiteY4" fmla="*/ 164353 h 671700"/>
                  <a:gd name="connsiteX5" fmla="*/ 424544 w 1055915"/>
                  <a:gd name="connsiteY5" fmla="*/ 436495 h 671700"/>
                  <a:gd name="connsiteX6" fmla="*/ 729344 w 1055915"/>
                  <a:gd name="connsiteY6" fmla="*/ 621552 h 671700"/>
                  <a:gd name="connsiteX7" fmla="*/ 1055915 w 1055915"/>
                  <a:gd name="connsiteY7" fmla="*/ 665095 h 671700"/>
                  <a:gd name="connsiteX0" fmla="*/ 0 w 1055915"/>
                  <a:gd name="connsiteY0" fmla="*/ 654211 h 654211"/>
                  <a:gd name="connsiteX1" fmla="*/ 348344 w 1055915"/>
                  <a:gd name="connsiteY1" fmla="*/ 632438 h 654211"/>
                  <a:gd name="connsiteX2" fmla="*/ 642258 w 1055915"/>
                  <a:gd name="connsiteY2" fmla="*/ 240553 h 654211"/>
                  <a:gd name="connsiteX3" fmla="*/ 489858 w 1055915"/>
                  <a:gd name="connsiteY3" fmla="*/ 1067 h 654211"/>
                  <a:gd name="connsiteX4" fmla="*/ 239487 w 1055915"/>
                  <a:gd name="connsiteY4" fmla="*/ 164353 h 654211"/>
                  <a:gd name="connsiteX5" fmla="*/ 424544 w 1055915"/>
                  <a:gd name="connsiteY5" fmla="*/ 436495 h 654211"/>
                  <a:gd name="connsiteX6" fmla="*/ 729344 w 1055915"/>
                  <a:gd name="connsiteY6" fmla="*/ 621552 h 654211"/>
                  <a:gd name="connsiteX7" fmla="*/ 1055915 w 1055915"/>
                  <a:gd name="connsiteY7" fmla="*/ 621552 h 65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5915" h="654211">
                    <a:moveTo>
                      <a:pt x="0" y="654211"/>
                    </a:moveTo>
                    <a:cubicBezTo>
                      <a:pt x="265793" y="647860"/>
                      <a:pt x="241301" y="657839"/>
                      <a:pt x="348344" y="632438"/>
                    </a:cubicBezTo>
                    <a:cubicBezTo>
                      <a:pt x="455387" y="607037"/>
                      <a:pt x="618672" y="345781"/>
                      <a:pt x="642258" y="240553"/>
                    </a:cubicBezTo>
                    <a:cubicBezTo>
                      <a:pt x="665844" y="135325"/>
                      <a:pt x="556986" y="13767"/>
                      <a:pt x="489858" y="1067"/>
                    </a:cubicBezTo>
                    <a:cubicBezTo>
                      <a:pt x="422730" y="-11633"/>
                      <a:pt x="250373" y="91782"/>
                      <a:pt x="239487" y="164353"/>
                    </a:cubicBezTo>
                    <a:cubicBezTo>
                      <a:pt x="228601" y="236924"/>
                      <a:pt x="342901" y="360295"/>
                      <a:pt x="424544" y="436495"/>
                    </a:cubicBezTo>
                    <a:cubicBezTo>
                      <a:pt x="506187" y="512695"/>
                      <a:pt x="624116" y="590709"/>
                      <a:pt x="729344" y="621552"/>
                    </a:cubicBezTo>
                    <a:cubicBezTo>
                      <a:pt x="834572" y="652395"/>
                      <a:pt x="922565" y="640602"/>
                      <a:pt x="1055915" y="621552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40" name="テキスト ボックス 139"/>
          <p:cNvSpPr txBox="1"/>
          <p:nvPr/>
        </p:nvSpPr>
        <p:spPr>
          <a:xfrm>
            <a:off x="8642567" y="2570871"/>
            <a:ext cx="139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ingore</a:t>
            </a:r>
            <a:endParaRPr lang="en-US" altLang="ja-JP" sz="28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44" name="下矢印 143"/>
          <p:cNvSpPr/>
          <p:nvPr/>
        </p:nvSpPr>
        <p:spPr>
          <a:xfrm>
            <a:off x="5938361" y="2801937"/>
            <a:ext cx="508671" cy="667695"/>
          </a:xfrm>
          <a:prstGeom prst="downArrow">
            <a:avLst>
              <a:gd name="adj1" fmla="val 3680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7" name="グループ化 146"/>
          <p:cNvGrpSpPr/>
          <p:nvPr/>
        </p:nvGrpSpPr>
        <p:grpSpPr>
          <a:xfrm>
            <a:off x="162798" y="5518605"/>
            <a:ext cx="11950361" cy="308964"/>
            <a:chOff x="108000" y="3862258"/>
            <a:chExt cx="11950361" cy="308964"/>
          </a:xfrm>
        </p:grpSpPr>
        <p:pic>
          <p:nvPicPr>
            <p:cNvPr id="143" name="図 14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00" y="3862258"/>
              <a:ext cx="5760000" cy="301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146" name="図 14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361" y="3862800"/>
              <a:ext cx="6120000" cy="308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grpSp>
        <p:nvGrpSpPr>
          <p:cNvPr id="152" name="グループ化 151"/>
          <p:cNvGrpSpPr/>
          <p:nvPr/>
        </p:nvGrpSpPr>
        <p:grpSpPr>
          <a:xfrm>
            <a:off x="1156821" y="3954849"/>
            <a:ext cx="9672676" cy="317175"/>
            <a:chOff x="1218055" y="3918278"/>
            <a:chExt cx="9672676" cy="317175"/>
          </a:xfrm>
        </p:grpSpPr>
        <p:pic>
          <p:nvPicPr>
            <p:cNvPr id="149" name="図 14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055" y="3918278"/>
              <a:ext cx="4618393" cy="301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151" name="図 15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361" y="3927037"/>
              <a:ext cx="4952370" cy="30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pic>
        <p:nvPicPr>
          <p:cNvPr id="153" name="図 15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33" y="3415074"/>
            <a:ext cx="355092" cy="25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4" name="図 15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03" y="3360932"/>
            <a:ext cx="252984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5" name="図 15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42" y="4869028"/>
            <a:ext cx="481584" cy="48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6" name="図 15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40" y="5088803"/>
            <a:ext cx="507494" cy="3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57" name="上下矢印 156"/>
          <p:cNvSpPr/>
          <p:nvPr/>
        </p:nvSpPr>
        <p:spPr>
          <a:xfrm>
            <a:off x="8975166" y="4425953"/>
            <a:ext cx="414642" cy="840396"/>
          </a:xfrm>
          <a:prstGeom prst="upDownArrow">
            <a:avLst>
              <a:gd name="adj1" fmla="val 38079"/>
              <a:gd name="adj2" fmla="val 5000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9467497" y="4646096"/>
            <a:ext cx="1978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latin typeface="Arial" panose="020B0604020202020204" pitchFamily="34" charset="0"/>
                <a:ea typeface="Microsoft JhengHei UI Light" panose="020B0304030504040204" pitchFamily="50" charset="-128"/>
                <a:cs typeface="Arial" panose="020B0604020202020204" pitchFamily="34" charset="0"/>
              </a:rPr>
              <a:t>chiral partners</a:t>
            </a:r>
            <a:endParaRPr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2818042" y="6318279"/>
            <a:ext cx="6746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latin typeface="Arial" panose="020B0604020202020204" pitchFamily="34" charset="0"/>
                <a:ea typeface="Microsoft JhengHei UI Light" panose="020B0304030504040204" pitchFamily="50" charset="-128"/>
                <a:cs typeface="Arial" panose="020B0604020202020204" pitchFamily="34" charset="0"/>
              </a:rPr>
              <a:t>exactly true for OPE with factorized 4-quark condensates  </a:t>
            </a:r>
            <a:endParaRPr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161" name="直線矢印コネクタ 160"/>
          <p:cNvCxnSpPr>
            <a:stCxn id="159" idx="0"/>
          </p:cNvCxnSpPr>
          <p:nvPr/>
        </p:nvCxnSpPr>
        <p:spPr>
          <a:xfrm flipH="1" flipV="1">
            <a:off x="5993159" y="4425953"/>
            <a:ext cx="198278" cy="189232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矢印コネクタ 161"/>
          <p:cNvCxnSpPr/>
          <p:nvPr/>
        </p:nvCxnSpPr>
        <p:spPr>
          <a:xfrm flipV="1">
            <a:off x="5858840" y="5845057"/>
            <a:ext cx="135020" cy="43676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20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4" grpId="0" animBg="1"/>
      <p:bldP spid="157" grpId="0" animBg="1"/>
      <p:bldP spid="158" grpId="0"/>
      <p:bldP spid="15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108148" y="137693"/>
            <a:ext cx="250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Conclusions</a:t>
            </a:r>
            <a:endParaRPr lang="en-US" altLang="ja-JP" sz="36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下矢印 2"/>
          <p:cNvSpPr/>
          <p:nvPr/>
        </p:nvSpPr>
        <p:spPr bwMode="auto">
          <a:xfrm rot="14659779">
            <a:off x="4227736" y="1296394"/>
            <a:ext cx="461963" cy="7920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0460" y="947812"/>
            <a:ext cx="11438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altLang="ja-JP" sz="2000" dirty="0">
                <a:solidFill>
                  <a:srgbClr val="000000"/>
                </a:solidFill>
                <a:ea typeface="ＭＳ Ｐゴシック"/>
              </a:rPr>
              <a:t>The </a:t>
            </a:r>
            <a:r>
              <a:rPr lang="el-GR" altLang="ja-JP" sz="20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φ</a:t>
            </a:r>
            <a:r>
              <a:rPr lang="en-US" altLang="ja-JP" sz="20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-meson mass shift in nuclear matter constrains the strangeness content of the </a:t>
            </a:r>
            <a:r>
              <a:rPr lang="en-US" altLang="ja-JP" sz="20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nucleon: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47093" y="1502737"/>
            <a:ext cx="5971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7" lvl="1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r>
              <a:rPr lang="en-US" altLang="ja-JP" sz="20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Increasing </a:t>
            </a:r>
            <a:r>
              <a:rPr lang="el-GR" altLang="ja-JP" sz="20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φ</a:t>
            </a:r>
            <a:r>
              <a:rPr lang="en-US" altLang="ja-JP" sz="20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-meson mass in nuclear </a:t>
            </a:r>
            <a:r>
              <a:rPr lang="en-US" altLang="ja-JP" sz="20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matter</a:t>
            </a:r>
            <a:endParaRPr lang="en-US" altLang="ja-JP" sz="2000" dirty="0">
              <a:solidFill>
                <a:srgbClr val="000000"/>
              </a:solidFill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18" y="1632219"/>
            <a:ext cx="2240250" cy="29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" name="下矢印 6"/>
          <p:cNvSpPr/>
          <p:nvPr/>
        </p:nvSpPr>
        <p:spPr bwMode="auto">
          <a:xfrm rot="17676537">
            <a:off x="4250911" y="1973158"/>
            <a:ext cx="461963" cy="7920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47093" y="2268632"/>
            <a:ext cx="6219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7" lvl="1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r>
              <a:rPr lang="en-US" altLang="ja-JP" sz="20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Decreasing </a:t>
            </a:r>
            <a:r>
              <a:rPr lang="el-GR" altLang="ja-JP" sz="20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φ</a:t>
            </a:r>
            <a:r>
              <a:rPr lang="en-US" altLang="ja-JP" sz="2000" dirty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-meson mass in nuclear </a:t>
            </a:r>
            <a:r>
              <a:rPr lang="en-US" altLang="ja-JP" sz="2000" dirty="0" smtClean="0">
                <a:solidFill>
                  <a:srgbClr val="000000"/>
                </a:solidFill>
                <a:ea typeface="ＭＳ Ｐゴシック"/>
                <a:cs typeface="Arial" panose="020B0604020202020204" pitchFamily="34" charset="0"/>
              </a:rPr>
              <a:t>matter</a:t>
            </a:r>
            <a:endParaRPr lang="en-US" altLang="ja-JP" sz="2000" dirty="0">
              <a:solidFill>
                <a:srgbClr val="000000"/>
              </a:solidFill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18" y="2221557"/>
            <a:ext cx="2240250" cy="29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40460" y="2844098"/>
            <a:ext cx="11075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We have computed the </a:t>
            </a:r>
            <a:r>
              <a:rPr lang="el-GR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φ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 meson spectral density in vacuum and nuclear matter based on an effective vector dominance model and the latest experimental constraints 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1" name="下矢印 10"/>
          <p:cNvSpPr/>
          <p:nvPr/>
        </p:nvSpPr>
        <p:spPr bwMode="auto">
          <a:xfrm rot="16200000">
            <a:off x="2018957" y="3423823"/>
            <a:ext cx="461963" cy="792000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91734" y="3623508"/>
            <a:ext cx="5668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Non-symmetric behavior of peak in nuclear matter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3" name="下矢印 12"/>
          <p:cNvSpPr/>
          <p:nvPr/>
        </p:nvSpPr>
        <p:spPr bwMode="auto">
          <a:xfrm rot="16200000">
            <a:off x="2018957" y="3922643"/>
            <a:ext cx="461963" cy="792000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91734" y="4033549"/>
            <a:ext cx="8484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Moments provide direct links between QCD condensates and experimentally measurable quantities 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5" name="星 5 14"/>
          <p:cNvSpPr/>
          <p:nvPr/>
        </p:nvSpPr>
        <p:spPr>
          <a:xfrm>
            <a:off x="319509" y="1008553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星 5 15"/>
          <p:cNvSpPr/>
          <p:nvPr/>
        </p:nvSpPr>
        <p:spPr>
          <a:xfrm>
            <a:off x="319508" y="2907489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0460" y="4961222"/>
            <a:ext cx="11075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We have estimated the potential modification of the f</a:t>
            </a:r>
            <a:r>
              <a:rPr lang="en-US" altLang="ja-JP" sz="2000" baseline="-25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1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(1285) in nuclear matter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8" name="星 5 17"/>
          <p:cNvSpPr/>
          <p:nvPr/>
        </p:nvSpPr>
        <p:spPr>
          <a:xfrm>
            <a:off x="319508" y="5024613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 bwMode="auto">
          <a:xfrm rot="16200000">
            <a:off x="2018956" y="5333966"/>
            <a:ext cx="461963" cy="792000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91733" y="5533651"/>
            <a:ext cx="9187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Strong modification of the peak is possible (e.g. 100 MeV negative mass shift)  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1" name="下矢印 20"/>
          <p:cNvSpPr/>
          <p:nvPr/>
        </p:nvSpPr>
        <p:spPr bwMode="auto">
          <a:xfrm rot="16200000">
            <a:off x="2018956" y="5840266"/>
            <a:ext cx="461963" cy="792000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891733" y="6039951"/>
            <a:ext cx="9187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For vanishing disconnected diagrams, the f</a:t>
            </a:r>
            <a:r>
              <a:rPr lang="en-US" altLang="ja-JP" sz="2000" baseline="-25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1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(1285) will become degenerate with the </a:t>
            </a:r>
            <a:r>
              <a:rPr lang="el-GR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ω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 once chiral symmetry is restored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869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007120" y="2762128"/>
            <a:ext cx="4123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Backup slides</a:t>
            </a:r>
            <a:endParaRPr kumimoji="1" lang="ja-JP" altLang="en-US" sz="44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22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146001" y="252321"/>
            <a:ext cx="383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Consistency check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12120" y="837096"/>
            <a:ext cx="205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(Vacuum)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04213" y="1421871"/>
            <a:ext cx="11008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Are the zeroth and first momentum sum rules consistent with our phenomenological spectral density?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26016" y="1938043"/>
            <a:ext cx="195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Zeroth Moment</a:t>
            </a:r>
            <a:endParaRPr kumimoji="1" lang="en-US" altLang="ja-JP" sz="2000" b="1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72588" y="1917931"/>
            <a:ext cx="195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First Moment</a:t>
            </a:r>
            <a:endParaRPr kumimoji="1" lang="en-US" altLang="ja-JP" sz="2000" b="1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9" name="左右矢印 18"/>
          <p:cNvSpPr/>
          <p:nvPr/>
        </p:nvSpPr>
        <p:spPr bwMode="auto">
          <a:xfrm>
            <a:off x="5458753" y="5941313"/>
            <a:ext cx="1510458" cy="433388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01026" y="6374701"/>
            <a:ext cx="1439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Consistent!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67" y="2318041"/>
            <a:ext cx="5364945" cy="354208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0845" y="2318041"/>
            <a:ext cx="5381058" cy="35606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56" y="5996863"/>
            <a:ext cx="3174617" cy="29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19" y="5994303"/>
            <a:ext cx="3174617" cy="29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6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091813" y="349354"/>
            <a:ext cx="4580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Introduction</a:t>
            </a:r>
            <a:endParaRPr kumimoji="1" lang="ja-JP" altLang="en-US" sz="6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66794" y="2600433"/>
            <a:ext cx="2546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ja-JP" sz="44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φ</a:t>
            </a:r>
            <a:r>
              <a:rPr lang="en-US" altLang="ja-JP" sz="44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 meson</a:t>
            </a:r>
            <a:endParaRPr kumimoji="1" lang="ja-JP" altLang="en-US" sz="44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27587" y="4750144"/>
            <a:ext cx="352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bg1"/>
                </a:solidFill>
                <a:ea typeface="Microsoft YaHei Light" panose="020B0502040204020203" pitchFamily="34" charset="-122"/>
              </a:rPr>
              <a:t>m</a:t>
            </a:r>
            <a:r>
              <a:rPr lang="el-GR" altLang="ja-JP" sz="3600" baseline="-250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φ</a:t>
            </a:r>
            <a:r>
              <a:rPr lang="en-US" altLang="ja-JP" sz="3600" baseline="-250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ja-JP" sz="36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= 1019 MeV</a:t>
            </a:r>
            <a:endParaRPr kumimoji="1" lang="ja-JP" altLang="en-US" sz="36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127587" y="5396475"/>
            <a:ext cx="352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bg1"/>
                </a:solidFill>
                <a:ea typeface="Microsoft YaHei Light" panose="020B0502040204020203" pitchFamily="34" charset="-122"/>
              </a:rPr>
              <a:t>Γ</a:t>
            </a:r>
            <a:r>
              <a:rPr lang="el-GR" altLang="ja-JP" sz="3600" baseline="-250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φ</a:t>
            </a:r>
            <a:r>
              <a:rPr lang="en-US" altLang="ja-JP" sz="3600" baseline="-250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en-US" altLang="ja-JP" sz="36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= 4.3 MeV</a:t>
            </a:r>
            <a:endParaRPr kumimoji="1" lang="ja-JP" altLang="en-US" sz="36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66027" y="1569381"/>
            <a:ext cx="4406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Object of study:</a:t>
            </a:r>
            <a:endParaRPr kumimoji="1" lang="ja-JP" altLang="en-US" sz="44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grpSp>
        <p:nvGrpSpPr>
          <p:cNvPr id="59" name="グループ化 58"/>
          <p:cNvGrpSpPr/>
          <p:nvPr/>
        </p:nvGrpSpPr>
        <p:grpSpPr>
          <a:xfrm>
            <a:off x="9633027" y="3961187"/>
            <a:ext cx="1311597" cy="1124058"/>
            <a:chOff x="8054399" y="2688591"/>
            <a:chExt cx="1324377" cy="1148981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8054399" y="2712194"/>
              <a:ext cx="617838" cy="593124"/>
              <a:chOff x="8054399" y="2712194"/>
              <a:chExt cx="617838" cy="593124"/>
            </a:xfrm>
          </p:grpSpPr>
          <p:sp>
            <p:nvSpPr>
              <p:cNvPr id="13" name="フローチャート: 結合子 12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9" name="図 38"/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43" name="グループ化 42"/>
            <p:cNvGrpSpPr/>
            <p:nvPr/>
          </p:nvGrpSpPr>
          <p:grpSpPr>
            <a:xfrm>
              <a:off x="8402589" y="3244448"/>
              <a:ext cx="617838" cy="593124"/>
              <a:chOff x="8452020" y="3305318"/>
              <a:chExt cx="617838" cy="593124"/>
            </a:xfrm>
          </p:grpSpPr>
          <p:sp>
            <p:nvSpPr>
              <p:cNvPr id="21" name="フローチャート: 結合子 20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1" name="図 40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44" name="グループ化 43"/>
            <p:cNvGrpSpPr/>
            <p:nvPr/>
          </p:nvGrpSpPr>
          <p:grpSpPr>
            <a:xfrm>
              <a:off x="8760938" y="2688591"/>
              <a:ext cx="617838" cy="593124"/>
              <a:chOff x="8054399" y="2712194"/>
              <a:chExt cx="617838" cy="593124"/>
            </a:xfrm>
          </p:grpSpPr>
          <p:sp>
            <p:nvSpPr>
              <p:cNvPr id="45" name="フローチャート: 結合子 44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6" name="図 45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60" name="グループ化 59"/>
          <p:cNvGrpSpPr/>
          <p:nvPr/>
        </p:nvGrpSpPr>
        <p:grpSpPr>
          <a:xfrm>
            <a:off x="7359911" y="5307359"/>
            <a:ext cx="1283583" cy="1155813"/>
            <a:chOff x="7438079" y="4562659"/>
            <a:chExt cx="1283583" cy="1155813"/>
          </a:xfrm>
        </p:grpSpPr>
        <p:grpSp>
          <p:nvGrpSpPr>
            <p:cNvPr id="47" name="グループ化 46"/>
            <p:cNvGrpSpPr/>
            <p:nvPr/>
          </p:nvGrpSpPr>
          <p:grpSpPr>
            <a:xfrm>
              <a:off x="7438079" y="4593094"/>
              <a:ext cx="617838" cy="593124"/>
              <a:chOff x="8054399" y="2712194"/>
              <a:chExt cx="617838" cy="593124"/>
            </a:xfrm>
          </p:grpSpPr>
          <p:sp>
            <p:nvSpPr>
              <p:cNvPr id="48" name="フローチャート: 結合子 47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9" name="図 4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50" name="グループ化 49"/>
            <p:cNvGrpSpPr/>
            <p:nvPr/>
          </p:nvGrpSpPr>
          <p:grpSpPr>
            <a:xfrm>
              <a:off x="7786269" y="5125348"/>
              <a:ext cx="617838" cy="593124"/>
              <a:chOff x="8452020" y="3305318"/>
              <a:chExt cx="617838" cy="593124"/>
            </a:xfrm>
          </p:grpSpPr>
          <p:sp>
            <p:nvSpPr>
              <p:cNvPr id="51" name="フローチャート: 結合子 50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52" name="図 51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56" name="グループ化 55"/>
            <p:cNvGrpSpPr/>
            <p:nvPr/>
          </p:nvGrpSpPr>
          <p:grpSpPr>
            <a:xfrm>
              <a:off x="8103824" y="4562659"/>
              <a:ext cx="617838" cy="593124"/>
              <a:chOff x="8452020" y="3305318"/>
              <a:chExt cx="617838" cy="593124"/>
            </a:xfrm>
          </p:grpSpPr>
          <p:sp>
            <p:nvSpPr>
              <p:cNvPr id="57" name="フローチャート: 結合子 56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58" name="図 57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71" name="グループ化 70"/>
          <p:cNvGrpSpPr/>
          <p:nvPr/>
        </p:nvGrpSpPr>
        <p:grpSpPr>
          <a:xfrm>
            <a:off x="9162643" y="2706879"/>
            <a:ext cx="1283583" cy="1155813"/>
            <a:chOff x="7438079" y="4562659"/>
            <a:chExt cx="1283583" cy="1155813"/>
          </a:xfrm>
        </p:grpSpPr>
        <p:grpSp>
          <p:nvGrpSpPr>
            <p:cNvPr id="72" name="グループ化 71"/>
            <p:cNvGrpSpPr/>
            <p:nvPr/>
          </p:nvGrpSpPr>
          <p:grpSpPr>
            <a:xfrm>
              <a:off x="7438079" y="4593094"/>
              <a:ext cx="617838" cy="593124"/>
              <a:chOff x="8054399" y="2712194"/>
              <a:chExt cx="617838" cy="593124"/>
            </a:xfrm>
          </p:grpSpPr>
          <p:sp>
            <p:nvSpPr>
              <p:cNvPr id="79" name="フローチャート: 結合子 78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80" name="図 79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73" name="グループ化 72"/>
            <p:cNvGrpSpPr/>
            <p:nvPr/>
          </p:nvGrpSpPr>
          <p:grpSpPr>
            <a:xfrm>
              <a:off x="7786269" y="5125348"/>
              <a:ext cx="617838" cy="593124"/>
              <a:chOff x="8452020" y="3305318"/>
              <a:chExt cx="617838" cy="593124"/>
            </a:xfrm>
          </p:grpSpPr>
          <p:sp>
            <p:nvSpPr>
              <p:cNvPr id="77" name="フローチャート: 結合子 76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78" name="図 77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74" name="グループ化 73"/>
            <p:cNvGrpSpPr/>
            <p:nvPr/>
          </p:nvGrpSpPr>
          <p:grpSpPr>
            <a:xfrm>
              <a:off x="8103824" y="4562659"/>
              <a:ext cx="617838" cy="593124"/>
              <a:chOff x="8452020" y="3305318"/>
              <a:chExt cx="617838" cy="593124"/>
            </a:xfrm>
          </p:grpSpPr>
          <p:sp>
            <p:nvSpPr>
              <p:cNvPr id="75" name="フローチャート: 結合子 74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76" name="図 75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81" name="グループ化 80"/>
          <p:cNvGrpSpPr/>
          <p:nvPr/>
        </p:nvGrpSpPr>
        <p:grpSpPr>
          <a:xfrm>
            <a:off x="8486731" y="4540163"/>
            <a:ext cx="1283583" cy="1155813"/>
            <a:chOff x="7438079" y="4562659"/>
            <a:chExt cx="1283583" cy="1155813"/>
          </a:xfrm>
        </p:grpSpPr>
        <p:grpSp>
          <p:nvGrpSpPr>
            <p:cNvPr id="82" name="グループ化 81"/>
            <p:cNvGrpSpPr/>
            <p:nvPr/>
          </p:nvGrpSpPr>
          <p:grpSpPr>
            <a:xfrm>
              <a:off x="7438079" y="4593094"/>
              <a:ext cx="617838" cy="593124"/>
              <a:chOff x="8054399" y="2712194"/>
              <a:chExt cx="617838" cy="593124"/>
            </a:xfrm>
          </p:grpSpPr>
          <p:sp>
            <p:nvSpPr>
              <p:cNvPr id="89" name="フローチャート: 結合子 88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90" name="図 89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83" name="グループ化 82"/>
            <p:cNvGrpSpPr/>
            <p:nvPr/>
          </p:nvGrpSpPr>
          <p:grpSpPr>
            <a:xfrm>
              <a:off x="7786269" y="5125348"/>
              <a:ext cx="617838" cy="593124"/>
              <a:chOff x="8452020" y="3305318"/>
              <a:chExt cx="617838" cy="593124"/>
            </a:xfrm>
          </p:grpSpPr>
          <p:sp>
            <p:nvSpPr>
              <p:cNvPr id="87" name="フローチャート: 結合子 86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88" name="図 87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84" name="グループ化 83"/>
            <p:cNvGrpSpPr/>
            <p:nvPr/>
          </p:nvGrpSpPr>
          <p:grpSpPr>
            <a:xfrm>
              <a:off x="8103824" y="4562659"/>
              <a:ext cx="617838" cy="593124"/>
              <a:chOff x="8452020" y="3305318"/>
              <a:chExt cx="617838" cy="593124"/>
            </a:xfrm>
          </p:grpSpPr>
          <p:sp>
            <p:nvSpPr>
              <p:cNvPr id="85" name="フローチャート: 結合子 84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86" name="図 85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91" name="グループ化 90"/>
          <p:cNvGrpSpPr/>
          <p:nvPr/>
        </p:nvGrpSpPr>
        <p:grpSpPr>
          <a:xfrm>
            <a:off x="6549007" y="3253211"/>
            <a:ext cx="1283583" cy="1155813"/>
            <a:chOff x="7438079" y="4562659"/>
            <a:chExt cx="1283583" cy="1155813"/>
          </a:xfrm>
        </p:grpSpPr>
        <p:grpSp>
          <p:nvGrpSpPr>
            <p:cNvPr id="92" name="グループ化 91"/>
            <p:cNvGrpSpPr/>
            <p:nvPr/>
          </p:nvGrpSpPr>
          <p:grpSpPr>
            <a:xfrm>
              <a:off x="7438079" y="4593094"/>
              <a:ext cx="617838" cy="593124"/>
              <a:chOff x="8054399" y="2712194"/>
              <a:chExt cx="617838" cy="593124"/>
            </a:xfrm>
          </p:grpSpPr>
          <p:sp>
            <p:nvSpPr>
              <p:cNvPr id="99" name="フローチャート: 結合子 98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00" name="図 99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93" name="グループ化 92"/>
            <p:cNvGrpSpPr/>
            <p:nvPr/>
          </p:nvGrpSpPr>
          <p:grpSpPr>
            <a:xfrm>
              <a:off x="7786269" y="5125348"/>
              <a:ext cx="617838" cy="593124"/>
              <a:chOff x="8452020" y="3305318"/>
              <a:chExt cx="617838" cy="593124"/>
            </a:xfrm>
          </p:grpSpPr>
          <p:sp>
            <p:nvSpPr>
              <p:cNvPr id="97" name="フローチャート: 結合子 96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98" name="図 97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94" name="グループ化 93"/>
            <p:cNvGrpSpPr/>
            <p:nvPr/>
          </p:nvGrpSpPr>
          <p:grpSpPr>
            <a:xfrm>
              <a:off x="8103824" y="4562659"/>
              <a:ext cx="617838" cy="593124"/>
              <a:chOff x="8452020" y="3305318"/>
              <a:chExt cx="617838" cy="593124"/>
            </a:xfrm>
          </p:grpSpPr>
          <p:sp>
            <p:nvSpPr>
              <p:cNvPr id="95" name="フローチャート: 結合子 94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96" name="図 95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01" name="グループ化 100"/>
          <p:cNvGrpSpPr/>
          <p:nvPr/>
        </p:nvGrpSpPr>
        <p:grpSpPr>
          <a:xfrm>
            <a:off x="6477676" y="4369894"/>
            <a:ext cx="1368728" cy="1142393"/>
            <a:chOff x="8054399" y="2688591"/>
            <a:chExt cx="1324377" cy="1148981"/>
          </a:xfrm>
        </p:grpSpPr>
        <p:grpSp>
          <p:nvGrpSpPr>
            <p:cNvPr id="102" name="グループ化 101"/>
            <p:cNvGrpSpPr/>
            <p:nvPr/>
          </p:nvGrpSpPr>
          <p:grpSpPr>
            <a:xfrm>
              <a:off x="8054399" y="2712194"/>
              <a:ext cx="617838" cy="593124"/>
              <a:chOff x="8054399" y="2712194"/>
              <a:chExt cx="617838" cy="593124"/>
            </a:xfrm>
          </p:grpSpPr>
          <p:sp>
            <p:nvSpPr>
              <p:cNvPr id="109" name="フローチャート: 結合子 108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10" name="図 109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03" name="グループ化 102"/>
            <p:cNvGrpSpPr/>
            <p:nvPr/>
          </p:nvGrpSpPr>
          <p:grpSpPr>
            <a:xfrm>
              <a:off x="8402589" y="3244448"/>
              <a:ext cx="617838" cy="593124"/>
              <a:chOff x="8452020" y="3305318"/>
              <a:chExt cx="617838" cy="593124"/>
            </a:xfrm>
          </p:grpSpPr>
          <p:sp>
            <p:nvSpPr>
              <p:cNvPr id="107" name="フローチャート: 結合子 106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08" name="図 107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04" name="グループ化 103"/>
            <p:cNvGrpSpPr/>
            <p:nvPr/>
          </p:nvGrpSpPr>
          <p:grpSpPr>
            <a:xfrm>
              <a:off x="8760938" y="2688591"/>
              <a:ext cx="617838" cy="593124"/>
              <a:chOff x="8054399" y="2712194"/>
              <a:chExt cx="617838" cy="593124"/>
            </a:xfrm>
          </p:grpSpPr>
          <p:sp>
            <p:nvSpPr>
              <p:cNvPr id="105" name="フローチャート: 結合子 104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06" name="図 105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11" name="グループ化 110"/>
          <p:cNvGrpSpPr/>
          <p:nvPr/>
        </p:nvGrpSpPr>
        <p:grpSpPr>
          <a:xfrm>
            <a:off x="9510833" y="5178108"/>
            <a:ext cx="1356320" cy="1164904"/>
            <a:chOff x="8054399" y="2688591"/>
            <a:chExt cx="1324377" cy="1148981"/>
          </a:xfrm>
        </p:grpSpPr>
        <p:grpSp>
          <p:nvGrpSpPr>
            <p:cNvPr id="112" name="グループ化 111"/>
            <p:cNvGrpSpPr/>
            <p:nvPr/>
          </p:nvGrpSpPr>
          <p:grpSpPr>
            <a:xfrm>
              <a:off x="8054399" y="2712194"/>
              <a:ext cx="617838" cy="593124"/>
              <a:chOff x="8054399" y="2712194"/>
              <a:chExt cx="617838" cy="593124"/>
            </a:xfrm>
          </p:grpSpPr>
          <p:sp>
            <p:nvSpPr>
              <p:cNvPr id="119" name="フローチャート: 結合子 118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20" name="図 119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13" name="グループ化 112"/>
            <p:cNvGrpSpPr/>
            <p:nvPr/>
          </p:nvGrpSpPr>
          <p:grpSpPr>
            <a:xfrm>
              <a:off x="8402589" y="3244448"/>
              <a:ext cx="617838" cy="593124"/>
              <a:chOff x="8452020" y="3305318"/>
              <a:chExt cx="617838" cy="593124"/>
            </a:xfrm>
          </p:grpSpPr>
          <p:sp>
            <p:nvSpPr>
              <p:cNvPr id="117" name="フローチャート: 結合子 116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18" name="図 117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14" name="グループ化 113"/>
            <p:cNvGrpSpPr/>
            <p:nvPr/>
          </p:nvGrpSpPr>
          <p:grpSpPr>
            <a:xfrm>
              <a:off x="8760938" y="2688591"/>
              <a:ext cx="617838" cy="593124"/>
              <a:chOff x="8054399" y="2712194"/>
              <a:chExt cx="617838" cy="593124"/>
            </a:xfrm>
          </p:grpSpPr>
          <p:sp>
            <p:nvSpPr>
              <p:cNvPr id="115" name="フローチャート: 結合子 114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16" name="図 115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21" name="グループ化 120"/>
          <p:cNvGrpSpPr/>
          <p:nvPr/>
        </p:nvGrpSpPr>
        <p:grpSpPr>
          <a:xfrm>
            <a:off x="7694044" y="2600433"/>
            <a:ext cx="1357311" cy="1177755"/>
            <a:chOff x="8054399" y="2688591"/>
            <a:chExt cx="1324377" cy="1148981"/>
          </a:xfrm>
        </p:grpSpPr>
        <p:grpSp>
          <p:nvGrpSpPr>
            <p:cNvPr id="122" name="グループ化 121"/>
            <p:cNvGrpSpPr/>
            <p:nvPr/>
          </p:nvGrpSpPr>
          <p:grpSpPr>
            <a:xfrm>
              <a:off x="8054399" y="2712194"/>
              <a:ext cx="617838" cy="593124"/>
              <a:chOff x="8054399" y="2712194"/>
              <a:chExt cx="617838" cy="593124"/>
            </a:xfrm>
          </p:grpSpPr>
          <p:sp>
            <p:nvSpPr>
              <p:cNvPr id="129" name="フローチャート: 結合子 128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30" name="図 129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23" name="グループ化 122"/>
            <p:cNvGrpSpPr/>
            <p:nvPr/>
          </p:nvGrpSpPr>
          <p:grpSpPr>
            <a:xfrm>
              <a:off x="8402589" y="3244448"/>
              <a:ext cx="617838" cy="593124"/>
              <a:chOff x="8452020" y="3305318"/>
              <a:chExt cx="617838" cy="593124"/>
            </a:xfrm>
          </p:grpSpPr>
          <p:sp>
            <p:nvSpPr>
              <p:cNvPr id="127" name="フローチャート: 結合子 126"/>
              <p:cNvSpPr/>
              <p:nvPr/>
            </p:nvSpPr>
            <p:spPr>
              <a:xfrm>
                <a:off x="8452020" y="3305318"/>
                <a:ext cx="617838" cy="593124"/>
              </a:xfrm>
              <a:prstGeom prst="flowChartConnector">
                <a:avLst/>
              </a:prstGeom>
              <a:solidFill>
                <a:srgbClr val="474399"/>
              </a:solidFill>
              <a:ln>
                <a:solidFill>
                  <a:srgbClr val="3D35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28" name="図 127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5847" y="3417473"/>
                <a:ext cx="250183" cy="341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  <p:grpSp>
          <p:nvGrpSpPr>
            <p:cNvPr id="124" name="グループ化 123"/>
            <p:cNvGrpSpPr/>
            <p:nvPr/>
          </p:nvGrpSpPr>
          <p:grpSpPr>
            <a:xfrm>
              <a:off x="8760938" y="2688591"/>
              <a:ext cx="617838" cy="593124"/>
              <a:chOff x="8054399" y="2712194"/>
              <a:chExt cx="617838" cy="593124"/>
            </a:xfrm>
          </p:grpSpPr>
          <p:sp>
            <p:nvSpPr>
              <p:cNvPr id="125" name="フローチャート: 結合子 124"/>
              <p:cNvSpPr/>
              <p:nvPr/>
            </p:nvSpPr>
            <p:spPr>
              <a:xfrm>
                <a:off x="8054399" y="2712194"/>
                <a:ext cx="617838" cy="593124"/>
              </a:xfrm>
              <a:prstGeom prst="flowChartConnector">
                <a:avLst/>
              </a:prstGeom>
              <a:solidFill>
                <a:srgbClr val="4D8B7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26" name="図 125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1508" y="2877312"/>
                <a:ext cx="299937" cy="24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rgbClr r="0" g="0" b="0">
                        <a:alpha val="0"/>
                      </a:scrgbClr>
                    </a:solidFill>
                  </a14:hiddenFill>
                </a:ext>
              </a:extLst>
            </p:spPr>
          </p:pic>
        </p:grpSp>
      </p:grpSp>
      <p:grpSp>
        <p:nvGrpSpPr>
          <p:cNvPr id="141" name="グループ化 140"/>
          <p:cNvGrpSpPr/>
          <p:nvPr/>
        </p:nvGrpSpPr>
        <p:grpSpPr>
          <a:xfrm>
            <a:off x="8239291" y="3928340"/>
            <a:ext cx="1188073" cy="529264"/>
            <a:chOff x="1895142" y="3691115"/>
            <a:chExt cx="1318458" cy="593646"/>
          </a:xfrm>
        </p:grpSpPr>
        <p:sp>
          <p:nvSpPr>
            <p:cNvPr id="142" name="フローチャート: 結合子 141"/>
            <p:cNvSpPr/>
            <p:nvPr/>
          </p:nvSpPr>
          <p:spPr>
            <a:xfrm>
              <a:off x="2595762" y="3691637"/>
              <a:ext cx="617838" cy="593124"/>
            </a:xfrm>
            <a:prstGeom prst="flowChartConnector">
              <a:avLst/>
            </a:prstGeom>
            <a:solidFill>
              <a:srgbClr val="BAC711"/>
            </a:solidFill>
            <a:ln>
              <a:solidFill>
                <a:srgbClr val="BAC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ローチャート: 結合子 142"/>
            <p:cNvSpPr/>
            <p:nvPr/>
          </p:nvSpPr>
          <p:spPr>
            <a:xfrm>
              <a:off x="1895142" y="3691115"/>
              <a:ext cx="617838" cy="593124"/>
            </a:xfrm>
            <a:prstGeom prst="flowChartConnector">
              <a:avLst/>
            </a:prstGeom>
            <a:solidFill>
              <a:srgbClr val="DB2E0B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4" name="図 14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424" y="3837572"/>
              <a:ext cx="271274" cy="300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145" name="図 14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185" y="3827823"/>
              <a:ext cx="328992" cy="359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sp>
        <p:nvSpPr>
          <p:cNvPr id="146" name="テキスト ボックス 145"/>
          <p:cNvSpPr txBox="1"/>
          <p:nvPr/>
        </p:nvSpPr>
        <p:spPr>
          <a:xfrm>
            <a:off x="7727981" y="1612282"/>
            <a:ext cx="2377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 smtClean="0">
                <a:solidFill>
                  <a:schemeClr val="bg1"/>
                </a:solidFill>
                <a:ea typeface="Microsoft YaHei Light" panose="020B0502040204020203" pitchFamily="34" charset="-122"/>
                <a:cs typeface="Arial" panose="020B0604020202020204" pitchFamily="34" charset="0"/>
              </a:rPr>
              <a:t>Interest:</a:t>
            </a:r>
            <a:endParaRPr kumimoji="1" lang="ja-JP" altLang="en-US" sz="4400" dirty="0">
              <a:solidFill>
                <a:schemeClr val="bg1"/>
              </a:solidFill>
              <a:ea typeface="Microsoft YaHei Light" panose="020B0502040204020203" pitchFamily="34" charset="-122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895142" y="3691115"/>
            <a:ext cx="1318458" cy="593646"/>
            <a:chOff x="1895142" y="3691115"/>
            <a:chExt cx="1318458" cy="593646"/>
          </a:xfrm>
        </p:grpSpPr>
        <p:sp>
          <p:nvSpPr>
            <p:cNvPr id="9" name="フローチャート: 結合子 8"/>
            <p:cNvSpPr/>
            <p:nvPr/>
          </p:nvSpPr>
          <p:spPr>
            <a:xfrm>
              <a:off x="2595762" y="3691637"/>
              <a:ext cx="617838" cy="593124"/>
            </a:xfrm>
            <a:prstGeom prst="flowChartConnector">
              <a:avLst/>
            </a:prstGeom>
            <a:solidFill>
              <a:srgbClr val="BAC711"/>
            </a:solidFill>
            <a:ln>
              <a:solidFill>
                <a:srgbClr val="BAC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ローチャート: 結合子 17"/>
            <p:cNvSpPr/>
            <p:nvPr/>
          </p:nvSpPr>
          <p:spPr>
            <a:xfrm>
              <a:off x="1895142" y="3691115"/>
              <a:ext cx="617838" cy="593124"/>
            </a:xfrm>
            <a:prstGeom prst="flowChartConnector">
              <a:avLst/>
            </a:prstGeom>
            <a:solidFill>
              <a:srgbClr val="DB2E0B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" name="図 2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185" y="3827823"/>
              <a:ext cx="328992" cy="359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  <p:pic>
          <p:nvPicPr>
            <p:cNvPr id="7" name="図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424" y="3846335"/>
              <a:ext cx="271274" cy="300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762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  <p:bldP spid="14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402489" y="257772"/>
            <a:ext cx="383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Consistency check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36000" y="810000"/>
            <a:ext cx="3070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(Nuclear matter)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04213" y="1421871"/>
            <a:ext cx="11008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Are the zeroth and first momentum sum rules consistent with our phenomenological spectral density?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82955" y="1947003"/>
            <a:ext cx="195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Zeroth Moment</a:t>
            </a:r>
            <a:endParaRPr kumimoji="1" lang="en-US" altLang="ja-JP" sz="2000" b="1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84945" y="1938042"/>
            <a:ext cx="1953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First Moment</a:t>
            </a:r>
            <a:endParaRPr kumimoji="1" lang="en-US" altLang="ja-JP" sz="2000" b="1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9" name="左右矢印 18"/>
          <p:cNvSpPr/>
          <p:nvPr/>
        </p:nvSpPr>
        <p:spPr bwMode="auto">
          <a:xfrm>
            <a:off x="5412356" y="6108186"/>
            <a:ext cx="1510458" cy="433388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83424" y="6541574"/>
            <a:ext cx="1439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Consistent!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50" y="2338152"/>
            <a:ext cx="5347642" cy="355277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392" y="2338152"/>
            <a:ext cx="5360792" cy="355277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49" y="6130478"/>
            <a:ext cx="3149164" cy="4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037" y="6130478"/>
            <a:ext cx="3149164" cy="4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56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752052" y="201905"/>
            <a:ext cx="4959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Second moment sum rule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2734481" y="2910894"/>
            <a:ext cx="255856" cy="3985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左カーブ矢印 13"/>
          <p:cNvSpPr/>
          <p:nvPr/>
        </p:nvSpPr>
        <p:spPr>
          <a:xfrm>
            <a:off x="7955943" y="2218915"/>
            <a:ext cx="370703" cy="59164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781830" y="2160796"/>
            <a:ext cx="1807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Factorization hypothesis 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4" name="二方向矢印 3"/>
          <p:cNvSpPr/>
          <p:nvPr/>
        </p:nvSpPr>
        <p:spPr>
          <a:xfrm>
            <a:off x="8990321" y="2931020"/>
            <a:ext cx="695464" cy="1828549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685784" y="4359459"/>
            <a:ext cx="2224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Strongly violated?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15" y="2021867"/>
            <a:ext cx="6626265" cy="59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44" y="2574396"/>
            <a:ext cx="2150973" cy="35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47" y="3306156"/>
            <a:ext cx="553233" cy="18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8293" y="3110177"/>
            <a:ext cx="5313220" cy="3548664"/>
          </a:xfrm>
          <a:prstGeom prst="rect">
            <a:avLst/>
          </a:prstGeom>
        </p:spPr>
      </p:pic>
      <p:sp>
        <p:nvSpPr>
          <p:cNvPr id="3" name="下矢印 2"/>
          <p:cNvSpPr/>
          <p:nvPr/>
        </p:nvSpPr>
        <p:spPr>
          <a:xfrm>
            <a:off x="10409293" y="4884509"/>
            <a:ext cx="388921" cy="496383"/>
          </a:xfrm>
          <a:prstGeom prst="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685784" y="5505832"/>
            <a:ext cx="22248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Should be tested on the lattice!</a:t>
            </a:r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04" y="1081096"/>
            <a:ext cx="3649305" cy="61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96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3" grpId="0" animBg="1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6577" y="309881"/>
            <a:ext cx="7168764" cy="774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4000" dirty="0" smtClean="0">
                <a:solidFill>
                  <a:schemeClr val="bg1"/>
                </a:solidFill>
                <a:latin typeface="+mn-lt"/>
              </a:rPr>
              <a:t>The basic problem to be solved</a:t>
            </a:r>
          </a:p>
        </p:txBody>
      </p:sp>
      <p:sp>
        <p:nvSpPr>
          <p:cNvPr id="143364" name="Line 4"/>
          <p:cNvSpPr>
            <a:spLocks noChangeShapeType="1"/>
          </p:cNvSpPr>
          <p:nvPr/>
        </p:nvSpPr>
        <p:spPr bwMode="auto">
          <a:xfrm flipV="1">
            <a:off x="3620530" y="2060575"/>
            <a:ext cx="386321" cy="69730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3178970" y="2692178"/>
            <a:ext cx="7921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given</a:t>
            </a:r>
            <a:r>
              <a:rPr lang="en-US" altLang="ja-JP" dirty="0"/>
              <a:t> 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2099469" y="2997469"/>
            <a:ext cx="28082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(but only incomplete and with error)</a:t>
            </a:r>
          </a:p>
        </p:txBody>
      </p:sp>
      <p:sp>
        <p:nvSpPr>
          <p:cNvPr id="143367" name="Line 7"/>
          <p:cNvSpPr>
            <a:spLocks noChangeShapeType="1"/>
          </p:cNvSpPr>
          <p:nvPr/>
        </p:nvSpPr>
        <p:spPr bwMode="auto">
          <a:xfrm flipH="1" flipV="1">
            <a:off x="8759826" y="2077562"/>
            <a:ext cx="215900" cy="5762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8896135" y="2726371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dirty="0">
                <a:solidFill>
                  <a:schemeClr val="bg1"/>
                </a:solidFill>
                <a:latin typeface="+mn-lt"/>
              </a:rPr>
              <a:t>?</a:t>
            </a:r>
          </a:p>
        </p:txBody>
      </p:sp>
      <p:sp>
        <p:nvSpPr>
          <p:cNvPr id="143369" name="Line 9"/>
          <p:cNvSpPr>
            <a:spLocks noChangeShapeType="1"/>
          </p:cNvSpPr>
          <p:nvPr/>
        </p:nvSpPr>
        <p:spPr bwMode="auto">
          <a:xfrm flipH="1" flipV="1">
            <a:off x="7703039" y="2060575"/>
            <a:ext cx="0" cy="7207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7271239" y="2852737"/>
            <a:ext cx="1079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“Kernel”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4305430" y="3858959"/>
            <a:ext cx="4301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This is an ill-posed problem.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2943792" y="4426313"/>
            <a:ext cx="65516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But, one may have additional information on </a:t>
            </a:r>
            <a:r>
              <a:rPr lang="el-GR" altLang="ja-JP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ρ</a:t>
            </a: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(</a:t>
            </a:r>
            <a:r>
              <a:rPr lang="el-GR" altLang="ja-JP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ω</a:t>
            </a:r>
            <a:r>
              <a:rPr lang="en-US" altLang="ja-JP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), which can help to constrain the problem:</a:t>
            </a:r>
            <a:endParaRPr lang="el-GR" altLang="ja-JP" sz="24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3788977" y="5402611"/>
            <a:ext cx="18235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- Positivity: </a:t>
            </a: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3790715" y="5903618"/>
            <a:ext cx="2665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- Asymptotic values:</a:t>
            </a: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505" y="1317570"/>
            <a:ext cx="6261953" cy="84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12" y="5494723"/>
            <a:ext cx="1152250" cy="2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12" y="5995557"/>
            <a:ext cx="2641049" cy="27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07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9" grpId="0"/>
      <p:bldP spid="89100" grpId="0"/>
      <p:bldP spid="89101" grpId="0"/>
      <p:bldP spid="8910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2135187" y="1314981"/>
            <a:ext cx="7489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How can one include this additional information and find the most probable image of </a:t>
            </a:r>
            <a:r>
              <a:rPr lang="el-GR" altLang="ja-JP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ρ</a:t>
            </a:r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(</a:t>
            </a:r>
            <a:r>
              <a:rPr lang="el-GR" altLang="ja-JP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ω</a:t>
            </a:r>
            <a:r>
              <a:rPr lang="en-US" altLang="ja-JP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)?</a:t>
            </a:r>
            <a:endParaRPr lang="el-GR" altLang="ja-JP" sz="20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566668" y="2437291"/>
            <a:ext cx="3095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→ Bayes’ Theorem</a:t>
            </a:r>
          </a:p>
        </p:txBody>
      </p:sp>
      <p:sp>
        <p:nvSpPr>
          <p:cNvPr id="144390" name="Line 6"/>
          <p:cNvSpPr>
            <a:spLocks noChangeShapeType="1"/>
          </p:cNvSpPr>
          <p:nvPr/>
        </p:nvSpPr>
        <p:spPr bwMode="auto">
          <a:xfrm flipV="1">
            <a:off x="5719687" y="3320926"/>
            <a:ext cx="879054" cy="951261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4651770" y="4247186"/>
            <a:ext cx="2232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  <a:latin typeface="+mn-lt"/>
              </a:rPr>
              <a:t>likelihood function</a:t>
            </a:r>
          </a:p>
        </p:txBody>
      </p:sp>
      <p:sp>
        <p:nvSpPr>
          <p:cNvPr id="144392" name="Line 8"/>
          <p:cNvSpPr>
            <a:spLocks noChangeShapeType="1"/>
          </p:cNvSpPr>
          <p:nvPr/>
        </p:nvSpPr>
        <p:spPr bwMode="auto">
          <a:xfrm flipH="1" flipV="1">
            <a:off x="8134304" y="3356649"/>
            <a:ext cx="503238" cy="79216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7938456" y="4197133"/>
            <a:ext cx="1873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  <a:latin typeface="+mn-lt"/>
              </a:rPr>
              <a:t>prior probability</a:t>
            </a:r>
          </a:p>
        </p:txBody>
      </p:sp>
      <p:sp>
        <p:nvSpPr>
          <p:cNvPr id="144395" name="Rectangle 11"/>
          <p:cNvSpPr>
            <a:spLocks noGrp="1" noChangeArrowheads="1"/>
          </p:cNvSpPr>
          <p:nvPr>
            <p:ph type="title"/>
          </p:nvPr>
        </p:nvSpPr>
        <p:spPr>
          <a:xfrm>
            <a:off x="2640014" y="260350"/>
            <a:ext cx="8229600" cy="792163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ja-JP" sz="4000" dirty="0" smtClean="0">
                <a:solidFill>
                  <a:schemeClr val="bg1"/>
                </a:solidFill>
                <a:latin typeface="+mn-lt"/>
              </a:rPr>
              <a:t>The Maximum Entropy Method</a:t>
            </a: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186" y="2969350"/>
            <a:ext cx="5229829" cy="84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41" y="5429515"/>
            <a:ext cx="592330" cy="3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277" y="5187450"/>
            <a:ext cx="2847073" cy="8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3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Line 5"/>
          <p:cNvSpPr>
            <a:spLocks noChangeShapeType="1"/>
          </p:cNvSpPr>
          <p:nvPr/>
        </p:nvSpPr>
        <p:spPr bwMode="auto">
          <a:xfrm flipV="1">
            <a:off x="3792538" y="1052513"/>
            <a:ext cx="2159000" cy="122396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412" name="Text Box 6"/>
          <p:cNvSpPr txBox="1">
            <a:spLocks noChangeArrowheads="1"/>
          </p:cNvSpPr>
          <p:nvPr/>
        </p:nvSpPr>
        <p:spPr bwMode="auto">
          <a:xfrm>
            <a:off x="2711451" y="2349501"/>
            <a:ext cx="22320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u="sng" dirty="0">
                <a:solidFill>
                  <a:schemeClr val="bg1"/>
                </a:solidFill>
                <a:latin typeface="+mn-lt"/>
              </a:rPr>
              <a:t>likelihood function</a:t>
            </a:r>
          </a:p>
        </p:txBody>
      </p:sp>
      <p:sp>
        <p:nvSpPr>
          <p:cNvPr id="145413" name="Line 7"/>
          <p:cNvSpPr>
            <a:spLocks noChangeShapeType="1"/>
          </p:cNvSpPr>
          <p:nvPr/>
        </p:nvSpPr>
        <p:spPr bwMode="auto">
          <a:xfrm flipH="1" flipV="1">
            <a:off x="7319963" y="1125538"/>
            <a:ext cx="647700" cy="122396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414" name="Text Box 8"/>
          <p:cNvSpPr txBox="1">
            <a:spLocks noChangeArrowheads="1"/>
          </p:cNvSpPr>
          <p:nvPr/>
        </p:nvSpPr>
        <p:spPr bwMode="auto">
          <a:xfrm>
            <a:off x="7248525" y="2349501"/>
            <a:ext cx="1873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u="sng" dirty="0">
                <a:solidFill>
                  <a:schemeClr val="bg1"/>
                </a:solidFill>
                <a:latin typeface="+mn-lt"/>
              </a:rPr>
              <a:t>prior probability</a:t>
            </a:r>
          </a:p>
        </p:txBody>
      </p:sp>
      <p:sp>
        <p:nvSpPr>
          <p:cNvPr id="145415" name="Text Box 9"/>
          <p:cNvSpPr txBox="1">
            <a:spLocks noChangeArrowheads="1"/>
          </p:cNvSpPr>
          <p:nvPr/>
        </p:nvSpPr>
        <p:spPr bwMode="auto">
          <a:xfrm>
            <a:off x="3929306" y="6313287"/>
            <a:ext cx="66246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 err="1">
                <a:solidFill>
                  <a:schemeClr val="bg1"/>
                </a:solidFill>
                <a:latin typeface="+mn-lt"/>
              </a:rPr>
              <a:t>M.Asakawa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ja-JP" sz="1400" dirty="0" err="1">
                <a:solidFill>
                  <a:schemeClr val="bg1"/>
                </a:solidFill>
                <a:latin typeface="+mn-lt"/>
              </a:rPr>
              <a:t>T.Hatsuda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en-US" altLang="ja-JP" sz="1400" dirty="0" err="1">
                <a:solidFill>
                  <a:schemeClr val="bg1"/>
                </a:solidFill>
                <a:latin typeface="+mn-lt"/>
              </a:rPr>
              <a:t>Y.Nakahara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altLang="ja-JP" sz="1400" dirty="0" err="1">
                <a:solidFill>
                  <a:schemeClr val="bg1"/>
                </a:solidFill>
                <a:latin typeface="+mn-lt"/>
              </a:rPr>
              <a:t>Prog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. Part. </a:t>
            </a:r>
            <a:r>
              <a:rPr lang="en-US" altLang="ja-JP" sz="1400" dirty="0" err="1">
                <a:solidFill>
                  <a:schemeClr val="bg1"/>
                </a:solidFill>
                <a:latin typeface="+mn-lt"/>
              </a:rPr>
              <a:t>Nucl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. Phys. 46, 459 (2001).</a:t>
            </a:r>
          </a:p>
        </p:txBody>
      </p:sp>
      <p:sp>
        <p:nvSpPr>
          <p:cNvPr id="145416" name="Text Box 10"/>
          <p:cNvSpPr txBox="1">
            <a:spLocks noChangeArrowheads="1"/>
          </p:cNvSpPr>
          <p:nvPr/>
        </p:nvSpPr>
        <p:spPr bwMode="auto">
          <a:xfrm>
            <a:off x="3929306" y="6042757"/>
            <a:ext cx="6121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M. </a:t>
            </a:r>
            <a:r>
              <a:rPr lang="en-US" altLang="ja-JP" sz="1400" dirty="0" err="1">
                <a:solidFill>
                  <a:schemeClr val="bg1"/>
                </a:solidFill>
                <a:latin typeface="+mn-lt"/>
              </a:rPr>
              <a:t>Jarrel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 and J.E. </a:t>
            </a:r>
            <a:r>
              <a:rPr lang="en-US" altLang="ja-JP" sz="1400" dirty="0" err="1">
                <a:solidFill>
                  <a:schemeClr val="bg1"/>
                </a:solidFill>
                <a:latin typeface="+mn-lt"/>
              </a:rPr>
              <a:t>Gubernatis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, Phys. Rep. 269, 133 (1996).</a:t>
            </a:r>
          </a:p>
        </p:txBody>
      </p:sp>
      <p:sp>
        <p:nvSpPr>
          <p:cNvPr id="145417" name="Text Box 11"/>
          <p:cNvSpPr txBox="1">
            <a:spLocks noChangeArrowheads="1"/>
          </p:cNvSpPr>
          <p:nvPr/>
        </p:nvSpPr>
        <p:spPr bwMode="auto">
          <a:xfrm>
            <a:off x="2528759" y="4700260"/>
            <a:ext cx="2089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  <a:latin typeface="+mn-lt"/>
              </a:rPr>
              <a:t>Corresponds to ordinary </a:t>
            </a:r>
            <a:r>
              <a:rPr lang="el-GR" altLang="ja-JP" dirty="0">
                <a:solidFill>
                  <a:schemeClr val="bg1"/>
                </a:solidFill>
                <a:latin typeface="+mn-lt"/>
              </a:rPr>
              <a:t>χ</a:t>
            </a:r>
            <a:r>
              <a:rPr lang="en-US" altLang="ja-JP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-fitting.</a:t>
            </a:r>
          </a:p>
        </p:txBody>
      </p:sp>
      <p:sp>
        <p:nvSpPr>
          <p:cNvPr id="145419" name="Text Box 15"/>
          <p:cNvSpPr txBox="1">
            <a:spLocks noChangeArrowheads="1"/>
          </p:cNvSpPr>
          <p:nvPr/>
        </p:nvSpPr>
        <p:spPr bwMode="auto">
          <a:xfrm>
            <a:off x="8761413" y="4612221"/>
            <a:ext cx="30863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  <a:latin typeface="+mn-lt"/>
              </a:rPr>
              <a:t>(Shannon-Jaynes entropy)</a:t>
            </a:r>
          </a:p>
        </p:txBody>
      </p:sp>
      <p:sp>
        <p:nvSpPr>
          <p:cNvPr id="145420" name="Text Box 17"/>
          <p:cNvSpPr txBox="1">
            <a:spLocks noChangeArrowheads="1"/>
          </p:cNvSpPr>
          <p:nvPr/>
        </p:nvSpPr>
        <p:spPr bwMode="auto">
          <a:xfrm>
            <a:off x="6990006" y="5130557"/>
            <a:ext cx="17460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</a:rPr>
              <a:t>“default model”</a:t>
            </a:r>
          </a:p>
        </p:txBody>
      </p:sp>
      <p:sp>
        <p:nvSpPr>
          <p:cNvPr id="145422" name="Line 19"/>
          <p:cNvSpPr>
            <a:spLocks noChangeShapeType="1"/>
          </p:cNvSpPr>
          <p:nvPr/>
        </p:nvSpPr>
        <p:spPr bwMode="auto">
          <a:xfrm>
            <a:off x="6240463" y="2276475"/>
            <a:ext cx="0" cy="36004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427" name="Line 16"/>
          <p:cNvSpPr>
            <a:spLocks noChangeShapeType="1"/>
          </p:cNvSpPr>
          <p:nvPr/>
        </p:nvSpPr>
        <p:spPr bwMode="auto">
          <a:xfrm flipV="1">
            <a:off x="7824788" y="4365626"/>
            <a:ext cx="431800" cy="7207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12" y="759419"/>
            <a:ext cx="4497005" cy="7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72" y="2918515"/>
            <a:ext cx="2520433" cy="41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63" y="2848200"/>
            <a:ext cx="2160324" cy="41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63" y="2848200"/>
            <a:ext cx="2160324" cy="41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38" y="3646538"/>
            <a:ext cx="790577" cy="25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944" y="3860614"/>
            <a:ext cx="4249561" cy="58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903" y="3573079"/>
            <a:ext cx="790322" cy="25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91" y="3929264"/>
            <a:ext cx="3960821" cy="51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6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6075" y="65141"/>
            <a:ext cx="11228174" cy="7032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The strangeness content of the nucleon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: results from lattice QCD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206" y="768403"/>
            <a:ext cx="3303587" cy="39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474150" y="1257452"/>
            <a:ext cx="2273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>
                <a:solidFill>
                  <a:schemeClr val="bg1"/>
                </a:solidFill>
              </a:rPr>
              <a:t>Two methods</a:t>
            </a:r>
            <a:endParaRPr kumimoji="1" lang="ja-JP" altLang="en-US" sz="2000" u="sng" dirty="0">
              <a:solidFill>
                <a:schemeClr val="bg1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6240162" y="1657562"/>
            <a:ext cx="0" cy="49950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748785" y="1473904"/>
            <a:ext cx="2949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Direct measurement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910525" y="3966438"/>
            <a:ext cx="4217529" cy="2570287"/>
            <a:chOff x="811671" y="3212676"/>
            <a:chExt cx="4341514" cy="2687724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1671" y="3212676"/>
              <a:ext cx="4341514" cy="2365612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4400" y="5569200"/>
              <a:ext cx="4298237" cy="331200"/>
            </a:xfrm>
            <a:prstGeom prst="rect">
              <a:avLst/>
            </a:prstGeom>
          </p:spPr>
        </p:pic>
      </p:grpSp>
      <p:pic>
        <p:nvPicPr>
          <p:cNvPr id="16" name="図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2888" y="2012775"/>
            <a:ext cx="2651318" cy="1530201"/>
          </a:xfrm>
          <a:prstGeom prst="rect">
            <a:avLst/>
          </a:prstGeom>
        </p:spPr>
      </p:pic>
      <p:sp>
        <p:nvSpPr>
          <p:cNvPr id="18" name="下矢印 17"/>
          <p:cNvSpPr/>
          <p:nvPr/>
        </p:nvSpPr>
        <p:spPr>
          <a:xfrm>
            <a:off x="2945552" y="3542976"/>
            <a:ext cx="345989" cy="48729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1804" y="6536724"/>
            <a:ext cx="5988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A. Abdel-</a:t>
            </a:r>
            <a:r>
              <a:rPr kumimoji="1" lang="en-US" altLang="ja-JP" sz="1400" dirty="0" err="1" smtClean="0">
                <a:solidFill>
                  <a:schemeClr val="bg1"/>
                </a:solidFill>
              </a:rPr>
              <a:t>Rehim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 et al. (ETM Collaboration), </a:t>
            </a:r>
            <a:r>
              <a:rPr lang="en-US" altLang="ja-JP" sz="1400" dirty="0" smtClean="0">
                <a:solidFill>
                  <a:schemeClr val="bg1"/>
                </a:solidFill>
              </a:rPr>
              <a:t>Phys. Rev. Lett. </a:t>
            </a:r>
            <a:r>
              <a:rPr lang="en-US" altLang="ja-JP" sz="1400" b="1" dirty="0" smtClean="0">
                <a:solidFill>
                  <a:schemeClr val="bg1"/>
                </a:solidFill>
              </a:rPr>
              <a:t>116</a:t>
            </a:r>
            <a:r>
              <a:rPr lang="en-US" altLang="ja-JP" sz="1400" dirty="0" smtClean="0">
                <a:solidFill>
                  <a:schemeClr val="bg1"/>
                </a:solidFill>
              </a:rPr>
              <a:t>, 252001 (2016).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259530" y="1490022"/>
            <a:ext cx="406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Feynman-Hellmann theorem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21" name="図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24" y="2200160"/>
            <a:ext cx="2495581" cy="61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8" name="下矢印 27"/>
          <p:cNvSpPr/>
          <p:nvPr/>
        </p:nvSpPr>
        <p:spPr>
          <a:xfrm>
            <a:off x="9222119" y="2784171"/>
            <a:ext cx="345989" cy="48729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2072" y="3306742"/>
            <a:ext cx="5320094" cy="3217627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6623168" y="6536724"/>
            <a:ext cx="5286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bg1"/>
                </a:solidFill>
              </a:rPr>
              <a:t>S. </a:t>
            </a:r>
            <a:r>
              <a:rPr lang="en-US" altLang="ja-JP" sz="1400" dirty="0" err="1" smtClean="0">
                <a:solidFill>
                  <a:schemeClr val="bg1"/>
                </a:solidFill>
              </a:rPr>
              <a:t>Durr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 et al. (BMW Collaboration), Phys. Rev. Lett. </a:t>
            </a:r>
            <a:r>
              <a:rPr kumimoji="1" lang="en-US" altLang="ja-JP" sz="1400" b="1" dirty="0" smtClean="0">
                <a:solidFill>
                  <a:schemeClr val="bg1"/>
                </a:solidFill>
              </a:rPr>
              <a:t>116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, 172001 (2016). 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9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8" grpId="0" animBg="1"/>
      <p:bldP spid="19" grpId="0"/>
      <p:bldP spid="25" grpId="0"/>
      <p:bldP spid="28" grpId="0" animBg="1"/>
      <p:bldP spid="3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861237" y="1183430"/>
            <a:ext cx="711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S. </a:t>
            </a:r>
            <a:r>
              <a:rPr lang="en-US" altLang="ja-JP" dirty="0" err="1" smtClean="0">
                <a:solidFill>
                  <a:schemeClr val="bg1"/>
                </a:solidFill>
              </a:rPr>
              <a:t>Durr</a:t>
            </a:r>
            <a:r>
              <a:rPr lang="en-US" altLang="ja-JP" dirty="0" smtClean="0">
                <a:solidFill>
                  <a:schemeClr val="bg1"/>
                </a:solidFill>
              </a:rPr>
              <a:t> et al. (BMW Collaboration), </a:t>
            </a:r>
            <a:r>
              <a:rPr lang="en-US" altLang="ja-JP" dirty="0">
                <a:solidFill>
                  <a:schemeClr val="bg1"/>
                </a:solidFill>
              </a:rPr>
              <a:t>Phys. Rev. Lett. </a:t>
            </a:r>
            <a:r>
              <a:rPr lang="en-US" altLang="ja-JP" b="1" dirty="0">
                <a:solidFill>
                  <a:schemeClr val="bg1"/>
                </a:solidFill>
              </a:rPr>
              <a:t>116</a:t>
            </a:r>
            <a:r>
              <a:rPr lang="en-US" altLang="ja-JP" dirty="0">
                <a:solidFill>
                  <a:schemeClr val="bg1"/>
                </a:solidFill>
              </a:rPr>
              <a:t>, 172001 (2016).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30" y="1778442"/>
            <a:ext cx="3037273" cy="27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6" name="星 5 5"/>
          <p:cNvSpPr/>
          <p:nvPr/>
        </p:nvSpPr>
        <p:spPr>
          <a:xfrm>
            <a:off x="2153605" y="1248353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61237" y="2685659"/>
            <a:ext cx="677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Y</a:t>
            </a:r>
            <a:r>
              <a:rPr lang="en-US" altLang="ja-JP" dirty="0" smtClean="0">
                <a:solidFill>
                  <a:schemeClr val="bg1"/>
                </a:solidFill>
              </a:rPr>
              <a:t>.-B. Yang et al. (</a:t>
            </a:r>
            <a:r>
              <a:rPr lang="el-GR" altLang="ja-JP" dirty="0" smtClean="0">
                <a:solidFill>
                  <a:schemeClr val="bg1"/>
                </a:solidFill>
                <a:cs typeface="Arial" panose="020B0604020202020204" pitchFamily="34" charset="0"/>
              </a:rPr>
              <a:t>χ</a:t>
            </a:r>
            <a:r>
              <a:rPr lang="en-US" altLang="ja-JP" dirty="0" smtClean="0">
                <a:solidFill>
                  <a:schemeClr val="bg1"/>
                </a:solidFill>
              </a:rPr>
              <a:t>QCD Collaboration), Phys. Rev. D </a:t>
            </a:r>
            <a:r>
              <a:rPr lang="en-US" altLang="ja-JP" b="1" dirty="0" smtClean="0">
                <a:solidFill>
                  <a:schemeClr val="bg1"/>
                </a:solidFill>
              </a:rPr>
              <a:t>94</a:t>
            </a:r>
            <a:r>
              <a:rPr lang="en-US" altLang="ja-JP" dirty="0" smtClean="0">
                <a:solidFill>
                  <a:schemeClr val="bg1"/>
                </a:solidFill>
              </a:rPr>
              <a:t>, 054503 (2016).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星 5 7"/>
          <p:cNvSpPr/>
          <p:nvPr/>
        </p:nvSpPr>
        <p:spPr>
          <a:xfrm>
            <a:off x="2153605" y="2750582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61236" y="4133068"/>
            <a:ext cx="787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A. Abdel-</a:t>
            </a:r>
            <a:r>
              <a:rPr lang="en-US" altLang="ja-JP" dirty="0" err="1" smtClean="0">
                <a:solidFill>
                  <a:schemeClr val="bg1"/>
                </a:solidFill>
              </a:rPr>
              <a:t>Rehim</a:t>
            </a:r>
            <a:r>
              <a:rPr lang="en-US" altLang="ja-JP" dirty="0" smtClean="0">
                <a:solidFill>
                  <a:schemeClr val="bg1"/>
                </a:solidFill>
              </a:rPr>
              <a:t> et al. (</a:t>
            </a:r>
            <a:r>
              <a:rPr lang="en-US" altLang="ja-JP" dirty="0" smtClean="0">
                <a:solidFill>
                  <a:schemeClr val="bg1"/>
                </a:solidFill>
                <a:cs typeface="Arial" panose="020B0604020202020204" pitchFamily="34" charset="0"/>
              </a:rPr>
              <a:t>ETM</a:t>
            </a:r>
            <a:r>
              <a:rPr lang="en-US" altLang="ja-JP" dirty="0" smtClean="0">
                <a:solidFill>
                  <a:schemeClr val="bg1"/>
                </a:solidFill>
              </a:rPr>
              <a:t> Collaboration</a:t>
            </a:r>
            <a:r>
              <a:rPr lang="en-US" altLang="ja-JP" dirty="0">
                <a:solidFill>
                  <a:schemeClr val="bg1"/>
                </a:solidFill>
              </a:rPr>
              <a:t>), Phys. Rev. Lett. </a:t>
            </a:r>
            <a:r>
              <a:rPr lang="en-US" altLang="ja-JP" b="1" dirty="0">
                <a:solidFill>
                  <a:schemeClr val="bg1"/>
                </a:solidFill>
              </a:rPr>
              <a:t>116</a:t>
            </a:r>
            <a:r>
              <a:rPr lang="en-US" altLang="ja-JP" dirty="0">
                <a:solidFill>
                  <a:schemeClr val="bg1"/>
                </a:solidFill>
              </a:rPr>
              <a:t>, 252001 (2016).</a:t>
            </a:r>
          </a:p>
          <a:p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星 5 10"/>
          <p:cNvSpPr/>
          <p:nvPr/>
        </p:nvSpPr>
        <p:spPr>
          <a:xfrm>
            <a:off x="2153605" y="4197991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82" y="4700645"/>
            <a:ext cx="3674726" cy="36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3718" y="229506"/>
            <a:ext cx="11228174" cy="7032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Recent results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61236" y="5525657"/>
            <a:ext cx="825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G.S. Bali et al. (</a:t>
            </a:r>
            <a:r>
              <a:rPr lang="en-US" altLang="ja-JP" dirty="0" smtClean="0">
                <a:solidFill>
                  <a:schemeClr val="bg1"/>
                </a:solidFill>
                <a:cs typeface="Arial" panose="020B0604020202020204" pitchFamily="34" charset="0"/>
              </a:rPr>
              <a:t>RQCD</a:t>
            </a:r>
            <a:r>
              <a:rPr lang="en-US" altLang="ja-JP" dirty="0">
                <a:solidFill>
                  <a:schemeClr val="bg1"/>
                </a:solidFill>
              </a:rPr>
              <a:t> Collaboration), Phys</a:t>
            </a:r>
            <a:r>
              <a:rPr lang="en-US" altLang="ja-JP" dirty="0" smtClean="0">
                <a:solidFill>
                  <a:schemeClr val="bg1"/>
                </a:solidFill>
              </a:rPr>
              <a:t>. Rev</a:t>
            </a:r>
            <a:r>
              <a:rPr lang="en-US" altLang="ja-JP" dirty="0">
                <a:solidFill>
                  <a:schemeClr val="bg1"/>
                </a:solidFill>
              </a:rPr>
              <a:t>. </a:t>
            </a:r>
            <a:r>
              <a:rPr lang="en-US" altLang="ja-JP" dirty="0" smtClean="0">
                <a:solidFill>
                  <a:schemeClr val="bg1"/>
                </a:solidFill>
              </a:rPr>
              <a:t>D </a:t>
            </a:r>
            <a:r>
              <a:rPr lang="en-US" altLang="ja-JP" b="1" dirty="0" smtClean="0">
                <a:solidFill>
                  <a:schemeClr val="bg1"/>
                </a:solidFill>
              </a:rPr>
              <a:t>93</a:t>
            </a:r>
            <a:r>
              <a:rPr lang="en-US" altLang="ja-JP" dirty="0" smtClean="0">
                <a:solidFill>
                  <a:schemeClr val="bg1"/>
                </a:solidFill>
              </a:rPr>
              <a:t>, 094504 (2016).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5" name="星 5 14"/>
          <p:cNvSpPr/>
          <p:nvPr/>
        </p:nvSpPr>
        <p:spPr>
          <a:xfrm>
            <a:off x="2153605" y="5590580"/>
            <a:ext cx="234453" cy="239486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68" y="6146168"/>
            <a:ext cx="2324827" cy="2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8394240" y="1691690"/>
            <a:ext cx="2625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(Feynman-Hellmann)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216846" y="3205860"/>
            <a:ext cx="131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(Direct)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216846" y="4672106"/>
            <a:ext cx="131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(Direct)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229203" y="5998447"/>
            <a:ext cx="1311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(Direct)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85" y="5613676"/>
            <a:ext cx="2310388" cy="736094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08" y="3310659"/>
            <a:ext cx="3412244" cy="24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9007" y="1147550"/>
            <a:ext cx="8977595" cy="446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0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40" y="3230955"/>
            <a:ext cx="5111047" cy="86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218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29622" y="227014"/>
            <a:ext cx="3348681" cy="919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4000" dirty="0">
                <a:solidFill>
                  <a:schemeClr val="bg1"/>
                </a:solidFill>
                <a:latin typeface="+mn-lt"/>
              </a:rPr>
              <a:t>QCD sum rules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2394902" y="1125907"/>
            <a:ext cx="82118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Makes use of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the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analytic properties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of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the correlation function:</a:t>
            </a:r>
            <a:endParaRPr lang="en-US" altLang="ja-JP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2822" name="AutoShape 6"/>
          <p:cNvSpPr>
            <a:spLocks noChangeArrowheads="1"/>
          </p:cNvSpPr>
          <p:nvPr/>
        </p:nvSpPr>
        <p:spPr bwMode="auto">
          <a:xfrm>
            <a:off x="5081032" y="4221440"/>
            <a:ext cx="1728787" cy="72072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is calculated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“perturbatively”,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using OPE</a:t>
            </a:r>
          </a:p>
        </p:txBody>
      </p:sp>
      <p:sp>
        <p:nvSpPr>
          <p:cNvPr id="162823" name="AutoShape 7"/>
          <p:cNvSpPr>
            <a:spLocks noChangeArrowheads="1"/>
          </p:cNvSpPr>
          <p:nvPr/>
        </p:nvSpPr>
        <p:spPr bwMode="auto">
          <a:xfrm>
            <a:off x="8537019" y="4292876"/>
            <a:ext cx="1800225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>
                <a:solidFill>
                  <a:srgbClr val="000000"/>
                </a:solidFill>
              </a:rPr>
              <a:t>spectral function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>
                <a:solidFill>
                  <a:srgbClr val="000000"/>
                </a:solidFill>
              </a:rPr>
              <a:t>of the operator </a:t>
            </a:r>
            <a:r>
              <a:rPr lang="ja-JP" altLang="en-US" sz="1400" b="1" dirty="0" err="1">
                <a:solidFill>
                  <a:srgbClr val="000000"/>
                </a:solidFill>
                <a:cs typeface="Arial" panose="020B0604020202020204" pitchFamily="34" charset="0"/>
              </a:rPr>
              <a:t>ｊ</a:t>
            </a:r>
            <a:endParaRPr lang="el-GR" altLang="ja-JP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2824" name="Line 8"/>
          <p:cNvSpPr>
            <a:spLocks noChangeShapeType="1"/>
          </p:cNvSpPr>
          <p:nvPr/>
        </p:nvSpPr>
        <p:spPr bwMode="auto">
          <a:xfrm>
            <a:off x="9400618" y="3573739"/>
            <a:ext cx="0" cy="6477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62825" name="Line 9"/>
          <p:cNvSpPr>
            <a:spLocks noChangeShapeType="1"/>
          </p:cNvSpPr>
          <p:nvPr/>
        </p:nvSpPr>
        <p:spPr bwMode="auto">
          <a:xfrm flipH="1">
            <a:off x="6231969" y="3862665"/>
            <a:ext cx="174625" cy="3000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2292618" y="5372195"/>
            <a:ext cx="2952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</a:rPr>
              <a:t>After the </a:t>
            </a:r>
            <a:r>
              <a:rPr lang="en-US" altLang="ja-JP" sz="1600" dirty="0" err="1">
                <a:solidFill>
                  <a:srgbClr val="000000"/>
                </a:solidFill>
              </a:rPr>
              <a:t>Borel</a:t>
            </a:r>
            <a:r>
              <a:rPr lang="en-US" altLang="ja-JP" sz="1600" dirty="0">
                <a:solidFill>
                  <a:srgbClr val="000000"/>
                </a:solidFill>
              </a:rPr>
              <a:t> transformation:</a:t>
            </a:r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8002973" y="39112"/>
            <a:ext cx="43537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M.A.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Shifman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, A.I.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Vainshtein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 and V.I.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Zakharov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,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Nucl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. Phys. B147, 385 (1979); B147, 448 (1979).</a:t>
            </a:r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53" y="5746513"/>
            <a:ext cx="5672213" cy="68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0302531" y="2642337"/>
            <a:ext cx="60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      </a:t>
            </a:r>
            <a:endParaRPr kumimoji="1" lang="ja-JP" altLang="en-US" dirty="0"/>
          </a:p>
        </p:txBody>
      </p:sp>
      <p:grpSp>
        <p:nvGrpSpPr>
          <p:cNvPr id="31" name="グループ化 30"/>
          <p:cNvGrpSpPr/>
          <p:nvPr/>
        </p:nvGrpSpPr>
        <p:grpSpPr>
          <a:xfrm>
            <a:off x="848209" y="2424519"/>
            <a:ext cx="3377558" cy="2517370"/>
            <a:chOff x="848209" y="2424519"/>
            <a:chExt cx="3377558" cy="2517370"/>
          </a:xfrm>
        </p:grpSpPr>
        <p:cxnSp>
          <p:nvCxnSpPr>
            <p:cNvPr id="8" name="直線矢印コネクタ 7"/>
            <p:cNvCxnSpPr/>
            <p:nvPr/>
          </p:nvCxnSpPr>
          <p:spPr>
            <a:xfrm flipV="1">
              <a:off x="2536988" y="2424519"/>
              <a:ext cx="0" cy="251737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円/楕円 8"/>
            <p:cNvSpPr/>
            <p:nvPr/>
          </p:nvSpPr>
          <p:spPr>
            <a:xfrm>
              <a:off x="1446215" y="2642337"/>
              <a:ext cx="2175759" cy="2043228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420000" y="3571200"/>
              <a:ext cx="348993" cy="19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矢印コネクタ 5"/>
            <p:cNvCxnSpPr/>
            <p:nvPr/>
          </p:nvCxnSpPr>
          <p:spPr>
            <a:xfrm>
              <a:off x="848209" y="3663951"/>
              <a:ext cx="3377558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2840400" y="3560400"/>
              <a:ext cx="7812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2829600" y="3769200"/>
              <a:ext cx="792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フリーフォーム 17"/>
            <p:cNvSpPr/>
            <p:nvPr/>
          </p:nvSpPr>
          <p:spPr>
            <a:xfrm>
              <a:off x="2693755" y="3560400"/>
              <a:ext cx="147018" cy="208800"/>
            </a:xfrm>
            <a:custGeom>
              <a:avLst/>
              <a:gdLst>
                <a:gd name="connsiteX0" fmla="*/ 296583 w 296583"/>
                <a:gd name="connsiteY0" fmla="*/ 0 h 420130"/>
                <a:gd name="connsiteX1" fmla="*/ 21 w 296583"/>
                <a:gd name="connsiteY1" fmla="*/ 210065 h 420130"/>
                <a:gd name="connsiteX2" fmla="*/ 284227 w 296583"/>
                <a:gd name="connsiteY2" fmla="*/ 420130 h 420130"/>
                <a:gd name="connsiteX0" fmla="*/ 296583 w 296583"/>
                <a:gd name="connsiteY0" fmla="*/ 0 h 420130"/>
                <a:gd name="connsiteX1" fmla="*/ 21 w 296583"/>
                <a:gd name="connsiteY1" fmla="*/ 210065 h 420130"/>
                <a:gd name="connsiteX2" fmla="*/ 284227 w 296583"/>
                <a:gd name="connsiteY2" fmla="*/ 420130 h 420130"/>
                <a:gd name="connsiteX0" fmla="*/ 296594 w 296594"/>
                <a:gd name="connsiteY0" fmla="*/ 0 h 420130"/>
                <a:gd name="connsiteX1" fmla="*/ 32 w 296594"/>
                <a:gd name="connsiteY1" fmla="*/ 210065 h 420130"/>
                <a:gd name="connsiteX2" fmla="*/ 284238 w 296594"/>
                <a:gd name="connsiteY2" fmla="*/ 420130 h 42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594" h="420130">
                  <a:moveTo>
                    <a:pt x="296594" y="0"/>
                  </a:moveTo>
                  <a:cubicBezTo>
                    <a:pt x="70545" y="32951"/>
                    <a:pt x="2091" y="140043"/>
                    <a:pt x="32" y="210065"/>
                  </a:cubicBezTo>
                  <a:cubicBezTo>
                    <a:pt x="-2027" y="280087"/>
                    <a:pt x="93827" y="411891"/>
                    <a:pt x="284238" y="42013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8" name="直線矢印コネクタ 27"/>
            <p:cNvCxnSpPr/>
            <p:nvPr/>
          </p:nvCxnSpPr>
          <p:spPr>
            <a:xfrm>
              <a:off x="2908300" y="3560400"/>
              <a:ext cx="318534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 flipH="1">
              <a:off x="3106800" y="3769200"/>
              <a:ext cx="260603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 flipH="1" flipV="1">
              <a:off x="3283635" y="2921839"/>
              <a:ext cx="49245" cy="5809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円/楕円 34"/>
            <p:cNvSpPr/>
            <p:nvPr/>
          </p:nvSpPr>
          <p:spPr>
            <a:xfrm>
              <a:off x="1888539" y="3624351"/>
              <a:ext cx="80124" cy="792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784900" y="3683204"/>
              <a:ext cx="4038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accent1">
                      <a:lumMod val="75000"/>
                    </a:schemeClr>
                  </a:solidFill>
                </a:rPr>
                <a:t>q</a:t>
              </a:r>
              <a:r>
                <a:rPr kumimoji="1" lang="en-US" altLang="ja-JP" sz="1600" baseline="30000" dirty="0" smtClean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endParaRPr kumimoji="1" lang="ja-JP" alt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2848900" y="3604275"/>
              <a:ext cx="118800" cy="119351"/>
              <a:chOff x="4514199" y="2674352"/>
              <a:chExt cx="118800" cy="119351"/>
            </a:xfrm>
          </p:grpSpPr>
          <p:cxnSp>
            <p:nvCxnSpPr>
              <p:cNvPr id="25" name="直線コネクタ 24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グループ化 42"/>
            <p:cNvGrpSpPr/>
            <p:nvPr/>
          </p:nvGrpSpPr>
          <p:grpSpPr>
            <a:xfrm>
              <a:off x="3493708" y="3614690"/>
              <a:ext cx="118800" cy="119351"/>
              <a:chOff x="4514199" y="2674352"/>
              <a:chExt cx="118800" cy="119351"/>
            </a:xfrm>
          </p:grpSpPr>
          <p:cxnSp>
            <p:nvCxnSpPr>
              <p:cNvPr id="44" name="直線コネクタ 43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45"/>
            <p:cNvGrpSpPr/>
            <p:nvPr/>
          </p:nvGrpSpPr>
          <p:grpSpPr>
            <a:xfrm>
              <a:off x="3067567" y="3610524"/>
              <a:ext cx="118800" cy="119351"/>
              <a:chOff x="4514199" y="2674352"/>
              <a:chExt cx="118800" cy="119351"/>
            </a:xfrm>
          </p:grpSpPr>
          <p:cxnSp>
            <p:nvCxnSpPr>
              <p:cNvPr id="47" name="直線コネクタ 46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グループ化 48"/>
            <p:cNvGrpSpPr/>
            <p:nvPr/>
          </p:nvGrpSpPr>
          <p:grpSpPr>
            <a:xfrm>
              <a:off x="3290753" y="3614887"/>
              <a:ext cx="118800" cy="119351"/>
              <a:chOff x="4514199" y="2674352"/>
              <a:chExt cx="118800" cy="119351"/>
            </a:xfrm>
          </p:grpSpPr>
          <p:cxnSp>
            <p:nvCxnSpPr>
              <p:cNvPr id="50" name="直線コネクタ 49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0" name="図 3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400" y="1528613"/>
            <a:ext cx="7054749" cy="80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1" name="図 4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18" y="2409282"/>
            <a:ext cx="2691646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>
            <a:off x="8736227" y="2211859"/>
            <a:ext cx="700904" cy="21266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7872063" y="2213352"/>
            <a:ext cx="1383148" cy="33770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63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 animBg="1"/>
      <p:bldP spid="162823" grpId="0" animBg="1"/>
      <p:bldP spid="162824" grpId="0" animBg="1"/>
      <p:bldP spid="162825" grpId="0" animBg="1"/>
      <p:bldP spid="16282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2"/>
          <p:cNvSpPr>
            <a:spLocks noChangeArrowheads="1"/>
          </p:cNvSpPr>
          <p:nvPr/>
        </p:nvSpPr>
        <p:spPr bwMode="auto">
          <a:xfrm>
            <a:off x="8616950" y="835025"/>
            <a:ext cx="1935720" cy="756000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122883" name="AutoShape 3"/>
          <p:cNvSpPr>
            <a:spLocks noChangeArrowheads="1"/>
          </p:cNvSpPr>
          <p:nvPr/>
        </p:nvSpPr>
        <p:spPr bwMode="auto">
          <a:xfrm>
            <a:off x="4441207" y="1051111"/>
            <a:ext cx="3318904" cy="502211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122886" name="Text Box 9"/>
          <p:cNvSpPr txBox="1">
            <a:spLocks noChangeArrowheads="1"/>
          </p:cNvSpPr>
          <p:nvPr/>
        </p:nvSpPr>
        <p:spPr bwMode="auto">
          <a:xfrm>
            <a:off x="4488268" y="1114982"/>
            <a:ext cx="33583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+mn-lt"/>
              </a:rPr>
              <a:t>perturbative Wilson coefficients</a:t>
            </a:r>
          </a:p>
        </p:txBody>
      </p:sp>
      <p:sp>
        <p:nvSpPr>
          <p:cNvPr id="122887" name="Line 10"/>
          <p:cNvSpPr>
            <a:spLocks noChangeShapeType="1"/>
          </p:cNvSpPr>
          <p:nvPr/>
        </p:nvSpPr>
        <p:spPr bwMode="auto">
          <a:xfrm>
            <a:off x="5560541" y="1548185"/>
            <a:ext cx="744127" cy="48344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2888" name="Line 11"/>
          <p:cNvSpPr>
            <a:spLocks noChangeShapeType="1"/>
          </p:cNvSpPr>
          <p:nvPr/>
        </p:nvSpPr>
        <p:spPr bwMode="auto">
          <a:xfrm>
            <a:off x="6527801" y="1548186"/>
            <a:ext cx="1455442" cy="48344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2889" name="Text Box 12"/>
          <p:cNvSpPr txBox="1">
            <a:spLocks noChangeArrowheads="1"/>
          </p:cNvSpPr>
          <p:nvPr/>
        </p:nvSpPr>
        <p:spPr bwMode="auto">
          <a:xfrm>
            <a:off x="8616950" y="908050"/>
            <a:ext cx="19357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+mn-lt"/>
              </a:rPr>
              <a:t>non-perturbative condensates</a:t>
            </a:r>
          </a:p>
        </p:txBody>
      </p:sp>
      <p:sp>
        <p:nvSpPr>
          <p:cNvPr id="122890" name="Line 13"/>
          <p:cNvSpPr>
            <a:spLocks noChangeShapeType="1"/>
          </p:cNvSpPr>
          <p:nvPr/>
        </p:nvSpPr>
        <p:spPr bwMode="auto">
          <a:xfrm flipH="1">
            <a:off x="9242854" y="1591025"/>
            <a:ext cx="234778" cy="44060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2891" name="Rectangle 16"/>
          <p:cNvSpPr>
            <a:spLocks noGrp="1" noChangeArrowheads="1"/>
          </p:cNvSpPr>
          <p:nvPr>
            <p:ph type="title"/>
          </p:nvPr>
        </p:nvSpPr>
        <p:spPr>
          <a:xfrm>
            <a:off x="3829361" y="228229"/>
            <a:ext cx="5044341" cy="615949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More on the OPE in matter</a:t>
            </a:r>
          </a:p>
        </p:txBody>
      </p:sp>
      <p:sp>
        <p:nvSpPr>
          <p:cNvPr id="87052" name="AutoShape 17"/>
          <p:cNvSpPr>
            <a:spLocks/>
          </p:cNvSpPr>
          <p:nvPr/>
        </p:nvSpPr>
        <p:spPr bwMode="auto">
          <a:xfrm>
            <a:off x="7248525" y="3106142"/>
            <a:ext cx="518818" cy="358378"/>
          </a:xfrm>
          <a:prstGeom prst="rightBrace">
            <a:avLst>
              <a:gd name="adj1" fmla="val 29993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87053" name="AutoShape 18"/>
          <p:cNvSpPr>
            <a:spLocks/>
          </p:cNvSpPr>
          <p:nvPr/>
        </p:nvSpPr>
        <p:spPr bwMode="auto">
          <a:xfrm>
            <a:off x="7464425" y="3294460"/>
            <a:ext cx="518818" cy="340519"/>
          </a:xfrm>
          <a:prstGeom prst="rightBrace">
            <a:avLst>
              <a:gd name="adj1" fmla="val 17418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87054" name="AutoShape 19"/>
          <p:cNvSpPr>
            <a:spLocks/>
          </p:cNvSpPr>
          <p:nvPr/>
        </p:nvSpPr>
        <p:spPr bwMode="auto">
          <a:xfrm rot="5400000">
            <a:off x="4256351" y="3926300"/>
            <a:ext cx="618738" cy="3069877"/>
          </a:xfrm>
          <a:prstGeom prst="rightBrace">
            <a:avLst>
              <a:gd name="adj1" fmla="val 40319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87055" name="Text Box 20"/>
          <p:cNvSpPr txBox="1">
            <a:spLocks noChangeArrowheads="1"/>
          </p:cNvSpPr>
          <p:nvPr/>
        </p:nvSpPr>
        <p:spPr bwMode="auto">
          <a:xfrm>
            <a:off x="3688905" y="5919067"/>
            <a:ext cx="2016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+mn-lt"/>
              </a:rPr>
              <a:t>Change in hot or dense matter!</a:t>
            </a:r>
          </a:p>
        </p:txBody>
      </p:sp>
      <p:pic>
        <p:nvPicPr>
          <p:cNvPr id="87056" name="Picture 26" descr="chiral_condens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740" y="2989549"/>
            <a:ext cx="32099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52" y="3205309"/>
            <a:ext cx="4823507" cy="179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49" y="1962968"/>
            <a:ext cx="8393341" cy="65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98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2" grpId="0"/>
      <p:bldP spid="87053" grpId="0"/>
      <p:bldP spid="87054" grpId="0" animBg="1"/>
      <p:bldP spid="8705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091813" y="118521"/>
            <a:ext cx="4580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Introduction</a:t>
            </a:r>
            <a:endParaRPr kumimoji="1" lang="ja-JP" altLang="en-US" sz="6000" dirty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7437" y="1148841"/>
            <a:ext cx="499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Spectral functions at finite density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947012" y="5869168"/>
            <a:ext cx="4572000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 flipV="1">
            <a:off x="954568" y="2652292"/>
            <a:ext cx="0" cy="3216876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6" y="2842345"/>
            <a:ext cx="556743" cy="2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66" y="6006796"/>
            <a:ext cx="257441" cy="1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7" name="フリーフォーム 16"/>
          <p:cNvSpPr/>
          <p:nvPr/>
        </p:nvSpPr>
        <p:spPr>
          <a:xfrm>
            <a:off x="1427019" y="3231000"/>
            <a:ext cx="123567" cy="2631989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2466212" y="4553173"/>
            <a:ext cx="148280" cy="1309816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2801219" y="4786949"/>
            <a:ext cx="2581188" cy="1076040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1805" h="1076040">
                <a:moveTo>
                  <a:pt x="0" y="1076040"/>
                </a:moveTo>
                <a:cubicBezTo>
                  <a:pt x="122537" y="907164"/>
                  <a:pt x="245075" y="738288"/>
                  <a:pt x="370702" y="631196"/>
                </a:cubicBezTo>
                <a:cubicBezTo>
                  <a:pt x="496329" y="524104"/>
                  <a:pt x="611659" y="487034"/>
                  <a:pt x="753762" y="433488"/>
                </a:cubicBezTo>
                <a:cubicBezTo>
                  <a:pt x="895865" y="379942"/>
                  <a:pt x="1103870" y="382002"/>
                  <a:pt x="1223319" y="309921"/>
                </a:cubicBezTo>
                <a:cubicBezTo>
                  <a:pt x="1342768" y="237840"/>
                  <a:pt x="1396314" y="17478"/>
                  <a:pt x="1470454" y="1002"/>
                </a:cubicBezTo>
                <a:cubicBezTo>
                  <a:pt x="1544595" y="-15474"/>
                  <a:pt x="1561070" y="176056"/>
                  <a:pt x="1668162" y="211067"/>
                </a:cubicBezTo>
                <a:cubicBezTo>
                  <a:pt x="1775254" y="246078"/>
                  <a:pt x="1826740" y="235781"/>
                  <a:pt x="2113005" y="211067"/>
                </a:cubicBezTo>
                <a:cubicBezTo>
                  <a:pt x="2399270" y="186353"/>
                  <a:pt x="3080951" y="93678"/>
                  <a:pt x="3385751" y="62786"/>
                </a:cubicBezTo>
                <a:cubicBezTo>
                  <a:pt x="3690551" y="31894"/>
                  <a:pt x="3816178" y="28804"/>
                  <a:pt x="3941805" y="25715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5048274" y="3766930"/>
            <a:ext cx="1198605" cy="543697"/>
          </a:xfrm>
          <a:prstGeom prst="rightArrow">
            <a:avLst/>
          </a:prstGeom>
          <a:solidFill>
            <a:srgbClr val="FFC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 flipH="1" flipV="1">
            <a:off x="7307500" y="2652292"/>
            <a:ext cx="0" cy="3216876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98" y="2842345"/>
            <a:ext cx="556743" cy="2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898" y="6006796"/>
            <a:ext cx="257441" cy="18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フリーフォーム 24"/>
          <p:cNvSpPr/>
          <p:nvPr/>
        </p:nvSpPr>
        <p:spPr>
          <a:xfrm>
            <a:off x="7763316" y="3254205"/>
            <a:ext cx="123567" cy="2631989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8819144" y="4553173"/>
            <a:ext cx="148280" cy="1309816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>
            <a:off x="9154151" y="4786949"/>
            <a:ext cx="2581188" cy="1076040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1805" h="1076040">
                <a:moveTo>
                  <a:pt x="0" y="1076040"/>
                </a:moveTo>
                <a:cubicBezTo>
                  <a:pt x="122537" y="907164"/>
                  <a:pt x="245075" y="738288"/>
                  <a:pt x="370702" y="631196"/>
                </a:cubicBezTo>
                <a:cubicBezTo>
                  <a:pt x="496329" y="524104"/>
                  <a:pt x="611659" y="487034"/>
                  <a:pt x="753762" y="433488"/>
                </a:cubicBezTo>
                <a:cubicBezTo>
                  <a:pt x="895865" y="379942"/>
                  <a:pt x="1103870" y="382002"/>
                  <a:pt x="1223319" y="309921"/>
                </a:cubicBezTo>
                <a:cubicBezTo>
                  <a:pt x="1342768" y="237840"/>
                  <a:pt x="1396314" y="17478"/>
                  <a:pt x="1470454" y="1002"/>
                </a:cubicBezTo>
                <a:cubicBezTo>
                  <a:pt x="1544595" y="-15474"/>
                  <a:pt x="1561070" y="176056"/>
                  <a:pt x="1668162" y="211067"/>
                </a:cubicBezTo>
                <a:cubicBezTo>
                  <a:pt x="1775254" y="246078"/>
                  <a:pt x="1826740" y="235781"/>
                  <a:pt x="2113005" y="211067"/>
                </a:cubicBezTo>
                <a:cubicBezTo>
                  <a:pt x="2399270" y="186353"/>
                  <a:pt x="3080951" y="93678"/>
                  <a:pt x="3385751" y="62786"/>
                </a:cubicBezTo>
                <a:cubicBezTo>
                  <a:pt x="3690551" y="31894"/>
                  <a:pt x="3816178" y="28804"/>
                  <a:pt x="3941805" y="25715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>
            <a:off x="7990458" y="3231000"/>
            <a:ext cx="123567" cy="2631989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>
            <a:off x="8621337" y="4565532"/>
            <a:ext cx="148280" cy="1309816"/>
          </a:xfrm>
          <a:custGeom>
            <a:avLst/>
            <a:gdLst>
              <a:gd name="connsiteX0" fmla="*/ 0 w 160638"/>
              <a:gd name="connsiteY0" fmla="*/ 2619633 h 2619633"/>
              <a:gd name="connsiteX1" fmla="*/ 49427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19633 h 2619633"/>
              <a:gd name="connsiteX1" fmla="*/ 86498 w 160638"/>
              <a:gd name="connsiteY1" fmla="*/ 0 h 2619633"/>
              <a:gd name="connsiteX2" fmla="*/ 160638 w 160638"/>
              <a:gd name="connsiteY2" fmla="*/ 2619633 h 2619633"/>
              <a:gd name="connsiteX0" fmla="*/ 0 w 160638"/>
              <a:gd name="connsiteY0" fmla="*/ 2631989 h 2631989"/>
              <a:gd name="connsiteX1" fmla="*/ 74141 w 160638"/>
              <a:gd name="connsiteY1" fmla="*/ 0 h 2631989"/>
              <a:gd name="connsiteX2" fmla="*/ 160638 w 160638"/>
              <a:gd name="connsiteY2" fmla="*/ 2631989 h 263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638" h="2631989">
                <a:moveTo>
                  <a:pt x="0" y="2631989"/>
                </a:moveTo>
                <a:cubicBezTo>
                  <a:pt x="11327" y="1322172"/>
                  <a:pt x="47368" y="0"/>
                  <a:pt x="74141" y="0"/>
                </a:cubicBezTo>
                <a:cubicBezTo>
                  <a:pt x="100914" y="0"/>
                  <a:pt x="118419" y="1322172"/>
                  <a:pt x="160638" y="2631989"/>
                </a:cubicBezTo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/>
          <p:cNvSpPr/>
          <p:nvPr/>
        </p:nvSpPr>
        <p:spPr>
          <a:xfrm>
            <a:off x="8695477" y="4825023"/>
            <a:ext cx="3063102" cy="1050325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753762 w 3941805"/>
              <a:gd name="connsiteY2" fmla="*/ 435269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640539 w 3941805"/>
              <a:gd name="connsiteY2" fmla="*/ 497053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668162 w 3941805"/>
              <a:gd name="connsiteY5" fmla="*/ 185352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46188 w 3941805"/>
              <a:gd name="connsiteY2" fmla="*/ 593124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4677749"/>
              <a:gd name="connsiteY0" fmla="*/ 1050325 h 1050325"/>
              <a:gd name="connsiteX1" fmla="*/ 1012295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7749" h="1050325">
                <a:moveTo>
                  <a:pt x="0" y="1050325"/>
                </a:moveTo>
                <a:cubicBezTo>
                  <a:pt x="122537" y="881449"/>
                  <a:pt x="440068" y="854675"/>
                  <a:pt x="653757" y="778475"/>
                </a:cubicBezTo>
                <a:cubicBezTo>
                  <a:pt x="867446" y="702275"/>
                  <a:pt x="1133738" y="648729"/>
                  <a:pt x="1282132" y="593124"/>
                </a:cubicBezTo>
                <a:cubicBezTo>
                  <a:pt x="1430526" y="537519"/>
                  <a:pt x="1452976" y="516925"/>
                  <a:pt x="1544119" y="444844"/>
                </a:cubicBezTo>
                <a:cubicBezTo>
                  <a:pt x="1635262" y="372763"/>
                  <a:pt x="1735981" y="185352"/>
                  <a:pt x="1828991" y="160639"/>
                </a:cubicBezTo>
                <a:cubicBezTo>
                  <a:pt x="1922001" y="135926"/>
                  <a:pt x="1932187" y="292444"/>
                  <a:pt x="2102180" y="296563"/>
                </a:cubicBezTo>
                <a:cubicBezTo>
                  <a:pt x="2272173" y="300682"/>
                  <a:pt x="2512363" y="228601"/>
                  <a:pt x="2848949" y="185352"/>
                </a:cubicBezTo>
                <a:cubicBezTo>
                  <a:pt x="3185535" y="142103"/>
                  <a:pt x="3816895" y="67963"/>
                  <a:pt x="4121695" y="37071"/>
                </a:cubicBezTo>
                <a:cubicBezTo>
                  <a:pt x="4426495" y="6179"/>
                  <a:pt x="4552122" y="3089"/>
                  <a:pt x="4677749" y="0"/>
                </a:cubicBezTo>
              </a:path>
            </a:pathLst>
          </a:cu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sp>
        <p:nvSpPr>
          <p:cNvPr id="32" name="右矢印 31"/>
          <p:cNvSpPr/>
          <p:nvPr/>
        </p:nvSpPr>
        <p:spPr>
          <a:xfrm>
            <a:off x="7798477" y="2944220"/>
            <a:ext cx="274643" cy="218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右矢印 32"/>
          <p:cNvSpPr/>
          <p:nvPr/>
        </p:nvSpPr>
        <p:spPr>
          <a:xfrm flipH="1">
            <a:off x="8610689" y="4168702"/>
            <a:ext cx="346475" cy="232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/>
          <p:cNvSpPr/>
          <p:nvPr/>
        </p:nvSpPr>
        <p:spPr>
          <a:xfrm flipH="1">
            <a:off x="9801068" y="4449229"/>
            <a:ext cx="346475" cy="232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819144" y="3305265"/>
            <a:ext cx="307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accent1"/>
                </a:solidFill>
              </a:rPr>
              <a:t>m</a:t>
            </a:r>
            <a:r>
              <a:rPr kumimoji="1" lang="en-US" altLang="ja-JP" sz="2400" dirty="0" smtClean="0">
                <a:solidFill>
                  <a:schemeClr val="accent1"/>
                </a:solidFill>
              </a:rPr>
              <a:t>ass/threshold shifts?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36" name="右矢印 35"/>
          <p:cNvSpPr/>
          <p:nvPr/>
        </p:nvSpPr>
        <p:spPr>
          <a:xfrm flipH="1">
            <a:off x="8683109" y="5957603"/>
            <a:ext cx="493382" cy="2326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/>
          <p:cNvSpPr/>
          <p:nvPr/>
        </p:nvSpPr>
        <p:spPr>
          <a:xfrm>
            <a:off x="7819917" y="4800224"/>
            <a:ext cx="3915421" cy="1073566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753762 w 3941805"/>
              <a:gd name="connsiteY2" fmla="*/ 435269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640539 w 3941805"/>
              <a:gd name="connsiteY2" fmla="*/ 497053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668162 w 3941805"/>
              <a:gd name="connsiteY5" fmla="*/ 185352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46188 w 3941805"/>
              <a:gd name="connsiteY2" fmla="*/ 593124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4677749"/>
              <a:gd name="connsiteY0" fmla="*/ 1050325 h 1050325"/>
              <a:gd name="connsiteX1" fmla="*/ 1012295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28991 w 4677749"/>
              <a:gd name="connsiteY4" fmla="*/ 160639 h 1050325"/>
              <a:gd name="connsiteX5" fmla="*/ 2347495 w 4677749"/>
              <a:gd name="connsiteY5" fmla="*/ 271849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10120 w 4677749"/>
              <a:gd name="connsiteY4" fmla="*/ 210066 h 1050325"/>
              <a:gd name="connsiteX5" fmla="*/ 2347495 w 4677749"/>
              <a:gd name="connsiteY5" fmla="*/ 271849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39237 w 4716986"/>
              <a:gd name="connsiteY0" fmla="*/ 1050325 h 1056486"/>
              <a:gd name="connsiteX1" fmla="*/ 51257 w 4716986"/>
              <a:gd name="connsiteY1" fmla="*/ 1030749 h 1056486"/>
              <a:gd name="connsiteX2" fmla="*/ 692994 w 4716986"/>
              <a:gd name="connsiteY2" fmla="*/ 778475 h 1056486"/>
              <a:gd name="connsiteX3" fmla="*/ 1170407 w 4716986"/>
              <a:gd name="connsiteY3" fmla="*/ 642551 h 1056486"/>
              <a:gd name="connsiteX4" fmla="*/ 1394653 w 4716986"/>
              <a:gd name="connsiteY4" fmla="*/ 531342 h 1056486"/>
              <a:gd name="connsiteX5" fmla="*/ 1849357 w 4716986"/>
              <a:gd name="connsiteY5" fmla="*/ 210066 h 1056486"/>
              <a:gd name="connsiteX6" fmla="*/ 2386732 w 4716986"/>
              <a:gd name="connsiteY6" fmla="*/ 271849 h 1056486"/>
              <a:gd name="connsiteX7" fmla="*/ 2888186 w 4716986"/>
              <a:gd name="connsiteY7" fmla="*/ 185352 h 1056486"/>
              <a:gd name="connsiteX8" fmla="*/ 4160932 w 4716986"/>
              <a:gd name="connsiteY8" fmla="*/ 37071 h 1056486"/>
              <a:gd name="connsiteX9" fmla="*/ 4716986 w 4716986"/>
              <a:gd name="connsiteY9" fmla="*/ 0 h 1056486"/>
              <a:gd name="connsiteX0" fmla="*/ 771081 w 5448830"/>
              <a:gd name="connsiteY0" fmla="*/ 1050325 h 1064469"/>
              <a:gd name="connsiteX1" fmla="*/ 9416 w 5448830"/>
              <a:gd name="connsiteY1" fmla="*/ 1043105 h 1064469"/>
              <a:gd name="connsiteX2" fmla="*/ 1424838 w 5448830"/>
              <a:gd name="connsiteY2" fmla="*/ 778475 h 1064469"/>
              <a:gd name="connsiteX3" fmla="*/ 1902251 w 5448830"/>
              <a:gd name="connsiteY3" fmla="*/ 642551 h 1064469"/>
              <a:gd name="connsiteX4" fmla="*/ 2126497 w 5448830"/>
              <a:gd name="connsiteY4" fmla="*/ 531342 h 1064469"/>
              <a:gd name="connsiteX5" fmla="*/ 2581201 w 5448830"/>
              <a:gd name="connsiteY5" fmla="*/ 210066 h 1064469"/>
              <a:gd name="connsiteX6" fmla="*/ 3118576 w 5448830"/>
              <a:gd name="connsiteY6" fmla="*/ 271849 h 1064469"/>
              <a:gd name="connsiteX7" fmla="*/ 3620030 w 5448830"/>
              <a:gd name="connsiteY7" fmla="*/ 185352 h 1064469"/>
              <a:gd name="connsiteX8" fmla="*/ 4892776 w 5448830"/>
              <a:gd name="connsiteY8" fmla="*/ 37071 h 1064469"/>
              <a:gd name="connsiteX9" fmla="*/ 5448830 w 5448830"/>
              <a:gd name="connsiteY9" fmla="*/ 0 h 1064469"/>
              <a:gd name="connsiteX0" fmla="*/ 0 w 6357212"/>
              <a:gd name="connsiteY0" fmla="*/ 1235676 h 1235676"/>
              <a:gd name="connsiteX1" fmla="*/ 917798 w 6357212"/>
              <a:gd name="connsiteY1" fmla="*/ 1043105 h 1235676"/>
              <a:gd name="connsiteX2" fmla="*/ 2333220 w 6357212"/>
              <a:gd name="connsiteY2" fmla="*/ 778475 h 1235676"/>
              <a:gd name="connsiteX3" fmla="*/ 2810633 w 6357212"/>
              <a:gd name="connsiteY3" fmla="*/ 642551 h 1235676"/>
              <a:gd name="connsiteX4" fmla="*/ 3034879 w 6357212"/>
              <a:gd name="connsiteY4" fmla="*/ 531342 h 1235676"/>
              <a:gd name="connsiteX5" fmla="*/ 3489583 w 6357212"/>
              <a:gd name="connsiteY5" fmla="*/ 210066 h 1235676"/>
              <a:gd name="connsiteX6" fmla="*/ 4026958 w 6357212"/>
              <a:gd name="connsiteY6" fmla="*/ 271849 h 1235676"/>
              <a:gd name="connsiteX7" fmla="*/ 4528412 w 6357212"/>
              <a:gd name="connsiteY7" fmla="*/ 185352 h 1235676"/>
              <a:gd name="connsiteX8" fmla="*/ 5801158 w 6357212"/>
              <a:gd name="connsiteY8" fmla="*/ 37071 h 1235676"/>
              <a:gd name="connsiteX9" fmla="*/ 6357212 w 6357212"/>
              <a:gd name="connsiteY9" fmla="*/ 0 h 1235676"/>
              <a:gd name="connsiteX0" fmla="*/ 0 w 6357212"/>
              <a:gd name="connsiteY0" fmla="*/ 1235676 h 1235676"/>
              <a:gd name="connsiteX1" fmla="*/ 1823574 w 6357212"/>
              <a:gd name="connsiteY1" fmla="*/ 981321 h 1235676"/>
              <a:gd name="connsiteX2" fmla="*/ 2333220 w 6357212"/>
              <a:gd name="connsiteY2" fmla="*/ 778475 h 1235676"/>
              <a:gd name="connsiteX3" fmla="*/ 2810633 w 6357212"/>
              <a:gd name="connsiteY3" fmla="*/ 642551 h 1235676"/>
              <a:gd name="connsiteX4" fmla="*/ 3034879 w 6357212"/>
              <a:gd name="connsiteY4" fmla="*/ 531342 h 1235676"/>
              <a:gd name="connsiteX5" fmla="*/ 3489583 w 6357212"/>
              <a:gd name="connsiteY5" fmla="*/ 210066 h 1235676"/>
              <a:gd name="connsiteX6" fmla="*/ 4026958 w 6357212"/>
              <a:gd name="connsiteY6" fmla="*/ 271849 h 1235676"/>
              <a:gd name="connsiteX7" fmla="*/ 4528412 w 6357212"/>
              <a:gd name="connsiteY7" fmla="*/ 185352 h 1235676"/>
              <a:gd name="connsiteX8" fmla="*/ 5801158 w 6357212"/>
              <a:gd name="connsiteY8" fmla="*/ 37071 h 1235676"/>
              <a:gd name="connsiteX9" fmla="*/ 6357212 w 6357212"/>
              <a:gd name="connsiteY9" fmla="*/ 0 h 1235676"/>
              <a:gd name="connsiteX0" fmla="*/ 0 w 6357212"/>
              <a:gd name="connsiteY0" fmla="*/ 1235676 h 1235676"/>
              <a:gd name="connsiteX1" fmla="*/ 710225 w 6357212"/>
              <a:gd name="connsiteY1" fmla="*/ 1141957 h 1235676"/>
              <a:gd name="connsiteX2" fmla="*/ 1823574 w 6357212"/>
              <a:gd name="connsiteY2" fmla="*/ 981321 h 1235676"/>
              <a:gd name="connsiteX3" fmla="*/ 2333220 w 6357212"/>
              <a:gd name="connsiteY3" fmla="*/ 778475 h 1235676"/>
              <a:gd name="connsiteX4" fmla="*/ 2810633 w 6357212"/>
              <a:gd name="connsiteY4" fmla="*/ 642551 h 1235676"/>
              <a:gd name="connsiteX5" fmla="*/ 3034879 w 6357212"/>
              <a:gd name="connsiteY5" fmla="*/ 531342 h 1235676"/>
              <a:gd name="connsiteX6" fmla="*/ 3489583 w 6357212"/>
              <a:gd name="connsiteY6" fmla="*/ 210066 h 1235676"/>
              <a:gd name="connsiteX7" fmla="*/ 4026958 w 6357212"/>
              <a:gd name="connsiteY7" fmla="*/ 271849 h 1235676"/>
              <a:gd name="connsiteX8" fmla="*/ 4528412 w 6357212"/>
              <a:gd name="connsiteY8" fmla="*/ 185352 h 1235676"/>
              <a:gd name="connsiteX9" fmla="*/ 5801158 w 6357212"/>
              <a:gd name="connsiteY9" fmla="*/ 37071 h 1235676"/>
              <a:gd name="connsiteX10" fmla="*/ 6357212 w 6357212"/>
              <a:gd name="connsiteY10" fmla="*/ 0 h 1235676"/>
              <a:gd name="connsiteX0" fmla="*/ 0 w 6357212"/>
              <a:gd name="connsiteY0" fmla="*/ 1235676 h 1235676"/>
              <a:gd name="connsiteX1" fmla="*/ 1163113 w 6357212"/>
              <a:gd name="connsiteY1" fmla="*/ 746541 h 1235676"/>
              <a:gd name="connsiteX2" fmla="*/ 1823574 w 6357212"/>
              <a:gd name="connsiteY2" fmla="*/ 981321 h 1235676"/>
              <a:gd name="connsiteX3" fmla="*/ 2333220 w 6357212"/>
              <a:gd name="connsiteY3" fmla="*/ 778475 h 1235676"/>
              <a:gd name="connsiteX4" fmla="*/ 2810633 w 6357212"/>
              <a:gd name="connsiteY4" fmla="*/ 642551 h 1235676"/>
              <a:gd name="connsiteX5" fmla="*/ 3034879 w 6357212"/>
              <a:gd name="connsiteY5" fmla="*/ 531342 h 1235676"/>
              <a:gd name="connsiteX6" fmla="*/ 3489583 w 6357212"/>
              <a:gd name="connsiteY6" fmla="*/ 210066 h 1235676"/>
              <a:gd name="connsiteX7" fmla="*/ 4026958 w 6357212"/>
              <a:gd name="connsiteY7" fmla="*/ 271849 h 1235676"/>
              <a:gd name="connsiteX8" fmla="*/ 4528412 w 6357212"/>
              <a:gd name="connsiteY8" fmla="*/ 185352 h 1235676"/>
              <a:gd name="connsiteX9" fmla="*/ 5801158 w 6357212"/>
              <a:gd name="connsiteY9" fmla="*/ 37071 h 1235676"/>
              <a:gd name="connsiteX10" fmla="*/ 6357212 w 6357212"/>
              <a:gd name="connsiteY10" fmla="*/ 0 h 1235676"/>
              <a:gd name="connsiteX0" fmla="*/ 0 w 5753360"/>
              <a:gd name="connsiteY0" fmla="*/ 1124465 h 1124465"/>
              <a:gd name="connsiteX1" fmla="*/ 559261 w 5753360"/>
              <a:gd name="connsiteY1" fmla="*/ 746541 h 1124465"/>
              <a:gd name="connsiteX2" fmla="*/ 1219722 w 5753360"/>
              <a:gd name="connsiteY2" fmla="*/ 981321 h 1124465"/>
              <a:gd name="connsiteX3" fmla="*/ 1729368 w 5753360"/>
              <a:gd name="connsiteY3" fmla="*/ 778475 h 1124465"/>
              <a:gd name="connsiteX4" fmla="*/ 2206781 w 5753360"/>
              <a:gd name="connsiteY4" fmla="*/ 642551 h 1124465"/>
              <a:gd name="connsiteX5" fmla="*/ 2431027 w 5753360"/>
              <a:gd name="connsiteY5" fmla="*/ 531342 h 1124465"/>
              <a:gd name="connsiteX6" fmla="*/ 2885731 w 5753360"/>
              <a:gd name="connsiteY6" fmla="*/ 210066 h 1124465"/>
              <a:gd name="connsiteX7" fmla="*/ 3423106 w 5753360"/>
              <a:gd name="connsiteY7" fmla="*/ 271849 h 1124465"/>
              <a:gd name="connsiteX8" fmla="*/ 3924560 w 5753360"/>
              <a:gd name="connsiteY8" fmla="*/ 185352 h 1124465"/>
              <a:gd name="connsiteX9" fmla="*/ 5197306 w 5753360"/>
              <a:gd name="connsiteY9" fmla="*/ 37071 h 1124465"/>
              <a:gd name="connsiteX10" fmla="*/ 5753360 w 5753360"/>
              <a:gd name="connsiteY10" fmla="*/ 0 h 1124465"/>
              <a:gd name="connsiteX0" fmla="*/ 0 w 5753360"/>
              <a:gd name="connsiteY0" fmla="*/ 1124465 h 1124465"/>
              <a:gd name="connsiteX1" fmla="*/ 276206 w 5753360"/>
              <a:gd name="connsiteY1" fmla="*/ 944250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00724 w 5753360"/>
              <a:gd name="connsiteY1" fmla="*/ 89482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9601"/>
              <a:gd name="connsiteX1" fmla="*/ 559260 w 5753360"/>
              <a:gd name="connsiteY1" fmla="*/ 1129601 h 1129601"/>
              <a:gd name="connsiteX2" fmla="*/ 559261 w 5753360"/>
              <a:gd name="connsiteY2" fmla="*/ 746541 h 1129601"/>
              <a:gd name="connsiteX3" fmla="*/ 1219722 w 5753360"/>
              <a:gd name="connsiteY3" fmla="*/ 981321 h 1129601"/>
              <a:gd name="connsiteX4" fmla="*/ 1729368 w 5753360"/>
              <a:gd name="connsiteY4" fmla="*/ 778475 h 1129601"/>
              <a:gd name="connsiteX5" fmla="*/ 2206781 w 5753360"/>
              <a:gd name="connsiteY5" fmla="*/ 642551 h 1129601"/>
              <a:gd name="connsiteX6" fmla="*/ 2431027 w 5753360"/>
              <a:gd name="connsiteY6" fmla="*/ 531342 h 1129601"/>
              <a:gd name="connsiteX7" fmla="*/ 2885731 w 5753360"/>
              <a:gd name="connsiteY7" fmla="*/ 210066 h 1129601"/>
              <a:gd name="connsiteX8" fmla="*/ 3423106 w 5753360"/>
              <a:gd name="connsiteY8" fmla="*/ 271849 h 1129601"/>
              <a:gd name="connsiteX9" fmla="*/ 3924560 w 5753360"/>
              <a:gd name="connsiteY9" fmla="*/ 185352 h 1129601"/>
              <a:gd name="connsiteX10" fmla="*/ 5197306 w 5753360"/>
              <a:gd name="connsiteY10" fmla="*/ 37071 h 1129601"/>
              <a:gd name="connsiteX11" fmla="*/ 5753360 w 5753360"/>
              <a:gd name="connsiteY11" fmla="*/ 0 h 1129601"/>
              <a:gd name="connsiteX0" fmla="*/ 0 w 5753360"/>
              <a:gd name="connsiteY0" fmla="*/ 1124465 h 1129601"/>
              <a:gd name="connsiteX1" fmla="*/ 559260 w 5753360"/>
              <a:gd name="connsiteY1" fmla="*/ 1129601 h 1129601"/>
              <a:gd name="connsiteX2" fmla="*/ 559261 w 5753360"/>
              <a:gd name="connsiteY2" fmla="*/ 746541 h 1129601"/>
              <a:gd name="connsiteX3" fmla="*/ 1219722 w 5753360"/>
              <a:gd name="connsiteY3" fmla="*/ 981321 h 1129601"/>
              <a:gd name="connsiteX4" fmla="*/ 1729368 w 5753360"/>
              <a:gd name="connsiteY4" fmla="*/ 778475 h 1129601"/>
              <a:gd name="connsiteX5" fmla="*/ 2206781 w 5753360"/>
              <a:gd name="connsiteY5" fmla="*/ 642551 h 1129601"/>
              <a:gd name="connsiteX6" fmla="*/ 2431027 w 5753360"/>
              <a:gd name="connsiteY6" fmla="*/ 531342 h 1129601"/>
              <a:gd name="connsiteX7" fmla="*/ 2885731 w 5753360"/>
              <a:gd name="connsiteY7" fmla="*/ 210066 h 1129601"/>
              <a:gd name="connsiteX8" fmla="*/ 3423106 w 5753360"/>
              <a:gd name="connsiteY8" fmla="*/ 271849 h 1129601"/>
              <a:gd name="connsiteX9" fmla="*/ 3924560 w 5753360"/>
              <a:gd name="connsiteY9" fmla="*/ 185352 h 1129601"/>
              <a:gd name="connsiteX10" fmla="*/ 5197306 w 5753360"/>
              <a:gd name="connsiteY10" fmla="*/ 37071 h 1129601"/>
              <a:gd name="connsiteX11" fmla="*/ 5753360 w 5753360"/>
              <a:gd name="connsiteY11" fmla="*/ 0 h 1129601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106499 w 5640137"/>
              <a:gd name="connsiteY3" fmla="*/ 981321 h 1112108"/>
              <a:gd name="connsiteX4" fmla="*/ 1616145 w 5640137"/>
              <a:gd name="connsiteY4" fmla="*/ 778475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106499 w 5640137"/>
              <a:gd name="connsiteY3" fmla="*/ 981321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483779 w 5640137"/>
              <a:gd name="connsiteY1" fmla="*/ 845395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502648 w 5413693"/>
              <a:gd name="connsiteY2" fmla="*/ 709471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502648 w 5413693"/>
              <a:gd name="connsiteY2" fmla="*/ 709471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29092 w 5413693"/>
              <a:gd name="connsiteY2" fmla="*/ 758899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47962 w 5413693"/>
              <a:gd name="connsiteY2" fmla="*/ 746542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47962 w 5413693"/>
              <a:gd name="connsiteY2" fmla="*/ 746542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243860"/>
              <a:gd name="connsiteY0" fmla="*/ 1062681 h 1062681"/>
              <a:gd name="connsiteX1" fmla="*/ 200723 w 5243860"/>
              <a:gd name="connsiteY1" fmla="*/ 870109 h 1062681"/>
              <a:gd name="connsiteX2" fmla="*/ 578129 w 5243860"/>
              <a:gd name="connsiteY2" fmla="*/ 746542 h 1062681"/>
              <a:gd name="connsiteX3" fmla="*/ 1087629 w 5243860"/>
              <a:gd name="connsiteY3" fmla="*/ 894823 h 1062681"/>
              <a:gd name="connsiteX4" fmla="*/ 1427443 w 5243860"/>
              <a:gd name="connsiteY4" fmla="*/ 766119 h 1062681"/>
              <a:gd name="connsiteX5" fmla="*/ 1697281 w 5243860"/>
              <a:gd name="connsiteY5" fmla="*/ 642551 h 1062681"/>
              <a:gd name="connsiteX6" fmla="*/ 1921527 w 5243860"/>
              <a:gd name="connsiteY6" fmla="*/ 531342 h 1062681"/>
              <a:gd name="connsiteX7" fmla="*/ 2376231 w 5243860"/>
              <a:gd name="connsiteY7" fmla="*/ 210066 h 1062681"/>
              <a:gd name="connsiteX8" fmla="*/ 2913606 w 5243860"/>
              <a:gd name="connsiteY8" fmla="*/ 271849 h 1062681"/>
              <a:gd name="connsiteX9" fmla="*/ 3415060 w 5243860"/>
              <a:gd name="connsiteY9" fmla="*/ 185352 h 1062681"/>
              <a:gd name="connsiteX10" fmla="*/ 4687806 w 5243860"/>
              <a:gd name="connsiteY10" fmla="*/ 37071 h 1062681"/>
              <a:gd name="connsiteX11" fmla="*/ 5243860 w 5243860"/>
              <a:gd name="connsiteY11" fmla="*/ 0 h 1062681"/>
              <a:gd name="connsiteX0" fmla="*/ 0 w 5243860"/>
              <a:gd name="connsiteY0" fmla="*/ 1062681 h 1062681"/>
              <a:gd name="connsiteX1" fmla="*/ 276204 w 5243860"/>
              <a:gd name="connsiteY1" fmla="*/ 808325 h 1062681"/>
              <a:gd name="connsiteX2" fmla="*/ 578129 w 5243860"/>
              <a:gd name="connsiteY2" fmla="*/ 746542 h 1062681"/>
              <a:gd name="connsiteX3" fmla="*/ 1087629 w 5243860"/>
              <a:gd name="connsiteY3" fmla="*/ 894823 h 1062681"/>
              <a:gd name="connsiteX4" fmla="*/ 1427443 w 5243860"/>
              <a:gd name="connsiteY4" fmla="*/ 766119 h 1062681"/>
              <a:gd name="connsiteX5" fmla="*/ 1697281 w 5243860"/>
              <a:gd name="connsiteY5" fmla="*/ 642551 h 1062681"/>
              <a:gd name="connsiteX6" fmla="*/ 1921527 w 5243860"/>
              <a:gd name="connsiteY6" fmla="*/ 531342 h 1062681"/>
              <a:gd name="connsiteX7" fmla="*/ 2376231 w 5243860"/>
              <a:gd name="connsiteY7" fmla="*/ 210066 h 1062681"/>
              <a:gd name="connsiteX8" fmla="*/ 2913606 w 5243860"/>
              <a:gd name="connsiteY8" fmla="*/ 271849 h 1062681"/>
              <a:gd name="connsiteX9" fmla="*/ 3415060 w 5243860"/>
              <a:gd name="connsiteY9" fmla="*/ 185352 h 1062681"/>
              <a:gd name="connsiteX10" fmla="*/ 4687806 w 5243860"/>
              <a:gd name="connsiteY10" fmla="*/ 37071 h 1062681"/>
              <a:gd name="connsiteX11" fmla="*/ 5243860 w 5243860"/>
              <a:gd name="connsiteY11" fmla="*/ 0 h 1062681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746542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313944 w 5168379"/>
              <a:gd name="connsiteY1" fmla="*/ 783611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34019 w 5099750"/>
              <a:gd name="connsiteY2" fmla="*/ 660044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0 w 5055156"/>
              <a:gd name="connsiteY0" fmla="*/ 951471 h 951471"/>
              <a:gd name="connsiteX1" fmla="*/ 12017 w 5055156"/>
              <a:gd name="connsiteY1" fmla="*/ 511763 h 951471"/>
              <a:gd name="connsiteX2" fmla="*/ 408296 w 5055156"/>
              <a:gd name="connsiteY2" fmla="*/ 103990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257332 w 5168377"/>
              <a:gd name="connsiteY1" fmla="*/ 449980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055154"/>
              <a:gd name="connsiteY0" fmla="*/ 877330 h 897933"/>
              <a:gd name="connsiteX1" fmla="*/ 144109 w 5055154"/>
              <a:gd name="connsiteY1" fmla="*/ 449980 h 897933"/>
              <a:gd name="connsiteX2" fmla="*/ 408294 w 5055154"/>
              <a:gd name="connsiteY2" fmla="*/ 103990 h 897933"/>
              <a:gd name="connsiteX3" fmla="*/ 898923 w 5055154"/>
              <a:gd name="connsiteY3" fmla="*/ 894823 h 897933"/>
              <a:gd name="connsiteX4" fmla="*/ 1238737 w 5055154"/>
              <a:gd name="connsiteY4" fmla="*/ 766119 h 897933"/>
              <a:gd name="connsiteX5" fmla="*/ 1508575 w 5055154"/>
              <a:gd name="connsiteY5" fmla="*/ 642551 h 897933"/>
              <a:gd name="connsiteX6" fmla="*/ 1732821 w 5055154"/>
              <a:gd name="connsiteY6" fmla="*/ 531342 h 897933"/>
              <a:gd name="connsiteX7" fmla="*/ 2187525 w 5055154"/>
              <a:gd name="connsiteY7" fmla="*/ 210066 h 897933"/>
              <a:gd name="connsiteX8" fmla="*/ 2724900 w 5055154"/>
              <a:gd name="connsiteY8" fmla="*/ 271849 h 897933"/>
              <a:gd name="connsiteX9" fmla="*/ 3226354 w 5055154"/>
              <a:gd name="connsiteY9" fmla="*/ 185352 h 897933"/>
              <a:gd name="connsiteX10" fmla="*/ 4499100 w 5055154"/>
              <a:gd name="connsiteY10" fmla="*/ 37071 h 897933"/>
              <a:gd name="connsiteX11" fmla="*/ 5055154 w 5055154"/>
              <a:gd name="connsiteY11" fmla="*/ 0 h 897933"/>
              <a:gd name="connsiteX0" fmla="*/ 0 w 5111765"/>
              <a:gd name="connsiteY0" fmla="*/ 988541 h 988541"/>
              <a:gd name="connsiteX1" fmla="*/ 200720 w 5111765"/>
              <a:gd name="connsiteY1" fmla="*/ 449980 h 988541"/>
              <a:gd name="connsiteX2" fmla="*/ 464905 w 5111765"/>
              <a:gd name="connsiteY2" fmla="*/ 103990 h 988541"/>
              <a:gd name="connsiteX3" fmla="*/ 955534 w 5111765"/>
              <a:gd name="connsiteY3" fmla="*/ 894823 h 988541"/>
              <a:gd name="connsiteX4" fmla="*/ 1295348 w 5111765"/>
              <a:gd name="connsiteY4" fmla="*/ 766119 h 988541"/>
              <a:gd name="connsiteX5" fmla="*/ 1565186 w 5111765"/>
              <a:gd name="connsiteY5" fmla="*/ 642551 h 988541"/>
              <a:gd name="connsiteX6" fmla="*/ 1789432 w 5111765"/>
              <a:gd name="connsiteY6" fmla="*/ 531342 h 988541"/>
              <a:gd name="connsiteX7" fmla="*/ 2244136 w 5111765"/>
              <a:gd name="connsiteY7" fmla="*/ 210066 h 988541"/>
              <a:gd name="connsiteX8" fmla="*/ 2781511 w 5111765"/>
              <a:gd name="connsiteY8" fmla="*/ 271849 h 988541"/>
              <a:gd name="connsiteX9" fmla="*/ 3282965 w 5111765"/>
              <a:gd name="connsiteY9" fmla="*/ 185352 h 988541"/>
              <a:gd name="connsiteX10" fmla="*/ 4555711 w 5111765"/>
              <a:gd name="connsiteY10" fmla="*/ 37071 h 988541"/>
              <a:gd name="connsiteX11" fmla="*/ 5111765 w 5111765"/>
              <a:gd name="connsiteY11" fmla="*/ 0 h 988541"/>
              <a:gd name="connsiteX0" fmla="*/ 0 w 5130636"/>
              <a:gd name="connsiteY0" fmla="*/ 1062681 h 1062681"/>
              <a:gd name="connsiteX1" fmla="*/ 219591 w 5130636"/>
              <a:gd name="connsiteY1" fmla="*/ 449980 h 1062681"/>
              <a:gd name="connsiteX2" fmla="*/ 483776 w 5130636"/>
              <a:gd name="connsiteY2" fmla="*/ 103990 h 1062681"/>
              <a:gd name="connsiteX3" fmla="*/ 974405 w 5130636"/>
              <a:gd name="connsiteY3" fmla="*/ 894823 h 1062681"/>
              <a:gd name="connsiteX4" fmla="*/ 1314219 w 5130636"/>
              <a:gd name="connsiteY4" fmla="*/ 766119 h 1062681"/>
              <a:gd name="connsiteX5" fmla="*/ 1584057 w 5130636"/>
              <a:gd name="connsiteY5" fmla="*/ 642551 h 1062681"/>
              <a:gd name="connsiteX6" fmla="*/ 1808303 w 5130636"/>
              <a:gd name="connsiteY6" fmla="*/ 531342 h 1062681"/>
              <a:gd name="connsiteX7" fmla="*/ 2263007 w 5130636"/>
              <a:gd name="connsiteY7" fmla="*/ 210066 h 1062681"/>
              <a:gd name="connsiteX8" fmla="*/ 2800382 w 5130636"/>
              <a:gd name="connsiteY8" fmla="*/ 271849 h 1062681"/>
              <a:gd name="connsiteX9" fmla="*/ 3301836 w 5130636"/>
              <a:gd name="connsiteY9" fmla="*/ 185352 h 1062681"/>
              <a:gd name="connsiteX10" fmla="*/ 4574582 w 5130636"/>
              <a:gd name="connsiteY10" fmla="*/ 37071 h 1062681"/>
              <a:gd name="connsiteX11" fmla="*/ 5130636 w 5130636"/>
              <a:gd name="connsiteY11" fmla="*/ 0 h 1062681"/>
              <a:gd name="connsiteX0" fmla="*/ 0 w 5130636"/>
              <a:gd name="connsiteY0" fmla="*/ 1062681 h 1062681"/>
              <a:gd name="connsiteX1" fmla="*/ 276203 w 5130636"/>
              <a:gd name="connsiteY1" fmla="*/ 449980 h 1062681"/>
              <a:gd name="connsiteX2" fmla="*/ 483776 w 5130636"/>
              <a:gd name="connsiteY2" fmla="*/ 103990 h 1062681"/>
              <a:gd name="connsiteX3" fmla="*/ 974405 w 5130636"/>
              <a:gd name="connsiteY3" fmla="*/ 894823 h 1062681"/>
              <a:gd name="connsiteX4" fmla="*/ 1314219 w 5130636"/>
              <a:gd name="connsiteY4" fmla="*/ 766119 h 1062681"/>
              <a:gd name="connsiteX5" fmla="*/ 1584057 w 5130636"/>
              <a:gd name="connsiteY5" fmla="*/ 642551 h 1062681"/>
              <a:gd name="connsiteX6" fmla="*/ 1808303 w 5130636"/>
              <a:gd name="connsiteY6" fmla="*/ 531342 h 1062681"/>
              <a:gd name="connsiteX7" fmla="*/ 2263007 w 5130636"/>
              <a:gd name="connsiteY7" fmla="*/ 210066 h 1062681"/>
              <a:gd name="connsiteX8" fmla="*/ 2800382 w 5130636"/>
              <a:gd name="connsiteY8" fmla="*/ 271849 h 1062681"/>
              <a:gd name="connsiteX9" fmla="*/ 3301836 w 5130636"/>
              <a:gd name="connsiteY9" fmla="*/ 185352 h 1062681"/>
              <a:gd name="connsiteX10" fmla="*/ 4574582 w 5130636"/>
              <a:gd name="connsiteY10" fmla="*/ 37071 h 1062681"/>
              <a:gd name="connsiteX11" fmla="*/ 5130636 w 5130636"/>
              <a:gd name="connsiteY11" fmla="*/ 0 h 1062681"/>
              <a:gd name="connsiteX0" fmla="*/ 0 w 4998544"/>
              <a:gd name="connsiteY0" fmla="*/ 1062681 h 1062681"/>
              <a:gd name="connsiteX1" fmla="*/ 144111 w 4998544"/>
              <a:gd name="connsiteY1" fmla="*/ 449980 h 1062681"/>
              <a:gd name="connsiteX2" fmla="*/ 351684 w 4998544"/>
              <a:gd name="connsiteY2" fmla="*/ 103990 h 1062681"/>
              <a:gd name="connsiteX3" fmla="*/ 842313 w 4998544"/>
              <a:gd name="connsiteY3" fmla="*/ 894823 h 1062681"/>
              <a:gd name="connsiteX4" fmla="*/ 1182127 w 4998544"/>
              <a:gd name="connsiteY4" fmla="*/ 766119 h 1062681"/>
              <a:gd name="connsiteX5" fmla="*/ 1451965 w 4998544"/>
              <a:gd name="connsiteY5" fmla="*/ 642551 h 1062681"/>
              <a:gd name="connsiteX6" fmla="*/ 1676211 w 4998544"/>
              <a:gd name="connsiteY6" fmla="*/ 531342 h 1062681"/>
              <a:gd name="connsiteX7" fmla="*/ 2130915 w 4998544"/>
              <a:gd name="connsiteY7" fmla="*/ 210066 h 1062681"/>
              <a:gd name="connsiteX8" fmla="*/ 2668290 w 4998544"/>
              <a:gd name="connsiteY8" fmla="*/ 271849 h 1062681"/>
              <a:gd name="connsiteX9" fmla="*/ 3169744 w 4998544"/>
              <a:gd name="connsiteY9" fmla="*/ 185352 h 1062681"/>
              <a:gd name="connsiteX10" fmla="*/ 4442490 w 4998544"/>
              <a:gd name="connsiteY10" fmla="*/ 37071 h 1062681"/>
              <a:gd name="connsiteX11" fmla="*/ 4998544 w 4998544"/>
              <a:gd name="connsiteY11" fmla="*/ 0 h 1062681"/>
              <a:gd name="connsiteX0" fmla="*/ 0 w 4998544"/>
              <a:gd name="connsiteY0" fmla="*/ 1062681 h 1062681"/>
              <a:gd name="connsiteX1" fmla="*/ 80651 w 4998544"/>
              <a:gd name="connsiteY1" fmla="*/ 619886 h 1062681"/>
              <a:gd name="connsiteX2" fmla="*/ 144111 w 4998544"/>
              <a:gd name="connsiteY2" fmla="*/ 449980 h 1062681"/>
              <a:gd name="connsiteX3" fmla="*/ 351684 w 4998544"/>
              <a:gd name="connsiteY3" fmla="*/ 103990 h 1062681"/>
              <a:gd name="connsiteX4" fmla="*/ 842313 w 4998544"/>
              <a:gd name="connsiteY4" fmla="*/ 894823 h 1062681"/>
              <a:gd name="connsiteX5" fmla="*/ 1182127 w 4998544"/>
              <a:gd name="connsiteY5" fmla="*/ 766119 h 1062681"/>
              <a:gd name="connsiteX6" fmla="*/ 1451965 w 4998544"/>
              <a:gd name="connsiteY6" fmla="*/ 642551 h 1062681"/>
              <a:gd name="connsiteX7" fmla="*/ 1676211 w 4998544"/>
              <a:gd name="connsiteY7" fmla="*/ 531342 h 1062681"/>
              <a:gd name="connsiteX8" fmla="*/ 2130915 w 4998544"/>
              <a:gd name="connsiteY8" fmla="*/ 210066 h 1062681"/>
              <a:gd name="connsiteX9" fmla="*/ 2668290 w 4998544"/>
              <a:gd name="connsiteY9" fmla="*/ 271849 h 1062681"/>
              <a:gd name="connsiteX10" fmla="*/ 3169744 w 4998544"/>
              <a:gd name="connsiteY10" fmla="*/ 185352 h 1062681"/>
              <a:gd name="connsiteX11" fmla="*/ 4442490 w 4998544"/>
              <a:gd name="connsiteY11" fmla="*/ 37071 h 1062681"/>
              <a:gd name="connsiteX12" fmla="*/ 4998544 w 4998544"/>
              <a:gd name="connsiteY12" fmla="*/ 0 h 1062681"/>
              <a:gd name="connsiteX0" fmla="*/ 0 w 4998544"/>
              <a:gd name="connsiteY0" fmla="*/ 1062681 h 1062681"/>
              <a:gd name="connsiteX1" fmla="*/ 30779 w 4998544"/>
              <a:gd name="connsiteY1" fmla="*/ 848486 h 1062681"/>
              <a:gd name="connsiteX2" fmla="*/ 80651 w 4998544"/>
              <a:gd name="connsiteY2" fmla="*/ 619886 h 1062681"/>
              <a:gd name="connsiteX3" fmla="*/ 144111 w 4998544"/>
              <a:gd name="connsiteY3" fmla="*/ 449980 h 1062681"/>
              <a:gd name="connsiteX4" fmla="*/ 351684 w 4998544"/>
              <a:gd name="connsiteY4" fmla="*/ 103990 h 1062681"/>
              <a:gd name="connsiteX5" fmla="*/ 842313 w 4998544"/>
              <a:gd name="connsiteY5" fmla="*/ 894823 h 1062681"/>
              <a:gd name="connsiteX6" fmla="*/ 1182127 w 4998544"/>
              <a:gd name="connsiteY6" fmla="*/ 766119 h 1062681"/>
              <a:gd name="connsiteX7" fmla="*/ 1451965 w 4998544"/>
              <a:gd name="connsiteY7" fmla="*/ 642551 h 1062681"/>
              <a:gd name="connsiteX8" fmla="*/ 1676211 w 4998544"/>
              <a:gd name="connsiteY8" fmla="*/ 531342 h 1062681"/>
              <a:gd name="connsiteX9" fmla="*/ 2130915 w 4998544"/>
              <a:gd name="connsiteY9" fmla="*/ 210066 h 1062681"/>
              <a:gd name="connsiteX10" fmla="*/ 2668290 w 4998544"/>
              <a:gd name="connsiteY10" fmla="*/ 271849 h 1062681"/>
              <a:gd name="connsiteX11" fmla="*/ 3169744 w 4998544"/>
              <a:gd name="connsiteY11" fmla="*/ 185352 h 1062681"/>
              <a:gd name="connsiteX12" fmla="*/ 4442490 w 4998544"/>
              <a:gd name="connsiteY12" fmla="*/ 37071 h 1062681"/>
              <a:gd name="connsiteX13" fmla="*/ 4998544 w 4998544"/>
              <a:gd name="connsiteY13" fmla="*/ 0 h 1062681"/>
              <a:gd name="connsiteX0" fmla="*/ 484827 w 5483371"/>
              <a:gd name="connsiteY0" fmla="*/ 1062681 h 1062681"/>
              <a:gd name="connsiteX1" fmla="*/ 265 w 5483371"/>
              <a:gd name="connsiteY1" fmla="*/ 935572 h 1062681"/>
              <a:gd name="connsiteX2" fmla="*/ 565478 w 5483371"/>
              <a:gd name="connsiteY2" fmla="*/ 619886 h 1062681"/>
              <a:gd name="connsiteX3" fmla="*/ 628938 w 5483371"/>
              <a:gd name="connsiteY3" fmla="*/ 449980 h 1062681"/>
              <a:gd name="connsiteX4" fmla="*/ 836511 w 5483371"/>
              <a:gd name="connsiteY4" fmla="*/ 103990 h 1062681"/>
              <a:gd name="connsiteX5" fmla="*/ 1327140 w 5483371"/>
              <a:gd name="connsiteY5" fmla="*/ 894823 h 1062681"/>
              <a:gd name="connsiteX6" fmla="*/ 1666954 w 5483371"/>
              <a:gd name="connsiteY6" fmla="*/ 766119 h 1062681"/>
              <a:gd name="connsiteX7" fmla="*/ 1936792 w 5483371"/>
              <a:gd name="connsiteY7" fmla="*/ 642551 h 1062681"/>
              <a:gd name="connsiteX8" fmla="*/ 2161038 w 5483371"/>
              <a:gd name="connsiteY8" fmla="*/ 531342 h 1062681"/>
              <a:gd name="connsiteX9" fmla="*/ 2615742 w 5483371"/>
              <a:gd name="connsiteY9" fmla="*/ 210066 h 1062681"/>
              <a:gd name="connsiteX10" fmla="*/ 3153117 w 5483371"/>
              <a:gd name="connsiteY10" fmla="*/ 271849 h 1062681"/>
              <a:gd name="connsiteX11" fmla="*/ 3654571 w 5483371"/>
              <a:gd name="connsiteY11" fmla="*/ 185352 h 1062681"/>
              <a:gd name="connsiteX12" fmla="*/ 4927317 w 5483371"/>
              <a:gd name="connsiteY12" fmla="*/ 37071 h 1062681"/>
              <a:gd name="connsiteX13" fmla="*/ 5483371 w 5483371"/>
              <a:gd name="connsiteY13" fmla="*/ 0 h 1062681"/>
              <a:gd name="connsiteX0" fmla="*/ 0 w 5846362"/>
              <a:gd name="connsiteY0" fmla="*/ 246253 h 940390"/>
              <a:gd name="connsiteX1" fmla="*/ 363256 w 5846362"/>
              <a:gd name="connsiteY1" fmla="*/ 935572 h 940390"/>
              <a:gd name="connsiteX2" fmla="*/ 928469 w 5846362"/>
              <a:gd name="connsiteY2" fmla="*/ 619886 h 940390"/>
              <a:gd name="connsiteX3" fmla="*/ 991929 w 5846362"/>
              <a:gd name="connsiteY3" fmla="*/ 449980 h 940390"/>
              <a:gd name="connsiteX4" fmla="*/ 1199502 w 5846362"/>
              <a:gd name="connsiteY4" fmla="*/ 103990 h 940390"/>
              <a:gd name="connsiteX5" fmla="*/ 1690131 w 5846362"/>
              <a:gd name="connsiteY5" fmla="*/ 894823 h 940390"/>
              <a:gd name="connsiteX6" fmla="*/ 2029945 w 5846362"/>
              <a:gd name="connsiteY6" fmla="*/ 766119 h 940390"/>
              <a:gd name="connsiteX7" fmla="*/ 2299783 w 5846362"/>
              <a:gd name="connsiteY7" fmla="*/ 642551 h 940390"/>
              <a:gd name="connsiteX8" fmla="*/ 2524029 w 5846362"/>
              <a:gd name="connsiteY8" fmla="*/ 531342 h 940390"/>
              <a:gd name="connsiteX9" fmla="*/ 2978733 w 5846362"/>
              <a:gd name="connsiteY9" fmla="*/ 210066 h 940390"/>
              <a:gd name="connsiteX10" fmla="*/ 3516108 w 5846362"/>
              <a:gd name="connsiteY10" fmla="*/ 271849 h 940390"/>
              <a:gd name="connsiteX11" fmla="*/ 4017562 w 5846362"/>
              <a:gd name="connsiteY11" fmla="*/ 185352 h 940390"/>
              <a:gd name="connsiteX12" fmla="*/ 5290308 w 5846362"/>
              <a:gd name="connsiteY12" fmla="*/ 37071 h 940390"/>
              <a:gd name="connsiteX13" fmla="*/ 5846362 w 5846362"/>
              <a:gd name="connsiteY13" fmla="*/ 0 h 940390"/>
              <a:gd name="connsiteX0" fmla="*/ 0 w 5846362"/>
              <a:gd name="connsiteY0" fmla="*/ 246253 h 944347"/>
              <a:gd name="connsiteX1" fmla="*/ 363256 w 5846362"/>
              <a:gd name="connsiteY1" fmla="*/ 935572 h 944347"/>
              <a:gd name="connsiteX2" fmla="*/ 895220 w 5846362"/>
              <a:gd name="connsiteY2" fmla="*/ 924686 h 944347"/>
              <a:gd name="connsiteX3" fmla="*/ 991929 w 5846362"/>
              <a:gd name="connsiteY3" fmla="*/ 449980 h 944347"/>
              <a:gd name="connsiteX4" fmla="*/ 1199502 w 5846362"/>
              <a:gd name="connsiteY4" fmla="*/ 103990 h 944347"/>
              <a:gd name="connsiteX5" fmla="*/ 1690131 w 5846362"/>
              <a:gd name="connsiteY5" fmla="*/ 894823 h 944347"/>
              <a:gd name="connsiteX6" fmla="*/ 2029945 w 5846362"/>
              <a:gd name="connsiteY6" fmla="*/ 766119 h 944347"/>
              <a:gd name="connsiteX7" fmla="*/ 2299783 w 5846362"/>
              <a:gd name="connsiteY7" fmla="*/ 642551 h 944347"/>
              <a:gd name="connsiteX8" fmla="*/ 2524029 w 5846362"/>
              <a:gd name="connsiteY8" fmla="*/ 531342 h 944347"/>
              <a:gd name="connsiteX9" fmla="*/ 2978733 w 5846362"/>
              <a:gd name="connsiteY9" fmla="*/ 210066 h 944347"/>
              <a:gd name="connsiteX10" fmla="*/ 3516108 w 5846362"/>
              <a:gd name="connsiteY10" fmla="*/ 271849 h 944347"/>
              <a:gd name="connsiteX11" fmla="*/ 4017562 w 5846362"/>
              <a:gd name="connsiteY11" fmla="*/ 185352 h 944347"/>
              <a:gd name="connsiteX12" fmla="*/ 5290308 w 5846362"/>
              <a:gd name="connsiteY12" fmla="*/ 37071 h 944347"/>
              <a:gd name="connsiteX13" fmla="*/ 5846362 w 5846362"/>
              <a:gd name="connsiteY13" fmla="*/ 0 h 944347"/>
              <a:gd name="connsiteX0" fmla="*/ 0 w 5846362"/>
              <a:gd name="connsiteY0" fmla="*/ 246253 h 1019213"/>
              <a:gd name="connsiteX1" fmla="*/ 363256 w 5846362"/>
              <a:gd name="connsiteY1" fmla="*/ 935572 h 1019213"/>
              <a:gd name="connsiteX2" fmla="*/ 895220 w 5846362"/>
              <a:gd name="connsiteY2" fmla="*/ 924686 h 1019213"/>
              <a:gd name="connsiteX3" fmla="*/ 991929 w 5846362"/>
              <a:gd name="connsiteY3" fmla="*/ 449980 h 1019213"/>
              <a:gd name="connsiteX4" fmla="*/ 1199502 w 5846362"/>
              <a:gd name="connsiteY4" fmla="*/ 103990 h 1019213"/>
              <a:gd name="connsiteX5" fmla="*/ 1690131 w 5846362"/>
              <a:gd name="connsiteY5" fmla="*/ 894823 h 1019213"/>
              <a:gd name="connsiteX6" fmla="*/ 2029945 w 5846362"/>
              <a:gd name="connsiteY6" fmla="*/ 766119 h 1019213"/>
              <a:gd name="connsiteX7" fmla="*/ 2299783 w 5846362"/>
              <a:gd name="connsiteY7" fmla="*/ 642551 h 1019213"/>
              <a:gd name="connsiteX8" fmla="*/ 2524029 w 5846362"/>
              <a:gd name="connsiteY8" fmla="*/ 531342 h 1019213"/>
              <a:gd name="connsiteX9" fmla="*/ 2978733 w 5846362"/>
              <a:gd name="connsiteY9" fmla="*/ 210066 h 1019213"/>
              <a:gd name="connsiteX10" fmla="*/ 3516108 w 5846362"/>
              <a:gd name="connsiteY10" fmla="*/ 271849 h 1019213"/>
              <a:gd name="connsiteX11" fmla="*/ 4017562 w 5846362"/>
              <a:gd name="connsiteY11" fmla="*/ 185352 h 1019213"/>
              <a:gd name="connsiteX12" fmla="*/ 5290308 w 5846362"/>
              <a:gd name="connsiteY12" fmla="*/ 37071 h 1019213"/>
              <a:gd name="connsiteX13" fmla="*/ 5846362 w 5846362"/>
              <a:gd name="connsiteY13" fmla="*/ 0 h 1019213"/>
              <a:gd name="connsiteX0" fmla="*/ 0 w 5846362"/>
              <a:gd name="connsiteY0" fmla="*/ 246253 h 1019213"/>
              <a:gd name="connsiteX1" fmla="*/ 363256 w 5846362"/>
              <a:gd name="connsiteY1" fmla="*/ 935572 h 1019213"/>
              <a:gd name="connsiteX2" fmla="*/ 895220 w 5846362"/>
              <a:gd name="connsiteY2" fmla="*/ 924686 h 1019213"/>
              <a:gd name="connsiteX3" fmla="*/ 991929 w 5846362"/>
              <a:gd name="connsiteY3" fmla="*/ 449980 h 1019213"/>
              <a:gd name="connsiteX4" fmla="*/ 1199502 w 5846362"/>
              <a:gd name="connsiteY4" fmla="*/ 103990 h 1019213"/>
              <a:gd name="connsiteX5" fmla="*/ 1690131 w 5846362"/>
              <a:gd name="connsiteY5" fmla="*/ 894823 h 1019213"/>
              <a:gd name="connsiteX6" fmla="*/ 2029945 w 5846362"/>
              <a:gd name="connsiteY6" fmla="*/ 766119 h 1019213"/>
              <a:gd name="connsiteX7" fmla="*/ 2299783 w 5846362"/>
              <a:gd name="connsiteY7" fmla="*/ 642551 h 1019213"/>
              <a:gd name="connsiteX8" fmla="*/ 2524029 w 5846362"/>
              <a:gd name="connsiteY8" fmla="*/ 531342 h 1019213"/>
              <a:gd name="connsiteX9" fmla="*/ 2978733 w 5846362"/>
              <a:gd name="connsiteY9" fmla="*/ 210066 h 1019213"/>
              <a:gd name="connsiteX10" fmla="*/ 3516108 w 5846362"/>
              <a:gd name="connsiteY10" fmla="*/ 271849 h 1019213"/>
              <a:gd name="connsiteX11" fmla="*/ 4017562 w 5846362"/>
              <a:gd name="connsiteY11" fmla="*/ 185352 h 1019213"/>
              <a:gd name="connsiteX12" fmla="*/ 5290308 w 5846362"/>
              <a:gd name="connsiteY12" fmla="*/ 37071 h 1019213"/>
              <a:gd name="connsiteX13" fmla="*/ 5846362 w 5846362"/>
              <a:gd name="connsiteY13" fmla="*/ 0 h 1019213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924686"/>
              <a:gd name="connsiteX1" fmla="*/ 895220 w 5846362"/>
              <a:gd name="connsiteY1" fmla="*/ 924686 h 924686"/>
              <a:gd name="connsiteX2" fmla="*/ 991929 w 5846362"/>
              <a:gd name="connsiteY2" fmla="*/ 449980 h 924686"/>
              <a:gd name="connsiteX3" fmla="*/ 1199502 w 5846362"/>
              <a:gd name="connsiteY3" fmla="*/ 103990 h 924686"/>
              <a:gd name="connsiteX4" fmla="*/ 1690131 w 5846362"/>
              <a:gd name="connsiteY4" fmla="*/ 894823 h 924686"/>
              <a:gd name="connsiteX5" fmla="*/ 2029945 w 5846362"/>
              <a:gd name="connsiteY5" fmla="*/ 766119 h 924686"/>
              <a:gd name="connsiteX6" fmla="*/ 2299783 w 5846362"/>
              <a:gd name="connsiteY6" fmla="*/ 642551 h 924686"/>
              <a:gd name="connsiteX7" fmla="*/ 2524029 w 5846362"/>
              <a:gd name="connsiteY7" fmla="*/ 531342 h 924686"/>
              <a:gd name="connsiteX8" fmla="*/ 2978733 w 5846362"/>
              <a:gd name="connsiteY8" fmla="*/ 210066 h 924686"/>
              <a:gd name="connsiteX9" fmla="*/ 3516108 w 5846362"/>
              <a:gd name="connsiteY9" fmla="*/ 271849 h 924686"/>
              <a:gd name="connsiteX10" fmla="*/ 4017562 w 5846362"/>
              <a:gd name="connsiteY10" fmla="*/ 185352 h 924686"/>
              <a:gd name="connsiteX11" fmla="*/ 5290308 w 5846362"/>
              <a:gd name="connsiteY11" fmla="*/ 37071 h 924686"/>
              <a:gd name="connsiteX12" fmla="*/ 5846362 w 5846362"/>
              <a:gd name="connsiteY12" fmla="*/ 0 h 924686"/>
              <a:gd name="connsiteX0" fmla="*/ 0 w 5846362"/>
              <a:gd name="connsiteY0" fmla="*/ 246253 h 927177"/>
              <a:gd name="connsiteX1" fmla="*/ 446375 w 5846362"/>
              <a:gd name="connsiteY1" fmla="*/ 619886 h 927177"/>
              <a:gd name="connsiteX2" fmla="*/ 895220 w 5846362"/>
              <a:gd name="connsiteY2" fmla="*/ 924686 h 927177"/>
              <a:gd name="connsiteX3" fmla="*/ 991929 w 5846362"/>
              <a:gd name="connsiteY3" fmla="*/ 449980 h 927177"/>
              <a:gd name="connsiteX4" fmla="*/ 1199502 w 5846362"/>
              <a:gd name="connsiteY4" fmla="*/ 103990 h 927177"/>
              <a:gd name="connsiteX5" fmla="*/ 1690131 w 5846362"/>
              <a:gd name="connsiteY5" fmla="*/ 894823 h 927177"/>
              <a:gd name="connsiteX6" fmla="*/ 2029945 w 5846362"/>
              <a:gd name="connsiteY6" fmla="*/ 766119 h 927177"/>
              <a:gd name="connsiteX7" fmla="*/ 2299783 w 5846362"/>
              <a:gd name="connsiteY7" fmla="*/ 642551 h 927177"/>
              <a:gd name="connsiteX8" fmla="*/ 2524029 w 5846362"/>
              <a:gd name="connsiteY8" fmla="*/ 531342 h 927177"/>
              <a:gd name="connsiteX9" fmla="*/ 2978733 w 5846362"/>
              <a:gd name="connsiteY9" fmla="*/ 210066 h 927177"/>
              <a:gd name="connsiteX10" fmla="*/ 3516108 w 5846362"/>
              <a:gd name="connsiteY10" fmla="*/ 271849 h 927177"/>
              <a:gd name="connsiteX11" fmla="*/ 4017562 w 5846362"/>
              <a:gd name="connsiteY11" fmla="*/ 185352 h 927177"/>
              <a:gd name="connsiteX12" fmla="*/ 5290308 w 5846362"/>
              <a:gd name="connsiteY12" fmla="*/ 37071 h 927177"/>
              <a:gd name="connsiteX13" fmla="*/ 5846362 w 5846362"/>
              <a:gd name="connsiteY13" fmla="*/ 0 h 927177"/>
              <a:gd name="connsiteX0" fmla="*/ 0 w 5846362"/>
              <a:gd name="connsiteY0" fmla="*/ 246253 h 931893"/>
              <a:gd name="connsiteX1" fmla="*/ 313384 w 5846362"/>
              <a:gd name="connsiteY1" fmla="*/ 783172 h 931893"/>
              <a:gd name="connsiteX2" fmla="*/ 895220 w 5846362"/>
              <a:gd name="connsiteY2" fmla="*/ 924686 h 931893"/>
              <a:gd name="connsiteX3" fmla="*/ 991929 w 5846362"/>
              <a:gd name="connsiteY3" fmla="*/ 449980 h 931893"/>
              <a:gd name="connsiteX4" fmla="*/ 1199502 w 5846362"/>
              <a:gd name="connsiteY4" fmla="*/ 103990 h 931893"/>
              <a:gd name="connsiteX5" fmla="*/ 1690131 w 5846362"/>
              <a:gd name="connsiteY5" fmla="*/ 894823 h 931893"/>
              <a:gd name="connsiteX6" fmla="*/ 2029945 w 5846362"/>
              <a:gd name="connsiteY6" fmla="*/ 766119 h 931893"/>
              <a:gd name="connsiteX7" fmla="*/ 2299783 w 5846362"/>
              <a:gd name="connsiteY7" fmla="*/ 642551 h 931893"/>
              <a:gd name="connsiteX8" fmla="*/ 2524029 w 5846362"/>
              <a:gd name="connsiteY8" fmla="*/ 531342 h 931893"/>
              <a:gd name="connsiteX9" fmla="*/ 2978733 w 5846362"/>
              <a:gd name="connsiteY9" fmla="*/ 210066 h 931893"/>
              <a:gd name="connsiteX10" fmla="*/ 3516108 w 5846362"/>
              <a:gd name="connsiteY10" fmla="*/ 271849 h 931893"/>
              <a:gd name="connsiteX11" fmla="*/ 4017562 w 5846362"/>
              <a:gd name="connsiteY11" fmla="*/ 185352 h 931893"/>
              <a:gd name="connsiteX12" fmla="*/ 5290308 w 5846362"/>
              <a:gd name="connsiteY12" fmla="*/ 37071 h 931893"/>
              <a:gd name="connsiteX13" fmla="*/ 5846362 w 5846362"/>
              <a:gd name="connsiteY13" fmla="*/ 0 h 93189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991929 w 5846362"/>
              <a:gd name="connsiteY2" fmla="*/ 449980 h 897933"/>
              <a:gd name="connsiteX3" fmla="*/ 1199502 w 5846362"/>
              <a:gd name="connsiteY3" fmla="*/ 103990 h 897933"/>
              <a:gd name="connsiteX4" fmla="*/ 1690131 w 5846362"/>
              <a:gd name="connsiteY4" fmla="*/ 894823 h 897933"/>
              <a:gd name="connsiteX5" fmla="*/ 2029945 w 5846362"/>
              <a:gd name="connsiteY5" fmla="*/ 766119 h 897933"/>
              <a:gd name="connsiteX6" fmla="*/ 2299783 w 5846362"/>
              <a:gd name="connsiteY6" fmla="*/ 642551 h 897933"/>
              <a:gd name="connsiteX7" fmla="*/ 2524029 w 5846362"/>
              <a:gd name="connsiteY7" fmla="*/ 531342 h 897933"/>
              <a:gd name="connsiteX8" fmla="*/ 2978733 w 5846362"/>
              <a:gd name="connsiteY8" fmla="*/ 210066 h 897933"/>
              <a:gd name="connsiteX9" fmla="*/ 3516108 w 5846362"/>
              <a:gd name="connsiteY9" fmla="*/ 271849 h 897933"/>
              <a:gd name="connsiteX10" fmla="*/ 4017562 w 5846362"/>
              <a:gd name="connsiteY10" fmla="*/ 185352 h 897933"/>
              <a:gd name="connsiteX11" fmla="*/ 5290308 w 5846362"/>
              <a:gd name="connsiteY11" fmla="*/ 37071 h 897933"/>
              <a:gd name="connsiteX12" fmla="*/ 5846362 w 5846362"/>
              <a:gd name="connsiteY12" fmla="*/ 0 h 89793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662487 w 5846362"/>
              <a:gd name="connsiteY2" fmla="*/ 663429 h 897933"/>
              <a:gd name="connsiteX3" fmla="*/ 991929 w 5846362"/>
              <a:gd name="connsiteY3" fmla="*/ 449980 h 897933"/>
              <a:gd name="connsiteX4" fmla="*/ 1199502 w 5846362"/>
              <a:gd name="connsiteY4" fmla="*/ 103990 h 897933"/>
              <a:gd name="connsiteX5" fmla="*/ 1690131 w 5846362"/>
              <a:gd name="connsiteY5" fmla="*/ 894823 h 897933"/>
              <a:gd name="connsiteX6" fmla="*/ 2029945 w 5846362"/>
              <a:gd name="connsiteY6" fmla="*/ 766119 h 897933"/>
              <a:gd name="connsiteX7" fmla="*/ 2299783 w 5846362"/>
              <a:gd name="connsiteY7" fmla="*/ 642551 h 897933"/>
              <a:gd name="connsiteX8" fmla="*/ 2524029 w 5846362"/>
              <a:gd name="connsiteY8" fmla="*/ 531342 h 897933"/>
              <a:gd name="connsiteX9" fmla="*/ 2978733 w 5846362"/>
              <a:gd name="connsiteY9" fmla="*/ 210066 h 897933"/>
              <a:gd name="connsiteX10" fmla="*/ 3516108 w 5846362"/>
              <a:gd name="connsiteY10" fmla="*/ 271849 h 897933"/>
              <a:gd name="connsiteX11" fmla="*/ 4017562 w 5846362"/>
              <a:gd name="connsiteY11" fmla="*/ 185352 h 897933"/>
              <a:gd name="connsiteX12" fmla="*/ 5290308 w 5846362"/>
              <a:gd name="connsiteY12" fmla="*/ 37071 h 897933"/>
              <a:gd name="connsiteX13" fmla="*/ 5846362 w 5846362"/>
              <a:gd name="connsiteY13" fmla="*/ 0 h 89793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828725 w 5846362"/>
              <a:gd name="connsiteY2" fmla="*/ 826715 h 897933"/>
              <a:gd name="connsiteX3" fmla="*/ 991929 w 5846362"/>
              <a:gd name="connsiteY3" fmla="*/ 449980 h 897933"/>
              <a:gd name="connsiteX4" fmla="*/ 1199502 w 5846362"/>
              <a:gd name="connsiteY4" fmla="*/ 103990 h 897933"/>
              <a:gd name="connsiteX5" fmla="*/ 1690131 w 5846362"/>
              <a:gd name="connsiteY5" fmla="*/ 894823 h 897933"/>
              <a:gd name="connsiteX6" fmla="*/ 2029945 w 5846362"/>
              <a:gd name="connsiteY6" fmla="*/ 766119 h 897933"/>
              <a:gd name="connsiteX7" fmla="*/ 2299783 w 5846362"/>
              <a:gd name="connsiteY7" fmla="*/ 642551 h 897933"/>
              <a:gd name="connsiteX8" fmla="*/ 2524029 w 5846362"/>
              <a:gd name="connsiteY8" fmla="*/ 531342 h 897933"/>
              <a:gd name="connsiteX9" fmla="*/ 2978733 w 5846362"/>
              <a:gd name="connsiteY9" fmla="*/ 210066 h 897933"/>
              <a:gd name="connsiteX10" fmla="*/ 3516108 w 5846362"/>
              <a:gd name="connsiteY10" fmla="*/ 271849 h 897933"/>
              <a:gd name="connsiteX11" fmla="*/ 4017562 w 5846362"/>
              <a:gd name="connsiteY11" fmla="*/ 185352 h 897933"/>
              <a:gd name="connsiteX12" fmla="*/ 5290308 w 5846362"/>
              <a:gd name="connsiteY12" fmla="*/ 37071 h 897933"/>
              <a:gd name="connsiteX13" fmla="*/ 5846362 w 5846362"/>
              <a:gd name="connsiteY13" fmla="*/ 0 h 897933"/>
              <a:gd name="connsiteX0" fmla="*/ 0 w 5846362"/>
              <a:gd name="connsiteY0" fmla="*/ 246253 h 897933"/>
              <a:gd name="connsiteX1" fmla="*/ 97274 w 5846362"/>
              <a:gd name="connsiteY1" fmla="*/ 402172 h 897933"/>
              <a:gd name="connsiteX2" fmla="*/ 313384 w 5846362"/>
              <a:gd name="connsiteY2" fmla="*/ 783172 h 897933"/>
              <a:gd name="connsiteX3" fmla="*/ 828725 w 5846362"/>
              <a:gd name="connsiteY3" fmla="*/ 826715 h 897933"/>
              <a:gd name="connsiteX4" fmla="*/ 991929 w 5846362"/>
              <a:gd name="connsiteY4" fmla="*/ 449980 h 897933"/>
              <a:gd name="connsiteX5" fmla="*/ 1199502 w 5846362"/>
              <a:gd name="connsiteY5" fmla="*/ 103990 h 897933"/>
              <a:gd name="connsiteX6" fmla="*/ 1690131 w 5846362"/>
              <a:gd name="connsiteY6" fmla="*/ 894823 h 897933"/>
              <a:gd name="connsiteX7" fmla="*/ 2029945 w 5846362"/>
              <a:gd name="connsiteY7" fmla="*/ 766119 h 897933"/>
              <a:gd name="connsiteX8" fmla="*/ 2299783 w 5846362"/>
              <a:gd name="connsiteY8" fmla="*/ 642551 h 897933"/>
              <a:gd name="connsiteX9" fmla="*/ 2524029 w 5846362"/>
              <a:gd name="connsiteY9" fmla="*/ 531342 h 897933"/>
              <a:gd name="connsiteX10" fmla="*/ 2978733 w 5846362"/>
              <a:gd name="connsiteY10" fmla="*/ 210066 h 897933"/>
              <a:gd name="connsiteX11" fmla="*/ 3516108 w 5846362"/>
              <a:gd name="connsiteY11" fmla="*/ 271849 h 897933"/>
              <a:gd name="connsiteX12" fmla="*/ 4017562 w 5846362"/>
              <a:gd name="connsiteY12" fmla="*/ 185352 h 897933"/>
              <a:gd name="connsiteX13" fmla="*/ 5290308 w 5846362"/>
              <a:gd name="connsiteY13" fmla="*/ 37071 h 897933"/>
              <a:gd name="connsiteX14" fmla="*/ 5846362 w 5846362"/>
              <a:gd name="connsiteY14" fmla="*/ 0 h 897933"/>
              <a:gd name="connsiteX0" fmla="*/ 0 w 5846362"/>
              <a:gd name="connsiteY0" fmla="*/ 246253 h 897933"/>
              <a:gd name="connsiteX1" fmla="*/ 97274 w 5846362"/>
              <a:gd name="connsiteY1" fmla="*/ 402172 h 897933"/>
              <a:gd name="connsiteX2" fmla="*/ 213641 w 5846362"/>
              <a:gd name="connsiteY2" fmla="*/ 609001 h 897933"/>
              <a:gd name="connsiteX3" fmla="*/ 313384 w 5846362"/>
              <a:gd name="connsiteY3" fmla="*/ 783172 h 897933"/>
              <a:gd name="connsiteX4" fmla="*/ 828725 w 5846362"/>
              <a:gd name="connsiteY4" fmla="*/ 826715 h 897933"/>
              <a:gd name="connsiteX5" fmla="*/ 991929 w 5846362"/>
              <a:gd name="connsiteY5" fmla="*/ 449980 h 897933"/>
              <a:gd name="connsiteX6" fmla="*/ 1199502 w 5846362"/>
              <a:gd name="connsiteY6" fmla="*/ 103990 h 897933"/>
              <a:gd name="connsiteX7" fmla="*/ 1690131 w 5846362"/>
              <a:gd name="connsiteY7" fmla="*/ 894823 h 897933"/>
              <a:gd name="connsiteX8" fmla="*/ 2029945 w 5846362"/>
              <a:gd name="connsiteY8" fmla="*/ 766119 h 897933"/>
              <a:gd name="connsiteX9" fmla="*/ 2299783 w 5846362"/>
              <a:gd name="connsiteY9" fmla="*/ 642551 h 897933"/>
              <a:gd name="connsiteX10" fmla="*/ 2524029 w 5846362"/>
              <a:gd name="connsiteY10" fmla="*/ 531342 h 897933"/>
              <a:gd name="connsiteX11" fmla="*/ 2978733 w 5846362"/>
              <a:gd name="connsiteY11" fmla="*/ 210066 h 897933"/>
              <a:gd name="connsiteX12" fmla="*/ 3516108 w 5846362"/>
              <a:gd name="connsiteY12" fmla="*/ 271849 h 897933"/>
              <a:gd name="connsiteX13" fmla="*/ 4017562 w 5846362"/>
              <a:gd name="connsiteY13" fmla="*/ 185352 h 897933"/>
              <a:gd name="connsiteX14" fmla="*/ 5290308 w 5846362"/>
              <a:gd name="connsiteY14" fmla="*/ 37071 h 897933"/>
              <a:gd name="connsiteX15" fmla="*/ 5846362 w 5846362"/>
              <a:gd name="connsiteY15" fmla="*/ 0 h 897933"/>
              <a:gd name="connsiteX0" fmla="*/ 0 w 6278582"/>
              <a:gd name="connsiteY0" fmla="*/ 725224 h 897933"/>
              <a:gd name="connsiteX1" fmla="*/ 529494 w 6278582"/>
              <a:gd name="connsiteY1" fmla="*/ 402172 h 897933"/>
              <a:gd name="connsiteX2" fmla="*/ 645861 w 6278582"/>
              <a:gd name="connsiteY2" fmla="*/ 609001 h 897933"/>
              <a:gd name="connsiteX3" fmla="*/ 745604 w 6278582"/>
              <a:gd name="connsiteY3" fmla="*/ 783172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645861 w 6278582"/>
              <a:gd name="connsiteY2" fmla="*/ 609001 h 897933"/>
              <a:gd name="connsiteX3" fmla="*/ 745604 w 6278582"/>
              <a:gd name="connsiteY3" fmla="*/ 783172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645861 w 6278582"/>
              <a:gd name="connsiteY2" fmla="*/ 609001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363255 w 6278582"/>
              <a:gd name="connsiteY1" fmla="*/ 10287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745605 w 6278582"/>
              <a:gd name="connsiteY1" fmla="*/ 587230 h 897933"/>
              <a:gd name="connsiteX2" fmla="*/ 895218 w 6278582"/>
              <a:gd name="connsiteY2" fmla="*/ 804944 h 897933"/>
              <a:gd name="connsiteX3" fmla="*/ 1260945 w 6278582"/>
              <a:gd name="connsiteY3" fmla="*/ 826715 h 897933"/>
              <a:gd name="connsiteX4" fmla="*/ 1424149 w 6278582"/>
              <a:gd name="connsiteY4" fmla="*/ 449980 h 897933"/>
              <a:gd name="connsiteX5" fmla="*/ 1631722 w 6278582"/>
              <a:gd name="connsiteY5" fmla="*/ 103990 h 897933"/>
              <a:gd name="connsiteX6" fmla="*/ 2122351 w 6278582"/>
              <a:gd name="connsiteY6" fmla="*/ 894823 h 897933"/>
              <a:gd name="connsiteX7" fmla="*/ 2462165 w 6278582"/>
              <a:gd name="connsiteY7" fmla="*/ 766119 h 897933"/>
              <a:gd name="connsiteX8" fmla="*/ 2732003 w 6278582"/>
              <a:gd name="connsiteY8" fmla="*/ 642551 h 897933"/>
              <a:gd name="connsiteX9" fmla="*/ 2956249 w 6278582"/>
              <a:gd name="connsiteY9" fmla="*/ 531342 h 897933"/>
              <a:gd name="connsiteX10" fmla="*/ 3410953 w 6278582"/>
              <a:gd name="connsiteY10" fmla="*/ 210066 h 897933"/>
              <a:gd name="connsiteX11" fmla="*/ 3948328 w 6278582"/>
              <a:gd name="connsiteY11" fmla="*/ 271849 h 897933"/>
              <a:gd name="connsiteX12" fmla="*/ 4449782 w 6278582"/>
              <a:gd name="connsiteY12" fmla="*/ 185352 h 897933"/>
              <a:gd name="connsiteX13" fmla="*/ 5722528 w 6278582"/>
              <a:gd name="connsiteY13" fmla="*/ 37071 h 897933"/>
              <a:gd name="connsiteX14" fmla="*/ 6278582 w 6278582"/>
              <a:gd name="connsiteY14" fmla="*/ 0 h 897933"/>
              <a:gd name="connsiteX0" fmla="*/ 0 w 6278582"/>
              <a:gd name="connsiteY0" fmla="*/ 725224 h 897933"/>
              <a:gd name="connsiteX1" fmla="*/ 379879 w 6278582"/>
              <a:gd name="connsiteY1" fmla="*/ 641658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330008 w 6278582"/>
              <a:gd name="connsiteY1" fmla="*/ 75601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512871 w 6278582"/>
              <a:gd name="connsiteY1" fmla="*/ 64715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512871 w 6045848"/>
              <a:gd name="connsiteY2" fmla="*/ 587230 h 899395"/>
              <a:gd name="connsiteX3" fmla="*/ 662484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512871 w 6045848"/>
              <a:gd name="connsiteY2" fmla="*/ 587230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629238 w 6045848"/>
              <a:gd name="connsiteY2" fmla="*/ 554573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396504 w 6045848"/>
              <a:gd name="connsiteY1" fmla="*/ 64715 h 899395"/>
              <a:gd name="connsiteX2" fmla="*/ 629238 w 6045848"/>
              <a:gd name="connsiteY2" fmla="*/ 554573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5979352"/>
              <a:gd name="connsiteY0" fmla="*/ 1073566 h 1073566"/>
              <a:gd name="connsiteX1" fmla="*/ 330008 w 5979352"/>
              <a:gd name="connsiteY1" fmla="*/ 64715 h 1073566"/>
              <a:gd name="connsiteX2" fmla="*/ 562742 w 5979352"/>
              <a:gd name="connsiteY2" fmla="*/ 554573 h 1073566"/>
              <a:gd name="connsiteX3" fmla="*/ 695731 w 5979352"/>
              <a:gd name="connsiteY3" fmla="*/ 804944 h 1073566"/>
              <a:gd name="connsiteX4" fmla="*/ 961715 w 5979352"/>
              <a:gd name="connsiteY4" fmla="*/ 826715 h 1073566"/>
              <a:gd name="connsiteX5" fmla="*/ 1124919 w 5979352"/>
              <a:gd name="connsiteY5" fmla="*/ 449980 h 1073566"/>
              <a:gd name="connsiteX6" fmla="*/ 1332492 w 5979352"/>
              <a:gd name="connsiteY6" fmla="*/ 103990 h 1073566"/>
              <a:gd name="connsiteX7" fmla="*/ 1823121 w 5979352"/>
              <a:gd name="connsiteY7" fmla="*/ 894823 h 1073566"/>
              <a:gd name="connsiteX8" fmla="*/ 2162935 w 5979352"/>
              <a:gd name="connsiteY8" fmla="*/ 766119 h 1073566"/>
              <a:gd name="connsiteX9" fmla="*/ 2432773 w 5979352"/>
              <a:gd name="connsiteY9" fmla="*/ 642551 h 1073566"/>
              <a:gd name="connsiteX10" fmla="*/ 2657019 w 5979352"/>
              <a:gd name="connsiteY10" fmla="*/ 531342 h 1073566"/>
              <a:gd name="connsiteX11" fmla="*/ 3111723 w 5979352"/>
              <a:gd name="connsiteY11" fmla="*/ 210066 h 1073566"/>
              <a:gd name="connsiteX12" fmla="*/ 3649098 w 5979352"/>
              <a:gd name="connsiteY12" fmla="*/ 271849 h 1073566"/>
              <a:gd name="connsiteX13" fmla="*/ 4150552 w 5979352"/>
              <a:gd name="connsiteY13" fmla="*/ 185352 h 1073566"/>
              <a:gd name="connsiteX14" fmla="*/ 5423298 w 5979352"/>
              <a:gd name="connsiteY14" fmla="*/ 37071 h 1073566"/>
              <a:gd name="connsiteX15" fmla="*/ 5979352 w 5979352"/>
              <a:gd name="connsiteY15" fmla="*/ 0 h 1073566"/>
              <a:gd name="connsiteX0" fmla="*/ 0 w 5979352"/>
              <a:gd name="connsiteY0" fmla="*/ 1073566 h 1073566"/>
              <a:gd name="connsiteX1" fmla="*/ 330008 w 5979352"/>
              <a:gd name="connsiteY1" fmla="*/ 64715 h 1073566"/>
              <a:gd name="connsiteX2" fmla="*/ 695731 w 5979352"/>
              <a:gd name="connsiteY2" fmla="*/ 804944 h 1073566"/>
              <a:gd name="connsiteX3" fmla="*/ 961715 w 5979352"/>
              <a:gd name="connsiteY3" fmla="*/ 826715 h 1073566"/>
              <a:gd name="connsiteX4" fmla="*/ 1124919 w 5979352"/>
              <a:gd name="connsiteY4" fmla="*/ 449980 h 1073566"/>
              <a:gd name="connsiteX5" fmla="*/ 1332492 w 5979352"/>
              <a:gd name="connsiteY5" fmla="*/ 103990 h 1073566"/>
              <a:gd name="connsiteX6" fmla="*/ 1823121 w 5979352"/>
              <a:gd name="connsiteY6" fmla="*/ 894823 h 1073566"/>
              <a:gd name="connsiteX7" fmla="*/ 2162935 w 5979352"/>
              <a:gd name="connsiteY7" fmla="*/ 766119 h 1073566"/>
              <a:gd name="connsiteX8" fmla="*/ 2432773 w 5979352"/>
              <a:gd name="connsiteY8" fmla="*/ 642551 h 1073566"/>
              <a:gd name="connsiteX9" fmla="*/ 2657019 w 5979352"/>
              <a:gd name="connsiteY9" fmla="*/ 531342 h 1073566"/>
              <a:gd name="connsiteX10" fmla="*/ 3111723 w 5979352"/>
              <a:gd name="connsiteY10" fmla="*/ 210066 h 1073566"/>
              <a:gd name="connsiteX11" fmla="*/ 3649098 w 5979352"/>
              <a:gd name="connsiteY11" fmla="*/ 271849 h 1073566"/>
              <a:gd name="connsiteX12" fmla="*/ 4150552 w 5979352"/>
              <a:gd name="connsiteY12" fmla="*/ 185352 h 1073566"/>
              <a:gd name="connsiteX13" fmla="*/ 5423298 w 5979352"/>
              <a:gd name="connsiteY13" fmla="*/ 37071 h 1073566"/>
              <a:gd name="connsiteX14" fmla="*/ 5979352 w 5979352"/>
              <a:gd name="connsiteY14" fmla="*/ 0 h 1073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79352" h="1073566">
                <a:moveTo>
                  <a:pt x="0" y="1073566"/>
                </a:moveTo>
                <a:cubicBezTo>
                  <a:pt x="63313" y="1059638"/>
                  <a:pt x="214053" y="109485"/>
                  <a:pt x="330008" y="64715"/>
                </a:cubicBezTo>
                <a:cubicBezTo>
                  <a:pt x="445963" y="19945"/>
                  <a:pt x="590446" y="677944"/>
                  <a:pt x="695731" y="804944"/>
                </a:cubicBezTo>
                <a:cubicBezTo>
                  <a:pt x="801016" y="931944"/>
                  <a:pt x="848624" y="882247"/>
                  <a:pt x="961715" y="826715"/>
                </a:cubicBezTo>
                <a:cubicBezTo>
                  <a:pt x="1074806" y="771183"/>
                  <a:pt x="1035417" y="543220"/>
                  <a:pt x="1124919" y="449980"/>
                </a:cubicBezTo>
                <a:cubicBezTo>
                  <a:pt x="1200401" y="248155"/>
                  <a:pt x="1162656" y="120466"/>
                  <a:pt x="1332492" y="103990"/>
                </a:cubicBezTo>
                <a:cubicBezTo>
                  <a:pt x="1523199" y="111025"/>
                  <a:pt x="1552622" y="955403"/>
                  <a:pt x="1823121" y="894823"/>
                </a:cubicBezTo>
                <a:cubicBezTo>
                  <a:pt x="2093620" y="834243"/>
                  <a:pt x="2061326" y="808164"/>
                  <a:pt x="2162935" y="766119"/>
                </a:cubicBezTo>
                <a:cubicBezTo>
                  <a:pt x="2264544" y="724074"/>
                  <a:pt x="2350426" y="681680"/>
                  <a:pt x="2432773" y="642551"/>
                </a:cubicBezTo>
                <a:cubicBezTo>
                  <a:pt x="2515120" y="603422"/>
                  <a:pt x="2543861" y="603423"/>
                  <a:pt x="2657019" y="531342"/>
                </a:cubicBezTo>
                <a:cubicBezTo>
                  <a:pt x="2770177" y="459261"/>
                  <a:pt x="2946377" y="253315"/>
                  <a:pt x="3111723" y="210066"/>
                </a:cubicBezTo>
                <a:cubicBezTo>
                  <a:pt x="3277069" y="166817"/>
                  <a:pt x="3475960" y="275968"/>
                  <a:pt x="3649098" y="271849"/>
                </a:cubicBezTo>
                <a:cubicBezTo>
                  <a:pt x="3822236" y="267730"/>
                  <a:pt x="3854852" y="224482"/>
                  <a:pt x="4150552" y="185352"/>
                </a:cubicBezTo>
                <a:cubicBezTo>
                  <a:pt x="4446252" y="146222"/>
                  <a:pt x="5118498" y="67963"/>
                  <a:pt x="5423298" y="37071"/>
                </a:cubicBezTo>
                <a:cubicBezTo>
                  <a:pt x="5728098" y="6179"/>
                  <a:pt x="5853725" y="3089"/>
                  <a:pt x="5979352" y="0"/>
                </a:cubicBezTo>
              </a:path>
            </a:pathLst>
          </a:custGeom>
          <a:noFill/>
          <a:ln w="317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819143" y="3294868"/>
            <a:ext cx="307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</a:t>
            </a:r>
            <a:r>
              <a:rPr kumimoji="1" lang="en-US" altLang="ja-JP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roadening?</a:t>
            </a:r>
            <a:endParaRPr kumimoji="1" lang="ja-JP" alt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左右矢印 1"/>
          <p:cNvSpPr/>
          <p:nvPr/>
        </p:nvSpPr>
        <p:spPr>
          <a:xfrm>
            <a:off x="7807860" y="4531378"/>
            <a:ext cx="468190" cy="234461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左右矢印 37"/>
          <p:cNvSpPr/>
          <p:nvPr/>
        </p:nvSpPr>
        <p:spPr>
          <a:xfrm>
            <a:off x="8426519" y="4584267"/>
            <a:ext cx="468190" cy="234461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左右矢印 39"/>
          <p:cNvSpPr/>
          <p:nvPr/>
        </p:nvSpPr>
        <p:spPr>
          <a:xfrm>
            <a:off x="9613928" y="4573117"/>
            <a:ext cx="468190" cy="234461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/>
        </p:nvSpPr>
        <p:spPr>
          <a:xfrm>
            <a:off x="7374440" y="4796015"/>
            <a:ext cx="4360898" cy="1073567"/>
          </a:xfrm>
          <a:custGeom>
            <a:avLst/>
            <a:gdLst>
              <a:gd name="connsiteX0" fmla="*/ 0 w 3941805"/>
              <a:gd name="connsiteY0" fmla="*/ 1076040 h 1076040"/>
              <a:gd name="connsiteX1" fmla="*/ 370702 w 3941805"/>
              <a:gd name="connsiteY1" fmla="*/ 631196 h 1076040"/>
              <a:gd name="connsiteX2" fmla="*/ 753762 w 3941805"/>
              <a:gd name="connsiteY2" fmla="*/ 433488 h 1076040"/>
              <a:gd name="connsiteX3" fmla="*/ 1223319 w 3941805"/>
              <a:gd name="connsiteY3" fmla="*/ 309921 h 1076040"/>
              <a:gd name="connsiteX4" fmla="*/ 1470454 w 3941805"/>
              <a:gd name="connsiteY4" fmla="*/ 1002 h 1076040"/>
              <a:gd name="connsiteX5" fmla="*/ 1668162 w 3941805"/>
              <a:gd name="connsiteY5" fmla="*/ 211067 h 1076040"/>
              <a:gd name="connsiteX6" fmla="*/ 2113005 w 3941805"/>
              <a:gd name="connsiteY6" fmla="*/ 211067 h 1076040"/>
              <a:gd name="connsiteX7" fmla="*/ 3385751 w 3941805"/>
              <a:gd name="connsiteY7" fmla="*/ 62786 h 1076040"/>
              <a:gd name="connsiteX8" fmla="*/ 3941805 w 3941805"/>
              <a:gd name="connsiteY8" fmla="*/ 25715 h 1076040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753762 w 3941805"/>
              <a:gd name="connsiteY2" fmla="*/ 435269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77821 h 1077821"/>
              <a:gd name="connsiteX1" fmla="*/ 370702 w 3941805"/>
              <a:gd name="connsiteY1" fmla="*/ 632977 h 1077821"/>
              <a:gd name="connsiteX2" fmla="*/ 640539 w 3941805"/>
              <a:gd name="connsiteY2" fmla="*/ 497053 h 1077821"/>
              <a:gd name="connsiteX3" fmla="*/ 1053488 w 3941805"/>
              <a:gd name="connsiteY3" fmla="*/ 385843 h 1077821"/>
              <a:gd name="connsiteX4" fmla="*/ 1470454 w 3941805"/>
              <a:gd name="connsiteY4" fmla="*/ 2783 h 1077821"/>
              <a:gd name="connsiteX5" fmla="*/ 1668162 w 3941805"/>
              <a:gd name="connsiteY5" fmla="*/ 212848 h 1077821"/>
              <a:gd name="connsiteX6" fmla="*/ 2113005 w 3941805"/>
              <a:gd name="connsiteY6" fmla="*/ 212848 h 1077821"/>
              <a:gd name="connsiteX7" fmla="*/ 3385751 w 3941805"/>
              <a:gd name="connsiteY7" fmla="*/ 64567 h 1077821"/>
              <a:gd name="connsiteX8" fmla="*/ 3941805 w 3941805"/>
              <a:gd name="connsiteY8" fmla="*/ 27496 h 1077821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668162 w 3941805"/>
              <a:gd name="connsiteY5" fmla="*/ 185352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370702 w 3941805"/>
              <a:gd name="connsiteY1" fmla="*/ 605481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640539 w 3941805"/>
              <a:gd name="connsiteY2" fmla="*/ 46955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1053488 w 3941805"/>
              <a:gd name="connsiteY3" fmla="*/ 358347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300620 w 3941805"/>
              <a:gd name="connsiteY4" fmla="*/ 86498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517199 w 3941805"/>
              <a:gd name="connsiteY5" fmla="*/ 234779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38611 w 3941805"/>
              <a:gd name="connsiteY1" fmla="*/ 729048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08447 w 3941805"/>
              <a:gd name="connsiteY2" fmla="*/ 543697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3941805"/>
              <a:gd name="connsiteY0" fmla="*/ 1050325 h 1050325"/>
              <a:gd name="connsiteX1" fmla="*/ 276351 w 3941805"/>
              <a:gd name="connsiteY1" fmla="*/ 778475 h 1050325"/>
              <a:gd name="connsiteX2" fmla="*/ 546188 w 3941805"/>
              <a:gd name="connsiteY2" fmla="*/ 593124 h 1050325"/>
              <a:gd name="connsiteX3" fmla="*/ 808175 w 3941805"/>
              <a:gd name="connsiteY3" fmla="*/ 444844 h 1050325"/>
              <a:gd name="connsiteX4" fmla="*/ 1093047 w 3941805"/>
              <a:gd name="connsiteY4" fmla="*/ 160639 h 1050325"/>
              <a:gd name="connsiteX5" fmla="*/ 1366236 w 3941805"/>
              <a:gd name="connsiteY5" fmla="*/ 296563 h 1050325"/>
              <a:gd name="connsiteX6" fmla="*/ 2113005 w 3941805"/>
              <a:gd name="connsiteY6" fmla="*/ 185352 h 1050325"/>
              <a:gd name="connsiteX7" fmla="*/ 3385751 w 3941805"/>
              <a:gd name="connsiteY7" fmla="*/ 37071 h 1050325"/>
              <a:gd name="connsiteX8" fmla="*/ 3941805 w 3941805"/>
              <a:gd name="connsiteY8" fmla="*/ 0 h 1050325"/>
              <a:gd name="connsiteX0" fmla="*/ 0 w 4677749"/>
              <a:gd name="connsiteY0" fmla="*/ 1050325 h 1050325"/>
              <a:gd name="connsiteX1" fmla="*/ 1012295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282132 w 4677749"/>
              <a:gd name="connsiteY2" fmla="*/ 593124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544119 w 4677749"/>
              <a:gd name="connsiteY3" fmla="*/ 444844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28991 w 4677749"/>
              <a:gd name="connsiteY4" fmla="*/ 160639 h 1050325"/>
              <a:gd name="connsiteX5" fmla="*/ 2102180 w 4677749"/>
              <a:gd name="connsiteY5" fmla="*/ 296563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28991 w 4677749"/>
              <a:gd name="connsiteY4" fmla="*/ 160639 h 1050325"/>
              <a:gd name="connsiteX5" fmla="*/ 2347495 w 4677749"/>
              <a:gd name="connsiteY5" fmla="*/ 271849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0 w 4677749"/>
              <a:gd name="connsiteY0" fmla="*/ 1050325 h 1050325"/>
              <a:gd name="connsiteX1" fmla="*/ 653757 w 4677749"/>
              <a:gd name="connsiteY1" fmla="*/ 778475 h 1050325"/>
              <a:gd name="connsiteX2" fmla="*/ 1131170 w 4677749"/>
              <a:gd name="connsiteY2" fmla="*/ 642551 h 1050325"/>
              <a:gd name="connsiteX3" fmla="*/ 1355416 w 4677749"/>
              <a:gd name="connsiteY3" fmla="*/ 531342 h 1050325"/>
              <a:gd name="connsiteX4" fmla="*/ 1810120 w 4677749"/>
              <a:gd name="connsiteY4" fmla="*/ 210066 h 1050325"/>
              <a:gd name="connsiteX5" fmla="*/ 2347495 w 4677749"/>
              <a:gd name="connsiteY5" fmla="*/ 271849 h 1050325"/>
              <a:gd name="connsiteX6" fmla="*/ 2848949 w 4677749"/>
              <a:gd name="connsiteY6" fmla="*/ 185352 h 1050325"/>
              <a:gd name="connsiteX7" fmla="*/ 4121695 w 4677749"/>
              <a:gd name="connsiteY7" fmla="*/ 37071 h 1050325"/>
              <a:gd name="connsiteX8" fmla="*/ 4677749 w 4677749"/>
              <a:gd name="connsiteY8" fmla="*/ 0 h 1050325"/>
              <a:gd name="connsiteX0" fmla="*/ 39237 w 4716986"/>
              <a:gd name="connsiteY0" fmla="*/ 1050325 h 1056486"/>
              <a:gd name="connsiteX1" fmla="*/ 51257 w 4716986"/>
              <a:gd name="connsiteY1" fmla="*/ 1030749 h 1056486"/>
              <a:gd name="connsiteX2" fmla="*/ 692994 w 4716986"/>
              <a:gd name="connsiteY2" fmla="*/ 778475 h 1056486"/>
              <a:gd name="connsiteX3" fmla="*/ 1170407 w 4716986"/>
              <a:gd name="connsiteY3" fmla="*/ 642551 h 1056486"/>
              <a:gd name="connsiteX4" fmla="*/ 1394653 w 4716986"/>
              <a:gd name="connsiteY4" fmla="*/ 531342 h 1056486"/>
              <a:gd name="connsiteX5" fmla="*/ 1849357 w 4716986"/>
              <a:gd name="connsiteY5" fmla="*/ 210066 h 1056486"/>
              <a:gd name="connsiteX6" fmla="*/ 2386732 w 4716986"/>
              <a:gd name="connsiteY6" fmla="*/ 271849 h 1056486"/>
              <a:gd name="connsiteX7" fmla="*/ 2888186 w 4716986"/>
              <a:gd name="connsiteY7" fmla="*/ 185352 h 1056486"/>
              <a:gd name="connsiteX8" fmla="*/ 4160932 w 4716986"/>
              <a:gd name="connsiteY8" fmla="*/ 37071 h 1056486"/>
              <a:gd name="connsiteX9" fmla="*/ 4716986 w 4716986"/>
              <a:gd name="connsiteY9" fmla="*/ 0 h 1056486"/>
              <a:gd name="connsiteX0" fmla="*/ 771081 w 5448830"/>
              <a:gd name="connsiteY0" fmla="*/ 1050325 h 1064469"/>
              <a:gd name="connsiteX1" fmla="*/ 9416 w 5448830"/>
              <a:gd name="connsiteY1" fmla="*/ 1043105 h 1064469"/>
              <a:gd name="connsiteX2" fmla="*/ 1424838 w 5448830"/>
              <a:gd name="connsiteY2" fmla="*/ 778475 h 1064469"/>
              <a:gd name="connsiteX3" fmla="*/ 1902251 w 5448830"/>
              <a:gd name="connsiteY3" fmla="*/ 642551 h 1064469"/>
              <a:gd name="connsiteX4" fmla="*/ 2126497 w 5448830"/>
              <a:gd name="connsiteY4" fmla="*/ 531342 h 1064469"/>
              <a:gd name="connsiteX5" fmla="*/ 2581201 w 5448830"/>
              <a:gd name="connsiteY5" fmla="*/ 210066 h 1064469"/>
              <a:gd name="connsiteX6" fmla="*/ 3118576 w 5448830"/>
              <a:gd name="connsiteY6" fmla="*/ 271849 h 1064469"/>
              <a:gd name="connsiteX7" fmla="*/ 3620030 w 5448830"/>
              <a:gd name="connsiteY7" fmla="*/ 185352 h 1064469"/>
              <a:gd name="connsiteX8" fmla="*/ 4892776 w 5448830"/>
              <a:gd name="connsiteY8" fmla="*/ 37071 h 1064469"/>
              <a:gd name="connsiteX9" fmla="*/ 5448830 w 5448830"/>
              <a:gd name="connsiteY9" fmla="*/ 0 h 1064469"/>
              <a:gd name="connsiteX0" fmla="*/ 0 w 6357212"/>
              <a:gd name="connsiteY0" fmla="*/ 1235676 h 1235676"/>
              <a:gd name="connsiteX1" fmla="*/ 917798 w 6357212"/>
              <a:gd name="connsiteY1" fmla="*/ 1043105 h 1235676"/>
              <a:gd name="connsiteX2" fmla="*/ 2333220 w 6357212"/>
              <a:gd name="connsiteY2" fmla="*/ 778475 h 1235676"/>
              <a:gd name="connsiteX3" fmla="*/ 2810633 w 6357212"/>
              <a:gd name="connsiteY3" fmla="*/ 642551 h 1235676"/>
              <a:gd name="connsiteX4" fmla="*/ 3034879 w 6357212"/>
              <a:gd name="connsiteY4" fmla="*/ 531342 h 1235676"/>
              <a:gd name="connsiteX5" fmla="*/ 3489583 w 6357212"/>
              <a:gd name="connsiteY5" fmla="*/ 210066 h 1235676"/>
              <a:gd name="connsiteX6" fmla="*/ 4026958 w 6357212"/>
              <a:gd name="connsiteY6" fmla="*/ 271849 h 1235676"/>
              <a:gd name="connsiteX7" fmla="*/ 4528412 w 6357212"/>
              <a:gd name="connsiteY7" fmla="*/ 185352 h 1235676"/>
              <a:gd name="connsiteX8" fmla="*/ 5801158 w 6357212"/>
              <a:gd name="connsiteY8" fmla="*/ 37071 h 1235676"/>
              <a:gd name="connsiteX9" fmla="*/ 6357212 w 6357212"/>
              <a:gd name="connsiteY9" fmla="*/ 0 h 1235676"/>
              <a:gd name="connsiteX0" fmla="*/ 0 w 6357212"/>
              <a:gd name="connsiteY0" fmla="*/ 1235676 h 1235676"/>
              <a:gd name="connsiteX1" fmla="*/ 1823574 w 6357212"/>
              <a:gd name="connsiteY1" fmla="*/ 981321 h 1235676"/>
              <a:gd name="connsiteX2" fmla="*/ 2333220 w 6357212"/>
              <a:gd name="connsiteY2" fmla="*/ 778475 h 1235676"/>
              <a:gd name="connsiteX3" fmla="*/ 2810633 w 6357212"/>
              <a:gd name="connsiteY3" fmla="*/ 642551 h 1235676"/>
              <a:gd name="connsiteX4" fmla="*/ 3034879 w 6357212"/>
              <a:gd name="connsiteY4" fmla="*/ 531342 h 1235676"/>
              <a:gd name="connsiteX5" fmla="*/ 3489583 w 6357212"/>
              <a:gd name="connsiteY5" fmla="*/ 210066 h 1235676"/>
              <a:gd name="connsiteX6" fmla="*/ 4026958 w 6357212"/>
              <a:gd name="connsiteY6" fmla="*/ 271849 h 1235676"/>
              <a:gd name="connsiteX7" fmla="*/ 4528412 w 6357212"/>
              <a:gd name="connsiteY7" fmla="*/ 185352 h 1235676"/>
              <a:gd name="connsiteX8" fmla="*/ 5801158 w 6357212"/>
              <a:gd name="connsiteY8" fmla="*/ 37071 h 1235676"/>
              <a:gd name="connsiteX9" fmla="*/ 6357212 w 6357212"/>
              <a:gd name="connsiteY9" fmla="*/ 0 h 1235676"/>
              <a:gd name="connsiteX0" fmla="*/ 0 w 6357212"/>
              <a:gd name="connsiteY0" fmla="*/ 1235676 h 1235676"/>
              <a:gd name="connsiteX1" fmla="*/ 710225 w 6357212"/>
              <a:gd name="connsiteY1" fmla="*/ 1141957 h 1235676"/>
              <a:gd name="connsiteX2" fmla="*/ 1823574 w 6357212"/>
              <a:gd name="connsiteY2" fmla="*/ 981321 h 1235676"/>
              <a:gd name="connsiteX3" fmla="*/ 2333220 w 6357212"/>
              <a:gd name="connsiteY3" fmla="*/ 778475 h 1235676"/>
              <a:gd name="connsiteX4" fmla="*/ 2810633 w 6357212"/>
              <a:gd name="connsiteY4" fmla="*/ 642551 h 1235676"/>
              <a:gd name="connsiteX5" fmla="*/ 3034879 w 6357212"/>
              <a:gd name="connsiteY5" fmla="*/ 531342 h 1235676"/>
              <a:gd name="connsiteX6" fmla="*/ 3489583 w 6357212"/>
              <a:gd name="connsiteY6" fmla="*/ 210066 h 1235676"/>
              <a:gd name="connsiteX7" fmla="*/ 4026958 w 6357212"/>
              <a:gd name="connsiteY7" fmla="*/ 271849 h 1235676"/>
              <a:gd name="connsiteX8" fmla="*/ 4528412 w 6357212"/>
              <a:gd name="connsiteY8" fmla="*/ 185352 h 1235676"/>
              <a:gd name="connsiteX9" fmla="*/ 5801158 w 6357212"/>
              <a:gd name="connsiteY9" fmla="*/ 37071 h 1235676"/>
              <a:gd name="connsiteX10" fmla="*/ 6357212 w 6357212"/>
              <a:gd name="connsiteY10" fmla="*/ 0 h 1235676"/>
              <a:gd name="connsiteX0" fmla="*/ 0 w 6357212"/>
              <a:gd name="connsiteY0" fmla="*/ 1235676 h 1235676"/>
              <a:gd name="connsiteX1" fmla="*/ 1163113 w 6357212"/>
              <a:gd name="connsiteY1" fmla="*/ 746541 h 1235676"/>
              <a:gd name="connsiteX2" fmla="*/ 1823574 w 6357212"/>
              <a:gd name="connsiteY2" fmla="*/ 981321 h 1235676"/>
              <a:gd name="connsiteX3" fmla="*/ 2333220 w 6357212"/>
              <a:gd name="connsiteY3" fmla="*/ 778475 h 1235676"/>
              <a:gd name="connsiteX4" fmla="*/ 2810633 w 6357212"/>
              <a:gd name="connsiteY4" fmla="*/ 642551 h 1235676"/>
              <a:gd name="connsiteX5" fmla="*/ 3034879 w 6357212"/>
              <a:gd name="connsiteY5" fmla="*/ 531342 h 1235676"/>
              <a:gd name="connsiteX6" fmla="*/ 3489583 w 6357212"/>
              <a:gd name="connsiteY6" fmla="*/ 210066 h 1235676"/>
              <a:gd name="connsiteX7" fmla="*/ 4026958 w 6357212"/>
              <a:gd name="connsiteY7" fmla="*/ 271849 h 1235676"/>
              <a:gd name="connsiteX8" fmla="*/ 4528412 w 6357212"/>
              <a:gd name="connsiteY8" fmla="*/ 185352 h 1235676"/>
              <a:gd name="connsiteX9" fmla="*/ 5801158 w 6357212"/>
              <a:gd name="connsiteY9" fmla="*/ 37071 h 1235676"/>
              <a:gd name="connsiteX10" fmla="*/ 6357212 w 6357212"/>
              <a:gd name="connsiteY10" fmla="*/ 0 h 1235676"/>
              <a:gd name="connsiteX0" fmla="*/ 0 w 5753360"/>
              <a:gd name="connsiteY0" fmla="*/ 1124465 h 1124465"/>
              <a:gd name="connsiteX1" fmla="*/ 559261 w 5753360"/>
              <a:gd name="connsiteY1" fmla="*/ 746541 h 1124465"/>
              <a:gd name="connsiteX2" fmla="*/ 1219722 w 5753360"/>
              <a:gd name="connsiteY2" fmla="*/ 981321 h 1124465"/>
              <a:gd name="connsiteX3" fmla="*/ 1729368 w 5753360"/>
              <a:gd name="connsiteY3" fmla="*/ 778475 h 1124465"/>
              <a:gd name="connsiteX4" fmla="*/ 2206781 w 5753360"/>
              <a:gd name="connsiteY4" fmla="*/ 642551 h 1124465"/>
              <a:gd name="connsiteX5" fmla="*/ 2431027 w 5753360"/>
              <a:gd name="connsiteY5" fmla="*/ 531342 h 1124465"/>
              <a:gd name="connsiteX6" fmla="*/ 2885731 w 5753360"/>
              <a:gd name="connsiteY6" fmla="*/ 210066 h 1124465"/>
              <a:gd name="connsiteX7" fmla="*/ 3423106 w 5753360"/>
              <a:gd name="connsiteY7" fmla="*/ 271849 h 1124465"/>
              <a:gd name="connsiteX8" fmla="*/ 3924560 w 5753360"/>
              <a:gd name="connsiteY8" fmla="*/ 185352 h 1124465"/>
              <a:gd name="connsiteX9" fmla="*/ 5197306 w 5753360"/>
              <a:gd name="connsiteY9" fmla="*/ 37071 h 1124465"/>
              <a:gd name="connsiteX10" fmla="*/ 5753360 w 5753360"/>
              <a:gd name="connsiteY10" fmla="*/ 0 h 1124465"/>
              <a:gd name="connsiteX0" fmla="*/ 0 w 5753360"/>
              <a:gd name="connsiteY0" fmla="*/ 1124465 h 1124465"/>
              <a:gd name="connsiteX1" fmla="*/ 276206 w 5753360"/>
              <a:gd name="connsiteY1" fmla="*/ 944250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00724 w 5753360"/>
              <a:gd name="connsiteY1" fmla="*/ 89482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9601"/>
              <a:gd name="connsiteX1" fmla="*/ 559260 w 5753360"/>
              <a:gd name="connsiteY1" fmla="*/ 1129601 h 1129601"/>
              <a:gd name="connsiteX2" fmla="*/ 559261 w 5753360"/>
              <a:gd name="connsiteY2" fmla="*/ 746541 h 1129601"/>
              <a:gd name="connsiteX3" fmla="*/ 1219722 w 5753360"/>
              <a:gd name="connsiteY3" fmla="*/ 981321 h 1129601"/>
              <a:gd name="connsiteX4" fmla="*/ 1729368 w 5753360"/>
              <a:gd name="connsiteY4" fmla="*/ 778475 h 1129601"/>
              <a:gd name="connsiteX5" fmla="*/ 2206781 w 5753360"/>
              <a:gd name="connsiteY5" fmla="*/ 642551 h 1129601"/>
              <a:gd name="connsiteX6" fmla="*/ 2431027 w 5753360"/>
              <a:gd name="connsiteY6" fmla="*/ 531342 h 1129601"/>
              <a:gd name="connsiteX7" fmla="*/ 2885731 w 5753360"/>
              <a:gd name="connsiteY7" fmla="*/ 210066 h 1129601"/>
              <a:gd name="connsiteX8" fmla="*/ 3423106 w 5753360"/>
              <a:gd name="connsiteY8" fmla="*/ 271849 h 1129601"/>
              <a:gd name="connsiteX9" fmla="*/ 3924560 w 5753360"/>
              <a:gd name="connsiteY9" fmla="*/ 185352 h 1129601"/>
              <a:gd name="connsiteX10" fmla="*/ 5197306 w 5753360"/>
              <a:gd name="connsiteY10" fmla="*/ 37071 h 1129601"/>
              <a:gd name="connsiteX11" fmla="*/ 5753360 w 5753360"/>
              <a:gd name="connsiteY11" fmla="*/ 0 h 1129601"/>
              <a:gd name="connsiteX0" fmla="*/ 0 w 5753360"/>
              <a:gd name="connsiteY0" fmla="*/ 1124465 h 1129601"/>
              <a:gd name="connsiteX1" fmla="*/ 559260 w 5753360"/>
              <a:gd name="connsiteY1" fmla="*/ 1129601 h 1129601"/>
              <a:gd name="connsiteX2" fmla="*/ 559261 w 5753360"/>
              <a:gd name="connsiteY2" fmla="*/ 746541 h 1129601"/>
              <a:gd name="connsiteX3" fmla="*/ 1219722 w 5753360"/>
              <a:gd name="connsiteY3" fmla="*/ 981321 h 1129601"/>
              <a:gd name="connsiteX4" fmla="*/ 1729368 w 5753360"/>
              <a:gd name="connsiteY4" fmla="*/ 778475 h 1129601"/>
              <a:gd name="connsiteX5" fmla="*/ 2206781 w 5753360"/>
              <a:gd name="connsiteY5" fmla="*/ 642551 h 1129601"/>
              <a:gd name="connsiteX6" fmla="*/ 2431027 w 5753360"/>
              <a:gd name="connsiteY6" fmla="*/ 531342 h 1129601"/>
              <a:gd name="connsiteX7" fmla="*/ 2885731 w 5753360"/>
              <a:gd name="connsiteY7" fmla="*/ 210066 h 1129601"/>
              <a:gd name="connsiteX8" fmla="*/ 3423106 w 5753360"/>
              <a:gd name="connsiteY8" fmla="*/ 271849 h 1129601"/>
              <a:gd name="connsiteX9" fmla="*/ 3924560 w 5753360"/>
              <a:gd name="connsiteY9" fmla="*/ 185352 h 1129601"/>
              <a:gd name="connsiteX10" fmla="*/ 5197306 w 5753360"/>
              <a:gd name="connsiteY10" fmla="*/ 37071 h 1129601"/>
              <a:gd name="connsiteX11" fmla="*/ 5753360 w 5753360"/>
              <a:gd name="connsiteY11" fmla="*/ 0 h 1129601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753360"/>
              <a:gd name="connsiteY0" fmla="*/ 1124465 h 1124465"/>
              <a:gd name="connsiteX1" fmla="*/ 238464 w 5753360"/>
              <a:gd name="connsiteY1" fmla="*/ 968963 h 1124465"/>
              <a:gd name="connsiteX2" fmla="*/ 559261 w 5753360"/>
              <a:gd name="connsiteY2" fmla="*/ 746541 h 1124465"/>
              <a:gd name="connsiteX3" fmla="*/ 1219722 w 5753360"/>
              <a:gd name="connsiteY3" fmla="*/ 981321 h 1124465"/>
              <a:gd name="connsiteX4" fmla="*/ 1729368 w 5753360"/>
              <a:gd name="connsiteY4" fmla="*/ 778475 h 1124465"/>
              <a:gd name="connsiteX5" fmla="*/ 2206781 w 5753360"/>
              <a:gd name="connsiteY5" fmla="*/ 642551 h 1124465"/>
              <a:gd name="connsiteX6" fmla="*/ 2431027 w 5753360"/>
              <a:gd name="connsiteY6" fmla="*/ 531342 h 1124465"/>
              <a:gd name="connsiteX7" fmla="*/ 2885731 w 5753360"/>
              <a:gd name="connsiteY7" fmla="*/ 210066 h 1124465"/>
              <a:gd name="connsiteX8" fmla="*/ 3423106 w 5753360"/>
              <a:gd name="connsiteY8" fmla="*/ 271849 h 1124465"/>
              <a:gd name="connsiteX9" fmla="*/ 3924560 w 5753360"/>
              <a:gd name="connsiteY9" fmla="*/ 185352 h 1124465"/>
              <a:gd name="connsiteX10" fmla="*/ 5197306 w 5753360"/>
              <a:gd name="connsiteY10" fmla="*/ 37071 h 1124465"/>
              <a:gd name="connsiteX11" fmla="*/ 5753360 w 5753360"/>
              <a:gd name="connsiteY11" fmla="*/ 0 h 1124465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106499 w 5640137"/>
              <a:gd name="connsiteY3" fmla="*/ 981321 h 1112108"/>
              <a:gd name="connsiteX4" fmla="*/ 1616145 w 5640137"/>
              <a:gd name="connsiteY4" fmla="*/ 778475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106499 w 5640137"/>
              <a:gd name="connsiteY3" fmla="*/ 981321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446038 w 5640137"/>
              <a:gd name="connsiteY2" fmla="*/ 74654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125241 w 5640137"/>
              <a:gd name="connsiteY1" fmla="*/ 968963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640137"/>
              <a:gd name="connsiteY0" fmla="*/ 1112108 h 1112108"/>
              <a:gd name="connsiteX1" fmla="*/ 483779 w 5640137"/>
              <a:gd name="connsiteY1" fmla="*/ 845395 h 1112108"/>
              <a:gd name="connsiteX2" fmla="*/ 729092 w 5640137"/>
              <a:gd name="connsiteY2" fmla="*/ 709471 h 1112108"/>
              <a:gd name="connsiteX3" fmla="*/ 1483906 w 5640137"/>
              <a:gd name="connsiteY3" fmla="*/ 894823 h 1112108"/>
              <a:gd name="connsiteX4" fmla="*/ 1823720 w 5640137"/>
              <a:gd name="connsiteY4" fmla="*/ 766119 h 1112108"/>
              <a:gd name="connsiteX5" fmla="*/ 2093558 w 5640137"/>
              <a:gd name="connsiteY5" fmla="*/ 642551 h 1112108"/>
              <a:gd name="connsiteX6" fmla="*/ 2317804 w 5640137"/>
              <a:gd name="connsiteY6" fmla="*/ 531342 h 1112108"/>
              <a:gd name="connsiteX7" fmla="*/ 2772508 w 5640137"/>
              <a:gd name="connsiteY7" fmla="*/ 210066 h 1112108"/>
              <a:gd name="connsiteX8" fmla="*/ 3309883 w 5640137"/>
              <a:gd name="connsiteY8" fmla="*/ 271849 h 1112108"/>
              <a:gd name="connsiteX9" fmla="*/ 3811337 w 5640137"/>
              <a:gd name="connsiteY9" fmla="*/ 185352 h 1112108"/>
              <a:gd name="connsiteX10" fmla="*/ 5084083 w 5640137"/>
              <a:gd name="connsiteY10" fmla="*/ 37071 h 1112108"/>
              <a:gd name="connsiteX11" fmla="*/ 5640137 w 5640137"/>
              <a:gd name="connsiteY11" fmla="*/ 0 h 1112108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502648 w 5413693"/>
              <a:gd name="connsiteY2" fmla="*/ 709471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502648 w 5413693"/>
              <a:gd name="connsiteY2" fmla="*/ 709471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257335 w 5413693"/>
              <a:gd name="connsiteY1" fmla="*/ 845395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691351 w 5413693"/>
              <a:gd name="connsiteY2" fmla="*/ 721828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29092 w 5413693"/>
              <a:gd name="connsiteY2" fmla="*/ 758899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47962 w 5413693"/>
              <a:gd name="connsiteY2" fmla="*/ 746542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413693"/>
              <a:gd name="connsiteY0" fmla="*/ 1062681 h 1062681"/>
              <a:gd name="connsiteX1" fmla="*/ 370556 w 5413693"/>
              <a:gd name="connsiteY1" fmla="*/ 870109 h 1062681"/>
              <a:gd name="connsiteX2" fmla="*/ 747962 w 5413693"/>
              <a:gd name="connsiteY2" fmla="*/ 746542 h 1062681"/>
              <a:gd name="connsiteX3" fmla="*/ 1257462 w 5413693"/>
              <a:gd name="connsiteY3" fmla="*/ 894823 h 1062681"/>
              <a:gd name="connsiteX4" fmla="*/ 1597276 w 5413693"/>
              <a:gd name="connsiteY4" fmla="*/ 766119 h 1062681"/>
              <a:gd name="connsiteX5" fmla="*/ 1867114 w 5413693"/>
              <a:gd name="connsiteY5" fmla="*/ 642551 h 1062681"/>
              <a:gd name="connsiteX6" fmla="*/ 2091360 w 5413693"/>
              <a:gd name="connsiteY6" fmla="*/ 531342 h 1062681"/>
              <a:gd name="connsiteX7" fmla="*/ 2546064 w 5413693"/>
              <a:gd name="connsiteY7" fmla="*/ 210066 h 1062681"/>
              <a:gd name="connsiteX8" fmla="*/ 3083439 w 5413693"/>
              <a:gd name="connsiteY8" fmla="*/ 271849 h 1062681"/>
              <a:gd name="connsiteX9" fmla="*/ 3584893 w 5413693"/>
              <a:gd name="connsiteY9" fmla="*/ 185352 h 1062681"/>
              <a:gd name="connsiteX10" fmla="*/ 4857639 w 5413693"/>
              <a:gd name="connsiteY10" fmla="*/ 37071 h 1062681"/>
              <a:gd name="connsiteX11" fmla="*/ 5413693 w 5413693"/>
              <a:gd name="connsiteY11" fmla="*/ 0 h 1062681"/>
              <a:gd name="connsiteX0" fmla="*/ 0 w 5243860"/>
              <a:gd name="connsiteY0" fmla="*/ 1062681 h 1062681"/>
              <a:gd name="connsiteX1" fmla="*/ 200723 w 5243860"/>
              <a:gd name="connsiteY1" fmla="*/ 870109 h 1062681"/>
              <a:gd name="connsiteX2" fmla="*/ 578129 w 5243860"/>
              <a:gd name="connsiteY2" fmla="*/ 746542 h 1062681"/>
              <a:gd name="connsiteX3" fmla="*/ 1087629 w 5243860"/>
              <a:gd name="connsiteY3" fmla="*/ 894823 h 1062681"/>
              <a:gd name="connsiteX4" fmla="*/ 1427443 w 5243860"/>
              <a:gd name="connsiteY4" fmla="*/ 766119 h 1062681"/>
              <a:gd name="connsiteX5" fmla="*/ 1697281 w 5243860"/>
              <a:gd name="connsiteY5" fmla="*/ 642551 h 1062681"/>
              <a:gd name="connsiteX6" fmla="*/ 1921527 w 5243860"/>
              <a:gd name="connsiteY6" fmla="*/ 531342 h 1062681"/>
              <a:gd name="connsiteX7" fmla="*/ 2376231 w 5243860"/>
              <a:gd name="connsiteY7" fmla="*/ 210066 h 1062681"/>
              <a:gd name="connsiteX8" fmla="*/ 2913606 w 5243860"/>
              <a:gd name="connsiteY8" fmla="*/ 271849 h 1062681"/>
              <a:gd name="connsiteX9" fmla="*/ 3415060 w 5243860"/>
              <a:gd name="connsiteY9" fmla="*/ 185352 h 1062681"/>
              <a:gd name="connsiteX10" fmla="*/ 4687806 w 5243860"/>
              <a:gd name="connsiteY10" fmla="*/ 37071 h 1062681"/>
              <a:gd name="connsiteX11" fmla="*/ 5243860 w 5243860"/>
              <a:gd name="connsiteY11" fmla="*/ 0 h 1062681"/>
              <a:gd name="connsiteX0" fmla="*/ 0 w 5243860"/>
              <a:gd name="connsiteY0" fmla="*/ 1062681 h 1062681"/>
              <a:gd name="connsiteX1" fmla="*/ 276204 w 5243860"/>
              <a:gd name="connsiteY1" fmla="*/ 808325 h 1062681"/>
              <a:gd name="connsiteX2" fmla="*/ 578129 w 5243860"/>
              <a:gd name="connsiteY2" fmla="*/ 746542 h 1062681"/>
              <a:gd name="connsiteX3" fmla="*/ 1087629 w 5243860"/>
              <a:gd name="connsiteY3" fmla="*/ 894823 h 1062681"/>
              <a:gd name="connsiteX4" fmla="*/ 1427443 w 5243860"/>
              <a:gd name="connsiteY4" fmla="*/ 766119 h 1062681"/>
              <a:gd name="connsiteX5" fmla="*/ 1697281 w 5243860"/>
              <a:gd name="connsiteY5" fmla="*/ 642551 h 1062681"/>
              <a:gd name="connsiteX6" fmla="*/ 1921527 w 5243860"/>
              <a:gd name="connsiteY6" fmla="*/ 531342 h 1062681"/>
              <a:gd name="connsiteX7" fmla="*/ 2376231 w 5243860"/>
              <a:gd name="connsiteY7" fmla="*/ 210066 h 1062681"/>
              <a:gd name="connsiteX8" fmla="*/ 2913606 w 5243860"/>
              <a:gd name="connsiteY8" fmla="*/ 271849 h 1062681"/>
              <a:gd name="connsiteX9" fmla="*/ 3415060 w 5243860"/>
              <a:gd name="connsiteY9" fmla="*/ 185352 h 1062681"/>
              <a:gd name="connsiteX10" fmla="*/ 4687806 w 5243860"/>
              <a:gd name="connsiteY10" fmla="*/ 37071 h 1062681"/>
              <a:gd name="connsiteX11" fmla="*/ 5243860 w 5243860"/>
              <a:gd name="connsiteY11" fmla="*/ 0 h 1062681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746542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200723 w 5168379"/>
              <a:gd name="connsiteY1" fmla="*/ 808325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168379"/>
              <a:gd name="connsiteY0" fmla="*/ 1000898 h 1000898"/>
              <a:gd name="connsiteX1" fmla="*/ 313944 w 5168379"/>
              <a:gd name="connsiteY1" fmla="*/ 783611 h 1000898"/>
              <a:gd name="connsiteX2" fmla="*/ 502648 w 5168379"/>
              <a:gd name="connsiteY2" fmla="*/ 660044 h 1000898"/>
              <a:gd name="connsiteX3" fmla="*/ 1012148 w 5168379"/>
              <a:gd name="connsiteY3" fmla="*/ 894823 h 1000898"/>
              <a:gd name="connsiteX4" fmla="*/ 1351962 w 5168379"/>
              <a:gd name="connsiteY4" fmla="*/ 766119 h 1000898"/>
              <a:gd name="connsiteX5" fmla="*/ 1621800 w 5168379"/>
              <a:gd name="connsiteY5" fmla="*/ 642551 h 1000898"/>
              <a:gd name="connsiteX6" fmla="*/ 1846046 w 5168379"/>
              <a:gd name="connsiteY6" fmla="*/ 531342 h 1000898"/>
              <a:gd name="connsiteX7" fmla="*/ 2300750 w 5168379"/>
              <a:gd name="connsiteY7" fmla="*/ 210066 h 1000898"/>
              <a:gd name="connsiteX8" fmla="*/ 2838125 w 5168379"/>
              <a:gd name="connsiteY8" fmla="*/ 271849 h 1000898"/>
              <a:gd name="connsiteX9" fmla="*/ 3339579 w 5168379"/>
              <a:gd name="connsiteY9" fmla="*/ 185352 h 1000898"/>
              <a:gd name="connsiteX10" fmla="*/ 4612325 w 5168379"/>
              <a:gd name="connsiteY10" fmla="*/ 37071 h 1000898"/>
              <a:gd name="connsiteX11" fmla="*/ 5168379 w 5168379"/>
              <a:gd name="connsiteY11" fmla="*/ 0 h 1000898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055156"/>
              <a:gd name="connsiteY0" fmla="*/ 951471 h 951471"/>
              <a:gd name="connsiteX1" fmla="*/ 200721 w 5055156"/>
              <a:gd name="connsiteY1" fmla="*/ 783611 h 951471"/>
              <a:gd name="connsiteX2" fmla="*/ 389425 w 5055156"/>
              <a:gd name="connsiteY2" fmla="*/ 660044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34019 w 5099750"/>
              <a:gd name="connsiteY2" fmla="*/ 660044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44594 w 5099750"/>
              <a:gd name="connsiteY0" fmla="*/ 951471 h 951471"/>
              <a:gd name="connsiteX1" fmla="*/ 0 w 5099750"/>
              <a:gd name="connsiteY1" fmla="*/ 524119 h 951471"/>
              <a:gd name="connsiteX2" fmla="*/ 452890 w 5099750"/>
              <a:gd name="connsiteY2" fmla="*/ 103990 h 951471"/>
              <a:gd name="connsiteX3" fmla="*/ 943519 w 5099750"/>
              <a:gd name="connsiteY3" fmla="*/ 894823 h 951471"/>
              <a:gd name="connsiteX4" fmla="*/ 1283333 w 5099750"/>
              <a:gd name="connsiteY4" fmla="*/ 766119 h 951471"/>
              <a:gd name="connsiteX5" fmla="*/ 1553171 w 5099750"/>
              <a:gd name="connsiteY5" fmla="*/ 642551 h 951471"/>
              <a:gd name="connsiteX6" fmla="*/ 1777417 w 5099750"/>
              <a:gd name="connsiteY6" fmla="*/ 531342 h 951471"/>
              <a:gd name="connsiteX7" fmla="*/ 2232121 w 5099750"/>
              <a:gd name="connsiteY7" fmla="*/ 210066 h 951471"/>
              <a:gd name="connsiteX8" fmla="*/ 2769496 w 5099750"/>
              <a:gd name="connsiteY8" fmla="*/ 271849 h 951471"/>
              <a:gd name="connsiteX9" fmla="*/ 3270950 w 5099750"/>
              <a:gd name="connsiteY9" fmla="*/ 185352 h 951471"/>
              <a:gd name="connsiteX10" fmla="*/ 4543696 w 5099750"/>
              <a:gd name="connsiteY10" fmla="*/ 37071 h 951471"/>
              <a:gd name="connsiteX11" fmla="*/ 5099750 w 5099750"/>
              <a:gd name="connsiteY11" fmla="*/ 0 h 951471"/>
              <a:gd name="connsiteX0" fmla="*/ 0 w 5055156"/>
              <a:gd name="connsiteY0" fmla="*/ 951471 h 951471"/>
              <a:gd name="connsiteX1" fmla="*/ 12017 w 5055156"/>
              <a:gd name="connsiteY1" fmla="*/ 511763 h 951471"/>
              <a:gd name="connsiteX2" fmla="*/ 408296 w 5055156"/>
              <a:gd name="connsiteY2" fmla="*/ 103990 h 951471"/>
              <a:gd name="connsiteX3" fmla="*/ 898925 w 5055156"/>
              <a:gd name="connsiteY3" fmla="*/ 894823 h 951471"/>
              <a:gd name="connsiteX4" fmla="*/ 1238739 w 5055156"/>
              <a:gd name="connsiteY4" fmla="*/ 766119 h 951471"/>
              <a:gd name="connsiteX5" fmla="*/ 1508577 w 5055156"/>
              <a:gd name="connsiteY5" fmla="*/ 642551 h 951471"/>
              <a:gd name="connsiteX6" fmla="*/ 1732823 w 5055156"/>
              <a:gd name="connsiteY6" fmla="*/ 531342 h 951471"/>
              <a:gd name="connsiteX7" fmla="*/ 2187527 w 5055156"/>
              <a:gd name="connsiteY7" fmla="*/ 210066 h 951471"/>
              <a:gd name="connsiteX8" fmla="*/ 2724902 w 5055156"/>
              <a:gd name="connsiteY8" fmla="*/ 271849 h 951471"/>
              <a:gd name="connsiteX9" fmla="*/ 3226356 w 5055156"/>
              <a:gd name="connsiteY9" fmla="*/ 185352 h 951471"/>
              <a:gd name="connsiteX10" fmla="*/ 4499102 w 5055156"/>
              <a:gd name="connsiteY10" fmla="*/ 37071 h 951471"/>
              <a:gd name="connsiteX11" fmla="*/ 5055156 w 5055156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125238 w 5168377"/>
              <a:gd name="connsiteY1" fmla="*/ 511763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168377"/>
              <a:gd name="connsiteY0" fmla="*/ 951471 h 951471"/>
              <a:gd name="connsiteX1" fmla="*/ 257332 w 5168377"/>
              <a:gd name="connsiteY1" fmla="*/ 449980 h 951471"/>
              <a:gd name="connsiteX2" fmla="*/ 521517 w 5168377"/>
              <a:gd name="connsiteY2" fmla="*/ 103990 h 951471"/>
              <a:gd name="connsiteX3" fmla="*/ 1012146 w 5168377"/>
              <a:gd name="connsiteY3" fmla="*/ 894823 h 951471"/>
              <a:gd name="connsiteX4" fmla="*/ 1351960 w 5168377"/>
              <a:gd name="connsiteY4" fmla="*/ 766119 h 951471"/>
              <a:gd name="connsiteX5" fmla="*/ 1621798 w 5168377"/>
              <a:gd name="connsiteY5" fmla="*/ 642551 h 951471"/>
              <a:gd name="connsiteX6" fmla="*/ 1846044 w 5168377"/>
              <a:gd name="connsiteY6" fmla="*/ 531342 h 951471"/>
              <a:gd name="connsiteX7" fmla="*/ 2300748 w 5168377"/>
              <a:gd name="connsiteY7" fmla="*/ 210066 h 951471"/>
              <a:gd name="connsiteX8" fmla="*/ 2838123 w 5168377"/>
              <a:gd name="connsiteY8" fmla="*/ 271849 h 951471"/>
              <a:gd name="connsiteX9" fmla="*/ 3339577 w 5168377"/>
              <a:gd name="connsiteY9" fmla="*/ 185352 h 951471"/>
              <a:gd name="connsiteX10" fmla="*/ 4612323 w 5168377"/>
              <a:gd name="connsiteY10" fmla="*/ 37071 h 951471"/>
              <a:gd name="connsiteX11" fmla="*/ 5168377 w 5168377"/>
              <a:gd name="connsiteY11" fmla="*/ 0 h 951471"/>
              <a:gd name="connsiteX0" fmla="*/ 0 w 5055154"/>
              <a:gd name="connsiteY0" fmla="*/ 877330 h 897933"/>
              <a:gd name="connsiteX1" fmla="*/ 144109 w 5055154"/>
              <a:gd name="connsiteY1" fmla="*/ 449980 h 897933"/>
              <a:gd name="connsiteX2" fmla="*/ 408294 w 5055154"/>
              <a:gd name="connsiteY2" fmla="*/ 103990 h 897933"/>
              <a:gd name="connsiteX3" fmla="*/ 898923 w 5055154"/>
              <a:gd name="connsiteY3" fmla="*/ 894823 h 897933"/>
              <a:gd name="connsiteX4" fmla="*/ 1238737 w 5055154"/>
              <a:gd name="connsiteY4" fmla="*/ 766119 h 897933"/>
              <a:gd name="connsiteX5" fmla="*/ 1508575 w 5055154"/>
              <a:gd name="connsiteY5" fmla="*/ 642551 h 897933"/>
              <a:gd name="connsiteX6" fmla="*/ 1732821 w 5055154"/>
              <a:gd name="connsiteY6" fmla="*/ 531342 h 897933"/>
              <a:gd name="connsiteX7" fmla="*/ 2187525 w 5055154"/>
              <a:gd name="connsiteY7" fmla="*/ 210066 h 897933"/>
              <a:gd name="connsiteX8" fmla="*/ 2724900 w 5055154"/>
              <a:gd name="connsiteY8" fmla="*/ 271849 h 897933"/>
              <a:gd name="connsiteX9" fmla="*/ 3226354 w 5055154"/>
              <a:gd name="connsiteY9" fmla="*/ 185352 h 897933"/>
              <a:gd name="connsiteX10" fmla="*/ 4499100 w 5055154"/>
              <a:gd name="connsiteY10" fmla="*/ 37071 h 897933"/>
              <a:gd name="connsiteX11" fmla="*/ 5055154 w 5055154"/>
              <a:gd name="connsiteY11" fmla="*/ 0 h 897933"/>
              <a:gd name="connsiteX0" fmla="*/ 0 w 5111765"/>
              <a:gd name="connsiteY0" fmla="*/ 988541 h 988541"/>
              <a:gd name="connsiteX1" fmla="*/ 200720 w 5111765"/>
              <a:gd name="connsiteY1" fmla="*/ 449980 h 988541"/>
              <a:gd name="connsiteX2" fmla="*/ 464905 w 5111765"/>
              <a:gd name="connsiteY2" fmla="*/ 103990 h 988541"/>
              <a:gd name="connsiteX3" fmla="*/ 955534 w 5111765"/>
              <a:gd name="connsiteY3" fmla="*/ 894823 h 988541"/>
              <a:gd name="connsiteX4" fmla="*/ 1295348 w 5111765"/>
              <a:gd name="connsiteY4" fmla="*/ 766119 h 988541"/>
              <a:gd name="connsiteX5" fmla="*/ 1565186 w 5111765"/>
              <a:gd name="connsiteY5" fmla="*/ 642551 h 988541"/>
              <a:gd name="connsiteX6" fmla="*/ 1789432 w 5111765"/>
              <a:gd name="connsiteY6" fmla="*/ 531342 h 988541"/>
              <a:gd name="connsiteX7" fmla="*/ 2244136 w 5111765"/>
              <a:gd name="connsiteY7" fmla="*/ 210066 h 988541"/>
              <a:gd name="connsiteX8" fmla="*/ 2781511 w 5111765"/>
              <a:gd name="connsiteY8" fmla="*/ 271849 h 988541"/>
              <a:gd name="connsiteX9" fmla="*/ 3282965 w 5111765"/>
              <a:gd name="connsiteY9" fmla="*/ 185352 h 988541"/>
              <a:gd name="connsiteX10" fmla="*/ 4555711 w 5111765"/>
              <a:gd name="connsiteY10" fmla="*/ 37071 h 988541"/>
              <a:gd name="connsiteX11" fmla="*/ 5111765 w 5111765"/>
              <a:gd name="connsiteY11" fmla="*/ 0 h 988541"/>
              <a:gd name="connsiteX0" fmla="*/ 0 w 5130636"/>
              <a:gd name="connsiteY0" fmla="*/ 1062681 h 1062681"/>
              <a:gd name="connsiteX1" fmla="*/ 219591 w 5130636"/>
              <a:gd name="connsiteY1" fmla="*/ 449980 h 1062681"/>
              <a:gd name="connsiteX2" fmla="*/ 483776 w 5130636"/>
              <a:gd name="connsiteY2" fmla="*/ 103990 h 1062681"/>
              <a:gd name="connsiteX3" fmla="*/ 974405 w 5130636"/>
              <a:gd name="connsiteY3" fmla="*/ 894823 h 1062681"/>
              <a:gd name="connsiteX4" fmla="*/ 1314219 w 5130636"/>
              <a:gd name="connsiteY4" fmla="*/ 766119 h 1062681"/>
              <a:gd name="connsiteX5" fmla="*/ 1584057 w 5130636"/>
              <a:gd name="connsiteY5" fmla="*/ 642551 h 1062681"/>
              <a:gd name="connsiteX6" fmla="*/ 1808303 w 5130636"/>
              <a:gd name="connsiteY6" fmla="*/ 531342 h 1062681"/>
              <a:gd name="connsiteX7" fmla="*/ 2263007 w 5130636"/>
              <a:gd name="connsiteY7" fmla="*/ 210066 h 1062681"/>
              <a:gd name="connsiteX8" fmla="*/ 2800382 w 5130636"/>
              <a:gd name="connsiteY8" fmla="*/ 271849 h 1062681"/>
              <a:gd name="connsiteX9" fmla="*/ 3301836 w 5130636"/>
              <a:gd name="connsiteY9" fmla="*/ 185352 h 1062681"/>
              <a:gd name="connsiteX10" fmla="*/ 4574582 w 5130636"/>
              <a:gd name="connsiteY10" fmla="*/ 37071 h 1062681"/>
              <a:gd name="connsiteX11" fmla="*/ 5130636 w 5130636"/>
              <a:gd name="connsiteY11" fmla="*/ 0 h 1062681"/>
              <a:gd name="connsiteX0" fmla="*/ 0 w 5130636"/>
              <a:gd name="connsiteY0" fmla="*/ 1062681 h 1062681"/>
              <a:gd name="connsiteX1" fmla="*/ 276203 w 5130636"/>
              <a:gd name="connsiteY1" fmla="*/ 449980 h 1062681"/>
              <a:gd name="connsiteX2" fmla="*/ 483776 w 5130636"/>
              <a:gd name="connsiteY2" fmla="*/ 103990 h 1062681"/>
              <a:gd name="connsiteX3" fmla="*/ 974405 w 5130636"/>
              <a:gd name="connsiteY3" fmla="*/ 894823 h 1062681"/>
              <a:gd name="connsiteX4" fmla="*/ 1314219 w 5130636"/>
              <a:gd name="connsiteY4" fmla="*/ 766119 h 1062681"/>
              <a:gd name="connsiteX5" fmla="*/ 1584057 w 5130636"/>
              <a:gd name="connsiteY5" fmla="*/ 642551 h 1062681"/>
              <a:gd name="connsiteX6" fmla="*/ 1808303 w 5130636"/>
              <a:gd name="connsiteY6" fmla="*/ 531342 h 1062681"/>
              <a:gd name="connsiteX7" fmla="*/ 2263007 w 5130636"/>
              <a:gd name="connsiteY7" fmla="*/ 210066 h 1062681"/>
              <a:gd name="connsiteX8" fmla="*/ 2800382 w 5130636"/>
              <a:gd name="connsiteY8" fmla="*/ 271849 h 1062681"/>
              <a:gd name="connsiteX9" fmla="*/ 3301836 w 5130636"/>
              <a:gd name="connsiteY9" fmla="*/ 185352 h 1062681"/>
              <a:gd name="connsiteX10" fmla="*/ 4574582 w 5130636"/>
              <a:gd name="connsiteY10" fmla="*/ 37071 h 1062681"/>
              <a:gd name="connsiteX11" fmla="*/ 5130636 w 5130636"/>
              <a:gd name="connsiteY11" fmla="*/ 0 h 1062681"/>
              <a:gd name="connsiteX0" fmla="*/ 0 w 4998544"/>
              <a:gd name="connsiteY0" fmla="*/ 1062681 h 1062681"/>
              <a:gd name="connsiteX1" fmla="*/ 144111 w 4998544"/>
              <a:gd name="connsiteY1" fmla="*/ 449980 h 1062681"/>
              <a:gd name="connsiteX2" fmla="*/ 351684 w 4998544"/>
              <a:gd name="connsiteY2" fmla="*/ 103990 h 1062681"/>
              <a:gd name="connsiteX3" fmla="*/ 842313 w 4998544"/>
              <a:gd name="connsiteY3" fmla="*/ 894823 h 1062681"/>
              <a:gd name="connsiteX4" fmla="*/ 1182127 w 4998544"/>
              <a:gd name="connsiteY4" fmla="*/ 766119 h 1062681"/>
              <a:gd name="connsiteX5" fmla="*/ 1451965 w 4998544"/>
              <a:gd name="connsiteY5" fmla="*/ 642551 h 1062681"/>
              <a:gd name="connsiteX6" fmla="*/ 1676211 w 4998544"/>
              <a:gd name="connsiteY6" fmla="*/ 531342 h 1062681"/>
              <a:gd name="connsiteX7" fmla="*/ 2130915 w 4998544"/>
              <a:gd name="connsiteY7" fmla="*/ 210066 h 1062681"/>
              <a:gd name="connsiteX8" fmla="*/ 2668290 w 4998544"/>
              <a:gd name="connsiteY8" fmla="*/ 271849 h 1062681"/>
              <a:gd name="connsiteX9" fmla="*/ 3169744 w 4998544"/>
              <a:gd name="connsiteY9" fmla="*/ 185352 h 1062681"/>
              <a:gd name="connsiteX10" fmla="*/ 4442490 w 4998544"/>
              <a:gd name="connsiteY10" fmla="*/ 37071 h 1062681"/>
              <a:gd name="connsiteX11" fmla="*/ 4998544 w 4998544"/>
              <a:gd name="connsiteY11" fmla="*/ 0 h 1062681"/>
              <a:gd name="connsiteX0" fmla="*/ 0 w 4998544"/>
              <a:gd name="connsiteY0" fmla="*/ 1062681 h 1062681"/>
              <a:gd name="connsiteX1" fmla="*/ 80651 w 4998544"/>
              <a:gd name="connsiteY1" fmla="*/ 619886 h 1062681"/>
              <a:gd name="connsiteX2" fmla="*/ 144111 w 4998544"/>
              <a:gd name="connsiteY2" fmla="*/ 449980 h 1062681"/>
              <a:gd name="connsiteX3" fmla="*/ 351684 w 4998544"/>
              <a:gd name="connsiteY3" fmla="*/ 103990 h 1062681"/>
              <a:gd name="connsiteX4" fmla="*/ 842313 w 4998544"/>
              <a:gd name="connsiteY4" fmla="*/ 894823 h 1062681"/>
              <a:gd name="connsiteX5" fmla="*/ 1182127 w 4998544"/>
              <a:gd name="connsiteY5" fmla="*/ 766119 h 1062681"/>
              <a:gd name="connsiteX6" fmla="*/ 1451965 w 4998544"/>
              <a:gd name="connsiteY6" fmla="*/ 642551 h 1062681"/>
              <a:gd name="connsiteX7" fmla="*/ 1676211 w 4998544"/>
              <a:gd name="connsiteY7" fmla="*/ 531342 h 1062681"/>
              <a:gd name="connsiteX8" fmla="*/ 2130915 w 4998544"/>
              <a:gd name="connsiteY8" fmla="*/ 210066 h 1062681"/>
              <a:gd name="connsiteX9" fmla="*/ 2668290 w 4998544"/>
              <a:gd name="connsiteY9" fmla="*/ 271849 h 1062681"/>
              <a:gd name="connsiteX10" fmla="*/ 3169744 w 4998544"/>
              <a:gd name="connsiteY10" fmla="*/ 185352 h 1062681"/>
              <a:gd name="connsiteX11" fmla="*/ 4442490 w 4998544"/>
              <a:gd name="connsiteY11" fmla="*/ 37071 h 1062681"/>
              <a:gd name="connsiteX12" fmla="*/ 4998544 w 4998544"/>
              <a:gd name="connsiteY12" fmla="*/ 0 h 1062681"/>
              <a:gd name="connsiteX0" fmla="*/ 0 w 4998544"/>
              <a:gd name="connsiteY0" fmla="*/ 1062681 h 1062681"/>
              <a:gd name="connsiteX1" fmla="*/ 30779 w 4998544"/>
              <a:gd name="connsiteY1" fmla="*/ 848486 h 1062681"/>
              <a:gd name="connsiteX2" fmla="*/ 80651 w 4998544"/>
              <a:gd name="connsiteY2" fmla="*/ 619886 h 1062681"/>
              <a:gd name="connsiteX3" fmla="*/ 144111 w 4998544"/>
              <a:gd name="connsiteY3" fmla="*/ 449980 h 1062681"/>
              <a:gd name="connsiteX4" fmla="*/ 351684 w 4998544"/>
              <a:gd name="connsiteY4" fmla="*/ 103990 h 1062681"/>
              <a:gd name="connsiteX5" fmla="*/ 842313 w 4998544"/>
              <a:gd name="connsiteY5" fmla="*/ 894823 h 1062681"/>
              <a:gd name="connsiteX6" fmla="*/ 1182127 w 4998544"/>
              <a:gd name="connsiteY6" fmla="*/ 766119 h 1062681"/>
              <a:gd name="connsiteX7" fmla="*/ 1451965 w 4998544"/>
              <a:gd name="connsiteY7" fmla="*/ 642551 h 1062681"/>
              <a:gd name="connsiteX8" fmla="*/ 1676211 w 4998544"/>
              <a:gd name="connsiteY8" fmla="*/ 531342 h 1062681"/>
              <a:gd name="connsiteX9" fmla="*/ 2130915 w 4998544"/>
              <a:gd name="connsiteY9" fmla="*/ 210066 h 1062681"/>
              <a:gd name="connsiteX10" fmla="*/ 2668290 w 4998544"/>
              <a:gd name="connsiteY10" fmla="*/ 271849 h 1062681"/>
              <a:gd name="connsiteX11" fmla="*/ 3169744 w 4998544"/>
              <a:gd name="connsiteY11" fmla="*/ 185352 h 1062681"/>
              <a:gd name="connsiteX12" fmla="*/ 4442490 w 4998544"/>
              <a:gd name="connsiteY12" fmla="*/ 37071 h 1062681"/>
              <a:gd name="connsiteX13" fmla="*/ 4998544 w 4998544"/>
              <a:gd name="connsiteY13" fmla="*/ 0 h 1062681"/>
              <a:gd name="connsiteX0" fmla="*/ 484827 w 5483371"/>
              <a:gd name="connsiteY0" fmla="*/ 1062681 h 1062681"/>
              <a:gd name="connsiteX1" fmla="*/ 265 w 5483371"/>
              <a:gd name="connsiteY1" fmla="*/ 935572 h 1062681"/>
              <a:gd name="connsiteX2" fmla="*/ 565478 w 5483371"/>
              <a:gd name="connsiteY2" fmla="*/ 619886 h 1062681"/>
              <a:gd name="connsiteX3" fmla="*/ 628938 w 5483371"/>
              <a:gd name="connsiteY3" fmla="*/ 449980 h 1062681"/>
              <a:gd name="connsiteX4" fmla="*/ 836511 w 5483371"/>
              <a:gd name="connsiteY4" fmla="*/ 103990 h 1062681"/>
              <a:gd name="connsiteX5" fmla="*/ 1327140 w 5483371"/>
              <a:gd name="connsiteY5" fmla="*/ 894823 h 1062681"/>
              <a:gd name="connsiteX6" fmla="*/ 1666954 w 5483371"/>
              <a:gd name="connsiteY6" fmla="*/ 766119 h 1062681"/>
              <a:gd name="connsiteX7" fmla="*/ 1936792 w 5483371"/>
              <a:gd name="connsiteY7" fmla="*/ 642551 h 1062681"/>
              <a:gd name="connsiteX8" fmla="*/ 2161038 w 5483371"/>
              <a:gd name="connsiteY8" fmla="*/ 531342 h 1062681"/>
              <a:gd name="connsiteX9" fmla="*/ 2615742 w 5483371"/>
              <a:gd name="connsiteY9" fmla="*/ 210066 h 1062681"/>
              <a:gd name="connsiteX10" fmla="*/ 3153117 w 5483371"/>
              <a:gd name="connsiteY10" fmla="*/ 271849 h 1062681"/>
              <a:gd name="connsiteX11" fmla="*/ 3654571 w 5483371"/>
              <a:gd name="connsiteY11" fmla="*/ 185352 h 1062681"/>
              <a:gd name="connsiteX12" fmla="*/ 4927317 w 5483371"/>
              <a:gd name="connsiteY12" fmla="*/ 37071 h 1062681"/>
              <a:gd name="connsiteX13" fmla="*/ 5483371 w 5483371"/>
              <a:gd name="connsiteY13" fmla="*/ 0 h 1062681"/>
              <a:gd name="connsiteX0" fmla="*/ 0 w 5846362"/>
              <a:gd name="connsiteY0" fmla="*/ 246253 h 940390"/>
              <a:gd name="connsiteX1" fmla="*/ 363256 w 5846362"/>
              <a:gd name="connsiteY1" fmla="*/ 935572 h 940390"/>
              <a:gd name="connsiteX2" fmla="*/ 928469 w 5846362"/>
              <a:gd name="connsiteY2" fmla="*/ 619886 h 940390"/>
              <a:gd name="connsiteX3" fmla="*/ 991929 w 5846362"/>
              <a:gd name="connsiteY3" fmla="*/ 449980 h 940390"/>
              <a:gd name="connsiteX4" fmla="*/ 1199502 w 5846362"/>
              <a:gd name="connsiteY4" fmla="*/ 103990 h 940390"/>
              <a:gd name="connsiteX5" fmla="*/ 1690131 w 5846362"/>
              <a:gd name="connsiteY5" fmla="*/ 894823 h 940390"/>
              <a:gd name="connsiteX6" fmla="*/ 2029945 w 5846362"/>
              <a:gd name="connsiteY6" fmla="*/ 766119 h 940390"/>
              <a:gd name="connsiteX7" fmla="*/ 2299783 w 5846362"/>
              <a:gd name="connsiteY7" fmla="*/ 642551 h 940390"/>
              <a:gd name="connsiteX8" fmla="*/ 2524029 w 5846362"/>
              <a:gd name="connsiteY8" fmla="*/ 531342 h 940390"/>
              <a:gd name="connsiteX9" fmla="*/ 2978733 w 5846362"/>
              <a:gd name="connsiteY9" fmla="*/ 210066 h 940390"/>
              <a:gd name="connsiteX10" fmla="*/ 3516108 w 5846362"/>
              <a:gd name="connsiteY10" fmla="*/ 271849 h 940390"/>
              <a:gd name="connsiteX11" fmla="*/ 4017562 w 5846362"/>
              <a:gd name="connsiteY11" fmla="*/ 185352 h 940390"/>
              <a:gd name="connsiteX12" fmla="*/ 5290308 w 5846362"/>
              <a:gd name="connsiteY12" fmla="*/ 37071 h 940390"/>
              <a:gd name="connsiteX13" fmla="*/ 5846362 w 5846362"/>
              <a:gd name="connsiteY13" fmla="*/ 0 h 940390"/>
              <a:gd name="connsiteX0" fmla="*/ 0 w 5846362"/>
              <a:gd name="connsiteY0" fmla="*/ 246253 h 944347"/>
              <a:gd name="connsiteX1" fmla="*/ 363256 w 5846362"/>
              <a:gd name="connsiteY1" fmla="*/ 935572 h 944347"/>
              <a:gd name="connsiteX2" fmla="*/ 895220 w 5846362"/>
              <a:gd name="connsiteY2" fmla="*/ 924686 h 944347"/>
              <a:gd name="connsiteX3" fmla="*/ 991929 w 5846362"/>
              <a:gd name="connsiteY3" fmla="*/ 449980 h 944347"/>
              <a:gd name="connsiteX4" fmla="*/ 1199502 w 5846362"/>
              <a:gd name="connsiteY4" fmla="*/ 103990 h 944347"/>
              <a:gd name="connsiteX5" fmla="*/ 1690131 w 5846362"/>
              <a:gd name="connsiteY5" fmla="*/ 894823 h 944347"/>
              <a:gd name="connsiteX6" fmla="*/ 2029945 w 5846362"/>
              <a:gd name="connsiteY6" fmla="*/ 766119 h 944347"/>
              <a:gd name="connsiteX7" fmla="*/ 2299783 w 5846362"/>
              <a:gd name="connsiteY7" fmla="*/ 642551 h 944347"/>
              <a:gd name="connsiteX8" fmla="*/ 2524029 w 5846362"/>
              <a:gd name="connsiteY8" fmla="*/ 531342 h 944347"/>
              <a:gd name="connsiteX9" fmla="*/ 2978733 w 5846362"/>
              <a:gd name="connsiteY9" fmla="*/ 210066 h 944347"/>
              <a:gd name="connsiteX10" fmla="*/ 3516108 w 5846362"/>
              <a:gd name="connsiteY10" fmla="*/ 271849 h 944347"/>
              <a:gd name="connsiteX11" fmla="*/ 4017562 w 5846362"/>
              <a:gd name="connsiteY11" fmla="*/ 185352 h 944347"/>
              <a:gd name="connsiteX12" fmla="*/ 5290308 w 5846362"/>
              <a:gd name="connsiteY12" fmla="*/ 37071 h 944347"/>
              <a:gd name="connsiteX13" fmla="*/ 5846362 w 5846362"/>
              <a:gd name="connsiteY13" fmla="*/ 0 h 944347"/>
              <a:gd name="connsiteX0" fmla="*/ 0 w 5846362"/>
              <a:gd name="connsiteY0" fmla="*/ 246253 h 1019213"/>
              <a:gd name="connsiteX1" fmla="*/ 363256 w 5846362"/>
              <a:gd name="connsiteY1" fmla="*/ 935572 h 1019213"/>
              <a:gd name="connsiteX2" fmla="*/ 895220 w 5846362"/>
              <a:gd name="connsiteY2" fmla="*/ 924686 h 1019213"/>
              <a:gd name="connsiteX3" fmla="*/ 991929 w 5846362"/>
              <a:gd name="connsiteY3" fmla="*/ 449980 h 1019213"/>
              <a:gd name="connsiteX4" fmla="*/ 1199502 w 5846362"/>
              <a:gd name="connsiteY4" fmla="*/ 103990 h 1019213"/>
              <a:gd name="connsiteX5" fmla="*/ 1690131 w 5846362"/>
              <a:gd name="connsiteY5" fmla="*/ 894823 h 1019213"/>
              <a:gd name="connsiteX6" fmla="*/ 2029945 w 5846362"/>
              <a:gd name="connsiteY6" fmla="*/ 766119 h 1019213"/>
              <a:gd name="connsiteX7" fmla="*/ 2299783 w 5846362"/>
              <a:gd name="connsiteY7" fmla="*/ 642551 h 1019213"/>
              <a:gd name="connsiteX8" fmla="*/ 2524029 w 5846362"/>
              <a:gd name="connsiteY8" fmla="*/ 531342 h 1019213"/>
              <a:gd name="connsiteX9" fmla="*/ 2978733 w 5846362"/>
              <a:gd name="connsiteY9" fmla="*/ 210066 h 1019213"/>
              <a:gd name="connsiteX10" fmla="*/ 3516108 w 5846362"/>
              <a:gd name="connsiteY10" fmla="*/ 271849 h 1019213"/>
              <a:gd name="connsiteX11" fmla="*/ 4017562 w 5846362"/>
              <a:gd name="connsiteY11" fmla="*/ 185352 h 1019213"/>
              <a:gd name="connsiteX12" fmla="*/ 5290308 w 5846362"/>
              <a:gd name="connsiteY12" fmla="*/ 37071 h 1019213"/>
              <a:gd name="connsiteX13" fmla="*/ 5846362 w 5846362"/>
              <a:gd name="connsiteY13" fmla="*/ 0 h 1019213"/>
              <a:gd name="connsiteX0" fmla="*/ 0 w 5846362"/>
              <a:gd name="connsiteY0" fmla="*/ 246253 h 1019213"/>
              <a:gd name="connsiteX1" fmla="*/ 363256 w 5846362"/>
              <a:gd name="connsiteY1" fmla="*/ 935572 h 1019213"/>
              <a:gd name="connsiteX2" fmla="*/ 895220 w 5846362"/>
              <a:gd name="connsiteY2" fmla="*/ 924686 h 1019213"/>
              <a:gd name="connsiteX3" fmla="*/ 991929 w 5846362"/>
              <a:gd name="connsiteY3" fmla="*/ 449980 h 1019213"/>
              <a:gd name="connsiteX4" fmla="*/ 1199502 w 5846362"/>
              <a:gd name="connsiteY4" fmla="*/ 103990 h 1019213"/>
              <a:gd name="connsiteX5" fmla="*/ 1690131 w 5846362"/>
              <a:gd name="connsiteY5" fmla="*/ 894823 h 1019213"/>
              <a:gd name="connsiteX6" fmla="*/ 2029945 w 5846362"/>
              <a:gd name="connsiteY6" fmla="*/ 766119 h 1019213"/>
              <a:gd name="connsiteX7" fmla="*/ 2299783 w 5846362"/>
              <a:gd name="connsiteY7" fmla="*/ 642551 h 1019213"/>
              <a:gd name="connsiteX8" fmla="*/ 2524029 w 5846362"/>
              <a:gd name="connsiteY8" fmla="*/ 531342 h 1019213"/>
              <a:gd name="connsiteX9" fmla="*/ 2978733 w 5846362"/>
              <a:gd name="connsiteY9" fmla="*/ 210066 h 1019213"/>
              <a:gd name="connsiteX10" fmla="*/ 3516108 w 5846362"/>
              <a:gd name="connsiteY10" fmla="*/ 271849 h 1019213"/>
              <a:gd name="connsiteX11" fmla="*/ 4017562 w 5846362"/>
              <a:gd name="connsiteY11" fmla="*/ 185352 h 1019213"/>
              <a:gd name="connsiteX12" fmla="*/ 5290308 w 5846362"/>
              <a:gd name="connsiteY12" fmla="*/ 37071 h 1019213"/>
              <a:gd name="connsiteX13" fmla="*/ 5846362 w 5846362"/>
              <a:gd name="connsiteY13" fmla="*/ 0 h 1019213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1023355"/>
              <a:gd name="connsiteX1" fmla="*/ 363256 w 5846362"/>
              <a:gd name="connsiteY1" fmla="*/ 935572 h 1023355"/>
              <a:gd name="connsiteX2" fmla="*/ 895220 w 5846362"/>
              <a:gd name="connsiteY2" fmla="*/ 924686 h 1023355"/>
              <a:gd name="connsiteX3" fmla="*/ 991929 w 5846362"/>
              <a:gd name="connsiteY3" fmla="*/ 449980 h 1023355"/>
              <a:gd name="connsiteX4" fmla="*/ 1199502 w 5846362"/>
              <a:gd name="connsiteY4" fmla="*/ 103990 h 1023355"/>
              <a:gd name="connsiteX5" fmla="*/ 1690131 w 5846362"/>
              <a:gd name="connsiteY5" fmla="*/ 894823 h 1023355"/>
              <a:gd name="connsiteX6" fmla="*/ 2029945 w 5846362"/>
              <a:gd name="connsiteY6" fmla="*/ 766119 h 1023355"/>
              <a:gd name="connsiteX7" fmla="*/ 2299783 w 5846362"/>
              <a:gd name="connsiteY7" fmla="*/ 642551 h 1023355"/>
              <a:gd name="connsiteX8" fmla="*/ 2524029 w 5846362"/>
              <a:gd name="connsiteY8" fmla="*/ 531342 h 1023355"/>
              <a:gd name="connsiteX9" fmla="*/ 2978733 w 5846362"/>
              <a:gd name="connsiteY9" fmla="*/ 210066 h 1023355"/>
              <a:gd name="connsiteX10" fmla="*/ 3516108 w 5846362"/>
              <a:gd name="connsiteY10" fmla="*/ 271849 h 1023355"/>
              <a:gd name="connsiteX11" fmla="*/ 4017562 w 5846362"/>
              <a:gd name="connsiteY11" fmla="*/ 185352 h 1023355"/>
              <a:gd name="connsiteX12" fmla="*/ 5290308 w 5846362"/>
              <a:gd name="connsiteY12" fmla="*/ 37071 h 1023355"/>
              <a:gd name="connsiteX13" fmla="*/ 5846362 w 5846362"/>
              <a:gd name="connsiteY13" fmla="*/ 0 h 1023355"/>
              <a:gd name="connsiteX0" fmla="*/ 0 w 5846362"/>
              <a:gd name="connsiteY0" fmla="*/ 246253 h 924686"/>
              <a:gd name="connsiteX1" fmla="*/ 895220 w 5846362"/>
              <a:gd name="connsiteY1" fmla="*/ 924686 h 924686"/>
              <a:gd name="connsiteX2" fmla="*/ 991929 w 5846362"/>
              <a:gd name="connsiteY2" fmla="*/ 449980 h 924686"/>
              <a:gd name="connsiteX3" fmla="*/ 1199502 w 5846362"/>
              <a:gd name="connsiteY3" fmla="*/ 103990 h 924686"/>
              <a:gd name="connsiteX4" fmla="*/ 1690131 w 5846362"/>
              <a:gd name="connsiteY4" fmla="*/ 894823 h 924686"/>
              <a:gd name="connsiteX5" fmla="*/ 2029945 w 5846362"/>
              <a:gd name="connsiteY5" fmla="*/ 766119 h 924686"/>
              <a:gd name="connsiteX6" fmla="*/ 2299783 w 5846362"/>
              <a:gd name="connsiteY6" fmla="*/ 642551 h 924686"/>
              <a:gd name="connsiteX7" fmla="*/ 2524029 w 5846362"/>
              <a:gd name="connsiteY7" fmla="*/ 531342 h 924686"/>
              <a:gd name="connsiteX8" fmla="*/ 2978733 w 5846362"/>
              <a:gd name="connsiteY8" fmla="*/ 210066 h 924686"/>
              <a:gd name="connsiteX9" fmla="*/ 3516108 w 5846362"/>
              <a:gd name="connsiteY9" fmla="*/ 271849 h 924686"/>
              <a:gd name="connsiteX10" fmla="*/ 4017562 w 5846362"/>
              <a:gd name="connsiteY10" fmla="*/ 185352 h 924686"/>
              <a:gd name="connsiteX11" fmla="*/ 5290308 w 5846362"/>
              <a:gd name="connsiteY11" fmla="*/ 37071 h 924686"/>
              <a:gd name="connsiteX12" fmla="*/ 5846362 w 5846362"/>
              <a:gd name="connsiteY12" fmla="*/ 0 h 924686"/>
              <a:gd name="connsiteX0" fmla="*/ 0 w 5846362"/>
              <a:gd name="connsiteY0" fmla="*/ 246253 h 927177"/>
              <a:gd name="connsiteX1" fmla="*/ 446375 w 5846362"/>
              <a:gd name="connsiteY1" fmla="*/ 619886 h 927177"/>
              <a:gd name="connsiteX2" fmla="*/ 895220 w 5846362"/>
              <a:gd name="connsiteY2" fmla="*/ 924686 h 927177"/>
              <a:gd name="connsiteX3" fmla="*/ 991929 w 5846362"/>
              <a:gd name="connsiteY3" fmla="*/ 449980 h 927177"/>
              <a:gd name="connsiteX4" fmla="*/ 1199502 w 5846362"/>
              <a:gd name="connsiteY4" fmla="*/ 103990 h 927177"/>
              <a:gd name="connsiteX5" fmla="*/ 1690131 w 5846362"/>
              <a:gd name="connsiteY5" fmla="*/ 894823 h 927177"/>
              <a:gd name="connsiteX6" fmla="*/ 2029945 w 5846362"/>
              <a:gd name="connsiteY6" fmla="*/ 766119 h 927177"/>
              <a:gd name="connsiteX7" fmla="*/ 2299783 w 5846362"/>
              <a:gd name="connsiteY7" fmla="*/ 642551 h 927177"/>
              <a:gd name="connsiteX8" fmla="*/ 2524029 w 5846362"/>
              <a:gd name="connsiteY8" fmla="*/ 531342 h 927177"/>
              <a:gd name="connsiteX9" fmla="*/ 2978733 w 5846362"/>
              <a:gd name="connsiteY9" fmla="*/ 210066 h 927177"/>
              <a:gd name="connsiteX10" fmla="*/ 3516108 w 5846362"/>
              <a:gd name="connsiteY10" fmla="*/ 271849 h 927177"/>
              <a:gd name="connsiteX11" fmla="*/ 4017562 w 5846362"/>
              <a:gd name="connsiteY11" fmla="*/ 185352 h 927177"/>
              <a:gd name="connsiteX12" fmla="*/ 5290308 w 5846362"/>
              <a:gd name="connsiteY12" fmla="*/ 37071 h 927177"/>
              <a:gd name="connsiteX13" fmla="*/ 5846362 w 5846362"/>
              <a:gd name="connsiteY13" fmla="*/ 0 h 927177"/>
              <a:gd name="connsiteX0" fmla="*/ 0 w 5846362"/>
              <a:gd name="connsiteY0" fmla="*/ 246253 h 931893"/>
              <a:gd name="connsiteX1" fmla="*/ 313384 w 5846362"/>
              <a:gd name="connsiteY1" fmla="*/ 783172 h 931893"/>
              <a:gd name="connsiteX2" fmla="*/ 895220 w 5846362"/>
              <a:gd name="connsiteY2" fmla="*/ 924686 h 931893"/>
              <a:gd name="connsiteX3" fmla="*/ 991929 w 5846362"/>
              <a:gd name="connsiteY3" fmla="*/ 449980 h 931893"/>
              <a:gd name="connsiteX4" fmla="*/ 1199502 w 5846362"/>
              <a:gd name="connsiteY4" fmla="*/ 103990 h 931893"/>
              <a:gd name="connsiteX5" fmla="*/ 1690131 w 5846362"/>
              <a:gd name="connsiteY5" fmla="*/ 894823 h 931893"/>
              <a:gd name="connsiteX6" fmla="*/ 2029945 w 5846362"/>
              <a:gd name="connsiteY6" fmla="*/ 766119 h 931893"/>
              <a:gd name="connsiteX7" fmla="*/ 2299783 w 5846362"/>
              <a:gd name="connsiteY7" fmla="*/ 642551 h 931893"/>
              <a:gd name="connsiteX8" fmla="*/ 2524029 w 5846362"/>
              <a:gd name="connsiteY8" fmla="*/ 531342 h 931893"/>
              <a:gd name="connsiteX9" fmla="*/ 2978733 w 5846362"/>
              <a:gd name="connsiteY9" fmla="*/ 210066 h 931893"/>
              <a:gd name="connsiteX10" fmla="*/ 3516108 w 5846362"/>
              <a:gd name="connsiteY10" fmla="*/ 271849 h 931893"/>
              <a:gd name="connsiteX11" fmla="*/ 4017562 w 5846362"/>
              <a:gd name="connsiteY11" fmla="*/ 185352 h 931893"/>
              <a:gd name="connsiteX12" fmla="*/ 5290308 w 5846362"/>
              <a:gd name="connsiteY12" fmla="*/ 37071 h 931893"/>
              <a:gd name="connsiteX13" fmla="*/ 5846362 w 5846362"/>
              <a:gd name="connsiteY13" fmla="*/ 0 h 93189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991929 w 5846362"/>
              <a:gd name="connsiteY2" fmla="*/ 449980 h 897933"/>
              <a:gd name="connsiteX3" fmla="*/ 1199502 w 5846362"/>
              <a:gd name="connsiteY3" fmla="*/ 103990 h 897933"/>
              <a:gd name="connsiteX4" fmla="*/ 1690131 w 5846362"/>
              <a:gd name="connsiteY4" fmla="*/ 894823 h 897933"/>
              <a:gd name="connsiteX5" fmla="*/ 2029945 w 5846362"/>
              <a:gd name="connsiteY5" fmla="*/ 766119 h 897933"/>
              <a:gd name="connsiteX6" fmla="*/ 2299783 w 5846362"/>
              <a:gd name="connsiteY6" fmla="*/ 642551 h 897933"/>
              <a:gd name="connsiteX7" fmla="*/ 2524029 w 5846362"/>
              <a:gd name="connsiteY7" fmla="*/ 531342 h 897933"/>
              <a:gd name="connsiteX8" fmla="*/ 2978733 w 5846362"/>
              <a:gd name="connsiteY8" fmla="*/ 210066 h 897933"/>
              <a:gd name="connsiteX9" fmla="*/ 3516108 w 5846362"/>
              <a:gd name="connsiteY9" fmla="*/ 271849 h 897933"/>
              <a:gd name="connsiteX10" fmla="*/ 4017562 w 5846362"/>
              <a:gd name="connsiteY10" fmla="*/ 185352 h 897933"/>
              <a:gd name="connsiteX11" fmla="*/ 5290308 w 5846362"/>
              <a:gd name="connsiteY11" fmla="*/ 37071 h 897933"/>
              <a:gd name="connsiteX12" fmla="*/ 5846362 w 5846362"/>
              <a:gd name="connsiteY12" fmla="*/ 0 h 89793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662487 w 5846362"/>
              <a:gd name="connsiteY2" fmla="*/ 663429 h 897933"/>
              <a:gd name="connsiteX3" fmla="*/ 991929 w 5846362"/>
              <a:gd name="connsiteY3" fmla="*/ 449980 h 897933"/>
              <a:gd name="connsiteX4" fmla="*/ 1199502 w 5846362"/>
              <a:gd name="connsiteY4" fmla="*/ 103990 h 897933"/>
              <a:gd name="connsiteX5" fmla="*/ 1690131 w 5846362"/>
              <a:gd name="connsiteY5" fmla="*/ 894823 h 897933"/>
              <a:gd name="connsiteX6" fmla="*/ 2029945 w 5846362"/>
              <a:gd name="connsiteY6" fmla="*/ 766119 h 897933"/>
              <a:gd name="connsiteX7" fmla="*/ 2299783 w 5846362"/>
              <a:gd name="connsiteY7" fmla="*/ 642551 h 897933"/>
              <a:gd name="connsiteX8" fmla="*/ 2524029 w 5846362"/>
              <a:gd name="connsiteY8" fmla="*/ 531342 h 897933"/>
              <a:gd name="connsiteX9" fmla="*/ 2978733 w 5846362"/>
              <a:gd name="connsiteY9" fmla="*/ 210066 h 897933"/>
              <a:gd name="connsiteX10" fmla="*/ 3516108 w 5846362"/>
              <a:gd name="connsiteY10" fmla="*/ 271849 h 897933"/>
              <a:gd name="connsiteX11" fmla="*/ 4017562 w 5846362"/>
              <a:gd name="connsiteY11" fmla="*/ 185352 h 897933"/>
              <a:gd name="connsiteX12" fmla="*/ 5290308 w 5846362"/>
              <a:gd name="connsiteY12" fmla="*/ 37071 h 897933"/>
              <a:gd name="connsiteX13" fmla="*/ 5846362 w 5846362"/>
              <a:gd name="connsiteY13" fmla="*/ 0 h 897933"/>
              <a:gd name="connsiteX0" fmla="*/ 0 w 5846362"/>
              <a:gd name="connsiteY0" fmla="*/ 246253 h 897933"/>
              <a:gd name="connsiteX1" fmla="*/ 313384 w 5846362"/>
              <a:gd name="connsiteY1" fmla="*/ 783172 h 897933"/>
              <a:gd name="connsiteX2" fmla="*/ 828725 w 5846362"/>
              <a:gd name="connsiteY2" fmla="*/ 826715 h 897933"/>
              <a:gd name="connsiteX3" fmla="*/ 991929 w 5846362"/>
              <a:gd name="connsiteY3" fmla="*/ 449980 h 897933"/>
              <a:gd name="connsiteX4" fmla="*/ 1199502 w 5846362"/>
              <a:gd name="connsiteY4" fmla="*/ 103990 h 897933"/>
              <a:gd name="connsiteX5" fmla="*/ 1690131 w 5846362"/>
              <a:gd name="connsiteY5" fmla="*/ 894823 h 897933"/>
              <a:gd name="connsiteX6" fmla="*/ 2029945 w 5846362"/>
              <a:gd name="connsiteY6" fmla="*/ 766119 h 897933"/>
              <a:gd name="connsiteX7" fmla="*/ 2299783 w 5846362"/>
              <a:gd name="connsiteY7" fmla="*/ 642551 h 897933"/>
              <a:gd name="connsiteX8" fmla="*/ 2524029 w 5846362"/>
              <a:gd name="connsiteY8" fmla="*/ 531342 h 897933"/>
              <a:gd name="connsiteX9" fmla="*/ 2978733 w 5846362"/>
              <a:gd name="connsiteY9" fmla="*/ 210066 h 897933"/>
              <a:gd name="connsiteX10" fmla="*/ 3516108 w 5846362"/>
              <a:gd name="connsiteY10" fmla="*/ 271849 h 897933"/>
              <a:gd name="connsiteX11" fmla="*/ 4017562 w 5846362"/>
              <a:gd name="connsiteY11" fmla="*/ 185352 h 897933"/>
              <a:gd name="connsiteX12" fmla="*/ 5290308 w 5846362"/>
              <a:gd name="connsiteY12" fmla="*/ 37071 h 897933"/>
              <a:gd name="connsiteX13" fmla="*/ 5846362 w 5846362"/>
              <a:gd name="connsiteY13" fmla="*/ 0 h 897933"/>
              <a:gd name="connsiteX0" fmla="*/ 0 w 5846362"/>
              <a:gd name="connsiteY0" fmla="*/ 246253 h 897933"/>
              <a:gd name="connsiteX1" fmla="*/ 97274 w 5846362"/>
              <a:gd name="connsiteY1" fmla="*/ 402172 h 897933"/>
              <a:gd name="connsiteX2" fmla="*/ 313384 w 5846362"/>
              <a:gd name="connsiteY2" fmla="*/ 783172 h 897933"/>
              <a:gd name="connsiteX3" fmla="*/ 828725 w 5846362"/>
              <a:gd name="connsiteY3" fmla="*/ 826715 h 897933"/>
              <a:gd name="connsiteX4" fmla="*/ 991929 w 5846362"/>
              <a:gd name="connsiteY4" fmla="*/ 449980 h 897933"/>
              <a:gd name="connsiteX5" fmla="*/ 1199502 w 5846362"/>
              <a:gd name="connsiteY5" fmla="*/ 103990 h 897933"/>
              <a:gd name="connsiteX6" fmla="*/ 1690131 w 5846362"/>
              <a:gd name="connsiteY6" fmla="*/ 894823 h 897933"/>
              <a:gd name="connsiteX7" fmla="*/ 2029945 w 5846362"/>
              <a:gd name="connsiteY7" fmla="*/ 766119 h 897933"/>
              <a:gd name="connsiteX8" fmla="*/ 2299783 w 5846362"/>
              <a:gd name="connsiteY8" fmla="*/ 642551 h 897933"/>
              <a:gd name="connsiteX9" fmla="*/ 2524029 w 5846362"/>
              <a:gd name="connsiteY9" fmla="*/ 531342 h 897933"/>
              <a:gd name="connsiteX10" fmla="*/ 2978733 w 5846362"/>
              <a:gd name="connsiteY10" fmla="*/ 210066 h 897933"/>
              <a:gd name="connsiteX11" fmla="*/ 3516108 w 5846362"/>
              <a:gd name="connsiteY11" fmla="*/ 271849 h 897933"/>
              <a:gd name="connsiteX12" fmla="*/ 4017562 w 5846362"/>
              <a:gd name="connsiteY12" fmla="*/ 185352 h 897933"/>
              <a:gd name="connsiteX13" fmla="*/ 5290308 w 5846362"/>
              <a:gd name="connsiteY13" fmla="*/ 37071 h 897933"/>
              <a:gd name="connsiteX14" fmla="*/ 5846362 w 5846362"/>
              <a:gd name="connsiteY14" fmla="*/ 0 h 897933"/>
              <a:gd name="connsiteX0" fmla="*/ 0 w 5846362"/>
              <a:gd name="connsiteY0" fmla="*/ 246253 h 897933"/>
              <a:gd name="connsiteX1" fmla="*/ 97274 w 5846362"/>
              <a:gd name="connsiteY1" fmla="*/ 402172 h 897933"/>
              <a:gd name="connsiteX2" fmla="*/ 213641 w 5846362"/>
              <a:gd name="connsiteY2" fmla="*/ 609001 h 897933"/>
              <a:gd name="connsiteX3" fmla="*/ 313384 w 5846362"/>
              <a:gd name="connsiteY3" fmla="*/ 783172 h 897933"/>
              <a:gd name="connsiteX4" fmla="*/ 828725 w 5846362"/>
              <a:gd name="connsiteY4" fmla="*/ 826715 h 897933"/>
              <a:gd name="connsiteX5" fmla="*/ 991929 w 5846362"/>
              <a:gd name="connsiteY5" fmla="*/ 449980 h 897933"/>
              <a:gd name="connsiteX6" fmla="*/ 1199502 w 5846362"/>
              <a:gd name="connsiteY6" fmla="*/ 103990 h 897933"/>
              <a:gd name="connsiteX7" fmla="*/ 1690131 w 5846362"/>
              <a:gd name="connsiteY7" fmla="*/ 894823 h 897933"/>
              <a:gd name="connsiteX8" fmla="*/ 2029945 w 5846362"/>
              <a:gd name="connsiteY8" fmla="*/ 766119 h 897933"/>
              <a:gd name="connsiteX9" fmla="*/ 2299783 w 5846362"/>
              <a:gd name="connsiteY9" fmla="*/ 642551 h 897933"/>
              <a:gd name="connsiteX10" fmla="*/ 2524029 w 5846362"/>
              <a:gd name="connsiteY10" fmla="*/ 531342 h 897933"/>
              <a:gd name="connsiteX11" fmla="*/ 2978733 w 5846362"/>
              <a:gd name="connsiteY11" fmla="*/ 210066 h 897933"/>
              <a:gd name="connsiteX12" fmla="*/ 3516108 w 5846362"/>
              <a:gd name="connsiteY12" fmla="*/ 271849 h 897933"/>
              <a:gd name="connsiteX13" fmla="*/ 4017562 w 5846362"/>
              <a:gd name="connsiteY13" fmla="*/ 185352 h 897933"/>
              <a:gd name="connsiteX14" fmla="*/ 5290308 w 5846362"/>
              <a:gd name="connsiteY14" fmla="*/ 37071 h 897933"/>
              <a:gd name="connsiteX15" fmla="*/ 5846362 w 5846362"/>
              <a:gd name="connsiteY15" fmla="*/ 0 h 897933"/>
              <a:gd name="connsiteX0" fmla="*/ 0 w 6278582"/>
              <a:gd name="connsiteY0" fmla="*/ 725224 h 897933"/>
              <a:gd name="connsiteX1" fmla="*/ 529494 w 6278582"/>
              <a:gd name="connsiteY1" fmla="*/ 402172 h 897933"/>
              <a:gd name="connsiteX2" fmla="*/ 645861 w 6278582"/>
              <a:gd name="connsiteY2" fmla="*/ 609001 h 897933"/>
              <a:gd name="connsiteX3" fmla="*/ 745604 w 6278582"/>
              <a:gd name="connsiteY3" fmla="*/ 783172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645861 w 6278582"/>
              <a:gd name="connsiteY2" fmla="*/ 609001 h 897933"/>
              <a:gd name="connsiteX3" fmla="*/ 745604 w 6278582"/>
              <a:gd name="connsiteY3" fmla="*/ 783172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645861 w 6278582"/>
              <a:gd name="connsiteY2" fmla="*/ 609001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446375 w 6278582"/>
              <a:gd name="connsiteY1" fmla="*/ 140915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363255 w 6278582"/>
              <a:gd name="connsiteY1" fmla="*/ 10287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745605 w 6278582"/>
              <a:gd name="connsiteY1" fmla="*/ 587230 h 897933"/>
              <a:gd name="connsiteX2" fmla="*/ 895218 w 6278582"/>
              <a:gd name="connsiteY2" fmla="*/ 804944 h 897933"/>
              <a:gd name="connsiteX3" fmla="*/ 1260945 w 6278582"/>
              <a:gd name="connsiteY3" fmla="*/ 826715 h 897933"/>
              <a:gd name="connsiteX4" fmla="*/ 1424149 w 6278582"/>
              <a:gd name="connsiteY4" fmla="*/ 449980 h 897933"/>
              <a:gd name="connsiteX5" fmla="*/ 1631722 w 6278582"/>
              <a:gd name="connsiteY5" fmla="*/ 103990 h 897933"/>
              <a:gd name="connsiteX6" fmla="*/ 2122351 w 6278582"/>
              <a:gd name="connsiteY6" fmla="*/ 894823 h 897933"/>
              <a:gd name="connsiteX7" fmla="*/ 2462165 w 6278582"/>
              <a:gd name="connsiteY7" fmla="*/ 766119 h 897933"/>
              <a:gd name="connsiteX8" fmla="*/ 2732003 w 6278582"/>
              <a:gd name="connsiteY8" fmla="*/ 642551 h 897933"/>
              <a:gd name="connsiteX9" fmla="*/ 2956249 w 6278582"/>
              <a:gd name="connsiteY9" fmla="*/ 531342 h 897933"/>
              <a:gd name="connsiteX10" fmla="*/ 3410953 w 6278582"/>
              <a:gd name="connsiteY10" fmla="*/ 210066 h 897933"/>
              <a:gd name="connsiteX11" fmla="*/ 3948328 w 6278582"/>
              <a:gd name="connsiteY11" fmla="*/ 271849 h 897933"/>
              <a:gd name="connsiteX12" fmla="*/ 4449782 w 6278582"/>
              <a:gd name="connsiteY12" fmla="*/ 185352 h 897933"/>
              <a:gd name="connsiteX13" fmla="*/ 5722528 w 6278582"/>
              <a:gd name="connsiteY13" fmla="*/ 37071 h 897933"/>
              <a:gd name="connsiteX14" fmla="*/ 6278582 w 6278582"/>
              <a:gd name="connsiteY14" fmla="*/ 0 h 897933"/>
              <a:gd name="connsiteX0" fmla="*/ 0 w 6278582"/>
              <a:gd name="connsiteY0" fmla="*/ 725224 h 897933"/>
              <a:gd name="connsiteX1" fmla="*/ 379879 w 6278582"/>
              <a:gd name="connsiteY1" fmla="*/ 641658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330008 w 6278582"/>
              <a:gd name="connsiteY1" fmla="*/ 75601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278582"/>
              <a:gd name="connsiteY0" fmla="*/ 725224 h 897933"/>
              <a:gd name="connsiteX1" fmla="*/ 512871 w 6278582"/>
              <a:gd name="connsiteY1" fmla="*/ 64715 h 897933"/>
              <a:gd name="connsiteX2" fmla="*/ 745605 w 6278582"/>
              <a:gd name="connsiteY2" fmla="*/ 587230 h 897933"/>
              <a:gd name="connsiteX3" fmla="*/ 895218 w 6278582"/>
              <a:gd name="connsiteY3" fmla="*/ 804944 h 897933"/>
              <a:gd name="connsiteX4" fmla="*/ 1260945 w 6278582"/>
              <a:gd name="connsiteY4" fmla="*/ 826715 h 897933"/>
              <a:gd name="connsiteX5" fmla="*/ 1424149 w 6278582"/>
              <a:gd name="connsiteY5" fmla="*/ 449980 h 897933"/>
              <a:gd name="connsiteX6" fmla="*/ 1631722 w 6278582"/>
              <a:gd name="connsiteY6" fmla="*/ 103990 h 897933"/>
              <a:gd name="connsiteX7" fmla="*/ 2122351 w 6278582"/>
              <a:gd name="connsiteY7" fmla="*/ 894823 h 897933"/>
              <a:gd name="connsiteX8" fmla="*/ 2462165 w 6278582"/>
              <a:gd name="connsiteY8" fmla="*/ 766119 h 897933"/>
              <a:gd name="connsiteX9" fmla="*/ 2732003 w 6278582"/>
              <a:gd name="connsiteY9" fmla="*/ 642551 h 897933"/>
              <a:gd name="connsiteX10" fmla="*/ 2956249 w 6278582"/>
              <a:gd name="connsiteY10" fmla="*/ 531342 h 897933"/>
              <a:gd name="connsiteX11" fmla="*/ 3410953 w 6278582"/>
              <a:gd name="connsiteY11" fmla="*/ 210066 h 897933"/>
              <a:gd name="connsiteX12" fmla="*/ 3948328 w 6278582"/>
              <a:gd name="connsiteY12" fmla="*/ 271849 h 897933"/>
              <a:gd name="connsiteX13" fmla="*/ 4449782 w 6278582"/>
              <a:gd name="connsiteY13" fmla="*/ 185352 h 897933"/>
              <a:gd name="connsiteX14" fmla="*/ 5722528 w 6278582"/>
              <a:gd name="connsiteY14" fmla="*/ 37071 h 897933"/>
              <a:gd name="connsiteX15" fmla="*/ 6278582 w 6278582"/>
              <a:gd name="connsiteY15" fmla="*/ 0 h 897933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512871 w 6045848"/>
              <a:gd name="connsiteY2" fmla="*/ 587230 h 899395"/>
              <a:gd name="connsiteX3" fmla="*/ 662484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512871 w 6045848"/>
              <a:gd name="connsiteY2" fmla="*/ 587230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280137 w 6045848"/>
              <a:gd name="connsiteY1" fmla="*/ 64715 h 899395"/>
              <a:gd name="connsiteX2" fmla="*/ 629238 w 6045848"/>
              <a:gd name="connsiteY2" fmla="*/ 554573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6045848"/>
              <a:gd name="connsiteY0" fmla="*/ 899395 h 899395"/>
              <a:gd name="connsiteX1" fmla="*/ 396504 w 6045848"/>
              <a:gd name="connsiteY1" fmla="*/ 64715 h 899395"/>
              <a:gd name="connsiteX2" fmla="*/ 629238 w 6045848"/>
              <a:gd name="connsiteY2" fmla="*/ 554573 h 899395"/>
              <a:gd name="connsiteX3" fmla="*/ 762227 w 6045848"/>
              <a:gd name="connsiteY3" fmla="*/ 804944 h 899395"/>
              <a:gd name="connsiteX4" fmla="*/ 1028211 w 6045848"/>
              <a:gd name="connsiteY4" fmla="*/ 826715 h 899395"/>
              <a:gd name="connsiteX5" fmla="*/ 1191415 w 6045848"/>
              <a:gd name="connsiteY5" fmla="*/ 449980 h 899395"/>
              <a:gd name="connsiteX6" fmla="*/ 1398988 w 6045848"/>
              <a:gd name="connsiteY6" fmla="*/ 103990 h 899395"/>
              <a:gd name="connsiteX7" fmla="*/ 1889617 w 6045848"/>
              <a:gd name="connsiteY7" fmla="*/ 894823 h 899395"/>
              <a:gd name="connsiteX8" fmla="*/ 2229431 w 6045848"/>
              <a:gd name="connsiteY8" fmla="*/ 766119 h 899395"/>
              <a:gd name="connsiteX9" fmla="*/ 2499269 w 6045848"/>
              <a:gd name="connsiteY9" fmla="*/ 642551 h 899395"/>
              <a:gd name="connsiteX10" fmla="*/ 2723515 w 6045848"/>
              <a:gd name="connsiteY10" fmla="*/ 531342 h 899395"/>
              <a:gd name="connsiteX11" fmla="*/ 3178219 w 6045848"/>
              <a:gd name="connsiteY11" fmla="*/ 210066 h 899395"/>
              <a:gd name="connsiteX12" fmla="*/ 3715594 w 6045848"/>
              <a:gd name="connsiteY12" fmla="*/ 271849 h 899395"/>
              <a:gd name="connsiteX13" fmla="*/ 4217048 w 6045848"/>
              <a:gd name="connsiteY13" fmla="*/ 185352 h 899395"/>
              <a:gd name="connsiteX14" fmla="*/ 5489794 w 6045848"/>
              <a:gd name="connsiteY14" fmla="*/ 37071 h 899395"/>
              <a:gd name="connsiteX15" fmla="*/ 6045848 w 6045848"/>
              <a:gd name="connsiteY15" fmla="*/ 0 h 899395"/>
              <a:gd name="connsiteX0" fmla="*/ 0 w 5979352"/>
              <a:gd name="connsiteY0" fmla="*/ 1073566 h 1073566"/>
              <a:gd name="connsiteX1" fmla="*/ 330008 w 5979352"/>
              <a:gd name="connsiteY1" fmla="*/ 64715 h 1073566"/>
              <a:gd name="connsiteX2" fmla="*/ 562742 w 5979352"/>
              <a:gd name="connsiteY2" fmla="*/ 554573 h 1073566"/>
              <a:gd name="connsiteX3" fmla="*/ 695731 w 5979352"/>
              <a:gd name="connsiteY3" fmla="*/ 804944 h 1073566"/>
              <a:gd name="connsiteX4" fmla="*/ 961715 w 5979352"/>
              <a:gd name="connsiteY4" fmla="*/ 826715 h 1073566"/>
              <a:gd name="connsiteX5" fmla="*/ 1124919 w 5979352"/>
              <a:gd name="connsiteY5" fmla="*/ 449980 h 1073566"/>
              <a:gd name="connsiteX6" fmla="*/ 1332492 w 5979352"/>
              <a:gd name="connsiteY6" fmla="*/ 103990 h 1073566"/>
              <a:gd name="connsiteX7" fmla="*/ 1823121 w 5979352"/>
              <a:gd name="connsiteY7" fmla="*/ 894823 h 1073566"/>
              <a:gd name="connsiteX8" fmla="*/ 2162935 w 5979352"/>
              <a:gd name="connsiteY8" fmla="*/ 766119 h 1073566"/>
              <a:gd name="connsiteX9" fmla="*/ 2432773 w 5979352"/>
              <a:gd name="connsiteY9" fmla="*/ 642551 h 1073566"/>
              <a:gd name="connsiteX10" fmla="*/ 2657019 w 5979352"/>
              <a:gd name="connsiteY10" fmla="*/ 531342 h 1073566"/>
              <a:gd name="connsiteX11" fmla="*/ 3111723 w 5979352"/>
              <a:gd name="connsiteY11" fmla="*/ 210066 h 1073566"/>
              <a:gd name="connsiteX12" fmla="*/ 3649098 w 5979352"/>
              <a:gd name="connsiteY12" fmla="*/ 271849 h 1073566"/>
              <a:gd name="connsiteX13" fmla="*/ 4150552 w 5979352"/>
              <a:gd name="connsiteY13" fmla="*/ 185352 h 1073566"/>
              <a:gd name="connsiteX14" fmla="*/ 5423298 w 5979352"/>
              <a:gd name="connsiteY14" fmla="*/ 37071 h 1073566"/>
              <a:gd name="connsiteX15" fmla="*/ 5979352 w 5979352"/>
              <a:gd name="connsiteY15" fmla="*/ 0 h 1073566"/>
              <a:gd name="connsiteX0" fmla="*/ 0 w 5979352"/>
              <a:gd name="connsiteY0" fmla="*/ 1073566 h 1073566"/>
              <a:gd name="connsiteX1" fmla="*/ 330008 w 5979352"/>
              <a:gd name="connsiteY1" fmla="*/ 64715 h 1073566"/>
              <a:gd name="connsiteX2" fmla="*/ 695731 w 5979352"/>
              <a:gd name="connsiteY2" fmla="*/ 804944 h 1073566"/>
              <a:gd name="connsiteX3" fmla="*/ 961715 w 5979352"/>
              <a:gd name="connsiteY3" fmla="*/ 826715 h 1073566"/>
              <a:gd name="connsiteX4" fmla="*/ 1124919 w 5979352"/>
              <a:gd name="connsiteY4" fmla="*/ 449980 h 1073566"/>
              <a:gd name="connsiteX5" fmla="*/ 1332492 w 5979352"/>
              <a:gd name="connsiteY5" fmla="*/ 103990 h 1073566"/>
              <a:gd name="connsiteX6" fmla="*/ 1823121 w 5979352"/>
              <a:gd name="connsiteY6" fmla="*/ 894823 h 1073566"/>
              <a:gd name="connsiteX7" fmla="*/ 2162935 w 5979352"/>
              <a:gd name="connsiteY7" fmla="*/ 766119 h 1073566"/>
              <a:gd name="connsiteX8" fmla="*/ 2432773 w 5979352"/>
              <a:gd name="connsiteY8" fmla="*/ 642551 h 1073566"/>
              <a:gd name="connsiteX9" fmla="*/ 2657019 w 5979352"/>
              <a:gd name="connsiteY9" fmla="*/ 531342 h 1073566"/>
              <a:gd name="connsiteX10" fmla="*/ 3111723 w 5979352"/>
              <a:gd name="connsiteY10" fmla="*/ 210066 h 1073566"/>
              <a:gd name="connsiteX11" fmla="*/ 3649098 w 5979352"/>
              <a:gd name="connsiteY11" fmla="*/ 271849 h 1073566"/>
              <a:gd name="connsiteX12" fmla="*/ 4150552 w 5979352"/>
              <a:gd name="connsiteY12" fmla="*/ 185352 h 1073566"/>
              <a:gd name="connsiteX13" fmla="*/ 5423298 w 5979352"/>
              <a:gd name="connsiteY13" fmla="*/ 37071 h 1073566"/>
              <a:gd name="connsiteX14" fmla="*/ 5979352 w 5979352"/>
              <a:gd name="connsiteY14" fmla="*/ 0 h 1073566"/>
              <a:gd name="connsiteX0" fmla="*/ 0 w 5979352"/>
              <a:gd name="connsiteY0" fmla="*/ 1073566 h 1073566"/>
              <a:gd name="connsiteX1" fmla="*/ 159812 w 5979352"/>
              <a:gd name="connsiteY1" fmla="*/ 464514 h 1073566"/>
              <a:gd name="connsiteX2" fmla="*/ 330008 w 5979352"/>
              <a:gd name="connsiteY2" fmla="*/ 64715 h 1073566"/>
              <a:gd name="connsiteX3" fmla="*/ 695731 w 5979352"/>
              <a:gd name="connsiteY3" fmla="*/ 804944 h 1073566"/>
              <a:gd name="connsiteX4" fmla="*/ 961715 w 5979352"/>
              <a:gd name="connsiteY4" fmla="*/ 826715 h 1073566"/>
              <a:gd name="connsiteX5" fmla="*/ 1124919 w 5979352"/>
              <a:gd name="connsiteY5" fmla="*/ 449980 h 1073566"/>
              <a:gd name="connsiteX6" fmla="*/ 1332492 w 5979352"/>
              <a:gd name="connsiteY6" fmla="*/ 103990 h 1073566"/>
              <a:gd name="connsiteX7" fmla="*/ 1823121 w 5979352"/>
              <a:gd name="connsiteY7" fmla="*/ 894823 h 1073566"/>
              <a:gd name="connsiteX8" fmla="*/ 2162935 w 5979352"/>
              <a:gd name="connsiteY8" fmla="*/ 766119 h 1073566"/>
              <a:gd name="connsiteX9" fmla="*/ 2432773 w 5979352"/>
              <a:gd name="connsiteY9" fmla="*/ 642551 h 1073566"/>
              <a:gd name="connsiteX10" fmla="*/ 2657019 w 5979352"/>
              <a:gd name="connsiteY10" fmla="*/ 531342 h 1073566"/>
              <a:gd name="connsiteX11" fmla="*/ 3111723 w 5979352"/>
              <a:gd name="connsiteY11" fmla="*/ 210066 h 1073566"/>
              <a:gd name="connsiteX12" fmla="*/ 3649098 w 5979352"/>
              <a:gd name="connsiteY12" fmla="*/ 271849 h 1073566"/>
              <a:gd name="connsiteX13" fmla="*/ 4150552 w 5979352"/>
              <a:gd name="connsiteY13" fmla="*/ 185352 h 1073566"/>
              <a:gd name="connsiteX14" fmla="*/ 5423298 w 5979352"/>
              <a:gd name="connsiteY14" fmla="*/ 37071 h 1073566"/>
              <a:gd name="connsiteX15" fmla="*/ 5979352 w 5979352"/>
              <a:gd name="connsiteY15" fmla="*/ 0 h 1073566"/>
              <a:gd name="connsiteX0" fmla="*/ 0 w 5979352"/>
              <a:gd name="connsiteY0" fmla="*/ 1073566 h 1073566"/>
              <a:gd name="connsiteX1" fmla="*/ 70300 w 5979352"/>
              <a:gd name="connsiteY1" fmla="*/ 781037 h 1073566"/>
              <a:gd name="connsiteX2" fmla="*/ 159812 w 5979352"/>
              <a:gd name="connsiteY2" fmla="*/ 464514 h 1073566"/>
              <a:gd name="connsiteX3" fmla="*/ 330008 w 5979352"/>
              <a:gd name="connsiteY3" fmla="*/ 64715 h 1073566"/>
              <a:gd name="connsiteX4" fmla="*/ 695731 w 5979352"/>
              <a:gd name="connsiteY4" fmla="*/ 804944 h 1073566"/>
              <a:gd name="connsiteX5" fmla="*/ 961715 w 5979352"/>
              <a:gd name="connsiteY5" fmla="*/ 826715 h 1073566"/>
              <a:gd name="connsiteX6" fmla="*/ 1124919 w 5979352"/>
              <a:gd name="connsiteY6" fmla="*/ 449980 h 1073566"/>
              <a:gd name="connsiteX7" fmla="*/ 1332492 w 5979352"/>
              <a:gd name="connsiteY7" fmla="*/ 103990 h 1073566"/>
              <a:gd name="connsiteX8" fmla="*/ 1823121 w 5979352"/>
              <a:gd name="connsiteY8" fmla="*/ 894823 h 1073566"/>
              <a:gd name="connsiteX9" fmla="*/ 2162935 w 5979352"/>
              <a:gd name="connsiteY9" fmla="*/ 766119 h 1073566"/>
              <a:gd name="connsiteX10" fmla="*/ 2432773 w 5979352"/>
              <a:gd name="connsiteY10" fmla="*/ 642551 h 1073566"/>
              <a:gd name="connsiteX11" fmla="*/ 2657019 w 5979352"/>
              <a:gd name="connsiteY11" fmla="*/ 531342 h 1073566"/>
              <a:gd name="connsiteX12" fmla="*/ 3111723 w 5979352"/>
              <a:gd name="connsiteY12" fmla="*/ 210066 h 1073566"/>
              <a:gd name="connsiteX13" fmla="*/ 3649098 w 5979352"/>
              <a:gd name="connsiteY13" fmla="*/ 271849 h 1073566"/>
              <a:gd name="connsiteX14" fmla="*/ 4150552 w 5979352"/>
              <a:gd name="connsiteY14" fmla="*/ 185352 h 1073566"/>
              <a:gd name="connsiteX15" fmla="*/ 5423298 w 5979352"/>
              <a:gd name="connsiteY15" fmla="*/ 37071 h 1073566"/>
              <a:gd name="connsiteX16" fmla="*/ 5979352 w 5979352"/>
              <a:gd name="connsiteY16" fmla="*/ 0 h 1073566"/>
              <a:gd name="connsiteX0" fmla="*/ 0 w 7805422"/>
              <a:gd name="connsiteY0" fmla="*/ 839104 h 897933"/>
              <a:gd name="connsiteX1" fmla="*/ 1896370 w 7805422"/>
              <a:gd name="connsiteY1" fmla="*/ 781037 h 897933"/>
              <a:gd name="connsiteX2" fmla="*/ 1985882 w 7805422"/>
              <a:gd name="connsiteY2" fmla="*/ 464514 h 897933"/>
              <a:gd name="connsiteX3" fmla="*/ 2156078 w 7805422"/>
              <a:gd name="connsiteY3" fmla="*/ 64715 h 897933"/>
              <a:gd name="connsiteX4" fmla="*/ 2521801 w 7805422"/>
              <a:gd name="connsiteY4" fmla="*/ 804944 h 897933"/>
              <a:gd name="connsiteX5" fmla="*/ 2787785 w 7805422"/>
              <a:gd name="connsiteY5" fmla="*/ 826715 h 897933"/>
              <a:gd name="connsiteX6" fmla="*/ 2950989 w 7805422"/>
              <a:gd name="connsiteY6" fmla="*/ 449980 h 897933"/>
              <a:gd name="connsiteX7" fmla="*/ 3158562 w 7805422"/>
              <a:gd name="connsiteY7" fmla="*/ 103990 h 897933"/>
              <a:gd name="connsiteX8" fmla="*/ 3649191 w 7805422"/>
              <a:gd name="connsiteY8" fmla="*/ 894823 h 897933"/>
              <a:gd name="connsiteX9" fmla="*/ 3989005 w 7805422"/>
              <a:gd name="connsiteY9" fmla="*/ 766119 h 897933"/>
              <a:gd name="connsiteX10" fmla="*/ 4258843 w 7805422"/>
              <a:gd name="connsiteY10" fmla="*/ 642551 h 897933"/>
              <a:gd name="connsiteX11" fmla="*/ 4483089 w 7805422"/>
              <a:gd name="connsiteY11" fmla="*/ 531342 h 897933"/>
              <a:gd name="connsiteX12" fmla="*/ 4937793 w 7805422"/>
              <a:gd name="connsiteY12" fmla="*/ 210066 h 897933"/>
              <a:gd name="connsiteX13" fmla="*/ 5475168 w 7805422"/>
              <a:gd name="connsiteY13" fmla="*/ 271849 h 897933"/>
              <a:gd name="connsiteX14" fmla="*/ 5976622 w 7805422"/>
              <a:gd name="connsiteY14" fmla="*/ 185352 h 897933"/>
              <a:gd name="connsiteX15" fmla="*/ 7249368 w 7805422"/>
              <a:gd name="connsiteY15" fmla="*/ 37071 h 897933"/>
              <a:gd name="connsiteX16" fmla="*/ 7805422 w 7805422"/>
              <a:gd name="connsiteY16" fmla="*/ 0 h 897933"/>
              <a:gd name="connsiteX0" fmla="*/ 0 w 7805422"/>
              <a:gd name="connsiteY0" fmla="*/ 839104 h 905635"/>
              <a:gd name="connsiteX1" fmla="*/ 1860565 w 7805422"/>
              <a:gd name="connsiteY1" fmla="*/ 874822 h 905635"/>
              <a:gd name="connsiteX2" fmla="*/ 1985882 w 7805422"/>
              <a:gd name="connsiteY2" fmla="*/ 464514 h 905635"/>
              <a:gd name="connsiteX3" fmla="*/ 2156078 w 7805422"/>
              <a:gd name="connsiteY3" fmla="*/ 64715 h 905635"/>
              <a:gd name="connsiteX4" fmla="*/ 2521801 w 7805422"/>
              <a:gd name="connsiteY4" fmla="*/ 804944 h 905635"/>
              <a:gd name="connsiteX5" fmla="*/ 2787785 w 7805422"/>
              <a:gd name="connsiteY5" fmla="*/ 826715 h 905635"/>
              <a:gd name="connsiteX6" fmla="*/ 2950989 w 7805422"/>
              <a:gd name="connsiteY6" fmla="*/ 449980 h 905635"/>
              <a:gd name="connsiteX7" fmla="*/ 3158562 w 7805422"/>
              <a:gd name="connsiteY7" fmla="*/ 103990 h 905635"/>
              <a:gd name="connsiteX8" fmla="*/ 3649191 w 7805422"/>
              <a:gd name="connsiteY8" fmla="*/ 894823 h 905635"/>
              <a:gd name="connsiteX9" fmla="*/ 3989005 w 7805422"/>
              <a:gd name="connsiteY9" fmla="*/ 766119 h 905635"/>
              <a:gd name="connsiteX10" fmla="*/ 4258843 w 7805422"/>
              <a:gd name="connsiteY10" fmla="*/ 642551 h 905635"/>
              <a:gd name="connsiteX11" fmla="*/ 4483089 w 7805422"/>
              <a:gd name="connsiteY11" fmla="*/ 531342 h 905635"/>
              <a:gd name="connsiteX12" fmla="*/ 4937793 w 7805422"/>
              <a:gd name="connsiteY12" fmla="*/ 210066 h 905635"/>
              <a:gd name="connsiteX13" fmla="*/ 5475168 w 7805422"/>
              <a:gd name="connsiteY13" fmla="*/ 271849 h 905635"/>
              <a:gd name="connsiteX14" fmla="*/ 5976622 w 7805422"/>
              <a:gd name="connsiteY14" fmla="*/ 185352 h 905635"/>
              <a:gd name="connsiteX15" fmla="*/ 7249368 w 7805422"/>
              <a:gd name="connsiteY15" fmla="*/ 37071 h 905635"/>
              <a:gd name="connsiteX16" fmla="*/ 7805422 w 7805422"/>
              <a:gd name="connsiteY16" fmla="*/ 0 h 905635"/>
              <a:gd name="connsiteX0" fmla="*/ 0 w 7805422"/>
              <a:gd name="connsiteY0" fmla="*/ 839104 h 897933"/>
              <a:gd name="connsiteX1" fmla="*/ 1896370 w 7805422"/>
              <a:gd name="connsiteY1" fmla="*/ 734145 h 897933"/>
              <a:gd name="connsiteX2" fmla="*/ 1985882 w 7805422"/>
              <a:gd name="connsiteY2" fmla="*/ 464514 h 897933"/>
              <a:gd name="connsiteX3" fmla="*/ 2156078 w 7805422"/>
              <a:gd name="connsiteY3" fmla="*/ 64715 h 897933"/>
              <a:gd name="connsiteX4" fmla="*/ 2521801 w 7805422"/>
              <a:gd name="connsiteY4" fmla="*/ 804944 h 897933"/>
              <a:gd name="connsiteX5" fmla="*/ 2787785 w 7805422"/>
              <a:gd name="connsiteY5" fmla="*/ 826715 h 897933"/>
              <a:gd name="connsiteX6" fmla="*/ 2950989 w 7805422"/>
              <a:gd name="connsiteY6" fmla="*/ 449980 h 897933"/>
              <a:gd name="connsiteX7" fmla="*/ 3158562 w 7805422"/>
              <a:gd name="connsiteY7" fmla="*/ 103990 h 897933"/>
              <a:gd name="connsiteX8" fmla="*/ 3649191 w 7805422"/>
              <a:gd name="connsiteY8" fmla="*/ 894823 h 897933"/>
              <a:gd name="connsiteX9" fmla="*/ 3989005 w 7805422"/>
              <a:gd name="connsiteY9" fmla="*/ 766119 h 897933"/>
              <a:gd name="connsiteX10" fmla="*/ 4258843 w 7805422"/>
              <a:gd name="connsiteY10" fmla="*/ 642551 h 897933"/>
              <a:gd name="connsiteX11" fmla="*/ 4483089 w 7805422"/>
              <a:gd name="connsiteY11" fmla="*/ 531342 h 897933"/>
              <a:gd name="connsiteX12" fmla="*/ 4937793 w 7805422"/>
              <a:gd name="connsiteY12" fmla="*/ 210066 h 897933"/>
              <a:gd name="connsiteX13" fmla="*/ 5475168 w 7805422"/>
              <a:gd name="connsiteY13" fmla="*/ 271849 h 897933"/>
              <a:gd name="connsiteX14" fmla="*/ 5976622 w 7805422"/>
              <a:gd name="connsiteY14" fmla="*/ 185352 h 897933"/>
              <a:gd name="connsiteX15" fmla="*/ 7249368 w 7805422"/>
              <a:gd name="connsiteY15" fmla="*/ 37071 h 897933"/>
              <a:gd name="connsiteX16" fmla="*/ 7805422 w 7805422"/>
              <a:gd name="connsiteY16" fmla="*/ 0 h 897933"/>
              <a:gd name="connsiteX0" fmla="*/ 0 w 7805422"/>
              <a:gd name="connsiteY0" fmla="*/ 839104 h 897933"/>
              <a:gd name="connsiteX1" fmla="*/ 1323485 w 7805422"/>
              <a:gd name="connsiteY1" fmla="*/ 792761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7805422"/>
              <a:gd name="connsiteY0" fmla="*/ 839104 h 897933"/>
              <a:gd name="connsiteX1" fmla="*/ 1395096 w 7805422"/>
              <a:gd name="connsiteY1" fmla="*/ 394176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7805422"/>
              <a:gd name="connsiteY0" fmla="*/ 839104 h 897933"/>
              <a:gd name="connsiteX1" fmla="*/ 1341387 w 7805422"/>
              <a:gd name="connsiteY1" fmla="*/ 546576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7805422"/>
              <a:gd name="connsiteY0" fmla="*/ 839104 h 897933"/>
              <a:gd name="connsiteX1" fmla="*/ 1341387 w 7805422"/>
              <a:gd name="connsiteY1" fmla="*/ 546576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7805422"/>
              <a:gd name="connsiteY0" fmla="*/ 839104 h 897933"/>
              <a:gd name="connsiteX1" fmla="*/ 1341387 w 7805422"/>
              <a:gd name="connsiteY1" fmla="*/ 546576 h 897933"/>
              <a:gd name="connsiteX2" fmla="*/ 1896370 w 7805422"/>
              <a:gd name="connsiteY2" fmla="*/ 734145 h 897933"/>
              <a:gd name="connsiteX3" fmla="*/ 1985882 w 7805422"/>
              <a:gd name="connsiteY3" fmla="*/ 464514 h 897933"/>
              <a:gd name="connsiteX4" fmla="*/ 2156078 w 7805422"/>
              <a:gd name="connsiteY4" fmla="*/ 64715 h 897933"/>
              <a:gd name="connsiteX5" fmla="*/ 2521801 w 7805422"/>
              <a:gd name="connsiteY5" fmla="*/ 804944 h 897933"/>
              <a:gd name="connsiteX6" fmla="*/ 2787785 w 7805422"/>
              <a:gd name="connsiteY6" fmla="*/ 826715 h 897933"/>
              <a:gd name="connsiteX7" fmla="*/ 2950989 w 7805422"/>
              <a:gd name="connsiteY7" fmla="*/ 449980 h 897933"/>
              <a:gd name="connsiteX8" fmla="*/ 3158562 w 7805422"/>
              <a:gd name="connsiteY8" fmla="*/ 103990 h 897933"/>
              <a:gd name="connsiteX9" fmla="*/ 3649191 w 7805422"/>
              <a:gd name="connsiteY9" fmla="*/ 894823 h 897933"/>
              <a:gd name="connsiteX10" fmla="*/ 3989005 w 7805422"/>
              <a:gd name="connsiteY10" fmla="*/ 766119 h 897933"/>
              <a:gd name="connsiteX11" fmla="*/ 4258843 w 7805422"/>
              <a:gd name="connsiteY11" fmla="*/ 642551 h 897933"/>
              <a:gd name="connsiteX12" fmla="*/ 4483089 w 7805422"/>
              <a:gd name="connsiteY12" fmla="*/ 531342 h 897933"/>
              <a:gd name="connsiteX13" fmla="*/ 4937793 w 7805422"/>
              <a:gd name="connsiteY13" fmla="*/ 210066 h 897933"/>
              <a:gd name="connsiteX14" fmla="*/ 5475168 w 7805422"/>
              <a:gd name="connsiteY14" fmla="*/ 271849 h 897933"/>
              <a:gd name="connsiteX15" fmla="*/ 5976622 w 7805422"/>
              <a:gd name="connsiteY15" fmla="*/ 185352 h 897933"/>
              <a:gd name="connsiteX16" fmla="*/ 7249368 w 7805422"/>
              <a:gd name="connsiteY16" fmla="*/ 37071 h 897933"/>
              <a:gd name="connsiteX17" fmla="*/ 7805422 w 7805422"/>
              <a:gd name="connsiteY17" fmla="*/ 0 h 897933"/>
              <a:gd name="connsiteX0" fmla="*/ 0 w 6981901"/>
              <a:gd name="connsiteY0" fmla="*/ 827381 h 897933"/>
              <a:gd name="connsiteX1" fmla="*/ 517866 w 6981901"/>
              <a:gd name="connsiteY1" fmla="*/ 546576 h 897933"/>
              <a:gd name="connsiteX2" fmla="*/ 1072849 w 6981901"/>
              <a:gd name="connsiteY2" fmla="*/ 734145 h 897933"/>
              <a:gd name="connsiteX3" fmla="*/ 1162361 w 6981901"/>
              <a:gd name="connsiteY3" fmla="*/ 464514 h 897933"/>
              <a:gd name="connsiteX4" fmla="*/ 1332557 w 6981901"/>
              <a:gd name="connsiteY4" fmla="*/ 64715 h 897933"/>
              <a:gd name="connsiteX5" fmla="*/ 1698280 w 6981901"/>
              <a:gd name="connsiteY5" fmla="*/ 804944 h 897933"/>
              <a:gd name="connsiteX6" fmla="*/ 1964264 w 6981901"/>
              <a:gd name="connsiteY6" fmla="*/ 826715 h 897933"/>
              <a:gd name="connsiteX7" fmla="*/ 2127468 w 6981901"/>
              <a:gd name="connsiteY7" fmla="*/ 449980 h 897933"/>
              <a:gd name="connsiteX8" fmla="*/ 2335041 w 6981901"/>
              <a:gd name="connsiteY8" fmla="*/ 103990 h 897933"/>
              <a:gd name="connsiteX9" fmla="*/ 2825670 w 6981901"/>
              <a:gd name="connsiteY9" fmla="*/ 894823 h 897933"/>
              <a:gd name="connsiteX10" fmla="*/ 3165484 w 6981901"/>
              <a:gd name="connsiteY10" fmla="*/ 766119 h 897933"/>
              <a:gd name="connsiteX11" fmla="*/ 3435322 w 6981901"/>
              <a:gd name="connsiteY11" fmla="*/ 642551 h 897933"/>
              <a:gd name="connsiteX12" fmla="*/ 3659568 w 6981901"/>
              <a:gd name="connsiteY12" fmla="*/ 531342 h 897933"/>
              <a:gd name="connsiteX13" fmla="*/ 4114272 w 6981901"/>
              <a:gd name="connsiteY13" fmla="*/ 210066 h 897933"/>
              <a:gd name="connsiteX14" fmla="*/ 4651647 w 6981901"/>
              <a:gd name="connsiteY14" fmla="*/ 271849 h 897933"/>
              <a:gd name="connsiteX15" fmla="*/ 5153101 w 6981901"/>
              <a:gd name="connsiteY15" fmla="*/ 185352 h 897933"/>
              <a:gd name="connsiteX16" fmla="*/ 6425847 w 6981901"/>
              <a:gd name="connsiteY16" fmla="*/ 37071 h 897933"/>
              <a:gd name="connsiteX17" fmla="*/ 6981901 w 6981901"/>
              <a:gd name="connsiteY17" fmla="*/ 0 h 897933"/>
              <a:gd name="connsiteX0" fmla="*/ 0 w 6981901"/>
              <a:gd name="connsiteY0" fmla="*/ 827381 h 897933"/>
              <a:gd name="connsiteX1" fmla="*/ 517866 w 6981901"/>
              <a:gd name="connsiteY1" fmla="*/ 546576 h 897933"/>
              <a:gd name="connsiteX2" fmla="*/ 1072849 w 6981901"/>
              <a:gd name="connsiteY2" fmla="*/ 734145 h 897933"/>
              <a:gd name="connsiteX3" fmla="*/ 1162361 w 6981901"/>
              <a:gd name="connsiteY3" fmla="*/ 464514 h 897933"/>
              <a:gd name="connsiteX4" fmla="*/ 1332557 w 6981901"/>
              <a:gd name="connsiteY4" fmla="*/ 64715 h 897933"/>
              <a:gd name="connsiteX5" fmla="*/ 1698280 w 6981901"/>
              <a:gd name="connsiteY5" fmla="*/ 804944 h 897933"/>
              <a:gd name="connsiteX6" fmla="*/ 1964264 w 6981901"/>
              <a:gd name="connsiteY6" fmla="*/ 826715 h 897933"/>
              <a:gd name="connsiteX7" fmla="*/ 2127468 w 6981901"/>
              <a:gd name="connsiteY7" fmla="*/ 449980 h 897933"/>
              <a:gd name="connsiteX8" fmla="*/ 2335041 w 6981901"/>
              <a:gd name="connsiteY8" fmla="*/ 103990 h 897933"/>
              <a:gd name="connsiteX9" fmla="*/ 2825670 w 6981901"/>
              <a:gd name="connsiteY9" fmla="*/ 894823 h 897933"/>
              <a:gd name="connsiteX10" fmla="*/ 3165484 w 6981901"/>
              <a:gd name="connsiteY10" fmla="*/ 766119 h 897933"/>
              <a:gd name="connsiteX11" fmla="*/ 3435322 w 6981901"/>
              <a:gd name="connsiteY11" fmla="*/ 642551 h 897933"/>
              <a:gd name="connsiteX12" fmla="*/ 3659568 w 6981901"/>
              <a:gd name="connsiteY12" fmla="*/ 531342 h 897933"/>
              <a:gd name="connsiteX13" fmla="*/ 4114272 w 6981901"/>
              <a:gd name="connsiteY13" fmla="*/ 210066 h 897933"/>
              <a:gd name="connsiteX14" fmla="*/ 4651647 w 6981901"/>
              <a:gd name="connsiteY14" fmla="*/ 271849 h 897933"/>
              <a:gd name="connsiteX15" fmla="*/ 5153101 w 6981901"/>
              <a:gd name="connsiteY15" fmla="*/ 185352 h 897933"/>
              <a:gd name="connsiteX16" fmla="*/ 6425847 w 6981901"/>
              <a:gd name="connsiteY16" fmla="*/ 37071 h 897933"/>
              <a:gd name="connsiteX17" fmla="*/ 6981901 w 6981901"/>
              <a:gd name="connsiteY17" fmla="*/ 0 h 897933"/>
              <a:gd name="connsiteX0" fmla="*/ 0 w 6838679"/>
              <a:gd name="connsiteY0" fmla="*/ 815658 h 897933"/>
              <a:gd name="connsiteX1" fmla="*/ 374644 w 6838679"/>
              <a:gd name="connsiteY1" fmla="*/ 546576 h 897933"/>
              <a:gd name="connsiteX2" fmla="*/ 929627 w 6838679"/>
              <a:gd name="connsiteY2" fmla="*/ 734145 h 897933"/>
              <a:gd name="connsiteX3" fmla="*/ 1019139 w 6838679"/>
              <a:gd name="connsiteY3" fmla="*/ 464514 h 897933"/>
              <a:gd name="connsiteX4" fmla="*/ 1189335 w 6838679"/>
              <a:gd name="connsiteY4" fmla="*/ 64715 h 897933"/>
              <a:gd name="connsiteX5" fmla="*/ 1555058 w 6838679"/>
              <a:gd name="connsiteY5" fmla="*/ 804944 h 897933"/>
              <a:gd name="connsiteX6" fmla="*/ 1821042 w 6838679"/>
              <a:gd name="connsiteY6" fmla="*/ 826715 h 897933"/>
              <a:gd name="connsiteX7" fmla="*/ 1984246 w 6838679"/>
              <a:gd name="connsiteY7" fmla="*/ 449980 h 897933"/>
              <a:gd name="connsiteX8" fmla="*/ 2191819 w 6838679"/>
              <a:gd name="connsiteY8" fmla="*/ 103990 h 897933"/>
              <a:gd name="connsiteX9" fmla="*/ 2682448 w 6838679"/>
              <a:gd name="connsiteY9" fmla="*/ 894823 h 897933"/>
              <a:gd name="connsiteX10" fmla="*/ 3022262 w 6838679"/>
              <a:gd name="connsiteY10" fmla="*/ 766119 h 897933"/>
              <a:gd name="connsiteX11" fmla="*/ 3292100 w 6838679"/>
              <a:gd name="connsiteY11" fmla="*/ 642551 h 897933"/>
              <a:gd name="connsiteX12" fmla="*/ 3516346 w 6838679"/>
              <a:gd name="connsiteY12" fmla="*/ 531342 h 897933"/>
              <a:gd name="connsiteX13" fmla="*/ 3971050 w 6838679"/>
              <a:gd name="connsiteY13" fmla="*/ 210066 h 897933"/>
              <a:gd name="connsiteX14" fmla="*/ 4508425 w 6838679"/>
              <a:gd name="connsiteY14" fmla="*/ 271849 h 897933"/>
              <a:gd name="connsiteX15" fmla="*/ 5009879 w 6838679"/>
              <a:gd name="connsiteY15" fmla="*/ 185352 h 897933"/>
              <a:gd name="connsiteX16" fmla="*/ 6282625 w 6838679"/>
              <a:gd name="connsiteY16" fmla="*/ 37071 h 897933"/>
              <a:gd name="connsiteX17" fmla="*/ 6838679 w 6838679"/>
              <a:gd name="connsiteY17" fmla="*/ 0 h 897933"/>
              <a:gd name="connsiteX0" fmla="*/ 0 w 6838679"/>
              <a:gd name="connsiteY0" fmla="*/ 815658 h 897933"/>
              <a:gd name="connsiteX1" fmla="*/ 553670 w 6838679"/>
              <a:gd name="connsiteY1" fmla="*/ 570022 h 897933"/>
              <a:gd name="connsiteX2" fmla="*/ 929627 w 6838679"/>
              <a:gd name="connsiteY2" fmla="*/ 734145 h 897933"/>
              <a:gd name="connsiteX3" fmla="*/ 1019139 w 6838679"/>
              <a:gd name="connsiteY3" fmla="*/ 464514 h 897933"/>
              <a:gd name="connsiteX4" fmla="*/ 1189335 w 6838679"/>
              <a:gd name="connsiteY4" fmla="*/ 64715 h 897933"/>
              <a:gd name="connsiteX5" fmla="*/ 1555058 w 6838679"/>
              <a:gd name="connsiteY5" fmla="*/ 804944 h 897933"/>
              <a:gd name="connsiteX6" fmla="*/ 1821042 w 6838679"/>
              <a:gd name="connsiteY6" fmla="*/ 826715 h 897933"/>
              <a:gd name="connsiteX7" fmla="*/ 1984246 w 6838679"/>
              <a:gd name="connsiteY7" fmla="*/ 449980 h 897933"/>
              <a:gd name="connsiteX8" fmla="*/ 2191819 w 6838679"/>
              <a:gd name="connsiteY8" fmla="*/ 103990 h 897933"/>
              <a:gd name="connsiteX9" fmla="*/ 2682448 w 6838679"/>
              <a:gd name="connsiteY9" fmla="*/ 894823 h 897933"/>
              <a:gd name="connsiteX10" fmla="*/ 3022262 w 6838679"/>
              <a:gd name="connsiteY10" fmla="*/ 766119 h 897933"/>
              <a:gd name="connsiteX11" fmla="*/ 3292100 w 6838679"/>
              <a:gd name="connsiteY11" fmla="*/ 642551 h 897933"/>
              <a:gd name="connsiteX12" fmla="*/ 3516346 w 6838679"/>
              <a:gd name="connsiteY12" fmla="*/ 531342 h 897933"/>
              <a:gd name="connsiteX13" fmla="*/ 3971050 w 6838679"/>
              <a:gd name="connsiteY13" fmla="*/ 210066 h 897933"/>
              <a:gd name="connsiteX14" fmla="*/ 4508425 w 6838679"/>
              <a:gd name="connsiteY14" fmla="*/ 271849 h 897933"/>
              <a:gd name="connsiteX15" fmla="*/ 5009879 w 6838679"/>
              <a:gd name="connsiteY15" fmla="*/ 185352 h 897933"/>
              <a:gd name="connsiteX16" fmla="*/ 6282625 w 6838679"/>
              <a:gd name="connsiteY16" fmla="*/ 37071 h 897933"/>
              <a:gd name="connsiteX17" fmla="*/ 6838679 w 6838679"/>
              <a:gd name="connsiteY17" fmla="*/ 0 h 897933"/>
              <a:gd name="connsiteX0" fmla="*/ 0 w 6677555"/>
              <a:gd name="connsiteY0" fmla="*/ 991505 h 991505"/>
              <a:gd name="connsiteX1" fmla="*/ 392546 w 6677555"/>
              <a:gd name="connsiteY1" fmla="*/ 570022 h 991505"/>
              <a:gd name="connsiteX2" fmla="*/ 768503 w 6677555"/>
              <a:gd name="connsiteY2" fmla="*/ 734145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392546 w 6677555"/>
              <a:gd name="connsiteY1" fmla="*/ 570022 h 991505"/>
              <a:gd name="connsiteX2" fmla="*/ 768503 w 6677555"/>
              <a:gd name="connsiteY2" fmla="*/ 734145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392546 w 6677555"/>
              <a:gd name="connsiteY1" fmla="*/ 570022 h 991505"/>
              <a:gd name="connsiteX2" fmla="*/ 768503 w 6677555"/>
              <a:gd name="connsiteY2" fmla="*/ 734145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392546 w 6677555"/>
              <a:gd name="connsiteY1" fmla="*/ 570022 h 991505"/>
              <a:gd name="connsiteX2" fmla="*/ 661088 w 6677555"/>
              <a:gd name="connsiteY2" fmla="*/ 745868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249324 w 6677555"/>
              <a:gd name="connsiteY1" fmla="*/ 570022 h 991505"/>
              <a:gd name="connsiteX2" fmla="*/ 661088 w 6677555"/>
              <a:gd name="connsiteY2" fmla="*/ 745868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77555"/>
              <a:gd name="connsiteY0" fmla="*/ 991505 h 991505"/>
              <a:gd name="connsiteX1" fmla="*/ 249324 w 6677555"/>
              <a:gd name="connsiteY1" fmla="*/ 570022 h 991505"/>
              <a:gd name="connsiteX2" fmla="*/ 678990 w 6677555"/>
              <a:gd name="connsiteY2" fmla="*/ 816206 h 991505"/>
              <a:gd name="connsiteX3" fmla="*/ 858015 w 6677555"/>
              <a:gd name="connsiteY3" fmla="*/ 464514 h 991505"/>
              <a:gd name="connsiteX4" fmla="*/ 1028211 w 6677555"/>
              <a:gd name="connsiteY4" fmla="*/ 64715 h 991505"/>
              <a:gd name="connsiteX5" fmla="*/ 1393934 w 6677555"/>
              <a:gd name="connsiteY5" fmla="*/ 804944 h 991505"/>
              <a:gd name="connsiteX6" fmla="*/ 1659918 w 6677555"/>
              <a:gd name="connsiteY6" fmla="*/ 826715 h 991505"/>
              <a:gd name="connsiteX7" fmla="*/ 1823122 w 6677555"/>
              <a:gd name="connsiteY7" fmla="*/ 449980 h 991505"/>
              <a:gd name="connsiteX8" fmla="*/ 2030695 w 6677555"/>
              <a:gd name="connsiteY8" fmla="*/ 103990 h 991505"/>
              <a:gd name="connsiteX9" fmla="*/ 2521324 w 6677555"/>
              <a:gd name="connsiteY9" fmla="*/ 894823 h 991505"/>
              <a:gd name="connsiteX10" fmla="*/ 2861138 w 6677555"/>
              <a:gd name="connsiteY10" fmla="*/ 766119 h 991505"/>
              <a:gd name="connsiteX11" fmla="*/ 3130976 w 6677555"/>
              <a:gd name="connsiteY11" fmla="*/ 642551 h 991505"/>
              <a:gd name="connsiteX12" fmla="*/ 3355222 w 6677555"/>
              <a:gd name="connsiteY12" fmla="*/ 531342 h 991505"/>
              <a:gd name="connsiteX13" fmla="*/ 3809926 w 6677555"/>
              <a:gd name="connsiteY13" fmla="*/ 210066 h 991505"/>
              <a:gd name="connsiteX14" fmla="*/ 4347301 w 6677555"/>
              <a:gd name="connsiteY14" fmla="*/ 271849 h 991505"/>
              <a:gd name="connsiteX15" fmla="*/ 4848755 w 6677555"/>
              <a:gd name="connsiteY15" fmla="*/ 185352 h 991505"/>
              <a:gd name="connsiteX16" fmla="*/ 6121501 w 6677555"/>
              <a:gd name="connsiteY16" fmla="*/ 37071 h 991505"/>
              <a:gd name="connsiteX17" fmla="*/ 6677555 w 6677555"/>
              <a:gd name="connsiteY17" fmla="*/ 0 h 991505"/>
              <a:gd name="connsiteX0" fmla="*/ 0 w 6659652"/>
              <a:gd name="connsiteY0" fmla="*/ 1073567 h 1073567"/>
              <a:gd name="connsiteX1" fmla="*/ 231421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  <a:gd name="connsiteX0" fmla="*/ 0 w 6659652"/>
              <a:gd name="connsiteY0" fmla="*/ 1073567 h 1073567"/>
              <a:gd name="connsiteX1" fmla="*/ 231421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  <a:gd name="connsiteX0" fmla="*/ 0 w 6659652"/>
              <a:gd name="connsiteY0" fmla="*/ 1073567 h 1073567"/>
              <a:gd name="connsiteX1" fmla="*/ 303033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  <a:gd name="connsiteX0" fmla="*/ 0 w 6659652"/>
              <a:gd name="connsiteY0" fmla="*/ 1073567 h 1073567"/>
              <a:gd name="connsiteX1" fmla="*/ 303033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  <a:gd name="connsiteX0" fmla="*/ 0 w 6659652"/>
              <a:gd name="connsiteY0" fmla="*/ 1073567 h 1073567"/>
              <a:gd name="connsiteX1" fmla="*/ 303033 w 6659652"/>
              <a:gd name="connsiteY1" fmla="*/ 570022 h 1073567"/>
              <a:gd name="connsiteX2" fmla="*/ 661087 w 6659652"/>
              <a:gd name="connsiteY2" fmla="*/ 816206 h 1073567"/>
              <a:gd name="connsiteX3" fmla="*/ 840112 w 6659652"/>
              <a:gd name="connsiteY3" fmla="*/ 464514 h 1073567"/>
              <a:gd name="connsiteX4" fmla="*/ 1010308 w 6659652"/>
              <a:gd name="connsiteY4" fmla="*/ 64715 h 1073567"/>
              <a:gd name="connsiteX5" fmla="*/ 1376031 w 6659652"/>
              <a:gd name="connsiteY5" fmla="*/ 804944 h 1073567"/>
              <a:gd name="connsiteX6" fmla="*/ 1642015 w 6659652"/>
              <a:gd name="connsiteY6" fmla="*/ 826715 h 1073567"/>
              <a:gd name="connsiteX7" fmla="*/ 1805219 w 6659652"/>
              <a:gd name="connsiteY7" fmla="*/ 449980 h 1073567"/>
              <a:gd name="connsiteX8" fmla="*/ 2012792 w 6659652"/>
              <a:gd name="connsiteY8" fmla="*/ 103990 h 1073567"/>
              <a:gd name="connsiteX9" fmla="*/ 2503421 w 6659652"/>
              <a:gd name="connsiteY9" fmla="*/ 894823 h 1073567"/>
              <a:gd name="connsiteX10" fmla="*/ 2843235 w 6659652"/>
              <a:gd name="connsiteY10" fmla="*/ 766119 h 1073567"/>
              <a:gd name="connsiteX11" fmla="*/ 3113073 w 6659652"/>
              <a:gd name="connsiteY11" fmla="*/ 642551 h 1073567"/>
              <a:gd name="connsiteX12" fmla="*/ 3337319 w 6659652"/>
              <a:gd name="connsiteY12" fmla="*/ 531342 h 1073567"/>
              <a:gd name="connsiteX13" fmla="*/ 3792023 w 6659652"/>
              <a:gd name="connsiteY13" fmla="*/ 210066 h 1073567"/>
              <a:gd name="connsiteX14" fmla="*/ 4329398 w 6659652"/>
              <a:gd name="connsiteY14" fmla="*/ 271849 h 1073567"/>
              <a:gd name="connsiteX15" fmla="*/ 4830852 w 6659652"/>
              <a:gd name="connsiteY15" fmla="*/ 185352 h 1073567"/>
              <a:gd name="connsiteX16" fmla="*/ 6103598 w 6659652"/>
              <a:gd name="connsiteY16" fmla="*/ 37071 h 1073567"/>
              <a:gd name="connsiteX17" fmla="*/ 6659652 w 6659652"/>
              <a:gd name="connsiteY17" fmla="*/ 0 h 107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59652" h="1073567">
                <a:moveTo>
                  <a:pt x="0" y="1073567"/>
                </a:moveTo>
                <a:cubicBezTo>
                  <a:pt x="89077" y="776764"/>
                  <a:pt x="178150" y="562023"/>
                  <a:pt x="303033" y="570022"/>
                </a:cubicBezTo>
                <a:cubicBezTo>
                  <a:pt x="440068" y="575975"/>
                  <a:pt x="550688" y="870914"/>
                  <a:pt x="661087" y="816206"/>
                </a:cubicBezTo>
                <a:cubicBezTo>
                  <a:pt x="789390" y="808391"/>
                  <a:pt x="796827" y="583901"/>
                  <a:pt x="840112" y="464514"/>
                </a:cubicBezTo>
                <a:cubicBezTo>
                  <a:pt x="883397" y="345127"/>
                  <a:pt x="920988" y="7977"/>
                  <a:pt x="1010308" y="64715"/>
                </a:cubicBezTo>
                <a:cubicBezTo>
                  <a:pt x="1099628" y="121453"/>
                  <a:pt x="1270746" y="677944"/>
                  <a:pt x="1376031" y="804944"/>
                </a:cubicBezTo>
                <a:cubicBezTo>
                  <a:pt x="1481316" y="931944"/>
                  <a:pt x="1528924" y="882247"/>
                  <a:pt x="1642015" y="826715"/>
                </a:cubicBezTo>
                <a:cubicBezTo>
                  <a:pt x="1755106" y="771183"/>
                  <a:pt x="1715717" y="543220"/>
                  <a:pt x="1805219" y="449980"/>
                </a:cubicBezTo>
                <a:cubicBezTo>
                  <a:pt x="1880701" y="248155"/>
                  <a:pt x="1842956" y="120466"/>
                  <a:pt x="2012792" y="103990"/>
                </a:cubicBezTo>
                <a:cubicBezTo>
                  <a:pt x="2203499" y="111025"/>
                  <a:pt x="2232922" y="955403"/>
                  <a:pt x="2503421" y="894823"/>
                </a:cubicBezTo>
                <a:cubicBezTo>
                  <a:pt x="2773920" y="834243"/>
                  <a:pt x="2741626" y="808164"/>
                  <a:pt x="2843235" y="766119"/>
                </a:cubicBezTo>
                <a:cubicBezTo>
                  <a:pt x="2944844" y="724074"/>
                  <a:pt x="3030726" y="681680"/>
                  <a:pt x="3113073" y="642551"/>
                </a:cubicBezTo>
                <a:cubicBezTo>
                  <a:pt x="3195420" y="603422"/>
                  <a:pt x="3224161" y="603423"/>
                  <a:pt x="3337319" y="531342"/>
                </a:cubicBezTo>
                <a:cubicBezTo>
                  <a:pt x="3450477" y="459261"/>
                  <a:pt x="3626677" y="253315"/>
                  <a:pt x="3792023" y="210066"/>
                </a:cubicBezTo>
                <a:cubicBezTo>
                  <a:pt x="3957369" y="166817"/>
                  <a:pt x="4156260" y="275968"/>
                  <a:pt x="4329398" y="271849"/>
                </a:cubicBezTo>
                <a:cubicBezTo>
                  <a:pt x="4502536" y="267730"/>
                  <a:pt x="4535152" y="224482"/>
                  <a:pt x="4830852" y="185352"/>
                </a:cubicBezTo>
                <a:cubicBezTo>
                  <a:pt x="5126552" y="146222"/>
                  <a:pt x="5798798" y="67963"/>
                  <a:pt x="6103598" y="37071"/>
                </a:cubicBezTo>
                <a:cubicBezTo>
                  <a:pt x="6408398" y="6179"/>
                  <a:pt x="6534025" y="3089"/>
                  <a:pt x="6659652" y="0"/>
                </a:cubicBezTo>
              </a:path>
            </a:pathLst>
          </a:custGeom>
          <a:noFill/>
          <a:ln w="317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819142" y="3291041"/>
            <a:ext cx="3070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altLang="ja-JP" sz="2400" dirty="0" smtClean="0">
                <a:solidFill>
                  <a:schemeClr val="accent4">
                    <a:lumMod val="75000"/>
                  </a:schemeClr>
                </a:solidFill>
              </a:rPr>
              <a:t>oupling to nucleon resonances?</a:t>
            </a:r>
            <a:endParaRPr kumimoji="1" lang="ja-JP" alt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7442383" y="4857819"/>
            <a:ext cx="247757" cy="36706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69455" y="2982099"/>
            <a:ext cx="1894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m</a:t>
            </a:r>
            <a:r>
              <a:rPr kumimoji="1" lang="en-US" altLang="ja-JP" dirty="0" smtClean="0">
                <a:solidFill>
                  <a:schemeClr val="bg1"/>
                </a:solidFill>
              </a:rPr>
              <a:t>odification at finite density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7299944" y="5869168"/>
            <a:ext cx="4572000" cy="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7281562" y="1251249"/>
            <a:ext cx="4992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How is this complicated behavior related to </a:t>
            </a:r>
            <a:r>
              <a:rPr lang="en-US" altLang="ja-JP" sz="2400" smtClean="0">
                <a:solidFill>
                  <a:schemeClr val="bg1"/>
                </a:solidFill>
              </a:rPr>
              <a:t>QCD condensates?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6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37" grpId="0" animBg="1"/>
      <p:bldP spid="31" grpId="0"/>
      <p:bldP spid="31" grpId="1"/>
      <p:bldP spid="2" grpId="0" animBg="1"/>
      <p:bldP spid="2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2" grpId="0"/>
      <p:bldP spid="3" grpId="0" animBg="1"/>
      <p:bldP spid="6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47" y="3230679"/>
            <a:ext cx="5111047" cy="86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218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29622" y="227014"/>
            <a:ext cx="3348681" cy="919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4000" dirty="0">
                <a:solidFill>
                  <a:schemeClr val="bg1"/>
                </a:solidFill>
                <a:latin typeface="+mn-lt"/>
              </a:rPr>
              <a:t>QCD sum rules</a:t>
            </a:r>
          </a:p>
        </p:txBody>
      </p:sp>
      <p:sp>
        <p:nvSpPr>
          <p:cNvPr id="162822" name="AutoShape 6"/>
          <p:cNvSpPr>
            <a:spLocks noChangeArrowheads="1"/>
          </p:cNvSpPr>
          <p:nvPr/>
        </p:nvSpPr>
        <p:spPr bwMode="auto">
          <a:xfrm>
            <a:off x="4440239" y="4221164"/>
            <a:ext cx="1728787" cy="720725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is calculated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“perturbatively”,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using OPE</a:t>
            </a:r>
          </a:p>
        </p:txBody>
      </p:sp>
      <p:sp>
        <p:nvSpPr>
          <p:cNvPr id="162823" name="AutoShape 7"/>
          <p:cNvSpPr>
            <a:spLocks noChangeArrowheads="1"/>
          </p:cNvSpPr>
          <p:nvPr/>
        </p:nvSpPr>
        <p:spPr bwMode="auto">
          <a:xfrm>
            <a:off x="7896226" y="4292600"/>
            <a:ext cx="1800225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spectral function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>
                <a:solidFill>
                  <a:srgbClr val="000000"/>
                </a:solidFill>
              </a:rPr>
              <a:t>of the operator </a:t>
            </a:r>
            <a:r>
              <a:rPr lang="el-GR" altLang="ja-JP" sz="1400" b="1">
                <a:solidFill>
                  <a:srgbClr val="000000"/>
                </a:solidFill>
                <a:cs typeface="Arial" panose="020B0604020202020204" pitchFamily="34" charset="0"/>
              </a:rPr>
              <a:t>χ</a:t>
            </a:r>
          </a:p>
        </p:txBody>
      </p:sp>
      <p:sp>
        <p:nvSpPr>
          <p:cNvPr id="162824" name="Line 8"/>
          <p:cNvSpPr>
            <a:spLocks noChangeShapeType="1"/>
          </p:cNvSpPr>
          <p:nvPr/>
        </p:nvSpPr>
        <p:spPr bwMode="auto">
          <a:xfrm>
            <a:off x="8759825" y="3573463"/>
            <a:ext cx="0" cy="6477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62825" name="Line 9"/>
          <p:cNvSpPr>
            <a:spLocks noChangeShapeType="1"/>
          </p:cNvSpPr>
          <p:nvPr/>
        </p:nvSpPr>
        <p:spPr bwMode="auto">
          <a:xfrm flipH="1">
            <a:off x="5591176" y="3862389"/>
            <a:ext cx="174625" cy="3000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2292618" y="5372195"/>
            <a:ext cx="2952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</a:rPr>
              <a:t>After the </a:t>
            </a:r>
            <a:r>
              <a:rPr lang="en-US" altLang="ja-JP" sz="1600" dirty="0" err="1">
                <a:solidFill>
                  <a:srgbClr val="000000"/>
                </a:solidFill>
              </a:rPr>
              <a:t>Borel</a:t>
            </a:r>
            <a:r>
              <a:rPr lang="en-US" altLang="ja-JP" sz="1600" dirty="0">
                <a:solidFill>
                  <a:srgbClr val="000000"/>
                </a:solidFill>
              </a:rPr>
              <a:t> transformation:</a:t>
            </a:r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8002973" y="39112"/>
            <a:ext cx="43537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M.A.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Shifman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, A.I.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Vainshtein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 and V.I.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Zakharov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,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Nucl</a:t>
            </a:r>
            <a:r>
              <a:rPr lang="en-US" altLang="ja-JP" sz="1600" dirty="0">
                <a:solidFill>
                  <a:srgbClr val="000000"/>
                </a:solidFill>
                <a:latin typeface="+mn-lt"/>
                <a:ea typeface="Segoe UI Symbol" panose="020B0502040204020203" pitchFamily="34" charset="0"/>
              </a:rPr>
              <a:t>. Phys. B147, 385 (1979); B147, 448 (1979).</a:t>
            </a: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072" y="1486512"/>
            <a:ext cx="6959779" cy="76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53" y="5746513"/>
            <a:ext cx="5672213" cy="68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31" name="グループ化 30"/>
          <p:cNvGrpSpPr/>
          <p:nvPr/>
        </p:nvGrpSpPr>
        <p:grpSpPr>
          <a:xfrm>
            <a:off x="848209" y="2424519"/>
            <a:ext cx="3377558" cy="2517370"/>
            <a:chOff x="848209" y="2424519"/>
            <a:chExt cx="3377558" cy="2517370"/>
          </a:xfrm>
        </p:grpSpPr>
        <p:cxnSp>
          <p:nvCxnSpPr>
            <p:cNvPr id="8" name="直線矢印コネクタ 7"/>
            <p:cNvCxnSpPr/>
            <p:nvPr/>
          </p:nvCxnSpPr>
          <p:spPr>
            <a:xfrm flipV="1">
              <a:off x="2536988" y="2424519"/>
              <a:ext cx="0" cy="251737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円/楕円 8"/>
            <p:cNvSpPr/>
            <p:nvPr/>
          </p:nvSpPr>
          <p:spPr>
            <a:xfrm>
              <a:off x="1446215" y="2642337"/>
              <a:ext cx="2175759" cy="2043228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3420000" y="3571200"/>
              <a:ext cx="348993" cy="19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矢印コネクタ 5"/>
            <p:cNvCxnSpPr/>
            <p:nvPr/>
          </p:nvCxnSpPr>
          <p:spPr>
            <a:xfrm>
              <a:off x="848209" y="3663951"/>
              <a:ext cx="3377558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2840400" y="3560400"/>
              <a:ext cx="7812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2829600" y="3769200"/>
              <a:ext cx="792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フリーフォーム 17"/>
            <p:cNvSpPr/>
            <p:nvPr/>
          </p:nvSpPr>
          <p:spPr>
            <a:xfrm>
              <a:off x="2693755" y="3560400"/>
              <a:ext cx="147018" cy="208800"/>
            </a:xfrm>
            <a:custGeom>
              <a:avLst/>
              <a:gdLst>
                <a:gd name="connsiteX0" fmla="*/ 296583 w 296583"/>
                <a:gd name="connsiteY0" fmla="*/ 0 h 420130"/>
                <a:gd name="connsiteX1" fmla="*/ 21 w 296583"/>
                <a:gd name="connsiteY1" fmla="*/ 210065 h 420130"/>
                <a:gd name="connsiteX2" fmla="*/ 284227 w 296583"/>
                <a:gd name="connsiteY2" fmla="*/ 420130 h 420130"/>
                <a:gd name="connsiteX0" fmla="*/ 296583 w 296583"/>
                <a:gd name="connsiteY0" fmla="*/ 0 h 420130"/>
                <a:gd name="connsiteX1" fmla="*/ 21 w 296583"/>
                <a:gd name="connsiteY1" fmla="*/ 210065 h 420130"/>
                <a:gd name="connsiteX2" fmla="*/ 284227 w 296583"/>
                <a:gd name="connsiteY2" fmla="*/ 420130 h 420130"/>
                <a:gd name="connsiteX0" fmla="*/ 296594 w 296594"/>
                <a:gd name="connsiteY0" fmla="*/ 0 h 420130"/>
                <a:gd name="connsiteX1" fmla="*/ 32 w 296594"/>
                <a:gd name="connsiteY1" fmla="*/ 210065 h 420130"/>
                <a:gd name="connsiteX2" fmla="*/ 284238 w 296594"/>
                <a:gd name="connsiteY2" fmla="*/ 420130 h 42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594" h="420130">
                  <a:moveTo>
                    <a:pt x="296594" y="0"/>
                  </a:moveTo>
                  <a:cubicBezTo>
                    <a:pt x="70545" y="32951"/>
                    <a:pt x="2091" y="140043"/>
                    <a:pt x="32" y="210065"/>
                  </a:cubicBezTo>
                  <a:cubicBezTo>
                    <a:pt x="-2027" y="280087"/>
                    <a:pt x="93827" y="411891"/>
                    <a:pt x="284238" y="42013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8" name="直線矢印コネクタ 27"/>
            <p:cNvCxnSpPr/>
            <p:nvPr/>
          </p:nvCxnSpPr>
          <p:spPr>
            <a:xfrm>
              <a:off x="2908300" y="3560400"/>
              <a:ext cx="318534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 flipH="1">
              <a:off x="3106800" y="3769200"/>
              <a:ext cx="260603" cy="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 flipH="1" flipV="1">
              <a:off x="3283635" y="2921839"/>
              <a:ext cx="49245" cy="58090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円/楕円 34"/>
            <p:cNvSpPr/>
            <p:nvPr/>
          </p:nvSpPr>
          <p:spPr>
            <a:xfrm>
              <a:off x="1888539" y="3624351"/>
              <a:ext cx="80124" cy="792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784900" y="3683204"/>
              <a:ext cx="4038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chemeClr val="accent1">
                      <a:lumMod val="75000"/>
                    </a:schemeClr>
                  </a:solidFill>
                </a:rPr>
                <a:t>q</a:t>
              </a:r>
              <a:r>
                <a:rPr kumimoji="1" lang="en-US" altLang="ja-JP" sz="1200" baseline="30000" dirty="0" smtClean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endParaRPr kumimoji="1" lang="ja-JP" alt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2848900" y="3604275"/>
              <a:ext cx="118800" cy="119351"/>
              <a:chOff x="4514199" y="2674352"/>
              <a:chExt cx="118800" cy="119351"/>
            </a:xfrm>
          </p:grpSpPr>
          <p:cxnSp>
            <p:nvCxnSpPr>
              <p:cNvPr id="25" name="直線コネクタ 24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グループ化 42"/>
            <p:cNvGrpSpPr/>
            <p:nvPr/>
          </p:nvGrpSpPr>
          <p:grpSpPr>
            <a:xfrm>
              <a:off x="3493708" y="3614690"/>
              <a:ext cx="118800" cy="119351"/>
              <a:chOff x="4514199" y="2674352"/>
              <a:chExt cx="118800" cy="119351"/>
            </a:xfrm>
          </p:grpSpPr>
          <p:cxnSp>
            <p:nvCxnSpPr>
              <p:cNvPr id="44" name="直線コネクタ 43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グループ化 45"/>
            <p:cNvGrpSpPr/>
            <p:nvPr/>
          </p:nvGrpSpPr>
          <p:grpSpPr>
            <a:xfrm>
              <a:off x="3067567" y="3610524"/>
              <a:ext cx="118800" cy="119351"/>
              <a:chOff x="4514199" y="2674352"/>
              <a:chExt cx="118800" cy="119351"/>
            </a:xfrm>
          </p:grpSpPr>
          <p:cxnSp>
            <p:nvCxnSpPr>
              <p:cNvPr id="47" name="直線コネクタ 46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グループ化 48"/>
            <p:cNvGrpSpPr/>
            <p:nvPr/>
          </p:nvGrpSpPr>
          <p:grpSpPr>
            <a:xfrm>
              <a:off x="3290753" y="3614887"/>
              <a:ext cx="118800" cy="119351"/>
              <a:chOff x="4514199" y="2674352"/>
              <a:chExt cx="118800" cy="119351"/>
            </a:xfrm>
          </p:grpSpPr>
          <p:cxnSp>
            <p:nvCxnSpPr>
              <p:cNvPr id="50" name="直線コネクタ 49"/>
              <p:cNvCxnSpPr/>
              <p:nvPr/>
            </p:nvCxnSpPr>
            <p:spPr>
              <a:xfrm flipH="1">
                <a:off x="4514199" y="2674903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 flipH="1" flipV="1">
                <a:off x="4514199" y="2674352"/>
                <a:ext cx="118800" cy="11880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2394902" y="1125907"/>
            <a:ext cx="82118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Makes use of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the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analytic properties </a:t>
            </a: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of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the correlation function:</a:t>
            </a:r>
            <a:endParaRPr lang="en-US" altLang="ja-JP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366" y="2311386"/>
            <a:ext cx="2655686" cy="3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5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 animBg="1"/>
      <p:bldP spid="162823" grpId="0" animBg="1"/>
      <p:bldP spid="162824" grpId="0" animBg="1"/>
      <p:bldP spid="162825" grpId="0" animBg="1"/>
      <p:bldP spid="16282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62642" y="93086"/>
            <a:ext cx="8650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Experimental developments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40697" y="1076741"/>
            <a:ext cx="5944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The E325 Experiment (KEK)</a:t>
            </a:r>
          </a:p>
        </p:txBody>
      </p:sp>
      <p:sp>
        <p:nvSpPr>
          <p:cNvPr id="4" name="テキスト ボックス 25"/>
          <p:cNvSpPr txBox="1">
            <a:spLocks noChangeArrowheads="1"/>
          </p:cNvSpPr>
          <p:nvPr/>
        </p:nvSpPr>
        <p:spPr bwMode="auto">
          <a:xfrm>
            <a:off x="2147548" y="1790977"/>
            <a:ext cx="81776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Slowly moving </a:t>
            </a:r>
            <a:r>
              <a:rPr lang="el-GR" altLang="ja-JP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mesons are produced in 12 GeV </a:t>
            </a:r>
            <a:r>
              <a:rPr lang="en-US" altLang="ja-JP" sz="2400" i="1" dirty="0" err="1">
                <a:solidFill>
                  <a:schemeClr val="bg1"/>
                </a:solidFill>
                <a:latin typeface="+mn-lt"/>
              </a:rPr>
              <a:t>p</a:t>
            </a:r>
            <a:r>
              <a:rPr lang="en-US" altLang="ja-JP" sz="2400" dirty="0" err="1">
                <a:solidFill>
                  <a:schemeClr val="bg1"/>
                </a:solidFill>
                <a:latin typeface="+mn-lt"/>
              </a:rPr>
              <a:t>+</a:t>
            </a:r>
            <a:r>
              <a:rPr lang="en-US" altLang="ja-JP" sz="2400" i="1" dirty="0" err="1">
                <a:solidFill>
                  <a:schemeClr val="bg1"/>
                </a:solidFill>
                <a:latin typeface="+mn-lt"/>
              </a:rPr>
              <a:t>A</a:t>
            </a:r>
            <a:r>
              <a:rPr lang="en-US" altLang="ja-JP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reactions and are </a:t>
            </a:r>
            <a:r>
              <a:rPr lang="en-US" altLang="ja-JP" sz="2400" dirty="0" smtClean="0">
                <a:solidFill>
                  <a:schemeClr val="bg1"/>
                </a:solidFill>
                <a:latin typeface="+mn-lt"/>
              </a:rPr>
              <a:t>measured </a:t>
            </a:r>
            <a:r>
              <a:rPr lang="en-US" altLang="ja-JP" sz="2400" dirty="0">
                <a:solidFill>
                  <a:schemeClr val="bg1"/>
                </a:solidFill>
                <a:latin typeface="+mn-lt"/>
              </a:rPr>
              <a:t>through di-leptons.</a:t>
            </a:r>
            <a:endParaRPr lang="ja-JP" altLang="en-US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1745117" y="3046512"/>
            <a:ext cx="3875088" cy="1560482"/>
            <a:chOff x="1745117" y="3046512"/>
            <a:chExt cx="3875088" cy="1560482"/>
          </a:xfrm>
        </p:grpSpPr>
        <p:sp>
          <p:nvSpPr>
            <p:cNvPr id="6" name="Oval 6"/>
            <p:cNvSpPr>
              <a:spLocks noChangeAspect="1" noChangeArrowheads="1"/>
            </p:cNvSpPr>
            <p:nvPr/>
          </p:nvSpPr>
          <p:spPr bwMode="auto">
            <a:xfrm>
              <a:off x="2262642" y="3506887"/>
              <a:ext cx="730250" cy="730250"/>
            </a:xfrm>
            <a:prstGeom prst="ellipse">
              <a:avLst/>
            </a:prstGeom>
            <a:solidFill>
              <a:schemeClr val="accent4">
                <a:alpha val="28235"/>
              </a:schemeClr>
            </a:soli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2400"/>
            </a:p>
          </p:txBody>
        </p:sp>
        <p:sp>
          <p:nvSpPr>
            <p:cNvPr id="7" name="Line 7"/>
            <p:cNvSpPr>
              <a:spLocks noChangeAspect="1" noChangeShapeType="1"/>
            </p:cNvSpPr>
            <p:nvPr/>
          </p:nvSpPr>
          <p:spPr bwMode="auto">
            <a:xfrm>
              <a:off x="1745117" y="3851375"/>
              <a:ext cx="80486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Line 8"/>
            <p:cNvSpPr>
              <a:spLocks noChangeAspect="1" noChangeShapeType="1"/>
            </p:cNvSpPr>
            <p:nvPr/>
          </p:nvSpPr>
          <p:spPr bwMode="auto">
            <a:xfrm flipV="1">
              <a:off x="2549980" y="3449737"/>
              <a:ext cx="517525" cy="4016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Line 9"/>
            <p:cNvSpPr>
              <a:spLocks noChangeAspect="1" noChangeShapeType="1"/>
            </p:cNvSpPr>
            <p:nvPr/>
          </p:nvSpPr>
          <p:spPr bwMode="auto">
            <a:xfrm flipV="1">
              <a:off x="3067505" y="3046512"/>
              <a:ext cx="57150" cy="403225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Line 10"/>
            <p:cNvSpPr>
              <a:spLocks noChangeAspect="1" noChangeShapeType="1"/>
            </p:cNvSpPr>
            <p:nvPr/>
          </p:nvSpPr>
          <p:spPr bwMode="auto">
            <a:xfrm>
              <a:off x="3067505" y="3449737"/>
              <a:ext cx="288925" cy="173038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Oval 11"/>
            <p:cNvSpPr>
              <a:spLocks noChangeAspect="1" noChangeArrowheads="1"/>
            </p:cNvSpPr>
            <p:nvPr/>
          </p:nvSpPr>
          <p:spPr bwMode="auto">
            <a:xfrm>
              <a:off x="4227968" y="3490981"/>
              <a:ext cx="730250" cy="730250"/>
            </a:xfrm>
            <a:prstGeom prst="ellipse">
              <a:avLst/>
            </a:prstGeom>
            <a:solidFill>
              <a:schemeClr val="accent4">
                <a:alpha val="29019"/>
              </a:schemeClr>
            </a:solidFill>
            <a:ln w="9525" algn="ctr">
              <a:solidFill>
                <a:srgbClr val="4743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2400"/>
            </a:p>
          </p:txBody>
        </p:sp>
        <p:sp>
          <p:nvSpPr>
            <p:cNvPr id="12" name="Line 12"/>
            <p:cNvSpPr>
              <a:spLocks noChangeAspect="1" noChangeShapeType="1"/>
            </p:cNvSpPr>
            <p:nvPr/>
          </p:nvSpPr>
          <p:spPr bwMode="auto">
            <a:xfrm>
              <a:off x="3710443" y="3835469"/>
              <a:ext cx="80486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Line 13"/>
            <p:cNvSpPr>
              <a:spLocks noChangeAspect="1" noChangeShapeType="1"/>
            </p:cNvSpPr>
            <p:nvPr/>
          </p:nvSpPr>
          <p:spPr bwMode="auto">
            <a:xfrm flipV="1">
              <a:off x="4515305" y="3721169"/>
              <a:ext cx="173038" cy="114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Line 14"/>
            <p:cNvSpPr>
              <a:spLocks noChangeAspect="1" noChangeShapeType="1"/>
            </p:cNvSpPr>
            <p:nvPr/>
          </p:nvSpPr>
          <p:spPr bwMode="auto">
            <a:xfrm flipV="1">
              <a:off x="4688343" y="3144906"/>
              <a:ext cx="57150" cy="576263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Line 15"/>
            <p:cNvSpPr>
              <a:spLocks noChangeAspect="1" noChangeShapeType="1"/>
            </p:cNvSpPr>
            <p:nvPr/>
          </p:nvSpPr>
          <p:spPr bwMode="auto">
            <a:xfrm>
              <a:off x="4688343" y="3721169"/>
              <a:ext cx="519113" cy="230188"/>
            </a:xfrm>
            <a:prstGeom prst="line">
              <a:avLst/>
            </a:prstGeom>
            <a:noFill/>
            <a:ln w="28575">
              <a:solidFill>
                <a:srgbClr val="382C9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Text Box 16"/>
            <p:cNvSpPr txBox="1">
              <a:spLocks noChangeAspect="1" noChangeArrowheads="1"/>
            </p:cNvSpPr>
            <p:nvPr/>
          </p:nvSpPr>
          <p:spPr bwMode="auto">
            <a:xfrm>
              <a:off x="1859417" y="3491012"/>
              <a:ext cx="330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chemeClr val="accent1"/>
                  </a:solidFill>
                  <a:latin typeface="Century" panose="02040604050505020304" pitchFamily="18" charset="0"/>
                </a:rPr>
                <a:t>p</a:t>
              </a:r>
            </a:p>
          </p:txBody>
        </p:sp>
        <p:sp>
          <p:nvSpPr>
            <p:cNvPr id="17" name="Text Box 17"/>
            <p:cNvSpPr txBox="1">
              <a:spLocks noChangeAspect="1" noChangeArrowheads="1"/>
            </p:cNvSpPr>
            <p:nvPr/>
          </p:nvSpPr>
          <p:spPr bwMode="auto">
            <a:xfrm>
              <a:off x="2837317" y="3046512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0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18" name="Text Box 18"/>
            <p:cNvSpPr txBox="1">
              <a:spLocks noChangeAspect="1" noChangeArrowheads="1"/>
            </p:cNvSpPr>
            <p:nvPr/>
          </p:nvSpPr>
          <p:spPr bwMode="auto">
            <a:xfrm>
              <a:off x="3010355" y="3421162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0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19" name="Text Box 19"/>
            <p:cNvSpPr txBox="1">
              <a:spLocks noChangeAspect="1" noChangeArrowheads="1"/>
            </p:cNvSpPr>
            <p:nvPr/>
          </p:nvSpPr>
          <p:spPr bwMode="auto">
            <a:xfrm>
              <a:off x="3824743" y="3454469"/>
              <a:ext cx="3302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chemeClr val="accent1"/>
                  </a:solidFill>
                  <a:latin typeface="Century" panose="02040604050505020304" pitchFamily="18" charset="0"/>
                </a:rPr>
                <a:t>p</a:t>
              </a:r>
            </a:p>
          </p:txBody>
        </p:sp>
        <p:sp>
          <p:nvSpPr>
            <p:cNvPr id="20" name="Text Box 20"/>
            <p:cNvSpPr txBox="1">
              <a:spLocks noChangeAspect="1" noChangeArrowheads="1"/>
            </p:cNvSpPr>
            <p:nvPr/>
          </p:nvSpPr>
          <p:spPr bwMode="auto">
            <a:xfrm>
              <a:off x="4958218" y="3864044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0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spect="1" noChangeArrowheads="1"/>
            </p:cNvSpPr>
            <p:nvPr/>
          </p:nvSpPr>
          <p:spPr bwMode="auto">
            <a:xfrm>
              <a:off x="4497843" y="3087756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382C94"/>
                  </a:solidFill>
                  <a:latin typeface="Century" panose="02040604050505020304" pitchFamily="18" charset="0"/>
                </a:rPr>
                <a:t>e</a:t>
              </a:r>
              <a:endParaRPr lang="en-US" altLang="ja-JP" sz="2000" baseline="30000" dirty="0">
                <a:solidFill>
                  <a:srgbClr val="382C94"/>
                </a:solidFill>
                <a:latin typeface="Century" panose="02040604050505020304" pitchFamily="18" charset="0"/>
              </a:endParaRPr>
            </a:p>
          </p:txBody>
        </p:sp>
        <p:sp>
          <p:nvSpPr>
            <p:cNvPr id="22" name="Text Box 22"/>
            <p:cNvSpPr txBox="1">
              <a:spLocks noChangeAspect="1" noChangeArrowheads="1"/>
            </p:cNvSpPr>
            <p:nvPr/>
          </p:nvSpPr>
          <p:spPr bwMode="auto">
            <a:xfrm>
              <a:off x="4480380" y="3749744"/>
              <a:ext cx="317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FF0000"/>
                  </a:solidFill>
                  <a:latin typeface="Symbol" panose="05050102010706020507" pitchFamily="18" charset="2"/>
                </a:rPr>
                <a:t>f</a:t>
              </a:r>
            </a:p>
          </p:txBody>
        </p:sp>
        <p:sp>
          <p:nvSpPr>
            <p:cNvPr id="23" name="Text Box 23"/>
            <p:cNvSpPr txBox="1">
              <a:spLocks noChangeAspect="1" noChangeArrowheads="1"/>
            </p:cNvSpPr>
            <p:nvPr/>
          </p:nvSpPr>
          <p:spPr bwMode="auto">
            <a:xfrm>
              <a:off x="2513467" y="3760887"/>
              <a:ext cx="317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FF0000"/>
                  </a:solidFill>
                  <a:latin typeface="Symbol" panose="05050102010706020507" pitchFamily="18" charset="2"/>
                </a:rPr>
                <a:t>f</a:t>
              </a:r>
            </a:p>
          </p:txBody>
        </p:sp>
        <p:sp>
          <p:nvSpPr>
            <p:cNvPr id="24" name="Text Box 24"/>
            <p:cNvSpPr txBox="1">
              <a:spLocks noChangeAspect="1" noChangeArrowheads="1"/>
            </p:cNvSpPr>
            <p:nvPr/>
          </p:nvSpPr>
          <p:spPr bwMode="auto">
            <a:xfrm>
              <a:off x="1826080" y="4197450"/>
              <a:ext cx="17684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chemeClr val="bg1"/>
                  </a:solidFill>
                  <a:latin typeface="Century" panose="02040604050505020304" pitchFamily="18" charset="0"/>
                </a:rPr>
                <a:t>outside decay</a:t>
              </a:r>
            </a:p>
          </p:txBody>
        </p:sp>
        <p:sp>
          <p:nvSpPr>
            <p:cNvPr id="25" name="Text Box 25"/>
            <p:cNvSpPr txBox="1">
              <a:spLocks noChangeAspect="1" noChangeArrowheads="1"/>
            </p:cNvSpPr>
            <p:nvPr/>
          </p:nvSpPr>
          <p:spPr bwMode="auto">
            <a:xfrm>
              <a:off x="3997780" y="4210119"/>
              <a:ext cx="1622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3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669925" indent="-325438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022350" indent="-350838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kumimoji="1" sz="2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339850" indent="-315913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1681163" indent="-339725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1383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5955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0527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509963" indent="-3397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chemeClr val="bg1"/>
                  </a:solidFill>
                  <a:latin typeface="Century" panose="02040604050505020304" pitchFamily="18" charset="0"/>
                </a:rPr>
                <a:t>inside decay</a:t>
              </a:r>
            </a:p>
          </p:txBody>
        </p:sp>
      </p:grpSp>
      <p:sp>
        <p:nvSpPr>
          <p:cNvPr id="26" name="下矢印 25"/>
          <p:cNvSpPr/>
          <p:nvPr/>
        </p:nvSpPr>
        <p:spPr bwMode="auto">
          <a:xfrm rot="2109662">
            <a:off x="1984829" y="4661000"/>
            <a:ext cx="461963" cy="92710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7" name="テキスト ボックス 27"/>
          <p:cNvSpPr txBox="1">
            <a:spLocks noChangeArrowheads="1"/>
          </p:cNvSpPr>
          <p:nvPr/>
        </p:nvSpPr>
        <p:spPr bwMode="auto">
          <a:xfrm>
            <a:off x="891497" y="5687436"/>
            <a:ext cx="1657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dirty="0">
                <a:solidFill>
                  <a:schemeClr val="bg1"/>
                </a:solidFill>
                <a:latin typeface="+mn-lt"/>
              </a:rPr>
              <a:t>No effect  </a:t>
            </a:r>
            <a:r>
              <a:rPr lang="en-US" altLang="ja-JP" dirty="0" smtClean="0">
                <a:solidFill>
                  <a:schemeClr val="bg1"/>
                </a:solidFill>
                <a:latin typeface="+mn-lt"/>
              </a:rPr>
              <a:t>   (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only vacuum)</a:t>
            </a:r>
            <a:endParaRPr lang="ja-JP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テキスト ボックス 29"/>
          <p:cNvSpPr txBox="1">
            <a:spLocks noChangeArrowheads="1"/>
          </p:cNvSpPr>
          <p:nvPr/>
        </p:nvSpPr>
        <p:spPr bwMode="auto">
          <a:xfrm>
            <a:off x="4227968" y="5687436"/>
            <a:ext cx="2308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dirty="0">
                <a:latin typeface="+mj-lt"/>
              </a:rPr>
              <a:t> 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Di-lepton spectrum reflects the modified </a:t>
            </a:r>
            <a:r>
              <a:rPr lang="el-GR" altLang="ja-JP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-meson</a:t>
            </a:r>
            <a:endParaRPr lang="ja-JP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下矢印 30"/>
          <p:cNvSpPr/>
          <p:nvPr/>
        </p:nvSpPr>
        <p:spPr bwMode="auto">
          <a:xfrm rot="19832547">
            <a:off x="4678482" y="4655772"/>
            <a:ext cx="461963" cy="92710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33" name="左右矢印 32"/>
          <p:cNvSpPr/>
          <p:nvPr/>
        </p:nvSpPr>
        <p:spPr bwMode="auto">
          <a:xfrm>
            <a:off x="6039005" y="3744964"/>
            <a:ext cx="1223962" cy="433388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468" y="2840776"/>
            <a:ext cx="4633130" cy="2618036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24" y="4712545"/>
            <a:ext cx="5553937" cy="1603387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7586957" y="5636536"/>
            <a:ext cx="430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Y. </a:t>
            </a:r>
            <a:r>
              <a:rPr lang="en-US" altLang="ja-JP" dirty="0" err="1" smtClean="0">
                <a:solidFill>
                  <a:schemeClr val="bg1"/>
                </a:solidFill>
              </a:rPr>
              <a:t>Morino</a:t>
            </a:r>
            <a:r>
              <a:rPr lang="en-US" altLang="ja-JP" dirty="0" smtClean="0">
                <a:solidFill>
                  <a:schemeClr val="bg1"/>
                </a:solidFill>
              </a:rPr>
              <a:t> et. al. (J-PARC E16 Collaboration), JPS Conf. Proc. 8, 022009 (2015).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1" grpId="0" animBg="1"/>
      <p:bldP spid="33" grpId="0" animBg="1"/>
      <p:bldP spid="3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0"/>
                <a:lumOff val="10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1C3603-FC25-4323-B4FD-AD3CC1C1F98E}" type="slidenum">
              <a:rPr lang="en-US" altLang="ja-JP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ja-JP" sz="1400">
              <a:solidFill>
                <a:srgbClr val="000000"/>
              </a:solidFill>
            </a:endParaRPr>
          </a:p>
        </p:txBody>
      </p:sp>
      <p:sp>
        <p:nvSpPr>
          <p:cNvPr id="209922" name="Oval 2"/>
          <p:cNvSpPr>
            <a:spLocks noChangeArrowheads="1"/>
          </p:cNvSpPr>
          <p:nvPr/>
        </p:nvSpPr>
        <p:spPr bwMode="auto">
          <a:xfrm>
            <a:off x="2063750" y="3176588"/>
            <a:ext cx="3276600" cy="3213100"/>
          </a:xfrm>
          <a:prstGeom prst="ellipse">
            <a:avLst/>
          </a:prstGeom>
          <a:noFill/>
          <a:ln w="76200">
            <a:solidFill>
              <a:srgbClr val="99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pic>
        <p:nvPicPr>
          <p:cNvPr id="209923" name="Picture 3" descr="fitfigb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230313"/>
            <a:ext cx="28829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2640014" y="655638"/>
            <a:ext cx="2244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  <a:latin typeface="Symbol" panose="05050102010706020507" pitchFamily="18" charset="2"/>
              </a:rPr>
              <a:t>bg</a:t>
            </a:r>
            <a:r>
              <a:rPr lang="en-US" altLang="ja-JP" sz="2400" b="1">
                <a:solidFill>
                  <a:srgbClr val="333399"/>
                </a:solidFill>
              </a:rPr>
              <a:t>&lt;1.25 (Slow)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5519738" y="655638"/>
            <a:ext cx="201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</a:rPr>
              <a:t>1.25&lt;</a:t>
            </a:r>
            <a:r>
              <a:rPr lang="en-US" altLang="ja-JP" sz="2400" b="1">
                <a:solidFill>
                  <a:srgbClr val="333399"/>
                </a:solidFill>
                <a:latin typeface="Symbol" panose="05050102010706020507" pitchFamily="18" charset="2"/>
              </a:rPr>
              <a:t>bg</a:t>
            </a:r>
            <a:r>
              <a:rPr lang="en-US" altLang="ja-JP" sz="2400" b="1">
                <a:solidFill>
                  <a:srgbClr val="333399"/>
                </a:solidFill>
              </a:rPr>
              <a:t>&lt;1.75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8255001" y="630238"/>
            <a:ext cx="2162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</a:rPr>
              <a:t>1.75&lt;</a:t>
            </a:r>
            <a:r>
              <a:rPr lang="en-US" altLang="ja-JP" sz="2400" b="1">
                <a:solidFill>
                  <a:srgbClr val="333399"/>
                </a:solidFill>
                <a:latin typeface="Symbol" panose="05050102010706020507" pitchFamily="18" charset="2"/>
              </a:rPr>
              <a:t>bg</a:t>
            </a:r>
            <a:r>
              <a:rPr lang="en-US" altLang="ja-JP" sz="2400" b="1">
                <a:solidFill>
                  <a:srgbClr val="333399"/>
                </a:solidFill>
              </a:rPr>
              <a:t> (Fast)</a:t>
            </a:r>
            <a:endParaRPr lang="en-US" altLang="ja-JP" sz="2400" b="1">
              <a:solidFill>
                <a:srgbClr val="333399"/>
              </a:solidFill>
              <a:latin typeface="Symbol" panose="05050102010706020507" pitchFamily="18" charset="2"/>
            </a:endParaRPr>
          </a:p>
        </p:txBody>
      </p:sp>
      <p:sp>
        <p:nvSpPr>
          <p:cNvPr id="209928" name="AutoShape 8"/>
          <p:cNvSpPr>
            <a:spLocks noChangeArrowheads="1"/>
          </p:cNvSpPr>
          <p:nvPr/>
        </p:nvSpPr>
        <p:spPr bwMode="auto">
          <a:xfrm rot="-2254115">
            <a:off x="3000376" y="4471988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7769" name="Line 9"/>
          <p:cNvSpPr>
            <a:spLocks noChangeShapeType="1"/>
          </p:cNvSpPr>
          <p:nvPr/>
        </p:nvSpPr>
        <p:spPr bwMode="auto">
          <a:xfrm>
            <a:off x="1847850" y="1160463"/>
            <a:ext cx="8820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>
            <a:off x="2063750" y="1016001"/>
            <a:ext cx="0" cy="540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4491038" y="584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ja-JP" sz="2400">
              <a:solidFill>
                <a:srgbClr val="000000"/>
              </a:solidFill>
            </a:endParaRP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 rot="-5400000">
            <a:off x="718344" y="4966494"/>
            <a:ext cx="228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</a:rPr>
              <a:t>Large Nucleus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 rot="-5400000">
            <a:off x="773113" y="2454275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333399"/>
                </a:solidFill>
              </a:rPr>
              <a:t>Small Nucleus</a:t>
            </a:r>
          </a:p>
        </p:txBody>
      </p:sp>
      <p:pic>
        <p:nvPicPr>
          <p:cNvPr id="117775" name="Picture 15" descr="fitfigb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1230313"/>
            <a:ext cx="28829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36" name="Picture 16" descr="fitfigb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1230313"/>
            <a:ext cx="28829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7" name="Text Box 18" descr="新聞紙"/>
          <p:cNvSpPr txBox="1">
            <a:spLocks noChangeArrowheads="1"/>
          </p:cNvSpPr>
          <p:nvPr/>
        </p:nvSpPr>
        <p:spPr bwMode="auto">
          <a:xfrm>
            <a:off x="1524000" y="0"/>
            <a:ext cx="9144000" cy="719138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3600" b="1">
                <a:solidFill>
                  <a:srgbClr val="000000"/>
                </a:solidFill>
                <a:latin typeface="Century" panose="02040604050505020304" pitchFamily="18" charset="0"/>
              </a:rPr>
              <a:t>Fitting Results</a:t>
            </a:r>
          </a:p>
        </p:txBody>
      </p:sp>
    </p:spTree>
    <p:extLst>
      <p:ext uri="{BB962C8B-B14F-4D97-AF65-F5344CB8AC3E}">
        <p14:creationId xmlns:p14="http://schemas.microsoft.com/office/powerpoint/2010/main" val="95264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nimBg="1"/>
      <p:bldP spid="20992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66556" y="149984"/>
            <a:ext cx="5944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Experimental Conclusions</a:t>
            </a:r>
          </a:p>
        </p:txBody>
      </p:sp>
      <p:sp>
        <p:nvSpPr>
          <p:cNvPr id="4" name="テキスト ボックス 1"/>
          <p:cNvSpPr txBox="1">
            <a:spLocks noChangeArrowheads="1"/>
          </p:cNvSpPr>
          <p:nvPr/>
        </p:nvSpPr>
        <p:spPr bwMode="auto">
          <a:xfrm>
            <a:off x="977255" y="1438645"/>
            <a:ext cx="1604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Pole mass: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" name="直線矢印コネクタ 3"/>
          <p:cNvCxnSpPr>
            <a:cxnSpLocks noChangeShapeType="1"/>
          </p:cNvCxnSpPr>
          <p:nvPr/>
        </p:nvCxnSpPr>
        <p:spPr bwMode="auto">
          <a:xfrm flipH="1" flipV="1">
            <a:off x="5415733" y="2559390"/>
            <a:ext cx="287337" cy="4318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テキスト ボックス 1"/>
          <p:cNvSpPr txBox="1">
            <a:spLocks noChangeArrowheads="1"/>
          </p:cNvSpPr>
          <p:nvPr/>
        </p:nvSpPr>
        <p:spPr bwMode="auto">
          <a:xfrm>
            <a:off x="977255" y="3419015"/>
            <a:ext cx="2592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Pole width: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9" name="直線矢印コネクタ 15"/>
          <p:cNvCxnSpPr>
            <a:cxnSpLocks noChangeShapeType="1"/>
          </p:cNvCxnSpPr>
          <p:nvPr/>
        </p:nvCxnSpPr>
        <p:spPr bwMode="auto">
          <a:xfrm flipH="1" flipV="1">
            <a:off x="5480992" y="4575541"/>
            <a:ext cx="288925" cy="4318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右矢印 17"/>
          <p:cNvSpPr>
            <a:spLocks noChangeArrowheads="1"/>
          </p:cNvSpPr>
          <p:nvPr/>
        </p:nvSpPr>
        <p:spPr bwMode="auto">
          <a:xfrm>
            <a:off x="7176443" y="1937180"/>
            <a:ext cx="590550" cy="6794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2" name="テキスト ボックス 18"/>
          <p:cNvSpPr txBox="1">
            <a:spLocks noChangeArrowheads="1"/>
          </p:cNvSpPr>
          <p:nvPr/>
        </p:nvSpPr>
        <p:spPr bwMode="auto">
          <a:xfrm>
            <a:off x="7913043" y="1838755"/>
            <a:ext cx="28464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35 MeV negative mass shift at normal nuclear matter density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右矢印 22"/>
          <p:cNvSpPr>
            <a:spLocks noChangeArrowheads="1"/>
          </p:cNvSpPr>
          <p:nvPr/>
        </p:nvSpPr>
        <p:spPr bwMode="auto">
          <a:xfrm>
            <a:off x="7178032" y="3965350"/>
            <a:ext cx="588962" cy="6794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4" name="テキスト ボックス 23"/>
          <p:cNvSpPr txBox="1">
            <a:spLocks noChangeArrowheads="1"/>
          </p:cNvSpPr>
          <p:nvPr/>
        </p:nvSpPr>
        <p:spPr bwMode="auto">
          <a:xfrm>
            <a:off x="7913043" y="3866925"/>
            <a:ext cx="27387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>
                <a:solidFill>
                  <a:schemeClr val="bg1"/>
                </a:solidFill>
                <a:latin typeface="+mn-lt"/>
              </a:rPr>
              <a:t>Increased width to        15 MeV at normal nuclear matter density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テキスト ボックス 24"/>
          <p:cNvSpPr txBox="1">
            <a:spLocks noChangeArrowheads="1"/>
          </p:cNvSpPr>
          <p:nvPr/>
        </p:nvSpPr>
        <p:spPr bwMode="auto">
          <a:xfrm>
            <a:off x="7254532" y="904092"/>
            <a:ext cx="4937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R. Muto et al, Phys. Rev. Lett. 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98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042501 (2007).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 </a:t>
            </a:r>
            <a:endParaRPr lang="ja-JP" alt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テキスト ボックス 1"/>
          <p:cNvSpPr txBox="1">
            <a:spLocks noChangeArrowheads="1"/>
          </p:cNvSpPr>
          <p:nvPr/>
        </p:nvSpPr>
        <p:spPr bwMode="auto">
          <a:xfrm>
            <a:off x="2008455" y="5748506"/>
            <a:ext cx="88340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Fit to experimental data is performed with a simple </a:t>
            </a:r>
            <a:r>
              <a:rPr lang="en-US" altLang="ja-JP" sz="2000" dirty="0" err="1" smtClean="0">
                <a:solidFill>
                  <a:schemeClr val="bg1"/>
                </a:solidFill>
                <a:latin typeface="+mn-lt"/>
              </a:rPr>
              <a:t>Breit</a:t>
            </a:r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-Wigner parametrization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テキスト ボックス 1"/>
          <p:cNvSpPr txBox="1">
            <a:spLocks noChangeArrowheads="1"/>
          </p:cNvSpPr>
          <p:nvPr/>
        </p:nvSpPr>
        <p:spPr bwMode="auto">
          <a:xfrm>
            <a:off x="2008455" y="5399385"/>
            <a:ext cx="72029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Caution!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テキスト ボックス 1"/>
          <p:cNvSpPr txBox="1">
            <a:spLocks noChangeArrowheads="1"/>
          </p:cNvSpPr>
          <p:nvPr/>
        </p:nvSpPr>
        <p:spPr bwMode="auto">
          <a:xfrm>
            <a:off x="2008455" y="6113782"/>
            <a:ext cx="72029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solidFill>
                  <a:schemeClr val="bg1"/>
                </a:solidFill>
                <a:latin typeface="+mn-lt"/>
              </a:rPr>
              <a:t>Too simple??</a:t>
            </a:r>
            <a:endParaRPr lang="ja-JP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29" y="1914565"/>
            <a:ext cx="3089275" cy="79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92" y="3125232"/>
            <a:ext cx="1657350" cy="18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04" y="3864977"/>
            <a:ext cx="3070225" cy="7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92" y="5109976"/>
            <a:ext cx="1047750" cy="18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65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2702762" y="813638"/>
            <a:ext cx="6769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 smtClean="0">
                <a:solidFill>
                  <a:schemeClr val="bg1"/>
                </a:solidFill>
                <a:latin typeface="+mn-lt"/>
              </a:rPr>
              <a:t>The 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spectral function is approximated by a “pole + continuum” ansatz:</a:t>
            </a:r>
          </a:p>
        </p:txBody>
      </p:sp>
      <p:sp>
        <p:nvSpPr>
          <p:cNvPr id="142340" name="Text Box 7"/>
          <p:cNvSpPr txBox="1">
            <a:spLocks noChangeArrowheads="1"/>
          </p:cNvSpPr>
          <p:nvPr/>
        </p:nvSpPr>
        <p:spPr bwMode="auto">
          <a:xfrm>
            <a:off x="2702762" y="187507"/>
            <a:ext cx="64689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The traditional analysis 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method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2341" name="Text Box 8"/>
          <p:cNvSpPr txBox="1">
            <a:spLocks noChangeArrowheads="1"/>
          </p:cNvSpPr>
          <p:nvPr/>
        </p:nvSpPr>
        <p:spPr bwMode="auto">
          <a:xfrm>
            <a:off x="5756578" y="3961010"/>
            <a:ext cx="403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s</a:t>
            </a:r>
            <a:r>
              <a:rPr lang="en-US" altLang="ja-JP" baseline="-25000" dirty="0" err="1">
                <a:solidFill>
                  <a:schemeClr val="bg1"/>
                </a:solidFill>
                <a:latin typeface="+mn-lt"/>
              </a:rPr>
              <a:t>th</a:t>
            </a:r>
            <a:endParaRPr lang="en-US" altLang="ja-JP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2344" name="Text Box 11"/>
          <p:cNvSpPr txBox="1">
            <a:spLocks noChangeArrowheads="1"/>
          </p:cNvSpPr>
          <p:nvPr/>
        </p:nvSpPr>
        <p:spPr bwMode="auto">
          <a:xfrm>
            <a:off x="3349114" y="5173588"/>
            <a:ext cx="62658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  <a:latin typeface="+mn-lt"/>
              </a:rPr>
              <a:t>Even though this ansatz is very crude, it works quite well in cases for which it is phenomenologically known to be close to reality.</a:t>
            </a:r>
          </a:p>
        </p:txBody>
      </p:sp>
      <p:sp>
        <p:nvSpPr>
          <p:cNvPr id="142345" name="Text Box 12"/>
          <p:cNvSpPr txBox="1">
            <a:spLocks noChangeArrowheads="1"/>
          </p:cNvSpPr>
          <p:nvPr/>
        </p:nvSpPr>
        <p:spPr bwMode="auto">
          <a:xfrm>
            <a:off x="4909271" y="5919040"/>
            <a:ext cx="33131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  <a:latin typeface="+mn-lt"/>
              </a:rPr>
              <a:t>e.g.	-</a:t>
            </a:r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charmonium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 (J/</a:t>
            </a:r>
            <a:r>
              <a:rPr lang="el-GR" altLang="ja-JP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ψ</a:t>
            </a:r>
            <a:r>
              <a:rPr lang="en-US" altLang="ja-JP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el-GR" altLang="ja-JP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2348" name="Text Box 16"/>
          <p:cNvSpPr txBox="1">
            <a:spLocks noChangeArrowheads="1"/>
          </p:cNvSpPr>
          <p:nvPr/>
        </p:nvSpPr>
        <p:spPr bwMode="auto">
          <a:xfrm>
            <a:off x="6311900" y="2668426"/>
            <a:ext cx="17051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600" dirty="0">
                <a:solidFill>
                  <a:srgbClr val="FF0000"/>
                </a:solidFill>
              </a:rPr>
              <a:t>p</a:t>
            </a:r>
            <a:r>
              <a:rPr lang="en-US" altLang="ja-JP" sz="1600" dirty="0" smtClean="0">
                <a:solidFill>
                  <a:srgbClr val="FF0000"/>
                </a:solidFill>
              </a:rPr>
              <a:t>ert. QCD limit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pic>
        <p:nvPicPr>
          <p:cNvPr id="18" name="図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730" y="1401442"/>
            <a:ext cx="556743" cy="2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24" y="4145676"/>
            <a:ext cx="20212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4718978" y="1415028"/>
            <a:ext cx="3526134" cy="2565981"/>
            <a:chOff x="1453639" y="1054549"/>
            <a:chExt cx="4572000" cy="3216876"/>
          </a:xfrm>
        </p:grpSpPr>
        <p:cxnSp>
          <p:nvCxnSpPr>
            <p:cNvPr id="16" name="直線矢印コネクタ 15"/>
            <p:cNvCxnSpPr/>
            <p:nvPr/>
          </p:nvCxnSpPr>
          <p:spPr>
            <a:xfrm flipV="1">
              <a:off x="1453639" y="4271425"/>
              <a:ext cx="4572000" cy="0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flipH="1" flipV="1">
              <a:off x="1461195" y="1054549"/>
              <a:ext cx="0" cy="3216876"/>
            </a:xfrm>
            <a:prstGeom prst="straightConnector1">
              <a:avLst/>
            </a:prstGeom>
            <a:ln w="317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フリーフォーム 19"/>
            <p:cNvSpPr/>
            <p:nvPr/>
          </p:nvSpPr>
          <p:spPr>
            <a:xfrm>
              <a:off x="1933646" y="1633257"/>
              <a:ext cx="123567" cy="2631989"/>
            </a:xfrm>
            <a:custGeom>
              <a:avLst/>
              <a:gdLst>
                <a:gd name="connsiteX0" fmla="*/ 0 w 160638"/>
                <a:gd name="connsiteY0" fmla="*/ 2619633 h 2619633"/>
                <a:gd name="connsiteX1" fmla="*/ 49427 w 160638"/>
                <a:gd name="connsiteY1" fmla="*/ 0 h 2619633"/>
                <a:gd name="connsiteX2" fmla="*/ 160638 w 160638"/>
                <a:gd name="connsiteY2" fmla="*/ 2619633 h 2619633"/>
                <a:gd name="connsiteX0" fmla="*/ 0 w 160638"/>
                <a:gd name="connsiteY0" fmla="*/ 2619633 h 2619633"/>
                <a:gd name="connsiteX1" fmla="*/ 86498 w 160638"/>
                <a:gd name="connsiteY1" fmla="*/ 0 h 2619633"/>
                <a:gd name="connsiteX2" fmla="*/ 160638 w 160638"/>
                <a:gd name="connsiteY2" fmla="*/ 2619633 h 2619633"/>
                <a:gd name="connsiteX0" fmla="*/ 0 w 160638"/>
                <a:gd name="connsiteY0" fmla="*/ 2631989 h 2631989"/>
                <a:gd name="connsiteX1" fmla="*/ 74141 w 160638"/>
                <a:gd name="connsiteY1" fmla="*/ 0 h 2631989"/>
                <a:gd name="connsiteX2" fmla="*/ 160638 w 160638"/>
                <a:gd name="connsiteY2" fmla="*/ 2631989 h 263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38" h="2631989">
                  <a:moveTo>
                    <a:pt x="0" y="2631989"/>
                  </a:moveTo>
                  <a:cubicBezTo>
                    <a:pt x="11327" y="1322172"/>
                    <a:pt x="47368" y="0"/>
                    <a:pt x="74141" y="0"/>
                  </a:cubicBezTo>
                  <a:cubicBezTo>
                    <a:pt x="100914" y="0"/>
                    <a:pt x="118419" y="1322172"/>
                    <a:pt x="160638" y="2631989"/>
                  </a:cubicBezTo>
                </a:path>
              </a:pathLst>
            </a:cu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/>
            <p:cNvSpPr/>
            <p:nvPr/>
          </p:nvSpPr>
          <p:spPr>
            <a:xfrm>
              <a:off x="2972839" y="2955430"/>
              <a:ext cx="148280" cy="1309816"/>
            </a:xfrm>
            <a:custGeom>
              <a:avLst/>
              <a:gdLst>
                <a:gd name="connsiteX0" fmla="*/ 0 w 160638"/>
                <a:gd name="connsiteY0" fmla="*/ 2619633 h 2619633"/>
                <a:gd name="connsiteX1" fmla="*/ 49427 w 160638"/>
                <a:gd name="connsiteY1" fmla="*/ 0 h 2619633"/>
                <a:gd name="connsiteX2" fmla="*/ 160638 w 160638"/>
                <a:gd name="connsiteY2" fmla="*/ 2619633 h 2619633"/>
                <a:gd name="connsiteX0" fmla="*/ 0 w 160638"/>
                <a:gd name="connsiteY0" fmla="*/ 2619633 h 2619633"/>
                <a:gd name="connsiteX1" fmla="*/ 86498 w 160638"/>
                <a:gd name="connsiteY1" fmla="*/ 0 h 2619633"/>
                <a:gd name="connsiteX2" fmla="*/ 160638 w 160638"/>
                <a:gd name="connsiteY2" fmla="*/ 2619633 h 2619633"/>
                <a:gd name="connsiteX0" fmla="*/ 0 w 160638"/>
                <a:gd name="connsiteY0" fmla="*/ 2631989 h 2631989"/>
                <a:gd name="connsiteX1" fmla="*/ 74141 w 160638"/>
                <a:gd name="connsiteY1" fmla="*/ 0 h 2631989"/>
                <a:gd name="connsiteX2" fmla="*/ 160638 w 160638"/>
                <a:gd name="connsiteY2" fmla="*/ 2631989 h 2631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638" h="2631989">
                  <a:moveTo>
                    <a:pt x="0" y="2631989"/>
                  </a:moveTo>
                  <a:cubicBezTo>
                    <a:pt x="11327" y="1322172"/>
                    <a:pt x="47368" y="0"/>
                    <a:pt x="74141" y="0"/>
                  </a:cubicBezTo>
                  <a:cubicBezTo>
                    <a:pt x="100914" y="0"/>
                    <a:pt x="118419" y="1322172"/>
                    <a:pt x="160638" y="2631989"/>
                  </a:cubicBezTo>
                </a:path>
              </a:pathLst>
            </a:cu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/>
            <p:cNvSpPr/>
            <p:nvPr/>
          </p:nvSpPr>
          <p:spPr>
            <a:xfrm>
              <a:off x="3307846" y="3189206"/>
              <a:ext cx="2581188" cy="1076040"/>
            </a:xfrm>
            <a:custGeom>
              <a:avLst/>
              <a:gdLst>
                <a:gd name="connsiteX0" fmla="*/ 0 w 3941805"/>
                <a:gd name="connsiteY0" fmla="*/ 1076040 h 1076040"/>
                <a:gd name="connsiteX1" fmla="*/ 370702 w 3941805"/>
                <a:gd name="connsiteY1" fmla="*/ 631196 h 1076040"/>
                <a:gd name="connsiteX2" fmla="*/ 753762 w 3941805"/>
                <a:gd name="connsiteY2" fmla="*/ 433488 h 1076040"/>
                <a:gd name="connsiteX3" fmla="*/ 1223319 w 3941805"/>
                <a:gd name="connsiteY3" fmla="*/ 309921 h 1076040"/>
                <a:gd name="connsiteX4" fmla="*/ 1470454 w 3941805"/>
                <a:gd name="connsiteY4" fmla="*/ 1002 h 1076040"/>
                <a:gd name="connsiteX5" fmla="*/ 1668162 w 3941805"/>
                <a:gd name="connsiteY5" fmla="*/ 211067 h 1076040"/>
                <a:gd name="connsiteX6" fmla="*/ 2113005 w 3941805"/>
                <a:gd name="connsiteY6" fmla="*/ 211067 h 1076040"/>
                <a:gd name="connsiteX7" fmla="*/ 3385751 w 3941805"/>
                <a:gd name="connsiteY7" fmla="*/ 62786 h 1076040"/>
                <a:gd name="connsiteX8" fmla="*/ 3941805 w 3941805"/>
                <a:gd name="connsiteY8" fmla="*/ 25715 h 107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1805" h="1076040">
                  <a:moveTo>
                    <a:pt x="0" y="1076040"/>
                  </a:moveTo>
                  <a:cubicBezTo>
                    <a:pt x="122537" y="907164"/>
                    <a:pt x="245075" y="738288"/>
                    <a:pt x="370702" y="631196"/>
                  </a:cubicBezTo>
                  <a:cubicBezTo>
                    <a:pt x="496329" y="524104"/>
                    <a:pt x="611659" y="487034"/>
                    <a:pt x="753762" y="433488"/>
                  </a:cubicBezTo>
                  <a:cubicBezTo>
                    <a:pt x="895865" y="379942"/>
                    <a:pt x="1103870" y="382002"/>
                    <a:pt x="1223319" y="309921"/>
                  </a:cubicBezTo>
                  <a:cubicBezTo>
                    <a:pt x="1342768" y="237840"/>
                    <a:pt x="1396314" y="17478"/>
                    <a:pt x="1470454" y="1002"/>
                  </a:cubicBezTo>
                  <a:cubicBezTo>
                    <a:pt x="1544595" y="-15474"/>
                    <a:pt x="1561070" y="176056"/>
                    <a:pt x="1668162" y="211067"/>
                  </a:cubicBezTo>
                  <a:cubicBezTo>
                    <a:pt x="1775254" y="246078"/>
                    <a:pt x="1826740" y="235781"/>
                    <a:pt x="2113005" y="211067"/>
                  </a:cubicBezTo>
                  <a:cubicBezTo>
                    <a:pt x="2399270" y="186353"/>
                    <a:pt x="3080951" y="93678"/>
                    <a:pt x="3385751" y="62786"/>
                  </a:cubicBezTo>
                  <a:cubicBezTo>
                    <a:pt x="3690551" y="31894"/>
                    <a:pt x="3816178" y="28804"/>
                    <a:pt x="3941805" y="25715"/>
                  </a:cubicBezTo>
                </a:path>
              </a:pathLst>
            </a:cu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6" name="直線コネクタ 5"/>
          <p:cNvCxnSpPr/>
          <p:nvPr/>
        </p:nvCxnSpPr>
        <p:spPr>
          <a:xfrm>
            <a:off x="5937250" y="3082671"/>
            <a:ext cx="22429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5947834" y="3093443"/>
            <a:ext cx="10402" cy="8924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20" idx="2"/>
          </p:cNvCxnSpPr>
          <p:nvPr/>
        </p:nvCxnSpPr>
        <p:spPr>
          <a:xfrm flipH="1" flipV="1">
            <a:off x="5136832" y="1533868"/>
            <a:ext cx="0" cy="24422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4982823" y="3977642"/>
            <a:ext cx="3690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chemeClr val="bg1"/>
                </a:solidFill>
                <a:latin typeface="+mn-lt"/>
              </a:rPr>
              <a:t>m</a:t>
            </a:r>
            <a:endParaRPr lang="en-US" altLang="ja-JP" baseline="-250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54" y="4543460"/>
            <a:ext cx="6329715" cy="4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2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398" y="235893"/>
            <a:ext cx="5026325" cy="646113"/>
          </a:xfrm>
        </p:spPr>
        <p:txBody>
          <a:bodyPr/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Other experimental results</a:t>
            </a:r>
          </a:p>
        </p:txBody>
      </p:sp>
      <p:sp>
        <p:nvSpPr>
          <p:cNvPr id="137219" name="テキスト ボックス 4"/>
          <p:cNvSpPr txBox="1">
            <a:spLocks noChangeArrowheads="1"/>
          </p:cNvSpPr>
          <p:nvPr/>
        </p:nvSpPr>
        <p:spPr bwMode="auto">
          <a:xfrm>
            <a:off x="1984376" y="906463"/>
            <a:ext cx="843237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dirty="0">
                <a:solidFill>
                  <a:schemeClr val="bg1"/>
                </a:solidFill>
                <a:latin typeface="+mn-lt"/>
              </a:rPr>
              <a:t>There are some more experimental results on the </a:t>
            </a:r>
            <a:r>
              <a:rPr lang="el-GR" altLang="ja-JP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-meson width in nuclear matter, based on the measurement of the transparency ratio T: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  </a:t>
            </a:r>
            <a:endParaRPr lang="ja-JP" alt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7221" name="図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996" y="2712409"/>
            <a:ext cx="2802889" cy="353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2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44" y="4139180"/>
            <a:ext cx="270077" cy="30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3" name="左矢印 9"/>
          <p:cNvSpPr>
            <a:spLocks noChangeArrowheads="1"/>
          </p:cNvSpPr>
          <p:nvPr/>
        </p:nvSpPr>
        <p:spPr bwMode="auto">
          <a:xfrm>
            <a:off x="4128885" y="3523479"/>
            <a:ext cx="367188" cy="417677"/>
          </a:xfrm>
          <a:prstGeom prst="leftArrow">
            <a:avLst>
              <a:gd name="adj1" fmla="val 50000"/>
              <a:gd name="adj2" fmla="val 49673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37227" name="テキスト ボックス 11"/>
          <p:cNvSpPr txBox="1">
            <a:spLocks noChangeArrowheads="1"/>
          </p:cNvSpPr>
          <p:nvPr/>
        </p:nvSpPr>
        <p:spPr bwMode="auto">
          <a:xfrm>
            <a:off x="770532" y="6483086"/>
            <a:ext cx="3938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T. Ishikawa et al, Phys. Lett. B </a:t>
            </a:r>
            <a:r>
              <a:rPr lang="en-US" altLang="ja-JP" sz="1600" b="1" dirty="0">
                <a:solidFill>
                  <a:srgbClr val="000000"/>
                </a:solidFill>
                <a:latin typeface="+mn-lt"/>
              </a:rPr>
              <a:t>608</a:t>
            </a:r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, 215 (2005). </a:t>
            </a:r>
            <a:endParaRPr lang="ja-JP" alt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7228" name="テキスト ボックス 2"/>
          <p:cNvSpPr txBox="1">
            <a:spLocks noChangeArrowheads="1"/>
          </p:cNvSpPr>
          <p:nvPr/>
        </p:nvSpPr>
        <p:spPr bwMode="auto">
          <a:xfrm>
            <a:off x="1486371" y="2307655"/>
            <a:ext cx="2638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+mn-lt"/>
              </a:rPr>
              <a:t>Measured at SPring-8 (LEPS)</a:t>
            </a:r>
            <a:endParaRPr lang="ja-JP" alt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629" y="2630385"/>
            <a:ext cx="2223595" cy="384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6637103" y="6483086"/>
            <a:ext cx="44676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A. </a:t>
            </a:r>
            <a:r>
              <a:rPr lang="en-US" altLang="ja-JP" sz="1600" dirty="0" err="1">
                <a:solidFill>
                  <a:srgbClr val="000000"/>
                </a:solidFill>
                <a:latin typeface="+mn-lt"/>
              </a:rPr>
              <a:t>Polyanskiy</a:t>
            </a:r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 et al, Phys. Lett. B </a:t>
            </a:r>
            <a:r>
              <a:rPr lang="en-US" altLang="ja-JP" sz="1600" b="1" dirty="0">
                <a:solidFill>
                  <a:srgbClr val="000000"/>
                </a:solidFill>
                <a:latin typeface="+mn-lt"/>
              </a:rPr>
              <a:t>695</a:t>
            </a:r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, 74 (2011). </a:t>
            </a:r>
            <a:endParaRPr lang="ja-JP" alt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" name="左矢印 9"/>
          <p:cNvSpPr>
            <a:spLocks noChangeArrowheads="1"/>
          </p:cNvSpPr>
          <p:nvPr/>
        </p:nvSpPr>
        <p:spPr bwMode="auto">
          <a:xfrm>
            <a:off x="9456488" y="5704742"/>
            <a:ext cx="374007" cy="453130"/>
          </a:xfrm>
          <a:prstGeom prst="leftArrow">
            <a:avLst>
              <a:gd name="adj1" fmla="val 50000"/>
              <a:gd name="adj2" fmla="val 4942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22" name="テキスト ボックス 2"/>
          <p:cNvSpPr txBox="1">
            <a:spLocks noChangeArrowheads="1"/>
          </p:cNvSpPr>
          <p:nvPr/>
        </p:nvSpPr>
        <p:spPr bwMode="auto">
          <a:xfrm>
            <a:off x="7455844" y="2309803"/>
            <a:ext cx="2638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chemeClr val="bg1"/>
                </a:solidFill>
                <a:latin typeface="+mn-lt"/>
              </a:rPr>
              <a:t>Measured at COSY-ANKE</a:t>
            </a:r>
            <a:endParaRPr lang="ja-JP" alt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3" y="1840046"/>
            <a:ext cx="2016126" cy="5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56" y="3608514"/>
            <a:ext cx="1768840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269" y="4057911"/>
            <a:ext cx="1768847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270" y="5799907"/>
            <a:ext cx="1768846" cy="2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5" name="左矢印 9"/>
          <p:cNvSpPr>
            <a:spLocks noChangeArrowheads="1"/>
          </p:cNvSpPr>
          <p:nvPr/>
        </p:nvSpPr>
        <p:spPr bwMode="auto">
          <a:xfrm>
            <a:off x="9456489" y="3958276"/>
            <a:ext cx="374007" cy="453130"/>
          </a:xfrm>
          <a:prstGeom prst="leftArrow">
            <a:avLst>
              <a:gd name="adj1" fmla="val 50000"/>
              <a:gd name="adj2" fmla="val 4942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402673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3" grpId="0" animBg="1"/>
      <p:bldP spid="15" grpId="0"/>
      <p:bldP spid="19" grpId="0" animBg="1"/>
      <p:bldP spid="22" grpId="0"/>
      <p:bldP spid="2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図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5624513"/>
            <a:ext cx="361791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タイトル 1"/>
          <p:cNvSpPr>
            <a:spLocks noGrp="1"/>
          </p:cNvSpPr>
          <p:nvPr>
            <p:ph type="title"/>
          </p:nvPr>
        </p:nvSpPr>
        <p:spPr>
          <a:xfrm>
            <a:off x="1897063" y="307579"/>
            <a:ext cx="6265412" cy="558800"/>
          </a:xfrm>
        </p:spPr>
        <p:txBody>
          <a:bodyPr>
            <a:noAutofit/>
          </a:bodyPr>
          <a:lstStyle/>
          <a:p>
            <a:r>
              <a:rPr lang="en-US" altLang="ja-JP" sz="2800" dirty="0">
                <a:solidFill>
                  <a:schemeClr val="bg1"/>
                </a:solidFill>
                <a:latin typeface="+mn-lt"/>
              </a:rPr>
              <a:t>The strangeness content of the nucleon: </a:t>
            </a:r>
            <a:endParaRPr lang="ja-JP" alt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9029" name="テキスト ボックス 4"/>
          <p:cNvSpPr txBox="1">
            <a:spLocks noChangeArrowheads="1"/>
          </p:cNvSpPr>
          <p:nvPr/>
        </p:nvSpPr>
        <p:spPr bwMode="auto">
          <a:xfrm>
            <a:off x="1897063" y="876301"/>
            <a:ext cx="5753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rgbClr val="000000"/>
                </a:solidFill>
                <a:latin typeface="+mn-lt"/>
              </a:rPr>
              <a:t>Important parameter for dark-matter searches: </a:t>
            </a:r>
            <a:endParaRPr lang="ja-JP" alt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9030" name="テキスト ボックス 8"/>
          <p:cNvSpPr txBox="1">
            <a:spLocks noChangeArrowheads="1"/>
          </p:cNvSpPr>
          <p:nvPr/>
        </p:nvSpPr>
        <p:spPr bwMode="auto">
          <a:xfrm>
            <a:off x="7391401" y="3041650"/>
            <a:ext cx="21510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000">
                <a:solidFill>
                  <a:srgbClr val="000000"/>
                </a:solidFill>
              </a:rPr>
              <a:t>Adapted from:                                          W. Freeman and D. Toussaint            (MILC Collaboration),                           Phys. Rev. D </a:t>
            </a:r>
            <a:r>
              <a:rPr lang="en-US" altLang="ja-JP" sz="1000" b="1">
                <a:solidFill>
                  <a:srgbClr val="000000"/>
                </a:solidFill>
              </a:rPr>
              <a:t>88</a:t>
            </a:r>
            <a:r>
              <a:rPr lang="en-US" altLang="ja-JP" sz="1000">
                <a:solidFill>
                  <a:srgbClr val="000000"/>
                </a:solidFill>
              </a:rPr>
              <a:t>, 054503 (2013). </a:t>
            </a:r>
            <a:endParaRPr lang="ja-JP" altLang="en-US" sz="1000">
              <a:solidFill>
                <a:srgbClr val="000000"/>
              </a:solidFill>
            </a:endParaRPr>
          </a:p>
        </p:txBody>
      </p:sp>
      <p:pic>
        <p:nvPicPr>
          <p:cNvPr id="129031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393826"/>
            <a:ext cx="28448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2" name="図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3894139"/>
            <a:ext cx="783431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3" name="図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4976814"/>
            <a:ext cx="2644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4" name="右矢印 18"/>
          <p:cNvSpPr>
            <a:spLocks noChangeArrowheads="1"/>
          </p:cNvSpPr>
          <p:nvPr/>
        </p:nvSpPr>
        <p:spPr bwMode="auto">
          <a:xfrm rot="7432713">
            <a:off x="4749801" y="4398070"/>
            <a:ext cx="460375" cy="611386"/>
          </a:xfrm>
          <a:prstGeom prst="rightArrow">
            <a:avLst>
              <a:gd name="adj1" fmla="val 50000"/>
              <a:gd name="adj2" fmla="val 49719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sp>
        <p:nvSpPr>
          <p:cNvPr id="129035" name="テキスト ボックス 19"/>
          <p:cNvSpPr txBox="1">
            <a:spLocks noChangeArrowheads="1"/>
          </p:cNvSpPr>
          <p:nvPr/>
        </p:nvSpPr>
        <p:spPr bwMode="auto">
          <a:xfrm>
            <a:off x="5200651" y="4611689"/>
            <a:ext cx="2339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>
                <a:solidFill>
                  <a:schemeClr val="bg1"/>
                </a:solidFill>
              </a:rPr>
              <a:t>most important contribution 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29036" name="円/楕円 20"/>
          <p:cNvSpPr>
            <a:spLocks noChangeArrowheads="1"/>
          </p:cNvSpPr>
          <p:nvPr/>
        </p:nvSpPr>
        <p:spPr bwMode="auto">
          <a:xfrm>
            <a:off x="4849814" y="5029200"/>
            <a:ext cx="1139825" cy="432792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cxnSp>
        <p:nvCxnSpPr>
          <p:cNvPr id="129037" name="直線矢印コネクタ 22"/>
          <p:cNvCxnSpPr>
            <a:cxnSpLocks noChangeShapeType="1"/>
            <a:stCxn id="129036" idx="5"/>
          </p:cNvCxnSpPr>
          <p:nvPr/>
        </p:nvCxnSpPr>
        <p:spPr bwMode="auto">
          <a:xfrm>
            <a:off x="5822715" y="5398611"/>
            <a:ext cx="778111" cy="262414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38" name="テキスト ボックス 25"/>
          <p:cNvSpPr txBox="1">
            <a:spLocks noChangeArrowheads="1"/>
          </p:cNvSpPr>
          <p:nvPr/>
        </p:nvSpPr>
        <p:spPr bwMode="auto">
          <a:xfrm>
            <a:off x="6259514" y="5195888"/>
            <a:ext cx="1150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>
                <a:solidFill>
                  <a:schemeClr val="bg1"/>
                </a:solidFill>
              </a:rPr>
              <a:t>dominates</a:t>
            </a:r>
          </a:p>
          <a:p>
            <a:endParaRPr lang="ja-JP" altLang="en-US" dirty="0"/>
          </a:p>
        </p:txBody>
      </p:sp>
      <p:sp>
        <p:nvSpPr>
          <p:cNvPr id="129039" name="テキスト ボックス 29"/>
          <p:cNvSpPr txBox="1">
            <a:spLocks noChangeArrowheads="1"/>
          </p:cNvSpPr>
          <p:nvPr/>
        </p:nvSpPr>
        <p:spPr bwMode="auto">
          <a:xfrm>
            <a:off x="7540625" y="1123950"/>
            <a:ext cx="2876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 err="1">
                <a:solidFill>
                  <a:schemeClr val="bg1"/>
                </a:solidFill>
                <a:latin typeface="+mn-lt"/>
              </a:rPr>
              <a:t>Neutralino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:                             </a:t>
            </a:r>
            <a:r>
              <a:rPr lang="en-US" altLang="ja-JP" sz="1400" dirty="0" smtClean="0">
                <a:solidFill>
                  <a:schemeClr val="bg1"/>
                </a:solidFill>
                <a:latin typeface="+mn-lt"/>
              </a:rPr>
              <a:t>        Linear </a:t>
            </a:r>
            <a:r>
              <a:rPr lang="en-US" altLang="ja-JP" sz="1400" dirty="0">
                <a:solidFill>
                  <a:schemeClr val="bg1"/>
                </a:solidFill>
                <a:latin typeface="+mn-lt"/>
              </a:rPr>
              <a:t>superposition of the Super-partners of the Higgs, the photon and the Z-boson</a:t>
            </a:r>
            <a:endParaRPr lang="ja-JP" alt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9040" name="左中かっこ 31"/>
          <p:cNvSpPr>
            <a:spLocks/>
          </p:cNvSpPr>
          <p:nvPr/>
        </p:nvSpPr>
        <p:spPr bwMode="auto">
          <a:xfrm>
            <a:off x="7319963" y="1185863"/>
            <a:ext cx="220662" cy="316706"/>
          </a:xfrm>
          <a:prstGeom prst="leftBrace">
            <a:avLst>
              <a:gd name="adj1" fmla="val 8318"/>
              <a:gd name="adj2" fmla="val 50000"/>
            </a:avLst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/>
          </a:p>
        </p:txBody>
      </p:sp>
      <p:cxnSp>
        <p:nvCxnSpPr>
          <p:cNvPr id="129041" name="直線矢印コネクタ 33"/>
          <p:cNvCxnSpPr>
            <a:cxnSpLocks noChangeShapeType="1"/>
            <a:stCxn id="129040" idx="1"/>
          </p:cNvCxnSpPr>
          <p:nvPr/>
        </p:nvCxnSpPr>
        <p:spPr bwMode="auto">
          <a:xfrm flipH="1">
            <a:off x="6996113" y="1344216"/>
            <a:ext cx="323850" cy="14009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042" name="テキスト ボックス 34"/>
          <p:cNvSpPr txBox="1">
            <a:spLocks noChangeArrowheads="1"/>
          </p:cNvSpPr>
          <p:nvPr/>
        </p:nvSpPr>
        <p:spPr bwMode="auto">
          <a:xfrm>
            <a:off x="4656139" y="6261101"/>
            <a:ext cx="5761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dirty="0">
                <a:solidFill>
                  <a:schemeClr val="bg1"/>
                </a:solidFill>
              </a:rPr>
              <a:t>A. </a:t>
            </a:r>
            <a:r>
              <a:rPr lang="en-US" altLang="ja-JP" sz="1200" dirty="0" err="1">
                <a:solidFill>
                  <a:schemeClr val="bg1"/>
                </a:solidFill>
              </a:rPr>
              <a:t>Bottino</a:t>
            </a:r>
            <a:r>
              <a:rPr lang="en-US" altLang="ja-JP" sz="1200" dirty="0">
                <a:solidFill>
                  <a:schemeClr val="bg1"/>
                </a:solidFill>
              </a:rPr>
              <a:t>, F. Donato, N. </a:t>
            </a:r>
            <a:r>
              <a:rPr lang="en-US" altLang="ja-JP" sz="1200" dirty="0" err="1">
                <a:solidFill>
                  <a:schemeClr val="bg1"/>
                </a:solidFill>
              </a:rPr>
              <a:t>Fornengo</a:t>
            </a:r>
            <a:r>
              <a:rPr lang="en-US" altLang="ja-JP" sz="1200" dirty="0">
                <a:solidFill>
                  <a:schemeClr val="bg1"/>
                </a:solidFill>
              </a:rPr>
              <a:t> and S. </a:t>
            </a:r>
            <a:r>
              <a:rPr lang="en-US" altLang="ja-JP" sz="1200" dirty="0" err="1">
                <a:solidFill>
                  <a:schemeClr val="bg1"/>
                </a:solidFill>
              </a:rPr>
              <a:t>Scopel</a:t>
            </a:r>
            <a:r>
              <a:rPr lang="en-US" altLang="ja-JP" sz="1200" dirty="0">
                <a:solidFill>
                  <a:schemeClr val="bg1"/>
                </a:solidFill>
              </a:rPr>
              <a:t>, </a:t>
            </a:r>
            <a:r>
              <a:rPr lang="en-US" altLang="ja-JP" sz="1200" dirty="0" err="1">
                <a:solidFill>
                  <a:schemeClr val="bg1"/>
                </a:solidFill>
              </a:rPr>
              <a:t>Asropart</a:t>
            </a:r>
            <a:r>
              <a:rPr lang="en-US" altLang="ja-JP" sz="1200" dirty="0">
                <a:solidFill>
                  <a:schemeClr val="bg1"/>
                </a:solidFill>
              </a:rPr>
              <a:t>. Phys. </a:t>
            </a:r>
            <a:r>
              <a:rPr lang="en-US" altLang="ja-JP" sz="1200" b="1" dirty="0">
                <a:solidFill>
                  <a:schemeClr val="bg1"/>
                </a:solidFill>
              </a:rPr>
              <a:t>18</a:t>
            </a:r>
            <a:r>
              <a:rPr lang="en-US" altLang="ja-JP" sz="1200" dirty="0">
                <a:solidFill>
                  <a:schemeClr val="bg1"/>
                </a:solidFill>
              </a:rPr>
              <a:t>, 205 (2002).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495" y="412437"/>
            <a:ext cx="1439863" cy="36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6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4" grpId="0" animBg="1"/>
      <p:bldP spid="129035" grpId="0"/>
      <p:bldP spid="129036" grpId="0" animBg="1"/>
      <p:bldP spid="129038" grpId="0"/>
      <p:bldP spid="129039" grpId="0"/>
      <p:bldP spid="12904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530" y="247994"/>
            <a:ext cx="8758064" cy="6461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In-nucleus decay fractions for E325 kinematics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677" y="1474610"/>
            <a:ext cx="6837529" cy="421515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590677" y="6005385"/>
            <a:ext cx="795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Taken from: R.S.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Hayano</a:t>
            </a:r>
            <a:r>
              <a:rPr kumimoji="1" lang="en-US" altLang="ja-JP" dirty="0" smtClean="0">
                <a:solidFill>
                  <a:schemeClr val="bg1"/>
                </a:solidFill>
              </a:rPr>
              <a:t> and T.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Hatsuda</a:t>
            </a:r>
            <a:r>
              <a:rPr kumimoji="1" lang="en-US" altLang="ja-JP" dirty="0" smtClean="0">
                <a:solidFill>
                  <a:schemeClr val="bg1"/>
                </a:solidFill>
              </a:rPr>
              <a:t>, Rev. Mod. Phys. 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82</a:t>
            </a:r>
            <a:r>
              <a:rPr kumimoji="1" lang="en-US" altLang="ja-JP" dirty="0" smtClean="0">
                <a:solidFill>
                  <a:schemeClr val="bg1"/>
                </a:solidFill>
              </a:rPr>
              <a:t>, 2949 (2010).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タイトル 1"/>
          <p:cNvSpPr>
            <a:spLocks noGrp="1"/>
          </p:cNvSpPr>
          <p:nvPr>
            <p:ph type="title"/>
          </p:nvPr>
        </p:nvSpPr>
        <p:spPr>
          <a:xfrm>
            <a:off x="2883243" y="252788"/>
            <a:ext cx="8229600" cy="703262"/>
          </a:xfrm>
        </p:spPr>
        <p:txBody>
          <a:bodyPr/>
          <a:lstStyle/>
          <a:p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How can this result be understood?</a:t>
            </a:r>
            <a:endParaRPr lang="ja-JP" alt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6788" name="テキスト ボックス 4"/>
          <p:cNvSpPr txBox="1">
            <a:spLocks noChangeArrowheads="1"/>
          </p:cNvSpPr>
          <p:nvPr/>
        </p:nvSpPr>
        <p:spPr bwMode="auto">
          <a:xfrm>
            <a:off x="2665807" y="956050"/>
            <a:ext cx="7345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Let us examine the OPE at finite density more closely: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489" name="上下矢印 2"/>
          <p:cNvSpPr>
            <a:spLocks noChangeArrowheads="1"/>
          </p:cNvSpPr>
          <p:nvPr/>
        </p:nvSpPr>
        <p:spPr bwMode="auto">
          <a:xfrm>
            <a:off x="5322887" y="2850824"/>
            <a:ext cx="398463" cy="504230"/>
          </a:xfrm>
          <a:prstGeom prst="upDown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20490" name="上下矢印 4"/>
          <p:cNvSpPr>
            <a:spLocks noChangeArrowheads="1"/>
          </p:cNvSpPr>
          <p:nvPr/>
        </p:nvSpPr>
        <p:spPr bwMode="auto">
          <a:xfrm>
            <a:off x="4411662" y="2590475"/>
            <a:ext cx="322263" cy="468511"/>
          </a:xfrm>
          <a:prstGeom prst="upDownArrow">
            <a:avLst>
              <a:gd name="adj1" fmla="val 50000"/>
              <a:gd name="adj2" fmla="val 4989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20491" name="上下矢印 12"/>
          <p:cNvSpPr>
            <a:spLocks noChangeArrowheads="1"/>
          </p:cNvSpPr>
          <p:nvPr/>
        </p:nvSpPr>
        <p:spPr bwMode="auto">
          <a:xfrm>
            <a:off x="8131175" y="2499987"/>
            <a:ext cx="268287" cy="441722"/>
          </a:xfrm>
          <a:prstGeom prst="upDownArrow">
            <a:avLst>
              <a:gd name="adj1" fmla="val 50000"/>
              <a:gd name="adj2" fmla="val 50218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20492" name="上下矢印 13"/>
          <p:cNvSpPr>
            <a:spLocks noChangeArrowheads="1"/>
          </p:cNvSpPr>
          <p:nvPr/>
        </p:nvSpPr>
        <p:spPr bwMode="auto">
          <a:xfrm>
            <a:off x="6472236" y="2526975"/>
            <a:ext cx="325438" cy="468511"/>
          </a:xfrm>
          <a:prstGeom prst="upDownArrow">
            <a:avLst>
              <a:gd name="adj1" fmla="val 50000"/>
              <a:gd name="adj2" fmla="val 4989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24" name="上下矢印 12"/>
          <p:cNvSpPr>
            <a:spLocks noChangeArrowheads="1"/>
          </p:cNvSpPr>
          <p:nvPr/>
        </p:nvSpPr>
        <p:spPr bwMode="auto">
          <a:xfrm>
            <a:off x="9632950" y="2552374"/>
            <a:ext cx="268287" cy="441722"/>
          </a:xfrm>
          <a:prstGeom prst="upDownArrow">
            <a:avLst>
              <a:gd name="adj1" fmla="val 50000"/>
              <a:gd name="adj2" fmla="val 5008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3" name="曲折矢印 2"/>
          <p:cNvSpPr/>
          <p:nvPr/>
        </p:nvSpPr>
        <p:spPr bwMode="auto">
          <a:xfrm flipV="1">
            <a:off x="3241676" y="4200096"/>
            <a:ext cx="879475" cy="369332"/>
          </a:xfrm>
          <a:prstGeom prst="ben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8" name="曲折矢印 27"/>
          <p:cNvSpPr/>
          <p:nvPr/>
        </p:nvSpPr>
        <p:spPr bwMode="auto">
          <a:xfrm flipV="1">
            <a:off x="3240088" y="5322459"/>
            <a:ext cx="879475" cy="369332"/>
          </a:xfrm>
          <a:prstGeom prst="bentArrow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4445001" y="5268709"/>
            <a:ext cx="39250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Dimension 4 terms governs the behavior of the </a:t>
            </a:r>
            <a:r>
              <a:rPr lang="el-GR" altLang="ja-JP"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φ</a:t>
            </a:r>
            <a:r>
              <a:rPr lang="en-US" altLang="ja-JP"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meson</a:t>
            </a:r>
            <a:r>
              <a:rPr lang="en-US" altLang="ja-JP" sz="2400" dirty="0" smtClean="0">
                <a:solidFill>
                  <a:srgbClr val="000000"/>
                </a:solidFill>
                <a:latin typeface="+mn-lt"/>
              </a:rPr>
              <a:t>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38" y="2161014"/>
            <a:ext cx="1111250" cy="30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88" y="2075396"/>
            <a:ext cx="6175374" cy="47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262" y="2067427"/>
            <a:ext cx="1857376" cy="47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283" y="3209598"/>
            <a:ext cx="1228725" cy="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63" y="3158845"/>
            <a:ext cx="1003300" cy="28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92" y="3175495"/>
            <a:ext cx="1023938" cy="19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88" y="3169140"/>
            <a:ext cx="1216025" cy="19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37" y="4213402"/>
            <a:ext cx="4213225" cy="54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62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490" grpId="0" animBg="1"/>
      <p:bldP spid="20491" grpId="0" animBg="1"/>
      <p:bldP spid="20492" grpId="0" animBg="1"/>
      <p:bldP spid="24" grpId="0" animBg="1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317200" y="252319"/>
            <a:ext cx="8729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More on the free KN and KN scattering amplitudes </a:t>
            </a:r>
            <a:endParaRPr kumimoji="1" lang="en-US" altLang="ja-JP" sz="28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6084000" y="360000"/>
            <a:ext cx="18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634932" y="1405617"/>
            <a:ext cx="128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For KN: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15298" y="1405616"/>
            <a:ext cx="621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Approximate by a real constant (</a:t>
            </a:r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↔ repulsion)</a:t>
            </a:r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48698" y="2066323"/>
            <a:ext cx="6599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T.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Waas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N. Kaiser and W. Weise, Phys. Lett. B </a:t>
            </a:r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379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34 (1996). 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4932" y="2728428"/>
            <a:ext cx="1280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For KN: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206000" y="2811817"/>
            <a:ext cx="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915298" y="2728427"/>
            <a:ext cx="869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Use the latest fit based on SU(3) chiral effective field theory, coupled channels and recent experimental results (</a:t>
            </a:r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Arial" panose="020B0604020202020204" pitchFamily="34" charset="0"/>
              </a:rPr>
              <a:t>↔ attraction)</a:t>
            </a:r>
            <a:r>
              <a:rPr lang="en-US" altLang="ja-JP" sz="24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</a:t>
            </a:r>
            <a:endParaRPr kumimoji="1" lang="en-US" altLang="ja-JP" sz="24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48698" y="3635502"/>
            <a:ext cx="6599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Y. Ikeda, T.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Hyodo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and W. Weise,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Nucl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. Phys. A </a:t>
            </a:r>
            <a:r>
              <a:rPr lang="en-US" altLang="ja-JP" sz="2000" b="1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881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, 98 (2012). 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94" y="4235257"/>
            <a:ext cx="6303316" cy="234985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8892430" y="4902351"/>
            <a:ext cx="3299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</a:t>
            </a:r>
            <a:r>
              <a:rPr lang="en-US" altLang="ja-JP" sz="2000" baseline="30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-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p scattering length obtained from 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kaonic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hydrogen (SIDDHARTA Collaboration)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cxnSp>
        <p:nvCxnSpPr>
          <p:cNvPr id="14" name="直線矢印コネクタ 13"/>
          <p:cNvCxnSpPr>
            <a:stCxn id="13" idx="1"/>
          </p:cNvCxnSpPr>
          <p:nvPr/>
        </p:nvCxnSpPr>
        <p:spPr>
          <a:xfrm flipH="1">
            <a:off x="8031892" y="5410183"/>
            <a:ext cx="860538" cy="125644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4893276" y="5565244"/>
            <a:ext cx="4007603" cy="35277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6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203" y="337654"/>
            <a:ext cx="6635407" cy="5984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Results 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of test-analysis</a:t>
            </a:r>
            <a:r>
              <a:rPr lang="ja-JP" alt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(using MEM)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4148" name="テキスト ボックス 3"/>
          <p:cNvSpPr txBox="1">
            <a:spLocks noChangeArrowheads="1"/>
          </p:cNvSpPr>
          <p:nvPr/>
        </p:nvSpPr>
        <p:spPr bwMode="auto">
          <a:xfrm>
            <a:off x="6444907" y="6252060"/>
            <a:ext cx="5553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P. Gubler and K. </a:t>
            </a:r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Ohtani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Phys. Rev. D 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90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094002 (2014).</a:t>
            </a:r>
          </a:p>
          <a:p>
            <a:r>
              <a:rPr lang="en-US" altLang="ja-JP" sz="1400" dirty="0">
                <a:solidFill>
                  <a:srgbClr val="000000"/>
                </a:solidFill>
              </a:rPr>
              <a:t> 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172" y="1262857"/>
            <a:ext cx="7056438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56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2"/>
          <p:cNvSpPr>
            <a:spLocks noChangeArrowheads="1"/>
          </p:cNvSpPr>
          <p:nvPr/>
        </p:nvSpPr>
        <p:spPr bwMode="auto">
          <a:xfrm>
            <a:off x="8616950" y="835025"/>
            <a:ext cx="1935720" cy="756000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122883" name="AutoShape 3"/>
          <p:cNvSpPr>
            <a:spLocks noChangeArrowheads="1"/>
          </p:cNvSpPr>
          <p:nvPr/>
        </p:nvSpPr>
        <p:spPr bwMode="auto">
          <a:xfrm>
            <a:off x="4441207" y="1051111"/>
            <a:ext cx="3318904" cy="502211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122886" name="Text Box 9"/>
          <p:cNvSpPr txBox="1">
            <a:spLocks noChangeArrowheads="1"/>
          </p:cNvSpPr>
          <p:nvPr/>
        </p:nvSpPr>
        <p:spPr bwMode="auto">
          <a:xfrm>
            <a:off x="4488268" y="1114982"/>
            <a:ext cx="33583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+mn-lt"/>
              </a:rPr>
              <a:t>perturbative Wilson coefficients</a:t>
            </a:r>
          </a:p>
        </p:txBody>
      </p:sp>
      <p:sp>
        <p:nvSpPr>
          <p:cNvPr id="122887" name="Line 10"/>
          <p:cNvSpPr>
            <a:spLocks noChangeShapeType="1"/>
          </p:cNvSpPr>
          <p:nvPr/>
        </p:nvSpPr>
        <p:spPr bwMode="auto">
          <a:xfrm>
            <a:off x="5560541" y="1548185"/>
            <a:ext cx="744127" cy="48344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2888" name="Line 11"/>
          <p:cNvSpPr>
            <a:spLocks noChangeShapeType="1"/>
          </p:cNvSpPr>
          <p:nvPr/>
        </p:nvSpPr>
        <p:spPr bwMode="auto">
          <a:xfrm>
            <a:off x="6527801" y="1548186"/>
            <a:ext cx="1455442" cy="48344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2889" name="Text Box 12"/>
          <p:cNvSpPr txBox="1">
            <a:spLocks noChangeArrowheads="1"/>
          </p:cNvSpPr>
          <p:nvPr/>
        </p:nvSpPr>
        <p:spPr bwMode="auto">
          <a:xfrm>
            <a:off x="8616950" y="908050"/>
            <a:ext cx="19357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+mn-lt"/>
              </a:rPr>
              <a:t>non-perturbative condensates</a:t>
            </a:r>
          </a:p>
        </p:txBody>
      </p:sp>
      <p:sp>
        <p:nvSpPr>
          <p:cNvPr id="122890" name="Line 13"/>
          <p:cNvSpPr>
            <a:spLocks noChangeShapeType="1"/>
          </p:cNvSpPr>
          <p:nvPr/>
        </p:nvSpPr>
        <p:spPr bwMode="auto">
          <a:xfrm flipH="1">
            <a:off x="9242854" y="1591025"/>
            <a:ext cx="234778" cy="44060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22891" name="Rectangle 16"/>
          <p:cNvSpPr>
            <a:spLocks noGrp="1" noChangeArrowheads="1"/>
          </p:cNvSpPr>
          <p:nvPr>
            <p:ph type="title"/>
          </p:nvPr>
        </p:nvSpPr>
        <p:spPr>
          <a:xfrm>
            <a:off x="3829361" y="228229"/>
            <a:ext cx="5044341" cy="615949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More on the OPE in matter</a:t>
            </a:r>
          </a:p>
        </p:txBody>
      </p:sp>
      <p:sp>
        <p:nvSpPr>
          <p:cNvPr id="87052" name="AutoShape 17"/>
          <p:cNvSpPr>
            <a:spLocks/>
          </p:cNvSpPr>
          <p:nvPr/>
        </p:nvSpPr>
        <p:spPr bwMode="auto">
          <a:xfrm>
            <a:off x="7248525" y="3106142"/>
            <a:ext cx="518818" cy="358378"/>
          </a:xfrm>
          <a:prstGeom prst="rightBrace">
            <a:avLst>
              <a:gd name="adj1" fmla="val 29993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87053" name="AutoShape 18"/>
          <p:cNvSpPr>
            <a:spLocks/>
          </p:cNvSpPr>
          <p:nvPr/>
        </p:nvSpPr>
        <p:spPr bwMode="auto">
          <a:xfrm>
            <a:off x="7464425" y="3294460"/>
            <a:ext cx="518818" cy="340519"/>
          </a:xfrm>
          <a:prstGeom prst="rightBrace">
            <a:avLst>
              <a:gd name="adj1" fmla="val 17418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87054" name="AutoShape 19"/>
          <p:cNvSpPr>
            <a:spLocks/>
          </p:cNvSpPr>
          <p:nvPr/>
        </p:nvSpPr>
        <p:spPr bwMode="auto">
          <a:xfrm rot="5400000">
            <a:off x="4256351" y="3926300"/>
            <a:ext cx="618738" cy="3069877"/>
          </a:xfrm>
          <a:prstGeom prst="rightBrace">
            <a:avLst>
              <a:gd name="adj1" fmla="val 40319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ja-JP" altLang="en-US" sz="1400">
              <a:solidFill>
                <a:srgbClr val="000000"/>
              </a:solidFill>
            </a:endParaRPr>
          </a:p>
        </p:txBody>
      </p:sp>
      <p:sp>
        <p:nvSpPr>
          <p:cNvPr id="87055" name="Text Box 20"/>
          <p:cNvSpPr txBox="1">
            <a:spLocks noChangeArrowheads="1"/>
          </p:cNvSpPr>
          <p:nvPr/>
        </p:nvSpPr>
        <p:spPr bwMode="auto">
          <a:xfrm>
            <a:off x="3688905" y="5919067"/>
            <a:ext cx="2016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0000"/>
                </a:solidFill>
                <a:latin typeface="+mn-lt"/>
              </a:rPr>
              <a:t>Change in hot or dense matter!</a:t>
            </a:r>
          </a:p>
        </p:txBody>
      </p:sp>
      <p:pic>
        <p:nvPicPr>
          <p:cNvPr id="87056" name="Picture 26" descr="chiral_condens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740" y="2989549"/>
            <a:ext cx="32099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52" y="3205309"/>
            <a:ext cx="4823507" cy="179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49" y="1962968"/>
            <a:ext cx="8393341" cy="65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14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2" grpId="0"/>
      <p:bldP spid="87053" grpId="0"/>
      <p:bldP spid="87054" grpId="0" animBg="1"/>
      <p:bldP spid="8705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182174" y="227608"/>
            <a:ext cx="681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Dependence on continuum onset?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3002" y="1100596"/>
            <a:ext cx="3668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A</a:t>
            </a:r>
            <a:r>
              <a:rPr lang="en-US" altLang="ja-JP" sz="2000" dirty="0" err="1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nsatz</a:t>
            </a:r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 used so far: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935" y="1120072"/>
            <a:ext cx="5309687" cy="3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" name="円/楕円 6"/>
          <p:cNvSpPr/>
          <p:nvPr/>
        </p:nvSpPr>
        <p:spPr>
          <a:xfrm>
            <a:off x="7945395" y="812383"/>
            <a:ext cx="2051221" cy="8928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3002" y="1843883"/>
            <a:ext cx="5361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However, experiments give us a different picture:</a:t>
            </a:r>
            <a:endParaRPr kumimoji="1" lang="en-US" altLang="ja-JP" sz="20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147" y="2383623"/>
            <a:ext cx="6273328" cy="4188315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 rot="20675366">
            <a:off x="5139403" y="4848026"/>
            <a:ext cx="4039725" cy="6394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35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52877" y="239965"/>
            <a:ext cx="681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New trial: ramp function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208" y="1142008"/>
            <a:ext cx="5570137" cy="36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077" y="1997839"/>
            <a:ext cx="4989613" cy="1552963"/>
          </a:xfrm>
          <a:prstGeom prst="rect">
            <a:avLst/>
          </a:prstGeom>
        </p:spPr>
      </p:pic>
      <p:cxnSp>
        <p:nvCxnSpPr>
          <p:cNvPr id="3" name="直線矢印コネクタ 2"/>
          <p:cNvCxnSpPr/>
          <p:nvPr/>
        </p:nvCxnSpPr>
        <p:spPr>
          <a:xfrm>
            <a:off x="7580584" y="3363685"/>
            <a:ext cx="383853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8860971" y="3276600"/>
            <a:ext cx="0" cy="870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0167257" y="3276599"/>
            <a:ext cx="0" cy="870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936" y="3450771"/>
            <a:ext cx="172357" cy="19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137" y="3450771"/>
            <a:ext cx="283667" cy="2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29" y="3442214"/>
            <a:ext cx="298796" cy="2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22" name="直線コネクタ 21"/>
          <p:cNvCxnSpPr/>
          <p:nvPr/>
        </p:nvCxnSpPr>
        <p:spPr>
          <a:xfrm flipV="1">
            <a:off x="8860970" y="2394857"/>
            <a:ext cx="1319157" cy="9688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0167257" y="2394857"/>
            <a:ext cx="116567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下矢印 27"/>
          <p:cNvSpPr/>
          <p:nvPr/>
        </p:nvSpPr>
        <p:spPr bwMode="auto">
          <a:xfrm rot="16200000">
            <a:off x="6640882" y="2310770"/>
            <a:ext cx="461963" cy="9271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861820" y="4495798"/>
            <a:ext cx="3643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Mimics the experimental behavior of the 2K + n</a:t>
            </a:r>
            <a:r>
              <a:rPr kumimoji="1" lang="el-GR" altLang="ja-JP" dirty="0" smtClean="0">
                <a:solidFill>
                  <a:schemeClr val="bg1"/>
                </a:solidFill>
                <a:cs typeface="Arial" panose="020B0604020202020204" pitchFamily="34" charset="0"/>
              </a:rPr>
              <a:t>π</a:t>
            </a:r>
            <a:r>
              <a:rPr kumimoji="1" lang="en-US" altLang="ja-JP" dirty="0" smtClean="0">
                <a:solidFill>
                  <a:schemeClr val="bg1"/>
                </a:solidFill>
                <a:cs typeface="Arial" panose="020B0604020202020204" pitchFamily="34" charset="0"/>
              </a:rPr>
              <a:t> states</a:t>
            </a:r>
            <a:r>
              <a:rPr kumimoji="1" lang="en-US" altLang="ja-JP" dirty="0" smtClean="0">
                <a:solidFill>
                  <a:schemeClr val="bg1"/>
                </a:solidFill>
              </a:rPr>
              <a:t> 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0" name="上下矢印 29"/>
          <p:cNvSpPr/>
          <p:nvPr/>
        </p:nvSpPr>
        <p:spPr>
          <a:xfrm>
            <a:off x="9499849" y="3742084"/>
            <a:ext cx="340252" cy="65314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390148" y="5411323"/>
            <a:ext cx="5027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bg1"/>
                </a:solidFill>
              </a:rPr>
              <a:t>Will this new 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ansatz</a:t>
            </a:r>
            <a:r>
              <a:rPr lang="en-US" altLang="ja-JP" sz="2400" dirty="0" smtClean="0">
                <a:solidFill>
                  <a:schemeClr val="bg1"/>
                </a:solidFill>
              </a:rPr>
              <a:t> significantly change the behavior of our results?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52877" y="239965"/>
            <a:ext cx="681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New trial: ramp function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15" y="3815393"/>
            <a:ext cx="3237379" cy="5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5" y="4590099"/>
            <a:ext cx="3326929" cy="5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5" y="5356218"/>
            <a:ext cx="3429059" cy="56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8" name="下矢印 7"/>
          <p:cNvSpPr/>
          <p:nvPr/>
        </p:nvSpPr>
        <p:spPr bwMode="auto">
          <a:xfrm rot="16200000">
            <a:off x="4820442" y="4341221"/>
            <a:ext cx="518495" cy="112931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ja-JP" altLang="en-US" sz="1400"/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05" y="3758365"/>
            <a:ext cx="3904364" cy="69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85" y="4527360"/>
            <a:ext cx="5530916" cy="68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85" y="5286136"/>
            <a:ext cx="5425724" cy="66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15" name="直線矢印コネクタ 14"/>
          <p:cNvCxnSpPr/>
          <p:nvPr/>
        </p:nvCxnSpPr>
        <p:spPr>
          <a:xfrm>
            <a:off x="1612912" y="2896619"/>
            <a:ext cx="383853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2893299" y="2809534"/>
            <a:ext cx="0" cy="870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199585" y="2809533"/>
            <a:ext cx="0" cy="870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264" y="2983705"/>
            <a:ext cx="172357" cy="19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65" y="2983705"/>
            <a:ext cx="283667" cy="2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57" y="2975148"/>
            <a:ext cx="298796" cy="2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cxnSp>
        <p:nvCxnSpPr>
          <p:cNvPr id="21" name="直線コネクタ 20"/>
          <p:cNvCxnSpPr/>
          <p:nvPr/>
        </p:nvCxnSpPr>
        <p:spPr>
          <a:xfrm flipV="1">
            <a:off x="2893298" y="1927791"/>
            <a:ext cx="1319157" cy="9688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4199585" y="1927791"/>
            <a:ext cx="116567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167050" y="899237"/>
            <a:ext cx="2954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ea typeface="Segoe UI Symbol" panose="020B0502040204020203" pitchFamily="34" charset="0"/>
                <a:cs typeface="Microsoft JhengHei UI Light" panose="020B0304030504040204" pitchFamily="50" charset="-128"/>
              </a:rPr>
              <a:t>→ modified sum rules</a:t>
            </a:r>
            <a:endParaRPr kumimoji="1" lang="en-US" altLang="ja-JP" sz="2400" dirty="0" smtClean="0">
              <a:solidFill>
                <a:schemeClr val="bg1"/>
              </a:solidFill>
              <a:ea typeface="Segoe UI Symbol" panose="020B0502040204020203" pitchFamily="34" charset="0"/>
              <a:cs typeface="Microsoft JhengHei UI Light" panose="020B0304030504040204" pitchFamily="50" charset="-128"/>
            </a:endParaRPr>
          </a:p>
        </p:txBody>
      </p:sp>
      <p:sp>
        <p:nvSpPr>
          <p:cNvPr id="24" name="左右矢印 23"/>
          <p:cNvSpPr/>
          <p:nvPr/>
        </p:nvSpPr>
        <p:spPr>
          <a:xfrm>
            <a:off x="6366874" y="2156433"/>
            <a:ext cx="1087395" cy="367289"/>
          </a:xfrm>
          <a:prstGeom prst="left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41" y="1676284"/>
            <a:ext cx="1977284" cy="55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8" name="図 2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65" y="2396439"/>
            <a:ext cx="2121260" cy="62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31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120390" y="314105"/>
            <a:ext cx="681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 of ramp-function analysis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886" y="1539936"/>
            <a:ext cx="6909466" cy="460398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912120" y="837096"/>
            <a:ext cx="205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(Vacuum)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16313" y="6261982"/>
            <a:ext cx="4641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solidFill>
                  <a:schemeClr val="bg1"/>
                </a:solidFill>
                <a:latin typeface="Arial" panose="020B0604020202020204" pitchFamily="34" charset="0"/>
                <a:ea typeface="Microsoft JhengHei UI Light" panose="020B0304030504040204" pitchFamily="50" charset="-128"/>
                <a:cs typeface="Arial" panose="020B0604020202020204" pitchFamily="34" charset="0"/>
              </a:rPr>
              <a:t>→ </a:t>
            </a:r>
            <a:r>
              <a:rPr lang="en-US" altLang="ja-JP" sz="2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Consistent, if W’ is not too small </a:t>
            </a:r>
            <a:endParaRPr kumimoji="1" lang="en-US" altLang="ja-JP" sz="2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571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120390" y="314105"/>
            <a:ext cx="681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Results of ramp-function analysis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41417" y="898880"/>
            <a:ext cx="3366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(Nuclear matter) </a:t>
            </a:r>
            <a:endParaRPr kumimoji="1" lang="en-US" altLang="ja-JP" sz="3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09686" y="6203829"/>
            <a:ext cx="5728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solidFill>
                  <a:schemeClr val="bg1"/>
                </a:solidFill>
                <a:latin typeface="Arial" panose="020B0604020202020204" pitchFamily="34" charset="0"/>
                <a:ea typeface="Microsoft JhengHei UI Light" panose="020B0304030504040204" pitchFamily="50" charset="-128"/>
                <a:cs typeface="Arial" panose="020B0604020202020204" pitchFamily="34" charset="0"/>
              </a:rPr>
              <a:t>→ Also </a:t>
            </a:r>
            <a:r>
              <a:rPr lang="en-US" altLang="ja-JP" sz="2200" dirty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c</a:t>
            </a:r>
            <a:r>
              <a:rPr lang="en-US" altLang="ja-JP" sz="2200" dirty="0" smtClean="0">
                <a:solidFill>
                  <a:schemeClr val="bg1"/>
                </a:solidFill>
                <a:ea typeface="Microsoft JhengHei UI Light" panose="020B0304030504040204" pitchFamily="50" charset="-128"/>
                <a:cs typeface="Microsoft JhengHei UI Light" panose="020B0304030504040204" pitchFamily="50" charset="-128"/>
              </a:rPr>
              <a:t>onsistent, if W’ is not too small </a:t>
            </a:r>
            <a:endParaRPr kumimoji="1" lang="en-US" altLang="ja-JP" sz="2200" dirty="0" smtClean="0">
              <a:solidFill>
                <a:schemeClr val="bg1"/>
              </a:solidFill>
              <a:ea typeface="Microsoft JhengHei UI Light" panose="020B0304030504040204" pitchFamily="50" charset="-128"/>
              <a:cs typeface="Microsoft JhengHei UI Light" panose="020B03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93" y="1563265"/>
            <a:ext cx="6853328" cy="456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9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0342" y="183356"/>
            <a:ext cx="7938015" cy="59848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Structure of QCD sum rules for the phi meson</a:t>
            </a:r>
          </a:p>
        </p:txBody>
      </p:sp>
      <p:sp>
        <p:nvSpPr>
          <p:cNvPr id="128004" name="テキスト ボックス 1"/>
          <p:cNvSpPr txBox="1">
            <a:spLocks noChangeArrowheads="1"/>
          </p:cNvSpPr>
          <p:nvPr/>
        </p:nvSpPr>
        <p:spPr bwMode="auto">
          <a:xfrm>
            <a:off x="2629888" y="2742520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0: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8007" name="テキスト ボックス 23"/>
          <p:cNvSpPr txBox="1">
            <a:spLocks noChangeArrowheads="1"/>
          </p:cNvSpPr>
          <p:nvPr/>
        </p:nvSpPr>
        <p:spPr bwMode="auto">
          <a:xfrm>
            <a:off x="2629888" y="3533106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2: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8011" name="テキスト ボックス 27"/>
          <p:cNvSpPr txBox="1">
            <a:spLocks noChangeArrowheads="1"/>
          </p:cNvSpPr>
          <p:nvPr/>
        </p:nvSpPr>
        <p:spPr bwMode="auto">
          <a:xfrm>
            <a:off x="2629888" y="4401964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ea typeface="+mj-ea"/>
              </a:rPr>
              <a:t>Dim. 4: </a:t>
            </a:r>
            <a:endParaRPr lang="ja-JP" altLang="en-US" sz="2400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128016" name="テキスト ボックス 35"/>
          <p:cNvSpPr txBox="1">
            <a:spLocks noChangeArrowheads="1"/>
          </p:cNvSpPr>
          <p:nvPr/>
        </p:nvSpPr>
        <p:spPr bwMode="auto">
          <a:xfrm>
            <a:off x="2629888" y="5317186"/>
            <a:ext cx="1450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6: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8021" name="テキスト ボックス 13"/>
          <p:cNvSpPr txBox="1">
            <a:spLocks noChangeArrowheads="1"/>
          </p:cNvSpPr>
          <p:nvPr/>
        </p:nvSpPr>
        <p:spPr bwMode="auto">
          <a:xfrm>
            <a:off x="5421012" y="1927460"/>
            <a:ext cx="2224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u="sng" dirty="0">
                <a:solidFill>
                  <a:srgbClr val="000000"/>
                </a:solidFill>
                <a:latin typeface="+mn-lt"/>
              </a:rPr>
              <a:t>In Vacuum</a:t>
            </a:r>
            <a:endParaRPr lang="ja-JP" altLang="en-US" sz="2400" u="sng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25" y="995731"/>
            <a:ext cx="1660932" cy="5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69" y="2704062"/>
            <a:ext cx="2680868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99" y="3484284"/>
            <a:ext cx="2705705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99" y="4282506"/>
            <a:ext cx="5631058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69" y="5224728"/>
            <a:ext cx="467001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45" y="965637"/>
            <a:ext cx="6224450" cy="6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1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9" name="テキスト ボックス 13"/>
          <p:cNvSpPr txBox="1">
            <a:spLocks noChangeArrowheads="1"/>
          </p:cNvSpPr>
          <p:nvPr/>
        </p:nvSpPr>
        <p:spPr bwMode="auto">
          <a:xfrm>
            <a:off x="5362834" y="2006088"/>
            <a:ext cx="3011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u="sng" dirty="0">
                <a:solidFill>
                  <a:srgbClr val="000000"/>
                </a:solidFill>
                <a:latin typeface="+mn-lt"/>
              </a:rPr>
              <a:t>In Nuclear Matter</a:t>
            </a:r>
            <a:endParaRPr lang="ja-JP" altLang="en-US" sz="2400" u="sng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0" name="Rectangle 2"/>
          <p:cNvSpPr txBox="1">
            <a:spLocks noChangeArrowheads="1"/>
          </p:cNvSpPr>
          <p:nvPr/>
        </p:nvSpPr>
        <p:spPr>
          <a:xfrm>
            <a:off x="2260342" y="183356"/>
            <a:ext cx="7938015" cy="598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Structure of QCD sum rules for the phi meson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1" name="図 7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25" y="995731"/>
            <a:ext cx="1660932" cy="57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3" name="テキスト ボックス 1"/>
          <p:cNvSpPr txBox="1">
            <a:spLocks noChangeArrowheads="1"/>
          </p:cNvSpPr>
          <p:nvPr/>
        </p:nvSpPr>
        <p:spPr bwMode="auto">
          <a:xfrm>
            <a:off x="1112398" y="2921605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0: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4" name="テキスト ボックス 23"/>
          <p:cNvSpPr txBox="1">
            <a:spLocks noChangeArrowheads="1"/>
          </p:cNvSpPr>
          <p:nvPr/>
        </p:nvSpPr>
        <p:spPr bwMode="auto">
          <a:xfrm>
            <a:off x="1112398" y="3632840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2: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5" name="テキスト ボックス 27"/>
          <p:cNvSpPr txBox="1">
            <a:spLocks noChangeArrowheads="1"/>
          </p:cNvSpPr>
          <p:nvPr/>
        </p:nvSpPr>
        <p:spPr bwMode="auto">
          <a:xfrm>
            <a:off x="1110811" y="4344075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  <a:ea typeface="+mj-ea"/>
              </a:rPr>
              <a:t>Dim. 4: </a:t>
            </a:r>
            <a:endParaRPr lang="ja-JP" altLang="en-US" sz="2400" dirty="0">
              <a:solidFill>
                <a:srgbClr val="000000"/>
              </a:solidFill>
              <a:latin typeface="+mn-lt"/>
              <a:ea typeface="+mj-ea"/>
            </a:endParaRPr>
          </a:p>
        </p:txBody>
      </p:sp>
      <p:sp>
        <p:nvSpPr>
          <p:cNvPr id="76" name="テキスト ボックス 35"/>
          <p:cNvSpPr txBox="1">
            <a:spLocks noChangeArrowheads="1"/>
          </p:cNvSpPr>
          <p:nvPr/>
        </p:nvSpPr>
        <p:spPr bwMode="auto">
          <a:xfrm>
            <a:off x="1110811" y="5780382"/>
            <a:ext cx="15034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  <a:latin typeface="+mn-lt"/>
              </a:rPr>
              <a:t>Dim. 6: </a:t>
            </a:r>
            <a:endParaRPr lang="ja-JP" alt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25" y="2925679"/>
            <a:ext cx="2194032" cy="3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25" y="3632840"/>
            <a:ext cx="2194032" cy="3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95" y="4340001"/>
            <a:ext cx="2098427" cy="3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57" y="4291541"/>
            <a:ext cx="4203934" cy="4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57" y="4907503"/>
            <a:ext cx="3778291" cy="4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136" y="4899823"/>
            <a:ext cx="1984835" cy="43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27" y="5776322"/>
            <a:ext cx="2034192" cy="31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57" y="5730502"/>
            <a:ext cx="4278625" cy="42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037" y="5737234"/>
            <a:ext cx="1411934" cy="4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5" name="上下矢印 14"/>
          <p:cNvSpPr/>
          <p:nvPr/>
        </p:nvSpPr>
        <p:spPr>
          <a:xfrm rot="2000134">
            <a:off x="8579388" y="3433086"/>
            <a:ext cx="518984" cy="900242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38" y="2906969"/>
            <a:ext cx="4916000" cy="36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8" name="フローチャート: 代替処理 17"/>
          <p:cNvSpPr/>
          <p:nvPr/>
        </p:nvSpPr>
        <p:spPr>
          <a:xfrm>
            <a:off x="6690530" y="2744170"/>
            <a:ext cx="5323222" cy="716692"/>
          </a:xfrm>
          <a:prstGeom prst="flowChartAlternate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45" y="965637"/>
            <a:ext cx="6224450" cy="64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55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97133" y="337655"/>
            <a:ext cx="6635407" cy="5984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>
                <a:solidFill>
                  <a:schemeClr val="bg1"/>
                </a:solidFill>
                <a:latin typeface="+mn-lt"/>
              </a:rPr>
              <a:t>Results 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of test-analysis</a:t>
            </a:r>
            <a:r>
              <a:rPr lang="ja-JP" alt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ja-JP" sz="3200" dirty="0" smtClean="0">
                <a:solidFill>
                  <a:schemeClr val="bg1"/>
                </a:solidFill>
                <a:latin typeface="+mn-lt"/>
              </a:rPr>
              <a:t>(using MEM)</a:t>
            </a:r>
            <a:endParaRPr lang="en-US" altLang="ja-JP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4147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05" y="1268414"/>
            <a:ext cx="6696075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テキスト ボックス 3"/>
          <p:cNvSpPr txBox="1">
            <a:spLocks noChangeArrowheads="1"/>
          </p:cNvSpPr>
          <p:nvPr/>
        </p:nvSpPr>
        <p:spPr bwMode="auto">
          <a:xfrm>
            <a:off x="6444907" y="6252060"/>
            <a:ext cx="5553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solidFill>
                  <a:schemeClr val="bg1"/>
                </a:solidFill>
                <a:latin typeface="+mn-lt"/>
              </a:rPr>
              <a:t>P. Gubler and K. </a:t>
            </a:r>
            <a:r>
              <a:rPr lang="en-US" altLang="ja-JP" dirty="0" err="1">
                <a:solidFill>
                  <a:schemeClr val="bg1"/>
                </a:solidFill>
                <a:latin typeface="+mn-lt"/>
              </a:rPr>
              <a:t>Ohtani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Phys. Rev. D 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90</a:t>
            </a:r>
            <a:r>
              <a:rPr lang="en-US" altLang="ja-JP" dirty="0">
                <a:solidFill>
                  <a:schemeClr val="bg1"/>
                </a:solidFill>
                <a:latin typeface="+mn-lt"/>
              </a:rPr>
              <a:t>, 094002 (2014).</a:t>
            </a:r>
          </a:p>
          <a:p>
            <a:r>
              <a:rPr lang="en-US" altLang="ja-JP" sz="1400" dirty="0">
                <a:solidFill>
                  <a:srgbClr val="000000"/>
                </a:solidFill>
              </a:rPr>
              <a:t> 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7834184" y="3186328"/>
            <a:ext cx="864973" cy="557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995891" y="2909533"/>
            <a:ext cx="2594917" cy="1196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schemeClr val="bg1"/>
                </a:solidFill>
                <a:latin typeface="+mn-lt"/>
              </a:rPr>
              <a:t>Peak position can be extracted, but not the width!</a:t>
            </a:r>
            <a:endParaRPr lang="en-US" altLang="ja-JP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79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54"/>
  <p:tag name="DEFAULTHEIGHT" val="4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\sqrt{2}}(|u \bar{u} \rangle + |d \bar{d} \rangle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47.0003"/>
  <p:tag name="PICTUREFILESIZE" val="1232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N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"/>
  <p:tag name="PICTUREFILESIZE" val="246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= c_0(\rho) + \frac{c_2(\rho)}{M^2} + \frac{c_4(\rho)}{M^4}+&#10;\frac{c_6(\rho)}{M^6}+ \dots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45.0007"/>
  <p:tag name="PICTUREFILESIZE" val="3012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c_0 = \frac{1}{4 \pi^2} \Bigg(1+ \frac{\alpha_s}{\pi} \Bigg)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74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162.9603"/>
  <p:tag name="PICTUREFILESIZE" val="1519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c_4 = -\frac{1}{12} \Bigg \langle \frac{\alpha_s}{\pi} G^2\Bigg \rangle_{\rho} + 2 m_s \langle \overline{s}s\rangle_{\rho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74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282.0005"/>
  <p:tag name="PICTUREFILESIZE" val="2657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c_2 = -\frac{3 m_s^2}{2 \pi^2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74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102.9602"/>
  <p:tag name="PICTUREFILESIZE" val="1004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c_6 = -2 \pi \alpha_s \Bigg[\langle (\overline{s} \gamma_{\mu} \gamma_5 \lambda^a s)^2 \rangle_{\rho} + \frac{2}{9} \langle(\overline{s} \gamma_{\mu} \lambda^a s) \displaystyle \sum_{q=u,d,s} (\overline{q} \gamma_{\mu} \lambda^a q)\rangle_{\rho} \Bigg]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6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556.9811"/>
  <p:tag name="PICTUREFILESIZE" val="5736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1}{M^2} \displaystyle \int^{\infty}_{0}ds&#10; e^{-\frac{s}{M^2}} \rho(s)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0.9604"/>
  <p:tag name="PICTUREFILESIZE" val="2122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rho(s) = \rho_{\phi}(s) \Theta(s_0 - s) + c_0 \Theta(s - s_0)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256"/>
  <p:tag name="ORIGWIDTH" val="357.0007"/>
  <p:tag name="PICTUREFILESIZE" val="2678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\rho_{\phi}(s) = c_0 s_0 + c_2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28.0005"/>
  <p:tag name="PICTUREFILESIZE" val="2184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s \rho_{\phi}(s) = \frac{c_0}{2} s_0^2 - c_4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237.9605"/>
  <p:tag name="PICTUREFILESIZE" val="243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|s \bar{s} 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30.00008"/>
  <p:tag name="PICTUREFILESIZE" val="246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s^2 \rho_{\phi}(s) = \frac{c_0}{3} s_0^3 + c_6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250.9805"/>
  <p:tag name="PICTUREFILESIZE" val="2629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\bar{q}\, \Gamma(D,G) q \rangle_{\rho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24.9802"/>
  <p:tag name="PICTUREFILESIZE" val="945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gg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9.98008"/>
  <p:tag name="PICTUREFILESIZE" val="97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G^a \,\Gamma(D,G) G^a \rangle_{\rho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56.9603"/>
  <p:tag name="PICTUREFILESIZE" val="1042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\bar{s}\, \Gamma(D,G) s \rangle_{\rho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23.9602"/>
  <p:tag name="PICTUREFILESIZE" val="908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meq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77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G^a \,\Gamma(D,G) G^a \rangle_{\rho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56.9603"/>
  <p:tag name="PICTUREFILESIZE" val="1042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m^2}&#10;$, &#10;$\log\Biggl( \frac{\mu^2}{m^2} \Biggr)$, ...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53.0003"/>
  <p:tag name="PICTUREFILESIZE" val="1109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\bar{q}\, \Gamma(D,G) q 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14.0002"/>
  <p:tag name="PICTUREFILESIZE" val="847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\sqrt{2}}(|u \bar{u} \rangle + |d \bar{d} \rangle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47.0003"/>
  <p:tag name="PICTUREFILESIZE" val="123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 = 1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51.96008"/>
  <p:tag name="PICTUREFILESIZE" val="159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\sqrt{2}}(|s u \bar{s} \bar{u} \rangle + |s d \bar{s} \bar{d} \rangle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86.0004"/>
  <p:tag name="PICTUREFILESIZE" val="1492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\sqrt{2}}(|K^{\ast} \bar{K} \rangle + | \bar{K}^{\ast} K \rangle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95.9604"/>
  <p:tag name="PICTUREFILESIZE" val="1409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s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78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s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63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bar{q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93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q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74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bar{q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93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q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74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n \phi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3"/>
  <p:tag name="BOXHEIGHT" val="278"/>
  <p:tag name="BOXFONT" val="10"/>
  <p:tag name="BOXWRAP" val="False"/>
  <p:tag name="WORKAROUNDTRANSPARENCYBUG" val="False"/>
  <p:tag name="ALLOWFONTSUBSTITUTION" val="False"/>
  <p:tag name="BITMAPFORMAT" val="pngmono"/>
  <p:tag name="ORIGWIDTH" val="42.96008"/>
  <p:tag name="PICTUREFILESIZE" val="298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\sqrt{2}} \cos \phi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3"/>
  <p:tag name="BOXHEIGHT" val="278"/>
  <p:tag name="BOXFONT" val="10"/>
  <p:tag name="BOXWRAP" val="False"/>
  <p:tag name="WORKAROUNDTRANSPARENCYBUG" val="False"/>
  <p:tag name="ALLOWFONTSUBSTITUTION" val="False"/>
  <p:tag name="BITMAPFORMAT" val="pngmono"/>
  <p:tag name="ORIGWIDTH" val="78.96016"/>
  <p:tag name="PICTUREFILESIZE" val="64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 = 0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52.98008"/>
  <p:tag name="PICTUREFILESIZE" val="201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a_1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9.98008"/>
  <p:tag name="PICTUREFILESIZE" val="134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f_1(1285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87.96016"/>
  <p:tag name="PICTUREFILESIZE" val="603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f_1(1420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87.96016"/>
  <p:tag name="PICTUREFILESIZE" val="587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m_{\rho} \simeq m_{\omega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85.98016"/>
  <p:tag name="PICTUREFILESIZE" val="486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Pi_{\mu \nu}(q) = i \displaystyle \int d^4 x &#10;e^{iqx} \langle T[j_{\mu}(x) j_{\nu}(0)] \rangle_{0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51.9607"/>
  <p:tag name="PICTUREFILESIZE" val="3593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j^q_{\mu} = \frac{1}{\sqrt{2}} \Bigl( \overline{u} \gamma_5 \gamma_{\mu} u &#10;+ \overline{d} \gamma_5 \gamma_{\mu} d\Bigr)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5"/>
  <p:tag name="BOXHEIGHT" val="463"/>
  <p:tag name="BOXFONT" val="10"/>
  <p:tag name="BOXWRAP" val="False"/>
  <p:tag name="WORKAROUNDTRANSPARENCYBUG" val="False"/>
  <p:tag name="ALLOWFONTSUBSTITUTION" val="False"/>
  <p:tag name="BITMAPFORMAT" val="png256"/>
  <p:tag name="ORIGWIDTH" val="258.0005"/>
  <p:tag name="PICTUREFILESIZE" val="2535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j^s_{\mu} = \overline{s} \gamma_5 \gamma_{\mu} s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5"/>
  <p:tag name="BOXHEIGHT" val="463"/>
  <p:tag name="BOXFONT" val="10"/>
  <p:tag name="BOXWRAP" val="False"/>
  <p:tag name="WORKAROUNDTRANSPARENCYBUG" val="False"/>
  <p:tag name="ALLOWFONTSUBSTITUTION" val="False"/>
  <p:tag name="BITMAPFORMAT" val="png256"/>
  <p:tag name="ORIGWIDTH" val="114.0002"/>
  <p:tag name="PICTUREFILESIZE" val="1016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1282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02.9602"/>
  <p:tag name="PICTUREFILESIZE" val="707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1426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02.9602"/>
  <p:tag name="PICTUREFILESIZE" val="718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f_1(1285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5"/>
  <p:tag name="BOXHEIGHT" val="463"/>
  <p:tag name="BOXFONT" val="10"/>
  <p:tag name="BOXWRAP" val="False"/>
  <p:tag name="WORKAROUNDTRANSPARENCYBUG" val="False"/>
  <p:tag name="ALLOWFONTSUBSTITUTION" val="False"/>
  <p:tag name="BITMAPFORMAT" val="pngmono"/>
  <p:tag name="ORIGWIDTH" val="87.96016"/>
  <p:tag name="PICTUREFILESIZE" val="603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1019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02.9602"/>
  <p:tag name="PICTUREFILESIZE" val="662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f_1(1420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5"/>
  <p:tag name="BOXHEIGHT" val="463"/>
  <p:tag name="BOXFONT" val="10"/>
  <p:tag name="BOXWRAP" val="False"/>
  <p:tag name="WORKAROUNDTRANSPARENCYBUG" val="False"/>
  <p:tag name="ALLOWFONTSUBSTITUTION" val="False"/>
  <p:tag name="BITMAPFORMAT" val="pngmono"/>
  <p:tag name="ORIGWIDTH" val="87.96016"/>
  <p:tag name="PICTUREFILESIZE" val="587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Pi_{\mu \nu}(q) = i \displaystyle \int d^4 x &#10;e^{iqx} \langle T[j_{\mu}(x) j_{\nu}(0)] \rangle_{\rho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51.0007"/>
  <p:tag name="PICTUREFILESIZE" val="3566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j^q_{\mu} = \frac{1}{\sqrt{2}} \Bigl( \overline{u} \gamma_5 \gamma_{\mu} u &#10;+ \overline{d} \gamma_5 \gamma_{\mu} d\Bigr)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5"/>
  <p:tag name="BOXHEIGHT" val="463"/>
  <p:tag name="BOXFONT" val="10"/>
  <p:tag name="BOXWRAP" val="False"/>
  <p:tag name="WORKAROUNDTRANSPARENCYBUG" val="False"/>
  <p:tag name="ALLOWFONTSUBSTITUTION" val="False"/>
  <p:tag name="BITMAPFORMAT" val="png256"/>
  <p:tag name="ORIGWIDTH" val="258.0005"/>
  <p:tag name="PICTUREFILESIZE" val="2535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Pi(Q^2) = -\frac{1}{3} \Pi^{\mu}_{\mu}(Q^2)&#10;$, 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99.9804"/>
  <p:tag name="PICTUREFILESIZE" val="1350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Q^2 = - q^2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3.96016"/>
  <p:tag name="PICTUREFILESIZE" val="501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m_{q} \langle \bar{q} q \rangle_{0} + \sigma_{\pi N} \rho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53.9603"/>
  <p:tag name="PICTUREFILESIZE" val="1090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m_q \langle \bar{q} q \rangle_{\rho} \simeq 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6.00016"/>
  <p:tag name="PICTUREFILESIZE" val="703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m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75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bar{q} \tau^a \gamma_{\mu} q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63.00016"/>
  <p:tag name="PICTUREFILESIZE" val="459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bar{q} \tau^a \gamma_5 \gamma_{\mu} q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84.96016"/>
  <p:tag name="PICTUREFILESIZE" val="630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775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91.98016"/>
  <p:tag name="PICTUREFILESIZE" val="565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I = 1&#10;$: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57.96008"/>
  <p:tag name="PICTUREFILESIZE" val="173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.96"/>
  <p:tag name="PICTUREFILESIZE" val="88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a_1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9.98008"/>
  <p:tag name="PICTUREFILESIZE" val="134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bar{q} \to \bar{q} e^{i \gamma_5 \tau^b \theta^b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17.9602"/>
  <p:tag name="PICTUREFILESIZE" val="825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q \to e^{i \gamma_5 \tau^b \theta^b} q&#10;$,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3.9602"/>
  <p:tag name="PICTUREFILESIZE" val="789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omega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.98"/>
  <p:tag name="PICTUREFILESIZE" val="105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f_1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8.96"/>
  <p:tag name="PICTUREFILESIZE" val="129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I = 0&#10;$: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57.96008"/>
  <p:tag name="PICTUREFILESIZE" val="21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bar{q} \gamma_{\mu} q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0.98008"/>
  <p:tag name="PICTUREFILESIZE" val="313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bar{q} \gamma_5 \gamma_{\mu} q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63.00016"/>
  <p:tag name="PICTUREFILESIZE" val="47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783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91.98016"/>
  <p:tag name="PICTUREFILESIZE" val="644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bar{q} \to \bar{q} e^{i \gamma_5 \tau^b \theta^b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17.9602"/>
  <p:tag name="PICTUREFILESIZE" val="825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q \to e^{i \gamma_5 \tau^b \theta^b} q&#10;$,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3.9602"/>
  <p:tag name="PICTUREFILESIZE" val="789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gg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9.98008"/>
  <p:tag name="PICTUREFILESIZE" val="97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omega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.98"/>
  <p:tag name="PICTUREFILESIZE" val="105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.96"/>
  <p:tag name="PICTUREFILESIZE" val="88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f_1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8.96"/>
  <p:tag name="PICTUREFILESIZE" val="129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a_1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9.98008"/>
  <p:tag name="PICTUREFILESIZE" val="134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 \langle [\overline{u} \gamma_{\mu} u &#10;+ \overline{d} \gamma_{\mu} d](x) [\overline{u} \gamma_{\mu} u &#10;+ \overline{d} \gamma_{\mu} d](0) \rangle_{\rho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4"/>
  <p:tag name="BOXHEIGHT" val="464"/>
  <p:tag name="BOXFONT" val="10"/>
  <p:tag name="BOXWRAP" val="False"/>
  <p:tag name="WORKAROUNDTRANSPARENCYBUG" val="False"/>
  <p:tag name="ALLOWFONTSUBSTITUTION" val="False"/>
  <p:tag name="BITMAPFORMAT" val="png256"/>
  <p:tag name="ORIGWIDTH" val="351.9607"/>
  <p:tag name="PICTUREFILESIZE" val="3102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imeq \langle [\overline{u} \gamma_{\mu} u &#10;- \overline{d} \gamma_{\mu} d](x) [\overline{u} \gamma_{\mu} u &#10;- \overline{d} \gamma_{\mu} d](0) \rangle_{\rho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4"/>
  <p:tag name="BOXHEIGHT" val="464"/>
  <p:tag name="BOXFONT" val="10"/>
  <p:tag name="BOXWRAP" val="False"/>
  <p:tag name="WORKAROUNDTRANSPARENCYBUG" val="False"/>
  <p:tag name="ALLOWFONTSUBSTITUTION" val="False"/>
  <p:tag name="BITMAPFORMAT" val="png256"/>
  <p:tag name="ORIGWIDTH" val="369.0008"/>
  <p:tag name="PICTUREFILESIZE" val="3111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 \langle [\overline{u} \gamma_5 \gamma_{\mu} u &#10;+ \overline{d} \gamma_5 \gamma_{\mu} d](x) [\overline{u} \gamma_5 \gamma_{\mu} u &#10;+ \overline{d} \gamma_5 \gamma_{\mu} d](0) \rangle_{\rho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4"/>
  <p:tag name="BOXHEIGHT" val="464"/>
  <p:tag name="BOXFONT" val="10"/>
  <p:tag name="BOXWRAP" val="False"/>
  <p:tag name="WORKAROUNDTRANSPARENCYBUG" val="False"/>
  <p:tag name="ALLOWFONTSUBSTITUTION" val="False"/>
  <p:tag name="BITMAPFORMAT" val="png256"/>
  <p:tag name="ORIGWIDTH" val="438.9609"/>
  <p:tag name="PICTUREFILESIZE" val="4008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1230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02.9602"/>
  <p:tag name="PICTUREFILESIZE" val="709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imeq \langle [\overline{u} \gamma_5 \gamma_{\mu} u &#10;- \overline{d} \gamma_5 \gamma_{\mu} d](x) [\overline{u} \gamma_5 \gamma_{\mu} u &#10;- \overline{d} \gamma_5 \gamma_{\mu} d](0) \rangle_{\rho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4"/>
  <p:tag name="BOXHEIGHT" val="464"/>
  <p:tag name="BOXFONT" val="10"/>
  <p:tag name="BOXWRAP" val="False"/>
  <p:tag name="WORKAROUNDTRANSPARENCYBUG" val="False"/>
  <p:tag name="ALLOWFONTSUBSTITUTION" val="False"/>
  <p:tag name="BITMAPFORMAT" val="png256"/>
  <p:tag name="ORIGWIDTH" val="456.0009"/>
  <p:tag name="PICTUREFILESIZE" val="3986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&lt; 35&#10;$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mono"/>
  <p:tag name="ORIGWIDTH" val="144.0003"/>
  <p:tag name="PICTUREFILESIZE" val="928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&gt; 35&#10;$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mono"/>
  <p:tag name="ORIGWIDTH" val="144.0003"/>
  <p:tag name="PICTUREFILESIZE" val="928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qrt{s_0} = (1.55\pm0.02)\,\mathrm{GeV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0"/>
  <p:tag name="BOXHEIGHT" val="459"/>
  <p:tag name="BOXFONT" val="10"/>
  <p:tag name="BOXWRAP" val="False"/>
  <p:tag name="WORKAROUNDTRANSPARENCYBUG" val="False"/>
  <p:tag name="ALLOWFONTSUBSTITUTION" val="False"/>
  <p:tag name="BITMAPFORMAT" val="png256"/>
  <p:tag name="ORIGWIDTH" val="246.9605"/>
  <p:tag name="PICTUREFILESIZE" val="1917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qrt{s_0} = (1.55\pm0.01)\,\mathrm{GeV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0"/>
  <p:tag name="BOXHEIGHT" val="459"/>
  <p:tag name="BOXFONT" val="10"/>
  <p:tag name="BOXWRAP" val="False"/>
  <p:tag name="WORKAROUNDTRANSPARENCYBUG" val="False"/>
  <p:tag name="ALLOWFONTSUBSTITUTION" val="False"/>
  <p:tag name="BITMAPFORMAT" val="png256"/>
  <p:tag name="ORIGWIDTH" val="246.9605"/>
  <p:tag name="PICTUREFILESIZE" val="1898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qrt{s_0^{\ast}} = (1.55\pm0.02)\,\mathrm{GeV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0"/>
  <p:tag name="BOXHEIGHT" val="459"/>
  <p:tag name="BOXFONT" val="10"/>
  <p:tag name="BOXWRAP" val="False"/>
  <p:tag name="WORKAROUNDTRANSPARENCYBUG" val="False"/>
  <p:tag name="ALLOWFONTSUBSTITUTION" val="False"/>
  <p:tag name="BITMAPFORMAT" val="png256"/>
  <p:tag name="ORIGWIDTH" val="244.9805"/>
  <p:tag name="PICTUREFILESIZE" val="2138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qrt{s_0^{\ast}} = (1.55\pm0.01)\,\mathrm{GeV}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50"/>
  <p:tag name="BOXHEIGHT" val="459"/>
  <p:tag name="BOXFONT" val="10"/>
  <p:tag name="BOXWRAP" val="False"/>
  <p:tag name="WORKAROUNDTRANSPARENCYBUG" val="False"/>
  <p:tag name="ALLOWFONTSUBSTITUTION" val="False"/>
  <p:tag name="BITMAPFORMAT" val="png256"/>
  <p:tag name="ORIGWIDTH" val="244.9805"/>
  <p:tag name="PICTUREFILESIZE" val="2117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c_6 = -2 \pi \alpha_s \Bigg[\langle (\overline{s} \gamma_{\mu} \gamma_5 \lambda^a s)^2 \rangle + \frac{2}{9} \langle(\overline{s} \gamma_{\mu} \lambda^a s) \displaystyle \sum_{q=u,d,s} (\overline{q} \gamma_{\mu} \lambda^a q)\rangle \Bigg]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6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538.9811"/>
  <p:tag name="PICTUREFILESIZE" val="5647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imeq -\frac{224}{81} \pi \alpha_s \kappa_0 \langle \overline{s}s \rangle^2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6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174.9604"/>
  <p:tag name="PICTUREFILESIZE" val="1695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im 1&#10;$}?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6"/>
  <p:tag name="BOXHEIGHT" val="460"/>
  <p:tag name="BOXFONT" val="10"/>
  <p:tag name="BOXWRAP" val="False"/>
  <p:tag name="WORKAROUNDTRANSPARENCYBUG" val="False"/>
  <p:tag name="ALLOWFONTSUBSTITUTION" val="False"/>
  <p:tag name="BITMAPFORMAT" val="png256"/>
  <p:tag name="ORIGWIDTH" val="45.00008"/>
  <p:tag name="PICTUREFILESIZE" val="35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1282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02.9602"/>
  <p:tag name="PICTUREFILESIZE" val="707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s^2 \rho_{\phi}(s) = \frac{c_0}{3} s_0^3 + c_6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250.9805"/>
  <p:tag name="PICTUREFILESIZE" val="2629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G_{OPE}(M)&#10;=\frac{1}{M^2} \displaystyle \int^{\infty}_{0}ds&#10; e^{-\frac{s}{M^2}} \rho(s)&#10;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312.0006"/>
  <p:tag name="PICTUREFILESIZE" val="2650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\omega) \ge 0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82.98016"/>
  <p:tag name="PICTUREFILESIZE" val="537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\omega = 0), \rho(\omega = \infty) 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189.9604"/>
  <p:tag name="PICTUREFILESIZE" val="1072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[\rho|G,I]=\frac{P[G|\rho,I]P[\rho|I]}{P[G|I]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229.9805"/>
  <p:tag name="PICTUREFILESIZE" val="1864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o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19.98008"/>
  <p:tag name="PICTUREFILESIZE" val="71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\delta P[\rho|G,I]}{\delta \rho} = 0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118.9802"/>
  <p:tag name="PICTUREFILESIZE" val="896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[\rho|G,I]=\frac{P[G|\rho,I]P[\rho|I]}{P[G|I]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229.9805"/>
  <p:tag name="PICTUREFILESIZE" val="1864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[G|\rho,I]=\frac{1}{Z_L}e^{-L[\rho]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192.9604"/>
  <p:tag name="PICTUREFILESIZE" val="1270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[\rho | I] = \frac{1}{Z_s}e^{\alpha S[\rho]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160.9803"/>
  <p:tag name="PICTUREFILESIZE" val="1147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1426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02.9602"/>
  <p:tag name="PICTUREFILESIZE" val="718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[\rho | I] = \frac{1}{Z_s}e^{\alpha S[\rho]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160.9803"/>
  <p:tag name="PICTUREFILESIZE" val="1147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L[\rho]=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63.00016"/>
  <p:tag name="PICTUREFILESIZE" val="346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2(M_{\mathrm{max}}-M_{\mathrm{min}})}&#10;\displaystyle \int_{M_{\mathrm{min}}}^{M_{\mathrm{max}}}&#10;dM  &#10;\frac{\Biggl[ G_{OPE}(M)-G_{\rho}(M)\Biggr]^2}{\sigma^2(M)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457.981"/>
  <p:tag name="PICTUREFILESIZE" val="4587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S[\rho]=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61.98016"/>
  <p:tag name="PICTUREFILESIZE" val="361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displaystyle \int_{0}^{\infty} d \omega&#10;\Biggl[\rho(\omega) -m(\omega) &#10;-\rho(\omega)\log\Biggl(\frac{\rho(\omega)}{m(\omega)}\Biggr)&#10; \Biggr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10"/>
  <p:tag name="BOXHEIGHT" val="293"/>
  <p:tag name="BOXFONT" val="10"/>
  <p:tag name="BOXWRAP" val="False"/>
  <p:tag name="WORKAROUNDTRANSPARENCYBUG" val="False"/>
  <p:tag name="ALLOWFONTSUBSTITUTION" val="False"/>
  <p:tag name="BITMAPFORMAT" val="pngmono"/>
  <p:tag name="ORIGWIDTH" val="375.0008"/>
  <p:tag name="PICTUREFILESIZE" val="3261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m_s \langle N | \overline{s}s |N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77.0004"/>
  <p:tag name="PICTUREFILESIZE" val="1238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m_s \frac{\partial m_N}{\partial m_s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618"/>
  <p:tag name="BOXHEIGHT" val="322"/>
  <p:tag name="BOXFONT" val="10"/>
  <p:tag name="BOXWRAP" val="False"/>
  <p:tag name="WORKAROUNDTRANSPARENCYBUG" val="False"/>
  <p:tag name="ALLOWFONTSUBSTITUTION" val="False"/>
  <p:tag name="BITMAPFORMAT" val="pngmono"/>
  <p:tag name="ORIGWIDTH" val="135.0002"/>
  <p:tag name="PICTUREFILESIZE" val="1162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105(41)(37)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243.0005"/>
  <p:tag name="PICTUREFILESIZE" val="1562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41.05(8.2)(^{+1.09}_{-0.69})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294.0006"/>
  <p:tag name="PICTUREFILESIZE" val="2223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35(12)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452"/>
  <p:tag name="BOXHEIGHT" val="335"/>
  <p:tag name="BOXFONT" val="10"/>
  <p:tag name="BOXWRAP" val="False"/>
  <p:tag name="WORKAROUNDTRANSPARENCYBUG" val="False"/>
  <p:tag name="ALLOWFONTSUBSTITUTION" val="False"/>
  <p:tag name="BITMAPFORMAT" val="pngmono"/>
  <p:tag name="ORIGWIDTH" val="186.0004"/>
  <p:tag name="PICTUREFILESIZE" val="120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 = 1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51.96008"/>
  <p:tag name="PICTUREFILESIZE" val="159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\sqrt{2}}(|u \bar{u} \rangle + |d \bar{d} \rangle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47.0003"/>
  <p:tag name="PICTUREFILESIZE" val="1232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f_{T_s} = \frac{\sigma_{sN}}{m_N}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452"/>
  <p:tag name="BOXHEIGHT" val="335"/>
  <p:tag name="BOXFONT" val="10"/>
  <p:tag name="BOXWRAP" val="False"/>
  <p:tag name="WORKAROUNDTRANSPARENCYBUG" val="False"/>
  <p:tag name="ALLOWFONTSUBSTITUTION" val="False"/>
  <p:tag name="BITMAPFORMAT" val="pngmono"/>
  <p:tag name="ORIGWIDTH" val="90.96016"/>
  <p:tag name="PICTUREFILESIZE" val="716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gma_{sN} = 40.2(11.7)(3.5)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273.0005"/>
  <p:tag name="PICTUREFILESIZE" val="1711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to\Pi(q^2) = \frac{1}{\pi}&#10;\displaystyle\int^{\infty}_{0}&#10;ds \frac{\mathrm{Im} \Pi (s)}{s-q^2-i\epsilon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88.9605"/>
  <p:tag name="PICTUREFILESIZE" val="2348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G_{OPE}(M)&#10;=\frac{1}{\pi} \displaystyle \int^{\infty}_{0}ds&#10;\frac{1}{M^2} e^{-\frac{s}{M^2}}\mathrm{Im} \Pi(s)&#10;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361.9807"/>
  <p:tag name="PICTUREFILESIZE" val="3003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Pi_{\mu \nu}(q) = i \displaystyle \int d^4 x &#10;e^{iqx} \langle T[j_{\mu}(x) j_{\nu}(0)] \rangle_{\rho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51.0007"/>
  <p:tag name="PICTUREFILESIZE" val="3566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j_{\mu}(x) = \frac{1}{3} \overline{s}(x) \gamma_{\mu} s(x)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5"/>
  <p:tag name="BOXHEIGHT" val="463"/>
  <p:tag name="BOXFONT" val="10"/>
  <p:tag name="BOXWRAP" val="False"/>
  <p:tag name="WORKAROUNDTRANSPARENCYBUG" val="False"/>
  <p:tag name="ALLOWFONTSUBSTITUTION" val="False"/>
  <p:tag name="BITMAPFORMAT" val="png256"/>
  <p:tag name="ORIGWIDTH" val="196.9804"/>
  <p:tag name="PICTUREFILESIZE" val="1890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0|O_n|0\rangle =&#10;\langle 0|\overline{q}q|0\rangle,\\&#10;\hspace*{39.1mm}\langle 0|G^a_{\mu\nu}G^{a\mu\nu}|0\rangle,\\&#10;\hspace*{39.1mm}\langle 0|\overline{q}\sigma_{\mu\nu}&#10;\frac{\lambda^a}{2}G^{a\mu\nu}q|0\rangle,\\&#10;\hspace*{39.1mm}\langle 0|\overline{q}q\overline{q}q|0\rangle,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86.9806"/>
  <p:tag name="PICTUREFILESIZE" val="5267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i\displaystyle\int d^4x e^{iqx} \langle 0|T\{&#10;\chi(x)\overline{\chi}(0)\}|0\rangle&#10;= C_I(q^2) I + \displaystyle \sum_n C_n(q^2)\langle 0|O_n&#10;|0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576.9612"/>
  <p:tag name="PICTUREFILESIZE" val="4807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\omega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2.00008"/>
  <p:tag name="PICTUREFILESIZE" val="340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omega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.98"/>
  <p:tag name="PICTUREFILESIZE" val="105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|s \bar{s} 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30.00008"/>
  <p:tag name="PICTUREFILESIZE" val="246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\omega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2.00008"/>
  <p:tag name="PICTUREFILESIZE" val="340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omega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.98"/>
  <p:tag name="PICTUREFILESIZE" val="105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m_{\phi}(\rho)}{m_{\phi}(0)} = 1 - &#10;k_1 \frac{\rho}{\rho_0} 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63.9803"/>
  <p:tag name="PICTUREFILESIZE" val="1976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0.034 \pm 0.007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35.9603"/>
  <p:tag name="PICTUREFILESIZE" val="1000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\Gamma_{\phi}(\rho)}{\Gamma_{\phi}(0)} = 1 + &#10;k_2 \frac{\rho}{\rho_0} 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62.9603"/>
  <p:tag name="PICTUREFILESIZE" val="1826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2.6 \pm 1.5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85.98016"/>
  <p:tag name="PICTUREFILESIZE" val="653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\omega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2.00008"/>
  <p:tag name="PICTUREFILESIZE" val="340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omega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.98"/>
  <p:tag name="PICTUREFILESIZE" val="105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rho(s) =&#10;\lambda^2\delta(s-m^2)+ \theta(s-s_{\mathrm{th}})&#10;\frac{1}{\pi}\mathrm{Im} \Pi^{OPE}(s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32.9609"/>
  <p:tag name="PICTUREFILESIZE" val="2674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T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5.96"/>
  <p:tag name="PICTUREFILESIZE" val="85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s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78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T = \frac{\sigma_{\gamma A \to \phi X}}{A \sigma_{\gamma N \to \phi X}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1167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Gamma_{\phi}(\rho_0) \simeq 30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68.0003"/>
  <p:tag name="PICTUREFILESIZE" val="1248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Gamma_{\phi}(\rho_0) \simeq 27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68.0003"/>
  <p:tag name="PICTUREFILESIZE" val="1214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Gamma_{\phi}(\rho_0) \simeq 73\,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68.0003"/>
  <p:tag name="PICTUREFILESIZE" val="1233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g_d = \frac{2}{27} \Bigg(&#10;m_N + \frac{23}{4} \sigma_{\pi N} + \frac{25}{2} \sigma_{sN}&#10;\Bigg) 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304.9806"/>
  <p:tag name="PICTUREFILESIZE" val="2236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N| \overline{s}s|N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618"/>
  <p:tag name="BOXHEIGHT" val="322"/>
  <p:tag name="BOXFONT" val="10"/>
  <p:tag name="BOXWRAP" val="False"/>
  <p:tag name="WORKAROUNDTRANSPARENCYBUG" val="False"/>
  <p:tag name="ALLOWFONTSUBSTITUTION" val="False"/>
  <p:tag name="BITMAPFORMAT" val="pngmono"/>
  <p:tag name="ORIGWIDTH" val="81.96016"/>
  <p:tag name="PICTUREFILESIZE" val="640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2(\rho)=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73.98016"/>
  <p:tag name="PICTUREFILESIZE" val="435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2(0) + \rho \Biggl[-\frac{2}{27}M_N^0 &#10;+2m_s\langle N| \bar{s}s |N\rangle &#10;+ A^s_1 M_N 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18.9809"/>
  <p:tag name="PICTUREFILESIZE" val="3309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 \frac{7}{12}\frac{\alpha_s}{\pi} A^g_2 M_N \Biggr]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6.0002"/>
  <p:tag name="PICTUREFILESIZE" val="1121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83&#10;$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603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s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63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2.2\sigma_{sN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66.00016"/>
  <p:tag name="PICTUREFILESIZE" val="443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38&#10;$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79.98016"/>
  <p:tag name="PICTUREFILESIZE" val="558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31&#10;$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536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sim 2.2\rho \Biggl[ \Big(\frac{\sigma_{sN}}{1\mathrm{MeV}}\Big) - 33 \Biggr] \mathrm{MeV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49.0005"/>
  <p:tag name="PICTUREFILESIZE" val="1984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R(s) = R_{\phi}(s) \Theta(s_0 - s) + c_0 \Theta(s - s_0)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256"/>
  <p:tag name="ORIGWIDTH" val="366.9607"/>
  <p:tag name="PICTUREFILESIZE" val="2762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R(s) = R_{\phi}(s) \Theta(s_0 - s) + c_0 W(s,s_1,s_2)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256"/>
  <p:tag name="ORIGWIDTH" val="384.9608"/>
  <p:tag name="PICTUREFILESIZE" val="2993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mono"/>
  <p:tag name="ORIGWIDTH" val="9"/>
  <p:tag name="PICTUREFILESIZE" val="76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{\tiny{1}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114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{\tiny{2}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mono"/>
  <p:tag name="ORIGWIDTH" val="18.96"/>
  <p:tag name="PICTUREFILESIZE" val="140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R_{\phi}(s) = c_0 s_0 + c_2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32.9805"/>
  <p:tag name="PICTUREFILESIZE" val="2246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s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63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s R_{\phi}(s) = \frac{c_0}{2} s_0^2 - c_4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243.0005"/>
  <p:tag name="PICTUREFILESIZE" val="2487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}_{0}ds s^2 R_{\phi}(s) = \frac{c_0}{3} s_0^3 + c_6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255.9606"/>
  <p:tag name="PICTUREFILESIZE" val="2682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+ \frac{1}{2W'}}_{0}ds R_{\phi}(s) = c_0 s_0 + c_2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80.9806"/>
  <p:tag name="PICTUREFILESIZE" val="2822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+\frac{1}{2W'}}_{0}ds s R_{\phi}(s) = &#10;\frac{c_0}{2}\Big( s_0^2 + \frac{1}{12 W'^2} \Big) - c_4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403.9808"/>
  <p:tag name="PICTUREFILESIZE" val="4163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displaystyle \int^{s_0 + \frac{1}{2W'}}_{0}ds s^2 R_{\phi}(s) &#10;= \frac{c_0}{3} \Big( s_0^3 + \frac{s_0}{4W'^2} \Big) + c_6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256"/>
  <p:tag name="ORIGWIDTH" val="405.0008"/>
  <p:tag name="PICTUREFILESIZE" val="4341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mono"/>
  <p:tag name="ORIGWIDTH" val="9"/>
  <p:tag name="PICTUREFILESIZE" val="76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{\tiny{1}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114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{\tiny{2}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50"/>
  <p:tag name="BOXHEIGHT" val="484"/>
  <p:tag name="BOXFONT" val="10"/>
  <p:tag name="BOXWRAP" val="False"/>
  <p:tag name="WORKAROUNDTRANSPARENCYBUG" val="False"/>
  <p:tag name="ALLOWFONTSUBSTITUTION" val="False"/>
  <p:tag name="BITMAPFORMAT" val="pngmono"/>
  <p:tag name="ORIGWIDTH" val="18.96"/>
  <p:tag name="PICTUREFILESIZE" val="140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0 = \frac{s_1 + s_2}{2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mono"/>
  <p:tag name="ORIGWIDTH" val="102.9602"/>
  <p:tag name="PICTUREFILESIZE" val="581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W' = \frac{1}{s_2 - s_1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0"/>
  <p:tag name="BOXHEIGHT" val="458"/>
  <p:tag name="BOXFONT" val="10"/>
  <p:tag name="BOXWRAP" val="False"/>
  <p:tag name="WORKAROUNDTRANSPARENCYBUG" val="False"/>
  <p:tag name="ALLOWFONTSUBSTITUTION" val="False"/>
  <p:tag name="BITMAPFORMAT" val="pngmono"/>
  <p:tag name="ORIGWIDTH" val="108.0002"/>
  <p:tag name="PICTUREFILESIZE" val="60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\overline{s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7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 = 0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52.98008"/>
  <p:tag name="PICTUREFILESIZE" val="201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1019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02.9602"/>
  <p:tag name="PICTUREFILESIZE" val="66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d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0.98"/>
  <p:tag name="PICTUREFILESIZE" val="185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me}{&#10;$&#10;u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7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775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91.98016"/>
  <p:tag name="PICTUREFILESIZE" val="565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to\Pi(q^2) = \frac{1}{\pi}&#10;\displaystyle\int^{\infty}_{0}&#10;ds \frac{\mathrm{Im} \Pi (s)}{s-q^2-i\epsilon}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88.9605"/>
  <p:tag name="PICTUREFILESIZE" val="2348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Pi(q^2) = i\displaystyle\int d^4x e^{iqx} \langle 0|T\{&#10;\chi(x)\overline{\chi}(0)\}|0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361.9807"/>
  <p:tag name="PICTUREFILESIZE" val="3014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G_{OPE}(M)&#10;=\frac{1}{\pi} \displaystyle \int^{\infty}_{0}ds&#10;\frac{1}{M^2} e^{-\frac{s}{M^2}}\mathrm{Im} \Pi(s)&#10;$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361.9807"/>
  <p:tag name="PICTUREFILESIZE" val="3003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chi(x) = \overline{s}(x) \gamma_{\mu} s(x)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77.0004"/>
  <p:tag name="PICTUREFILESIZE" val="1166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0|O_n|0\rangle =&#10;\langle 0|\overline{q}q|0\rangle,\\&#10;\hspace*{39.1mm}\langle 0|G^a_{\mu\nu}G^{a\mu\nu}|0\rangle,\\&#10;\hspace*{39.1mm}\langle 0|\overline{q}\sigma_{\mu\nu}&#10;\frac{\lambda^a}{2}G^{a\mu\nu}q|0\rangle,\\&#10;\hspace*{39.1mm}\langle 0|\overline{q}q\overline{q}q|0\rangle,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86.9806"/>
  <p:tag name="PICTUREFILESIZE" val="5267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i\displaystyle\int d^4x e^{iqx} \langle 0|T\{&#10;\chi(x)\overline{\chi}(0)\}|0\rangle&#10;= C_I(q^2) I + \displaystyle \sum_n C_n(q^2)\langle 0|O_n&#10;|0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576.9612"/>
  <p:tag name="PICTUREFILESIZE" val="4807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c_6(\rho)}{M^6}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735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0(0) = 1 + \frac{\alpha_s}{\pi}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42.9803"/>
  <p:tag name="PICTUREFILESIZE" val="845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2(0) = -6m_s^2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38.9603"/>
  <p:tag name="PICTUREFILESIZE" val="882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4(0) = \frac{\pi^2}{3} \langle \frac{\alpha_s}{\pi}G^2 \rangle&#10;+8\pi^2 m_s\langle \overline{s} s \rangle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94.9606"/>
  <p:tag name="PICTUREFILESIZE" val="227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783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91.98016"/>
  <p:tag name="PICTUREFILESIZE" val="644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c_6(0) = -\frac{448}{81}\kappa\pi^3\alpha_s \langle \overline{s} s \rangle^2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34.9605"/>
  <p:tag name="PICTUREFILESIZE" val="172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M^2} \displaystyle \int^{\infty}_{0}ds&#10; e^{-\frac{s}{M^2}} \rho(s) = c_0(\rho) + \frac{c_2(\rho)}{M^2} + \frac{c_4(\rho)}{M^4}+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44.9609"/>
  <p:tag name="PICTUREFILESIZE" val="4092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c_6(\rho)}{M^6}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735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0(\rho) = c_0(0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33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2(\rho) = c_2(0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05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4(\rho)= &#10;c_4(0)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07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+ \rho \Bigl[ -\frac{2}{27}M_N &#10;+\frac{56}{27}m_s \langle N|\overline{s}{s}|N\rangle 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74.9806"/>
  <p:tag name="PICTUREFILESIZE" val="2284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+ \frac{4}{27} m_q\langle N|\overline{q}{q}|N\rangle +A^s_2 M_N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46.0005"/>
  <p:tag name="PICTUREFILESIZE" val="2067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\frac{7}{12} \frac{\alpha_s}{\pi} A_2^g M_N \Bigr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6.9602"/>
  <p:tag name="PICTUREFILESIZE" val="1094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c_6(\rho)= &#10;c_6(0) 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129.9602"/>
  <p:tag name="PICTUREFILESIZE" val="85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1230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02.9602"/>
  <p:tag name="PICTUREFILESIZE" val="709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+\rho \Big[-\frac{896}{81} \kappa_N \pi^3 \alpha_s &#10; \langle \overline{s}{s}\rangle&#10;\langle N| \overline{s}{s}| N \rangle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288.9605"/>
  <p:tag name="PICTUREFILESIZE" val="2340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-\frac{5}{6}A^s_4 M^3_N \Bigr]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94.98016"/>
  <p:tag name="PICTUREFILESIZE" val="89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langle  \overline{s}s \rangle_{\rho} = \langle \overline{s}s \rangle_{0}&#10;+ \langle N| \overline{s}s|N\rangle \rho + \dots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OXWIDTH" val="667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297.9606"/>
  <p:tag name="PICTUREFILESIZE" val="1848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frac{1}{M^2} \displaystyle \int^{\infty}_{0}ds&#10; e^{-\frac{s}{M^2}} \rho(s) = c_0(\rho) + \frac{c_2(\rho)}{M^2} + \frac{c_4(\rho)}{M^4}+&#10;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mono"/>
  <p:tag name="ORIGWIDTH" val="444.9609"/>
  <p:tag name="PICTUREFILESIZE" val="4092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sigma_{sN} = m_s \langle N| \overline{s}s |N \rangle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77.0004"/>
  <p:tag name="PICTUREFILESIZE" val="1592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m_{\phi}(\rho)}{m_{\phi}(0)} = 0.966 \pm 0.007&#10;$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19.9605"/>
  <p:tag name="PICTUREFILESIZE" val="2405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sigma_{sN} \sim 160\,\pm\,50$ MeV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13.9605"/>
  <p:tag name="PICTUREFILESIZE" val="1639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Pi_{\mu \nu}(q) = i \displaystyle \int d^4 x &#10;e^{iqx} \langle T[j_{\mu}(x) j_{\nu}(0)] \rangle_{\rho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51.0007"/>
  <p:tag name="PICTUREFILESIZE" val="3566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j_{\mu}(x) = \frac{1}{3} \overline{s}(x) \gamma_{\mu} s(x)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5"/>
  <p:tag name="BOXHEIGHT" val="463"/>
  <p:tag name="BOXFONT" val="10"/>
  <p:tag name="BOXWRAP" val="False"/>
  <p:tag name="WORKAROUNDTRANSPARENCYBUG" val="False"/>
  <p:tag name="ALLOWFONTSUBSTITUTION" val="False"/>
  <p:tag name="BITMAPFORMAT" val="png256"/>
  <p:tag name="ORIGWIDTH" val="196.9804"/>
  <p:tag name="PICTUREFILESIZE" val="1890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Pi(q^2) = \frac{1}{3 q^2} \Pi^{\mu}_{\mu}(q) 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15"/>
  <p:tag name="BOXHEIGHT" val="463"/>
  <p:tag name="BOXFONT" val="10"/>
  <p:tag name="BOXWRAP" val="False"/>
  <p:tag name="WORKAROUNDTRANSPARENCYBUG" val="False"/>
  <p:tag name="ALLOWFONTSUBSTITUTION" val="False"/>
  <p:tag name="BITMAPFORMAT" val="png256"/>
  <p:tag name="ORIGWIDTH" val="171.0003"/>
  <p:tag name="PICTUREFILESIZE" val="176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1282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02.9602"/>
  <p:tag name="PICTUREFILESIZE" val="707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mathrm{Im} \Pi(q^2) = \frac{\mathrm{Im} \Pi_{\phi}(q^2)}{q^2 g^2_{\phi}} &#10;\Bigg|\frac{(1-a_{\phi})q^2 - \mathring{m}^2_{\phi}}{q^2 - \mathring{m}^2_{\phi} - \Pi_{\phi}(q^2)}\Bigg|^2 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756"/>
  <p:tag name="BOXHEIGHT" val="470"/>
  <p:tag name="BOXFONT" val="10"/>
  <p:tag name="BOXWRAP" val="False"/>
  <p:tag name="WORKAROUNDTRANSPARENCYBUG" val="False"/>
  <p:tag name="ALLOWFONTSUBSTITUTION" val="False"/>
  <p:tag name="BITMAPFORMAT" val="png256"/>
  <p:tag name="ORIGWIDTH" val="342.9607"/>
  <p:tag name="PICTUREFILESIZE" val="4733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phi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46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overline{K}^0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8.98008"/>
  <p:tag name="PICTUREFILESIZE" val="344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0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27.96008"/>
  <p:tag name="PICTUREFILESIZE" val="340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+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3.96008"/>
  <p:tag name="PICTUREFILESIZE" val="329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+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3.96008"/>
  <p:tag name="PICTUREFILESIZE" val="329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&#10;\frac{\sigma(e^+ e^- \to K^+ K^-)}&#10;{\sigma(e^+ e^- \to \mu^+ \mu^-)}&#10;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44.9603"/>
  <p:tag name="PICTUREFILESIZE" val="1763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\phi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4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1426 MeV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4"/>
  <p:tag name="BOXHEIGHT" val="332"/>
  <p:tag name="BOXFONT" val="10"/>
  <p:tag name="BOXWRAP" val="False"/>
  <p:tag name="WORKAROUNDTRANSPARENCYBUG" val="False"/>
  <p:tag name="ALLOWFONTSUBSTITUTION" val="False"/>
  <p:tag name="BITMAPFORMAT" val="pngmono"/>
  <p:tag name="ORIGWIDTH" val="102.9602"/>
  <p:tag name="PICTUREFILESIZE" val="718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+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3.96008"/>
  <p:tag name="PICTUREFILESIZE" val="329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N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"/>
  <p:tag name="PICTUREFILESIZE" val="246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N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"/>
  <p:tag name="PICTUREFILESIZE" val="246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+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3.96008"/>
  <p:tag name="PICTUREFILESIZE" val="329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Y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5.96"/>
  <p:tag name="PICTUREFILESIZE" val="206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K^-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30.96008"/>
  <p:tag name="PICTUREFILESIZE" val="273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e}{rgb}{0.8,0.8,0.8}&#10;\begin{document}&#10;\color{black}{&#10;$N$&#10;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461"/>
  <p:tag name="BOXFONT" val="10"/>
  <p:tag name="BOXWRAP" val="False"/>
  <p:tag name="WORKAROUNDTRANSPARENCYBUG" val="False"/>
  <p:tag name="ALLOWFONTSUBSTITUTION" val="False"/>
  <p:tag name="BITMAPFORMAT" val="png256"/>
  <p:tag name="ORIGWIDTH" val="18"/>
  <p:tag name="PICTUREFILESIZE" val="2462"/>
</p:tagLst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11060</TotalTime>
  <Words>2429</Words>
  <Application>Microsoft Office PowerPoint</Application>
  <PresentationFormat>ワイド画面</PresentationFormat>
  <Paragraphs>406</Paragraphs>
  <Slides>64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64</vt:i4>
      </vt:variant>
    </vt:vector>
  </HeadingPairs>
  <TitlesOfParts>
    <vt:vector size="76" baseType="lpstr">
      <vt:lpstr>Arial Unicode MS</vt:lpstr>
      <vt:lpstr>Microsoft JhengHei UI Light</vt:lpstr>
      <vt:lpstr>Microsoft YaHei Light</vt:lpstr>
      <vt:lpstr>ＭＳ Ｐゴシック</vt:lpstr>
      <vt:lpstr>Arial</vt:lpstr>
      <vt:lpstr>Calibri</vt:lpstr>
      <vt:lpstr>Calibri Light</vt:lpstr>
      <vt:lpstr>Century</vt:lpstr>
      <vt:lpstr>Segoe UI Symbol</vt:lpstr>
      <vt:lpstr>Symbol</vt:lpstr>
      <vt:lpstr>Tahoma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QCD sum rules</vt:lpstr>
      <vt:lpstr>More on the OPE in matter</vt:lpstr>
      <vt:lpstr>Structure of QCD sum rules for the phi meson</vt:lpstr>
      <vt:lpstr>PowerPoint プレゼンテーション</vt:lpstr>
      <vt:lpstr>Results of test-analysis (using MEM)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The basic problem to be solved</vt:lpstr>
      <vt:lpstr>The Maximum Entropy Method</vt:lpstr>
      <vt:lpstr>PowerPoint プレゼンテーション</vt:lpstr>
      <vt:lpstr>The strangeness content of the nucleon: results from lattice QCD</vt:lpstr>
      <vt:lpstr>Recent results</vt:lpstr>
      <vt:lpstr>QCD sum rules</vt:lpstr>
      <vt:lpstr>More on the OPE in matter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Other experimental results</vt:lpstr>
      <vt:lpstr>The strangeness content of the nucleon: </vt:lpstr>
      <vt:lpstr>In-nucleus decay fractions for E325 kinematics</vt:lpstr>
      <vt:lpstr>How can this result be understood?</vt:lpstr>
      <vt:lpstr>PowerPoint プレゼンテーション</vt:lpstr>
      <vt:lpstr>Results of test-analysis (using MEM)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Philipp Gubler</dc:creator>
  <cp:lastModifiedBy>Philipp Gubler</cp:lastModifiedBy>
  <cp:revision>475</cp:revision>
  <dcterms:created xsi:type="dcterms:W3CDTF">2015-06-06T17:53:30Z</dcterms:created>
  <dcterms:modified xsi:type="dcterms:W3CDTF">2017-05-17T18:02:34Z</dcterms:modified>
</cp:coreProperties>
</file>