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78" r:id="rId2"/>
    <p:sldId id="340" r:id="rId3"/>
    <p:sldId id="259" r:id="rId4"/>
    <p:sldId id="313" r:id="rId5"/>
    <p:sldId id="273" r:id="rId6"/>
    <p:sldId id="341" r:id="rId7"/>
    <p:sldId id="348" r:id="rId8"/>
    <p:sldId id="312" r:id="rId9"/>
    <p:sldId id="316" r:id="rId10"/>
    <p:sldId id="314" r:id="rId11"/>
    <p:sldId id="317" r:id="rId12"/>
    <p:sldId id="318" r:id="rId13"/>
    <p:sldId id="271" r:id="rId14"/>
    <p:sldId id="319" r:id="rId15"/>
    <p:sldId id="274" r:id="rId16"/>
    <p:sldId id="351" r:id="rId17"/>
    <p:sldId id="321" r:id="rId18"/>
    <p:sldId id="298" r:id="rId19"/>
    <p:sldId id="305" r:id="rId20"/>
    <p:sldId id="304" r:id="rId21"/>
    <p:sldId id="320" r:id="rId22"/>
    <p:sldId id="322" r:id="rId23"/>
    <p:sldId id="324" r:id="rId24"/>
    <p:sldId id="345" r:id="rId25"/>
    <p:sldId id="346" r:id="rId26"/>
    <p:sldId id="344" r:id="rId27"/>
    <p:sldId id="279" r:id="rId28"/>
    <p:sldId id="342" r:id="rId29"/>
    <p:sldId id="329" r:id="rId30"/>
    <p:sldId id="330" r:id="rId31"/>
    <p:sldId id="331" r:id="rId32"/>
    <p:sldId id="343" r:id="rId33"/>
    <p:sldId id="334" r:id="rId34"/>
    <p:sldId id="335" r:id="rId35"/>
    <p:sldId id="336" r:id="rId36"/>
    <p:sldId id="337" r:id="rId37"/>
    <p:sldId id="338" r:id="rId38"/>
    <p:sldId id="323" r:id="rId39"/>
    <p:sldId id="350" r:id="rId40"/>
    <p:sldId id="328" r:id="rId41"/>
    <p:sldId id="291" r:id="rId4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797"/>
    <a:srgbClr val="FF7575"/>
    <a:srgbClr val="FF0000"/>
    <a:srgbClr val="5BD54B"/>
    <a:srgbClr val="FF8989"/>
    <a:srgbClr val="00FF00"/>
    <a:srgbClr val="FF5757"/>
    <a:srgbClr val="92D050"/>
    <a:srgbClr val="F36139"/>
    <a:srgbClr val="8F4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00" autoAdjust="0"/>
    <p:restoredTop sz="94660"/>
  </p:normalViewPr>
  <p:slideViewPr>
    <p:cSldViewPr>
      <p:cViewPr varScale="1">
        <p:scale>
          <a:sx n="91" d="100"/>
          <a:sy n="91" d="100"/>
        </p:scale>
        <p:origin x="-12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0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9348F-2B71-435D-A535-1B02EF1DE3DF}" type="datetimeFigureOut">
              <a:rPr kumimoji="1" lang="ja-JP" altLang="en-US" smtClean="0"/>
              <a:t>2017/5/16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A9EC9-7C75-4A84-AEA3-A7D00BFC50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39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C45DD-6B87-4AB2-B576-3E66D5A3FB4B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7536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74E5-B71E-4BD8-AEB8-4CF0D11AA3B2}" type="datetimeFigureOut">
              <a:rPr kumimoji="1" lang="ja-JP" altLang="en-US" smtClean="0"/>
              <a:t>2017/5/16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46A1-FCF7-4752-96A5-B71381FE6D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17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74E5-B71E-4BD8-AEB8-4CF0D11AA3B2}" type="datetimeFigureOut">
              <a:rPr kumimoji="1" lang="ja-JP" altLang="en-US" smtClean="0"/>
              <a:t>2017/5/16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46A1-FCF7-4752-96A5-B71381FE6D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521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74E5-B71E-4BD8-AEB8-4CF0D11AA3B2}" type="datetimeFigureOut">
              <a:rPr kumimoji="1" lang="ja-JP" altLang="en-US" smtClean="0"/>
              <a:t>2017/5/16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46A1-FCF7-4752-96A5-B71381FE6D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159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74E5-B71E-4BD8-AEB8-4CF0D11AA3B2}" type="datetimeFigureOut">
              <a:rPr kumimoji="1" lang="ja-JP" altLang="en-US" smtClean="0"/>
              <a:t>2017/5/16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46A1-FCF7-4752-96A5-B71381FE6D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54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74E5-B71E-4BD8-AEB8-4CF0D11AA3B2}" type="datetimeFigureOut">
              <a:rPr kumimoji="1" lang="ja-JP" altLang="en-US" smtClean="0"/>
              <a:t>2017/5/16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46A1-FCF7-4752-96A5-B71381FE6D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564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74E5-B71E-4BD8-AEB8-4CF0D11AA3B2}" type="datetimeFigureOut">
              <a:rPr kumimoji="1" lang="ja-JP" altLang="en-US" smtClean="0"/>
              <a:t>2017/5/16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46A1-FCF7-4752-96A5-B71381FE6D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69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74E5-B71E-4BD8-AEB8-4CF0D11AA3B2}" type="datetimeFigureOut">
              <a:rPr kumimoji="1" lang="ja-JP" altLang="en-US" smtClean="0"/>
              <a:t>2017/5/16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46A1-FCF7-4752-96A5-B71381FE6D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1594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74E5-B71E-4BD8-AEB8-4CF0D11AA3B2}" type="datetimeFigureOut">
              <a:rPr kumimoji="1" lang="ja-JP" altLang="en-US" smtClean="0"/>
              <a:t>2017/5/16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46A1-FCF7-4752-96A5-B71381FE6D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300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74E5-B71E-4BD8-AEB8-4CF0D11AA3B2}" type="datetimeFigureOut">
              <a:rPr kumimoji="1" lang="ja-JP" altLang="en-US" smtClean="0"/>
              <a:t>2017/5/16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46A1-FCF7-4752-96A5-B71381FE6D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992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74E5-B71E-4BD8-AEB8-4CF0D11AA3B2}" type="datetimeFigureOut">
              <a:rPr kumimoji="1" lang="ja-JP" altLang="en-US" smtClean="0"/>
              <a:t>2017/5/16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46A1-FCF7-4752-96A5-B71381FE6D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334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74E5-B71E-4BD8-AEB8-4CF0D11AA3B2}" type="datetimeFigureOut">
              <a:rPr kumimoji="1" lang="ja-JP" altLang="en-US" smtClean="0"/>
              <a:t>2017/5/16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46A1-FCF7-4752-96A5-B71381FE6D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3911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74E5-B71E-4BD8-AEB8-4CF0D11AA3B2}" type="datetimeFigureOut">
              <a:rPr kumimoji="1" lang="ja-JP" altLang="en-US" smtClean="0"/>
              <a:t>2017/5/16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46A1-FCF7-4752-96A5-B71381FE6D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573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12" Type="http://schemas.openxmlformats.org/officeDocument/2006/relationships/image" Target="../media/image59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11" Type="http://schemas.openxmlformats.org/officeDocument/2006/relationships/image" Target="../media/image58.emf"/><Relationship Id="rId5" Type="http://schemas.openxmlformats.org/officeDocument/2006/relationships/image" Target="../media/image52.emf"/><Relationship Id="rId10" Type="http://schemas.openxmlformats.org/officeDocument/2006/relationships/image" Target="../media/image57.emf"/><Relationship Id="rId4" Type="http://schemas.openxmlformats.org/officeDocument/2006/relationships/image" Target="../media/image51.emf"/><Relationship Id="rId9" Type="http://schemas.openxmlformats.org/officeDocument/2006/relationships/image" Target="../media/image5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image" Target="../media/image64.emf"/><Relationship Id="rId7" Type="http://schemas.openxmlformats.org/officeDocument/2006/relationships/image" Target="../media/image68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3" Type="http://schemas.openxmlformats.org/officeDocument/2006/relationships/image" Target="../media/image73.emf"/><Relationship Id="rId7" Type="http://schemas.openxmlformats.org/officeDocument/2006/relationships/image" Target="../media/image77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emf"/><Relationship Id="rId5" Type="http://schemas.openxmlformats.org/officeDocument/2006/relationships/image" Target="../media/image75.emf"/><Relationship Id="rId4" Type="http://schemas.openxmlformats.org/officeDocument/2006/relationships/image" Target="../media/image74.emf"/><Relationship Id="rId9" Type="http://schemas.openxmlformats.org/officeDocument/2006/relationships/image" Target="../media/image7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7" Type="http://schemas.openxmlformats.org/officeDocument/2006/relationships/image" Target="../media/image85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emf"/><Relationship Id="rId5" Type="http://schemas.openxmlformats.org/officeDocument/2006/relationships/image" Target="../media/image83.emf"/><Relationship Id="rId4" Type="http://schemas.openxmlformats.org/officeDocument/2006/relationships/image" Target="../media/image8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emf"/><Relationship Id="rId3" Type="http://schemas.openxmlformats.org/officeDocument/2006/relationships/image" Target="../media/image88.png"/><Relationship Id="rId7" Type="http://schemas.openxmlformats.org/officeDocument/2006/relationships/image" Target="../media/image92.emf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emf"/><Relationship Id="rId11" Type="http://schemas.openxmlformats.org/officeDocument/2006/relationships/image" Target="../media/image96.emf"/><Relationship Id="rId5" Type="http://schemas.openxmlformats.org/officeDocument/2006/relationships/image" Target="../media/image90.emf"/><Relationship Id="rId10" Type="http://schemas.openxmlformats.org/officeDocument/2006/relationships/image" Target="../media/image95.emf"/><Relationship Id="rId4" Type="http://schemas.openxmlformats.org/officeDocument/2006/relationships/image" Target="../media/image89.emf"/><Relationship Id="rId9" Type="http://schemas.openxmlformats.org/officeDocument/2006/relationships/image" Target="../media/image9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arXiv:1512.03689" TargetMode="External"/><Relationship Id="rId2" Type="http://schemas.openxmlformats.org/officeDocument/2006/relationships/hyperlink" Target="http://arxiv.org/abs/arXiv:1504.0761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xiv.org/abs/arXiv:1609.00747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emf"/><Relationship Id="rId4" Type="http://schemas.openxmlformats.org/officeDocument/2006/relationships/image" Target="../media/image10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arxiv.org/abs/arXiv:1509.06966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emf"/><Relationship Id="rId3" Type="http://schemas.openxmlformats.org/officeDocument/2006/relationships/image" Target="../media/image107.png"/><Relationship Id="rId7" Type="http://schemas.openxmlformats.org/officeDocument/2006/relationships/image" Target="../media/image1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emf"/><Relationship Id="rId5" Type="http://schemas.openxmlformats.org/officeDocument/2006/relationships/image" Target="../media/image109.emf"/><Relationship Id="rId4" Type="http://schemas.openxmlformats.org/officeDocument/2006/relationships/image" Target="../media/image10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emf"/><Relationship Id="rId4" Type="http://schemas.openxmlformats.org/officeDocument/2006/relationships/image" Target="../media/image11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emf"/><Relationship Id="rId4" Type="http://schemas.openxmlformats.org/officeDocument/2006/relationships/image" Target="../media/image11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hyperlink" Target="http://arxiv.org/abs/arXiv:1504.0761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emf"/><Relationship Id="rId4" Type="http://schemas.openxmlformats.org/officeDocument/2006/relationships/hyperlink" Target="http://arxiv.org/abs/arXiv:1509.06966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arXiv:1609.00747" TargetMode="External"/><Relationship Id="rId2" Type="http://schemas.openxmlformats.org/officeDocument/2006/relationships/hyperlink" Target="http://arxiv.org/abs/arXiv:1512.03689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emf"/><Relationship Id="rId3" Type="http://schemas.openxmlformats.org/officeDocument/2006/relationships/image" Target="../media/image123.png"/><Relationship Id="rId7" Type="http://schemas.openxmlformats.org/officeDocument/2006/relationships/image" Target="../media/image127.emf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emf"/><Relationship Id="rId5" Type="http://schemas.openxmlformats.org/officeDocument/2006/relationships/image" Target="../media/image125.emf"/><Relationship Id="rId10" Type="http://schemas.microsoft.com/office/2007/relationships/hdphoto" Target="../media/hdphoto1.wdp"/><Relationship Id="rId4" Type="http://schemas.openxmlformats.org/officeDocument/2006/relationships/image" Target="../media/image124.jpeg"/><Relationship Id="rId9" Type="http://schemas.openxmlformats.org/officeDocument/2006/relationships/image" Target="../media/image1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7" Type="http://schemas.openxmlformats.org/officeDocument/2006/relationships/image" Target="../media/image138.emf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emf"/><Relationship Id="rId2" Type="http://schemas.openxmlformats.org/officeDocument/2006/relationships/image" Target="../media/image13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emf"/><Relationship Id="rId13" Type="http://schemas.openxmlformats.org/officeDocument/2006/relationships/image" Target="../media/image152.emf"/><Relationship Id="rId3" Type="http://schemas.openxmlformats.org/officeDocument/2006/relationships/image" Target="../media/image134.emf"/><Relationship Id="rId7" Type="http://schemas.openxmlformats.org/officeDocument/2006/relationships/image" Target="../media/image146.emf"/><Relationship Id="rId12" Type="http://schemas.openxmlformats.org/officeDocument/2006/relationships/image" Target="../media/image151.emf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emf"/><Relationship Id="rId11" Type="http://schemas.openxmlformats.org/officeDocument/2006/relationships/image" Target="../media/image150.emf"/><Relationship Id="rId5" Type="http://schemas.openxmlformats.org/officeDocument/2006/relationships/image" Target="../media/image144.emf"/><Relationship Id="rId10" Type="http://schemas.openxmlformats.org/officeDocument/2006/relationships/image" Target="../media/image149.emf"/><Relationship Id="rId4" Type="http://schemas.openxmlformats.org/officeDocument/2006/relationships/image" Target="../media/image143.emf"/><Relationship Id="rId9" Type="http://schemas.openxmlformats.org/officeDocument/2006/relationships/image" Target="../media/image148.emf"/><Relationship Id="rId14" Type="http://schemas.openxmlformats.org/officeDocument/2006/relationships/image" Target="../media/image15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emf"/><Relationship Id="rId2" Type="http://schemas.openxmlformats.org/officeDocument/2006/relationships/image" Target="../media/image15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emf"/><Relationship Id="rId5" Type="http://schemas.openxmlformats.org/officeDocument/2006/relationships/image" Target="../media/image157.emf"/><Relationship Id="rId4" Type="http://schemas.openxmlformats.org/officeDocument/2006/relationships/image" Target="../media/image15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emf"/><Relationship Id="rId2" Type="http://schemas.openxmlformats.org/officeDocument/2006/relationships/image" Target="../media/image15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4.emf"/><Relationship Id="rId4" Type="http://schemas.openxmlformats.org/officeDocument/2006/relationships/image" Target="../media/image16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7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emf"/><Relationship Id="rId4" Type="http://schemas.openxmlformats.org/officeDocument/2006/relationships/image" Target="../media/image93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emf"/><Relationship Id="rId3" Type="http://schemas.openxmlformats.org/officeDocument/2006/relationships/image" Target="../media/image154.emf"/><Relationship Id="rId7" Type="http://schemas.openxmlformats.org/officeDocument/2006/relationships/image" Target="../media/image175.emf"/><Relationship Id="rId2" Type="http://schemas.openxmlformats.org/officeDocument/2006/relationships/image" Target="../media/image17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emf"/><Relationship Id="rId5" Type="http://schemas.openxmlformats.org/officeDocument/2006/relationships/image" Target="../media/image173.emf"/><Relationship Id="rId4" Type="http://schemas.openxmlformats.org/officeDocument/2006/relationships/image" Target="../media/image15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21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12" Type="http://schemas.openxmlformats.org/officeDocument/2006/relationships/image" Target="../media/image20.emf"/><Relationship Id="rId17" Type="http://schemas.openxmlformats.org/officeDocument/2006/relationships/image" Target="../media/image25.emf"/><Relationship Id="rId2" Type="http://schemas.openxmlformats.org/officeDocument/2006/relationships/image" Target="../media/image10.emf"/><Relationship Id="rId16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11" Type="http://schemas.openxmlformats.org/officeDocument/2006/relationships/image" Target="../media/image19.emf"/><Relationship Id="rId5" Type="http://schemas.openxmlformats.org/officeDocument/2006/relationships/image" Target="../media/image13.emf"/><Relationship Id="rId15" Type="http://schemas.openxmlformats.org/officeDocument/2006/relationships/image" Target="../media/image23.emf"/><Relationship Id="rId10" Type="http://schemas.openxmlformats.org/officeDocument/2006/relationships/image" Target="../media/image18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Relationship Id="rId1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10" Type="http://schemas.openxmlformats.org/officeDocument/2006/relationships/image" Target="../media/image39.emf"/><Relationship Id="rId4" Type="http://schemas.openxmlformats.org/officeDocument/2006/relationships/image" Target="../media/image33.emf"/><Relationship Id="rId9" Type="http://schemas.openxmlformats.org/officeDocument/2006/relationships/image" Target="../media/image3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1.emf"/><Relationship Id="rId7" Type="http://schemas.openxmlformats.org/officeDocument/2006/relationships/image" Target="../media/image45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emf"/><Relationship Id="rId10" Type="http://schemas.openxmlformats.org/officeDocument/2006/relationships/image" Target="../media/image48.emf"/><Relationship Id="rId4" Type="http://schemas.openxmlformats.org/officeDocument/2006/relationships/image" Target="../media/image42.emf"/><Relationship Id="rId9" Type="http://schemas.openxmlformats.org/officeDocument/2006/relationships/image" Target="../media/image4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573663" y="1702549"/>
            <a:ext cx="8246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7030A0"/>
                </a:solidFill>
              </a:rPr>
              <a:t>“QCD Kondo effect” in dense quark matter </a:t>
            </a:r>
          </a:p>
        </p:txBody>
      </p:sp>
      <p:sp>
        <p:nvSpPr>
          <p:cNvPr id="2" name="pptTeX_Preamble" descr="\documentclass[12pt]{jarticle}&#10;\pagestyle{empty}&#10;\usepackage{amsmath}&#10;\usepackage[dvips]{color}&#10;&#10;\usepackage{latexsym}&#10;\usepackage{amsfonts}&#10;\usepackage{amssymb}&#10;\usepackage{amsmath}&#10;\usepackage{bm}&#10;\usepackage{graphicx}&#10;\usepackage{mathrsfs} &#10;%\usepackage{wrapft}&#10;&#10;\usepackage{axodraw4j}&#10;\usepackage{pstricks}&#10;\usepackage{color}&#10;&#10;\usepackage{slashed}&#10;&#10;%%%%%%%%%%%%%%%%%%%%%%%%%%%%%%%%%%%%%%%%%%%%%%%%%%%%%%%%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&#10;\newcommand{\F}{ {\mathscr{F}} }&#10;\newcommand{\G}{ {\mathscr{G}} }&#10;\newcommand{\bB}{{\bm{B}}}&#10;\newcommand{\bE}{{\bm{E}}}&#10;&#10;&#10;\newcommand{\bv}{{\bm{v}}}&#10;\newcommand{\bl}{{\bm{\ell}}}&#10;\newcommand{\para}{{\parallel}}&#10;" hidden="1"/>
          <p:cNvSpPr txBox="1"/>
          <p:nvPr/>
        </p:nvSpPr>
        <p:spPr>
          <a:xfrm>
            <a:off x="-1651000" y="-635000"/>
            <a:ext cx="1651000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987824" y="4581128"/>
            <a:ext cx="29869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Koichi Hattori</a:t>
            </a:r>
          </a:p>
          <a:p>
            <a:pPr algn="ctr"/>
            <a:r>
              <a:rPr lang="en-US" altLang="ja-JP" sz="3200" dirty="0" err="1" smtClean="0"/>
              <a:t>Fudan</a:t>
            </a:r>
            <a:r>
              <a:rPr lang="en-US" altLang="ja-JP" sz="3200" dirty="0" smtClean="0"/>
              <a:t> University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3906" y="5933311"/>
            <a:ext cx="8195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“Strangeness and charm in hadrons and dense matter” @ YITP, May 15, 2017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3832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矢印コネクタ 4"/>
          <p:cNvCxnSpPr/>
          <p:nvPr/>
        </p:nvCxnSpPr>
        <p:spPr>
          <a:xfrm flipV="1">
            <a:off x="5412944" y="1268760"/>
            <a:ext cx="2376264" cy="15121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V="1">
            <a:off x="7789208" y="836712"/>
            <a:ext cx="144016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グループ化 23"/>
          <p:cNvGrpSpPr/>
          <p:nvPr/>
        </p:nvGrpSpPr>
        <p:grpSpPr>
          <a:xfrm>
            <a:off x="6012160" y="4826103"/>
            <a:ext cx="2736304" cy="1276485"/>
            <a:chOff x="5976798" y="4128615"/>
            <a:chExt cx="2736304" cy="1276485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6932409" y="4128615"/>
              <a:ext cx="412063" cy="1276485"/>
              <a:chOff x="3051033" y="1039364"/>
              <a:chExt cx="371867" cy="905210"/>
            </a:xfrm>
          </p:grpSpPr>
          <p:sp>
            <p:nvSpPr>
              <p:cNvPr id="14" name="円/楕円 13"/>
              <p:cNvSpPr/>
              <p:nvPr/>
            </p:nvSpPr>
            <p:spPr>
              <a:xfrm rot="5400000">
                <a:off x="3242943" y="1193732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円弧 14"/>
              <p:cNvSpPr/>
              <p:nvPr/>
            </p:nvSpPr>
            <p:spPr>
              <a:xfrm rot="3741566">
                <a:off x="3077347" y="1018135"/>
                <a:ext cx="324324" cy="366782"/>
              </a:xfrm>
              <a:prstGeom prst="arc">
                <a:avLst>
                  <a:gd name="adj1" fmla="val 15288936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円弧 15"/>
              <p:cNvSpPr/>
              <p:nvPr/>
            </p:nvSpPr>
            <p:spPr>
              <a:xfrm rot="3741566">
                <a:off x="3079819" y="1184484"/>
                <a:ext cx="313923" cy="366782"/>
              </a:xfrm>
              <a:prstGeom prst="arc">
                <a:avLst>
                  <a:gd name="adj1" fmla="val 15152873"/>
                  <a:gd name="adj2" fmla="val 2033161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円/楕円 16"/>
              <p:cNvSpPr/>
              <p:nvPr/>
            </p:nvSpPr>
            <p:spPr>
              <a:xfrm rot="5400000">
                <a:off x="3242943" y="1343537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円/楕円 17"/>
              <p:cNvSpPr/>
              <p:nvPr/>
            </p:nvSpPr>
            <p:spPr>
              <a:xfrm rot="5400000">
                <a:off x="3238883" y="1504566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円弧 18"/>
              <p:cNvSpPr/>
              <p:nvPr/>
            </p:nvSpPr>
            <p:spPr>
              <a:xfrm rot="3741566">
                <a:off x="3073288" y="1328969"/>
                <a:ext cx="324324" cy="366782"/>
              </a:xfrm>
              <a:prstGeom prst="arc">
                <a:avLst>
                  <a:gd name="adj1" fmla="val 14782402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円弧 19"/>
              <p:cNvSpPr/>
              <p:nvPr/>
            </p:nvSpPr>
            <p:spPr>
              <a:xfrm rot="3741566">
                <a:off x="3074218" y="1486779"/>
                <a:ext cx="320411" cy="366782"/>
              </a:xfrm>
              <a:prstGeom prst="arc">
                <a:avLst>
                  <a:gd name="adj1" fmla="val 15152873"/>
                  <a:gd name="adj2" fmla="val 20482557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/楕円 20"/>
              <p:cNvSpPr/>
              <p:nvPr/>
            </p:nvSpPr>
            <p:spPr>
              <a:xfrm rot="5400000">
                <a:off x="3238883" y="1654372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円弧 21"/>
              <p:cNvSpPr/>
              <p:nvPr/>
            </p:nvSpPr>
            <p:spPr>
              <a:xfrm rot="3741566">
                <a:off x="3092576" y="1638427"/>
                <a:ext cx="302757" cy="309538"/>
              </a:xfrm>
              <a:prstGeom prst="arc">
                <a:avLst>
                  <a:gd name="adj1" fmla="val 15288936"/>
                  <a:gd name="adj2" fmla="val 2141953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23" name="直線コネクタ 22"/>
            <p:cNvCxnSpPr/>
            <p:nvPr/>
          </p:nvCxnSpPr>
          <p:spPr>
            <a:xfrm>
              <a:off x="5976798" y="5405100"/>
              <a:ext cx="2736304" cy="0"/>
            </a:xfrm>
            <a:prstGeom prst="line">
              <a:avLst/>
            </a:prstGeom>
            <a:ln w="1016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2" name="テキスト ボックス 3071"/>
          <p:cNvSpPr txBox="1"/>
          <p:nvPr/>
        </p:nvSpPr>
        <p:spPr>
          <a:xfrm>
            <a:off x="2195736" y="116632"/>
            <a:ext cx="5180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Heavy-Quark Effective Theory (LO)</a:t>
            </a:r>
            <a:endParaRPr kumimoji="1" lang="ja-JP" altLang="en-US" sz="2800" dirty="0"/>
          </a:p>
        </p:txBody>
      </p:sp>
      <p:pic>
        <p:nvPicPr>
          <p:cNvPr id="3080" name="図 3079" descr="\begin{document}&#10;$\gamma^\mu A_\mu = A^0$ when $\vec {\bm v}_Q = 0$.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57" y="5670540"/>
            <a:ext cx="4330463" cy="448380"/>
          </a:xfrm>
          <a:prstGeom prst="rect">
            <a:avLst/>
          </a:prstGeom>
        </p:spPr>
      </p:pic>
      <p:pic>
        <p:nvPicPr>
          <p:cNvPr id="3081" name="図 3080" descr="\begin{document}&#10;\begin{align*}&#10;\gamma^\mu A_\mu \to v_Q^\mu A_\mu &#10;\end{align*}&#10;\end{document}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31" y="4905508"/>
            <a:ext cx="2420617" cy="477000"/>
          </a:xfrm>
          <a:prstGeom prst="rect">
            <a:avLst/>
          </a:prstGeom>
        </p:spPr>
      </p:pic>
      <p:sp>
        <p:nvSpPr>
          <p:cNvPr id="2" name="円/楕円 1"/>
          <p:cNvSpPr/>
          <p:nvPr/>
        </p:nvSpPr>
        <p:spPr>
          <a:xfrm>
            <a:off x="5076056" y="2420888"/>
            <a:ext cx="648072" cy="6480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1053789"/>
            <a:ext cx="3440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HQ-m</a:t>
            </a:r>
            <a:r>
              <a:rPr kumimoji="1" lang="en-US" altLang="ja-JP" sz="2000" dirty="0" smtClean="0"/>
              <a:t>omentum decomposition</a:t>
            </a:r>
            <a:endParaRPr kumimoji="1" lang="ja-JP" altLang="en-US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89204" y="2555612"/>
            <a:ext cx="1381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HQ velocity</a:t>
            </a:r>
            <a:endParaRPr kumimoji="1" lang="ja-JP" altLang="en-US" sz="2000" dirty="0"/>
          </a:p>
        </p:txBody>
      </p:sp>
      <p:pic>
        <p:nvPicPr>
          <p:cNvPr id="6" name="図 5" descr="\begin{document}&#10;\begin{align*}&#10;(m_Q, m_Q {\bm v}_Q)&#10;\end{align*}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024" y="2348880"/>
            <a:ext cx="1728192" cy="352871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9972600" y="2734688"/>
            <a:ext cx="4573691" cy="1884030"/>
            <a:chOff x="637186" y="4542250"/>
            <a:chExt cx="4573691" cy="1884030"/>
          </a:xfrm>
        </p:grpSpPr>
        <p:pic>
          <p:nvPicPr>
            <p:cNvPr id="12" name="図 11" descr="\begin{document}&#10;\begin{align*}&#10;{\mathcal Q}_+ \gamma^\mu {\mathcal Q}_+ = v_Q^\mu{\mathcal Q}_+&#10;\end{align*}&#10;\end{document}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140" y="5949280"/>
              <a:ext cx="3020221" cy="477000"/>
            </a:xfrm>
            <a:prstGeom prst="rect">
              <a:avLst/>
            </a:prstGeom>
          </p:spPr>
        </p:pic>
        <p:pic>
          <p:nvPicPr>
            <p:cNvPr id="3078" name="図 3077" descr="\begin{document}&#10;\begin{align*}&#10;k^0 = \vec {\bm v}_Q \cdot \bk &#10;\end{align*}&#10;\end{document}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140" y="5024384"/>
              <a:ext cx="1304464" cy="318646"/>
            </a:xfrm>
            <a:prstGeom prst="rect">
              <a:avLst/>
            </a:prstGeom>
          </p:spPr>
        </p:pic>
        <p:pic>
          <p:nvPicPr>
            <p:cNvPr id="3079" name="図 3078" descr="\begin{document}&#10;$k^0 = 0$ when $\vec {\bm v}_Q = 0$.&#10;\end{document}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3426" y="5048351"/>
              <a:ext cx="2597451" cy="324865"/>
            </a:xfrm>
            <a:prstGeom prst="rect">
              <a:avLst/>
            </a:prstGeom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637186" y="4542250"/>
              <a:ext cx="1950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D</a:t>
              </a:r>
              <a:r>
                <a:rPr kumimoji="1" lang="en-US" altLang="ja-JP" dirty="0" smtClean="0"/>
                <a:t>ispersion relation</a:t>
              </a:r>
              <a:endParaRPr kumimoji="1" lang="ja-JP" altLang="en-US" dirty="0"/>
            </a:p>
          </p:txBody>
        </p:sp>
      </p:grpSp>
      <p:pic>
        <p:nvPicPr>
          <p:cNvPr id="8" name="図 7" descr="\begin{document}&#10;\begin{align*}&#10;p^\mu =m_Q v_Q^\mu + k^\mu&#10;\end{align*}&#10;\end{document}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20" y="1579317"/>
            <a:ext cx="2429552" cy="409523"/>
          </a:xfrm>
          <a:prstGeom prst="rect">
            <a:avLst/>
          </a:prstGeom>
        </p:spPr>
      </p:pic>
      <p:pic>
        <p:nvPicPr>
          <p:cNvPr id="9" name="図 8" descr="\begin{document}&#10;\begin{align*}&#10;v_Q^\mu = \left. \frac{1}{m_Q} P^\mu \right \vert_{P^2 = m_Q^2}&#10;\end{align*}&#10;\end{document}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85" y="2888869"/>
            <a:ext cx="2407287" cy="828163"/>
          </a:xfrm>
          <a:prstGeom prst="rect">
            <a:avLst/>
          </a:prstGeom>
        </p:spPr>
      </p:pic>
      <p:pic>
        <p:nvPicPr>
          <p:cNvPr id="25" name="図 24" descr="\begin{document}&#10;\begin{align*}&#10;\bk&#10;\end{align*}&#10;\end{document}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796346"/>
            <a:ext cx="215730" cy="289380"/>
          </a:xfrm>
          <a:prstGeom prst="rect">
            <a:avLst/>
          </a:prstGeom>
        </p:spPr>
      </p:pic>
      <p:grpSp>
        <p:nvGrpSpPr>
          <p:cNvPr id="28" name="グループ化 27"/>
          <p:cNvGrpSpPr/>
          <p:nvPr/>
        </p:nvGrpSpPr>
        <p:grpSpPr>
          <a:xfrm>
            <a:off x="9684568" y="5174584"/>
            <a:ext cx="6120680" cy="1120190"/>
            <a:chOff x="539552" y="3388930"/>
            <a:chExt cx="6120680" cy="1120190"/>
          </a:xfrm>
        </p:grpSpPr>
        <p:sp>
          <p:nvSpPr>
            <p:cNvPr id="29" name="テキスト ボックス 28"/>
            <p:cNvSpPr txBox="1"/>
            <p:nvPr/>
          </p:nvSpPr>
          <p:spPr>
            <a:xfrm>
              <a:off x="539552" y="3388930"/>
              <a:ext cx="25088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The </a:t>
              </a:r>
              <a:r>
                <a:rPr kumimoji="1" lang="en-US" altLang="ja-JP" sz="2000" dirty="0" smtClean="0"/>
                <a:t>LO HQ propagator</a:t>
              </a:r>
              <a:endParaRPr kumimoji="1" lang="ja-JP" altLang="en-US" sz="2000" dirty="0"/>
            </a:p>
          </p:txBody>
        </p:sp>
        <p:pic>
          <p:nvPicPr>
            <p:cNvPr id="10" name="図 9" descr="\begin{document}&#10;\begin{align*}&#10;{\mathcal Q}_\pm = \frac{1}{2} (1\pm \slashed v_Q)&#10;\end{align*}&#10;\end{document}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102" y="3819160"/>
              <a:ext cx="1821130" cy="545944"/>
            </a:xfrm>
            <a:prstGeom prst="rect">
              <a:avLst/>
            </a:prstGeom>
          </p:spPr>
        </p:pic>
        <p:pic>
          <p:nvPicPr>
            <p:cNvPr id="26" name="図 25" descr="\begin{document}&#10;\begin{align*}&#10;S_Q (k; {\bm v}_Q) = \frac{i}{v_Q^\mu k_\mu + i \varepsilon} {\mathcal Q}_+&#10;\end{align*}&#10;\end{document}"/>
            <p:cNvPicPr>
              <a:picLocks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362" y="3722796"/>
              <a:ext cx="3546617" cy="786324"/>
            </a:xfrm>
            <a:prstGeom prst="rect">
              <a:avLst/>
            </a:prstGeom>
          </p:spPr>
        </p:pic>
      </p:grpSp>
      <p:sp>
        <p:nvSpPr>
          <p:cNvPr id="27" name="テキスト ボックス 26"/>
          <p:cNvSpPr txBox="1"/>
          <p:nvPr/>
        </p:nvSpPr>
        <p:spPr>
          <a:xfrm>
            <a:off x="539552" y="4365104"/>
            <a:ext cx="5816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Nonrelativistic magneti</a:t>
            </a:r>
            <a:r>
              <a:rPr lang="en-US" altLang="ja-JP" sz="2000" dirty="0" smtClean="0"/>
              <a:t>c moment suppressed by 1/</a:t>
            </a:r>
            <a:r>
              <a:rPr lang="en-US" altLang="ja-JP" sz="2000" dirty="0" err="1" smtClean="0"/>
              <a:t>m</a:t>
            </a:r>
            <a:r>
              <a:rPr lang="en-US" altLang="ja-JP" sz="2000" baseline="-25000" dirty="0" err="1" smtClean="0"/>
              <a:t>Q</a:t>
            </a:r>
            <a:endParaRPr kumimoji="1" lang="ja-JP" alt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409646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47" y="1272567"/>
            <a:ext cx="4930553" cy="85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62430"/>
            <a:ext cx="3448345" cy="131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2123728" y="297450"/>
            <a:ext cx="5141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Gluon propagator in dense matter</a:t>
            </a:r>
            <a:endParaRPr kumimoji="1" lang="ja-JP" altLang="en-US" sz="28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50467" y="5661248"/>
            <a:ext cx="78881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B050"/>
                </a:solidFill>
              </a:rPr>
              <a:t>Cf., Son, Schaefer, </a:t>
            </a:r>
            <a:r>
              <a:rPr kumimoji="1" lang="en-US" altLang="ja-JP" sz="2000" dirty="0" err="1" smtClean="0">
                <a:solidFill>
                  <a:srgbClr val="00B050"/>
                </a:solidFill>
              </a:rPr>
              <a:t>Wilczek</a:t>
            </a:r>
            <a:r>
              <a:rPr kumimoji="1" lang="en-US" altLang="ja-JP" sz="2000" dirty="0" smtClean="0">
                <a:solidFill>
                  <a:srgbClr val="00B050"/>
                </a:solidFill>
              </a:rPr>
              <a:t>, Hsu, </a:t>
            </a:r>
            <a:r>
              <a:rPr kumimoji="1" lang="en-US" altLang="ja-JP" sz="2000" dirty="0" err="1" smtClean="0">
                <a:solidFill>
                  <a:srgbClr val="00B050"/>
                </a:solidFill>
              </a:rPr>
              <a:t>Schwetz</a:t>
            </a:r>
            <a:r>
              <a:rPr kumimoji="1" lang="en-US" altLang="ja-JP" sz="2000" dirty="0" smtClean="0">
                <a:solidFill>
                  <a:srgbClr val="00B050"/>
                </a:solidFill>
              </a:rPr>
              <a:t>, Pisarski, Rischke, ……,</a:t>
            </a:r>
          </a:p>
          <a:p>
            <a:r>
              <a:rPr lang="en-US" altLang="ja-JP" sz="2000" dirty="0">
                <a:solidFill>
                  <a:srgbClr val="00B050"/>
                </a:solidFill>
              </a:rPr>
              <a:t>s</a:t>
            </a:r>
            <a:r>
              <a:rPr lang="en-US" altLang="ja-JP" sz="2000" dirty="0" smtClean="0">
                <a:solidFill>
                  <a:srgbClr val="00B050"/>
                </a:solidFill>
              </a:rPr>
              <a:t>howed that unscreened magnetic gluons play a role in the cooper paring.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64269" y="3971546"/>
            <a:ext cx="4446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Screening of the &lt;A</a:t>
            </a:r>
            <a:r>
              <a:rPr lang="en-US" altLang="ja-JP" sz="2400" baseline="30000" dirty="0" smtClean="0"/>
              <a:t>0</a:t>
            </a:r>
            <a:r>
              <a:rPr lang="en-US" altLang="ja-JP" sz="2400" dirty="0" smtClean="0"/>
              <a:t>A</a:t>
            </a:r>
            <a:r>
              <a:rPr lang="en-US" altLang="ja-JP" sz="2400" baseline="30000" dirty="0" smtClean="0"/>
              <a:t>0</a:t>
            </a:r>
            <a:r>
              <a:rPr lang="en-US" altLang="ja-JP" sz="2400" dirty="0" smtClean="0"/>
              <a:t>&gt; from HDL</a:t>
            </a:r>
            <a:endParaRPr kumimoji="1" lang="ja-JP" altLang="en-US" sz="2400" dirty="0"/>
          </a:p>
        </p:txBody>
      </p:sp>
      <p:pic>
        <p:nvPicPr>
          <p:cNvPr id="5" name="図 4" descr="\begin{document}&#10;\begin{align*}&#10;\Pi_L \sim m_{\rm Debye}^2 \sim (g \mu)^2&#10;\end{align*}&#10;\end{document}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706" y="4582744"/>
            <a:ext cx="3584926" cy="502440"/>
          </a:xfrm>
          <a:prstGeom prst="rect">
            <a:avLst/>
          </a:prstGeom>
        </p:spPr>
      </p:pic>
      <p:grpSp>
        <p:nvGrpSpPr>
          <p:cNvPr id="30" name="グループ化 29"/>
          <p:cNvGrpSpPr/>
          <p:nvPr/>
        </p:nvGrpSpPr>
        <p:grpSpPr>
          <a:xfrm>
            <a:off x="9828584" y="5054491"/>
            <a:ext cx="8646435" cy="1361051"/>
            <a:chOff x="611560" y="5413852"/>
            <a:chExt cx="8646435" cy="1361051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611560" y="5413852"/>
              <a:ext cx="1728192" cy="1361051"/>
              <a:chOff x="5652120" y="5308309"/>
              <a:chExt cx="1728192" cy="1361051"/>
            </a:xfrm>
          </p:grpSpPr>
          <p:grpSp>
            <p:nvGrpSpPr>
              <p:cNvPr id="10" name="グループ化 9"/>
              <p:cNvGrpSpPr/>
              <p:nvPr/>
            </p:nvGrpSpPr>
            <p:grpSpPr>
              <a:xfrm>
                <a:off x="5652120" y="5308309"/>
                <a:ext cx="1728192" cy="1361051"/>
                <a:chOff x="4860032" y="4509120"/>
                <a:chExt cx="2220177" cy="1748517"/>
              </a:xfrm>
            </p:grpSpPr>
            <p:cxnSp>
              <p:nvCxnSpPr>
                <p:cNvPr id="13" name="直線コネクタ 12"/>
                <p:cNvCxnSpPr/>
                <p:nvPr/>
              </p:nvCxnSpPr>
              <p:spPr>
                <a:xfrm>
                  <a:off x="5304300" y="4782439"/>
                  <a:ext cx="1775909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" name="グループ化 13"/>
                <p:cNvGrpSpPr/>
                <p:nvPr/>
              </p:nvGrpSpPr>
              <p:grpSpPr>
                <a:xfrm>
                  <a:off x="5810601" y="4724618"/>
                  <a:ext cx="412064" cy="1276487"/>
                  <a:chOff x="7862157" y="4701006"/>
                  <a:chExt cx="412064" cy="1276487"/>
                </a:xfrm>
              </p:grpSpPr>
              <p:sp>
                <p:nvSpPr>
                  <p:cNvPr id="20" name="円/楕円 19"/>
                  <p:cNvSpPr/>
                  <p:nvPr/>
                </p:nvSpPr>
                <p:spPr>
                  <a:xfrm rot="5400000">
                    <a:off x="8058724" y="4945557"/>
                    <a:ext cx="150200" cy="197125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1" name="円弧 20"/>
                  <p:cNvSpPr/>
                  <p:nvPr/>
                </p:nvSpPr>
                <p:spPr>
                  <a:xfrm rot="3741566">
                    <a:off x="7842333" y="4726466"/>
                    <a:ext cx="457347" cy="406428"/>
                  </a:xfrm>
                  <a:prstGeom prst="arc">
                    <a:avLst>
                      <a:gd name="adj1" fmla="val 15288936"/>
                      <a:gd name="adj2" fmla="val 20650506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2" name="円弧 21"/>
                  <p:cNvSpPr/>
                  <p:nvPr/>
                </p:nvSpPr>
                <p:spPr>
                  <a:xfrm rot="3741566">
                    <a:off x="7846643" y="4961044"/>
                    <a:ext cx="442680" cy="406428"/>
                  </a:xfrm>
                  <a:prstGeom prst="arc">
                    <a:avLst>
                      <a:gd name="adj1" fmla="val 15152873"/>
                      <a:gd name="adj2" fmla="val 20331611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" name="円/楕円 22"/>
                  <p:cNvSpPr/>
                  <p:nvPr/>
                </p:nvSpPr>
                <p:spPr>
                  <a:xfrm rot="5400000">
                    <a:off x="8058724" y="5156805"/>
                    <a:ext cx="150200" cy="197125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4" name="円/楕円 23"/>
                  <p:cNvSpPr/>
                  <p:nvPr/>
                </p:nvSpPr>
                <p:spPr>
                  <a:xfrm rot="5400000">
                    <a:off x="8054225" y="5383881"/>
                    <a:ext cx="150200" cy="197125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5" name="円弧 24"/>
                  <p:cNvSpPr/>
                  <p:nvPr/>
                </p:nvSpPr>
                <p:spPr>
                  <a:xfrm rot="3741566">
                    <a:off x="7837835" y="5164790"/>
                    <a:ext cx="457347" cy="406428"/>
                  </a:xfrm>
                  <a:prstGeom prst="arc">
                    <a:avLst>
                      <a:gd name="adj1" fmla="val 14782402"/>
                      <a:gd name="adj2" fmla="val 20650506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6" name="円弧 25"/>
                  <p:cNvSpPr/>
                  <p:nvPr/>
                </p:nvSpPr>
                <p:spPr>
                  <a:xfrm rot="3741566">
                    <a:off x="7839456" y="5387326"/>
                    <a:ext cx="451829" cy="406428"/>
                  </a:xfrm>
                  <a:prstGeom prst="arc">
                    <a:avLst>
                      <a:gd name="adj1" fmla="val 15152873"/>
                      <a:gd name="adj2" fmla="val 20482557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7" name="円/楕円 26"/>
                  <p:cNvSpPr/>
                  <p:nvPr/>
                </p:nvSpPr>
                <p:spPr>
                  <a:xfrm rot="5400000">
                    <a:off x="8054225" y="5595130"/>
                    <a:ext cx="150200" cy="197125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" name="円弧 27"/>
                  <p:cNvSpPr/>
                  <p:nvPr/>
                </p:nvSpPr>
                <p:spPr>
                  <a:xfrm rot="3741566">
                    <a:off x="7862465" y="5592527"/>
                    <a:ext cx="426934" cy="342997"/>
                  </a:xfrm>
                  <a:prstGeom prst="arc">
                    <a:avLst>
                      <a:gd name="adj1" fmla="val 15288936"/>
                      <a:gd name="adj2" fmla="val 21419531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cxnSp>
              <p:nvCxnSpPr>
                <p:cNvPr id="15" name="直線コネクタ 14"/>
                <p:cNvCxnSpPr/>
                <p:nvPr/>
              </p:nvCxnSpPr>
              <p:spPr>
                <a:xfrm>
                  <a:off x="5355970" y="5992009"/>
                  <a:ext cx="1724239" cy="0"/>
                </a:xfrm>
                <a:prstGeom prst="line">
                  <a:avLst/>
                </a:prstGeom>
                <a:ln w="101600" cmpd="dbl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二等辺三角形 15"/>
                <p:cNvSpPr/>
                <p:nvPr/>
              </p:nvSpPr>
              <p:spPr>
                <a:xfrm rot="5400000">
                  <a:off x="6470103" y="4690703"/>
                  <a:ext cx="172643" cy="183472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二等辺三角形 16"/>
                <p:cNvSpPr/>
                <p:nvPr/>
              </p:nvSpPr>
              <p:spPr>
                <a:xfrm rot="5400000">
                  <a:off x="5678015" y="4691102"/>
                  <a:ext cx="172643" cy="183472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4860032" y="4509120"/>
                  <a:ext cx="34657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 smtClean="0"/>
                    <a:t>q</a:t>
                  </a:r>
                  <a:endParaRPr kumimoji="1" lang="ja-JP" altLang="en-US" sz="2400" dirty="0"/>
                </a:p>
              </p:txBody>
            </p:sp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4888555" y="5795972"/>
                  <a:ext cx="3914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400" dirty="0"/>
                    <a:t>Q</a:t>
                  </a:r>
                  <a:endParaRPr kumimoji="1" lang="ja-JP" altLang="en-US" sz="2400" dirty="0"/>
                </a:p>
              </p:txBody>
            </p:sp>
          </p:grpSp>
          <p:sp>
            <p:nvSpPr>
              <p:cNvPr id="6" name="円/楕円 5"/>
              <p:cNvSpPr/>
              <p:nvPr/>
            </p:nvSpPr>
            <p:spPr>
              <a:xfrm>
                <a:off x="6525186" y="5886242"/>
                <a:ext cx="256543" cy="256543"/>
              </a:xfrm>
              <a:prstGeom prst="ellipse">
                <a:avLst/>
              </a:prstGeom>
              <a:solidFill>
                <a:srgbClr val="FF97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9" name="テキスト ボックス 28"/>
            <p:cNvSpPr txBox="1"/>
            <p:nvPr/>
          </p:nvSpPr>
          <p:spPr>
            <a:xfrm>
              <a:off x="2555776" y="5734997"/>
              <a:ext cx="67022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In RG, screening </a:t>
              </a:r>
              <a:r>
                <a:rPr lang="en-US" altLang="ja-JP" dirty="0"/>
                <a:t>properties </a:t>
              </a:r>
              <a:r>
                <a:rPr lang="en-US" altLang="ja-JP" dirty="0" smtClean="0"/>
                <a:t>can be included through the </a:t>
              </a:r>
              <a:r>
                <a:rPr lang="en-US" altLang="ja-JP" dirty="0"/>
                <a:t>LO </a:t>
              </a:r>
              <a:r>
                <a:rPr lang="en-US" altLang="ja-JP" dirty="0" smtClean="0"/>
                <a:t>diagram,  </a:t>
              </a:r>
              <a:endParaRPr lang="en-US" altLang="ja-JP" dirty="0"/>
            </a:p>
            <a:p>
              <a:r>
                <a:rPr kumimoji="1" lang="en-US" altLang="ja-JP" dirty="0" smtClean="0"/>
                <a:t>Which results in </a:t>
              </a:r>
              <a:r>
                <a:rPr lang="en-US" altLang="ja-JP" dirty="0" smtClean="0"/>
                <a:t>additional terms in the </a:t>
              </a:r>
              <a:r>
                <a:rPr kumimoji="1" lang="en-US" altLang="ja-JP" dirty="0" smtClean="0"/>
                <a:t>RG equation. 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4467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図 89" descr="\begin{document}&#10;\begin{align*}&#10;I^{(a)} = - \frac{i}{2\pi} \int \frac{d\ell_\parallel}{\ell_\parallel} \theta(\ell_\parallel)&#10;= - \frac{i}{2\pi} &#10;\int_{\Lambda - d\Lambda}^\Lambda \frac{d\ell_\parallel}{\ell_\parallel} &#10;= - \frac{i}{2\pi} \ln \frac{\Lambda}{\Lambda - d\Lambda}&#10;\end{align*}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4" y="2532485"/>
            <a:ext cx="5885251" cy="608483"/>
          </a:xfrm>
          <a:prstGeom prst="rect">
            <a:avLst/>
          </a:prstGeom>
        </p:spPr>
      </p:pic>
      <p:pic>
        <p:nvPicPr>
          <p:cNvPr id="6150" name="図 6149" descr="\begin{document}&#10;\begin{align*}&#10;I_\parallel ^{(a)} = \int \frac{d^2 \ell_\parallel}{(2\pi)^2}&#10;\frac{ 1} {(- \ell^0+ i \varepsilon ) (  \ell^0 - \ell_\parallel+ i \ell^0 \varepsilon  ) }&#10;\nonumber&#10;\\&#10;= - \int \frac{d^2 \ell_\parallel}{(2\pi)^2}&#10;\frac{ 1} {(\ell^0 - i \varepsilon ) (  \ell^0 - \ell_\parallel+ i \ell^0 \varepsilon  ) }&#10;\end{align*}&#10;\end{document}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4676729" cy="1465066"/>
          </a:xfrm>
          <a:prstGeom prst="rect">
            <a:avLst/>
          </a:prstGeom>
        </p:spPr>
      </p:pic>
      <p:cxnSp>
        <p:nvCxnSpPr>
          <p:cNvPr id="6152" name="直線矢印コネクタ 6151"/>
          <p:cNvCxnSpPr/>
          <p:nvPr/>
        </p:nvCxnSpPr>
        <p:spPr>
          <a:xfrm flipV="1">
            <a:off x="5940152" y="1609051"/>
            <a:ext cx="3168352" cy="584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4" name="直線矢印コネクタ 6153"/>
          <p:cNvCxnSpPr/>
          <p:nvPr/>
        </p:nvCxnSpPr>
        <p:spPr>
          <a:xfrm flipV="1">
            <a:off x="7452320" y="880599"/>
            <a:ext cx="0" cy="1645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5" name="十字形 6154"/>
          <p:cNvSpPr/>
          <p:nvPr/>
        </p:nvSpPr>
        <p:spPr>
          <a:xfrm rot="2504843">
            <a:off x="7373792" y="1357933"/>
            <a:ext cx="180020" cy="180020"/>
          </a:xfrm>
          <a:prstGeom prst="plus">
            <a:avLst>
              <a:gd name="adj" fmla="val 454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十字形 107"/>
          <p:cNvSpPr/>
          <p:nvPr/>
        </p:nvSpPr>
        <p:spPr>
          <a:xfrm rot="2504843">
            <a:off x="8137470" y="1735066"/>
            <a:ext cx="180020" cy="180020"/>
          </a:xfrm>
          <a:prstGeom prst="plus">
            <a:avLst>
              <a:gd name="adj" fmla="val 454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十字形 108"/>
          <p:cNvSpPr/>
          <p:nvPr/>
        </p:nvSpPr>
        <p:spPr>
          <a:xfrm rot="2504843">
            <a:off x="8137469" y="1357934"/>
            <a:ext cx="180020" cy="180020"/>
          </a:xfrm>
          <a:prstGeom prst="plus">
            <a:avLst>
              <a:gd name="adj" fmla="val 454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59" name="図 6158" descr="\begin{document}&#10;\begin{align*}&#10;\theta(\ell_\parallel)&#10;\end{align*}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280" y="1934898"/>
            <a:ext cx="432049" cy="243933"/>
          </a:xfrm>
          <a:prstGeom prst="rect">
            <a:avLst/>
          </a:prstGeom>
        </p:spPr>
      </p:pic>
      <p:pic>
        <p:nvPicPr>
          <p:cNvPr id="6160" name="図 6159" descr="\begin{document}&#10;\begin{align*}&#10;\theta(- \ell_\parallel)&#10;\end{align*}&#10;\end{document}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569" y="1204012"/>
            <a:ext cx="606632" cy="243933"/>
          </a:xfrm>
          <a:prstGeom prst="rect">
            <a:avLst/>
          </a:prstGeom>
        </p:spPr>
      </p:pic>
      <p:sp>
        <p:nvSpPr>
          <p:cNvPr id="6162" name="円弧 6161"/>
          <p:cNvSpPr/>
          <p:nvPr/>
        </p:nvSpPr>
        <p:spPr>
          <a:xfrm rot="10800000">
            <a:off x="6023735" y="880599"/>
            <a:ext cx="3001185" cy="1900329"/>
          </a:xfrm>
          <a:prstGeom prst="arc">
            <a:avLst>
              <a:gd name="adj1" fmla="val 11849747"/>
              <a:gd name="adj2" fmla="val 20700995"/>
            </a:avLst>
          </a:prstGeom>
          <a:ln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457227" y="3760918"/>
            <a:ext cx="8651277" cy="2688150"/>
            <a:chOff x="457227" y="3760918"/>
            <a:chExt cx="8651277" cy="2688150"/>
          </a:xfrm>
        </p:grpSpPr>
        <p:pic>
          <p:nvPicPr>
            <p:cNvPr id="92" name="図 91" descr="\begin{document}&#10;$I^{(a)} + I^{(b)} = 0$ ??&#10;\end{document}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5929" y="6067468"/>
              <a:ext cx="2858423" cy="381600"/>
            </a:xfrm>
            <a:prstGeom prst="rect">
              <a:avLst/>
            </a:prstGeom>
          </p:spPr>
        </p:pic>
        <p:grpSp>
          <p:nvGrpSpPr>
            <p:cNvPr id="4" name="グループ化 3"/>
            <p:cNvGrpSpPr/>
            <p:nvPr/>
          </p:nvGrpSpPr>
          <p:grpSpPr>
            <a:xfrm>
              <a:off x="457227" y="3818719"/>
              <a:ext cx="5635828" cy="1554497"/>
              <a:chOff x="457227" y="3818719"/>
              <a:chExt cx="5635828" cy="1554497"/>
            </a:xfrm>
          </p:grpSpPr>
          <p:pic>
            <p:nvPicPr>
              <p:cNvPr id="88" name="図 87" descr="\begin{document}&#10;\begin{align*}&#10;I_\parallel ^{(b)} = \int \frac{d^2 \ell_\parallel}{(2\pi)^2}&#10;\frac{ 1} {(\ell^0+ i \varepsilon ) (  \ell^0 - \ell_\parallel+ i \ell^0 \varepsilon  ) }&#10;\end{align*}&#10;\end{document}"/>
              <p:cNvPicPr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32" y="3818719"/>
                <a:ext cx="4816954" cy="747270"/>
              </a:xfrm>
              <a:prstGeom prst="rect">
                <a:avLst/>
              </a:prstGeom>
            </p:spPr>
          </p:pic>
          <p:pic>
            <p:nvPicPr>
              <p:cNvPr id="6148" name="図 6147" descr="\begin{document}&#10;\begin{align*}&#10;I^{(b)} &#10;= \frac{i}{2\pi} \int \frac{d\ell_\parallel}{\ell_\parallel} \left[  \theta(\ell_\parallel) -1\right]&#10;= - \frac{i}{2\pi} \int \frac{d\ell_\parallel}{\ell_\parallel} \theta(-\ell_\parallel)&#10;= - I^{(a)}&#10;\end{align*}&#10;\end{document}"/>
              <p:cNvPicPr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27" y="4803338"/>
                <a:ext cx="5635828" cy="569878"/>
              </a:xfrm>
              <a:prstGeom prst="rect">
                <a:avLst/>
              </a:prstGeom>
            </p:spPr>
          </p:pic>
        </p:grpSp>
        <p:grpSp>
          <p:nvGrpSpPr>
            <p:cNvPr id="3" name="グループ化 2"/>
            <p:cNvGrpSpPr/>
            <p:nvPr/>
          </p:nvGrpSpPr>
          <p:grpSpPr>
            <a:xfrm>
              <a:off x="5940152" y="3760918"/>
              <a:ext cx="3168352" cy="1900329"/>
              <a:chOff x="5940152" y="3760918"/>
              <a:chExt cx="3168352" cy="1900329"/>
            </a:xfrm>
          </p:grpSpPr>
          <p:cxnSp>
            <p:nvCxnSpPr>
              <p:cNvPr id="118" name="直線矢印コネクタ 117"/>
              <p:cNvCxnSpPr/>
              <p:nvPr/>
            </p:nvCxnSpPr>
            <p:spPr>
              <a:xfrm flipV="1">
                <a:off x="5940152" y="4644042"/>
                <a:ext cx="3168352" cy="5845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矢印コネクタ 118"/>
              <p:cNvCxnSpPr/>
              <p:nvPr/>
            </p:nvCxnSpPr>
            <p:spPr>
              <a:xfrm flipV="1">
                <a:off x="7452320" y="3915590"/>
                <a:ext cx="0" cy="164552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十字形 119"/>
              <p:cNvSpPr/>
              <p:nvPr/>
            </p:nvSpPr>
            <p:spPr>
              <a:xfrm rot="2504843">
                <a:off x="7362310" y="4770057"/>
                <a:ext cx="180020" cy="180020"/>
              </a:xfrm>
              <a:prstGeom prst="plus">
                <a:avLst>
                  <a:gd name="adj" fmla="val 4543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" name="十字形 120"/>
              <p:cNvSpPr/>
              <p:nvPr/>
            </p:nvSpPr>
            <p:spPr>
              <a:xfrm rot="2504843">
                <a:off x="8137470" y="4770057"/>
                <a:ext cx="180020" cy="180020"/>
              </a:xfrm>
              <a:prstGeom prst="plus">
                <a:avLst>
                  <a:gd name="adj" fmla="val 4543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十字形 121"/>
              <p:cNvSpPr/>
              <p:nvPr/>
            </p:nvSpPr>
            <p:spPr>
              <a:xfrm rot="2504843">
                <a:off x="8137469" y="4392925"/>
                <a:ext cx="180020" cy="180020"/>
              </a:xfrm>
              <a:prstGeom prst="plus">
                <a:avLst>
                  <a:gd name="adj" fmla="val 4543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26" name="図 125" descr="\begin{document}&#10;\begin{align*}&#10;\theta(\ell_\parallel)&#10;\end{align*}&#10;\end{document}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6416" y="4995860"/>
                <a:ext cx="432049" cy="243933"/>
              </a:xfrm>
              <a:prstGeom prst="rect">
                <a:avLst/>
              </a:prstGeom>
            </p:spPr>
          </p:pic>
          <p:pic>
            <p:nvPicPr>
              <p:cNvPr id="127" name="図 126" descr="\begin{document}&#10;\begin{align*}&#10;\theta(- \ell_\parallel)&#10;\end{align*}&#10;\end{document}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4705" y="4264974"/>
                <a:ext cx="606632" cy="243933"/>
              </a:xfrm>
              <a:prstGeom prst="rect">
                <a:avLst/>
              </a:prstGeom>
            </p:spPr>
          </p:pic>
          <p:sp>
            <p:nvSpPr>
              <p:cNvPr id="130" name="円弧 129"/>
              <p:cNvSpPr/>
              <p:nvPr/>
            </p:nvSpPr>
            <p:spPr>
              <a:xfrm rot="10800000">
                <a:off x="6084169" y="3760918"/>
                <a:ext cx="3001185" cy="1900329"/>
              </a:xfrm>
              <a:prstGeom prst="arc">
                <a:avLst>
                  <a:gd name="adj1" fmla="val 11849747"/>
                  <a:gd name="adj2" fmla="val 20700995"/>
                </a:avLst>
              </a:prstGeom>
              <a:ln>
                <a:solidFill>
                  <a:srgbClr val="FFC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" name="テキスト ボックス 1"/>
          <p:cNvSpPr txBox="1"/>
          <p:nvPr/>
        </p:nvSpPr>
        <p:spPr>
          <a:xfrm>
            <a:off x="1617139" y="153464"/>
            <a:ext cx="5327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Logs from the </a:t>
            </a:r>
            <a:r>
              <a:rPr lang="en-US" altLang="ja-JP" sz="2800" dirty="0" smtClean="0"/>
              <a:t>longitudinal integrals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8528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115254" y="1287850"/>
            <a:ext cx="10073370" cy="2933238"/>
            <a:chOff x="115254" y="764704"/>
            <a:chExt cx="10073370" cy="2933238"/>
          </a:xfrm>
        </p:grpSpPr>
        <p:grpSp>
          <p:nvGrpSpPr>
            <p:cNvPr id="3" name="図形グループ 25"/>
            <p:cNvGrpSpPr/>
            <p:nvPr/>
          </p:nvGrpSpPr>
          <p:grpSpPr>
            <a:xfrm>
              <a:off x="147555" y="1872063"/>
              <a:ext cx="4424445" cy="1802578"/>
              <a:chOff x="3985474" y="3481772"/>
              <a:chExt cx="5624593" cy="2291534"/>
            </a:xfrm>
          </p:grpSpPr>
          <p:sp>
            <p:nvSpPr>
              <p:cNvPr id="22" name="円弧 21"/>
              <p:cNvSpPr/>
              <p:nvPr/>
            </p:nvSpPr>
            <p:spPr>
              <a:xfrm>
                <a:off x="3985474" y="3484948"/>
                <a:ext cx="2041843" cy="2288358"/>
              </a:xfrm>
              <a:prstGeom prst="arc">
                <a:avLst>
                  <a:gd name="adj1" fmla="val 16200000"/>
                  <a:gd name="adj2" fmla="val 21497387"/>
                </a:avLst>
              </a:prstGeom>
              <a:ln w="571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円弧 22"/>
              <p:cNvSpPr/>
              <p:nvPr/>
            </p:nvSpPr>
            <p:spPr>
              <a:xfrm flipH="1">
                <a:off x="7568224" y="3484948"/>
                <a:ext cx="2041843" cy="2288358"/>
              </a:xfrm>
              <a:prstGeom prst="arc">
                <a:avLst>
                  <a:gd name="adj1" fmla="val 16200000"/>
                  <a:gd name="adj2" fmla="val 21497387"/>
                </a:avLst>
              </a:prstGeom>
              <a:ln w="571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円弧 23"/>
              <p:cNvSpPr/>
              <p:nvPr/>
            </p:nvSpPr>
            <p:spPr>
              <a:xfrm>
                <a:off x="6027317" y="3481772"/>
                <a:ext cx="1540907" cy="2288358"/>
              </a:xfrm>
              <a:prstGeom prst="arc">
                <a:avLst>
                  <a:gd name="adj1" fmla="val 10998233"/>
                  <a:gd name="adj2" fmla="val 21444007"/>
                </a:avLst>
              </a:prstGeom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9" name="直線コネクタ 8"/>
            <p:cNvCxnSpPr/>
            <p:nvPr/>
          </p:nvCxnSpPr>
          <p:spPr>
            <a:xfrm>
              <a:off x="1009457" y="2772103"/>
              <a:ext cx="2759461" cy="1249"/>
            </a:xfrm>
            <a:prstGeom prst="line">
              <a:avLst/>
            </a:prstGeom>
            <a:ln w="1524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テキスト ボックス 66"/>
            <p:cNvSpPr txBox="1"/>
            <p:nvPr/>
          </p:nvSpPr>
          <p:spPr>
            <a:xfrm>
              <a:off x="1907704" y="1268760"/>
              <a:ext cx="9651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spc="-150" dirty="0" smtClean="0">
                  <a:solidFill>
                    <a:srgbClr val="FF0000"/>
                  </a:solidFill>
                </a:rPr>
                <a:t>Particle</a:t>
              </a:r>
              <a:endParaRPr kumimoji="1" lang="ja-JP" altLang="en-US" sz="2400" spc="-150" dirty="0">
                <a:solidFill>
                  <a:srgbClr val="FF0000"/>
                </a:solidFill>
              </a:endParaRPr>
            </a:p>
          </p:txBody>
        </p:sp>
        <p:grpSp>
          <p:nvGrpSpPr>
            <p:cNvPr id="8" name="グループ化 7"/>
            <p:cNvGrpSpPr/>
            <p:nvPr/>
          </p:nvGrpSpPr>
          <p:grpSpPr>
            <a:xfrm>
              <a:off x="3208395" y="1844824"/>
              <a:ext cx="6980229" cy="1853118"/>
              <a:chOff x="2560323" y="917096"/>
              <a:chExt cx="8631634" cy="2291534"/>
            </a:xfrm>
          </p:grpSpPr>
          <p:sp>
            <p:nvSpPr>
              <p:cNvPr id="15" name="円弧 14"/>
              <p:cNvSpPr/>
              <p:nvPr/>
            </p:nvSpPr>
            <p:spPr>
              <a:xfrm>
                <a:off x="2560323" y="920272"/>
                <a:ext cx="5123658" cy="2288358"/>
              </a:xfrm>
              <a:prstGeom prst="arc">
                <a:avLst>
                  <a:gd name="adj1" fmla="val 16200000"/>
                  <a:gd name="adj2" fmla="val 31593"/>
                </a:avLst>
              </a:prstGeom>
              <a:ln w="571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円弧 16"/>
              <p:cNvSpPr/>
              <p:nvPr/>
            </p:nvSpPr>
            <p:spPr>
              <a:xfrm flipH="1">
                <a:off x="6068299" y="917096"/>
                <a:ext cx="5123658" cy="2288358"/>
              </a:xfrm>
              <a:prstGeom prst="arc">
                <a:avLst>
                  <a:gd name="adj1" fmla="val 16200000"/>
                  <a:gd name="adj2" fmla="val 31593"/>
                </a:avLst>
              </a:prstGeom>
              <a:ln w="571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円弧 17"/>
              <p:cNvSpPr/>
              <p:nvPr/>
            </p:nvSpPr>
            <p:spPr>
              <a:xfrm flipH="1">
                <a:off x="6062822" y="1412776"/>
                <a:ext cx="1615682" cy="1265193"/>
              </a:xfrm>
              <a:prstGeom prst="arc">
                <a:avLst>
                  <a:gd name="adj1" fmla="val 18014"/>
                  <a:gd name="adj2" fmla="val 10667144"/>
                </a:avLst>
              </a:prstGeom>
              <a:ln w="571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" name="直線コネクタ 6"/>
              <p:cNvCxnSpPr/>
              <p:nvPr/>
            </p:nvCxnSpPr>
            <p:spPr>
              <a:xfrm>
                <a:off x="5189405" y="2068797"/>
                <a:ext cx="3507976" cy="1588"/>
              </a:xfrm>
              <a:prstGeom prst="line">
                <a:avLst/>
              </a:prstGeom>
              <a:ln w="152400" cap="flat" cmpd="dbl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テキスト ボックス 67"/>
              <p:cNvSpPr txBox="1"/>
              <p:nvPr/>
            </p:nvSpPr>
            <p:spPr>
              <a:xfrm>
                <a:off x="6516216" y="2636912"/>
                <a:ext cx="6559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spc="-150" dirty="0" smtClean="0">
                    <a:solidFill>
                      <a:srgbClr val="00B0F0"/>
                    </a:solidFill>
                  </a:rPr>
                  <a:t>hole</a:t>
                </a:r>
                <a:endParaRPr kumimoji="1" lang="ja-JP" altLang="en-US" sz="2400" spc="-150" dirty="0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16" name="テキスト ボックス 15"/>
            <p:cNvSpPr txBox="1"/>
            <p:nvPr/>
          </p:nvSpPr>
          <p:spPr>
            <a:xfrm>
              <a:off x="115254" y="764704"/>
              <a:ext cx="31407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1. Quantum corrections</a:t>
              </a:r>
              <a:endParaRPr kumimoji="1" lang="ja-JP" altLang="en-US" sz="2400" dirty="0"/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1403648" y="179929"/>
            <a:ext cx="6613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70C0"/>
                </a:solidFill>
              </a:rPr>
              <a:t>Important ingredients </a:t>
            </a:r>
            <a:r>
              <a:rPr lang="en-US" altLang="ja-JP" sz="3200" dirty="0" smtClean="0">
                <a:solidFill>
                  <a:srgbClr val="0070C0"/>
                </a:solidFill>
              </a:rPr>
              <a:t>for</a:t>
            </a:r>
            <a:r>
              <a:rPr kumimoji="1" lang="en-US" altLang="ja-JP" sz="3200" dirty="0" smtClean="0">
                <a:solidFill>
                  <a:srgbClr val="0070C0"/>
                </a:solidFill>
              </a:rPr>
              <a:t> Kondo effect</a:t>
            </a:r>
            <a:endParaRPr kumimoji="1" lang="ja-JP" altLang="en-US" sz="3200" dirty="0">
              <a:solidFill>
                <a:srgbClr val="0070C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7504" y="4407495"/>
            <a:ext cx="5561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2. Log enhancements from the IR dynamics</a:t>
            </a:r>
            <a:endParaRPr kumimoji="1" lang="ja-JP" altLang="en-US" sz="2400" dirty="0"/>
          </a:p>
        </p:txBody>
      </p:sp>
      <p:pic>
        <p:nvPicPr>
          <p:cNvPr id="5" name="図 4" descr="\begin{document}&#10;\begin{align*}&#10;\rho_F \!\! \int_{\epsilon_F} \!\! \frac{d\epsilon}{\epsilon}&#10;\sim \log \frac{\Lambda}{\Lambda-d\Lambda}&#10;\end{align*}&#10;\end{document}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614864"/>
            <a:ext cx="3456384" cy="910480"/>
          </a:xfrm>
          <a:prstGeom prst="rect">
            <a:avLst/>
          </a:prstGeom>
        </p:spPr>
      </p:pic>
      <p:pic>
        <p:nvPicPr>
          <p:cNvPr id="6" name="図 5" descr="\begin{document}&#10;\begin{align*}&#10;\rho_F \!\! \int^{\epsilon_F} \!\! \frac{d\epsilon}{\epsilon}&#10;\sim - \log \frac{\Lambda}{\Lambda-d\Lambda}&#10;\end{align*}&#10;\end{document}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625833"/>
            <a:ext cx="3866907" cy="827503"/>
          </a:xfrm>
          <a:prstGeom prst="rect">
            <a:avLst/>
          </a:prstGeom>
        </p:spPr>
      </p:pic>
      <p:grpSp>
        <p:nvGrpSpPr>
          <p:cNvPr id="29" name="図形グループ 173"/>
          <p:cNvGrpSpPr/>
          <p:nvPr/>
        </p:nvGrpSpPr>
        <p:grpSpPr>
          <a:xfrm>
            <a:off x="6407446" y="4257595"/>
            <a:ext cx="2498598" cy="1187629"/>
            <a:chOff x="5161004" y="2209800"/>
            <a:chExt cx="3703596" cy="1760386"/>
          </a:xfrm>
        </p:grpSpPr>
        <p:grpSp>
          <p:nvGrpSpPr>
            <p:cNvPr id="30" name="図形グループ 157"/>
            <p:cNvGrpSpPr/>
            <p:nvPr/>
          </p:nvGrpSpPr>
          <p:grpSpPr>
            <a:xfrm>
              <a:off x="5211804" y="2991616"/>
              <a:ext cx="3538496" cy="786969"/>
              <a:chOff x="5211804" y="2991616"/>
              <a:chExt cx="3538496" cy="786969"/>
            </a:xfrm>
          </p:grpSpPr>
          <p:grpSp>
            <p:nvGrpSpPr>
              <p:cNvPr id="36" name="図形グループ 72"/>
              <p:cNvGrpSpPr/>
              <p:nvPr/>
            </p:nvGrpSpPr>
            <p:grpSpPr>
              <a:xfrm>
                <a:off x="5432543" y="2991616"/>
                <a:ext cx="3317757" cy="269777"/>
                <a:chOff x="5432543" y="2991616"/>
                <a:chExt cx="3317757" cy="269777"/>
              </a:xfrm>
            </p:grpSpPr>
            <p:cxnSp>
              <p:nvCxnSpPr>
                <p:cNvPr id="44" name="直線コネクタ 43"/>
                <p:cNvCxnSpPr/>
                <p:nvPr/>
              </p:nvCxnSpPr>
              <p:spPr>
                <a:xfrm>
                  <a:off x="5451746" y="3123245"/>
                  <a:ext cx="3298554" cy="1588"/>
                </a:xfrm>
                <a:prstGeom prst="line">
                  <a:avLst/>
                </a:prstGeom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線コネクタ 44"/>
                <p:cNvCxnSpPr/>
                <p:nvPr/>
              </p:nvCxnSpPr>
              <p:spPr>
                <a:xfrm rot="16200000">
                  <a:off x="5301710" y="3122451"/>
                  <a:ext cx="263254" cy="1588"/>
                </a:xfrm>
                <a:prstGeom prst="line">
                  <a:avLst/>
                </a:prstGeom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線コネクタ 45"/>
                <p:cNvCxnSpPr/>
                <p:nvPr/>
              </p:nvCxnSpPr>
              <p:spPr>
                <a:xfrm rot="16200000">
                  <a:off x="6011375" y="3128972"/>
                  <a:ext cx="263254" cy="1588"/>
                </a:xfrm>
                <a:prstGeom prst="line">
                  <a:avLst/>
                </a:prstGeom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線コネクタ 46"/>
                <p:cNvCxnSpPr/>
                <p:nvPr/>
              </p:nvCxnSpPr>
              <p:spPr>
                <a:xfrm rot="16200000">
                  <a:off x="6721040" y="3122449"/>
                  <a:ext cx="263254" cy="1588"/>
                </a:xfrm>
                <a:prstGeom prst="line">
                  <a:avLst/>
                </a:prstGeom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線コネクタ 47"/>
                <p:cNvCxnSpPr/>
                <p:nvPr/>
              </p:nvCxnSpPr>
              <p:spPr>
                <a:xfrm rot="16200000">
                  <a:off x="7430705" y="3122450"/>
                  <a:ext cx="263254" cy="1588"/>
                </a:xfrm>
                <a:prstGeom prst="line">
                  <a:avLst/>
                </a:prstGeom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線コネクタ 48"/>
                <p:cNvCxnSpPr/>
                <p:nvPr/>
              </p:nvCxnSpPr>
              <p:spPr>
                <a:xfrm rot="16200000">
                  <a:off x="8140369" y="3122449"/>
                  <a:ext cx="263254" cy="1588"/>
                </a:xfrm>
                <a:prstGeom prst="line">
                  <a:avLst/>
                </a:prstGeom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テキスト ボックス 36"/>
              <p:cNvSpPr txBox="1"/>
              <p:nvPr/>
            </p:nvSpPr>
            <p:spPr>
              <a:xfrm>
                <a:off x="8173724" y="3153272"/>
                <a:ext cx="457299" cy="613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err="1" smtClean="0"/>
                  <a:t>Λ</a:t>
                </a:r>
                <a:endParaRPr kumimoji="1" lang="ja-JP" altLang="en-US" sz="2800" dirty="0"/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6816524" y="3153272"/>
                <a:ext cx="1049610" cy="613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err="1" smtClean="0"/>
                  <a:t>Λ-dΛ</a:t>
                </a:r>
                <a:endParaRPr kumimoji="1" lang="ja-JP" altLang="en-US" sz="2800" dirty="0"/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5211804" y="3164840"/>
                <a:ext cx="444652" cy="613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 smtClean="0"/>
                  <a:t>0</a:t>
                </a:r>
                <a:endParaRPr kumimoji="1" lang="ja-JP" altLang="en-US" sz="2800" dirty="0"/>
              </a:p>
            </p:txBody>
          </p:sp>
        </p:grpSp>
        <p:sp>
          <p:nvSpPr>
            <p:cNvPr id="31" name="円弧 30"/>
            <p:cNvSpPr/>
            <p:nvPr/>
          </p:nvSpPr>
          <p:spPr>
            <a:xfrm>
              <a:off x="7612292" y="2609061"/>
              <a:ext cx="607177" cy="1028368"/>
            </a:xfrm>
            <a:prstGeom prst="arc">
              <a:avLst>
                <a:gd name="adj1" fmla="val 12719749"/>
                <a:gd name="adj2" fmla="val 19514307"/>
              </a:avLst>
            </a:prstGeom>
            <a:ln w="57150" cap="flat" cmpd="sng" algn="ctr">
              <a:solidFill>
                <a:srgbClr val="FF0000"/>
              </a:solidFill>
              <a:prstDash val="solid"/>
              <a:round/>
              <a:headEnd type="triangle" w="lg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弧 31"/>
            <p:cNvSpPr/>
            <p:nvPr/>
          </p:nvSpPr>
          <p:spPr>
            <a:xfrm>
              <a:off x="6907212" y="2609061"/>
              <a:ext cx="607177" cy="1028368"/>
            </a:xfrm>
            <a:prstGeom prst="arc">
              <a:avLst>
                <a:gd name="adj1" fmla="val 12719749"/>
                <a:gd name="adj2" fmla="val 19514307"/>
              </a:avLst>
            </a:prstGeom>
            <a:ln w="57150" cap="flat" cmpd="sng" algn="ctr">
              <a:solidFill>
                <a:srgbClr val="FF0000"/>
              </a:solidFill>
              <a:prstDash val="solid"/>
              <a:round/>
              <a:headEnd type="triangle" w="lg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" name="円弧 32"/>
            <p:cNvSpPr/>
            <p:nvPr/>
          </p:nvSpPr>
          <p:spPr>
            <a:xfrm>
              <a:off x="6199582" y="2609061"/>
              <a:ext cx="607177" cy="1028368"/>
            </a:xfrm>
            <a:prstGeom prst="arc">
              <a:avLst>
                <a:gd name="adj1" fmla="val 12719749"/>
                <a:gd name="adj2" fmla="val 19514307"/>
              </a:avLst>
            </a:prstGeom>
            <a:ln w="57150" cap="flat" cmpd="sng" algn="ctr">
              <a:solidFill>
                <a:srgbClr val="FF0000"/>
              </a:solidFill>
              <a:prstDash val="solid"/>
              <a:round/>
              <a:headEnd type="triangle" w="lg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4" name="円弧 33"/>
            <p:cNvSpPr/>
            <p:nvPr/>
          </p:nvSpPr>
          <p:spPr>
            <a:xfrm>
              <a:off x="5477146" y="2609061"/>
              <a:ext cx="607177" cy="1028368"/>
            </a:xfrm>
            <a:prstGeom prst="arc">
              <a:avLst>
                <a:gd name="adj1" fmla="val 12719749"/>
                <a:gd name="adj2" fmla="val 19514307"/>
              </a:avLst>
            </a:prstGeom>
            <a:ln w="57150" cap="flat" cmpd="sng" algn="ctr">
              <a:solidFill>
                <a:srgbClr val="FF0000"/>
              </a:solidFill>
              <a:prstDash val="solid"/>
              <a:round/>
              <a:headEnd type="triangle" w="lg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5161004" y="2209800"/>
              <a:ext cx="3703596" cy="1760386"/>
            </a:xfrm>
            <a:prstGeom prst="rect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274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873597" y="188640"/>
            <a:ext cx="4048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70C0"/>
                </a:solidFill>
              </a:rPr>
              <a:t>Color-matrix structures</a:t>
            </a:r>
            <a:endParaRPr kumimoji="1" lang="ja-JP" altLang="en-US" sz="3200" dirty="0">
              <a:solidFill>
                <a:srgbClr val="0070C0"/>
              </a:solidFill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050018" y="1322171"/>
            <a:ext cx="6993456" cy="2826909"/>
            <a:chOff x="1050018" y="1466187"/>
            <a:chExt cx="6993456" cy="2826909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1495882" y="1842669"/>
              <a:ext cx="412063" cy="1276485"/>
              <a:chOff x="3051033" y="1039364"/>
              <a:chExt cx="371867" cy="905210"/>
            </a:xfrm>
          </p:grpSpPr>
          <p:sp>
            <p:nvSpPr>
              <p:cNvPr id="37" name="円/楕円 36"/>
              <p:cNvSpPr/>
              <p:nvPr/>
            </p:nvSpPr>
            <p:spPr>
              <a:xfrm rot="5400000">
                <a:off x="3242943" y="1193732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円弧 37"/>
              <p:cNvSpPr/>
              <p:nvPr/>
            </p:nvSpPr>
            <p:spPr>
              <a:xfrm rot="3741566">
                <a:off x="3077347" y="1018135"/>
                <a:ext cx="324324" cy="366782"/>
              </a:xfrm>
              <a:prstGeom prst="arc">
                <a:avLst>
                  <a:gd name="adj1" fmla="val 15288936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円弧 38"/>
              <p:cNvSpPr/>
              <p:nvPr/>
            </p:nvSpPr>
            <p:spPr>
              <a:xfrm rot="3741566">
                <a:off x="3079819" y="1184484"/>
                <a:ext cx="313923" cy="366782"/>
              </a:xfrm>
              <a:prstGeom prst="arc">
                <a:avLst>
                  <a:gd name="adj1" fmla="val 15152873"/>
                  <a:gd name="adj2" fmla="val 2033161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円/楕円 39"/>
              <p:cNvSpPr/>
              <p:nvPr/>
            </p:nvSpPr>
            <p:spPr>
              <a:xfrm rot="5400000">
                <a:off x="3242943" y="1343537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円/楕円 40"/>
              <p:cNvSpPr/>
              <p:nvPr/>
            </p:nvSpPr>
            <p:spPr>
              <a:xfrm rot="5400000">
                <a:off x="3238883" y="1504566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円弧 41"/>
              <p:cNvSpPr/>
              <p:nvPr/>
            </p:nvSpPr>
            <p:spPr>
              <a:xfrm rot="3741566">
                <a:off x="3073288" y="1328969"/>
                <a:ext cx="324324" cy="366782"/>
              </a:xfrm>
              <a:prstGeom prst="arc">
                <a:avLst>
                  <a:gd name="adj1" fmla="val 14782402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円弧 42"/>
              <p:cNvSpPr/>
              <p:nvPr/>
            </p:nvSpPr>
            <p:spPr>
              <a:xfrm rot="3741566">
                <a:off x="3074218" y="1486779"/>
                <a:ext cx="320411" cy="366782"/>
              </a:xfrm>
              <a:prstGeom prst="arc">
                <a:avLst>
                  <a:gd name="adj1" fmla="val 15152873"/>
                  <a:gd name="adj2" fmla="val 20482557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円/楕円 43"/>
              <p:cNvSpPr/>
              <p:nvPr/>
            </p:nvSpPr>
            <p:spPr>
              <a:xfrm rot="5400000">
                <a:off x="3238883" y="1654372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円弧 44"/>
              <p:cNvSpPr/>
              <p:nvPr/>
            </p:nvSpPr>
            <p:spPr>
              <a:xfrm rot="3741566">
                <a:off x="3092576" y="1638427"/>
                <a:ext cx="302757" cy="309538"/>
              </a:xfrm>
              <a:prstGeom prst="arc">
                <a:avLst>
                  <a:gd name="adj1" fmla="val 15288936"/>
                  <a:gd name="adj2" fmla="val 2141953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8" name="直線コネクタ 7"/>
            <p:cNvCxnSpPr>
              <a:stCxn id="38" idx="0"/>
              <a:endCxn id="29" idx="0"/>
            </p:cNvCxnSpPr>
            <p:nvPr/>
          </p:nvCxnSpPr>
          <p:spPr>
            <a:xfrm>
              <a:off x="1854862" y="1932198"/>
              <a:ext cx="14399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グループ化 8"/>
            <p:cNvGrpSpPr/>
            <p:nvPr/>
          </p:nvGrpSpPr>
          <p:grpSpPr>
            <a:xfrm>
              <a:off x="2935801" y="1842669"/>
              <a:ext cx="412063" cy="1276485"/>
              <a:chOff x="3051033" y="1039364"/>
              <a:chExt cx="371867" cy="905210"/>
            </a:xfrm>
          </p:grpSpPr>
          <p:sp>
            <p:nvSpPr>
              <p:cNvPr id="28" name="円/楕円 27"/>
              <p:cNvSpPr/>
              <p:nvPr/>
            </p:nvSpPr>
            <p:spPr>
              <a:xfrm rot="5400000">
                <a:off x="3242943" y="1193732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円弧 28"/>
              <p:cNvSpPr/>
              <p:nvPr/>
            </p:nvSpPr>
            <p:spPr>
              <a:xfrm rot="3741566">
                <a:off x="3077347" y="1018135"/>
                <a:ext cx="324324" cy="366782"/>
              </a:xfrm>
              <a:prstGeom prst="arc">
                <a:avLst>
                  <a:gd name="adj1" fmla="val 15288936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円弧 29"/>
              <p:cNvSpPr/>
              <p:nvPr/>
            </p:nvSpPr>
            <p:spPr>
              <a:xfrm rot="3741566">
                <a:off x="3079819" y="1184484"/>
                <a:ext cx="313923" cy="366782"/>
              </a:xfrm>
              <a:prstGeom prst="arc">
                <a:avLst>
                  <a:gd name="adj1" fmla="val 15152873"/>
                  <a:gd name="adj2" fmla="val 2033161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/>
              <p:cNvSpPr/>
              <p:nvPr/>
            </p:nvSpPr>
            <p:spPr>
              <a:xfrm rot="5400000">
                <a:off x="3242943" y="1343537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31"/>
              <p:cNvSpPr/>
              <p:nvPr/>
            </p:nvSpPr>
            <p:spPr>
              <a:xfrm rot="5400000">
                <a:off x="3238883" y="1504566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円弧 32"/>
              <p:cNvSpPr/>
              <p:nvPr/>
            </p:nvSpPr>
            <p:spPr>
              <a:xfrm rot="3741566">
                <a:off x="3073288" y="1328969"/>
                <a:ext cx="324324" cy="366782"/>
              </a:xfrm>
              <a:prstGeom prst="arc">
                <a:avLst>
                  <a:gd name="adj1" fmla="val 14782402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円弧 33"/>
              <p:cNvSpPr/>
              <p:nvPr/>
            </p:nvSpPr>
            <p:spPr>
              <a:xfrm rot="3741566">
                <a:off x="3074218" y="1486779"/>
                <a:ext cx="320411" cy="366782"/>
              </a:xfrm>
              <a:prstGeom prst="arc">
                <a:avLst>
                  <a:gd name="adj1" fmla="val 15152873"/>
                  <a:gd name="adj2" fmla="val 20482557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34"/>
              <p:cNvSpPr/>
              <p:nvPr/>
            </p:nvSpPr>
            <p:spPr>
              <a:xfrm rot="5400000">
                <a:off x="3238883" y="1654372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円弧 35"/>
              <p:cNvSpPr/>
              <p:nvPr/>
            </p:nvSpPr>
            <p:spPr>
              <a:xfrm rot="3741566">
                <a:off x="3092576" y="1638427"/>
                <a:ext cx="302757" cy="309538"/>
              </a:xfrm>
              <a:prstGeom prst="arc">
                <a:avLst>
                  <a:gd name="adj1" fmla="val 15288936"/>
                  <a:gd name="adj2" fmla="val 2141953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0" name="直線コネクタ 9"/>
            <p:cNvCxnSpPr/>
            <p:nvPr/>
          </p:nvCxnSpPr>
          <p:spPr>
            <a:xfrm>
              <a:off x="1187624" y="3138813"/>
              <a:ext cx="2736304" cy="0"/>
            </a:xfrm>
            <a:prstGeom prst="line">
              <a:avLst/>
            </a:prstGeom>
            <a:ln w="1016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>
              <a:endCxn id="38" idx="0"/>
            </p:cNvCxnSpPr>
            <p:nvPr/>
          </p:nvCxnSpPr>
          <p:spPr>
            <a:xfrm>
              <a:off x="1256302" y="1482629"/>
              <a:ext cx="598560" cy="4495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>
              <a:stCxn id="29" idx="0"/>
            </p:cNvCxnSpPr>
            <p:nvPr/>
          </p:nvCxnSpPr>
          <p:spPr>
            <a:xfrm flipV="1">
              <a:off x="3294781" y="1482629"/>
              <a:ext cx="629147" cy="4495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二等辺三角形 23"/>
            <p:cNvSpPr/>
            <p:nvPr/>
          </p:nvSpPr>
          <p:spPr>
            <a:xfrm rot="5400000">
              <a:off x="2466970" y="1837507"/>
              <a:ext cx="172643" cy="183472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二等辺三角形 24"/>
            <p:cNvSpPr/>
            <p:nvPr/>
          </p:nvSpPr>
          <p:spPr>
            <a:xfrm rot="3152146">
              <a:off x="3548223" y="1617479"/>
              <a:ext cx="143457" cy="17986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二等辺三角形 25"/>
            <p:cNvSpPr/>
            <p:nvPr/>
          </p:nvSpPr>
          <p:spPr>
            <a:xfrm rot="7583971">
              <a:off x="1471299" y="1618145"/>
              <a:ext cx="149782" cy="17651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7" name="グループ化 46"/>
            <p:cNvGrpSpPr/>
            <p:nvPr/>
          </p:nvGrpSpPr>
          <p:grpSpPr>
            <a:xfrm>
              <a:off x="5615428" y="1906661"/>
              <a:ext cx="412063" cy="1276485"/>
              <a:chOff x="3051033" y="1039364"/>
              <a:chExt cx="371867" cy="905210"/>
            </a:xfrm>
          </p:grpSpPr>
          <p:sp>
            <p:nvSpPr>
              <p:cNvPr id="77" name="円/楕円 76"/>
              <p:cNvSpPr/>
              <p:nvPr/>
            </p:nvSpPr>
            <p:spPr>
              <a:xfrm rot="5400000">
                <a:off x="3242943" y="1193732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円弧 77"/>
              <p:cNvSpPr/>
              <p:nvPr/>
            </p:nvSpPr>
            <p:spPr>
              <a:xfrm rot="3741566">
                <a:off x="3077347" y="1018135"/>
                <a:ext cx="324324" cy="366782"/>
              </a:xfrm>
              <a:prstGeom prst="arc">
                <a:avLst>
                  <a:gd name="adj1" fmla="val 15288936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円弧 78"/>
              <p:cNvSpPr/>
              <p:nvPr/>
            </p:nvSpPr>
            <p:spPr>
              <a:xfrm rot="3741566">
                <a:off x="3079819" y="1184484"/>
                <a:ext cx="313923" cy="366782"/>
              </a:xfrm>
              <a:prstGeom prst="arc">
                <a:avLst>
                  <a:gd name="adj1" fmla="val 15152873"/>
                  <a:gd name="adj2" fmla="val 2033161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円/楕円 79"/>
              <p:cNvSpPr/>
              <p:nvPr/>
            </p:nvSpPr>
            <p:spPr>
              <a:xfrm rot="5400000">
                <a:off x="3242943" y="1343537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円/楕円 80"/>
              <p:cNvSpPr/>
              <p:nvPr/>
            </p:nvSpPr>
            <p:spPr>
              <a:xfrm rot="5400000">
                <a:off x="3238883" y="1504566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円弧 81"/>
              <p:cNvSpPr/>
              <p:nvPr/>
            </p:nvSpPr>
            <p:spPr>
              <a:xfrm rot="3741566">
                <a:off x="3073288" y="1328969"/>
                <a:ext cx="324324" cy="366782"/>
              </a:xfrm>
              <a:prstGeom prst="arc">
                <a:avLst>
                  <a:gd name="adj1" fmla="val 14782402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円弧 82"/>
              <p:cNvSpPr/>
              <p:nvPr/>
            </p:nvSpPr>
            <p:spPr>
              <a:xfrm rot="3741566">
                <a:off x="3074218" y="1486779"/>
                <a:ext cx="320411" cy="366782"/>
              </a:xfrm>
              <a:prstGeom prst="arc">
                <a:avLst>
                  <a:gd name="adj1" fmla="val 15152873"/>
                  <a:gd name="adj2" fmla="val 20482557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円/楕円 83"/>
              <p:cNvSpPr/>
              <p:nvPr/>
            </p:nvSpPr>
            <p:spPr>
              <a:xfrm rot="5400000">
                <a:off x="3238883" y="1654372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円弧 84"/>
              <p:cNvSpPr/>
              <p:nvPr/>
            </p:nvSpPr>
            <p:spPr>
              <a:xfrm rot="3741566">
                <a:off x="3092576" y="1638427"/>
                <a:ext cx="302757" cy="309538"/>
              </a:xfrm>
              <a:prstGeom prst="arc">
                <a:avLst>
                  <a:gd name="adj1" fmla="val 15288936"/>
                  <a:gd name="adj2" fmla="val 2141953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8" name="グループ化 47"/>
            <p:cNvGrpSpPr/>
            <p:nvPr/>
          </p:nvGrpSpPr>
          <p:grpSpPr>
            <a:xfrm>
              <a:off x="7055347" y="1906661"/>
              <a:ext cx="412063" cy="1276485"/>
              <a:chOff x="3051033" y="1039364"/>
              <a:chExt cx="371867" cy="905210"/>
            </a:xfrm>
          </p:grpSpPr>
          <p:sp>
            <p:nvSpPr>
              <p:cNvPr id="68" name="円/楕円 67"/>
              <p:cNvSpPr/>
              <p:nvPr/>
            </p:nvSpPr>
            <p:spPr>
              <a:xfrm rot="5400000">
                <a:off x="3242943" y="1193732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円弧 68"/>
              <p:cNvSpPr/>
              <p:nvPr/>
            </p:nvSpPr>
            <p:spPr>
              <a:xfrm rot="3741566">
                <a:off x="3077347" y="1018135"/>
                <a:ext cx="324324" cy="366782"/>
              </a:xfrm>
              <a:prstGeom prst="arc">
                <a:avLst>
                  <a:gd name="adj1" fmla="val 15288936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円弧 69"/>
              <p:cNvSpPr/>
              <p:nvPr/>
            </p:nvSpPr>
            <p:spPr>
              <a:xfrm rot="3741566">
                <a:off x="3079819" y="1184484"/>
                <a:ext cx="313923" cy="366782"/>
              </a:xfrm>
              <a:prstGeom prst="arc">
                <a:avLst>
                  <a:gd name="adj1" fmla="val 15152873"/>
                  <a:gd name="adj2" fmla="val 2033161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円/楕円 70"/>
              <p:cNvSpPr/>
              <p:nvPr/>
            </p:nvSpPr>
            <p:spPr>
              <a:xfrm rot="5400000">
                <a:off x="3242943" y="1343537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円/楕円 71"/>
              <p:cNvSpPr/>
              <p:nvPr/>
            </p:nvSpPr>
            <p:spPr>
              <a:xfrm rot="5400000">
                <a:off x="3238883" y="1504566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円弧 72"/>
              <p:cNvSpPr/>
              <p:nvPr/>
            </p:nvSpPr>
            <p:spPr>
              <a:xfrm rot="3741566">
                <a:off x="3073288" y="1328969"/>
                <a:ext cx="324324" cy="366782"/>
              </a:xfrm>
              <a:prstGeom prst="arc">
                <a:avLst>
                  <a:gd name="adj1" fmla="val 14782402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円弧 73"/>
              <p:cNvSpPr/>
              <p:nvPr/>
            </p:nvSpPr>
            <p:spPr>
              <a:xfrm rot="3741566">
                <a:off x="3074218" y="1486779"/>
                <a:ext cx="320411" cy="366782"/>
              </a:xfrm>
              <a:prstGeom prst="arc">
                <a:avLst>
                  <a:gd name="adj1" fmla="val 15152873"/>
                  <a:gd name="adj2" fmla="val 20482557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円/楕円 74"/>
              <p:cNvSpPr/>
              <p:nvPr/>
            </p:nvSpPr>
            <p:spPr>
              <a:xfrm rot="5400000">
                <a:off x="3238883" y="1654372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円弧 75"/>
              <p:cNvSpPr/>
              <p:nvPr/>
            </p:nvSpPr>
            <p:spPr>
              <a:xfrm rot="3741566">
                <a:off x="3092576" y="1638427"/>
                <a:ext cx="302757" cy="309538"/>
              </a:xfrm>
              <a:prstGeom prst="arc">
                <a:avLst>
                  <a:gd name="adj1" fmla="val 15288936"/>
                  <a:gd name="adj2" fmla="val 2141953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49" name="直線コネクタ 48"/>
            <p:cNvCxnSpPr/>
            <p:nvPr/>
          </p:nvCxnSpPr>
          <p:spPr>
            <a:xfrm>
              <a:off x="5307170" y="3202805"/>
              <a:ext cx="2736304" cy="0"/>
            </a:xfrm>
            <a:prstGeom prst="line">
              <a:avLst/>
            </a:prstGeom>
            <a:ln w="1016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 flipV="1">
              <a:off x="5943604" y="1466187"/>
              <a:ext cx="2019656" cy="511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>
              <a:off x="5375848" y="1466187"/>
              <a:ext cx="2045230" cy="5119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>
              <a:off x="6002065" y="1987764"/>
              <a:ext cx="14399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二等辺三角形 63"/>
            <p:cNvSpPr/>
            <p:nvPr/>
          </p:nvSpPr>
          <p:spPr>
            <a:xfrm rot="4099818">
              <a:off x="7207551" y="1534990"/>
              <a:ext cx="174389" cy="20258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二等辺三角形 64"/>
            <p:cNvSpPr/>
            <p:nvPr/>
          </p:nvSpPr>
          <p:spPr>
            <a:xfrm rot="6495248">
              <a:off x="5967663" y="1551925"/>
              <a:ext cx="159786" cy="19253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二等辺三角形 65"/>
            <p:cNvSpPr/>
            <p:nvPr/>
          </p:nvSpPr>
          <p:spPr>
            <a:xfrm rot="16200000">
              <a:off x="6556947" y="1898146"/>
              <a:ext cx="172643" cy="183472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7" name="図 86" descr="\begin{document}&#10;\begin{align*}&#10;t^a&#10;\end{align*}&#10;\end{document}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936" y="3238347"/>
              <a:ext cx="282353" cy="292560"/>
            </a:xfrm>
            <a:prstGeom prst="rect">
              <a:avLst/>
            </a:prstGeom>
          </p:spPr>
        </p:pic>
        <p:pic>
          <p:nvPicPr>
            <p:cNvPr id="89" name="図 88" descr="\begin{document}&#10;\begin{align*}&#10;t^b&#10;\end{align*}&#10;\end{document}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6294" y="3213749"/>
              <a:ext cx="256973" cy="362520"/>
            </a:xfrm>
            <a:prstGeom prst="rect">
              <a:avLst/>
            </a:prstGeom>
          </p:spPr>
        </p:pic>
        <p:pic>
          <p:nvPicPr>
            <p:cNvPr id="90" name="図 89" descr="\begin{document}&#10;\begin{align*}&#10;t^b&#10;\end{align*}&#10;\end{document}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4903" y="3238347"/>
              <a:ext cx="256973" cy="362520"/>
            </a:xfrm>
            <a:prstGeom prst="rect">
              <a:avLst/>
            </a:prstGeom>
          </p:spPr>
        </p:pic>
        <p:pic>
          <p:nvPicPr>
            <p:cNvPr id="93" name="図 92" descr="\begin{document}&#10;\begin{align*}&#10;t^a&#10;\end{align*}&#10;\end{document}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7464" y="3308307"/>
              <a:ext cx="282353" cy="292560"/>
            </a:xfrm>
            <a:prstGeom prst="rect">
              <a:avLst/>
            </a:prstGeom>
          </p:spPr>
        </p:pic>
        <p:pic>
          <p:nvPicPr>
            <p:cNvPr id="102" name="図 101" descr="\begin{document}&#10;\begin{align*}&#10;{\red t^a}&#10;\end{align*}&#10;\end{document}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114" y="1516383"/>
              <a:ext cx="282353" cy="292560"/>
            </a:xfrm>
            <a:prstGeom prst="rect">
              <a:avLst/>
            </a:prstGeom>
          </p:spPr>
        </p:pic>
        <p:pic>
          <p:nvPicPr>
            <p:cNvPr id="103" name="図 102" descr="\begin{document}&#10;\begin{align*}&#10;{\green t^b}&#10;\end{align*}&#10;\end{document}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9577" y="1516383"/>
              <a:ext cx="256973" cy="362520"/>
            </a:xfrm>
            <a:prstGeom prst="rect">
              <a:avLst/>
            </a:prstGeom>
          </p:spPr>
        </p:pic>
        <p:pic>
          <p:nvPicPr>
            <p:cNvPr id="104" name="図 103" descr="\begin{document}&#10;\begin{align*}&#10;{\red t^a}&#10;\end{align*}&#10;\end{document}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969" y="1774490"/>
              <a:ext cx="282353" cy="292560"/>
            </a:xfrm>
            <a:prstGeom prst="rect">
              <a:avLst/>
            </a:prstGeom>
          </p:spPr>
        </p:pic>
        <p:pic>
          <p:nvPicPr>
            <p:cNvPr id="105" name="図 104" descr="\begin{document}&#10;\begin{align*}&#10;{\green t^b}&#10;\end{align*}&#10;\end{document}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0623" y="1733446"/>
              <a:ext cx="256973" cy="362520"/>
            </a:xfrm>
            <a:prstGeom prst="rect">
              <a:avLst/>
            </a:prstGeom>
          </p:spPr>
        </p:pic>
        <p:pic>
          <p:nvPicPr>
            <p:cNvPr id="106" name="図 105" descr="\begin{document}&#10;\begin{align*}&#10;\bar u^k({\green t^b})^{kj} ({\red t^a})^{ji} u^i&#10;\end{align*}&#10;\end{document}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018" y="3805207"/>
              <a:ext cx="2461860" cy="461100"/>
            </a:xfrm>
            <a:prstGeom prst="rect">
              <a:avLst/>
            </a:prstGeom>
          </p:spPr>
        </p:pic>
        <p:pic>
          <p:nvPicPr>
            <p:cNvPr id="107" name="図 106" descr="\begin{document}&#10;\begin{align*}&#10;\bar u^k( {\red t^a})^{kj} ({\green t^b})^{ji} u^i&#10;\end{align*}&#10;\end{document}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1735" y="3831996"/>
              <a:ext cx="2461860" cy="461100"/>
            </a:xfrm>
            <a:prstGeom prst="rect">
              <a:avLst/>
            </a:prstGeom>
          </p:spPr>
        </p:pic>
      </p:grpSp>
      <p:grpSp>
        <p:nvGrpSpPr>
          <p:cNvPr id="88" name="グループ化 87"/>
          <p:cNvGrpSpPr/>
          <p:nvPr/>
        </p:nvGrpSpPr>
        <p:grpSpPr>
          <a:xfrm>
            <a:off x="106592" y="4695527"/>
            <a:ext cx="8988920" cy="2080660"/>
            <a:chOff x="106592" y="4695527"/>
            <a:chExt cx="8988920" cy="2080660"/>
          </a:xfrm>
        </p:grpSpPr>
        <p:sp>
          <p:nvSpPr>
            <p:cNvPr id="91" name="テキスト ボックス 90"/>
            <p:cNvSpPr txBox="1"/>
            <p:nvPr/>
          </p:nvSpPr>
          <p:spPr>
            <a:xfrm>
              <a:off x="106592" y="4695527"/>
              <a:ext cx="74177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3. Incomplete cancellation due to non-Abelian interactions</a:t>
              </a:r>
              <a:endParaRPr kumimoji="1" lang="ja-JP" altLang="en-US" sz="2400" dirty="0"/>
            </a:p>
          </p:txBody>
        </p:sp>
        <p:pic>
          <p:nvPicPr>
            <p:cNvPr id="92" name="図 91" descr="\begin{document}&#10;\begin{align*}&#10;[t^a t^b]_{ij} [t^a t^b]_{k \ell} = c \, \delta_{ij} \delta_{k\ell} &#10;- \frac{1}{n} t^a_{k\ell} t^a_{ij}&#10;\end{align*}&#10;\end{document}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9400" y="5259030"/>
              <a:ext cx="4794928" cy="737244"/>
            </a:xfrm>
            <a:prstGeom prst="rect">
              <a:avLst/>
            </a:prstGeom>
          </p:spPr>
        </p:pic>
        <p:sp>
          <p:nvSpPr>
            <p:cNvPr id="94" name="テキスト ボックス 93"/>
            <p:cNvSpPr txBox="1"/>
            <p:nvPr/>
          </p:nvSpPr>
          <p:spPr>
            <a:xfrm>
              <a:off x="179512" y="5445224"/>
              <a:ext cx="23194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0000"/>
                  </a:solidFill>
                </a:rPr>
                <a:t>Particle</a:t>
              </a:r>
              <a:r>
                <a:rPr lang="ja-JP" altLang="en-US" sz="2000" dirty="0">
                  <a:solidFill>
                    <a:srgbClr val="FF0000"/>
                  </a:solidFill>
                </a:rPr>
                <a:t> </a:t>
              </a:r>
              <a:r>
                <a:rPr lang="en-US" altLang="ja-JP" sz="2000" dirty="0" smtClean="0">
                  <a:solidFill>
                    <a:srgbClr val="FF0000"/>
                  </a:solidFill>
                </a:rPr>
                <a:t>contribution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95" name="テキスト ボックス 94"/>
            <p:cNvSpPr txBox="1"/>
            <p:nvPr/>
          </p:nvSpPr>
          <p:spPr>
            <a:xfrm>
              <a:off x="251520" y="6156012"/>
              <a:ext cx="1836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B0F0"/>
                  </a:solidFill>
                </a:rPr>
                <a:t>Hole contribution</a:t>
              </a:r>
              <a:endParaRPr kumimoji="1" lang="ja-JP" altLang="en-US" dirty="0">
                <a:solidFill>
                  <a:srgbClr val="00B0F0"/>
                </a:solidFill>
              </a:endParaRPr>
            </a:p>
          </p:txBody>
        </p:sp>
        <p:pic>
          <p:nvPicPr>
            <p:cNvPr id="96" name="図 95" descr="\begin{document}&#10;\begin{align*}&#10;[t^a t^b]_{ij} [t^b t^a]_{k \ell} = c \, \delta_{ij} \delta_{k\ell} &#10;-  \frac{1}{n}  t^a_{k\ell} t^a_{ij}&#10;+ {\blue \frac{n}{2}  t^a_{k\ell} t^a_{ij} }&#10;\end{align*}&#10;\end{document}"/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792" y="6021288"/>
              <a:ext cx="6395720" cy="7548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894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グループ化 101"/>
          <p:cNvGrpSpPr/>
          <p:nvPr/>
        </p:nvGrpSpPr>
        <p:grpSpPr>
          <a:xfrm>
            <a:off x="3419872" y="1829159"/>
            <a:ext cx="2172207" cy="1028940"/>
            <a:chOff x="3841736" y="2818260"/>
            <a:chExt cx="2172207" cy="1028940"/>
          </a:xfrm>
        </p:grpSpPr>
        <p:grpSp>
          <p:nvGrpSpPr>
            <p:cNvPr id="21" name="グループ化 20"/>
            <p:cNvGrpSpPr/>
            <p:nvPr/>
          </p:nvGrpSpPr>
          <p:grpSpPr>
            <a:xfrm>
              <a:off x="4086446" y="2818260"/>
              <a:ext cx="327115" cy="1013334"/>
              <a:chOff x="3051033" y="1039364"/>
              <a:chExt cx="371867" cy="905210"/>
            </a:xfrm>
          </p:grpSpPr>
          <p:sp>
            <p:nvSpPr>
              <p:cNvPr id="22" name="円/楕円 21"/>
              <p:cNvSpPr/>
              <p:nvPr/>
            </p:nvSpPr>
            <p:spPr>
              <a:xfrm rot="5400000">
                <a:off x="3242943" y="1193732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円弧 22"/>
              <p:cNvSpPr/>
              <p:nvPr/>
            </p:nvSpPr>
            <p:spPr>
              <a:xfrm rot="3741566">
                <a:off x="3077347" y="1018135"/>
                <a:ext cx="324324" cy="366782"/>
              </a:xfrm>
              <a:prstGeom prst="arc">
                <a:avLst>
                  <a:gd name="adj1" fmla="val 15288936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円弧 23"/>
              <p:cNvSpPr/>
              <p:nvPr/>
            </p:nvSpPr>
            <p:spPr>
              <a:xfrm rot="3741566">
                <a:off x="3079819" y="1184484"/>
                <a:ext cx="313923" cy="366782"/>
              </a:xfrm>
              <a:prstGeom prst="arc">
                <a:avLst>
                  <a:gd name="adj1" fmla="val 15152873"/>
                  <a:gd name="adj2" fmla="val 2033161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円/楕円 24"/>
              <p:cNvSpPr/>
              <p:nvPr/>
            </p:nvSpPr>
            <p:spPr>
              <a:xfrm rot="5400000">
                <a:off x="3242943" y="1343537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円/楕円 25"/>
              <p:cNvSpPr/>
              <p:nvPr/>
            </p:nvSpPr>
            <p:spPr>
              <a:xfrm rot="5400000">
                <a:off x="3238883" y="1504566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円弧 26"/>
              <p:cNvSpPr/>
              <p:nvPr/>
            </p:nvSpPr>
            <p:spPr>
              <a:xfrm rot="3741566">
                <a:off x="3073288" y="1328969"/>
                <a:ext cx="324324" cy="366782"/>
              </a:xfrm>
              <a:prstGeom prst="arc">
                <a:avLst>
                  <a:gd name="adj1" fmla="val 14782402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円弧 27"/>
              <p:cNvSpPr/>
              <p:nvPr/>
            </p:nvSpPr>
            <p:spPr>
              <a:xfrm rot="3741566">
                <a:off x="3074218" y="1486779"/>
                <a:ext cx="320411" cy="366782"/>
              </a:xfrm>
              <a:prstGeom prst="arc">
                <a:avLst>
                  <a:gd name="adj1" fmla="val 15152873"/>
                  <a:gd name="adj2" fmla="val 20482557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円/楕円 28"/>
              <p:cNvSpPr/>
              <p:nvPr/>
            </p:nvSpPr>
            <p:spPr>
              <a:xfrm rot="5400000">
                <a:off x="3238883" y="1654372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円弧 29"/>
              <p:cNvSpPr/>
              <p:nvPr/>
            </p:nvSpPr>
            <p:spPr>
              <a:xfrm rot="3741566">
                <a:off x="3092576" y="1638427"/>
                <a:ext cx="302757" cy="309538"/>
              </a:xfrm>
              <a:prstGeom prst="arc">
                <a:avLst>
                  <a:gd name="adj1" fmla="val 15288936"/>
                  <a:gd name="adj2" fmla="val 2141953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31" name="直線コネクタ 30"/>
            <p:cNvCxnSpPr/>
            <p:nvPr/>
          </p:nvCxnSpPr>
          <p:spPr>
            <a:xfrm>
              <a:off x="3841736" y="2875423"/>
              <a:ext cx="217220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グループ化 31"/>
            <p:cNvGrpSpPr/>
            <p:nvPr/>
          </p:nvGrpSpPr>
          <p:grpSpPr>
            <a:xfrm>
              <a:off x="5229521" y="2818260"/>
              <a:ext cx="327115" cy="1013334"/>
              <a:chOff x="3051033" y="1039364"/>
              <a:chExt cx="371867" cy="905210"/>
            </a:xfrm>
          </p:grpSpPr>
          <p:sp>
            <p:nvSpPr>
              <p:cNvPr id="33" name="円/楕円 32"/>
              <p:cNvSpPr/>
              <p:nvPr/>
            </p:nvSpPr>
            <p:spPr>
              <a:xfrm rot="5400000">
                <a:off x="3242943" y="1193732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円弧 33"/>
              <p:cNvSpPr/>
              <p:nvPr/>
            </p:nvSpPr>
            <p:spPr>
              <a:xfrm rot="3741566">
                <a:off x="3077347" y="1018135"/>
                <a:ext cx="324324" cy="366782"/>
              </a:xfrm>
              <a:prstGeom prst="arc">
                <a:avLst>
                  <a:gd name="adj1" fmla="val 15288936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弧 34"/>
              <p:cNvSpPr/>
              <p:nvPr/>
            </p:nvSpPr>
            <p:spPr>
              <a:xfrm rot="3741566">
                <a:off x="3079819" y="1184484"/>
                <a:ext cx="313923" cy="366782"/>
              </a:xfrm>
              <a:prstGeom prst="arc">
                <a:avLst>
                  <a:gd name="adj1" fmla="val 15152873"/>
                  <a:gd name="adj2" fmla="val 2033161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円/楕円 35"/>
              <p:cNvSpPr/>
              <p:nvPr/>
            </p:nvSpPr>
            <p:spPr>
              <a:xfrm rot="5400000">
                <a:off x="3242943" y="1343537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円/楕円 36"/>
              <p:cNvSpPr/>
              <p:nvPr/>
            </p:nvSpPr>
            <p:spPr>
              <a:xfrm rot="5400000">
                <a:off x="3238883" y="1504566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円弧 37"/>
              <p:cNvSpPr/>
              <p:nvPr/>
            </p:nvSpPr>
            <p:spPr>
              <a:xfrm rot="3741566">
                <a:off x="3073288" y="1328969"/>
                <a:ext cx="324324" cy="366782"/>
              </a:xfrm>
              <a:prstGeom prst="arc">
                <a:avLst>
                  <a:gd name="adj1" fmla="val 14782402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円弧 38"/>
              <p:cNvSpPr/>
              <p:nvPr/>
            </p:nvSpPr>
            <p:spPr>
              <a:xfrm rot="3741566">
                <a:off x="3074218" y="1486779"/>
                <a:ext cx="320411" cy="366782"/>
              </a:xfrm>
              <a:prstGeom prst="arc">
                <a:avLst>
                  <a:gd name="adj1" fmla="val 15152873"/>
                  <a:gd name="adj2" fmla="val 20482557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円/楕円 39"/>
              <p:cNvSpPr/>
              <p:nvPr/>
            </p:nvSpPr>
            <p:spPr>
              <a:xfrm rot="5400000">
                <a:off x="3238883" y="1654372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円弧 40"/>
              <p:cNvSpPr/>
              <p:nvPr/>
            </p:nvSpPr>
            <p:spPr>
              <a:xfrm rot="3741566">
                <a:off x="3092576" y="1638427"/>
                <a:ext cx="302757" cy="309538"/>
              </a:xfrm>
              <a:prstGeom prst="arc">
                <a:avLst>
                  <a:gd name="adj1" fmla="val 15288936"/>
                  <a:gd name="adj2" fmla="val 2141953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42" name="直線コネクタ 41"/>
            <p:cNvCxnSpPr/>
            <p:nvPr/>
          </p:nvCxnSpPr>
          <p:spPr>
            <a:xfrm>
              <a:off x="3841736" y="3847200"/>
              <a:ext cx="2172207" cy="0"/>
            </a:xfrm>
            <a:prstGeom prst="line">
              <a:avLst/>
            </a:prstGeom>
            <a:ln w="1016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グループ化 104"/>
          <p:cNvGrpSpPr/>
          <p:nvPr/>
        </p:nvGrpSpPr>
        <p:grpSpPr>
          <a:xfrm>
            <a:off x="6361668" y="1648618"/>
            <a:ext cx="2098764" cy="1332919"/>
            <a:chOff x="6361668" y="1648618"/>
            <a:chExt cx="2098764" cy="1332919"/>
          </a:xfrm>
        </p:grpSpPr>
        <p:cxnSp>
          <p:nvCxnSpPr>
            <p:cNvPr id="48" name="直線コネクタ 47"/>
            <p:cNvCxnSpPr/>
            <p:nvPr/>
          </p:nvCxnSpPr>
          <p:spPr>
            <a:xfrm>
              <a:off x="6361668" y="1883387"/>
              <a:ext cx="209876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>
              <a:off x="6361668" y="2822308"/>
              <a:ext cx="2098764" cy="0"/>
            </a:xfrm>
            <a:prstGeom prst="line">
              <a:avLst/>
            </a:prstGeom>
            <a:ln w="1016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グループ化 54"/>
            <p:cNvGrpSpPr/>
            <p:nvPr/>
          </p:nvGrpSpPr>
          <p:grpSpPr>
            <a:xfrm>
              <a:off x="6720056" y="1889339"/>
              <a:ext cx="1203398" cy="1092198"/>
              <a:chOff x="5739351" y="996914"/>
              <a:chExt cx="1568953" cy="1423974"/>
            </a:xfrm>
          </p:grpSpPr>
          <p:sp>
            <p:nvSpPr>
              <p:cNvPr id="56" name="円/楕円 55"/>
              <p:cNvSpPr/>
              <p:nvPr/>
            </p:nvSpPr>
            <p:spPr>
              <a:xfrm rot="2500660">
                <a:off x="6020170" y="1130743"/>
                <a:ext cx="150200" cy="19712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円弧 56"/>
              <p:cNvSpPr/>
              <p:nvPr/>
            </p:nvSpPr>
            <p:spPr>
              <a:xfrm rot="842226">
                <a:off x="5739351" y="996914"/>
                <a:ext cx="457347" cy="406428"/>
              </a:xfrm>
              <a:prstGeom prst="arc">
                <a:avLst>
                  <a:gd name="adj1" fmla="val 15288936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円弧 57"/>
              <p:cNvSpPr/>
              <p:nvPr/>
            </p:nvSpPr>
            <p:spPr>
              <a:xfrm rot="842226">
                <a:off x="5919880" y="1155152"/>
                <a:ext cx="442680" cy="406428"/>
              </a:xfrm>
              <a:prstGeom prst="arc">
                <a:avLst>
                  <a:gd name="adj1" fmla="val 15152873"/>
                  <a:gd name="adj2" fmla="val 2033161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円/楕円 58"/>
              <p:cNvSpPr/>
              <p:nvPr/>
            </p:nvSpPr>
            <p:spPr>
              <a:xfrm rot="2500660">
                <a:off x="6177950" y="1271210"/>
                <a:ext cx="150200" cy="19712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円/楕円 59"/>
              <p:cNvSpPr/>
              <p:nvPr/>
            </p:nvSpPr>
            <p:spPr>
              <a:xfrm rot="2500660">
                <a:off x="6344561" y="1425561"/>
                <a:ext cx="150200" cy="19712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円弧 60"/>
              <p:cNvSpPr/>
              <p:nvPr/>
            </p:nvSpPr>
            <p:spPr>
              <a:xfrm rot="842226">
                <a:off x="6063743" y="1291732"/>
                <a:ext cx="457347" cy="406428"/>
              </a:xfrm>
              <a:prstGeom prst="arc">
                <a:avLst>
                  <a:gd name="adj1" fmla="val 14782402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円弧 61"/>
              <p:cNvSpPr/>
              <p:nvPr/>
            </p:nvSpPr>
            <p:spPr>
              <a:xfrm rot="842226">
                <a:off x="6231958" y="1440555"/>
                <a:ext cx="451829" cy="406428"/>
              </a:xfrm>
              <a:prstGeom prst="arc">
                <a:avLst>
                  <a:gd name="adj1" fmla="val 15152873"/>
                  <a:gd name="adj2" fmla="val 20482557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円/楕円 62"/>
              <p:cNvSpPr/>
              <p:nvPr/>
            </p:nvSpPr>
            <p:spPr>
              <a:xfrm rot="2500660">
                <a:off x="6502343" y="1566029"/>
                <a:ext cx="150200" cy="19712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円弧 63"/>
              <p:cNvSpPr/>
              <p:nvPr/>
            </p:nvSpPr>
            <p:spPr>
              <a:xfrm rot="842226">
                <a:off x="6381004" y="1579740"/>
                <a:ext cx="426934" cy="342997"/>
              </a:xfrm>
              <a:prstGeom prst="arc">
                <a:avLst>
                  <a:gd name="adj1" fmla="val 15288936"/>
                  <a:gd name="adj2" fmla="val 2141953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円/楕円 64"/>
              <p:cNvSpPr/>
              <p:nvPr/>
            </p:nvSpPr>
            <p:spPr>
              <a:xfrm rot="2500660">
                <a:off x="6644687" y="1704648"/>
                <a:ext cx="150200" cy="19712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円弧 65"/>
              <p:cNvSpPr/>
              <p:nvPr/>
            </p:nvSpPr>
            <p:spPr>
              <a:xfrm rot="842226">
                <a:off x="6544397" y="1729057"/>
                <a:ext cx="442680" cy="406428"/>
              </a:xfrm>
              <a:prstGeom prst="arc">
                <a:avLst>
                  <a:gd name="adj1" fmla="val 15152873"/>
                  <a:gd name="adj2" fmla="val 2033161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円/楕円 66"/>
              <p:cNvSpPr/>
              <p:nvPr/>
            </p:nvSpPr>
            <p:spPr>
              <a:xfrm rot="2500660">
                <a:off x="6802467" y="1845115"/>
                <a:ext cx="150200" cy="19712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円/楕円 67"/>
              <p:cNvSpPr/>
              <p:nvPr/>
            </p:nvSpPr>
            <p:spPr>
              <a:xfrm rot="2500660">
                <a:off x="6969078" y="1999466"/>
                <a:ext cx="150200" cy="19712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円弧 68"/>
              <p:cNvSpPr/>
              <p:nvPr/>
            </p:nvSpPr>
            <p:spPr>
              <a:xfrm rot="842226">
                <a:off x="6688260" y="1865637"/>
                <a:ext cx="457347" cy="406428"/>
              </a:xfrm>
              <a:prstGeom prst="arc">
                <a:avLst>
                  <a:gd name="adj1" fmla="val 14782402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円弧 69"/>
              <p:cNvSpPr/>
              <p:nvPr/>
            </p:nvSpPr>
            <p:spPr>
              <a:xfrm rot="842226">
                <a:off x="6856475" y="2014460"/>
                <a:ext cx="451829" cy="406428"/>
              </a:xfrm>
              <a:prstGeom prst="arc">
                <a:avLst>
                  <a:gd name="adj1" fmla="val 15152873"/>
                  <a:gd name="adj2" fmla="val 20482557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1" name="グループ化 70"/>
            <p:cNvGrpSpPr/>
            <p:nvPr/>
          </p:nvGrpSpPr>
          <p:grpSpPr>
            <a:xfrm rot="5838302">
              <a:off x="6758734" y="1704215"/>
              <a:ext cx="1203391" cy="1092198"/>
              <a:chOff x="5891758" y="1161741"/>
              <a:chExt cx="1568946" cy="1423974"/>
            </a:xfrm>
          </p:grpSpPr>
          <p:sp>
            <p:nvSpPr>
              <p:cNvPr id="72" name="円/楕円 71"/>
              <p:cNvSpPr/>
              <p:nvPr/>
            </p:nvSpPr>
            <p:spPr>
              <a:xfrm rot="2500660">
                <a:off x="6172575" y="1295569"/>
                <a:ext cx="150200" cy="19712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円弧 72"/>
              <p:cNvSpPr/>
              <p:nvPr/>
            </p:nvSpPr>
            <p:spPr>
              <a:xfrm rot="842226">
                <a:off x="5891758" y="1161741"/>
                <a:ext cx="457347" cy="406428"/>
              </a:xfrm>
              <a:prstGeom prst="arc">
                <a:avLst>
                  <a:gd name="adj1" fmla="val 15288936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円弧 73"/>
              <p:cNvSpPr/>
              <p:nvPr/>
            </p:nvSpPr>
            <p:spPr>
              <a:xfrm rot="842226">
                <a:off x="6072287" y="1319978"/>
                <a:ext cx="442681" cy="406428"/>
              </a:xfrm>
              <a:prstGeom prst="arc">
                <a:avLst>
                  <a:gd name="adj1" fmla="val 15152873"/>
                  <a:gd name="adj2" fmla="val 2033161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円/楕円 74"/>
              <p:cNvSpPr/>
              <p:nvPr/>
            </p:nvSpPr>
            <p:spPr>
              <a:xfrm rot="2500660">
                <a:off x="6330358" y="1436036"/>
                <a:ext cx="150200" cy="19712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円/楕円 75"/>
              <p:cNvSpPr/>
              <p:nvPr/>
            </p:nvSpPr>
            <p:spPr>
              <a:xfrm rot="2500660">
                <a:off x="6496970" y="1590387"/>
                <a:ext cx="150200" cy="19712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円弧 76"/>
              <p:cNvSpPr/>
              <p:nvPr/>
            </p:nvSpPr>
            <p:spPr>
              <a:xfrm rot="842226">
                <a:off x="6216154" y="1456557"/>
                <a:ext cx="457348" cy="406428"/>
              </a:xfrm>
              <a:prstGeom prst="arc">
                <a:avLst>
                  <a:gd name="adj1" fmla="val 14782402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円弧 77"/>
              <p:cNvSpPr/>
              <p:nvPr/>
            </p:nvSpPr>
            <p:spPr>
              <a:xfrm rot="842226">
                <a:off x="6384366" y="1605380"/>
                <a:ext cx="451830" cy="406428"/>
              </a:xfrm>
              <a:prstGeom prst="arc">
                <a:avLst>
                  <a:gd name="adj1" fmla="val 15152873"/>
                  <a:gd name="adj2" fmla="val 20482557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円/楕円 78"/>
              <p:cNvSpPr/>
              <p:nvPr/>
            </p:nvSpPr>
            <p:spPr>
              <a:xfrm rot="2500660">
                <a:off x="6654752" y="1730853"/>
                <a:ext cx="150200" cy="19712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円弧 79"/>
              <p:cNvSpPr/>
              <p:nvPr/>
            </p:nvSpPr>
            <p:spPr>
              <a:xfrm rot="842226">
                <a:off x="6533411" y="1744564"/>
                <a:ext cx="426934" cy="342997"/>
              </a:xfrm>
              <a:prstGeom prst="arc">
                <a:avLst>
                  <a:gd name="adj1" fmla="val 15288936"/>
                  <a:gd name="adj2" fmla="val 2141953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円/楕円 80"/>
              <p:cNvSpPr/>
              <p:nvPr/>
            </p:nvSpPr>
            <p:spPr>
              <a:xfrm rot="2500660">
                <a:off x="6797094" y="1869473"/>
                <a:ext cx="150200" cy="19712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円弧 81"/>
              <p:cNvSpPr/>
              <p:nvPr/>
            </p:nvSpPr>
            <p:spPr>
              <a:xfrm rot="842226">
                <a:off x="6696800" y="1893883"/>
                <a:ext cx="442681" cy="406428"/>
              </a:xfrm>
              <a:prstGeom prst="arc">
                <a:avLst>
                  <a:gd name="adj1" fmla="val 15152873"/>
                  <a:gd name="adj2" fmla="val 2033161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円/楕円 82"/>
              <p:cNvSpPr/>
              <p:nvPr/>
            </p:nvSpPr>
            <p:spPr>
              <a:xfrm rot="2500660">
                <a:off x="6954871" y="2009943"/>
                <a:ext cx="150200" cy="19712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円/楕円 83"/>
              <p:cNvSpPr/>
              <p:nvPr/>
            </p:nvSpPr>
            <p:spPr>
              <a:xfrm rot="2500660">
                <a:off x="7121483" y="2164293"/>
                <a:ext cx="150200" cy="19712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円弧 84"/>
              <p:cNvSpPr/>
              <p:nvPr/>
            </p:nvSpPr>
            <p:spPr>
              <a:xfrm rot="842226">
                <a:off x="6840661" y="2030464"/>
                <a:ext cx="457347" cy="406428"/>
              </a:xfrm>
              <a:prstGeom prst="arc">
                <a:avLst>
                  <a:gd name="adj1" fmla="val 14782402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円弧 85"/>
              <p:cNvSpPr/>
              <p:nvPr/>
            </p:nvSpPr>
            <p:spPr>
              <a:xfrm rot="842226">
                <a:off x="7008875" y="2179287"/>
                <a:ext cx="451829" cy="406428"/>
              </a:xfrm>
              <a:prstGeom prst="arc">
                <a:avLst>
                  <a:gd name="adj1" fmla="val 15152873"/>
                  <a:gd name="adj2" fmla="val 20482557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01" name="テキスト ボックス 100"/>
          <p:cNvSpPr txBox="1"/>
          <p:nvPr/>
        </p:nvSpPr>
        <p:spPr>
          <a:xfrm>
            <a:off x="323528" y="44624"/>
            <a:ext cx="6009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70C0"/>
                </a:solidFill>
              </a:rPr>
              <a:t>RG analysis for “QCD Kondo effect”</a:t>
            </a:r>
            <a:endParaRPr kumimoji="1" lang="ja-JP" altLang="en-US" sz="3200" dirty="0">
              <a:solidFill>
                <a:srgbClr val="0070C0"/>
              </a:solidFill>
            </a:endParaRPr>
          </a:p>
        </p:txBody>
      </p:sp>
      <p:grpSp>
        <p:nvGrpSpPr>
          <p:cNvPr id="172" name="グループ化 171"/>
          <p:cNvGrpSpPr/>
          <p:nvPr/>
        </p:nvGrpSpPr>
        <p:grpSpPr>
          <a:xfrm>
            <a:off x="3929024" y="1926095"/>
            <a:ext cx="1121426" cy="1170137"/>
            <a:chOff x="5224862" y="3697553"/>
            <a:chExt cx="636624" cy="664277"/>
          </a:xfrm>
        </p:grpSpPr>
        <p:sp>
          <p:nvSpPr>
            <p:cNvPr id="142" name="円/楕円 141"/>
            <p:cNvSpPr/>
            <p:nvPr/>
          </p:nvSpPr>
          <p:spPr>
            <a:xfrm>
              <a:off x="5224862" y="3725206"/>
              <a:ext cx="636624" cy="63662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正方形/長方形 142"/>
            <p:cNvSpPr/>
            <p:nvPr/>
          </p:nvSpPr>
          <p:spPr>
            <a:xfrm>
              <a:off x="5452703" y="3697553"/>
              <a:ext cx="256534" cy="14875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5" name="直線矢印コネクタ 144"/>
            <p:cNvCxnSpPr/>
            <p:nvPr/>
          </p:nvCxnSpPr>
          <p:spPr>
            <a:xfrm flipH="1" flipV="1">
              <a:off x="5656910" y="3717222"/>
              <a:ext cx="72008" cy="7200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4" name="図 173" descr="\begin{document}&#10;\begin{align*}&#10;{\red p}&#10;\end{align*}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053" y="3024224"/>
            <a:ext cx="209385" cy="260760"/>
          </a:xfrm>
          <a:prstGeom prst="rect">
            <a:avLst/>
          </a:prstGeom>
        </p:spPr>
      </p:pic>
      <p:grpSp>
        <p:nvGrpSpPr>
          <p:cNvPr id="89" name="グループ化 88"/>
          <p:cNvGrpSpPr/>
          <p:nvPr/>
        </p:nvGrpSpPr>
        <p:grpSpPr>
          <a:xfrm>
            <a:off x="319025" y="763417"/>
            <a:ext cx="1804703" cy="1081407"/>
            <a:chOff x="125422" y="2153377"/>
            <a:chExt cx="1804703" cy="1081407"/>
          </a:xfrm>
        </p:grpSpPr>
        <p:cxnSp>
          <p:nvCxnSpPr>
            <p:cNvPr id="144" name="直線コネクタ 143"/>
            <p:cNvCxnSpPr/>
            <p:nvPr/>
          </p:nvCxnSpPr>
          <p:spPr>
            <a:xfrm>
              <a:off x="1186746" y="2868287"/>
              <a:ext cx="743379" cy="350796"/>
            </a:xfrm>
            <a:prstGeom prst="line">
              <a:avLst/>
            </a:prstGeom>
            <a:ln w="1016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線コネクタ 148"/>
            <p:cNvCxnSpPr/>
            <p:nvPr/>
          </p:nvCxnSpPr>
          <p:spPr>
            <a:xfrm flipV="1">
              <a:off x="125422" y="2828986"/>
              <a:ext cx="764776" cy="405798"/>
            </a:xfrm>
            <a:prstGeom prst="line">
              <a:avLst/>
            </a:prstGeom>
            <a:ln w="1016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線コネクタ 149"/>
            <p:cNvCxnSpPr/>
            <p:nvPr/>
          </p:nvCxnSpPr>
          <p:spPr>
            <a:xfrm>
              <a:off x="125422" y="2153377"/>
              <a:ext cx="789555" cy="3547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線コネクタ 150"/>
            <p:cNvCxnSpPr/>
            <p:nvPr/>
          </p:nvCxnSpPr>
          <p:spPr>
            <a:xfrm flipV="1">
              <a:off x="1132508" y="2207809"/>
              <a:ext cx="703188" cy="2653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円/楕円 42"/>
            <p:cNvSpPr/>
            <p:nvPr/>
          </p:nvSpPr>
          <p:spPr>
            <a:xfrm>
              <a:off x="663850" y="2343459"/>
              <a:ext cx="720080" cy="72008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0" name="テキスト ボックス 89"/>
          <p:cNvSpPr txBox="1"/>
          <p:nvPr/>
        </p:nvSpPr>
        <p:spPr>
          <a:xfrm>
            <a:off x="611560" y="208812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=</a:t>
            </a:r>
            <a:endParaRPr kumimoji="1" lang="ja-JP" altLang="en-US" sz="3200" dirty="0"/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2843808" y="215141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+</a:t>
            </a:r>
            <a:endParaRPr kumimoji="1" lang="ja-JP" altLang="en-US" sz="3200" dirty="0"/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5817622" y="21137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+</a:t>
            </a:r>
            <a:endParaRPr kumimoji="1" lang="ja-JP" altLang="en-US" sz="2400" dirty="0"/>
          </a:p>
        </p:txBody>
      </p:sp>
      <p:sp>
        <p:nvSpPr>
          <p:cNvPr id="91" name="正方形/長方形 90"/>
          <p:cNvSpPr/>
          <p:nvPr/>
        </p:nvSpPr>
        <p:spPr>
          <a:xfrm>
            <a:off x="776171" y="1146230"/>
            <a:ext cx="8435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G(Λ-</a:t>
            </a:r>
            <a:r>
              <a:rPr lang="en-US" altLang="ja-JP" sz="1600" dirty="0" err="1" smtClean="0"/>
              <a:t>dΛ</a:t>
            </a:r>
            <a:r>
              <a:rPr lang="en-US" altLang="ja-JP" sz="1600" dirty="0" smtClean="0"/>
              <a:t>)</a:t>
            </a:r>
            <a:endParaRPr lang="ja-JP" altLang="en-US" sz="1600" dirty="0"/>
          </a:p>
        </p:txBody>
      </p:sp>
      <p:grpSp>
        <p:nvGrpSpPr>
          <p:cNvPr id="157" name="グループ化 156"/>
          <p:cNvGrpSpPr/>
          <p:nvPr/>
        </p:nvGrpSpPr>
        <p:grpSpPr>
          <a:xfrm>
            <a:off x="1043608" y="1870809"/>
            <a:ext cx="1804703" cy="1081407"/>
            <a:chOff x="125422" y="2153377"/>
            <a:chExt cx="1804703" cy="1081407"/>
          </a:xfrm>
        </p:grpSpPr>
        <p:cxnSp>
          <p:nvCxnSpPr>
            <p:cNvPr id="158" name="直線コネクタ 157"/>
            <p:cNvCxnSpPr/>
            <p:nvPr/>
          </p:nvCxnSpPr>
          <p:spPr>
            <a:xfrm>
              <a:off x="1186746" y="2868287"/>
              <a:ext cx="743379" cy="350796"/>
            </a:xfrm>
            <a:prstGeom prst="line">
              <a:avLst/>
            </a:prstGeom>
            <a:ln w="1016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線コネクタ 176"/>
            <p:cNvCxnSpPr/>
            <p:nvPr/>
          </p:nvCxnSpPr>
          <p:spPr>
            <a:xfrm flipV="1">
              <a:off x="125422" y="2828986"/>
              <a:ext cx="764776" cy="405798"/>
            </a:xfrm>
            <a:prstGeom prst="line">
              <a:avLst/>
            </a:prstGeom>
            <a:ln w="1016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線コネクタ 177"/>
            <p:cNvCxnSpPr/>
            <p:nvPr/>
          </p:nvCxnSpPr>
          <p:spPr>
            <a:xfrm>
              <a:off x="125422" y="2153377"/>
              <a:ext cx="789555" cy="3547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線コネクタ 178"/>
            <p:cNvCxnSpPr/>
            <p:nvPr/>
          </p:nvCxnSpPr>
          <p:spPr>
            <a:xfrm flipV="1">
              <a:off x="1132508" y="2207809"/>
              <a:ext cx="703188" cy="2653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円/楕円 179"/>
            <p:cNvSpPr/>
            <p:nvPr/>
          </p:nvSpPr>
          <p:spPr>
            <a:xfrm>
              <a:off x="663850" y="2343459"/>
              <a:ext cx="720080" cy="72008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1" name="正方形/長方形 180"/>
          <p:cNvSpPr/>
          <p:nvPr/>
        </p:nvSpPr>
        <p:spPr>
          <a:xfrm>
            <a:off x="1619672" y="2222844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G(Λ)</a:t>
            </a:r>
            <a:endParaRPr lang="ja-JP" altLang="en-US" dirty="0"/>
          </a:p>
        </p:txBody>
      </p:sp>
      <p:pic>
        <p:nvPicPr>
          <p:cNvPr id="96" name="図 95" descr="\begin{document}&#10;\begin{align*}&#10;{\red \sim \log\frac{\Lambda - d\Lambda}{ \Lambda }    }&#10;\end{align*}&#10;\end{document}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929" y="2942383"/>
            <a:ext cx="1698221" cy="630633"/>
          </a:xfrm>
          <a:prstGeom prst="rect">
            <a:avLst/>
          </a:prstGeom>
        </p:spPr>
      </p:pic>
      <p:grpSp>
        <p:nvGrpSpPr>
          <p:cNvPr id="111" name="グループ化 110"/>
          <p:cNvGrpSpPr/>
          <p:nvPr/>
        </p:nvGrpSpPr>
        <p:grpSpPr>
          <a:xfrm>
            <a:off x="244952" y="3481844"/>
            <a:ext cx="4314671" cy="2827476"/>
            <a:chOff x="244952" y="3481844"/>
            <a:chExt cx="4314671" cy="2827476"/>
          </a:xfrm>
        </p:grpSpPr>
        <p:pic>
          <p:nvPicPr>
            <p:cNvPr id="98" name="図 97" descr="\begin{document}&#10;\begin{align*}&#10;\Lambda \frac{d G(\Lambda) }{d\Lambda} &#10;=  - \frac{k_F^2}{8\pi^2} g^2 N_c G^2(\Lambda) &#10;\end{align*}&#10;\end{document}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980" y="4149080"/>
              <a:ext cx="3635049" cy="672525"/>
            </a:xfrm>
            <a:prstGeom prst="rect">
              <a:avLst/>
            </a:prstGeom>
          </p:spPr>
        </p:pic>
        <p:sp>
          <p:nvSpPr>
            <p:cNvPr id="99" name="テキスト ボックス 98"/>
            <p:cNvSpPr txBox="1"/>
            <p:nvPr/>
          </p:nvSpPr>
          <p:spPr>
            <a:xfrm>
              <a:off x="323528" y="3481844"/>
              <a:ext cx="19893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RG equation</a:t>
              </a:r>
              <a:endParaRPr kumimoji="1" lang="ja-JP" altLang="en-US" sz="2800" dirty="0"/>
            </a:p>
          </p:txBody>
        </p:sp>
        <p:pic>
          <p:nvPicPr>
            <p:cNvPr id="100" name="図 99" descr="\begin{document}&#10;\begin{align*}&#10;G(\Lambda) = \frac{G(\Lambda_0)}&#10;{ 1 + g^2 N_c/(8\pi^2) G(\Lambda_0) \log \Lambda/\Lambda_0 }&#10;\end{align*}&#10;\end{document}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952" y="5688545"/>
              <a:ext cx="4314671" cy="620775"/>
            </a:xfrm>
            <a:prstGeom prst="rect">
              <a:avLst/>
            </a:prstGeom>
          </p:spPr>
        </p:pic>
        <p:sp>
          <p:nvSpPr>
            <p:cNvPr id="182" name="テキスト ボックス 181"/>
            <p:cNvSpPr txBox="1"/>
            <p:nvPr/>
          </p:nvSpPr>
          <p:spPr>
            <a:xfrm>
              <a:off x="395536" y="5165325"/>
              <a:ext cx="37830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Asymptotic-free solution</a:t>
              </a:r>
              <a:endParaRPr kumimoji="1" lang="ja-JP" altLang="en-US" sz="2800" dirty="0"/>
            </a:p>
          </p:txBody>
        </p:sp>
      </p:grpSp>
      <p:grpSp>
        <p:nvGrpSpPr>
          <p:cNvPr id="110" name="グループ化 109"/>
          <p:cNvGrpSpPr/>
          <p:nvPr/>
        </p:nvGrpSpPr>
        <p:grpSpPr>
          <a:xfrm>
            <a:off x="4274372" y="2738056"/>
            <a:ext cx="6058268" cy="4219336"/>
            <a:chOff x="4274372" y="2738056"/>
            <a:chExt cx="6058268" cy="4219336"/>
          </a:xfrm>
        </p:grpSpPr>
        <p:sp>
          <p:nvSpPr>
            <p:cNvPr id="103" name="正方形/長方形 102"/>
            <p:cNvSpPr/>
            <p:nvPr/>
          </p:nvSpPr>
          <p:spPr>
            <a:xfrm>
              <a:off x="4969880" y="4005064"/>
              <a:ext cx="622199" cy="1851416"/>
            </a:xfrm>
            <a:prstGeom prst="rect">
              <a:avLst/>
            </a:prstGeom>
            <a:solidFill>
              <a:srgbClr val="F36139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テキスト ボックス 158"/>
            <p:cNvSpPr txBox="1"/>
            <p:nvPr/>
          </p:nvSpPr>
          <p:spPr>
            <a:xfrm>
              <a:off x="4736122" y="5918627"/>
              <a:ext cx="915998" cy="462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B0F0"/>
                  </a:solidFill>
                </a:rPr>
                <a:t>E = 0</a:t>
              </a:r>
              <a:endParaRPr kumimoji="1" lang="ja-JP" altLang="en-US" sz="2000" dirty="0">
                <a:solidFill>
                  <a:srgbClr val="00B0F0"/>
                </a:solidFill>
              </a:endParaRPr>
            </a:p>
          </p:txBody>
        </p:sp>
        <p:cxnSp>
          <p:nvCxnSpPr>
            <p:cNvPr id="160" name="直線コネクタ 159"/>
            <p:cNvCxnSpPr/>
            <p:nvPr/>
          </p:nvCxnSpPr>
          <p:spPr>
            <a:xfrm flipH="1" flipV="1">
              <a:off x="5567989" y="5938548"/>
              <a:ext cx="413285" cy="435936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線コネクタ 160"/>
            <p:cNvCxnSpPr/>
            <p:nvPr/>
          </p:nvCxnSpPr>
          <p:spPr>
            <a:xfrm>
              <a:off x="4928389" y="5858209"/>
              <a:ext cx="3631161" cy="864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線コネクタ 161"/>
            <p:cNvCxnSpPr/>
            <p:nvPr/>
          </p:nvCxnSpPr>
          <p:spPr>
            <a:xfrm rot="5400000" flipH="1" flipV="1">
              <a:off x="3986336" y="4901634"/>
              <a:ext cx="1884971" cy="864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線コネクタ 162"/>
            <p:cNvCxnSpPr/>
            <p:nvPr/>
          </p:nvCxnSpPr>
          <p:spPr>
            <a:xfrm rot="5400000" flipH="1" flipV="1">
              <a:off x="5504586" y="5859597"/>
              <a:ext cx="143215" cy="864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線コネクタ 163"/>
            <p:cNvCxnSpPr/>
            <p:nvPr/>
          </p:nvCxnSpPr>
          <p:spPr>
            <a:xfrm rot="5400000" flipH="1" flipV="1">
              <a:off x="7922749" y="5856048"/>
              <a:ext cx="143215" cy="864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テキスト ボックス 164"/>
            <p:cNvSpPr txBox="1"/>
            <p:nvPr/>
          </p:nvSpPr>
          <p:spPr>
            <a:xfrm>
              <a:off x="8559550" y="5616430"/>
              <a:ext cx="260922" cy="533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err="1" smtClean="0"/>
                <a:t>Λ</a:t>
              </a:r>
              <a:endParaRPr kumimoji="1" lang="ja-JP" altLang="en-US" sz="2400" dirty="0"/>
            </a:p>
          </p:txBody>
        </p:sp>
        <p:sp>
          <p:nvSpPr>
            <p:cNvPr id="166" name="円弧 165"/>
            <p:cNvSpPr/>
            <p:nvPr/>
          </p:nvSpPr>
          <p:spPr>
            <a:xfrm rot="11767314" flipH="1">
              <a:off x="6240805" y="4300924"/>
              <a:ext cx="2090253" cy="1011318"/>
            </a:xfrm>
            <a:prstGeom prst="arc">
              <a:avLst>
                <a:gd name="adj1" fmla="val 11824793"/>
                <a:gd name="adj2" fmla="val 14555219"/>
              </a:avLst>
            </a:prstGeom>
            <a:ln w="76200" cap="flat" cmpd="sng" algn="ctr">
              <a:solidFill>
                <a:srgbClr val="FF0000"/>
              </a:solidFill>
              <a:prstDash val="solid"/>
              <a:round/>
              <a:headEnd type="triangle" w="lg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67" name="直線コネクタ 166"/>
            <p:cNvCxnSpPr/>
            <p:nvPr/>
          </p:nvCxnSpPr>
          <p:spPr>
            <a:xfrm rot="5400000" flipH="1" flipV="1">
              <a:off x="4668217" y="4951528"/>
              <a:ext cx="1814226" cy="864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テキスト ボックス 167"/>
            <p:cNvSpPr txBox="1"/>
            <p:nvPr/>
          </p:nvSpPr>
          <p:spPr>
            <a:xfrm>
              <a:off x="4274372" y="6207939"/>
              <a:ext cx="1881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pc="-150" dirty="0" smtClean="0">
                  <a:solidFill>
                    <a:srgbClr val="00B0F0"/>
                  </a:solidFill>
                </a:rPr>
                <a:t>Fermi energy</a:t>
              </a:r>
              <a:endParaRPr kumimoji="1" lang="ja-JP" altLang="en-US" spc="-150" dirty="0">
                <a:solidFill>
                  <a:srgbClr val="00B0F0"/>
                </a:solidFill>
              </a:endParaRPr>
            </a:p>
          </p:txBody>
        </p:sp>
        <p:pic>
          <p:nvPicPr>
            <p:cNvPr id="169" name="図 168" descr="\begin{document}&#10;\begin{align*}&#10;{\red&#10;\Lambda_{\rm K} \sim k_F \exp\left( - \frac{ 8\pi^2}{N_c g^2} \right)&#10;}&#10;\end{align*}&#10;\end{document}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6854" y="6041394"/>
              <a:ext cx="2289324" cy="571845"/>
            </a:xfrm>
            <a:prstGeom prst="rect">
              <a:avLst/>
            </a:prstGeom>
          </p:spPr>
        </p:pic>
        <p:sp>
          <p:nvSpPr>
            <p:cNvPr id="170" name="テキスト ボックス 169"/>
            <p:cNvSpPr txBox="1"/>
            <p:nvPr/>
          </p:nvSpPr>
          <p:spPr>
            <a:xfrm>
              <a:off x="5526923" y="6530284"/>
              <a:ext cx="3285618" cy="42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Landau pole (“Kondo scale”)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71" name="テキスト ボックス 170"/>
            <p:cNvSpPr txBox="1"/>
            <p:nvPr/>
          </p:nvSpPr>
          <p:spPr>
            <a:xfrm>
              <a:off x="4399096" y="3626491"/>
              <a:ext cx="2738164" cy="42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Effective coupling: </a:t>
              </a:r>
              <a:r>
                <a:rPr kumimoji="1" lang="en-US" altLang="ja-JP" dirty="0" smtClean="0"/>
                <a:t>G(Λ)</a:t>
              </a:r>
              <a:endParaRPr kumimoji="1" lang="ja-JP" altLang="en-US" dirty="0"/>
            </a:p>
          </p:txBody>
        </p:sp>
        <p:sp>
          <p:nvSpPr>
            <p:cNvPr id="175" name="円弧 174"/>
            <p:cNvSpPr/>
            <p:nvPr/>
          </p:nvSpPr>
          <p:spPr>
            <a:xfrm>
              <a:off x="5708984" y="2738056"/>
              <a:ext cx="4623656" cy="2878373"/>
            </a:xfrm>
            <a:prstGeom prst="arc">
              <a:avLst>
                <a:gd name="adj1" fmla="val 5331789"/>
                <a:gd name="adj2" fmla="val 10732624"/>
              </a:avLst>
            </a:prstGeom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テキスト ボックス 182"/>
            <p:cNvSpPr txBox="1"/>
            <p:nvPr/>
          </p:nvSpPr>
          <p:spPr>
            <a:xfrm>
              <a:off x="4860032" y="5219908"/>
              <a:ext cx="1671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0000"/>
                  </a:solidFill>
                </a:rPr>
                <a:t>Strong coupling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12" name="図 111" descr="\begin{document}&#10;\begin{align*}&#10;{\red&#10;\int_{\Lambda- d\Lambda}^{\Lambda } \!\!\!\! dp&#10;}&#10;\end{align*}&#10;\end{document}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06" y="2212580"/>
            <a:ext cx="616306" cy="52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259632" y="1196752"/>
            <a:ext cx="5062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1. Non-</a:t>
            </a:r>
            <a:r>
              <a:rPr kumimoji="1" lang="en-US" altLang="ja-JP" sz="2800" dirty="0" err="1" smtClean="0"/>
              <a:t>Ablelian</a:t>
            </a:r>
            <a:r>
              <a:rPr kumimoji="1" lang="en-US" altLang="ja-JP" sz="2800" dirty="0" smtClean="0"/>
              <a:t> interaction (QCD)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59632" y="1844824"/>
            <a:ext cx="6642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2</a:t>
            </a:r>
            <a:r>
              <a:rPr kumimoji="1" lang="en-US" altLang="ja-JP" sz="2800" dirty="0" smtClean="0"/>
              <a:t>. Dimensional reduction near Fermi surface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59632" y="2440052"/>
            <a:ext cx="63284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3</a:t>
            </a:r>
            <a:r>
              <a:rPr kumimoji="1" lang="en-US" altLang="ja-JP" sz="2800" dirty="0" smtClean="0"/>
              <a:t>. Continuous spectra near Fermi surface, 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   and heavy impurities (gapped spectra).</a:t>
            </a:r>
            <a:endParaRPr kumimoji="1" lang="ja-JP" altLang="en-US" sz="2800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2483768" y="6093296"/>
            <a:ext cx="38884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4283968" y="3884146"/>
            <a:ext cx="0" cy="24971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H="1" flipV="1">
            <a:off x="2843808" y="4653136"/>
            <a:ext cx="1736925" cy="1728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V="1">
            <a:off x="3934886" y="4653136"/>
            <a:ext cx="1861250" cy="1728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二等辺三角形 14"/>
          <p:cNvSpPr/>
          <p:nvPr/>
        </p:nvSpPr>
        <p:spPr>
          <a:xfrm flipV="1">
            <a:off x="3203848" y="5013176"/>
            <a:ext cx="2160240" cy="1008112"/>
          </a:xfrm>
          <a:prstGeom prst="triangle">
            <a:avLst>
              <a:gd name="adj" fmla="val 5040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/>
          <p:cNvCxnSpPr/>
          <p:nvPr/>
        </p:nvCxnSpPr>
        <p:spPr>
          <a:xfrm flipH="1">
            <a:off x="5292080" y="4293096"/>
            <a:ext cx="648072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4067944" y="4005064"/>
            <a:ext cx="5127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図 21" descr="\begin{document}&#10;\begin{align*}&#10;{\red \Lambda}&#10;\end{align*}&#10;\end{document}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021" y="4216560"/>
            <a:ext cx="253800" cy="292560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2786827" y="3923764"/>
            <a:ext cx="149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Impurity state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115616" y="188640"/>
            <a:ext cx="7191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00B0F0"/>
                </a:solidFill>
              </a:rPr>
              <a:t>Short summary for Kondo effect in quark matter</a:t>
            </a:r>
            <a:endParaRPr kumimoji="1" lang="ja-JP" altLang="en-US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47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504" y="1537628"/>
            <a:ext cx="90095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5757"/>
                </a:solidFill>
              </a:rPr>
              <a:t>Emergent QCD Kondo Effect in 2-flavor color superconductor</a:t>
            </a:r>
          </a:p>
          <a:p>
            <a:r>
              <a:rPr lang="en-US" altLang="ja-JP" sz="2800" dirty="0" smtClean="0"/>
              <a:t>-- Interaction btw gapped and </a:t>
            </a:r>
            <a:r>
              <a:rPr lang="en-US" altLang="ja-JP" sz="2800" dirty="0" err="1" smtClean="0"/>
              <a:t>ungapped</a:t>
            </a:r>
            <a:r>
              <a:rPr lang="en-US" altLang="ja-JP" sz="2800" dirty="0" smtClean="0"/>
              <a:t> excitations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51720" y="3717032"/>
            <a:ext cx="5154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Very preliminary results</a:t>
            </a:r>
          </a:p>
          <a:p>
            <a:endParaRPr lang="en-US" altLang="ja-JP" sz="2400" dirty="0"/>
          </a:p>
          <a:p>
            <a:r>
              <a:rPr lang="en-US" altLang="ja-JP" sz="2400" dirty="0"/>
              <a:t>KH, X.-G. Huang, R. </a:t>
            </a:r>
            <a:r>
              <a:rPr lang="en-US" altLang="ja-JP" sz="2400" dirty="0" err="1"/>
              <a:t>Pisarski</a:t>
            </a:r>
            <a:r>
              <a:rPr lang="en-US" altLang="ja-JP" sz="2400" dirty="0"/>
              <a:t>, In progress</a:t>
            </a:r>
            <a:r>
              <a:rPr lang="en-US" altLang="ja-JP" sz="2400" dirty="0" smtClean="0"/>
              <a:t>.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74402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79911"/>
            <a:ext cx="3724918" cy="234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863638"/>
            <a:ext cx="5041841" cy="292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グループ化 13"/>
          <p:cNvGrpSpPr/>
          <p:nvPr/>
        </p:nvGrpSpPr>
        <p:grpSpPr>
          <a:xfrm>
            <a:off x="6486327" y="2996952"/>
            <a:ext cx="560484" cy="504056"/>
            <a:chOff x="6574356" y="2132174"/>
            <a:chExt cx="560484" cy="504056"/>
          </a:xfrm>
        </p:grpSpPr>
        <p:sp>
          <p:nvSpPr>
            <p:cNvPr id="11" name="円/楕円 10"/>
            <p:cNvSpPr/>
            <p:nvPr/>
          </p:nvSpPr>
          <p:spPr>
            <a:xfrm>
              <a:off x="6574356" y="2132174"/>
              <a:ext cx="560484" cy="504056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42000">
                  <a:srgbClr val="00B0F0">
                    <a:alpha val="52000"/>
                  </a:srgbClr>
                </a:gs>
                <a:gs pos="100000">
                  <a:srgbClr val="00B0F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 descr="\begin{document}&#10;\begin{align*}&#10;d^3&#10;\end{align*}&#10;\end{document}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660" y="2211924"/>
              <a:ext cx="323595" cy="352980"/>
            </a:xfrm>
            <a:prstGeom prst="rect">
              <a:avLst/>
            </a:prstGeom>
          </p:spPr>
        </p:pic>
      </p:grpSp>
      <p:grpSp>
        <p:nvGrpSpPr>
          <p:cNvPr id="13" name="グループ化 12"/>
          <p:cNvGrpSpPr/>
          <p:nvPr/>
        </p:nvGrpSpPr>
        <p:grpSpPr>
          <a:xfrm>
            <a:off x="7949140" y="2718490"/>
            <a:ext cx="560484" cy="504056"/>
            <a:chOff x="7683004" y="1780518"/>
            <a:chExt cx="560484" cy="504056"/>
          </a:xfrm>
        </p:grpSpPr>
        <p:sp>
          <p:nvSpPr>
            <p:cNvPr id="12" name="円/楕円 11"/>
            <p:cNvSpPr/>
            <p:nvPr/>
          </p:nvSpPr>
          <p:spPr>
            <a:xfrm>
              <a:off x="7683004" y="1780518"/>
              <a:ext cx="560484" cy="504056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42000">
                  <a:srgbClr val="00B0F0">
                    <a:alpha val="52000"/>
                  </a:srgbClr>
                </a:gs>
                <a:gs pos="100000">
                  <a:srgbClr val="00B0F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図 7" descr="\begin{document}&#10;\begin{align*}&#10;u^3&#10;\end{align*}&#10;\end{document}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8759" y="1851884"/>
              <a:ext cx="348975" cy="352980"/>
            </a:xfrm>
            <a:prstGeom prst="rect">
              <a:avLst/>
            </a:prstGeom>
          </p:spPr>
        </p:pic>
      </p:grpSp>
      <p:grpSp>
        <p:nvGrpSpPr>
          <p:cNvPr id="16" name="グループ化 15"/>
          <p:cNvGrpSpPr/>
          <p:nvPr/>
        </p:nvGrpSpPr>
        <p:grpSpPr>
          <a:xfrm>
            <a:off x="6537194" y="2142508"/>
            <a:ext cx="1692188" cy="689410"/>
            <a:chOff x="6287999" y="3886302"/>
            <a:chExt cx="1692188" cy="689410"/>
          </a:xfrm>
        </p:grpSpPr>
        <p:sp>
          <p:nvSpPr>
            <p:cNvPr id="4" name="円/楕円 3"/>
            <p:cNvSpPr/>
            <p:nvPr/>
          </p:nvSpPr>
          <p:spPr>
            <a:xfrm>
              <a:off x="6287999" y="3886302"/>
              <a:ext cx="1692188" cy="6894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6574356" y="3994076"/>
              <a:ext cx="560484" cy="504056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42000">
                  <a:srgbClr val="FF0000">
                    <a:alpha val="66000"/>
                  </a:srgbClr>
                </a:gs>
                <a:gs pos="100000">
                  <a:srgbClr val="FF0000">
                    <a:alpha val="12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7077597" y="3994213"/>
              <a:ext cx="560484" cy="504056"/>
            </a:xfrm>
            <a:prstGeom prst="ellipse">
              <a:avLst/>
            </a:prstGeom>
            <a:gradFill flip="none" rotWithShape="1">
              <a:gsLst>
                <a:gs pos="0">
                  <a:srgbClr val="50D05F"/>
                </a:gs>
                <a:gs pos="42000">
                  <a:srgbClr val="50D05F">
                    <a:alpha val="70000"/>
                  </a:srgbClr>
                </a:gs>
                <a:gs pos="100000">
                  <a:srgbClr val="50D05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 descr="\begin{document}&#10;\begin{align*}&#10;u^1 d^2 - u^2 d^1&#10;\end{align*}&#10;\end{document}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5546" y="4115831"/>
              <a:ext cx="1440160" cy="260546"/>
            </a:xfrm>
            <a:prstGeom prst="rect">
              <a:avLst/>
            </a:prstGeom>
          </p:spPr>
        </p:pic>
      </p:grpSp>
      <p:pic>
        <p:nvPicPr>
          <p:cNvPr id="17" name="図 16" descr="\begin{document}&#10;\begin{align*}&#10;p/p_F&#10;\end{align*}&#10;\end{document}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085" y="5622059"/>
            <a:ext cx="719955" cy="358053"/>
          </a:xfrm>
          <a:prstGeom prst="rect">
            <a:avLst/>
          </a:prstGeom>
        </p:spPr>
      </p:pic>
      <p:pic>
        <p:nvPicPr>
          <p:cNvPr id="18" name="図 17" descr="\begin{document}&#10;\begin{align*}&#10;\epsilon_p / p_F&#10;\end{align*}&#10;\end{document}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48266"/>
            <a:ext cx="756764" cy="347670"/>
          </a:xfrm>
          <a:prstGeom prst="rect">
            <a:avLst/>
          </a:prstGeom>
        </p:spPr>
      </p:pic>
      <p:grpSp>
        <p:nvGrpSpPr>
          <p:cNvPr id="32" name="グループ化 31"/>
          <p:cNvGrpSpPr/>
          <p:nvPr/>
        </p:nvGrpSpPr>
        <p:grpSpPr>
          <a:xfrm>
            <a:off x="971600" y="5188024"/>
            <a:ext cx="3600400" cy="360040"/>
            <a:chOff x="1187624" y="4941168"/>
            <a:chExt cx="3600400" cy="360040"/>
          </a:xfrm>
        </p:grpSpPr>
        <p:sp>
          <p:nvSpPr>
            <p:cNvPr id="19" name="正方形/長方形 18"/>
            <p:cNvSpPr/>
            <p:nvPr/>
          </p:nvSpPr>
          <p:spPr>
            <a:xfrm>
              <a:off x="1187624" y="4941168"/>
              <a:ext cx="3600400" cy="360040"/>
            </a:xfrm>
            <a:prstGeom prst="rect">
              <a:avLst/>
            </a:prstGeom>
            <a:solidFill>
              <a:srgbClr val="FFFF00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0" name="図 19" descr="\begin{document}&#10;\begin{align*}&#10;2 \Delta&#10;\end{align*}&#10;\end{document}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2479" y="5011210"/>
              <a:ext cx="317877" cy="189121"/>
            </a:xfrm>
            <a:prstGeom prst="rect">
              <a:avLst/>
            </a:prstGeom>
          </p:spPr>
        </p:pic>
      </p:grpSp>
      <p:pic>
        <p:nvPicPr>
          <p:cNvPr id="22" name="図 21" descr="\begin{document}&#10;\begin{align*}&#10;\epsilon_p = \sqrt{ ( \vert \bp \vert - \mu)^2 + \Delta^2 }&#10;\end{align*}&#10;\end{document}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830" y="5129729"/>
            <a:ext cx="2974868" cy="381858"/>
          </a:xfrm>
          <a:prstGeom prst="rect">
            <a:avLst/>
          </a:prstGeom>
        </p:spPr>
      </p:pic>
      <p:grpSp>
        <p:nvGrpSpPr>
          <p:cNvPr id="25" name="グループ化 24"/>
          <p:cNvGrpSpPr/>
          <p:nvPr/>
        </p:nvGrpSpPr>
        <p:grpSpPr>
          <a:xfrm>
            <a:off x="5484825" y="5050839"/>
            <a:ext cx="3364878" cy="569233"/>
            <a:chOff x="1475656" y="3369053"/>
            <a:chExt cx="6213135" cy="1051070"/>
          </a:xfrm>
        </p:grpSpPr>
        <p:sp>
          <p:nvSpPr>
            <p:cNvPr id="23" name="正方形/長方形 22"/>
            <p:cNvSpPr/>
            <p:nvPr/>
          </p:nvSpPr>
          <p:spPr>
            <a:xfrm>
              <a:off x="1475656" y="3369053"/>
              <a:ext cx="6213135" cy="1014389"/>
            </a:xfrm>
            <a:prstGeom prst="rect">
              <a:avLst/>
            </a:prstGeom>
            <a:noFill/>
            <a:ln w="76200">
              <a:solidFill>
                <a:srgbClr val="50D0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1475656" y="3405734"/>
              <a:ext cx="6213135" cy="101438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0" name="図 29" descr="\begin{document}&#10;\begin{align*}&#10;\epsilon_p = \vert  \vert \bp \vert - \mu \vert&#10;\end{align*}&#10;\end{document}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3" y="5947093"/>
            <a:ext cx="1696112" cy="321053"/>
          </a:xfrm>
          <a:prstGeom prst="rect">
            <a:avLst/>
          </a:prstGeom>
        </p:spPr>
      </p:pic>
      <p:sp>
        <p:nvSpPr>
          <p:cNvPr id="31" name="正方形/長方形 30"/>
          <p:cNvSpPr/>
          <p:nvPr/>
        </p:nvSpPr>
        <p:spPr>
          <a:xfrm>
            <a:off x="5508104" y="5836096"/>
            <a:ext cx="1882906" cy="54936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619672" y="260056"/>
            <a:ext cx="6464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Gapped and </a:t>
            </a:r>
            <a:r>
              <a:rPr kumimoji="1" lang="en-US" altLang="ja-JP" sz="2400" dirty="0" err="1" smtClean="0"/>
              <a:t>ungapped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quasiparticles</a:t>
            </a:r>
            <a:r>
              <a:rPr kumimoji="1" lang="en-US" altLang="ja-JP" sz="2400" dirty="0" smtClean="0"/>
              <a:t> in 2SC phase</a:t>
            </a:r>
            <a:endParaRPr kumimoji="1" lang="ja-JP" altLang="en-US" sz="2400" dirty="0"/>
          </a:p>
        </p:txBody>
      </p:sp>
      <p:grpSp>
        <p:nvGrpSpPr>
          <p:cNvPr id="37" name="グループ化 36"/>
          <p:cNvGrpSpPr/>
          <p:nvPr/>
        </p:nvGrpSpPr>
        <p:grpSpPr>
          <a:xfrm>
            <a:off x="6105814" y="908720"/>
            <a:ext cx="2147704" cy="1200329"/>
            <a:chOff x="5868144" y="1268760"/>
            <a:chExt cx="2147704" cy="1200329"/>
          </a:xfrm>
        </p:grpSpPr>
        <p:sp>
          <p:nvSpPr>
            <p:cNvPr id="34" name="テキスト ボックス 33"/>
            <p:cNvSpPr txBox="1"/>
            <p:nvPr/>
          </p:nvSpPr>
          <p:spPr>
            <a:xfrm>
              <a:off x="5868144" y="1268760"/>
              <a:ext cx="214770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Attraction in color 3</a:t>
              </a:r>
            </a:p>
            <a:p>
              <a:r>
                <a:rPr lang="en-US" altLang="ja-JP" dirty="0" smtClean="0"/>
                <a:t>S-wave</a:t>
              </a:r>
            </a:p>
            <a:p>
              <a:r>
                <a:rPr lang="en-US" altLang="ja-JP" dirty="0" smtClean="0"/>
                <a:t>Spin-0 </a:t>
              </a:r>
            </a:p>
            <a:p>
              <a:r>
                <a:rPr kumimoji="1" lang="en-US" altLang="ja-JP" dirty="0" smtClean="0">
                  <a:sym typeface="Wingdings" panose="05000000000000000000" pitchFamily="2" charset="2"/>
                </a:rPr>
                <a:t>Flavor </a:t>
              </a:r>
              <a:r>
                <a:rPr kumimoji="1" lang="en-US" altLang="ja-JP" dirty="0" err="1" smtClean="0">
                  <a:sym typeface="Wingdings" panose="05000000000000000000" pitchFamily="2" charset="2"/>
                </a:rPr>
                <a:t>antisymmetric</a:t>
              </a:r>
              <a:endParaRPr kumimoji="1" lang="ja-JP" altLang="en-US" dirty="0"/>
            </a:p>
          </p:txBody>
        </p:sp>
        <p:cxnSp>
          <p:nvCxnSpPr>
            <p:cNvPr id="36" name="直線コネクタ 35"/>
            <p:cNvCxnSpPr/>
            <p:nvPr/>
          </p:nvCxnSpPr>
          <p:spPr>
            <a:xfrm>
              <a:off x="7668344" y="1340768"/>
              <a:ext cx="1440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157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91680" y="116632"/>
            <a:ext cx="6226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Debye and </a:t>
            </a:r>
            <a:r>
              <a:rPr kumimoji="1" lang="en-US" altLang="ja-JP" sz="2800" dirty="0" err="1" smtClean="0"/>
              <a:t>Meissner</a:t>
            </a:r>
            <a:r>
              <a:rPr kumimoji="1" lang="en-US" altLang="ja-JP" sz="2800" dirty="0" smtClean="0"/>
              <a:t> masses </a:t>
            </a:r>
            <a:r>
              <a:rPr lang="en-US" altLang="ja-JP" sz="2800" dirty="0" smtClean="0"/>
              <a:t>in 2SC phase</a:t>
            </a:r>
            <a:endParaRPr kumimoji="1" lang="ja-JP" altLang="en-US" sz="2800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395536" y="908720"/>
            <a:ext cx="8712968" cy="3240360"/>
            <a:chOff x="395536" y="3356992"/>
            <a:chExt cx="8712968" cy="324036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400773"/>
              <a:ext cx="6480720" cy="31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正方形/長方形 3"/>
            <p:cNvSpPr/>
            <p:nvPr/>
          </p:nvSpPr>
          <p:spPr>
            <a:xfrm>
              <a:off x="395536" y="3356992"/>
              <a:ext cx="6213135" cy="1014389"/>
            </a:xfrm>
            <a:prstGeom prst="rect">
              <a:avLst/>
            </a:prstGeom>
            <a:noFill/>
            <a:ln w="76200">
              <a:solidFill>
                <a:srgbClr val="50D0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395536" y="3393673"/>
              <a:ext cx="6213135" cy="101438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427053" y="4457847"/>
              <a:ext cx="4000646" cy="984680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95536" y="4514169"/>
              <a:ext cx="4000646" cy="98468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" name="グループ化 7"/>
            <p:cNvGrpSpPr/>
            <p:nvPr/>
          </p:nvGrpSpPr>
          <p:grpSpPr>
            <a:xfrm>
              <a:off x="420931" y="5556350"/>
              <a:ext cx="4032162" cy="1041002"/>
              <a:chOff x="420931" y="5556350"/>
              <a:chExt cx="4032162" cy="1041002"/>
            </a:xfrm>
          </p:grpSpPr>
          <p:sp>
            <p:nvSpPr>
              <p:cNvPr id="11" name="正方形/長方形 10"/>
              <p:cNvSpPr/>
              <p:nvPr/>
            </p:nvSpPr>
            <p:spPr>
              <a:xfrm>
                <a:off x="452447" y="5556350"/>
                <a:ext cx="4000646" cy="984680"/>
              </a:xfrm>
              <a:prstGeom prst="rect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420931" y="5612672"/>
                <a:ext cx="4000646" cy="984680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" name="正方形/長方形 2"/>
            <p:cNvSpPr/>
            <p:nvPr/>
          </p:nvSpPr>
          <p:spPr>
            <a:xfrm>
              <a:off x="6656935" y="3573016"/>
              <a:ext cx="245156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/>
                <a:t>Pure </a:t>
              </a:r>
              <a:r>
                <a:rPr lang="en-US" altLang="ja-JP" dirty="0" err="1"/>
                <a:t>gluodynamics</a:t>
              </a:r>
              <a:r>
                <a:rPr lang="en-US" altLang="ja-JP" dirty="0"/>
                <a:t> </a:t>
              </a:r>
              <a:endParaRPr lang="en-US" altLang="ja-JP" dirty="0" smtClean="0"/>
            </a:p>
            <a:p>
              <a:r>
                <a:rPr lang="en-US" altLang="ja-JP" dirty="0" err="1" smtClean="0"/>
                <a:t>Rischke</a:t>
              </a:r>
              <a:r>
                <a:rPr lang="en-US" altLang="ja-JP" dirty="0" smtClean="0"/>
                <a:t>, Son, </a:t>
              </a:r>
              <a:r>
                <a:rPr lang="en-US" altLang="ja-JP" dirty="0" err="1" smtClean="0"/>
                <a:t>Stephanov</a:t>
              </a:r>
              <a:endParaRPr lang="ja-JP" altLang="en-US" dirty="0"/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1187624" y="4653136"/>
            <a:ext cx="6768752" cy="1850191"/>
            <a:chOff x="1331640" y="1068008"/>
            <a:chExt cx="6768752" cy="1850191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1068008"/>
              <a:ext cx="4608512" cy="1814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図 12" descr="\begin{document}&#10;\begin{align*}&#10;m_g = \frac{g^2}{6\pi^2} \mu^2&#10;\end{align*}&#10;\end{document}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8671" y="1614795"/>
              <a:ext cx="1491721" cy="638215"/>
            </a:xfrm>
            <a:prstGeom prst="rect">
              <a:avLst/>
            </a:prstGeom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6434179" y="2518089"/>
              <a:ext cx="9650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err="1" smtClean="0"/>
                <a:t>Rischke</a:t>
              </a:r>
              <a:endParaRPr kumimoji="1" lang="ja-JP" altLang="en-US" sz="2000" dirty="0"/>
            </a:p>
          </p:txBody>
        </p:sp>
        <p:grpSp>
          <p:nvGrpSpPr>
            <p:cNvPr id="7" name="グループ化 6"/>
            <p:cNvGrpSpPr/>
            <p:nvPr/>
          </p:nvGrpSpPr>
          <p:grpSpPr>
            <a:xfrm>
              <a:off x="1331640" y="2071334"/>
              <a:ext cx="4536504" cy="349554"/>
              <a:chOff x="547936" y="4610247"/>
              <a:chExt cx="4032163" cy="1041002"/>
            </a:xfrm>
          </p:grpSpPr>
          <p:sp>
            <p:nvSpPr>
              <p:cNvPr id="20" name="正方形/長方形 19"/>
              <p:cNvSpPr/>
              <p:nvPr/>
            </p:nvSpPr>
            <p:spPr>
              <a:xfrm>
                <a:off x="579453" y="4610247"/>
                <a:ext cx="4000646" cy="984680"/>
              </a:xfrm>
              <a:prstGeom prst="rect">
                <a:avLst/>
              </a:prstGeom>
              <a:no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正方形/長方形 20"/>
              <p:cNvSpPr/>
              <p:nvPr/>
            </p:nvSpPr>
            <p:spPr>
              <a:xfrm>
                <a:off x="547936" y="4666569"/>
                <a:ext cx="4000646" cy="98468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" name="グループ化 21"/>
            <p:cNvGrpSpPr/>
            <p:nvPr/>
          </p:nvGrpSpPr>
          <p:grpSpPr>
            <a:xfrm>
              <a:off x="1331640" y="2420888"/>
              <a:ext cx="4536504" cy="383230"/>
              <a:chOff x="420931" y="5556350"/>
              <a:chExt cx="4032162" cy="1041002"/>
            </a:xfrm>
          </p:grpSpPr>
          <p:sp>
            <p:nvSpPr>
              <p:cNvPr id="23" name="正方形/長方形 22"/>
              <p:cNvSpPr/>
              <p:nvPr/>
            </p:nvSpPr>
            <p:spPr>
              <a:xfrm>
                <a:off x="452447" y="5556350"/>
                <a:ext cx="4000646" cy="984680"/>
              </a:xfrm>
              <a:prstGeom prst="rect">
                <a:avLst/>
              </a:prstGeom>
              <a:no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正方形/長方形 25"/>
              <p:cNvSpPr/>
              <p:nvPr/>
            </p:nvSpPr>
            <p:spPr>
              <a:xfrm>
                <a:off x="420931" y="5612672"/>
                <a:ext cx="4000646" cy="984680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970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757484" y="-27384"/>
            <a:ext cx="3038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70C0"/>
                </a:solidFill>
              </a:rPr>
              <a:t>Table of contents</a:t>
            </a:r>
            <a:endParaRPr kumimoji="1" lang="ja-JP" altLang="en-US" sz="3200" dirty="0">
              <a:solidFill>
                <a:srgbClr val="0070C0"/>
              </a:solidFill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148951" y="548680"/>
            <a:ext cx="9679633" cy="646331"/>
            <a:chOff x="148951" y="548680"/>
            <a:chExt cx="9679633" cy="646331"/>
          </a:xfrm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684584" y="548680"/>
              <a:ext cx="91440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dirty="0" smtClean="0">
                  <a:solidFill>
                    <a:srgbClr val="0070C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“</a:t>
              </a:r>
              <a:r>
                <a:rPr lang="en-US" altLang="ja-JP" dirty="0">
                  <a:solidFill>
                    <a:srgbClr val="0070C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QCD Kondo effect: </a:t>
              </a:r>
              <a:r>
                <a:rPr lang="en-US" altLang="ja-JP" dirty="0" smtClean="0">
                  <a:solidFill>
                    <a:srgbClr val="0070C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dense quark </a:t>
              </a:r>
              <a:r>
                <a:rPr lang="en-US" altLang="ja-JP" dirty="0">
                  <a:solidFill>
                    <a:srgbClr val="0070C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matter </a:t>
              </a:r>
              <a:r>
                <a:rPr lang="en-US" altLang="ja-JP" dirty="0" smtClean="0">
                  <a:solidFill>
                    <a:srgbClr val="0070C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with </a:t>
              </a:r>
              <a:r>
                <a:rPr lang="en-US" altLang="ja-JP" dirty="0">
                  <a:solidFill>
                    <a:srgbClr val="0070C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heavy-flavor </a:t>
              </a:r>
              <a:r>
                <a:rPr lang="en-US" altLang="ja-JP" dirty="0" smtClean="0">
                  <a:solidFill>
                    <a:srgbClr val="0070C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impurities”, </a:t>
              </a:r>
              <a:endParaRPr kumimoji="1" lang="en-US" altLang="ja-JP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dirty="0">
                  <a:solidFill>
                    <a:srgbClr val="00B05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KH, </a:t>
              </a:r>
              <a:r>
                <a:rPr lang="ja-JP" altLang="ja-JP" dirty="0">
                  <a:solidFill>
                    <a:srgbClr val="00B05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K</a:t>
              </a:r>
              <a:r>
                <a:rPr lang="en-US" altLang="ja-JP" dirty="0">
                  <a:solidFill>
                    <a:srgbClr val="00B05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.</a:t>
              </a:r>
              <a:r>
                <a:rPr lang="ja-JP" altLang="ja-JP" dirty="0">
                  <a:solidFill>
                    <a:srgbClr val="00B05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 Itakura</a:t>
              </a:r>
              <a:r>
                <a:rPr lang="en-US" altLang="ja-JP" dirty="0">
                  <a:solidFill>
                    <a:srgbClr val="00B05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, </a:t>
              </a:r>
              <a:r>
                <a:rPr lang="ja-JP" altLang="ja-JP" dirty="0">
                  <a:solidFill>
                    <a:srgbClr val="00B05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S</a:t>
              </a:r>
              <a:r>
                <a:rPr lang="en-US" altLang="ja-JP" dirty="0">
                  <a:solidFill>
                    <a:srgbClr val="00B05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.</a:t>
              </a:r>
              <a:r>
                <a:rPr lang="ja-JP" altLang="ja-JP" dirty="0">
                  <a:solidFill>
                    <a:srgbClr val="00B05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 Ozaki</a:t>
              </a:r>
              <a:r>
                <a:rPr lang="en-US" altLang="ja-JP" dirty="0">
                  <a:solidFill>
                    <a:srgbClr val="00B05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, </a:t>
              </a:r>
              <a:r>
                <a:rPr lang="ja-JP" altLang="ja-JP" dirty="0">
                  <a:solidFill>
                    <a:srgbClr val="00B05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S</a:t>
              </a:r>
              <a:r>
                <a:rPr lang="en-US" altLang="ja-JP" dirty="0">
                  <a:solidFill>
                    <a:srgbClr val="00B05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.</a:t>
              </a:r>
              <a:r>
                <a:rPr lang="ja-JP" altLang="ja-JP" dirty="0">
                  <a:solidFill>
                    <a:srgbClr val="00B05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 Yasui</a:t>
              </a:r>
              <a:r>
                <a:rPr lang="en-US" altLang="ja-JP" dirty="0">
                  <a:solidFill>
                    <a:srgbClr val="00B05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, </a:t>
              </a:r>
              <a:r>
                <a:rPr lang="en-US" altLang="ja-JP" dirty="0" smtClean="0">
                  <a:solidFill>
                    <a:srgbClr val="00B05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PRD, </a:t>
              </a:r>
              <a:r>
                <a:rPr lang="en-US" altLang="ja-JP" b="1" dirty="0" smtClean="0">
                  <a:solidFill>
                    <a:srgbClr val="00B050"/>
                  </a:solidFill>
                  <a:hlinkClick r:id="rId2"/>
                </a:rPr>
                <a:t>arXiv:1504.07619</a:t>
              </a:r>
              <a:r>
                <a:rPr lang="en-US" altLang="ja-JP" b="1" dirty="0" smtClean="0">
                  <a:solidFill>
                    <a:srgbClr val="00B050"/>
                  </a:solidFill>
                </a:rPr>
                <a:t> </a:t>
              </a:r>
              <a:r>
                <a:rPr lang="en-US" altLang="ja-JP" b="1" dirty="0">
                  <a:solidFill>
                    <a:srgbClr val="00B050"/>
                  </a:solidFill>
                </a:rPr>
                <a:t>[</a:t>
              </a:r>
              <a:r>
                <a:rPr lang="en-US" altLang="ja-JP" b="1" dirty="0" err="1">
                  <a:solidFill>
                    <a:srgbClr val="00B050"/>
                  </a:solidFill>
                </a:rPr>
                <a:t>hep-ph</a:t>
              </a:r>
              <a:r>
                <a:rPr lang="en-US" altLang="ja-JP" b="1" dirty="0" smtClean="0">
                  <a:solidFill>
                    <a:srgbClr val="00B050"/>
                  </a:solidFill>
                </a:rPr>
                <a:t>]</a:t>
              </a:r>
              <a:endParaRPr kumimoji="1" lang="ja-JP" altLang="ja-JP" b="0" i="0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148951" y="548680"/>
              <a:ext cx="5902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/>
                <a:t>1-1</a:t>
              </a:r>
              <a:endParaRPr kumimoji="1" lang="ja-JP" altLang="en-US" sz="2400" b="1" dirty="0"/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453382" y="1239143"/>
            <a:ext cx="8223074" cy="2549897"/>
            <a:chOff x="453382" y="1239143"/>
            <a:chExt cx="8223074" cy="2549897"/>
          </a:xfrm>
        </p:grpSpPr>
        <p:grpSp>
          <p:nvGrpSpPr>
            <p:cNvPr id="22" name="グループ化 21"/>
            <p:cNvGrpSpPr/>
            <p:nvPr/>
          </p:nvGrpSpPr>
          <p:grpSpPr>
            <a:xfrm>
              <a:off x="1187624" y="2204864"/>
              <a:ext cx="7488832" cy="864096"/>
              <a:chOff x="1043608" y="2276872"/>
              <a:chExt cx="7488832" cy="864096"/>
            </a:xfrm>
          </p:grpSpPr>
          <p:sp>
            <p:nvSpPr>
              <p:cNvPr id="18" name="円/楕円 17"/>
              <p:cNvSpPr/>
              <p:nvPr/>
            </p:nvSpPr>
            <p:spPr>
              <a:xfrm>
                <a:off x="1043608" y="2276872"/>
                <a:ext cx="5712351" cy="864096"/>
              </a:xfrm>
              <a:prstGeom prst="ellipse">
                <a:avLst/>
              </a:prstGeom>
              <a:solidFill>
                <a:srgbClr val="FF9797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" name="テキスト ボックス 2"/>
              <p:cNvSpPr txBox="1"/>
              <p:nvPr/>
            </p:nvSpPr>
            <p:spPr>
              <a:xfrm>
                <a:off x="1259632" y="2348880"/>
                <a:ext cx="727280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/>
                  <a:t>S. </a:t>
                </a:r>
                <a:r>
                  <a:rPr kumimoji="1" lang="en-US" altLang="ja-JP" sz="2000" dirty="0" err="1" smtClean="0"/>
                  <a:t>Yasui</a:t>
                </a:r>
                <a:r>
                  <a:rPr kumimoji="1" lang="en-US" altLang="ja-JP" sz="2000" dirty="0" smtClean="0"/>
                  <a:t>, Next week. </a:t>
                </a:r>
                <a:r>
                  <a:rPr lang="en-US" altLang="ja-JP" sz="2000" dirty="0" smtClean="0"/>
                  <a:t>Kondo effect in </a:t>
                </a:r>
                <a:r>
                  <a:rPr lang="en-US" altLang="ja-JP" sz="2000" dirty="0" err="1" smtClean="0"/>
                  <a:t>hadronic</a:t>
                </a:r>
                <a:r>
                  <a:rPr lang="en-US" altLang="ja-JP" sz="2000" dirty="0" smtClean="0"/>
                  <a:t> matter, </a:t>
                </a:r>
              </a:p>
              <a:p>
                <a:r>
                  <a:rPr lang="en-US" altLang="ja-JP" sz="2000" dirty="0" smtClean="0"/>
                  <a:t>Heavy-light condensates, </a:t>
                </a:r>
                <a:r>
                  <a:rPr lang="en-US" altLang="ja-JP" sz="2000" dirty="0" err="1" smtClean="0"/>
                  <a:t>etc</a:t>
                </a:r>
                <a:r>
                  <a:rPr lang="en-US" altLang="ja-JP" sz="2000" dirty="0" smtClean="0"/>
                  <a:t>, etc.</a:t>
                </a:r>
                <a:endParaRPr kumimoji="1" lang="ja-JP" altLang="en-US" sz="2000" dirty="0"/>
              </a:p>
            </p:txBody>
          </p:sp>
        </p:grpSp>
        <p:grpSp>
          <p:nvGrpSpPr>
            <p:cNvPr id="21" name="グループ化 20"/>
            <p:cNvGrpSpPr/>
            <p:nvPr/>
          </p:nvGrpSpPr>
          <p:grpSpPr>
            <a:xfrm>
              <a:off x="683568" y="1340768"/>
              <a:ext cx="5616624" cy="1020306"/>
              <a:chOff x="683568" y="1412776"/>
              <a:chExt cx="5616624" cy="1020306"/>
            </a:xfrm>
          </p:grpSpPr>
          <p:sp>
            <p:nvSpPr>
              <p:cNvPr id="17" name="円/楕円 16"/>
              <p:cNvSpPr/>
              <p:nvPr/>
            </p:nvSpPr>
            <p:spPr>
              <a:xfrm>
                <a:off x="683568" y="1412776"/>
                <a:ext cx="5328592" cy="1020306"/>
              </a:xfrm>
              <a:prstGeom prst="ellipse">
                <a:avLst/>
              </a:prstGeom>
              <a:solidFill>
                <a:srgbClr val="FF9797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Rectangle 4"/>
              <p:cNvSpPr>
                <a:spLocks noChangeArrowheads="1"/>
              </p:cNvSpPr>
              <p:nvPr/>
            </p:nvSpPr>
            <p:spPr bwMode="auto">
              <a:xfrm>
                <a:off x="756592" y="1628800"/>
                <a:ext cx="5543600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600" dirty="0">
                    <a:solidFill>
                      <a:srgbClr val="0070C0"/>
                    </a:solidFill>
                    <a:latin typeface="Arial" charset="0"/>
                    <a:ea typeface="ＭＳ Ｐゴシック" charset="-128"/>
                    <a:cs typeface="ＭＳ Ｐゴシック" charset="-128"/>
                  </a:rPr>
                  <a:t>“QCD Kondo </a:t>
                </a:r>
                <a:r>
                  <a:rPr lang="en-US" altLang="ja-JP" sz="1600" dirty="0" smtClean="0">
                    <a:solidFill>
                      <a:srgbClr val="0070C0"/>
                    </a:solidFill>
                    <a:latin typeface="Arial" charset="0"/>
                    <a:ea typeface="ＭＳ Ｐゴシック" charset="-128"/>
                    <a:cs typeface="ＭＳ Ｐゴシック" charset="-128"/>
                  </a:rPr>
                  <a:t>effect in two-flavor superconducting phase,” </a:t>
                </a:r>
                <a:endParaRPr lang="en-US" altLang="ja-JP" sz="1600" dirty="0">
                  <a:solidFill>
                    <a:srgbClr val="0070C0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sz="16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rPr>
                  <a:t>KH, </a:t>
                </a:r>
                <a:r>
                  <a:rPr lang="en-US" altLang="ja-JP" sz="1600" dirty="0" smtClean="0">
                    <a:solidFill>
                      <a:srgbClr val="0070C0"/>
                    </a:solidFill>
                    <a:latin typeface="Arial" charset="0"/>
                    <a:ea typeface="ＭＳ Ｐゴシック" charset="-128"/>
                    <a:cs typeface="ＭＳ Ｐゴシック" charset="-128"/>
                  </a:rPr>
                  <a:t>X.-G. Huang, R. Pisarski, very preliminary.</a:t>
                </a:r>
                <a:endParaRPr kumimoji="1" lang="ja-JP" altLang="ja-JP" sz="16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23" name="グループ化 22"/>
            <p:cNvGrpSpPr/>
            <p:nvPr/>
          </p:nvGrpSpPr>
          <p:grpSpPr>
            <a:xfrm>
              <a:off x="2057218" y="2924944"/>
              <a:ext cx="5797933" cy="864096"/>
              <a:chOff x="2028001" y="2996952"/>
              <a:chExt cx="5797933" cy="864096"/>
            </a:xfrm>
          </p:grpSpPr>
          <p:sp>
            <p:nvSpPr>
              <p:cNvPr id="20" name="円/楕円 19"/>
              <p:cNvSpPr/>
              <p:nvPr/>
            </p:nvSpPr>
            <p:spPr>
              <a:xfrm>
                <a:off x="2028001" y="2996952"/>
                <a:ext cx="5712351" cy="864096"/>
              </a:xfrm>
              <a:prstGeom prst="ellipse">
                <a:avLst/>
              </a:prstGeom>
              <a:solidFill>
                <a:srgbClr val="FF9797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2526559" y="3142709"/>
                <a:ext cx="529937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smtClean="0">
                    <a:latin typeface="Arial" charset="0"/>
                    <a:ea typeface="ＭＳ Ｐゴシック" charset="-128"/>
                    <a:cs typeface="ＭＳ Ｐゴシック" charset="-128"/>
                  </a:rPr>
                  <a:t>S. Ozaki, Next week. </a:t>
                </a: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smtClean="0">
                    <a:latin typeface="Arial" charset="0"/>
                    <a:ea typeface="ＭＳ Ｐゴシック" charset="-128"/>
                    <a:cs typeface="ＭＳ Ｐゴシック" charset="-128"/>
                  </a:rPr>
                  <a:t>“</a:t>
                </a:r>
                <a:r>
                  <a:rPr lang="ja-JP" altLang="ja-JP" dirty="0">
                    <a:latin typeface="Arial" charset="0"/>
                    <a:ea typeface="ＭＳ Ｐゴシック" charset="-128"/>
                    <a:cs typeface="ＭＳ Ｐゴシック" charset="-128"/>
                  </a:rPr>
                  <a:t>Magnetically Induced QCD </a:t>
                </a:r>
                <a:r>
                  <a:rPr lang="ja-JP" altLang="ja-JP" dirty="0" smtClean="0">
                    <a:latin typeface="Arial" charset="0"/>
                    <a:ea typeface="ＭＳ Ｐゴシック" charset="-128"/>
                    <a:cs typeface="ＭＳ Ｐゴシック" charset="-128"/>
                  </a:rPr>
                  <a:t>Kondo Effect</a:t>
                </a:r>
                <a:r>
                  <a:rPr lang="en-US" altLang="ja-JP" dirty="0" smtClean="0">
                    <a:latin typeface="Arial" charset="0"/>
                    <a:ea typeface="ＭＳ Ｐゴシック" charset="-128"/>
                    <a:cs typeface="ＭＳ Ｐゴシック" charset="-128"/>
                  </a:rPr>
                  <a:t>” </a:t>
                </a:r>
                <a:endParaRPr lang="ja-JP" altLang="ja-JP" sz="2000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25" name="テキスト ボックス 24"/>
            <p:cNvSpPr txBox="1"/>
            <p:nvPr/>
          </p:nvSpPr>
          <p:spPr>
            <a:xfrm>
              <a:off x="453382" y="1239143"/>
              <a:ext cx="5902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/>
                <a:t>1-2</a:t>
              </a:r>
              <a:endParaRPr kumimoji="1" lang="ja-JP" altLang="en-US" sz="2400" b="1" dirty="0"/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95742" y="3789040"/>
            <a:ext cx="8962874" cy="1008112"/>
            <a:chOff x="95742" y="3789040"/>
            <a:chExt cx="8962874" cy="1008112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611560" y="4150821"/>
              <a:ext cx="84470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0070C0"/>
                  </a:solidFill>
                </a:rPr>
                <a:t>“Dimensional reduction” in </a:t>
              </a:r>
              <a:r>
                <a:rPr kumimoji="1" lang="en-US" altLang="ja-JP" sz="2000" dirty="0" smtClean="0">
                  <a:solidFill>
                    <a:srgbClr val="0070C0"/>
                  </a:solidFill>
                </a:rPr>
                <a:t>systems at high density and in strong magnetic field</a:t>
              </a:r>
            </a:p>
            <a:p>
              <a:pPr lvl="0"/>
              <a:r>
                <a:rPr lang="en-US" altLang="ja-JP" sz="1600" dirty="0">
                  <a:solidFill>
                    <a:srgbClr val="00B05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KH, K. </a:t>
              </a:r>
              <a:r>
                <a:rPr lang="en-US" altLang="ja-JP" sz="1600" dirty="0" err="1">
                  <a:solidFill>
                    <a:srgbClr val="00B05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Itakura</a:t>
              </a:r>
              <a:r>
                <a:rPr lang="en-US" altLang="ja-JP" sz="1600" dirty="0">
                  <a:solidFill>
                    <a:srgbClr val="00B05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, S. Ozaki, To appear in </a:t>
              </a:r>
              <a:r>
                <a:rPr lang="en-US" altLang="ja-JP" sz="1600" dirty="0" err="1">
                  <a:solidFill>
                    <a:srgbClr val="00B05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Prog</a:t>
              </a:r>
              <a:r>
                <a:rPr lang="en-US" altLang="ja-JP" sz="1600" dirty="0">
                  <a:solidFill>
                    <a:srgbClr val="00B05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. Part. </a:t>
              </a:r>
              <a:r>
                <a:rPr lang="en-US" altLang="ja-JP" sz="1600" dirty="0" err="1">
                  <a:solidFill>
                    <a:srgbClr val="00B05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Nucl</a:t>
              </a:r>
              <a:r>
                <a:rPr lang="en-US" altLang="ja-JP" sz="1600" dirty="0">
                  <a:solidFill>
                    <a:srgbClr val="00B05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. Phys</a:t>
              </a:r>
              <a:r>
                <a:rPr lang="en-US" altLang="ja-JP" sz="1600" dirty="0" smtClean="0">
                  <a:solidFill>
                    <a:srgbClr val="00B05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.</a:t>
              </a:r>
              <a:endParaRPr lang="ja-JP" altLang="ja-JP" sz="1600" dirty="0">
                <a:solidFill>
                  <a:srgbClr val="00B050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95742" y="3789040"/>
              <a:ext cx="5902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/>
                <a:t>2</a:t>
              </a:r>
              <a:r>
                <a:rPr kumimoji="1" lang="en-US" altLang="ja-JP" sz="2400" b="1" dirty="0" smtClean="0"/>
                <a:t>-1</a:t>
              </a:r>
              <a:endParaRPr kumimoji="1" lang="ja-JP" altLang="en-US" sz="2400" b="1" dirty="0"/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93342" y="4941168"/>
            <a:ext cx="8079058" cy="1736904"/>
            <a:chOff x="93342" y="5076472"/>
            <a:chExt cx="8079058" cy="1736904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972617" y="5754742"/>
              <a:ext cx="6696744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K</a:t>
              </a:r>
              <a:r>
                <a:rPr kumimoji="1" lang="en-US" altLang="ja-JP" sz="1600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.</a:t>
              </a:r>
              <a:r>
                <a:rPr kumimoji="1" lang="ja-JP" altLang="ja-JP" sz="1600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 Fukushima</a:t>
              </a:r>
              <a:r>
                <a:rPr kumimoji="1" lang="en-US" altLang="ja-JP" sz="1600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 (Tokyo),</a:t>
              </a:r>
              <a:r>
                <a:rPr kumimoji="1" lang="ja-JP" altLang="ja-JP" sz="1600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 </a:t>
              </a:r>
              <a:r>
                <a:rPr kumimoji="1" lang="en-US" altLang="ja-JP" sz="1600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KH,</a:t>
              </a:r>
              <a:r>
                <a:rPr kumimoji="1" lang="ja-JP" altLang="ja-JP" sz="1600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 H</a:t>
              </a:r>
              <a:r>
                <a:rPr kumimoji="1" lang="en-US" altLang="ja-JP" sz="1600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.</a:t>
              </a:r>
              <a:r>
                <a:rPr kumimoji="1" lang="ja-JP" altLang="ja-JP" sz="1600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-U</a:t>
              </a:r>
              <a:r>
                <a:rPr kumimoji="1" lang="en-US" altLang="ja-JP" sz="1600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.</a:t>
              </a:r>
              <a:r>
                <a:rPr kumimoji="1" lang="ja-JP" altLang="ja-JP" sz="1600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 Yee</a:t>
              </a:r>
              <a:r>
                <a:rPr kumimoji="1" lang="en-US" altLang="ja-JP" sz="1600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 (UIC)</a:t>
              </a:r>
              <a:r>
                <a:rPr kumimoji="1" lang="ja-JP" altLang="ja-JP" sz="1600" i="0" u="none" strike="noStrike" cap="none" normalizeH="0" baseline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,</a:t>
              </a:r>
              <a:r>
                <a:rPr kumimoji="1" lang="ja-JP" altLang="ja-JP" sz="1600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 Y</a:t>
              </a:r>
              <a:r>
                <a:rPr lang="en-US" altLang="ja-JP" sz="1600" dirty="0" err="1">
                  <a:solidFill>
                    <a:srgbClr val="00B05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i</a:t>
              </a:r>
              <a:r>
                <a:rPr kumimoji="1" lang="ja-JP" altLang="ja-JP" sz="1600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 Yin</a:t>
              </a:r>
              <a:r>
                <a:rPr kumimoji="1" lang="en-US" altLang="ja-JP" sz="1600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 (</a:t>
              </a:r>
              <a:r>
                <a:rPr lang="en-US" altLang="ja-JP" sz="1600" dirty="0" smtClean="0">
                  <a:solidFill>
                    <a:srgbClr val="00B05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BNL</a:t>
              </a:r>
              <a:r>
                <a:rPr lang="en-US" altLang="ja-JP" sz="1600" dirty="0" smtClean="0">
                  <a:solidFill>
                    <a:srgbClr val="00B050"/>
                  </a:solidFill>
                  <a:latin typeface="Arial" charset="0"/>
                  <a:ea typeface="ＭＳ Ｐゴシック" charset="-128"/>
                  <a:cs typeface="ＭＳ Ｐゴシック" charset="-128"/>
                  <a:sym typeface="Wingdings" panose="05000000000000000000" pitchFamily="2" charset="2"/>
                </a:rPr>
                <a:t></a:t>
              </a:r>
              <a:r>
                <a:rPr lang="en-US" altLang="ja-JP" sz="1600" dirty="0" smtClean="0">
                  <a:solidFill>
                    <a:srgbClr val="00B05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MIT</a:t>
              </a:r>
              <a:r>
                <a:rPr kumimoji="1" lang="en-US" altLang="ja-JP" sz="1600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),</a:t>
              </a:r>
              <a:r>
                <a:rPr lang="en-US" altLang="ja-JP" sz="1600" dirty="0" smtClean="0">
                  <a:solidFill>
                    <a:srgbClr val="00B05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 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dirty="0" smtClean="0">
                  <a:solidFill>
                    <a:srgbClr val="00B050"/>
                  </a:solidFill>
                </a:rPr>
                <a:t>PRD, </a:t>
              </a:r>
              <a:r>
                <a:rPr lang="en-US" altLang="ja-JP" sz="1600" dirty="0" smtClean="0">
                  <a:solidFill>
                    <a:srgbClr val="00B05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[</a:t>
              </a:r>
              <a:r>
                <a:rPr kumimoji="1" lang="ja-JP" altLang="ja-JP" sz="1600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  <a:hlinkClick r:id="rId3"/>
                </a:rPr>
                <a:t>arXiv:1512.03689</a:t>
              </a:r>
              <a:r>
                <a:rPr kumimoji="1" lang="ja-JP" altLang="ja-JP" sz="1600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 [hep-ph]</a:t>
              </a:r>
              <a:r>
                <a:rPr kumimoji="1" lang="en-US" altLang="ja-JP" sz="1600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]</a:t>
              </a:r>
              <a:endParaRPr kumimoji="1" lang="ja-JP" altLang="ja-JP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643200" y="5271591"/>
              <a:ext cx="70900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0070C0"/>
                  </a:solidFill>
                </a:rPr>
                <a:t>Heavy </a:t>
              </a:r>
              <a:r>
                <a:rPr lang="en-US" altLang="ja-JP" sz="2400" dirty="0">
                  <a:solidFill>
                    <a:srgbClr val="0070C0"/>
                  </a:solidFill>
                </a:rPr>
                <a:t>Quark Diffusion Dynamics in </a:t>
              </a:r>
              <a:r>
                <a:rPr lang="en-US" altLang="ja-JP" sz="2400" dirty="0" smtClean="0">
                  <a:solidFill>
                    <a:srgbClr val="0070C0"/>
                  </a:solidFill>
                </a:rPr>
                <a:t>QGP under strong B</a:t>
              </a:r>
              <a:endParaRPr lang="en-US" altLang="ja-JP" sz="2400" dirty="0">
                <a:solidFill>
                  <a:srgbClr val="0070C0"/>
                </a:solidFill>
              </a:endParaRPr>
            </a:p>
          </p:txBody>
        </p: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946715" y="6474822"/>
              <a:ext cx="722568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Cf.) KH</a:t>
              </a:r>
              <a:r>
                <a:rPr kumimoji="1" lang="en-US" altLang="ja-JP" sz="1600" i="0" u="none" strike="noStrike" cap="none" normalizeH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 and</a:t>
              </a:r>
              <a:r>
                <a:rPr kumimoji="1" lang="en-US" altLang="ja-JP" sz="1600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 Xu-Guang</a:t>
              </a:r>
              <a:r>
                <a:rPr kumimoji="1" lang="en-US" altLang="ja-JP" sz="1600" i="0" u="none" strike="noStrike" cap="none" normalizeH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 Huang (</a:t>
              </a:r>
              <a:r>
                <a:rPr kumimoji="1" lang="en-US" altLang="ja-JP" sz="1600" i="0" u="none" strike="noStrike" cap="none" normalizeH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Fudan</a:t>
              </a:r>
              <a:r>
                <a:rPr kumimoji="1" lang="en-US" altLang="ja-JP" sz="1600" i="0" u="none" strike="noStrike" cap="none" normalizeH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), </a:t>
              </a:r>
              <a:r>
                <a:rPr kumimoji="1" lang="ja-JP" altLang="ja-JP" sz="1600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  <a:hlinkClick r:id="rId4"/>
                </a:rPr>
                <a:t>arXiv:1609.00747</a:t>
              </a:r>
              <a:r>
                <a:rPr kumimoji="1" lang="ja-JP" altLang="ja-JP" sz="1600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 [nucl-th] </a:t>
              </a: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93342" y="5076472"/>
              <a:ext cx="5902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/>
                <a:t>2</a:t>
              </a:r>
              <a:r>
                <a:rPr kumimoji="1" lang="en-US" altLang="ja-JP" sz="2400" b="1" dirty="0" smtClean="0"/>
                <a:t>-2</a:t>
              </a:r>
              <a:endParaRPr kumimoji="1" lang="ja-JP" alt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6481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ptTeX_Preamble" descr="\documentclass[12pt]{jarticle}&#10;\pagestyle{empty}&#10;\usepackage{amsmath}&#10;\usepackage[dvips]{color}&#10;&#10;\usepackage{latexsym}&#10;\usepackage{amsfonts}&#10;\usepackage{amssymb}&#10;\usepackage{amsmath}&#10;\usepackage{bm}&#10;\usepackage{graphicx}&#10;\usepackage{mathrsfs} &#10;%\usepackage{wrapft}&#10;&#10;\usepackage{axodraw4j}&#10;\usepackage{pstricks}&#10;\usepackage{color}&#10;&#10;%%%%%%%%%%%%%%%%%%%%%%%%%%%%%%%%%%%%%%%%%%%%%%%%%%%%%%%%&#10;&#10;\newcommand{\bx}{{\bm{x}}}&#10;\newcommand{\br}{{\bm{r}}}&#10;\newcommand{\bk}{{\bm{k}}}&#10;\newcommand{\bp}{{\bm{p}}}&#10;\newcommand{\bq}{{\bm{q}}}&#10;\newcommand{\integ}{\int\!\!}&#10;&#10;&#10;\newcommand{\F}{ {\mathscr{F}} }&#10;\newcommand{\G}{ {\mathscr{G}} }&#10;\newcommand{\bB}{{\bm{B}}}&#10;\newcommand{\bE}{{\bm{E}}}" hidden="1"/>
          <p:cNvSpPr txBox="1"/>
          <p:nvPr/>
        </p:nvSpPr>
        <p:spPr>
          <a:xfrm>
            <a:off x="-1651000" y="-635000"/>
            <a:ext cx="1651000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kumimoji="1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1160562" y="2026540"/>
            <a:ext cx="2763366" cy="2050532"/>
            <a:chOff x="1160562" y="1117323"/>
            <a:chExt cx="2763366" cy="2050532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1468820" y="1477363"/>
              <a:ext cx="412063" cy="1276485"/>
              <a:chOff x="3051033" y="1039364"/>
              <a:chExt cx="371867" cy="905210"/>
            </a:xfrm>
          </p:grpSpPr>
          <p:sp>
            <p:nvSpPr>
              <p:cNvPr id="22" name="円/楕円 21"/>
              <p:cNvSpPr/>
              <p:nvPr/>
            </p:nvSpPr>
            <p:spPr>
              <a:xfrm rot="5400000">
                <a:off x="3242943" y="1193732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円弧 22"/>
              <p:cNvSpPr/>
              <p:nvPr/>
            </p:nvSpPr>
            <p:spPr>
              <a:xfrm rot="3741566">
                <a:off x="3077347" y="1018135"/>
                <a:ext cx="324324" cy="366782"/>
              </a:xfrm>
              <a:prstGeom prst="arc">
                <a:avLst>
                  <a:gd name="adj1" fmla="val 15288936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円弧 23"/>
              <p:cNvSpPr/>
              <p:nvPr/>
            </p:nvSpPr>
            <p:spPr>
              <a:xfrm rot="3741566">
                <a:off x="3079819" y="1184484"/>
                <a:ext cx="313923" cy="366782"/>
              </a:xfrm>
              <a:prstGeom prst="arc">
                <a:avLst>
                  <a:gd name="adj1" fmla="val 15152873"/>
                  <a:gd name="adj2" fmla="val 2033161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円/楕円 24"/>
              <p:cNvSpPr/>
              <p:nvPr/>
            </p:nvSpPr>
            <p:spPr>
              <a:xfrm rot="5400000">
                <a:off x="3242943" y="1343537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円/楕円 25"/>
              <p:cNvSpPr/>
              <p:nvPr/>
            </p:nvSpPr>
            <p:spPr>
              <a:xfrm rot="5400000">
                <a:off x="3238883" y="1504566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円弧 26"/>
              <p:cNvSpPr/>
              <p:nvPr/>
            </p:nvSpPr>
            <p:spPr>
              <a:xfrm rot="3741566">
                <a:off x="3073288" y="1328969"/>
                <a:ext cx="324324" cy="366782"/>
              </a:xfrm>
              <a:prstGeom prst="arc">
                <a:avLst>
                  <a:gd name="adj1" fmla="val 14782402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円弧 27"/>
              <p:cNvSpPr/>
              <p:nvPr/>
            </p:nvSpPr>
            <p:spPr>
              <a:xfrm rot="3741566">
                <a:off x="3074218" y="1486779"/>
                <a:ext cx="320411" cy="366782"/>
              </a:xfrm>
              <a:prstGeom prst="arc">
                <a:avLst>
                  <a:gd name="adj1" fmla="val 15152873"/>
                  <a:gd name="adj2" fmla="val 20482557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円/楕円 28"/>
              <p:cNvSpPr/>
              <p:nvPr/>
            </p:nvSpPr>
            <p:spPr>
              <a:xfrm rot="5400000">
                <a:off x="3238883" y="1654372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円弧 29"/>
              <p:cNvSpPr/>
              <p:nvPr/>
            </p:nvSpPr>
            <p:spPr>
              <a:xfrm rot="3741566">
                <a:off x="3092576" y="1638427"/>
                <a:ext cx="302757" cy="309538"/>
              </a:xfrm>
              <a:prstGeom prst="arc">
                <a:avLst>
                  <a:gd name="adj1" fmla="val 15288936"/>
                  <a:gd name="adj2" fmla="val 2141953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48" name="直線コネクタ 47"/>
            <p:cNvCxnSpPr/>
            <p:nvPr/>
          </p:nvCxnSpPr>
          <p:spPr>
            <a:xfrm>
              <a:off x="1827800" y="2773507"/>
              <a:ext cx="1439919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グループ化 49"/>
            <p:cNvGrpSpPr/>
            <p:nvPr/>
          </p:nvGrpSpPr>
          <p:grpSpPr>
            <a:xfrm>
              <a:off x="2908739" y="1477363"/>
              <a:ext cx="412063" cy="1276485"/>
              <a:chOff x="3051033" y="1039364"/>
              <a:chExt cx="371867" cy="905210"/>
            </a:xfrm>
          </p:grpSpPr>
          <p:sp>
            <p:nvSpPr>
              <p:cNvPr id="51" name="円/楕円 50"/>
              <p:cNvSpPr/>
              <p:nvPr/>
            </p:nvSpPr>
            <p:spPr>
              <a:xfrm rot="5400000">
                <a:off x="3242943" y="1193732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円弧 51"/>
              <p:cNvSpPr/>
              <p:nvPr/>
            </p:nvSpPr>
            <p:spPr>
              <a:xfrm rot="3741566">
                <a:off x="3077347" y="1018135"/>
                <a:ext cx="324324" cy="366782"/>
              </a:xfrm>
              <a:prstGeom prst="arc">
                <a:avLst>
                  <a:gd name="adj1" fmla="val 15288936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円弧 52"/>
              <p:cNvSpPr/>
              <p:nvPr/>
            </p:nvSpPr>
            <p:spPr>
              <a:xfrm rot="3741566">
                <a:off x="3079819" y="1184484"/>
                <a:ext cx="313923" cy="366782"/>
              </a:xfrm>
              <a:prstGeom prst="arc">
                <a:avLst>
                  <a:gd name="adj1" fmla="val 15152873"/>
                  <a:gd name="adj2" fmla="val 2033161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円/楕円 53"/>
              <p:cNvSpPr/>
              <p:nvPr/>
            </p:nvSpPr>
            <p:spPr>
              <a:xfrm rot="5400000">
                <a:off x="3242943" y="1343537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円/楕円 54"/>
              <p:cNvSpPr/>
              <p:nvPr/>
            </p:nvSpPr>
            <p:spPr>
              <a:xfrm rot="5400000">
                <a:off x="3238883" y="1504566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円弧 55"/>
              <p:cNvSpPr/>
              <p:nvPr/>
            </p:nvSpPr>
            <p:spPr>
              <a:xfrm rot="3741566">
                <a:off x="3073288" y="1328969"/>
                <a:ext cx="324324" cy="366782"/>
              </a:xfrm>
              <a:prstGeom prst="arc">
                <a:avLst>
                  <a:gd name="adj1" fmla="val 14782402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円弧 56"/>
              <p:cNvSpPr/>
              <p:nvPr/>
            </p:nvSpPr>
            <p:spPr>
              <a:xfrm rot="3741566">
                <a:off x="3074218" y="1486779"/>
                <a:ext cx="320411" cy="366782"/>
              </a:xfrm>
              <a:prstGeom prst="arc">
                <a:avLst>
                  <a:gd name="adj1" fmla="val 15152873"/>
                  <a:gd name="adj2" fmla="val 20482557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円/楕円 57"/>
              <p:cNvSpPr/>
              <p:nvPr/>
            </p:nvSpPr>
            <p:spPr>
              <a:xfrm rot="5400000">
                <a:off x="3238883" y="1654372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円弧 58"/>
              <p:cNvSpPr/>
              <p:nvPr/>
            </p:nvSpPr>
            <p:spPr>
              <a:xfrm rot="3741566">
                <a:off x="3092576" y="1638427"/>
                <a:ext cx="302757" cy="309538"/>
              </a:xfrm>
              <a:prstGeom prst="arc">
                <a:avLst>
                  <a:gd name="adj1" fmla="val 15288936"/>
                  <a:gd name="adj2" fmla="val 2141953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60" name="直線コネクタ 59"/>
            <p:cNvCxnSpPr/>
            <p:nvPr/>
          </p:nvCxnSpPr>
          <p:spPr>
            <a:xfrm>
              <a:off x="1160562" y="2773507"/>
              <a:ext cx="665120" cy="0"/>
            </a:xfrm>
            <a:prstGeom prst="line">
              <a:avLst/>
            </a:prstGeom>
            <a:ln w="1016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線コネクタ 150"/>
            <p:cNvCxnSpPr>
              <a:endCxn id="23" idx="0"/>
            </p:cNvCxnSpPr>
            <p:nvPr/>
          </p:nvCxnSpPr>
          <p:spPr>
            <a:xfrm>
              <a:off x="1229240" y="1117323"/>
              <a:ext cx="598560" cy="449569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線コネクタ 151"/>
            <p:cNvCxnSpPr>
              <a:stCxn id="52" idx="0"/>
            </p:cNvCxnSpPr>
            <p:nvPr/>
          </p:nvCxnSpPr>
          <p:spPr>
            <a:xfrm flipV="1">
              <a:off x="3267719" y="1117323"/>
              <a:ext cx="629147" cy="449569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二等辺三角形 97"/>
            <p:cNvSpPr/>
            <p:nvPr/>
          </p:nvSpPr>
          <p:spPr>
            <a:xfrm rot="3152146">
              <a:off x="3703782" y="1117440"/>
              <a:ext cx="143457" cy="17986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二等辺三角形 120"/>
            <p:cNvSpPr/>
            <p:nvPr/>
          </p:nvSpPr>
          <p:spPr>
            <a:xfrm rot="7583971">
              <a:off x="1444237" y="1252839"/>
              <a:ext cx="149782" cy="17651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5" name="直線コネクタ 94"/>
            <p:cNvCxnSpPr/>
            <p:nvPr/>
          </p:nvCxnSpPr>
          <p:spPr>
            <a:xfrm>
              <a:off x="1855457" y="1612138"/>
              <a:ext cx="1439919" cy="0"/>
            </a:xfrm>
            <a:prstGeom prst="line">
              <a:avLst/>
            </a:prstGeom>
            <a:ln w="1016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コネクタ 96"/>
            <p:cNvCxnSpPr/>
            <p:nvPr/>
          </p:nvCxnSpPr>
          <p:spPr>
            <a:xfrm>
              <a:off x="3258808" y="2761933"/>
              <a:ext cx="665120" cy="0"/>
            </a:xfrm>
            <a:prstGeom prst="line">
              <a:avLst/>
            </a:prstGeom>
            <a:ln w="1016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二等辺三角形 5"/>
            <p:cNvSpPr/>
            <p:nvPr/>
          </p:nvSpPr>
          <p:spPr>
            <a:xfrm rot="5400000">
              <a:off x="2439908" y="1515329"/>
              <a:ext cx="172643" cy="183472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" name="図 1" descr="\begin{document}&#10;\begin{align*}&#10;\lambda_{4,5}&#10;\end{align*}&#10;\end{document}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1163152"/>
              <a:ext cx="443874" cy="314211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pic>
          <p:nvPicPr>
            <p:cNvPr id="4" name="図 3" descr="\begin{document}&#10;\begin{align*}&#10;\lambda_{5,4}&#10;\end{align*}&#10;\end{document}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9722" y="1163676"/>
              <a:ext cx="448142" cy="313687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pic>
          <p:nvPicPr>
            <p:cNvPr id="120" name="図 119" descr="\begin{document}&#10;\begin{align*}&#10;\lambda_{4,5}&#10;\end{align*}&#10;\end{document}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4926" y="2853644"/>
              <a:ext cx="443874" cy="314211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pic>
          <p:nvPicPr>
            <p:cNvPr id="128" name="図 127" descr="\begin{document}&#10;\begin{align*}&#10;\lambda_{5,4}&#10;\end{align*}&#10;\end{document}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3738" y="2845515"/>
              <a:ext cx="448142" cy="313687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</p:grpSp>
      <p:grpSp>
        <p:nvGrpSpPr>
          <p:cNvPr id="8" name="グループ化 7"/>
          <p:cNvGrpSpPr/>
          <p:nvPr/>
        </p:nvGrpSpPr>
        <p:grpSpPr>
          <a:xfrm>
            <a:off x="5409034" y="1954532"/>
            <a:ext cx="2763366" cy="2110701"/>
            <a:chOff x="5409034" y="1045315"/>
            <a:chExt cx="2763366" cy="2110701"/>
          </a:xfrm>
        </p:grpSpPr>
        <p:grpSp>
          <p:nvGrpSpPr>
            <p:cNvPr id="99" name="グループ化 98"/>
            <p:cNvGrpSpPr/>
            <p:nvPr/>
          </p:nvGrpSpPr>
          <p:grpSpPr>
            <a:xfrm>
              <a:off x="5724128" y="1485789"/>
              <a:ext cx="412063" cy="1276485"/>
              <a:chOff x="3051033" y="1039364"/>
              <a:chExt cx="371867" cy="905210"/>
            </a:xfrm>
          </p:grpSpPr>
          <p:sp>
            <p:nvSpPr>
              <p:cNvPr id="100" name="円/楕円 99"/>
              <p:cNvSpPr/>
              <p:nvPr/>
            </p:nvSpPr>
            <p:spPr>
              <a:xfrm rot="5400000">
                <a:off x="3242943" y="1193732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円弧 100"/>
              <p:cNvSpPr/>
              <p:nvPr/>
            </p:nvSpPr>
            <p:spPr>
              <a:xfrm rot="3741566">
                <a:off x="3077347" y="1018135"/>
                <a:ext cx="324324" cy="366782"/>
              </a:xfrm>
              <a:prstGeom prst="arc">
                <a:avLst>
                  <a:gd name="adj1" fmla="val 15288936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円弧 101"/>
              <p:cNvSpPr/>
              <p:nvPr/>
            </p:nvSpPr>
            <p:spPr>
              <a:xfrm rot="3741566">
                <a:off x="3079819" y="1184484"/>
                <a:ext cx="313923" cy="366782"/>
              </a:xfrm>
              <a:prstGeom prst="arc">
                <a:avLst>
                  <a:gd name="adj1" fmla="val 15152873"/>
                  <a:gd name="adj2" fmla="val 2033161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円/楕円 102"/>
              <p:cNvSpPr/>
              <p:nvPr/>
            </p:nvSpPr>
            <p:spPr>
              <a:xfrm rot="5400000">
                <a:off x="3242943" y="1343537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" name="円/楕円 103"/>
              <p:cNvSpPr/>
              <p:nvPr/>
            </p:nvSpPr>
            <p:spPr>
              <a:xfrm rot="5400000">
                <a:off x="3238883" y="1504566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" name="円弧 104"/>
              <p:cNvSpPr/>
              <p:nvPr/>
            </p:nvSpPr>
            <p:spPr>
              <a:xfrm rot="3741566">
                <a:off x="3073288" y="1328969"/>
                <a:ext cx="324324" cy="366782"/>
              </a:xfrm>
              <a:prstGeom prst="arc">
                <a:avLst>
                  <a:gd name="adj1" fmla="val 14782402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円弧 105"/>
              <p:cNvSpPr/>
              <p:nvPr/>
            </p:nvSpPr>
            <p:spPr>
              <a:xfrm rot="3741566">
                <a:off x="3074218" y="1486779"/>
                <a:ext cx="320411" cy="366782"/>
              </a:xfrm>
              <a:prstGeom prst="arc">
                <a:avLst>
                  <a:gd name="adj1" fmla="val 15152873"/>
                  <a:gd name="adj2" fmla="val 20482557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" name="円/楕円 106"/>
              <p:cNvSpPr/>
              <p:nvPr/>
            </p:nvSpPr>
            <p:spPr>
              <a:xfrm rot="5400000">
                <a:off x="3238883" y="1654372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" name="円弧 107"/>
              <p:cNvSpPr/>
              <p:nvPr/>
            </p:nvSpPr>
            <p:spPr>
              <a:xfrm rot="3741566">
                <a:off x="3092576" y="1638427"/>
                <a:ext cx="302757" cy="309538"/>
              </a:xfrm>
              <a:prstGeom prst="arc">
                <a:avLst>
                  <a:gd name="adj1" fmla="val 15288936"/>
                  <a:gd name="adj2" fmla="val 2141953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0" name="グループ化 109"/>
            <p:cNvGrpSpPr/>
            <p:nvPr/>
          </p:nvGrpSpPr>
          <p:grpSpPr>
            <a:xfrm>
              <a:off x="7164047" y="1485789"/>
              <a:ext cx="412063" cy="1276485"/>
              <a:chOff x="3051033" y="1039364"/>
              <a:chExt cx="371867" cy="905210"/>
            </a:xfrm>
          </p:grpSpPr>
          <p:sp>
            <p:nvSpPr>
              <p:cNvPr id="111" name="円/楕円 110"/>
              <p:cNvSpPr/>
              <p:nvPr/>
            </p:nvSpPr>
            <p:spPr>
              <a:xfrm rot="5400000">
                <a:off x="3242943" y="1193732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" name="円弧 111"/>
              <p:cNvSpPr/>
              <p:nvPr/>
            </p:nvSpPr>
            <p:spPr>
              <a:xfrm rot="3741566">
                <a:off x="3077347" y="1018135"/>
                <a:ext cx="324324" cy="366782"/>
              </a:xfrm>
              <a:prstGeom prst="arc">
                <a:avLst>
                  <a:gd name="adj1" fmla="val 15288936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" name="円弧 112"/>
              <p:cNvSpPr/>
              <p:nvPr/>
            </p:nvSpPr>
            <p:spPr>
              <a:xfrm rot="3741566">
                <a:off x="3079819" y="1184484"/>
                <a:ext cx="313923" cy="366782"/>
              </a:xfrm>
              <a:prstGeom prst="arc">
                <a:avLst>
                  <a:gd name="adj1" fmla="val 15152873"/>
                  <a:gd name="adj2" fmla="val 2033161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" name="円/楕円 113"/>
              <p:cNvSpPr/>
              <p:nvPr/>
            </p:nvSpPr>
            <p:spPr>
              <a:xfrm rot="5400000">
                <a:off x="3242943" y="1343537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" name="円/楕円 114"/>
              <p:cNvSpPr/>
              <p:nvPr/>
            </p:nvSpPr>
            <p:spPr>
              <a:xfrm rot="5400000">
                <a:off x="3238883" y="1504566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" name="円弧 115"/>
              <p:cNvSpPr/>
              <p:nvPr/>
            </p:nvSpPr>
            <p:spPr>
              <a:xfrm rot="3741566">
                <a:off x="3073288" y="1328969"/>
                <a:ext cx="324324" cy="366782"/>
              </a:xfrm>
              <a:prstGeom prst="arc">
                <a:avLst>
                  <a:gd name="adj1" fmla="val 14782402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" name="円弧 116"/>
              <p:cNvSpPr/>
              <p:nvPr/>
            </p:nvSpPr>
            <p:spPr>
              <a:xfrm rot="3741566">
                <a:off x="3074218" y="1486779"/>
                <a:ext cx="320411" cy="366782"/>
              </a:xfrm>
              <a:prstGeom prst="arc">
                <a:avLst>
                  <a:gd name="adj1" fmla="val 15152873"/>
                  <a:gd name="adj2" fmla="val 20482557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" name="円/楕円 117"/>
              <p:cNvSpPr/>
              <p:nvPr/>
            </p:nvSpPr>
            <p:spPr>
              <a:xfrm rot="5400000">
                <a:off x="3238883" y="1654372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" name="円弧 118"/>
              <p:cNvSpPr/>
              <p:nvPr/>
            </p:nvSpPr>
            <p:spPr>
              <a:xfrm rot="3741566">
                <a:off x="3092576" y="1638427"/>
                <a:ext cx="302757" cy="309538"/>
              </a:xfrm>
              <a:prstGeom prst="arc">
                <a:avLst>
                  <a:gd name="adj1" fmla="val 15288936"/>
                  <a:gd name="adj2" fmla="val 2141953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53" name="直線コネクタ 152"/>
            <p:cNvCxnSpPr/>
            <p:nvPr/>
          </p:nvCxnSpPr>
          <p:spPr>
            <a:xfrm flipV="1">
              <a:off x="6052304" y="1045315"/>
              <a:ext cx="2019656" cy="51196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線コネクタ 153"/>
            <p:cNvCxnSpPr/>
            <p:nvPr/>
          </p:nvCxnSpPr>
          <p:spPr>
            <a:xfrm>
              <a:off x="5484548" y="1045315"/>
              <a:ext cx="2045230" cy="511961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二等辺三角形 95"/>
            <p:cNvSpPr/>
            <p:nvPr/>
          </p:nvSpPr>
          <p:spPr>
            <a:xfrm rot="4099818">
              <a:off x="7316251" y="1114118"/>
              <a:ext cx="174389" cy="20258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二等辺三角形 108"/>
            <p:cNvSpPr/>
            <p:nvPr/>
          </p:nvSpPr>
          <p:spPr>
            <a:xfrm rot="6495248">
              <a:off x="6076363" y="1131053"/>
              <a:ext cx="159786" cy="19253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3" name="直線コネクタ 122"/>
            <p:cNvCxnSpPr/>
            <p:nvPr/>
          </p:nvCxnSpPr>
          <p:spPr>
            <a:xfrm>
              <a:off x="6076272" y="2773507"/>
              <a:ext cx="1439919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コネクタ 124"/>
            <p:cNvCxnSpPr/>
            <p:nvPr/>
          </p:nvCxnSpPr>
          <p:spPr>
            <a:xfrm>
              <a:off x="5409034" y="2773507"/>
              <a:ext cx="665120" cy="0"/>
            </a:xfrm>
            <a:prstGeom prst="line">
              <a:avLst/>
            </a:prstGeom>
            <a:ln w="1016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線コネクタ 125"/>
            <p:cNvCxnSpPr/>
            <p:nvPr/>
          </p:nvCxnSpPr>
          <p:spPr>
            <a:xfrm>
              <a:off x="7507280" y="2761933"/>
              <a:ext cx="665120" cy="0"/>
            </a:xfrm>
            <a:prstGeom prst="line">
              <a:avLst/>
            </a:prstGeom>
            <a:ln w="1016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線コネクタ 126"/>
            <p:cNvCxnSpPr/>
            <p:nvPr/>
          </p:nvCxnSpPr>
          <p:spPr>
            <a:xfrm>
              <a:off x="6084409" y="1582397"/>
              <a:ext cx="1439919" cy="0"/>
            </a:xfrm>
            <a:prstGeom prst="line">
              <a:avLst/>
            </a:prstGeom>
            <a:ln w="1016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二等辺三角形 121"/>
            <p:cNvSpPr/>
            <p:nvPr/>
          </p:nvSpPr>
          <p:spPr>
            <a:xfrm rot="-5400000">
              <a:off x="6665647" y="1471949"/>
              <a:ext cx="172643" cy="183472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9" name="図 128" descr="\begin{document}&#10;\begin{align*}&#10;\lambda_{4,5}&#10;\end{align*}&#10;\end{document}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5910" y="1344786"/>
              <a:ext cx="443874" cy="314211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pic>
          <p:nvPicPr>
            <p:cNvPr id="130" name="図 129" descr="\begin{document}&#10;\begin{align*}&#10;\lambda_{5,4}&#10;\end{align*}&#10;\end{document}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336" y="1333347"/>
              <a:ext cx="448142" cy="313687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pic>
          <p:nvPicPr>
            <p:cNvPr id="131" name="図 130" descr="\begin{document}&#10;\begin{align*}&#10;\lambda_{4,5}&#10;\end{align*}&#10;\end{document}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6483" y="2841805"/>
              <a:ext cx="443874" cy="314211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pic>
          <p:nvPicPr>
            <p:cNvPr id="132" name="図 131" descr="\begin{document}&#10;\begin{align*}&#10;\lambda_{5,4}&#10;\end{align*}&#10;\end{document}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8541" y="2842329"/>
              <a:ext cx="448142" cy="313687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</p:grpSp>
      <p:sp>
        <p:nvSpPr>
          <p:cNvPr id="14" name="テキスト ボックス 13"/>
          <p:cNvSpPr txBox="1"/>
          <p:nvPr/>
        </p:nvSpPr>
        <p:spPr>
          <a:xfrm>
            <a:off x="539552" y="548680"/>
            <a:ext cx="8019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Possible diagrams for the scattering btw Color 1 and 3</a:t>
            </a:r>
          </a:p>
        </p:txBody>
      </p:sp>
      <p:pic>
        <p:nvPicPr>
          <p:cNvPr id="17" name="図 16" descr="\begin{document}&#10;For the scattering btw 2 and 3, replace $\lambda_{4,5} $ by $ \lambda_{6,7}$.&#10;\end{document}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71" y="5157192"/>
            <a:ext cx="7608853" cy="341459"/>
          </a:xfrm>
          <a:prstGeom prst="rect">
            <a:avLst/>
          </a:prstGeom>
        </p:spPr>
      </p:pic>
      <p:sp>
        <p:nvSpPr>
          <p:cNvPr id="160" name="テキスト ボックス 159"/>
          <p:cNvSpPr txBox="1"/>
          <p:nvPr/>
        </p:nvSpPr>
        <p:spPr>
          <a:xfrm>
            <a:off x="1313658" y="5673442"/>
            <a:ext cx="6498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Some more if one includes interactions with the condensate </a:t>
            </a:r>
          </a:p>
          <a:p>
            <a:r>
              <a:rPr kumimoji="1" lang="en-US" altLang="ja-JP" sz="2000" dirty="0" smtClean="0"/>
              <a:t>by </a:t>
            </a:r>
            <a:r>
              <a:rPr kumimoji="1" lang="en-US" altLang="ja-JP" sz="2000" dirty="0" err="1" smtClean="0"/>
              <a:t>Nambu</a:t>
            </a:r>
            <a:r>
              <a:rPr kumimoji="1" lang="en-US" altLang="ja-JP" sz="2000" dirty="0" smtClean="0"/>
              <a:t> </a:t>
            </a:r>
            <a:r>
              <a:rPr kumimoji="1" lang="en-US" altLang="ja-JP" sz="2000" dirty="0" err="1" smtClean="0"/>
              <a:t>Gorkov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formalism.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4066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67544" y="260648"/>
            <a:ext cx="8387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Propagator for the gapped </a:t>
            </a:r>
            <a:r>
              <a:rPr kumimoji="1" lang="en-US" altLang="ja-JP" sz="2800" dirty="0" err="1" smtClean="0"/>
              <a:t>quasiparticles</a:t>
            </a:r>
            <a:r>
              <a:rPr kumimoji="1" lang="en-US" altLang="ja-JP" sz="2800" dirty="0" smtClean="0"/>
              <a:t> and </a:t>
            </a:r>
            <a:r>
              <a:rPr kumimoji="1" lang="en-US" altLang="ja-JP" sz="2800" dirty="0" err="1" smtClean="0"/>
              <a:t>quasiholes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568" y="2780928"/>
            <a:ext cx="3157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LO expansion by 1/μ</a:t>
            </a:r>
            <a:endParaRPr kumimoji="1" lang="ja-JP" altLang="en-US" sz="2800" dirty="0"/>
          </a:p>
        </p:txBody>
      </p:sp>
      <p:pic>
        <p:nvPicPr>
          <p:cNvPr id="6" name="図 5" descr="\begin{document}&#10;\begin{align*}&#10;\epsilon_p = \sqrt{( \vert \bp \vert - \mu)^2 + \Delta^2}&#10;\end{align*}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642" y="1503293"/>
            <a:ext cx="3252790" cy="417533"/>
          </a:xfrm>
          <a:prstGeom prst="rect">
            <a:avLst/>
          </a:prstGeom>
        </p:spPr>
      </p:pic>
      <p:pic>
        <p:nvPicPr>
          <p:cNvPr id="9" name="図 8" descr="\begin{document}&#10;\begin{align*}&#10;p^0 = \ell^0 \, , \quad \bp^i = \mu {\bm v}_F^i + {\bm \ell}^i&#10;\end{align*}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789040"/>
            <a:ext cx="4235288" cy="448380"/>
          </a:xfrm>
          <a:prstGeom prst="rect">
            <a:avLst/>
          </a:prstGeom>
        </p:spPr>
      </p:pic>
      <p:pic>
        <p:nvPicPr>
          <p:cNvPr id="10" name="図 9" descr="\begin{document}&#10;\begin{align*}&#10;G(p) = i \frac{ \ell^0 + \ell_\parallel }&#10;{ (\ell^0 - \epsilon_\ell + i \varepsilon ) (\ell^0 + \epsilon_\ell - i \varepsilon) } &#10;P_+ \gamma^0&#10;\end{align*}&#10;\end{document}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51" y="4941168"/>
            <a:ext cx="5373183" cy="78114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084168" y="2348880"/>
            <a:ext cx="197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Rischke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Pisarski</a:t>
            </a:r>
            <a:r>
              <a:rPr kumimoji="1" lang="en-US" altLang="ja-JP" dirty="0" smtClean="0"/>
              <a:t>, ...</a:t>
            </a:r>
            <a:endParaRPr kumimoji="1" lang="ja-JP" altLang="en-US" dirty="0"/>
          </a:p>
        </p:txBody>
      </p:sp>
      <p:pic>
        <p:nvPicPr>
          <p:cNvPr id="12" name="図 11" descr="\begin{document}&#10;\begin{align*}&#10;G(p) = i \frac{p^0 -(\mu - \bp)}&#10;{ (p^0)^2 - \epsilon_p^2 + i \epsilon } P_+ \gamma^0&#10;\end{align*}&#10;\end{document}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44" y="1340768"/>
            <a:ext cx="3779842" cy="81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5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1835696" y="1628800"/>
            <a:ext cx="7462248" cy="4747588"/>
            <a:chOff x="4274372" y="2738056"/>
            <a:chExt cx="6058268" cy="3854356"/>
          </a:xfrm>
        </p:grpSpPr>
        <p:sp>
          <p:nvSpPr>
            <p:cNvPr id="7" name="正方形/長方形 6"/>
            <p:cNvSpPr/>
            <p:nvPr/>
          </p:nvSpPr>
          <p:spPr>
            <a:xfrm>
              <a:off x="4969880" y="4005064"/>
              <a:ext cx="622199" cy="1851416"/>
            </a:xfrm>
            <a:prstGeom prst="rect">
              <a:avLst/>
            </a:prstGeom>
            <a:solidFill>
              <a:srgbClr val="F36139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736122" y="5918627"/>
              <a:ext cx="915998" cy="462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B0F0"/>
                  </a:solidFill>
                </a:rPr>
                <a:t>E = 0</a:t>
              </a:r>
              <a:endParaRPr kumimoji="1" lang="ja-JP" altLang="en-US" sz="2000" dirty="0">
                <a:solidFill>
                  <a:srgbClr val="00B0F0"/>
                </a:solidFill>
              </a:endParaRPr>
            </a:p>
          </p:txBody>
        </p:sp>
        <p:cxnSp>
          <p:nvCxnSpPr>
            <p:cNvPr id="9" name="直線コネクタ 8"/>
            <p:cNvCxnSpPr/>
            <p:nvPr/>
          </p:nvCxnSpPr>
          <p:spPr>
            <a:xfrm flipH="1" flipV="1">
              <a:off x="5567989" y="5938548"/>
              <a:ext cx="413285" cy="435936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4928389" y="5858209"/>
              <a:ext cx="3631161" cy="864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rot="5400000" flipH="1" flipV="1">
              <a:off x="3986336" y="4901634"/>
              <a:ext cx="1884971" cy="864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rot="5400000" flipH="1" flipV="1">
              <a:off x="5504586" y="5859597"/>
              <a:ext cx="143215" cy="864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rot="5400000" flipH="1" flipV="1">
              <a:off x="7922749" y="5856048"/>
              <a:ext cx="143215" cy="864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テキスト ボックス 13"/>
            <p:cNvSpPr txBox="1"/>
            <p:nvPr/>
          </p:nvSpPr>
          <p:spPr>
            <a:xfrm>
              <a:off x="8559550" y="5616430"/>
              <a:ext cx="260922" cy="533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err="1" smtClean="0"/>
                <a:t>Λ</a:t>
              </a:r>
              <a:endParaRPr kumimoji="1" lang="ja-JP" altLang="en-US" sz="2400" dirty="0"/>
            </a:p>
          </p:txBody>
        </p:sp>
        <p:sp>
          <p:nvSpPr>
            <p:cNvPr id="15" name="円弧 14"/>
            <p:cNvSpPr/>
            <p:nvPr/>
          </p:nvSpPr>
          <p:spPr>
            <a:xfrm rot="11767314" flipH="1">
              <a:off x="6240805" y="4300924"/>
              <a:ext cx="2090253" cy="1011318"/>
            </a:xfrm>
            <a:prstGeom prst="arc">
              <a:avLst>
                <a:gd name="adj1" fmla="val 11824793"/>
                <a:gd name="adj2" fmla="val 14555219"/>
              </a:avLst>
            </a:prstGeom>
            <a:ln w="76200" cap="flat" cmpd="sng" algn="ctr">
              <a:solidFill>
                <a:srgbClr val="FF0000"/>
              </a:solidFill>
              <a:prstDash val="solid"/>
              <a:round/>
              <a:headEnd type="triangle" w="lg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6" name="直線コネクタ 15"/>
            <p:cNvCxnSpPr/>
            <p:nvPr/>
          </p:nvCxnSpPr>
          <p:spPr>
            <a:xfrm rot="5400000" flipH="1" flipV="1">
              <a:off x="4668217" y="4951528"/>
              <a:ext cx="1814226" cy="864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/>
            <p:cNvSpPr txBox="1"/>
            <p:nvPr/>
          </p:nvSpPr>
          <p:spPr>
            <a:xfrm>
              <a:off x="4274372" y="6207939"/>
              <a:ext cx="1881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pc="-150" dirty="0" smtClean="0">
                  <a:solidFill>
                    <a:srgbClr val="00B0F0"/>
                  </a:solidFill>
                </a:rPr>
                <a:t>Fermi energy</a:t>
              </a:r>
              <a:endParaRPr kumimoji="1" lang="ja-JP" altLang="en-US" spc="-150" dirty="0">
                <a:solidFill>
                  <a:srgbClr val="00B0F0"/>
                </a:solidFill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5984843" y="6165304"/>
              <a:ext cx="3285618" cy="42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Landau pole (“Kondo scale”)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4399096" y="3626491"/>
              <a:ext cx="2738164" cy="42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Effective coupling: </a:t>
              </a:r>
              <a:r>
                <a:rPr kumimoji="1" lang="en-US" altLang="ja-JP" dirty="0" smtClean="0"/>
                <a:t>G(Λ)</a:t>
              </a:r>
              <a:endParaRPr kumimoji="1" lang="ja-JP" altLang="en-US" dirty="0"/>
            </a:p>
          </p:txBody>
        </p:sp>
        <p:sp>
          <p:nvSpPr>
            <p:cNvPr id="21" name="円弧 20"/>
            <p:cNvSpPr/>
            <p:nvPr/>
          </p:nvSpPr>
          <p:spPr>
            <a:xfrm>
              <a:off x="5708984" y="2738056"/>
              <a:ext cx="4623656" cy="2878373"/>
            </a:xfrm>
            <a:prstGeom prst="arc">
              <a:avLst>
                <a:gd name="adj1" fmla="val 5331789"/>
                <a:gd name="adj2" fmla="val 10732624"/>
              </a:avLst>
            </a:prstGeom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4860032" y="5219908"/>
              <a:ext cx="1671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0000"/>
                  </a:solidFill>
                </a:rPr>
                <a:t>Strong coupling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4" name="図 33" descr="\begin{document}&#10;\begin{eqnarray}&#10;I^{(a)}_\parallel &#10;&amp;=&amp; \int \frac{d^2{\bm \ell}_\parallel}{(2\pi)^2} \frac{i(\ell^0 + \ell_\parallel)}{(\ell^0 - \epsilon_\ell + i \varepsilon)(\ell^0 + \epsilon_\ell - i \varepsilon)}&#10;\cdot \frac{i}{ ( \Delta- \ell^0) + \ell_\parallel + i (  \Delta - \ell^0 ) \varepsilon}&#10;\nonumber&#10;\\&#10;&amp;\sim&amp; - i^3 \int \!\! \frac{d \ell_\parallel}{2\pi}&#10;\frac{ -  \theta(\ell_\parallel) + 1}&#10;{2 ( \ell_\parallel - \frac{\ell_\parallel^2}{2\Delta} )}&#10;\nonumber&#10;\end{eqnarray}&#10;\end{document}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656" y="4044847"/>
            <a:ext cx="7047632" cy="1335807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1043608" y="159023"/>
            <a:ext cx="7558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Strong coupling between gapped and </a:t>
            </a:r>
            <a:r>
              <a:rPr lang="en-US" altLang="ja-JP" sz="2400" dirty="0" err="1" smtClean="0"/>
              <a:t>ungapped</a:t>
            </a:r>
            <a:r>
              <a:rPr lang="en-US" altLang="ja-JP" sz="2400" dirty="0" smtClean="0"/>
              <a:t> excitations</a:t>
            </a:r>
            <a:endParaRPr kumimoji="1" lang="ja-JP" altLang="en-US" sz="2400" dirty="0"/>
          </a:p>
        </p:txBody>
      </p:sp>
      <p:pic>
        <p:nvPicPr>
          <p:cNvPr id="4" name="図 3" descr="\begin{document}&#10;\begin{align*}&#10;{\mathcal M}&#10;\sim \int_{\ell_\parallel&gt;0} \frac{d \ell_\parallel}{2\pi}&#10;\frac{ 1}&#10;{ \ell_\parallel + \frac{\ell_\parallel^2}{2\Delta} }&#10;\sim \ln \frac{\Lambda}{\Lambda - d\Lambda} +   o (  \Lambda) &#10;\end{align*}&#10;\end{document}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882" y="1196752"/>
            <a:ext cx="5476414" cy="87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8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971600" y="1645499"/>
            <a:ext cx="75473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5757"/>
                </a:solidFill>
              </a:rPr>
              <a:t>An analogy between the dimensional reductions </a:t>
            </a:r>
          </a:p>
          <a:p>
            <a:r>
              <a:rPr lang="en-US" altLang="ja-JP" sz="2800" dirty="0" smtClean="0"/>
              <a:t>in high-density matter and in strong magnetic field</a:t>
            </a:r>
            <a:endParaRPr kumimoji="1" lang="ja-JP" altLang="en-US" sz="2800" dirty="0"/>
          </a:p>
        </p:txBody>
      </p:sp>
      <p:sp>
        <p:nvSpPr>
          <p:cNvPr id="6" name="正方形/長方形 5"/>
          <p:cNvSpPr/>
          <p:nvPr/>
        </p:nvSpPr>
        <p:spPr>
          <a:xfrm>
            <a:off x="1187624" y="4078813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latin typeface="Arial" charset="0"/>
                <a:ea typeface="ＭＳ Ｐゴシック" charset="-128"/>
                <a:cs typeface="ＭＳ Ｐゴシック" charset="-128"/>
              </a:rPr>
              <a:t>Cf. </a:t>
            </a:r>
            <a:r>
              <a:rPr lang="ja-JP" altLang="ja-JP" dirty="0" smtClean="0">
                <a:latin typeface="Arial" charset="0"/>
                <a:ea typeface="ＭＳ Ｐゴシック" charset="-128"/>
                <a:cs typeface="ＭＳ Ｐゴシック" charset="-128"/>
              </a:rPr>
              <a:t>S</a:t>
            </a:r>
            <a:r>
              <a:rPr lang="en-US" altLang="ja-JP" dirty="0">
                <a:latin typeface="Arial" charset="0"/>
                <a:ea typeface="ＭＳ Ｐゴシック" charset="-128"/>
                <a:cs typeface="ＭＳ Ｐゴシック" charset="-128"/>
              </a:rPr>
              <a:t>. </a:t>
            </a:r>
            <a:r>
              <a:rPr lang="ja-JP" altLang="ja-JP" dirty="0">
                <a:latin typeface="Arial" charset="0"/>
                <a:ea typeface="ＭＳ Ｐゴシック" charset="-128"/>
                <a:cs typeface="ＭＳ Ｐゴシック" charset="-128"/>
              </a:rPr>
              <a:t>Ozaki, K</a:t>
            </a:r>
            <a:r>
              <a:rPr lang="en-US" altLang="ja-JP" dirty="0">
                <a:latin typeface="Arial" charset="0"/>
                <a:ea typeface="ＭＳ Ｐゴシック" charset="-128"/>
                <a:cs typeface="ＭＳ Ｐゴシック" charset="-128"/>
              </a:rPr>
              <a:t>.</a:t>
            </a:r>
            <a:r>
              <a:rPr lang="ja-JP" altLang="ja-JP" dirty="0">
                <a:latin typeface="Arial" charset="0"/>
                <a:ea typeface="ＭＳ Ｐゴシック" charset="-128"/>
                <a:cs typeface="ＭＳ Ｐゴシック" charset="-128"/>
              </a:rPr>
              <a:t> Itakura</a:t>
            </a:r>
            <a:r>
              <a:rPr lang="en-US" altLang="ja-JP" dirty="0">
                <a:latin typeface="Arial" charset="0"/>
                <a:ea typeface="ＭＳ Ｐゴシック" charset="-128"/>
                <a:cs typeface="ＭＳ Ｐゴシック" charset="-128"/>
              </a:rPr>
              <a:t>, </a:t>
            </a:r>
            <a:r>
              <a:rPr lang="ja-JP" altLang="ja-JP" dirty="0">
                <a:latin typeface="Arial" charset="0"/>
                <a:ea typeface="ＭＳ Ｐゴシック" charset="-128"/>
                <a:cs typeface="ＭＳ Ｐゴシック" charset="-128"/>
              </a:rPr>
              <a:t>Y</a:t>
            </a:r>
            <a:r>
              <a:rPr lang="en-US" altLang="ja-JP" dirty="0">
                <a:latin typeface="Arial" charset="0"/>
                <a:ea typeface="ＭＳ Ｐゴシック" charset="-128"/>
                <a:cs typeface="ＭＳ Ｐゴシック" charset="-128"/>
              </a:rPr>
              <a:t>.</a:t>
            </a:r>
            <a:r>
              <a:rPr lang="ja-JP" altLang="ja-JP" dirty="0">
                <a:latin typeface="Arial" charset="0"/>
                <a:ea typeface="ＭＳ Ｐゴシック" charset="-128"/>
                <a:cs typeface="ＭＳ Ｐゴシック" charset="-128"/>
              </a:rPr>
              <a:t> Kuramoto</a:t>
            </a:r>
            <a:r>
              <a:rPr lang="en-US" altLang="ja-JP" dirty="0">
                <a:latin typeface="Arial" charset="0"/>
                <a:ea typeface="ＭＳ Ｐゴシック" charset="-128"/>
                <a:cs typeface="ＭＳ Ｐゴシック" charset="-128"/>
              </a:rPr>
              <a:t>, </a:t>
            </a:r>
            <a:r>
              <a:rPr lang="en-US" altLang="ja-JP" dirty="0">
                <a:solidFill>
                  <a:srgbClr val="F36139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“</a:t>
            </a:r>
            <a:r>
              <a:rPr lang="ja-JP" altLang="ja-JP" dirty="0">
                <a:solidFill>
                  <a:srgbClr val="F36139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Magnetically Induced QCD Kondo Effect </a:t>
            </a:r>
            <a:r>
              <a:rPr lang="en-US" altLang="ja-JP" dirty="0">
                <a:solidFill>
                  <a:srgbClr val="F36139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”</a:t>
            </a:r>
            <a:r>
              <a:rPr lang="en-US" altLang="ja-JP" dirty="0">
                <a:latin typeface="Arial" charset="0"/>
                <a:ea typeface="ＭＳ Ｐゴシック" charset="-128"/>
                <a:cs typeface="ＭＳ Ｐゴシック" charset="-128"/>
              </a:rPr>
              <a:t>, </a:t>
            </a:r>
            <a:r>
              <a:rPr lang="ja-JP" altLang="ja-JP" b="1" dirty="0">
                <a:latin typeface="Arial" charset="0"/>
                <a:ea typeface="ＭＳ Ｐゴシック" charset="-128"/>
                <a:cs typeface="ＭＳ Ｐゴシック" charset="-128"/>
                <a:hlinkClick r:id="rId2"/>
              </a:rPr>
              <a:t>arXiv:1509.06966</a:t>
            </a:r>
            <a:r>
              <a:rPr lang="ja-JP" altLang="ja-JP" b="1" dirty="0">
                <a:latin typeface="Arial" charset="0"/>
                <a:ea typeface="ＭＳ Ｐゴシック" charset="-128"/>
                <a:cs typeface="ＭＳ Ｐゴシック" charset="-128"/>
              </a:rPr>
              <a:t> [hep-ph]</a:t>
            </a:r>
            <a:r>
              <a:rPr lang="ja-JP" altLang="ja-JP" sz="800" dirty="0"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endParaRPr lang="ja-JP" altLang="ja-JP" sz="20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277888" y="4941168"/>
            <a:ext cx="653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dirty="0">
                <a:solidFill>
                  <a:srgbClr val="0070C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KH, K. </a:t>
            </a:r>
            <a:r>
              <a:rPr lang="en-US" altLang="ja-JP" dirty="0" err="1">
                <a:solidFill>
                  <a:srgbClr val="0070C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Itakura</a:t>
            </a:r>
            <a:r>
              <a:rPr lang="en-US" altLang="ja-JP" dirty="0">
                <a:solidFill>
                  <a:srgbClr val="0070C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, S. Ozaki, To appear in </a:t>
            </a:r>
            <a:r>
              <a:rPr lang="en-US" altLang="ja-JP" dirty="0" err="1">
                <a:solidFill>
                  <a:srgbClr val="0070C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Prog</a:t>
            </a:r>
            <a:r>
              <a:rPr lang="en-US" altLang="ja-JP" dirty="0">
                <a:solidFill>
                  <a:srgbClr val="0070C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. Part. </a:t>
            </a:r>
            <a:r>
              <a:rPr lang="en-US" altLang="ja-JP" dirty="0" err="1">
                <a:solidFill>
                  <a:srgbClr val="0070C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Nucl</a:t>
            </a:r>
            <a:r>
              <a:rPr lang="en-US" altLang="ja-JP" dirty="0">
                <a:solidFill>
                  <a:srgbClr val="0070C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. Phys.</a:t>
            </a:r>
            <a:endParaRPr lang="ja-JP" altLang="ja-JP" dirty="0">
              <a:solidFill>
                <a:srgbClr val="0070C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012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グループ化 44"/>
          <p:cNvGrpSpPr/>
          <p:nvPr/>
        </p:nvGrpSpPr>
        <p:grpSpPr>
          <a:xfrm>
            <a:off x="3023548" y="894241"/>
            <a:ext cx="4038505" cy="3355133"/>
            <a:chOff x="755576" y="-30711"/>
            <a:chExt cx="8118178" cy="6744469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-30711"/>
              <a:ext cx="8118178" cy="6744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図 49" descr="\begin{document}&#10;\begin{align*}&#10;z \parallel \bm B&#10;\end{align*}&#10;\end{document}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91" y="940325"/>
              <a:ext cx="767081" cy="328435"/>
            </a:xfrm>
            <a:prstGeom prst="rect">
              <a:avLst/>
            </a:prstGeom>
          </p:spPr>
        </p:pic>
        <p:pic>
          <p:nvPicPr>
            <p:cNvPr id="51" name="図 50" descr="\begin{document}&#10;\begin{align*}&#10;x&#10;\end{align*}&#10;\end{document}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709" y="5967817"/>
              <a:ext cx="210379" cy="197487"/>
            </a:xfrm>
            <a:prstGeom prst="rect">
              <a:avLst/>
            </a:prstGeom>
          </p:spPr>
        </p:pic>
        <p:pic>
          <p:nvPicPr>
            <p:cNvPr id="52" name="図 51" descr="\begin{document}&#10;\begin{align*}&#10;y&#10;\end{align*}&#10;\end{document}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994" y="2276872"/>
              <a:ext cx="197022" cy="281168"/>
            </a:xfrm>
            <a:prstGeom prst="rect">
              <a:avLst/>
            </a:prstGeom>
          </p:spPr>
        </p:pic>
      </p:grpSp>
      <p:sp>
        <p:nvSpPr>
          <p:cNvPr id="46" name="テキスト ボックス 45"/>
          <p:cNvSpPr txBox="1"/>
          <p:nvPr/>
        </p:nvSpPr>
        <p:spPr>
          <a:xfrm>
            <a:off x="1259632" y="303039"/>
            <a:ext cx="7049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Landau level discretization due to the </a:t>
            </a:r>
            <a:r>
              <a:rPr lang="en-US" altLang="ja-JP" sz="2400" dirty="0">
                <a:solidFill>
                  <a:srgbClr val="FF0000"/>
                </a:solidFill>
              </a:rPr>
              <a:t>cyclotron motion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014034" y="4505339"/>
            <a:ext cx="4873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“Harmonic oscillator” in the transverse plane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56" name="上矢印 55"/>
          <p:cNvSpPr/>
          <p:nvPr/>
        </p:nvSpPr>
        <p:spPr>
          <a:xfrm>
            <a:off x="1831152" y="2182052"/>
            <a:ext cx="807210" cy="1354960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1835696" y="5909210"/>
            <a:ext cx="5476604" cy="400110"/>
            <a:chOff x="2195736" y="5085184"/>
            <a:chExt cx="5476604" cy="400110"/>
          </a:xfrm>
        </p:grpSpPr>
        <p:pic>
          <p:nvPicPr>
            <p:cNvPr id="5" name="図 4" descr="\begin{document}&#10;\begin{align*}&#10;\epsilon_n = \sqrt{p_z^2 +  (2n+1) eB + m^2}&#10;\end{align*}&#10;\end{document}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4573" y="5085185"/>
              <a:ext cx="3657767" cy="354666"/>
            </a:xfrm>
            <a:prstGeom prst="rect">
              <a:avLst/>
            </a:prstGeom>
          </p:spPr>
        </p:pic>
        <p:sp>
          <p:nvSpPr>
            <p:cNvPr id="32" name="テキスト ボックス 31"/>
            <p:cNvSpPr txBox="1"/>
            <p:nvPr/>
          </p:nvSpPr>
          <p:spPr>
            <a:xfrm>
              <a:off x="2195736" y="5085184"/>
              <a:ext cx="1370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Relativistic:</a:t>
              </a:r>
              <a:endParaRPr kumimoji="1" lang="ja-JP" altLang="en-US" sz="2000" dirty="0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1835696" y="4942967"/>
            <a:ext cx="6758268" cy="646273"/>
            <a:chOff x="2195736" y="5502129"/>
            <a:chExt cx="6758268" cy="646273"/>
          </a:xfrm>
        </p:grpSpPr>
        <p:sp>
          <p:nvSpPr>
            <p:cNvPr id="29" name="角丸四角形 28"/>
            <p:cNvSpPr/>
            <p:nvPr/>
          </p:nvSpPr>
          <p:spPr>
            <a:xfrm>
              <a:off x="6295518" y="5517232"/>
              <a:ext cx="436722" cy="63117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 descr="\begin{document}&#10;\begin{align*}&#10;\epsilon_n= \frac{p_z^2}{2m^2} +  (n+ \frac{1}{2}) \frac{eB}{m^2}&#10;\end{align*}&#10;\end{document}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9793" y="5502129"/>
              <a:ext cx="2665597" cy="591167"/>
            </a:xfrm>
            <a:prstGeom prst="rect">
              <a:avLst/>
            </a:prstGeom>
          </p:spPr>
        </p:pic>
        <p:sp>
          <p:nvSpPr>
            <p:cNvPr id="31" name="テキスト ボックス 30"/>
            <p:cNvSpPr txBox="1"/>
            <p:nvPr/>
          </p:nvSpPr>
          <p:spPr>
            <a:xfrm>
              <a:off x="6876256" y="5624572"/>
              <a:ext cx="2077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B0F0"/>
                  </a:solidFill>
                </a:rPr>
                <a:t>Cyclotron frequency</a:t>
              </a:r>
              <a:endParaRPr kumimoji="1" lang="ja-JP" altLang="en-US" dirty="0">
                <a:solidFill>
                  <a:srgbClr val="00B0F0"/>
                </a:solidFill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2195736" y="5621178"/>
              <a:ext cx="17565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Nonrelativistic:</a:t>
              </a:r>
              <a:endParaRPr kumimoji="1" lang="ja-JP" altLang="en-US" sz="2000" dirty="0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2195736" y="6351711"/>
            <a:ext cx="5032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5757"/>
                </a:solidFill>
              </a:rPr>
              <a:t>In addition, there is the Zeeman effect.</a:t>
            </a:r>
            <a:endParaRPr kumimoji="1" lang="ja-JP" altLang="en-US" sz="2400" dirty="0">
              <a:solidFill>
                <a:srgbClr val="FF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52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\begin{document}&#10;\begin{align*}&#10;\psi(\bx) \propto e^{- \frac{\bx_\perp^2}{4 \ell_B^2} } \ \ \ (\ell_B^2 = 1/ eB)&#10;\end{align*}&#10;\end{document}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60" y="1617223"/>
            <a:ext cx="3592700" cy="59980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55576" y="1257183"/>
            <a:ext cx="3285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Squeezed wave function 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547664" y="110903"/>
            <a:ext cx="6821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70C0"/>
                </a:solidFill>
              </a:rPr>
              <a:t>Schematic picture </a:t>
            </a:r>
            <a:r>
              <a:rPr lang="en-US" altLang="ja-JP" sz="2800" dirty="0" smtClean="0">
                <a:solidFill>
                  <a:srgbClr val="0070C0"/>
                </a:solidFill>
              </a:rPr>
              <a:t>of the lowest Landau levels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grpSp>
        <p:nvGrpSpPr>
          <p:cNvPr id="53" name="グループ化 52"/>
          <p:cNvGrpSpPr/>
          <p:nvPr/>
        </p:nvGrpSpPr>
        <p:grpSpPr>
          <a:xfrm>
            <a:off x="35496" y="2915425"/>
            <a:ext cx="1413207" cy="3177871"/>
            <a:chOff x="769385" y="2987433"/>
            <a:chExt cx="1413207" cy="3177871"/>
          </a:xfrm>
        </p:grpSpPr>
        <p:sp>
          <p:nvSpPr>
            <p:cNvPr id="9" name="上矢印 8"/>
            <p:cNvSpPr/>
            <p:nvPr/>
          </p:nvSpPr>
          <p:spPr>
            <a:xfrm>
              <a:off x="985409" y="2987433"/>
              <a:ext cx="1080120" cy="2466225"/>
            </a:xfrm>
            <a:prstGeom prst="upArrow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769385" y="5642084"/>
              <a:ext cx="14132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rgbClr val="00B050"/>
                  </a:solidFill>
                </a:rPr>
                <a:t>Strong B</a:t>
              </a:r>
              <a:endParaRPr kumimoji="1" lang="ja-JP" altLang="en-US" sz="28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64" name="グループ化 63"/>
          <p:cNvGrpSpPr/>
          <p:nvPr/>
        </p:nvGrpSpPr>
        <p:grpSpPr>
          <a:xfrm>
            <a:off x="1843045" y="2315838"/>
            <a:ext cx="1608758" cy="453657"/>
            <a:chOff x="2411760" y="2315838"/>
            <a:chExt cx="1608758" cy="453657"/>
          </a:xfrm>
        </p:grpSpPr>
        <p:cxnSp>
          <p:nvCxnSpPr>
            <p:cNvPr id="40" name="直線矢印コネクタ 39"/>
            <p:cNvCxnSpPr/>
            <p:nvPr/>
          </p:nvCxnSpPr>
          <p:spPr>
            <a:xfrm>
              <a:off x="2966840" y="2769495"/>
              <a:ext cx="42065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図 42" descr="\begin{document}&#10;\begin{align*}&#10;{\red \bx_\perp \sim \sqrt{1/eB} }&#10;\end{align*}&#10;\end{document}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760" y="2315838"/>
              <a:ext cx="1608758" cy="336953"/>
            </a:xfrm>
            <a:prstGeom prst="rect">
              <a:avLst/>
            </a:prstGeom>
          </p:spPr>
        </p:pic>
      </p:grpSp>
      <p:grpSp>
        <p:nvGrpSpPr>
          <p:cNvPr id="11" name="グループ化 10"/>
          <p:cNvGrpSpPr/>
          <p:nvPr/>
        </p:nvGrpSpPr>
        <p:grpSpPr>
          <a:xfrm>
            <a:off x="755576" y="476672"/>
            <a:ext cx="3511539" cy="821705"/>
            <a:chOff x="575084" y="5343599"/>
            <a:chExt cx="3511539" cy="821705"/>
          </a:xfrm>
        </p:grpSpPr>
        <p:pic>
          <p:nvPicPr>
            <p:cNvPr id="51" name="図 50" descr="\begin{document}&#10;\begin{align*}&#10;\varepsilon^2 = p_z^2 + m^2&#10;\end{align*}&#10;\end{document}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5780215"/>
              <a:ext cx="1872208" cy="385089"/>
            </a:xfrm>
            <a:prstGeom prst="rect">
              <a:avLst/>
            </a:prstGeom>
          </p:spPr>
        </p:pic>
        <p:sp>
          <p:nvSpPr>
            <p:cNvPr id="52" name="テキスト ボックス 51"/>
            <p:cNvSpPr txBox="1"/>
            <p:nvPr/>
          </p:nvSpPr>
          <p:spPr>
            <a:xfrm>
              <a:off x="575084" y="5343599"/>
              <a:ext cx="35115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(1+1)-D dispersion relation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4" name="円柱 53"/>
          <p:cNvSpPr/>
          <p:nvPr/>
        </p:nvSpPr>
        <p:spPr>
          <a:xfrm>
            <a:off x="2533440" y="2924944"/>
            <a:ext cx="173701" cy="2957869"/>
          </a:xfrm>
          <a:prstGeom prst="can">
            <a:avLst/>
          </a:prstGeom>
          <a:gradFill flip="none" rotWithShape="1">
            <a:gsLst>
              <a:gs pos="0">
                <a:srgbClr val="00B0F0">
                  <a:lumMod val="69000"/>
                </a:srgbClr>
              </a:gs>
              <a:gs pos="50000">
                <a:srgbClr val="00B0F0">
                  <a:lumMod val="93000"/>
                  <a:lumOff val="7000"/>
                </a:srgbClr>
              </a:gs>
              <a:gs pos="100000">
                <a:srgbClr val="00B0F0">
                  <a:lumMod val="69000"/>
                </a:srgbClr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\begin{document}&#10;\begin{align*}&#10;\rho = \frac{N_{\rm state}}{S} = \frac{eB}{2\pi} &#10;\end{align*}&#10;\end{document}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33" y="6228893"/>
            <a:ext cx="1960552" cy="584483"/>
          </a:xfrm>
          <a:prstGeom prst="rect">
            <a:avLst/>
          </a:prstGeom>
        </p:spPr>
      </p:pic>
      <p:grpSp>
        <p:nvGrpSpPr>
          <p:cNvPr id="55" name="グループ化 54"/>
          <p:cNvGrpSpPr/>
          <p:nvPr/>
        </p:nvGrpSpPr>
        <p:grpSpPr>
          <a:xfrm>
            <a:off x="1410997" y="2265295"/>
            <a:ext cx="2440923" cy="3900009"/>
            <a:chOff x="1825950" y="1844824"/>
            <a:chExt cx="2674042" cy="4680520"/>
          </a:xfrm>
        </p:grpSpPr>
        <p:sp>
          <p:nvSpPr>
            <p:cNvPr id="56" name="正方形/長方形 55"/>
            <p:cNvSpPr/>
            <p:nvPr/>
          </p:nvSpPr>
          <p:spPr>
            <a:xfrm>
              <a:off x="1825950" y="1844824"/>
              <a:ext cx="2674042" cy="46805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0" name="グループ化 59"/>
            <p:cNvGrpSpPr/>
            <p:nvPr/>
          </p:nvGrpSpPr>
          <p:grpSpPr>
            <a:xfrm>
              <a:off x="1887218" y="2024864"/>
              <a:ext cx="2540766" cy="4428472"/>
              <a:chOff x="-1808208" y="992746"/>
              <a:chExt cx="2540766" cy="4428472"/>
            </a:xfrm>
          </p:grpSpPr>
          <p:grpSp>
            <p:nvGrpSpPr>
              <p:cNvPr id="61" name="グループ化 60"/>
              <p:cNvGrpSpPr/>
              <p:nvPr/>
            </p:nvGrpSpPr>
            <p:grpSpPr>
              <a:xfrm>
                <a:off x="-1457367" y="992746"/>
                <a:ext cx="1925118" cy="4428472"/>
                <a:chOff x="-1457367" y="992746"/>
                <a:chExt cx="1925118" cy="4428472"/>
              </a:xfrm>
            </p:grpSpPr>
            <p:sp>
              <p:nvSpPr>
                <p:cNvPr id="63" name="円柱 62"/>
                <p:cNvSpPr/>
                <p:nvPr/>
              </p:nvSpPr>
              <p:spPr>
                <a:xfrm>
                  <a:off x="-591308" y="992746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" name="円柱 64"/>
                <p:cNvSpPr/>
                <p:nvPr/>
              </p:nvSpPr>
              <p:spPr>
                <a:xfrm>
                  <a:off x="-591309" y="1868820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" name="円柱 66"/>
                <p:cNvSpPr/>
                <p:nvPr/>
              </p:nvSpPr>
              <p:spPr>
                <a:xfrm>
                  <a:off x="-881303" y="107673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" name="円柱 67"/>
                <p:cNvSpPr/>
                <p:nvPr/>
              </p:nvSpPr>
              <p:spPr>
                <a:xfrm>
                  <a:off x="-1169335" y="1220748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" name="円柱 70"/>
                <p:cNvSpPr/>
                <p:nvPr/>
              </p:nvSpPr>
              <p:spPr>
                <a:xfrm>
                  <a:off x="12478" y="1220748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" name="円柱 71"/>
                <p:cNvSpPr/>
                <p:nvPr/>
              </p:nvSpPr>
              <p:spPr>
                <a:xfrm>
                  <a:off x="-275554" y="107673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" name="円柱 72"/>
                <p:cNvSpPr/>
                <p:nvPr/>
              </p:nvSpPr>
              <p:spPr>
                <a:xfrm>
                  <a:off x="-582440" y="136035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" name="円柱 73"/>
                <p:cNvSpPr/>
                <p:nvPr/>
              </p:nvSpPr>
              <p:spPr>
                <a:xfrm>
                  <a:off x="-275554" y="1508780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" name="円柱 74"/>
                <p:cNvSpPr/>
                <p:nvPr/>
              </p:nvSpPr>
              <p:spPr>
                <a:xfrm>
                  <a:off x="288802" y="136035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" name="円柱 75"/>
                <p:cNvSpPr/>
                <p:nvPr/>
              </p:nvSpPr>
              <p:spPr>
                <a:xfrm>
                  <a:off x="-1457367" y="1364764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" name="円柱 76"/>
                <p:cNvSpPr/>
                <p:nvPr/>
              </p:nvSpPr>
              <p:spPr>
                <a:xfrm>
                  <a:off x="-881303" y="143677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" name="円柱 77"/>
                <p:cNvSpPr/>
                <p:nvPr/>
              </p:nvSpPr>
              <p:spPr>
                <a:xfrm>
                  <a:off x="-582440" y="1770035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" name="円柱 78"/>
                <p:cNvSpPr/>
                <p:nvPr/>
              </p:nvSpPr>
              <p:spPr>
                <a:xfrm>
                  <a:off x="54801" y="1580788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" name="円柱 79"/>
                <p:cNvSpPr/>
                <p:nvPr/>
              </p:nvSpPr>
              <p:spPr>
                <a:xfrm>
                  <a:off x="-1169336" y="1508780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" name="円柱 80"/>
                <p:cNvSpPr/>
                <p:nvPr/>
              </p:nvSpPr>
              <p:spPr>
                <a:xfrm>
                  <a:off x="-1165767" y="1813580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" name="円柱 81"/>
                <p:cNvSpPr/>
                <p:nvPr/>
              </p:nvSpPr>
              <p:spPr>
                <a:xfrm>
                  <a:off x="-881303" y="1813580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" name="円柱 82"/>
                <p:cNvSpPr/>
                <p:nvPr/>
              </p:nvSpPr>
              <p:spPr>
                <a:xfrm>
                  <a:off x="-591310" y="215685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" name="円柱 83"/>
                <p:cNvSpPr/>
                <p:nvPr/>
              </p:nvSpPr>
              <p:spPr>
                <a:xfrm>
                  <a:off x="-270500" y="1849863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" name="円柱 84"/>
                <p:cNvSpPr/>
                <p:nvPr/>
              </p:nvSpPr>
              <p:spPr>
                <a:xfrm>
                  <a:off x="-1177208" y="2052151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" name="円柱 85"/>
                <p:cNvSpPr/>
                <p:nvPr/>
              </p:nvSpPr>
              <p:spPr>
                <a:xfrm>
                  <a:off x="-1452313" y="1765744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" name="円柱 86"/>
                <p:cNvSpPr/>
                <p:nvPr/>
              </p:nvSpPr>
              <p:spPr>
                <a:xfrm>
                  <a:off x="-881303" y="2180858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8" name="円柱 87"/>
                <p:cNvSpPr/>
                <p:nvPr/>
              </p:nvSpPr>
              <p:spPr>
                <a:xfrm>
                  <a:off x="-265209" y="215685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9" name="円柱 88"/>
                <p:cNvSpPr/>
                <p:nvPr/>
              </p:nvSpPr>
              <p:spPr>
                <a:xfrm>
                  <a:off x="54800" y="1911763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0" name="円柱 89"/>
                <p:cNvSpPr/>
                <p:nvPr/>
              </p:nvSpPr>
              <p:spPr>
                <a:xfrm>
                  <a:off x="294050" y="1770035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62" name="円弧 61"/>
              <p:cNvSpPr/>
              <p:nvPr/>
            </p:nvSpPr>
            <p:spPr>
              <a:xfrm rot="5400000">
                <a:off x="-1127069" y="2015773"/>
                <a:ext cx="1178488" cy="2540766"/>
              </a:xfrm>
              <a:prstGeom prst="arc">
                <a:avLst>
                  <a:gd name="adj1" fmla="val 15091432"/>
                  <a:gd name="adj2" fmla="val 6959428"/>
                </a:avLst>
              </a:prstGeom>
              <a:ln w="38100"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94" name="グループ化 93"/>
          <p:cNvGrpSpPr/>
          <p:nvPr/>
        </p:nvGrpSpPr>
        <p:grpSpPr>
          <a:xfrm>
            <a:off x="5097562" y="2274685"/>
            <a:ext cx="3672408" cy="4034635"/>
            <a:chOff x="-36512" y="1988840"/>
            <a:chExt cx="3672408" cy="4034635"/>
          </a:xfrm>
        </p:grpSpPr>
        <p:sp>
          <p:nvSpPr>
            <p:cNvPr id="95" name="円/楕円 94"/>
            <p:cNvSpPr/>
            <p:nvPr/>
          </p:nvSpPr>
          <p:spPr>
            <a:xfrm>
              <a:off x="-36512" y="2351067"/>
              <a:ext cx="3672408" cy="3672408"/>
            </a:xfrm>
            <a:prstGeom prst="ellipse">
              <a:avLst/>
            </a:prstGeom>
            <a:gradFill flip="none" rotWithShape="1">
              <a:gsLst>
                <a:gs pos="0">
                  <a:srgbClr val="5E9EFF"/>
                </a:gs>
                <a:gs pos="48000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/>
                <a:t>Large Fermi sphere</a:t>
              </a:r>
              <a:endParaRPr kumimoji="1" lang="ja-JP" altLang="en-US" sz="2000" dirty="0"/>
            </a:p>
          </p:txBody>
        </p:sp>
        <p:sp>
          <p:nvSpPr>
            <p:cNvPr id="96" name="正方形/長方形 95"/>
            <p:cNvSpPr/>
            <p:nvPr/>
          </p:nvSpPr>
          <p:spPr>
            <a:xfrm>
              <a:off x="2195736" y="1991027"/>
              <a:ext cx="1296144" cy="1471848"/>
            </a:xfrm>
            <a:prstGeom prst="rect">
              <a:avLst/>
            </a:prstGeom>
            <a:solidFill>
              <a:srgbClr val="5BD54B">
                <a:alpha val="49020"/>
              </a:srgbClr>
            </a:solidFill>
            <a:ln>
              <a:solidFill>
                <a:schemeClr val="tx1"/>
              </a:solidFill>
            </a:ln>
            <a:scene3d>
              <a:camera prst="orthographicFront">
                <a:rot lat="18124491" lon="3147612" rev="1721402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7" name="直線矢印コネクタ 96"/>
            <p:cNvCxnSpPr/>
            <p:nvPr/>
          </p:nvCxnSpPr>
          <p:spPr>
            <a:xfrm flipV="1">
              <a:off x="2663788" y="1988840"/>
              <a:ext cx="324036" cy="72008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矢印コネクタ 97"/>
            <p:cNvCxnSpPr/>
            <p:nvPr/>
          </p:nvCxnSpPr>
          <p:spPr>
            <a:xfrm>
              <a:off x="2663788" y="2708920"/>
              <a:ext cx="396044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矢印コネクタ 98"/>
            <p:cNvCxnSpPr/>
            <p:nvPr/>
          </p:nvCxnSpPr>
          <p:spPr>
            <a:xfrm flipV="1">
              <a:off x="2678110" y="2564904"/>
              <a:ext cx="309714" cy="1358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951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267744" y="241484"/>
            <a:ext cx="4396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70C0"/>
                </a:solidFill>
              </a:rPr>
              <a:t>Scaling dimensions in the LLL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pic>
        <p:nvPicPr>
          <p:cNvPr id="38" name="図 37" descr="\begin{document}&#10;\begin{align*}&#10;S_{LLL}^{\rm kin} = \int \!\! dt \int \!\! dp_z \bar \psi_{LLL} (p_z) (i\partial_t \gam^0 - p_z \gam^3 - m_f) \psi_{LLL} (p_z)&#10;\end{align*}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536" y="2834942"/>
            <a:ext cx="7216555" cy="688916"/>
          </a:xfrm>
          <a:prstGeom prst="rect">
            <a:avLst/>
          </a:prstGeom>
        </p:spPr>
      </p:pic>
      <p:sp>
        <p:nvSpPr>
          <p:cNvPr id="39" name="テキスト ボックス 38"/>
          <p:cNvSpPr txBox="1"/>
          <p:nvPr/>
        </p:nvSpPr>
        <p:spPr>
          <a:xfrm>
            <a:off x="323528" y="1815207"/>
            <a:ext cx="5143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B0F0"/>
                </a:solidFill>
              </a:rPr>
              <a:t>(1+1)-D dispersion relation </a:t>
            </a:r>
            <a:r>
              <a:rPr kumimoji="1" lang="en-US" altLang="ja-JP" sz="2400" dirty="0" smtClean="0">
                <a:solidFill>
                  <a:srgbClr val="00B0F0"/>
                </a:solidFill>
                <a:sym typeface="Wingdings" panose="05000000000000000000" pitchFamily="2" charset="2"/>
              </a:rPr>
              <a:t> </a:t>
            </a:r>
            <a:r>
              <a:rPr kumimoji="1" lang="en-US" altLang="ja-JP" sz="2400" dirty="0" err="1" smtClean="0">
                <a:solidFill>
                  <a:srgbClr val="00B0F0"/>
                </a:solidFill>
                <a:sym typeface="Wingdings" panose="05000000000000000000" pitchFamily="2" charset="2"/>
              </a:rPr>
              <a:t>d</a:t>
            </a:r>
            <a:r>
              <a:rPr kumimoji="1" lang="en-US" altLang="ja-JP" sz="2400" baseline="-25000" dirty="0" err="1" smtClean="0">
                <a:solidFill>
                  <a:srgbClr val="00B0F0"/>
                </a:solidFill>
                <a:sym typeface="Wingdings" panose="05000000000000000000" pitchFamily="2" charset="2"/>
              </a:rPr>
              <a:t>ψ</a:t>
            </a:r>
            <a:r>
              <a:rPr kumimoji="1" lang="en-US" altLang="ja-JP" sz="2400" dirty="0" smtClean="0">
                <a:solidFill>
                  <a:srgbClr val="00B0F0"/>
                </a:solidFill>
                <a:sym typeface="Wingdings" panose="05000000000000000000" pitchFamily="2" charset="2"/>
              </a:rPr>
              <a:t> = - 1/2</a:t>
            </a:r>
            <a:endParaRPr kumimoji="1" lang="ja-JP" altLang="en-US" sz="2400" dirty="0">
              <a:solidFill>
                <a:srgbClr val="00B0F0"/>
              </a:solidFill>
            </a:endParaRPr>
          </a:p>
        </p:txBody>
      </p:sp>
      <p:pic>
        <p:nvPicPr>
          <p:cNvPr id="41" name="図 40" descr="\begin{document}&#10;When $\epsilon_{\rm LLL} \to s \epsilon_{\rm LLL}$, &#10;$p_z \to s p_z$. &#10;($\bp_\perp$ does not scale.)&#10;\end{document}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30" y="1095582"/>
            <a:ext cx="6856338" cy="317194"/>
          </a:xfrm>
          <a:prstGeom prst="rect">
            <a:avLst/>
          </a:prstGeom>
        </p:spPr>
      </p:pic>
      <p:grpSp>
        <p:nvGrpSpPr>
          <p:cNvPr id="45" name="グループ化 44"/>
          <p:cNvGrpSpPr/>
          <p:nvPr/>
        </p:nvGrpSpPr>
        <p:grpSpPr>
          <a:xfrm>
            <a:off x="316127" y="5004733"/>
            <a:ext cx="8302399" cy="1880651"/>
            <a:chOff x="316127" y="5004733"/>
            <a:chExt cx="8302399" cy="1880651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323528" y="5004733"/>
              <a:ext cx="48103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rgbClr val="00B0F0"/>
                  </a:solidFill>
                </a:rPr>
                <a:t>Heavy-light four-Fermi operator</a:t>
              </a:r>
              <a:endParaRPr kumimoji="1" lang="ja-JP" altLang="en-US" sz="2800" dirty="0">
                <a:solidFill>
                  <a:srgbClr val="00B0F0"/>
                </a:solidFill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1180222" y="6362164"/>
              <a:ext cx="67197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800" dirty="0">
                  <a:solidFill>
                    <a:srgbClr val="FF0000"/>
                  </a:solidFill>
                </a:rPr>
                <a:t>Marginal !! </a:t>
              </a:r>
              <a:r>
                <a:rPr lang="en-US" altLang="ja-JP" sz="2800" dirty="0" smtClean="0">
                  <a:solidFill>
                    <a:srgbClr val="FF0000"/>
                  </a:solidFill>
                </a:rPr>
                <a:t> Just the same as in dense matter.</a:t>
              </a:r>
              <a:endParaRPr lang="ja-JP" altLang="en-US" dirty="0"/>
            </a:p>
          </p:txBody>
        </p:sp>
        <p:pic>
          <p:nvPicPr>
            <p:cNvPr id="43" name="図 42" descr="\begin{document}&#10;\begin{eqnarray}&#10;S^{\rm{int}}_{\rm H-L}&#10;&amp;=&amp; \int dt &#10;\left[ \, \int \frac{dp_z} {2\pi} \, \right]^2&#10;\left[ \, \int \frac{d^3\bk}{ (2\pi)^3 } \, \right]^2&#10;G[ \bar \psi_{\rm LLL} ^{(3)} t^a \psi_{\rm LLL} ^{(1)} ] &#10;[ \bar \Psi_{+} ^{(4)} t^{a} \Psi_{+} ^{(2)} ]&#10;\nonumber&#10;\end{eqnarray}&#10;\end{document}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27" y="5589240"/>
              <a:ext cx="8302399" cy="781367"/>
            </a:xfrm>
            <a:prstGeom prst="rect">
              <a:avLst/>
            </a:prstGeom>
          </p:spPr>
        </p:pic>
      </p:grpSp>
      <p:grpSp>
        <p:nvGrpSpPr>
          <p:cNvPr id="47" name="グループ化 46"/>
          <p:cNvGrpSpPr/>
          <p:nvPr/>
        </p:nvGrpSpPr>
        <p:grpSpPr>
          <a:xfrm>
            <a:off x="323528" y="2573332"/>
            <a:ext cx="8837804" cy="2295828"/>
            <a:chOff x="323528" y="2573332"/>
            <a:chExt cx="8837804" cy="2295828"/>
          </a:xfrm>
        </p:grpSpPr>
        <p:sp>
          <p:nvSpPr>
            <p:cNvPr id="24" name="テキスト ボックス 23"/>
            <p:cNvSpPr txBox="1"/>
            <p:nvPr/>
          </p:nvSpPr>
          <p:spPr>
            <a:xfrm>
              <a:off x="323528" y="2573332"/>
              <a:ext cx="39752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>
                  <a:solidFill>
                    <a:srgbClr val="00B0F0"/>
                  </a:solidFill>
                </a:rPr>
                <a:t>Four-light-Fermi operator </a:t>
              </a:r>
              <a:endParaRPr kumimoji="1" lang="ja-JP" altLang="en-US" sz="2800" dirty="0">
                <a:solidFill>
                  <a:srgbClr val="00B0F0"/>
                </a:solidFill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323528" y="3853497"/>
              <a:ext cx="883780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0000"/>
                  </a:solidFill>
                </a:rPr>
                <a:t>Always marginal </a:t>
              </a:r>
              <a:r>
                <a:rPr kumimoji="1" lang="en-US" altLang="ja-JP" sz="2000" dirty="0" smtClean="0"/>
                <a:t>thanks to the dimensional reduction in the LLL.</a:t>
              </a:r>
            </a:p>
            <a:p>
              <a:r>
                <a:rPr lang="en-US" altLang="ja-JP" sz="20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 Magnetic catalysis</a:t>
              </a:r>
              <a:r>
                <a:rPr lang="ja-JP" altLang="en-US" sz="20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altLang="ja-JP" sz="2000" dirty="0" smtClean="0">
                  <a:sym typeface="Wingdings" panose="05000000000000000000" pitchFamily="2" charset="2"/>
                </a:rPr>
                <a:t>of chiral condensate (Chiral symmetry is broken even in QED.)</a:t>
              </a:r>
              <a:endParaRPr lang="en-US" altLang="ja-JP" sz="2000" dirty="0" smtClean="0">
                <a:solidFill>
                  <a:srgbClr val="00B050"/>
                </a:solidFill>
                <a:sym typeface="Wingdings" panose="05000000000000000000" pitchFamily="2" charset="2"/>
              </a:endParaRPr>
            </a:p>
            <a:p>
              <a:r>
                <a:rPr lang="en-US" altLang="ja-JP" sz="2000" dirty="0" err="1" smtClean="0">
                  <a:solidFill>
                    <a:srgbClr val="00B050"/>
                  </a:solidFill>
                  <a:sym typeface="Wingdings" panose="05000000000000000000" pitchFamily="2" charset="2"/>
                </a:rPr>
                <a:t>Gusynin</a:t>
              </a:r>
              <a:r>
                <a:rPr lang="en-US" altLang="ja-JP" sz="2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, </a:t>
              </a:r>
              <a:r>
                <a:rPr lang="en-US" altLang="ja-JP" sz="2000" dirty="0" err="1" smtClean="0">
                  <a:solidFill>
                    <a:srgbClr val="00B050"/>
                  </a:solidFill>
                  <a:sym typeface="Wingdings" panose="05000000000000000000" pitchFamily="2" charset="2"/>
                </a:rPr>
                <a:t>Miransky</a:t>
              </a:r>
              <a:r>
                <a:rPr lang="en-US" altLang="ja-JP" sz="2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, and </a:t>
              </a:r>
              <a:r>
                <a:rPr lang="en-US" altLang="ja-JP" sz="2000" dirty="0" err="1" smtClean="0">
                  <a:solidFill>
                    <a:srgbClr val="00B050"/>
                  </a:solidFill>
                  <a:sym typeface="Wingdings" panose="05000000000000000000" pitchFamily="2" charset="2"/>
                </a:rPr>
                <a:t>Shovkovy</a:t>
              </a:r>
              <a:r>
                <a:rPr lang="en-US" altLang="ja-JP" sz="2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.   Lattice QCD data also available (Bali et al.).</a:t>
              </a:r>
              <a:endParaRPr lang="ja-JP" altLang="en-US" sz="2000" dirty="0">
                <a:solidFill>
                  <a:srgbClr val="00B050"/>
                </a:solidFill>
              </a:endParaRPr>
            </a:p>
          </p:txBody>
        </p:sp>
        <p:pic>
          <p:nvPicPr>
            <p:cNvPr id="46" name="図 45" descr="\begin{document}&#10;\begin{align*}&#10;\mathcal{S}^{\rm{int}} =&#10;\int \!\! dt &#10;\left[\,\int\!\! \frac{dp_z} {2\pi} \, \right]^4&#10;\, G [\bar \psi_{\rm LLL}^{(4)}  \hat  \gam^\mu_\para  \psi_{\rm LLL}^{(2)} ]&#10;[\bar \psi_{\rm LLL}^{(3)} \hat  \gam_\mu^\para  \psi_{\rm LLL}^{(1)} ]&#10;\delta ( p_z^{(1)}+p_z^{(2)}-p_z^{(3)}-p_z^{(4)} )&#10;\end{align*}&#10;\end{document}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274" y="3149397"/>
              <a:ext cx="7706321" cy="6320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639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3"/>
          <p:cNvSpPr txBox="1"/>
          <p:nvPr/>
        </p:nvSpPr>
        <p:spPr>
          <a:xfrm>
            <a:off x="107504" y="1754813"/>
            <a:ext cx="76718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2. Log </a:t>
            </a:r>
            <a:r>
              <a:rPr lang="en-US" altLang="ja-JP" sz="2800" dirty="0" smtClean="0"/>
              <a:t>enhancement</a:t>
            </a:r>
            <a:r>
              <a:rPr kumimoji="1" lang="en-US" altLang="ja-JP" sz="2800" dirty="0" smtClean="0"/>
              <a:t> from the IR dynamics </a:t>
            </a:r>
          </a:p>
          <a:p>
            <a:r>
              <a:rPr lang="en-US" altLang="ja-JP" sz="2800" dirty="0">
                <a:sym typeface="Wingdings" panose="05000000000000000000" pitchFamily="2" charset="2"/>
              </a:rPr>
              <a:t> </a:t>
            </a:r>
            <a:r>
              <a:rPr lang="en-US" altLang="ja-JP" sz="2800" dirty="0" smtClean="0">
                <a:sym typeface="Wingdings" panose="05000000000000000000" pitchFamily="2" charset="2"/>
              </a:rPr>
              <a:t>   due to </a:t>
            </a:r>
            <a:r>
              <a:rPr kumimoji="1" lang="en-US" altLang="ja-JP" sz="2800" dirty="0" smtClean="0">
                <a:solidFill>
                  <a:srgbClr val="00B0F0"/>
                </a:solidFill>
                <a:sym typeface="Wingdings" panose="05000000000000000000" pitchFamily="2" charset="2"/>
              </a:rPr>
              <a:t>the dimensional reduction in the strong B.</a:t>
            </a:r>
            <a:endParaRPr kumimoji="1" lang="ja-JP" altLang="en-US" sz="2800" dirty="0">
              <a:solidFill>
                <a:srgbClr val="00B0F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15254" y="2690917"/>
            <a:ext cx="69869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3. Incomplete cancellation due to non-Abelian </a:t>
            </a:r>
          </a:p>
          <a:p>
            <a:r>
              <a:rPr lang="en-US" altLang="ja-JP" sz="2800" dirty="0" smtClean="0"/>
              <a:t>    c</a:t>
            </a:r>
            <a:r>
              <a:rPr lang="en-US" altLang="ja-JP" sz="2800" dirty="0" smtClean="0">
                <a:sym typeface="Wingdings" panose="05000000000000000000" pitchFamily="2" charset="2"/>
              </a:rPr>
              <a:t>olor-exchange interactions</a:t>
            </a:r>
            <a:endParaRPr kumimoji="1" lang="ja-JP" altLang="en-US" sz="28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15254" y="1196752"/>
            <a:ext cx="5645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1. Quantum corrections (loop effects)</a:t>
            </a:r>
            <a:endParaRPr kumimoji="1" lang="ja-JP" altLang="en-US" sz="28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489096" y="44624"/>
            <a:ext cx="66833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70C0"/>
                </a:solidFill>
              </a:rPr>
              <a:t>Important ingredients of Kondo effect </a:t>
            </a:r>
          </a:p>
          <a:p>
            <a:r>
              <a:rPr kumimoji="1" lang="en-US" altLang="ja-JP" sz="3200" dirty="0" smtClean="0">
                <a:solidFill>
                  <a:srgbClr val="0070C0"/>
                </a:solidFill>
              </a:rPr>
              <a:t>-- Revisited with</a:t>
            </a:r>
            <a:r>
              <a:rPr lang="en-US" altLang="ja-JP" sz="3200" dirty="0" smtClean="0">
                <a:solidFill>
                  <a:srgbClr val="0070C0"/>
                </a:solidFill>
              </a:rPr>
              <a:t> strong B fields</a:t>
            </a:r>
            <a:endParaRPr kumimoji="1" lang="ja-JP" altLang="en-US" sz="3200" dirty="0">
              <a:solidFill>
                <a:srgbClr val="0070C0"/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470348" y="3594502"/>
            <a:ext cx="9208690" cy="3218874"/>
            <a:chOff x="1470348" y="3594502"/>
            <a:chExt cx="9208690" cy="3218874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1470348" y="3594502"/>
              <a:ext cx="9208690" cy="1418674"/>
              <a:chOff x="1470348" y="3594502"/>
              <a:chExt cx="9208690" cy="1418674"/>
            </a:xfrm>
          </p:grpSpPr>
          <p:sp>
            <p:nvSpPr>
              <p:cNvPr id="13" name="Rectangle 4"/>
              <p:cNvSpPr>
                <a:spLocks noChangeArrowheads="1"/>
              </p:cNvSpPr>
              <p:nvPr/>
            </p:nvSpPr>
            <p:spPr bwMode="auto">
              <a:xfrm>
                <a:off x="1535038" y="4674622"/>
                <a:ext cx="9144000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rPr>
                  <a:t>KH, </a:t>
                </a:r>
                <a:r>
                  <a:rPr kumimoji="1" lang="ja-JP" altLang="ja-JP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rPr>
                  <a:t>K</a:t>
                </a:r>
                <a:r>
                  <a:rPr kumimoji="1" lang="en-US" altLang="ja-JP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rPr>
                  <a:t>.</a:t>
                </a:r>
                <a:r>
                  <a:rPr kumimoji="1" lang="ja-JP" altLang="ja-JP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rPr>
                  <a:t> Itakura</a:t>
                </a:r>
                <a:r>
                  <a:rPr kumimoji="1" lang="en-US" altLang="ja-JP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rPr>
                  <a:t>, </a:t>
                </a:r>
                <a:r>
                  <a:rPr kumimoji="1" lang="ja-JP" altLang="ja-JP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rPr>
                  <a:t>S</a:t>
                </a:r>
                <a:r>
                  <a:rPr kumimoji="1" lang="en-US" altLang="ja-JP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rPr>
                  <a:t>.</a:t>
                </a:r>
                <a:r>
                  <a:rPr kumimoji="1" lang="ja-JP" altLang="ja-JP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rPr>
                  <a:t> Ozaki</a:t>
                </a:r>
                <a:r>
                  <a:rPr kumimoji="1" lang="en-US" altLang="ja-JP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rPr>
                  <a:t>, </a:t>
                </a:r>
                <a:r>
                  <a:rPr kumimoji="1" lang="ja-JP" altLang="ja-JP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rPr>
                  <a:t>S</a:t>
                </a:r>
                <a:r>
                  <a:rPr kumimoji="1" lang="en-US" altLang="ja-JP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rPr>
                  <a:t>.</a:t>
                </a:r>
                <a:r>
                  <a:rPr kumimoji="1" lang="ja-JP" altLang="ja-JP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rPr>
                  <a:t> Yasui</a:t>
                </a:r>
                <a:r>
                  <a:rPr lang="en-US" altLang="ja-JP" sz="1600" dirty="0">
                    <a:latin typeface="Arial" charset="0"/>
                    <a:ea typeface="ＭＳ Ｐゴシック" charset="-128"/>
                    <a:cs typeface="ＭＳ Ｐゴシック" charset="-128"/>
                  </a:rPr>
                  <a:t>, </a:t>
                </a:r>
                <a:r>
                  <a:rPr lang="en-US" altLang="ja-JP" sz="1600" b="1" dirty="0" smtClean="0">
                    <a:hlinkClick r:id="rId2"/>
                  </a:rPr>
                  <a:t>arXiv:1504.07619</a:t>
                </a:r>
                <a:r>
                  <a:rPr lang="en-US" altLang="ja-JP" sz="1600" b="1" dirty="0" smtClean="0"/>
                  <a:t> </a:t>
                </a:r>
                <a:r>
                  <a:rPr lang="en-US" altLang="ja-JP" sz="1600" b="1" dirty="0"/>
                  <a:t>[</a:t>
                </a:r>
                <a:r>
                  <a:rPr lang="en-US" altLang="ja-JP" sz="1600" b="1" dirty="0" err="1" smtClean="0"/>
                  <a:t>hep-ph</a:t>
                </a:r>
                <a:r>
                  <a:rPr lang="en-US" altLang="ja-JP" sz="1600" b="1" dirty="0" smtClean="0"/>
                  <a:t>]</a:t>
                </a:r>
                <a:endParaRPr kumimoji="1" lang="ja-JP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pic>
            <p:nvPicPr>
              <p:cNvPr id="33" name="図 32" descr="\begin{document}&#10;\begin{align*}&#10;{\red&#10;\Lambda_{\rm K} \sim k_F \exp\left( - \frac{ 8\pi^2}{N_c g^2} \right)&#10;}&#10;\end{align*}&#10;\end{document}"/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5736" y="4026550"/>
                <a:ext cx="2592288" cy="647522"/>
              </a:xfrm>
              <a:prstGeom prst="rect">
                <a:avLst/>
              </a:prstGeom>
            </p:spPr>
          </p:pic>
          <p:sp>
            <p:nvSpPr>
              <p:cNvPr id="4" name="正方形/長方形 3"/>
              <p:cNvSpPr/>
              <p:nvPr/>
            </p:nvSpPr>
            <p:spPr>
              <a:xfrm>
                <a:off x="1470348" y="3825334"/>
                <a:ext cx="6197996" cy="118784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1512571" y="3594502"/>
                <a:ext cx="2915413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altLang="ja-JP" sz="2400" dirty="0" smtClean="0">
                    <a:solidFill>
                      <a:srgbClr val="00B050"/>
                    </a:solidFill>
                    <a:latin typeface="Arial" charset="0"/>
                    <a:ea typeface="ＭＳ Ｐゴシック" charset="-128"/>
                    <a:cs typeface="ＭＳ Ｐゴシック" charset="-128"/>
                  </a:rPr>
                  <a:t>“</a:t>
                </a:r>
                <a:r>
                  <a:rPr lang="ja-JP" altLang="ja-JP" sz="2400" dirty="0" smtClean="0">
                    <a:solidFill>
                      <a:srgbClr val="00B050"/>
                    </a:solidFill>
                    <a:latin typeface="Arial" charset="0"/>
                    <a:ea typeface="ＭＳ Ｐゴシック" charset="-128"/>
                    <a:cs typeface="ＭＳ Ｐゴシック" charset="-128"/>
                  </a:rPr>
                  <a:t>QCD </a:t>
                </a:r>
                <a:r>
                  <a:rPr lang="ja-JP" altLang="ja-JP" sz="2400" dirty="0">
                    <a:solidFill>
                      <a:srgbClr val="00B050"/>
                    </a:solidFill>
                    <a:latin typeface="Arial" charset="0"/>
                    <a:ea typeface="ＭＳ Ｐゴシック" charset="-128"/>
                    <a:cs typeface="ＭＳ Ｐゴシック" charset="-128"/>
                  </a:rPr>
                  <a:t>Kondo </a:t>
                </a:r>
                <a:r>
                  <a:rPr lang="ja-JP" altLang="ja-JP" sz="2400" dirty="0" smtClean="0">
                    <a:solidFill>
                      <a:srgbClr val="00B050"/>
                    </a:solidFill>
                    <a:latin typeface="Arial" charset="0"/>
                    <a:ea typeface="ＭＳ Ｐゴシック" charset="-128"/>
                    <a:cs typeface="ＭＳ Ｐゴシック" charset="-128"/>
                  </a:rPr>
                  <a:t>Effect</a:t>
                </a:r>
                <a:r>
                  <a:rPr lang="en-US" altLang="ja-JP" sz="2400" dirty="0" smtClean="0">
                    <a:solidFill>
                      <a:srgbClr val="00B050"/>
                    </a:solidFill>
                    <a:latin typeface="Arial" charset="0"/>
                    <a:ea typeface="ＭＳ Ｐゴシック" charset="-128"/>
                    <a:cs typeface="ＭＳ Ｐゴシック" charset="-128"/>
                  </a:rPr>
                  <a:t>”</a:t>
                </a:r>
                <a:endParaRPr lang="ja-JP" altLang="en-US" sz="2400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5" name="グループ化 4"/>
            <p:cNvGrpSpPr/>
            <p:nvPr/>
          </p:nvGrpSpPr>
          <p:grpSpPr>
            <a:xfrm>
              <a:off x="1475656" y="5161569"/>
              <a:ext cx="6336704" cy="1651807"/>
              <a:chOff x="1475656" y="5161569"/>
              <a:chExt cx="6336704" cy="1651807"/>
            </a:xfrm>
          </p:grpSpPr>
          <p:sp>
            <p:nvSpPr>
              <p:cNvPr id="27" name="Rectangle 1"/>
              <p:cNvSpPr>
                <a:spLocks noChangeArrowheads="1"/>
              </p:cNvSpPr>
              <p:nvPr/>
            </p:nvSpPr>
            <p:spPr bwMode="auto">
              <a:xfrm>
                <a:off x="1521839" y="6197823"/>
                <a:ext cx="6290521" cy="615553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ja-JP" altLang="ja-JP" sz="17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rPr>
                  <a:t>S</a:t>
                </a:r>
                <a:r>
                  <a:rPr kumimoji="1" lang="en-US" altLang="ja-JP" sz="17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rPr>
                  <a:t>.</a:t>
                </a:r>
                <a:r>
                  <a:rPr kumimoji="1" lang="en-US" altLang="ja-JP" sz="17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rPr>
                  <a:t> </a:t>
                </a:r>
                <a:r>
                  <a:rPr kumimoji="1" lang="ja-JP" altLang="ja-JP" sz="17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rPr>
                  <a:t>Ozaki, K</a:t>
                </a:r>
                <a:r>
                  <a:rPr kumimoji="1" lang="en-US" altLang="ja-JP" sz="17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rPr>
                  <a:t>.</a:t>
                </a:r>
                <a:r>
                  <a:rPr kumimoji="1" lang="ja-JP" altLang="ja-JP" sz="17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rPr>
                  <a:t> Itakura</a:t>
                </a:r>
                <a:r>
                  <a:rPr kumimoji="1" lang="en-US" altLang="ja-JP" sz="17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rPr>
                  <a:t>, </a:t>
                </a:r>
                <a:r>
                  <a:rPr kumimoji="1" lang="ja-JP" altLang="ja-JP" sz="17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rPr>
                  <a:t>Y</a:t>
                </a:r>
                <a:r>
                  <a:rPr kumimoji="1" lang="en-US" altLang="ja-JP" sz="17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rPr>
                  <a:t>.</a:t>
                </a:r>
                <a:r>
                  <a:rPr kumimoji="1" lang="ja-JP" altLang="ja-JP" sz="17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rPr>
                  <a:t> Kuramoto</a:t>
                </a:r>
                <a:r>
                  <a:rPr kumimoji="1" lang="en-US" altLang="ja-JP" sz="17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rPr>
                  <a:t>, “</a:t>
                </a:r>
                <a:r>
                  <a:rPr lang="ja-JP" altLang="ja-JP" sz="1600" dirty="0">
                    <a:latin typeface="Arial" charset="0"/>
                    <a:ea typeface="ＭＳ Ｐゴシック" charset="-128"/>
                    <a:cs typeface="ＭＳ Ｐゴシック" charset="-128"/>
                  </a:rPr>
                  <a:t>Magnetically Induced QCD Kondo Effect </a:t>
                </a:r>
                <a:r>
                  <a:rPr kumimoji="1" lang="en-US" altLang="ja-JP" sz="17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rPr>
                  <a:t>”, </a:t>
                </a:r>
                <a:r>
                  <a:rPr kumimoji="1" lang="ja-JP" altLang="ja-JP" sz="17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  <a:hlinkClick r:id="rId4"/>
                  </a:rPr>
                  <a:t>arXiv:1509.06966</a:t>
                </a:r>
                <a:r>
                  <a:rPr kumimoji="1" lang="ja-JP" altLang="ja-JP" sz="17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rPr>
                  <a:t> [hep-ph]</a:t>
                </a:r>
                <a:r>
                  <a:rPr kumimoji="1" lang="ja-JP" altLang="ja-JP" sz="7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rPr>
                  <a:t> </a:t>
                </a:r>
                <a:endParaRPr kumimoji="1" lang="ja-JP" altLang="ja-JP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pic>
            <p:nvPicPr>
              <p:cNvPr id="32" name="図 31" descr="\begin{document}&#10;\begin{align*}&#10;{\red&#10;\Lambda_{\rm K} \sim \sqrt{q_{\rm em} B} &#10;\exp\left( - \frac{ 8\pi^2}{N_c g^2} \right)&#10;}&#10;\end{align*}&#10;\end{document}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3728" y="5636386"/>
                <a:ext cx="2916581" cy="600926"/>
              </a:xfrm>
              <a:prstGeom prst="rect">
                <a:avLst/>
              </a:prstGeom>
            </p:spPr>
          </p:pic>
          <p:sp>
            <p:nvSpPr>
              <p:cNvPr id="15" name="正方形/長方形 14"/>
              <p:cNvSpPr/>
              <p:nvPr/>
            </p:nvSpPr>
            <p:spPr>
              <a:xfrm>
                <a:off x="1475656" y="5409510"/>
                <a:ext cx="6192688" cy="1403866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" name="正方形/長方形 2"/>
              <p:cNvSpPr/>
              <p:nvPr/>
            </p:nvSpPr>
            <p:spPr>
              <a:xfrm>
                <a:off x="1537561" y="5161569"/>
                <a:ext cx="5986767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altLang="ja-JP" sz="2400" dirty="0" smtClean="0">
                    <a:solidFill>
                      <a:srgbClr val="0070C0"/>
                    </a:solidFill>
                    <a:latin typeface="Arial" charset="0"/>
                    <a:ea typeface="ＭＳ Ｐゴシック" charset="-128"/>
                    <a:cs typeface="ＭＳ Ｐゴシック" charset="-128"/>
                  </a:rPr>
                  <a:t>“</a:t>
                </a:r>
                <a:r>
                  <a:rPr lang="ja-JP" altLang="ja-JP" sz="2400" dirty="0" smtClean="0">
                    <a:solidFill>
                      <a:srgbClr val="0070C0"/>
                    </a:solidFill>
                    <a:latin typeface="Arial" charset="0"/>
                    <a:ea typeface="ＭＳ Ｐゴシック" charset="-128"/>
                    <a:cs typeface="ＭＳ Ｐゴシック" charset="-128"/>
                  </a:rPr>
                  <a:t>Magnetically</a:t>
                </a:r>
                <a:r>
                  <a:rPr lang="en-US" altLang="ja-JP" sz="2400" dirty="0" smtClean="0">
                    <a:solidFill>
                      <a:srgbClr val="0070C0"/>
                    </a:solidFill>
                    <a:latin typeface="Arial" charset="0"/>
                    <a:ea typeface="ＭＳ Ｐゴシック" charset="-128"/>
                    <a:cs typeface="ＭＳ Ｐゴシック" charset="-128"/>
                  </a:rPr>
                  <a:t> </a:t>
                </a:r>
                <a:r>
                  <a:rPr lang="ja-JP" altLang="ja-JP" sz="2400" dirty="0" smtClean="0">
                    <a:solidFill>
                      <a:srgbClr val="0070C0"/>
                    </a:solidFill>
                    <a:latin typeface="Arial" charset="0"/>
                    <a:ea typeface="ＭＳ Ｐゴシック" charset="-128"/>
                    <a:cs typeface="ＭＳ Ｐゴシック" charset="-128"/>
                  </a:rPr>
                  <a:t>Induced </a:t>
                </a:r>
                <a:r>
                  <a:rPr lang="ja-JP" altLang="ja-JP" sz="2400" dirty="0">
                    <a:solidFill>
                      <a:srgbClr val="0070C0"/>
                    </a:solidFill>
                    <a:latin typeface="Arial" charset="0"/>
                    <a:ea typeface="ＭＳ Ｐゴシック" charset="-128"/>
                    <a:cs typeface="ＭＳ Ｐゴシック" charset="-128"/>
                  </a:rPr>
                  <a:t>QCD Kondo </a:t>
                </a:r>
                <a:r>
                  <a:rPr lang="ja-JP" altLang="ja-JP" sz="2400" dirty="0" smtClean="0">
                    <a:solidFill>
                      <a:srgbClr val="0070C0"/>
                    </a:solidFill>
                    <a:latin typeface="Arial" charset="0"/>
                    <a:ea typeface="ＭＳ Ｐゴシック" charset="-128"/>
                    <a:cs typeface="ＭＳ Ｐゴシック" charset="-128"/>
                  </a:rPr>
                  <a:t>Effect</a:t>
                </a:r>
                <a:r>
                  <a:rPr lang="en-US" altLang="ja-JP" sz="2400" dirty="0" smtClean="0">
                    <a:solidFill>
                      <a:srgbClr val="0070C0"/>
                    </a:solidFill>
                    <a:latin typeface="Arial" charset="0"/>
                    <a:ea typeface="ＭＳ Ｐゴシック" charset="-128"/>
                    <a:cs typeface="ＭＳ Ｐゴシック" charset="-128"/>
                  </a:rPr>
                  <a:t>”</a:t>
                </a:r>
                <a:endParaRPr lang="ja-JP" altLang="en-US" sz="2400" dirty="0">
                  <a:solidFill>
                    <a:srgbClr val="0070C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367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74578" y="4941168"/>
            <a:ext cx="69258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charset="-128"/>
                <a:cs typeface="ＭＳ Ｐゴシック" charset="-128"/>
              </a:rPr>
              <a:t>K</a:t>
            </a:r>
            <a:r>
              <a:rPr kumimoji="1" lang="en-US" altLang="ja-JP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charset="-128"/>
                <a:cs typeface="ＭＳ Ｐゴシック" charset="-128"/>
              </a:rPr>
              <a:t>.</a:t>
            </a:r>
            <a:r>
              <a:rPr kumimoji="1" lang="ja-JP" altLang="ja-JP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charset="-128"/>
                <a:cs typeface="ＭＳ Ｐゴシック" charset="-128"/>
              </a:rPr>
              <a:t> Fukushima</a:t>
            </a:r>
            <a:r>
              <a:rPr kumimoji="1" lang="en-US" altLang="ja-JP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charset="-128"/>
                <a:cs typeface="ＭＳ Ｐゴシック" charset="-128"/>
              </a:rPr>
              <a:t>,</a:t>
            </a:r>
            <a:r>
              <a:rPr kumimoji="1" lang="ja-JP" altLang="ja-JP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1" lang="en-US" altLang="ja-JP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charset="-128"/>
                <a:cs typeface="ＭＳ Ｐゴシック" charset="-128"/>
              </a:rPr>
              <a:t>KH,</a:t>
            </a:r>
            <a:r>
              <a:rPr kumimoji="1" lang="ja-JP" altLang="ja-JP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charset="-128"/>
                <a:cs typeface="ＭＳ Ｐゴシック" charset="-128"/>
              </a:rPr>
              <a:t> H</a:t>
            </a:r>
            <a:r>
              <a:rPr kumimoji="1" lang="en-US" altLang="ja-JP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charset="-128"/>
                <a:cs typeface="ＭＳ Ｐゴシック" charset="-128"/>
              </a:rPr>
              <a:t>.</a:t>
            </a:r>
            <a:r>
              <a:rPr kumimoji="1" lang="ja-JP" altLang="ja-JP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charset="-128"/>
                <a:cs typeface="ＭＳ Ｐゴシック" charset="-128"/>
              </a:rPr>
              <a:t>-U</a:t>
            </a:r>
            <a:r>
              <a:rPr kumimoji="1" lang="en-US" altLang="ja-JP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charset="-128"/>
                <a:cs typeface="ＭＳ Ｐゴシック" charset="-128"/>
              </a:rPr>
              <a:t>.</a:t>
            </a:r>
            <a:r>
              <a:rPr kumimoji="1" lang="ja-JP" altLang="ja-JP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charset="-128"/>
                <a:cs typeface="ＭＳ Ｐゴシック" charset="-128"/>
              </a:rPr>
              <a:t> Yee, Y</a:t>
            </a:r>
            <a:r>
              <a:rPr kumimoji="1" lang="en-US" altLang="ja-JP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charset="-128"/>
                <a:cs typeface="ＭＳ Ｐゴシック" charset="-128"/>
              </a:rPr>
              <a:t>.</a:t>
            </a:r>
            <a:r>
              <a:rPr kumimoji="1" lang="ja-JP" altLang="ja-JP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charset="-128"/>
                <a:cs typeface="ＭＳ Ｐゴシック" charset="-128"/>
              </a:rPr>
              <a:t> Yi</a:t>
            </a:r>
            <a:r>
              <a:rPr kumimoji="1" lang="en-US" altLang="ja-JP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charset="-128"/>
                <a:cs typeface="ＭＳ Ｐゴシック" charset="-128"/>
              </a:rPr>
              <a:t>n,</a:t>
            </a:r>
            <a:endParaRPr lang="en-US" altLang="ja-JP" sz="2000" dirty="0" smtClean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/>
              <a:t>Phys</a:t>
            </a:r>
            <a:r>
              <a:rPr lang="en-US" altLang="ja-JP" sz="2000" b="1" dirty="0" smtClean="0"/>
              <a:t>. Rev</a:t>
            </a:r>
            <a:r>
              <a:rPr lang="en-US" altLang="ja-JP" sz="2000" b="1" dirty="0"/>
              <a:t>. </a:t>
            </a:r>
            <a:r>
              <a:rPr lang="en-US" altLang="ja-JP" sz="2000" b="1" dirty="0" smtClean="0"/>
              <a:t>D 93 </a:t>
            </a:r>
            <a:r>
              <a:rPr lang="en-US" altLang="ja-JP" sz="2000" b="1" dirty="0"/>
              <a:t>(2016) </a:t>
            </a:r>
            <a:r>
              <a:rPr lang="en-US" altLang="ja-JP" sz="2000" b="1" dirty="0" smtClean="0"/>
              <a:t>074028</a:t>
            </a:r>
            <a:r>
              <a:rPr lang="en-US" altLang="ja-JP" sz="2000" dirty="0" smtClean="0">
                <a:latin typeface="Arial" charset="0"/>
                <a:ea typeface="ＭＳ Ｐゴシック" charset="-128"/>
                <a:cs typeface="ＭＳ Ｐゴシック" charset="-128"/>
              </a:rPr>
              <a:t>. </a:t>
            </a:r>
            <a:r>
              <a:rPr kumimoji="1" lang="ja-JP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2"/>
              </a:rPr>
              <a:t>arXiv:1512.03689</a:t>
            </a:r>
            <a:r>
              <a:rPr kumimoji="1" lang="ja-JP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[hep-ph]</a:t>
            </a:r>
            <a:endParaRPr kumimoji="1" lang="ja-JP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47664" y="1541110"/>
            <a:ext cx="638655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Heavy-quark diffusion dynamics </a:t>
            </a:r>
            <a:r>
              <a:rPr lang="en-US" altLang="ja-JP" sz="2800" dirty="0" smtClean="0"/>
              <a:t>at finite T </a:t>
            </a:r>
          </a:p>
          <a:p>
            <a:r>
              <a:rPr lang="en-US" altLang="ja-JP" sz="2800" dirty="0" smtClean="0"/>
              <a:t>under strong magnetic field</a:t>
            </a:r>
          </a:p>
          <a:p>
            <a:endParaRPr kumimoji="1" lang="en-US" altLang="ja-JP" sz="2800" dirty="0" smtClean="0"/>
          </a:p>
          <a:p>
            <a:r>
              <a:rPr kumimoji="1" lang="en-US" altLang="ja-JP" sz="2800" dirty="0" smtClean="0"/>
              <a:t>-- </a:t>
            </a:r>
            <a:r>
              <a:rPr kumimoji="1" lang="en-US" altLang="ja-JP" sz="2800" dirty="0" err="1" smtClean="0"/>
              <a:t>Perturbative</a:t>
            </a:r>
            <a:r>
              <a:rPr kumimoji="1" lang="en-US" altLang="ja-JP" sz="2800" dirty="0" smtClean="0"/>
              <a:t> diffusion constant at the LO</a:t>
            </a:r>
            <a:endParaRPr kumimoji="1" lang="ja-JP" altLang="en-US" sz="28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34747" y="5970766"/>
            <a:ext cx="72256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charset="-128"/>
                <a:cs typeface="ＭＳ Ｐゴシック" charset="-128"/>
              </a:rPr>
              <a:t>Cf.) KH</a:t>
            </a:r>
            <a:r>
              <a:rPr kumimoji="1" lang="en-US" altLang="ja-JP" sz="1600" i="0" u="none" strike="noStrike" cap="none" normalizeH="0" dirty="0" smtClean="0">
                <a:ln>
                  <a:noFill/>
                </a:ln>
                <a:effectLst/>
                <a:latin typeface="Arial" charset="0"/>
                <a:ea typeface="ＭＳ Ｐゴシック" charset="-128"/>
                <a:cs typeface="ＭＳ Ｐゴシック" charset="-128"/>
              </a:rPr>
              <a:t> and</a:t>
            </a:r>
            <a:r>
              <a:rPr kumimoji="1" lang="en-US" altLang="ja-JP" sz="160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charset="-128"/>
                <a:cs typeface="ＭＳ Ｐゴシック" charset="-128"/>
              </a:rPr>
              <a:t> Xu-Guang</a:t>
            </a:r>
            <a:r>
              <a:rPr kumimoji="1" lang="en-US" altLang="ja-JP" sz="1600" i="0" u="none" strike="noStrike" cap="none" normalizeH="0" dirty="0" smtClean="0">
                <a:ln>
                  <a:noFill/>
                </a:ln>
                <a:effectLst/>
                <a:latin typeface="Arial" charset="0"/>
                <a:ea typeface="ＭＳ Ｐゴシック" charset="-128"/>
                <a:cs typeface="ＭＳ Ｐゴシック" charset="-128"/>
              </a:rPr>
              <a:t> Huang (</a:t>
            </a:r>
            <a:r>
              <a:rPr kumimoji="1" lang="en-US" altLang="ja-JP" sz="1600" i="0" u="none" strike="noStrike" cap="none" normalizeH="0" dirty="0" err="1" smtClean="0">
                <a:ln>
                  <a:noFill/>
                </a:ln>
                <a:effectLst/>
                <a:latin typeface="Arial" charset="0"/>
                <a:ea typeface="ＭＳ Ｐゴシック" charset="-128"/>
                <a:cs typeface="ＭＳ Ｐゴシック" charset="-128"/>
              </a:rPr>
              <a:t>Fudan</a:t>
            </a:r>
            <a:r>
              <a:rPr kumimoji="1" lang="en-US" altLang="ja-JP" sz="1600" i="0" u="none" strike="noStrike" cap="none" normalizeH="0" dirty="0" smtClean="0">
                <a:ln>
                  <a:noFill/>
                </a:ln>
                <a:effectLst/>
                <a:latin typeface="Arial" charset="0"/>
                <a:ea typeface="ＭＳ Ｐゴシック" charset="-128"/>
                <a:cs typeface="ＭＳ Ｐゴシック" charset="-128"/>
              </a:rPr>
              <a:t>), </a:t>
            </a:r>
            <a:r>
              <a:rPr kumimoji="1" lang="ja-JP" altLang="ja-JP" sz="160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arXiv:1609.00747</a:t>
            </a:r>
            <a:r>
              <a:rPr kumimoji="1" lang="ja-JP" altLang="ja-JP" sz="160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charset="-128"/>
                <a:cs typeface="ＭＳ Ｐゴシック" charset="-128"/>
              </a:rPr>
              <a:t> [nucl-th] </a:t>
            </a:r>
          </a:p>
        </p:txBody>
      </p:sp>
    </p:spTree>
    <p:extLst>
      <p:ext uri="{BB962C8B-B14F-4D97-AF65-F5344CB8AC3E}">
        <p14:creationId xmlns:p14="http://schemas.microsoft.com/office/powerpoint/2010/main" val="209631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www.asplib4.com/upload/84/images/a/720/phot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491" y="2988370"/>
            <a:ext cx="2251013" cy="173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2483768" y="2570160"/>
            <a:ext cx="3555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Thermal Quark-Gluon Plasma (</a:t>
            </a:r>
            <a:r>
              <a:rPr kumimoji="1" lang="en-US" altLang="ja-JP" dirty="0" smtClean="0">
                <a:solidFill>
                  <a:srgbClr val="FF0000"/>
                </a:solidFill>
              </a:rPr>
              <a:t>QGP)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340065" y="2570160"/>
            <a:ext cx="1408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B0F0"/>
                </a:solidFill>
              </a:rPr>
              <a:t>Hadrons</a:t>
            </a:r>
            <a:endParaRPr kumimoji="1" lang="ja-JP" altLang="en-US" sz="2800" dirty="0">
              <a:solidFill>
                <a:srgbClr val="00B0F0"/>
              </a:solidFill>
            </a:endParaRPr>
          </a:p>
        </p:txBody>
      </p:sp>
      <p:pic>
        <p:nvPicPr>
          <p:cNvPr id="1038" name="Picture 14" descr="http://blogs.uslhc.us/wp-content/uploads/2010/11/ALICE_EV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801" y="4876442"/>
            <a:ext cx="2333351" cy="172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テキスト ボックス 23"/>
          <p:cNvSpPr txBox="1"/>
          <p:nvPr/>
        </p:nvSpPr>
        <p:spPr>
          <a:xfrm>
            <a:off x="8472789" y="2988370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RHIC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558353" y="4914203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LHC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865982" y="-27384"/>
            <a:ext cx="5514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70C0"/>
                </a:solidFill>
              </a:rPr>
              <a:t>Heavy quarks as a probe of QGP</a:t>
            </a:r>
            <a:endParaRPr kumimoji="1" lang="ja-JP" altLang="en-US" sz="3200" dirty="0">
              <a:solidFill>
                <a:srgbClr val="0070C0"/>
              </a:solidFill>
            </a:endParaRPr>
          </a:p>
        </p:txBody>
      </p:sp>
      <p:pic>
        <p:nvPicPr>
          <p:cNvPr id="44" name="Picture 2" descr="http://www.phy.duke.edu/research/NPTheory/QGP/transport/ev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" y="508252"/>
            <a:ext cx="9095752" cy="205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"/>
          <p:cNvGrpSpPr/>
          <p:nvPr/>
        </p:nvGrpSpPr>
        <p:grpSpPr>
          <a:xfrm>
            <a:off x="323528" y="669611"/>
            <a:ext cx="6056017" cy="6215773"/>
            <a:chOff x="323528" y="669611"/>
            <a:chExt cx="6056017" cy="6215773"/>
          </a:xfrm>
        </p:grpSpPr>
        <p:grpSp>
          <p:nvGrpSpPr>
            <p:cNvPr id="43" name="グループ化 42"/>
            <p:cNvGrpSpPr/>
            <p:nvPr/>
          </p:nvGrpSpPr>
          <p:grpSpPr>
            <a:xfrm>
              <a:off x="323528" y="3140968"/>
              <a:ext cx="6056017" cy="3744416"/>
              <a:chOff x="323528" y="3140968"/>
              <a:chExt cx="6056017" cy="3744416"/>
            </a:xfrm>
          </p:grpSpPr>
          <p:grpSp>
            <p:nvGrpSpPr>
              <p:cNvPr id="26" name="グループ化 25"/>
              <p:cNvGrpSpPr/>
              <p:nvPr/>
            </p:nvGrpSpPr>
            <p:grpSpPr>
              <a:xfrm>
                <a:off x="1074451" y="3636313"/>
                <a:ext cx="4433653" cy="3249071"/>
                <a:chOff x="4427551" y="764704"/>
                <a:chExt cx="4433653" cy="3249071"/>
              </a:xfrm>
            </p:grpSpPr>
            <p:cxnSp>
              <p:nvCxnSpPr>
                <p:cNvPr id="27" name="直線矢印コネクタ 26"/>
                <p:cNvCxnSpPr/>
                <p:nvPr/>
              </p:nvCxnSpPr>
              <p:spPr>
                <a:xfrm flipV="1">
                  <a:off x="4860032" y="1052737"/>
                  <a:ext cx="0" cy="2152199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線矢印コネクタ 27"/>
                <p:cNvCxnSpPr/>
                <p:nvPr/>
              </p:nvCxnSpPr>
              <p:spPr>
                <a:xfrm flipV="1">
                  <a:off x="4860032" y="3140968"/>
                  <a:ext cx="3168352" cy="6396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フリーフォーム 28"/>
                <p:cNvSpPr/>
                <p:nvPr/>
              </p:nvSpPr>
              <p:spPr>
                <a:xfrm>
                  <a:off x="5004048" y="1590387"/>
                  <a:ext cx="2932189" cy="1334557"/>
                </a:xfrm>
                <a:custGeom>
                  <a:avLst/>
                  <a:gdLst>
                    <a:gd name="connsiteX0" fmla="*/ 0 w 2659117"/>
                    <a:gd name="connsiteY0" fmla="*/ 0 h 1324304"/>
                    <a:gd name="connsiteX1" fmla="*/ 861848 w 2659117"/>
                    <a:gd name="connsiteY1" fmla="*/ 704193 h 1324304"/>
                    <a:gd name="connsiteX2" fmla="*/ 1839310 w 2659117"/>
                    <a:gd name="connsiteY2" fmla="*/ 1135118 h 1324304"/>
                    <a:gd name="connsiteX3" fmla="*/ 2659117 w 2659117"/>
                    <a:gd name="connsiteY3" fmla="*/ 1324304 h 1324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59117" h="1324304">
                      <a:moveTo>
                        <a:pt x="0" y="0"/>
                      </a:moveTo>
                      <a:cubicBezTo>
                        <a:pt x="277648" y="257503"/>
                        <a:pt x="555296" y="515007"/>
                        <a:pt x="861848" y="704193"/>
                      </a:cubicBezTo>
                      <a:cubicBezTo>
                        <a:pt x="1168400" y="893379"/>
                        <a:pt x="1539765" y="1031766"/>
                        <a:pt x="1839310" y="1135118"/>
                      </a:cubicBezTo>
                      <a:cubicBezTo>
                        <a:pt x="2138855" y="1238470"/>
                        <a:pt x="2398986" y="1281387"/>
                        <a:pt x="2659117" y="1324304"/>
                      </a:cubicBezTo>
                    </a:path>
                  </a:pathLst>
                </a:custGeom>
                <a:no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30" name="直線コネクタ 29"/>
                <p:cNvCxnSpPr/>
                <p:nvPr/>
              </p:nvCxnSpPr>
              <p:spPr>
                <a:xfrm>
                  <a:off x="5148064" y="1268760"/>
                  <a:ext cx="1224136" cy="194421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フリーフォーム 30"/>
                <p:cNvSpPr/>
                <p:nvPr/>
              </p:nvSpPr>
              <p:spPr>
                <a:xfrm>
                  <a:off x="5087007" y="1460938"/>
                  <a:ext cx="2165131" cy="1576552"/>
                </a:xfrm>
                <a:custGeom>
                  <a:avLst/>
                  <a:gdLst>
                    <a:gd name="connsiteX0" fmla="*/ 0 w 2165131"/>
                    <a:gd name="connsiteY0" fmla="*/ 0 h 1576552"/>
                    <a:gd name="connsiteX1" fmla="*/ 283779 w 2165131"/>
                    <a:gd name="connsiteY1" fmla="*/ 273269 h 1576552"/>
                    <a:gd name="connsiteX2" fmla="*/ 588579 w 2165131"/>
                    <a:gd name="connsiteY2" fmla="*/ 536028 h 1576552"/>
                    <a:gd name="connsiteX3" fmla="*/ 1124607 w 2165131"/>
                    <a:gd name="connsiteY3" fmla="*/ 945931 h 1576552"/>
                    <a:gd name="connsiteX4" fmla="*/ 1734207 w 2165131"/>
                    <a:gd name="connsiteY4" fmla="*/ 1366345 h 1576552"/>
                    <a:gd name="connsiteX5" fmla="*/ 2165131 w 2165131"/>
                    <a:gd name="connsiteY5" fmla="*/ 1576552 h 1576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65131" h="1576552">
                      <a:moveTo>
                        <a:pt x="0" y="0"/>
                      </a:moveTo>
                      <a:cubicBezTo>
                        <a:pt x="92841" y="91965"/>
                        <a:pt x="185683" y="183931"/>
                        <a:pt x="283779" y="273269"/>
                      </a:cubicBezTo>
                      <a:cubicBezTo>
                        <a:pt x="381875" y="362607"/>
                        <a:pt x="448441" y="423918"/>
                        <a:pt x="588579" y="536028"/>
                      </a:cubicBezTo>
                      <a:cubicBezTo>
                        <a:pt x="728717" y="648138"/>
                        <a:pt x="933669" y="807545"/>
                        <a:pt x="1124607" y="945931"/>
                      </a:cubicBezTo>
                      <a:cubicBezTo>
                        <a:pt x="1315545" y="1084317"/>
                        <a:pt x="1560786" y="1261242"/>
                        <a:pt x="1734207" y="1366345"/>
                      </a:cubicBezTo>
                      <a:cubicBezTo>
                        <a:pt x="1907628" y="1471448"/>
                        <a:pt x="2036379" y="1524000"/>
                        <a:pt x="2165131" y="1576552"/>
                      </a:cubicBezTo>
                    </a:path>
                  </a:pathLst>
                </a:cu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" name="フリーフォーム 31"/>
                <p:cNvSpPr/>
                <p:nvPr/>
              </p:nvSpPr>
              <p:spPr>
                <a:xfrm>
                  <a:off x="5118538" y="1324303"/>
                  <a:ext cx="1786759" cy="1797269"/>
                </a:xfrm>
                <a:custGeom>
                  <a:avLst/>
                  <a:gdLst>
                    <a:gd name="connsiteX0" fmla="*/ 0 w 1786759"/>
                    <a:gd name="connsiteY0" fmla="*/ 0 h 1797269"/>
                    <a:gd name="connsiteX1" fmla="*/ 357352 w 1786759"/>
                    <a:gd name="connsiteY1" fmla="*/ 536028 h 1797269"/>
                    <a:gd name="connsiteX2" fmla="*/ 914400 w 1786759"/>
                    <a:gd name="connsiteY2" fmla="*/ 1135118 h 1797269"/>
                    <a:gd name="connsiteX3" fmla="*/ 1219200 w 1786759"/>
                    <a:gd name="connsiteY3" fmla="*/ 1439918 h 1797269"/>
                    <a:gd name="connsiteX4" fmla="*/ 1534510 w 1786759"/>
                    <a:gd name="connsiteY4" fmla="*/ 1681656 h 1797269"/>
                    <a:gd name="connsiteX5" fmla="*/ 1786759 w 1786759"/>
                    <a:gd name="connsiteY5" fmla="*/ 1797269 h 1797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6759" h="1797269">
                      <a:moveTo>
                        <a:pt x="0" y="0"/>
                      </a:moveTo>
                      <a:cubicBezTo>
                        <a:pt x="102476" y="173421"/>
                        <a:pt x="204952" y="346842"/>
                        <a:pt x="357352" y="536028"/>
                      </a:cubicBezTo>
                      <a:cubicBezTo>
                        <a:pt x="509752" y="725214"/>
                        <a:pt x="770759" y="984470"/>
                        <a:pt x="914400" y="1135118"/>
                      </a:cubicBezTo>
                      <a:cubicBezTo>
                        <a:pt x="1058041" y="1285766"/>
                        <a:pt x="1115848" y="1348828"/>
                        <a:pt x="1219200" y="1439918"/>
                      </a:cubicBezTo>
                      <a:cubicBezTo>
                        <a:pt x="1322552" y="1531008"/>
                        <a:pt x="1439917" y="1622098"/>
                        <a:pt x="1534510" y="1681656"/>
                      </a:cubicBezTo>
                      <a:cubicBezTo>
                        <a:pt x="1629103" y="1741214"/>
                        <a:pt x="1707931" y="1769241"/>
                        <a:pt x="1786759" y="1797269"/>
                      </a:cubicBezTo>
                    </a:path>
                  </a:pathLst>
                </a:cu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33" name="図 32" descr="\begin{document}&#10;\begin{align*}&#10;p_T&#10;\end{align*}&#10;\end{document}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08617" y="3172952"/>
                  <a:ext cx="415598" cy="260760"/>
                </a:xfrm>
                <a:prstGeom prst="rect">
                  <a:avLst/>
                </a:prstGeom>
              </p:spPr>
            </p:pic>
            <p:pic>
              <p:nvPicPr>
                <p:cNvPr id="34" name="図 33" descr="\begin{document}&#10;\begin{align*}&#10;\sim (1/p_T)^n&#10;\end{align*}&#10;\end{document}"/>
                <p:cNvPicPr>
                  <a:picLocks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82209" y="2312373"/>
                  <a:ext cx="1083293" cy="261823"/>
                </a:xfrm>
                <a:prstGeom prst="rect">
                  <a:avLst/>
                </a:prstGeom>
              </p:spPr>
            </p:pic>
            <p:sp>
              <p:nvSpPr>
                <p:cNvPr id="35" name="テキスト ボックス 34"/>
                <p:cNvSpPr txBox="1"/>
                <p:nvPr/>
              </p:nvSpPr>
              <p:spPr>
                <a:xfrm>
                  <a:off x="6333909" y="1639833"/>
                  <a:ext cx="252729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>
                      <a:solidFill>
                        <a:srgbClr val="00B0F0"/>
                      </a:solidFill>
                    </a:rPr>
                    <a:t>Initial </a:t>
                  </a:r>
                  <a:r>
                    <a:rPr lang="en-US" altLang="ja-JP" dirty="0" smtClean="0">
                      <a:solidFill>
                        <a:srgbClr val="00B0F0"/>
                      </a:solidFill>
                    </a:rPr>
                    <a:t>distribution (τ = 0) </a:t>
                  </a:r>
                </a:p>
                <a:p>
                  <a:r>
                    <a:rPr lang="en-US" altLang="ja-JP" dirty="0">
                      <a:solidFill>
                        <a:srgbClr val="00B0F0"/>
                      </a:solidFill>
                    </a:rPr>
                    <a:t>f</a:t>
                  </a:r>
                  <a:r>
                    <a:rPr lang="en-US" altLang="ja-JP" dirty="0" smtClean="0">
                      <a:solidFill>
                        <a:srgbClr val="00B0F0"/>
                      </a:solidFill>
                    </a:rPr>
                    <a:t>rom </a:t>
                  </a:r>
                  <a:r>
                    <a:rPr lang="en-US" altLang="ja-JP" dirty="0" err="1" smtClean="0">
                      <a:solidFill>
                        <a:srgbClr val="00B0F0"/>
                      </a:solidFill>
                    </a:rPr>
                    <a:t>pQCD</a:t>
                  </a:r>
                  <a:endParaRPr lang="ja-JP" altLang="en-US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36" name="テキスト ボックス 35"/>
                <p:cNvSpPr txBox="1"/>
                <p:nvPr/>
              </p:nvSpPr>
              <p:spPr>
                <a:xfrm>
                  <a:off x="4943095" y="3212976"/>
                  <a:ext cx="17171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 smtClean="0">
                      <a:solidFill>
                        <a:srgbClr val="FF0000"/>
                      </a:solidFill>
                    </a:rPr>
                    <a:t>Thermal  </a:t>
                  </a:r>
                  <a:r>
                    <a:rPr lang="en-US" altLang="ja-JP" dirty="0">
                      <a:solidFill>
                        <a:srgbClr val="FF0000"/>
                      </a:solidFill>
                    </a:rPr>
                    <a:t>(</a:t>
                  </a:r>
                  <a:r>
                    <a:rPr lang="en-US" altLang="ja-JP" dirty="0" smtClean="0">
                      <a:solidFill>
                        <a:srgbClr val="FF0000"/>
                      </a:solidFill>
                    </a:rPr>
                    <a:t>τ = </a:t>
                  </a:r>
                  <a:r>
                    <a:rPr lang="ja-JP" altLang="en-US" dirty="0" smtClean="0">
                      <a:solidFill>
                        <a:srgbClr val="FF0000"/>
                      </a:solidFill>
                    </a:rPr>
                    <a:t>∞</a:t>
                  </a:r>
                  <a:r>
                    <a:rPr lang="en-US" altLang="ja-JP" dirty="0" smtClean="0">
                      <a:solidFill>
                        <a:srgbClr val="FF0000"/>
                      </a:solidFill>
                    </a:rPr>
                    <a:t>)</a:t>
                  </a:r>
                  <a:endParaRPr lang="ja-JP" alt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7" name="テキスト ボックス 36"/>
                <p:cNvSpPr txBox="1"/>
                <p:nvPr/>
              </p:nvSpPr>
              <p:spPr>
                <a:xfrm>
                  <a:off x="4427551" y="764704"/>
                  <a:ext cx="42176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 smtClean="0"/>
                    <a:t>Momentum distribution of HQs in log scale</a:t>
                  </a:r>
                  <a:endParaRPr kumimoji="1" lang="ja-JP" altLang="en-US" dirty="0"/>
                </a:p>
              </p:txBody>
            </p:sp>
            <p:cxnSp>
              <p:nvCxnSpPr>
                <p:cNvPr id="38" name="直線矢印コネクタ 37"/>
                <p:cNvCxnSpPr/>
                <p:nvPr/>
              </p:nvCxnSpPr>
              <p:spPr>
                <a:xfrm flipH="1">
                  <a:off x="6333909" y="2890852"/>
                  <a:ext cx="918231" cy="34092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正方形/長方形 38"/>
                <p:cNvSpPr/>
                <p:nvPr/>
              </p:nvSpPr>
              <p:spPr>
                <a:xfrm>
                  <a:off x="4860032" y="3429000"/>
                  <a:ext cx="3949075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1600" dirty="0" smtClean="0">
                      <a:solidFill>
                        <a:srgbClr val="00B050"/>
                      </a:solidFill>
                    </a:rPr>
                    <a:t>Relaxation time is controlled by transport </a:t>
                  </a:r>
                  <a:r>
                    <a:rPr lang="en-US" altLang="ja-JP" sz="1600" dirty="0">
                      <a:solidFill>
                        <a:srgbClr val="00B050"/>
                      </a:solidFill>
                    </a:rPr>
                    <a:t>coefficients (Drag force, diffusion constant)</a:t>
                  </a:r>
                </a:p>
              </p:txBody>
            </p:sp>
          </p:grpSp>
          <p:sp>
            <p:nvSpPr>
              <p:cNvPr id="25" name="テキスト ボックス 24"/>
              <p:cNvSpPr txBox="1"/>
              <p:nvPr/>
            </p:nvSpPr>
            <p:spPr>
              <a:xfrm>
                <a:off x="323528" y="3140968"/>
                <a:ext cx="60560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rgbClr val="7030A0"/>
                    </a:solidFill>
                  </a:rPr>
                  <a:t>Non-thermal heavy-quark production in hard scatterings</a:t>
                </a:r>
                <a:endParaRPr kumimoji="1" lang="ja-JP" altLang="en-US" sz="2000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2" name="グループ化 1"/>
            <p:cNvGrpSpPr/>
            <p:nvPr/>
          </p:nvGrpSpPr>
          <p:grpSpPr>
            <a:xfrm>
              <a:off x="2431212" y="669611"/>
              <a:ext cx="2712431" cy="1589461"/>
              <a:chOff x="2431212" y="669611"/>
              <a:chExt cx="2712431" cy="1589461"/>
            </a:xfrm>
          </p:grpSpPr>
          <p:grpSp>
            <p:nvGrpSpPr>
              <p:cNvPr id="45" name="グループ化 44"/>
              <p:cNvGrpSpPr/>
              <p:nvPr/>
            </p:nvGrpSpPr>
            <p:grpSpPr>
              <a:xfrm>
                <a:off x="2431212" y="669611"/>
                <a:ext cx="1346480" cy="1504153"/>
                <a:chOff x="2431212" y="422007"/>
                <a:chExt cx="1346480" cy="1504153"/>
              </a:xfrm>
            </p:grpSpPr>
            <p:grpSp>
              <p:nvGrpSpPr>
                <p:cNvPr id="46" name="グループ化 45"/>
                <p:cNvGrpSpPr/>
                <p:nvPr/>
              </p:nvGrpSpPr>
              <p:grpSpPr>
                <a:xfrm rot="15369474">
                  <a:off x="2704553" y="1392220"/>
                  <a:ext cx="260599" cy="807281"/>
                  <a:chOff x="3051033" y="1039364"/>
                  <a:chExt cx="371867" cy="905210"/>
                </a:xfrm>
              </p:grpSpPr>
              <p:sp>
                <p:nvSpPr>
                  <p:cNvPr id="64" name="円/楕円 63"/>
                  <p:cNvSpPr/>
                  <p:nvPr/>
                </p:nvSpPr>
                <p:spPr>
                  <a:xfrm rot="5400000">
                    <a:off x="3242943" y="1193732"/>
                    <a:ext cx="106513" cy="17789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5" name="円弧 64"/>
                  <p:cNvSpPr/>
                  <p:nvPr/>
                </p:nvSpPr>
                <p:spPr>
                  <a:xfrm rot="3741566">
                    <a:off x="3077347" y="1018135"/>
                    <a:ext cx="324324" cy="366782"/>
                  </a:xfrm>
                  <a:prstGeom prst="arc">
                    <a:avLst>
                      <a:gd name="adj1" fmla="val 15288936"/>
                      <a:gd name="adj2" fmla="val 20650506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6" name="円弧 65"/>
                  <p:cNvSpPr/>
                  <p:nvPr/>
                </p:nvSpPr>
                <p:spPr>
                  <a:xfrm rot="3741566">
                    <a:off x="3079819" y="1184484"/>
                    <a:ext cx="313923" cy="366782"/>
                  </a:xfrm>
                  <a:prstGeom prst="arc">
                    <a:avLst>
                      <a:gd name="adj1" fmla="val 15152873"/>
                      <a:gd name="adj2" fmla="val 20331611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7" name="円/楕円 66"/>
                  <p:cNvSpPr/>
                  <p:nvPr/>
                </p:nvSpPr>
                <p:spPr>
                  <a:xfrm rot="5400000">
                    <a:off x="3242943" y="1343537"/>
                    <a:ext cx="106513" cy="17789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8" name="円/楕円 67"/>
                  <p:cNvSpPr/>
                  <p:nvPr/>
                </p:nvSpPr>
                <p:spPr>
                  <a:xfrm rot="5400000">
                    <a:off x="3238883" y="1504566"/>
                    <a:ext cx="106513" cy="17789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9" name="円弧 68"/>
                  <p:cNvSpPr/>
                  <p:nvPr/>
                </p:nvSpPr>
                <p:spPr>
                  <a:xfrm rot="3741566">
                    <a:off x="3073288" y="1328969"/>
                    <a:ext cx="324324" cy="366782"/>
                  </a:xfrm>
                  <a:prstGeom prst="arc">
                    <a:avLst>
                      <a:gd name="adj1" fmla="val 14782402"/>
                      <a:gd name="adj2" fmla="val 20650506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0" name="円弧 69"/>
                  <p:cNvSpPr/>
                  <p:nvPr/>
                </p:nvSpPr>
                <p:spPr>
                  <a:xfrm rot="3741566">
                    <a:off x="3074218" y="1486779"/>
                    <a:ext cx="320411" cy="366782"/>
                  </a:xfrm>
                  <a:prstGeom prst="arc">
                    <a:avLst>
                      <a:gd name="adj1" fmla="val 15152873"/>
                      <a:gd name="adj2" fmla="val 20482557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1" name="円/楕円 70"/>
                  <p:cNvSpPr/>
                  <p:nvPr/>
                </p:nvSpPr>
                <p:spPr>
                  <a:xfrm rot="5400000">
                    <a:off x="3238883" y="1654372"/>
                    <a:ext cx="106513" cy="17789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2" name="円弧 71"/>
                  <p:cNvSpPr/>
                  <p:nvPr/>
                </p:nvSpPr>
                <p:spPr>
                  <a:xfrm rot="3741566">
                    <a:off x="3092576" y="1638427"/>
                    <a:ext cx="302757" cy="309538"/>
                  </a:xfrm>
                  <a:prstGeom prst="arc">
                    <a:avLst>
                      <a:gd name="adj1" fmla="val 15288936"/>
                      <a:gd name="adj2" fmla="val 21419531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47" name="グループ化 46"/>
                <p:cNvGrpSpPr/>
                <p:nvPr/>
              </p:nvGrpSpPr>
              <p:grpSpPr>
                <a:xfrm rot="17234175">
                  <a:off x="2727568" y="524362"/>
                  <a:ext cx="260599" cy="807281"/>
                  <a:chOff x="3051033" y="1039364"/>
                  <a:chExt cx="371867" cy="905210"/>
                </a:xfrm>
              </p:grpSpPr>
              <p:sp>
                <p:nvSpPr>
                  <p:cNvPr id="55" name="円/楕円 54"/>
                  <p:cNvSpPr/>
                  <p:nvPr/>
                </p:nvSpPr>
                <p:spPr>
                  <a:xfrm rot="5400000">
                    <a:off x="3242943" y="1193732"/>
                    <a:ext cx="106513" cy="17789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6" name="円弧 55"/>
                  <p:cNvSpPr/>
                  <p:nvPr/>
                </p:nvSpPr>
                <p:spPr>
                  <a:xfrm rot="3741566">
                    <a:off x="3077347" y="1018135"/>
                    <a:ext cx="324324" cy="366782"/>
                  </a:xfrm>
                  <a:prstGeom prst="arc">
                    <a:avLst>
                      <a:gd name="adj1" fmla="val 15288936"/>
                      <a:gd name="adj2" fmla="val 20650506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7" name="円弧 56"/>
                  <p:cNvSpPr/>
                  <p:nvPr/>
                </p:nvSpPr>
                <p:spPr>
                  <a:xfrm rot="3741566">
                    <a:off x="3079819" y="1184484"/>
                    <a:ext cx="313923" cy="366782"/>
                  </a:xfrm>
                  <a:prstGeom prst="arc">
                    <a:avLst>
                      <a:gd name="adj1" fmla="val 15152873"/>
                      <a:gd name="adj2" fmla="val 20331611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8" name="円/楕円 57"/>
                  <p:cNvSpPr/>
                  <p:nvPr/>
                </p:nvSpPr>
                <p:spPr>
                  <a:xfrm rot="5400000">
                    <a:off x="3242943" y="1343537"/>
                    <a:ext cx="106513" cy="17789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9" name="円/楕円 58"/>
                  <p:cNvSpPr/>
                  <p:nvPr/>
                </p:nvSpPr>
                <p:spPr>
                  <a:xfrm rot="5400000">
                    <a:off x="3238883" y="1504566"/>
                    <a:ext cx="106513" cy="17789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0" name="円弧 59"/>
                  <p:cNvSpPr/>
                  <p:nvPr/>
                </p:nvSpPr>
                <p:spPr>
                  <a:xfrm rot="3741566">
                    <a:off x="3073288" y="1328969"/>
                    <a:ext cx="324324" cy="366782"/>
                  </a:xfrm>
                  <a:prstGeom prst="arc">
                    <a:avLst>
                      <a:gd name="adj1" fmla="val 14782402"/>
                      <a:gd name="adj2" fmla="val 20650506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1" name="円弧 60"/>
                  <p:cNvSpPr/>
                  <p:nvPr/>
                </p:nvSpPr>
                <p:spPr>
                  <a:xfrm rot="3741566">
                    <a:off x="3074218" y="1486779"/>
                    <a:ext cx="320411" cy="366782"/>
                  </a:xfrm>
                  <a:prstGeom prst="arc">
                    <a:avLst>
                      <a:gd name="adj1" fmla="val 15152873"/>
                      <a:gd name="adj2" fmla="val 20482557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2" name="円/楕円 61"/>
                  <p:cNvSpPr/>
                  <p:nvPr/>
                </p:nvSpPr>
                <p:spPr>
                  <a:xfrm rot="5400000">
                    <a:off x="3238883" y="1654372"/>
                    <a:ext cx="106513" cy="17789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3" name="円弧 62"/>
                  <p:cNvSpPr/>
                  <p:nvPr/>
                </p:nvSpPr>
                <p:spPr>
                  <a:xfrm rot="3741566">
                    <a:off x="3092576" y="1638427"/>
                    <a:ext cx="302757" cy="309538"/>
                  </a:xfrm>
                  <a:prstGeom prst="arc">
                    <a:avLst>
                      <a:gd name="adj1" fmla="val 15288936"/>
                      <a:gd name="adj2" fmla="val 21419531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cxnSp>
              <p:nvCxnSpPr>
                <p:cNvPr id="48" name="直線コネクタ 47"/>
                <p:cNvCxnSpPr>
                  <a:stCxn id="63" idx="2"/>
                </p:cNvCxnSpPr>
                <p:nvPr/>
              </p:nvCxnSpPr>
              <p:spPr>
                <a:xfrm flipH="1">
                  <a:off x="3201002" y="971636"/>
                  <a:ext cx="46113" cy="63467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線コネクタ 48"/>
                <p:cNvCxnSpPr>
                  <a:stCxn id="63" idx="2"/>
                </p:cNvCxnSpPr>
                <p:nvPr/>
              </p:nvCxnSpPr>
              <p:spPr>
                <a:xfrm flipV="1">
                  <a:off x="3247115" y="941994"/>
                  <a:ext cx="530577" cy="2964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線コネクタ 49"/>
                <p:cNvCxnSpPr/>
                <p:nvPr/>
              </p:nvCxnSpPr>
              <p:spPr>
                <a:xfrm>
                  <a:off x="3201002" y="1606313"/>
                  <a:ext cx="540484" cy="12201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テキスト ボックス 50"/>
                <p:cNvSpPr txBox="1"/>
                <p:nvPr/>
              </p:nvSpPr>
              <p:spPr>
                <a:xfrm>
                  <a:off x="2623233" y="1285895"/>
                  <a:ext cx="2936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 smtClean="0"/>
                    <a:t>g</a:t>
                  </a:r>
                  <a:endParaRPr kumimoji="1" lang="ja-JP" altLang="en-US" dirty="0"/>
                </a:p>
              </p:txBody>
            </p:sp>
            <p:sp>
              <p:nvSpPr>
                <p:cNvPr id="52" name="テキスト ボックス 51"/>
                <p:cNvSpPr txBox="1"/>
                <p:nvPr/>
              </p:nvSpPr>
              <p:spPr>
                <a:xfrm>
                  <a:off x="2732517" y="422007"/>
                  <a:ext cx="2936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 smtClean="0"/>
                    <a:t>g</a:t>
                  </a:r>
                  <a:endParaRPr kumimoji="1" lang="ja-JP" altLang="en-US" dirty="0"/>
                </a:p>
              </p:txBody>
            </p:sp>
            <p:pic>
              <p:nvPicPr>
                <p:cNvPr id="53" name="図 52" descr="\begin{document}&#10;\begin{align*}&#10;Q&#10;\end{align*}&#10;\end{document}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25587" y="1754188"/>
                  <a:ext cx="111672" cy="146280"/>
                </a:xfrm>
                <a:prstGeom prst="rect">
                  <a:avLst/>
                </a:prstGeom>
              </p:spPr>
            </p:pic>
            <p:pic>
              <p:nvPicPr>
                <p:cNvPr id="54" name="図 53" descr="\begin{document}&#10;\begin{align*}&#10;\bar Q&#10;\end{align*}&#10;\end{document}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96868" y="758159"/>
                  <a:ext cx="111672" cy="167904"/>
                </a:xfrm>
                <a:prstGeom prst="rect">
                  <a:avLst/>
                </a:prstGeom>
              </p:spPr>
            </p:pic>
          </p:grpSp>
          <p:grpSp>
            <p:nvGrpSpPr>
              <p:cNvPr id="73" name="グループ化 72"/>
              <p:cNvGrpSpPr/>
              <p:nvPr/>
            </p:nvGrpSpPr>
            <p:grpSpPr>
              <a:xfrm>
                <a:off x="3340996" y="669611"/>
                <a:ext cx="1802647" cy="1589461"/>
                <a:chOff x="3340996" y="422007"/>
                <a:chExt cx="1802647" cy="1589461"/>
              </a:xfrm>
            </p:grpSpPr>
            <p:sp>
              <p:nvSpPr>
                <p:cNvPr id="74" name="円/楕円 73"/>
                <p:cNvSpPr/>
                <p:nvPr/>
              </p:nvSpPr>
              <p:spPr>
                <a:xfrm>
                  <a:off x="3742590" y="1468791"/>
                  <a:ext cx="381035" cy="381035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" name="円/楕円 74"/>
                <p:cNvSpPr/>
                <p:nvPr/>
              </p:nvSpPr>
              <p:spPr>
                <a:xfrm>
                  <a:off x="4587443" y="980198"/>
                  <a:ext cx="127936" cy="127936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" name="円/楕円 75"/>
                <p:cNvSpPr/>
                <p:nvPr/>
              </p:nvSpPr>
              <p:spPr>
                <a:xfrm>
                  <a:off x="3407664" y="1006029"/>
                  <a:ext cx="127936" cy="127936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" name="円/楕円 76"/>
                <p:cNvSpPr/>
                <p:nvPr/>
              </p:nvSpPr>
              <p:spPr>
                <a:xfrm>
                  <a:off x="3905628" y="1667925"/>
                  <a:ext cx="127936" cy="127936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" name="円/楕円 77"/>
                <p:cNvSpPr/>
                <p:nvPr/>
              </p:nvSpPr>
              <p:spPr>
                <a:xfrm>
                  <a:off x="4162682" y="848384"/>
                  <a:ext cx="127936" cy="127936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" name="円/楕円 78"/>
                <p:cNvSpPr/>
                <p:nvPr/>
              </p:nvSpPr>
              <p:spPr>
                <a:xfrm>
                  <a:off x="3691301" y="1351828"/>
                  <a:ext cx="127936" cy="127936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" name="円/楕円 79"/>
                <p:cNvSpPr/>
                <p:nvPr/>
              </p:nvSpPr>
              <p:spPr>
                <a:xfrm>
                  <a:off x="4222695" y="1693170"/>
                  <a:ext cx="127936" cy="127936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" name="円/楕円 80"/>
                <p:cNvSpPr/>
                <p:nvPr/>
              </p:nvSpPr>
              <p:spPr>
                <a:xfrm>
                  <a:off x="3346340" y="728140"/>
                  <a:ext cx="127936" cy="127936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" name="円/楕円 81"/>
                <p:cNvSpPr/>
                <p:nvPr/>
              </p:nvSpPr>
              <p:spPr>
                <a:xfrm>
                  <a:off x="4131236" y="527345"/>
                  <a:ext cx="127936" cy="127936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" name="円/楕円 82"/>
                <p:cNvSpPr/>
                <p:nvPr/>
              </p:nvSpPr>
              <p:spPr>
                <a:xfrm>
                  <a:off x="3777692" y="720448"/>
                  <a:ext cx="127936" cy="127936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" name="円/楕円 83"/>
                <p:cNvSpPr/>
                <p:nvPr/>
              </p:nvSpPr>
              <p:spPr>
                <a:xfrm>
                  <a:off x="4396240" y="1430346"/>
                  <a:ext cx="127936" cy="127936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" name="円/楕円 84"/>
                <p:cNvSpPr/>
                <p:nvPr/>
              </p:nvSpPr>
              <p:spPr>
                <a:xfrm>
                  <a:off x="3340996" y="1363381"/>
                  <a:ext cx="127936" cy="127936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" name="円/楕円 85"/>
                <p:cNvSpPr/>
                <p:nvPr/>
              </p:nvSpPr>
              <p:spPr>
                <a:xfrm>
                  <a:off x="3794433" y="1026037"/>
                  <a:ext cx="127936" cy="127936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" name="円/楕円 86"/>
                <p:cNvSpPr/>
                <p:nvPr/>
              </p:nvSpPr>
              <p:spPr>
                <a:xfrm>
                  <a:off x="4396240" y="1118420"/>
                  <a:ext cx="127936" cy="127936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8" name="円/楕円 87"/>
                <p:cNvSpPr/>
                <p:nvPr/>
              </p:nvSpPr>
              <p:spPr>
                <a:xfrm>
                  <a:off x="3404964" y="1840135"/>
                  <a:ext cx="127936" cy="127936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9" name="円/楕円 88"/>
                <p:cNvSpPr/>
                <p:nvPr/>
              </p:nvSpPr>
              <p:spPr>
                <a:xfrm>
                  <a:off x="4459507" y="672115"/>
                  <a:ext cx="127936" cy="127936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0" name="フリーフォーム 89"/>
                <p:cNvSpPr/>
                <p:nvPr/>
              </p:nvSpPr>
              <p:spPr>
                <a:xfrm>
                  <a:off x="3963511" y="422007"/>
                  <a:ext cx="1180132" cy="1108626"/>
                </a:xfrm>
                <a:custGeom>
                  <a:avLst/>
                  <a:gdLst>
                    <a:gd name="connsiteX0" fmla="*/ 12603 w 1053127"/>
                    <a:gd name="connsiteY0" fmla="*/ 966952 h 966952"/>
                    <a:gd name="connsiteX1" fmla="*/ 23113 w 1053127"/>
                    <a:gd name="connsiteY1" fmla="*/ 567559 h 966952"/>
                    <a:gd name="connsiteX2" fmla="*/ 159747 w 1053127"/>
                    <a:gd name="connsiteY2" fmla="*/ 578069 h 966952"/>
                    <a:gd name="connsiteX3" fmla="*/ 222810 w 1053127"/>
                    <a:gd name="connsiteY3" fmla="*/ 599090 h 966952"/>
                    <a:gd name="connsiteX4" fmla="*/ 254341 w 1053127"/>
                    <a:gd name="connsiteY4" fmla="*/ 588580 h 966952"/>
                    <a:gd name="connsiteX5" fmla="*/ 296382 w 1053127"/>
                    <a:gd name="connsiteY5" fmla="*/ 451945 h 966952"/>
                    <a:gd name="connsiteX6" fmla="*/ 401485 w 1053127"/>
                    <a:gd name="connsiteY6" fmla="*/ 462455 h 966952"/>
                    <a:gd name="connsiteX7" fmla="*/ 422506 w 1053127"/>
                    <a:gd name="connsiteY7" fmla="*/ 430924 h 966952"/>
                    <a:gd name="connsiteX8" fmla="*/ 517099 w 1053127"/>
                    <a:gd name="connsiteY8" fmla="*/ 378373 h 966952"/>
                    <a:gd name="connsiteX9" fmla="*/ 601182 w 1053127"/>
                    <a:gd name="connsiteY9" fmla="*/ 399393 h 966952"/>
                    <a:gd name="connsiteX10" fmla="*/ 622203 w 1053127"/>
                    <a:gd name="connsiteY10" fmla="*/ 430924 h 966952"/>
                    <a:gd name="connsiteX11" fmla="*/ 653734 w 1053127"/>
                    <a:gd name="connsiteY11" fmla="*/ 451945 h 966952"/>
                    <a:gd name="connsiteX12" fmla="*/ 674754 w 1053127"/>
                    <a:gd name="connsiteY12" fmla="*/ 483476 h 966952"/>
                    <a:gd name="connsiteX13" fmla="*/ 685265 w 1053127"/>
                    <a:gd name="connsiteY13" fmla="*/ 515007 h 966952"/>
                    <a:gd name="connsiteX14" fmla="*/ 716796 w 1053127"/>
                    <a:gd name="connsiteY14" fmla="*/ 536028 h 966952"/>
                    <a:gd name="connsiteX15" fmla="*/ 748327 w 1053127"/>
                    <a:gd name="connsiteY15" fmla="*/ 451945 h 966952"/>
                    <a:gd name="connsiteX16" fmla="*/ 758837 w 1053127"/>
                    <a:gd name="connsiteY16" fmla="*/ 178676 h 966952"/>
                    <a:gd name="connsiteX17" fmla="*/ 779858 w 1053127"/>
                    <a:gd name="connsiteY17" fmla="*/ 147145 h 966952"/>
                    <a:gd name="connsiteX18" fmla="*/ 821899 w 1053127"/>
                    <a:gd name="connsiteY18" fmla="*/ 126124 h 966952"/>
                    <a:gd name="connsiteX19" fmla="*/ 853430 w 1053127"/>
                    <a:gd name="connsiteY19" fmla="*/ 105104 h 966952"/>
                    <a:gd name="connsiteX20" fmla="*/ 884961 w 1053127"/>
                    <a:gd name="connsiteY20" fmla="*/ 94593 h 966952"/>
                    <a:gd name="connsiteX21" fmla="*/ 948023 w 1053127"/>
                    <a:gd name="connsiteY21" fmla="*/ 52552 h 966952"/>
                    <a:gd name="connsiteX22" fmla="*/ 1011085 w 1053127"/>
                    <a:gd name="connsiteY22" fmla="*/ 21021 h 966952"/>
                    <a:gd name="connsiteX23" fmla="*/ 1053127 w 1053127"/>
                    <a:gd name="connsiteY23" fmla="*/ 0 h 966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053127" h="966952">
                      <a:moveTo>
                        <a:pt x="12603" y="966952"/>
                      </a:moveTo>
                      <a:cubicBezTo>
                        <a:pt x="16106" y="833821"/>
                        <a:pt x="-24017" y="692118"/>
                        <a:pt x="23113" y="567559"/>
                      </a:cubicBezTo>
                      <a:cubicBezTo>
                        <a:pt x="39278" y="524836"/>
                        <a:pt x="114627" y="570945"/>
                        <a:pt x="159747" y="578069"/>
                      </a:cubicBezTo>
                      <a:cubicBezTo>
                        <a:pt x="181634" y="581525"/>
                        <a:pt x="222810" y="599090"/>
                        <a:pt x="222810" y="599090"/>
                      </a:cubicBezTo>
                      <a:cubicBezTo>
                        <a:pt x="233320" y="595587"/>
                        <a:pt x="251654" y="599328"/>
                        <a:pt x="254341" y="588580"/>
                      </a:cubicBezTo>
                      <a:cubicBezTo>
                        <a:pt x="292446" y="436157"/>
                        <a:pt x="214611" y="397430"/>
                        <a:pt x="296382" y="451945"/>
                      </a:cubicBezTo>
                      <a:cubicBezTo>
                        <a:pt x="314675" y="506824"/>
                        <a:pt x="303166" y="507146"/>
                        <a:pt x="401485" y="462455"/>
                      </a:cubicBezTo>
                      <a:cubicBezTo>
                        <a:pt x="412985" y="457228"/>
                        <a:pt x="412999" y="439242"/>
                        <a:pt x="422506" y="430924"/>
                      </a:cubicBezTo>
                      <a:cubicBezTo>
                        <a:pt x="466987" y="392004"/>
                        <a:pt x="473792" y="392808"/>
                        <a:pt x="517099" y="378373"/>
                      </a:cubicBezTo>
                      <a:cubicBezTo>
                        <a:pt x="545127" y="385380"/>
                        <a:pt x="575342" y="386473"/>
                        <a:pt x="601182" y="399393"/>
                      </a:cubicBezTo>
                      <a:cubicBezTo>
                        <a:pt x="612480" y="405042"/>
                        <a:pt x="613271" y="421992"/>
                        <a:pt x="622203" y="430924"/>
                      </a:cubicBezTo>
                      <a:cubicBezTo>
                        <a:pt x="631135" y="439856"/>
                        <a:pt x="643224" y="444938"/>
                        <a:pt x="653734" y="451945"/>
                      </a:cubicBezTo>
                      <a:cubicBezTo>
                        <a:pt x="660741" y="462455"/>
                        <a:pt x="669105" y="472178"/>
                        <a:pt x="674754" y="483476"/>
                      </a:cubicBezTo>
                      <a:cubicBezTo>
                        <a:pt x="679709" y="493385"/>
                        <a:pt x="678344" y="506356"/>
                        <a:pt x="685265" y="515007"/>
                      </a:cubicBezTo>
                      <a:cubicBezTo>
                        <a:pt x="693156" y="524871"/>
                        <a:pt x="706286" y="529021"/>
                        <a:pt x="716796" y="536028"/>
                      </a:cubicBezTo>
                      <a:cubicBezTo>
                        <a:pt x="740837" y="499965"/>
                        <a:pt x="745080" y="502271"/>
                        <a:pt x="748327" y="451945"/>
                      </a:cubicBezTo>
                      <a:cubicBezTo>
                        <a:pt x="754196" y="360977"/>
                        <a:pt x="749457" y="269349"/>
                        <a:pt x="758837" y="178676"/>
                      </a:cubicBezTo>
                      <a:cubicBezTo>
                        <a:pt x="760137" y="166111"/>
                        <a:pt x="770154" y="155232"/>
                        <a:pt x="779858" y="147145"/>
                      </a:cubicBezTo>
                      <a:cubicBezTo>
                        <a:pt x="791894" y="137115"/>
                        <a:pt x="808296" y="133897"/>
                        <a:pt x="821899" y="126124"/>
                      </a:cubicBezTo>
                      <a:cubicBezTo>
                        <a:pt x="832866" y="119857"/>
                        <a:pt x="842132" y="110753"/>
                        <a:pt x="853430" y="105104"/>
                      </a:cubicBezTo>
                      <a:cubicBezTo>
                        <a:pt x="863339" y="100149"/>
                        <a:pt x="875276" y="99973"/>
                        <a:pt x="884961" y="94593"/>
                      </a:cubicBezTo>
                      <a:cubicBezTo>
                        <a:pt x="907045" y="82324"/>
                        <a:pt x="927002" y="66566"/>
                        <a:pt x="948023" y="52552"/>
                      </a:cubicBezTo>
                      <a:cubicBezTo>
                        <a:pt x="1008621" y="12153"/>
                        <a:pt x="950162" y="47131"/>
                        <a:pt x="1011085" y="21021"/>
                      </a:cubicBezTo>
                      <a:cubicBezTo>
                        <a:pt x="1025486" y="14849"/>
                        <a:pt x="1053127" y="0"/>
                        <a:pt x="1053127" y="0"/>
                      </a:cubicBezTo>
                    </a:path>
                  </a:pathLst>
                </a:custGeom>
                <a:noFill/>
                <a:ln w="76200">
                  <a:solidFill>
                    <a:srgbClr val="FF0000">
                      <a:alpha val="56078"/>
                    </a:srgbClr>
                  </a:solidFill>
                  <a:headEnd type="none" w="med" len="med"/>
                  <a:tailEnd type="arrow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1" name="円/楕円 90"/>
                <p:cNvSpPr/>
                <p:nvPr/>
              </p:nvSpPr>
              <p:spPr>
                <a:xfrm>
                  <a:off x="4548640" y="1582746"/>
                  <a:ext cx="127936" cy="127936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2" name="円/楕円 91"/>
                <p:cNvSpPr/>
                <p:nvPr/>
              </p:nvSpPr>
              <p:spPr>
                <a:xfrm>
                  <a:off x="4181299" y="1288974"/>
                  <a:ext cx="127936" cy="127936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3" name="円/楕円 92"/>
                <p:cNvSpPr/>
                <p:nvPr/>
              </p:nvSpPr>
              <p:spPr>
                <a:xfrm>
                  <a:off x="3969596" y="1883532"/>
                  <a:ext cx="127936" cy="127936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grpSp>
        <p:nvGrpSpPr>
          <p:cNvPr id="95" name="グループ化 94"/>
          <p:cNvGrpSpPr/>
          <p:nvPr/>
        </p:nvGrpSpPr>
        <p:grpSpPr>
          <a:xfrm>
            <a:off x="1527808" y="1439634"/>
            <a:ext cx="3116200" cy="2277398"/>
            <a:chOff x="1907704" y="2420888"/>
            <a:chExt cx="5027733" cy="3674395"/>
          </a:xfrm>
        </p:grpSpPr>
        <p:pic>
          <p:nvPicPr>
            <p:cNvPr id="96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-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3150892"/>
              <a:ext cx="5027733" cy="2693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isometricTopUp">
                <a:rot lat="19054185" lon="18830481" rev="3055987"/>
              </a:camera>
              <a:lightRig rig="threePt" dir="t"/>
            </a:scene3d>
            <a:sp3d extrusionH="57150" prstMaterial="matte">
              <a:extrusionClr>
                <a:schemeClr val="accent4">
                  <a:lumMod val="20000"/>
                  <a:lumOff val="80000"/>
                </a:schemeClr>
              </a:extrusionClr>
              <a:contourClr>
                <a:schemeClr val="bg1"/>
              </a:contourClr>
            </a:sp3d>
          </p:spPr>
        </p:pic>
        <p:sp>
          <p:nvSpPr>
            <p:cNvPr id="97" name="右矢印 96"/>
            <p:cNvSpPr/>
            <p:nvPr/>
          </p:nvSpPr>
          <p:spPr bwMode="auto">
            <a:xfrm>
              <a:off x="2226941" y="4142712"/>
              <a:ext cx="2166344" cy="438416"/>
            </a:xfrm>
            <a:prstGeom prst="rightArrow">
              <a:avLst/>
            </a:prstGeom>
            <a:solidFill>
              <a:srgbClr val="FF66CC"/>
            </a:solidFill>
            <a:ln>
              <a:solidFill>
                <a:srgbClr val="FFFF00"/>
              </a:solidFill>
            </a:ln>
            <a:scene3d>
              <a:camera prst="isometricTopUp">
                <a:rot lat="19054185" lon="18830481" rev="3055987"/>
              </a:camera>
              <a:lightRig rig="threePt" dir="t"/>
            </a:scene3d>
            <a:sp3d extrusionH="57150" prstMaterial="matte">
              <a:extrusionClr>
                <a:schemeClr val="accent4">
                  <a:lumMod val="20000"/>
                  <a:lumOff val="80000"/>
                </a:schemeClr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solidFill>
                  <a:srgbClr val="00B050"/>
                </a:solidFill>
              </a:endParaRPr>
            </a:p>
          </p:txBody>
        </p:sp>
        <p:sp>
          <p:nvSpPr>
            <p:cNvPr id="98" name="右矢印 97"/>
            <p:cNvSpPr/>
            <p:nvPr/>
          </p:nvSpPr>
          <p:spPr bwMode="auto">
            <a:xfrm flipH="1" flipV="1">
              <a:off x="4819229" y="4359540"/>
              <a:ext cx="2016240" cy="437612"/>
            </a:xfrm>
            <a:prstGeom prst="rightArrow">
              <a:avLst/>
            </a:prstGeom>
            <a:solidFill>
              <a:srgbClr val="FF66CC"/>
            </a:solidFill>
            <a:ln cmpd="sng">
              <a:solidFill>
                <a:srgbClr val="FFFF00"/>
              </a:solidFill>
            </a:ln>
            <a:scene3d>
              <a:camera prst="isometricTopUp">
                <a:rot lat="19054185" lon="18830481" rev="3055987"/>
              </a:camera>
              <a:lightRig rig="threePt" dir="t"/>
            </a:scene3d>
            <a:sp3d extrusionH="57150" prstMaterial="matte">
              <a:extrusionClr>
                <a:schemeClr val="accent4">
                  <a:lumMod val="20000"/>
                  <a:lumOff val="80000"/>
                </a:schemeClr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solidFill>
                  <a:srgbClr val="00B050"/>
                </a:solidFill>
              </a:endParaRPr>
            </a:p>
          </p:txBody>
        </p:sp>
        <p:grpSp>
          <p:nvGrpSpPr>
            <p:cNvPr id="99" name="グループ化 98"/>
            <p:cNvGrpSpPr/>
            <p:nvPr/>
          </p:nvGrpSpPr>
          <p:grpSpPr>
            <a:xfrm>
              <a:off x="2154933" y="2420888"/>
              <a:ext cx="3470495" cy="3249138"/>
              <a:chOff x="2889033" y="1375409"/>
              <a:chExt cx="2364949" cy="2629657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105" name="円弧 104"/>
              <p:cNvSpPr/>
              <p:nvPr/>
            </p:nvSpPr>
            <p:spPr>
              <a:xfrm flipH="1">
                <a:off x="2889033" y="1375409"/>
                <a:ext cx="2364949" cy="2629657"/>
              </a:xfrm>
              <a:prstGeom prst="arc">
                <a:avLst>
                  <a:gd name="adj1" fmla="val 11875548"/>
                  <a:gd name="adj2" fmla="val 1750579"/>
                </a:avLst>
              </a:prstGeom>
              <a:ln w="66675" cap="rnd" cmpd="sng">
                <a:solidFill>
                  <a:srgbClr val="00B050"/>
                </a:solidFill>
                <a:headEnd type="triangle" w="med" len="med"/>
                <a:tailEnd type="none" w="med" len="med"/>
              </a:ln>
              <a:scene3d>
                <a:camera prst="isometricRightUp">
                  <a:rot lat="19786994" lon="17567926" rev="21062887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円弧 105"/>
              <p:cNvSpPr/>
              <p:nvPr/>
            </p:nvSpPr>
            <p:spPr>
              <a:xfrm flipH="1">
                <a:off x="3413958" y="1502895"/>
                <a:ext cx="1204146" cy="2294255"/>
              </a:xfrm>
              <a:prstGeom prst="arc">
                <a:avLst>
                  <a:gd name="adj1" fmla="val 11243535"/>
                  <a:gd name="adj2" fmla="val 1268660"/>
                </a:avLst>
              </a:prstGeom>
              <a:ln w="66675" cap="rnd" cmpd="sng">
                <a:solidFill>
                  <a:srgbClr val="00B050"/>
                </a:solidFill>
                <a:headEnd type="triangle" w="med" len="med"/>
                <a:tailEnd type="none" w="med" len="med"/>
              </a:ln>
              <a:scene3d>
                <a:camera prst="isometricRightUp">
                  <a:rot lat="20082133" lon="17848202" rev="21545114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" name="円弧 106"/>
              <p:cNvSpPr/>
              <p:nvPr/>
            </p:nvSpPr>
            <p:spPr>
              <a:xfrm flipH="1">
                <a:off x="3651383" y="1668760"/>
                <a:ext cx="660430" cy="1978851"/>
              </a:xfrm>
              <a:prstGeom prst="arc">
                <a:avLst>
                  <a:gd name="adj1" fmla="val 11867436"/>
                  <a:gd name="adj2" fmla="val 1456315"/>
                </a:avLst>
              </a:prstGeom>
              <a:ln w="66675" cap="rnd" cmpd="sng">
                <a:solidFill>
                  <a:srgbClr val="00B050"/>
                </a:solidFill>
                <a:headEnd type="triangle" w="med" len="med"/>
                <a:tailEnd type="none" w="med" len="med"/>
              </a:ln>
              <a:scene3d>
                <a:camera prst="isometricRightUp">
                  <a:rot lat="19782168" lon="17853733" rev="21542532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0" name="グループ化 99"/>
            <p:cNvGrpSpPr/>
            <p:nvPr/>
          </p:nvGrpSpPr>
          <p:grpSpPr>
            <a:xfrm>
              <a:off x="4499578" y="3356992"/>
              <a:ext cx="1831819" cy="2738291"/>
              <a:chOff x="4514565" y="2078563"/>
              <a:chExt cx="1514369" cy="2232248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102" name="円弧 101"/>
              <p:cNvSpPr/>
              <p:nvPr/>
            </p:nvSpPr>
            <p:spPr>
              <a:xfrm>
                <a:off x="4514565" y="2078563"/>
                <a:ext cx="1514369" cy="2232248"/>
              </a:xfrm>
              <a:prstGeom prst="arc">
                <a:avLst>
                  <a:gd name="adj1" fmla="val 11959789"/>
                  <a:gd name="adj2" fmla="val 8776466"/>
                </a:avLst>
              </a:prstGeom>
              <a:ln w="66675" cap="rnd" cmpd="sng">
                <a:solidFill>
                  <a:srgbClr val="00B050">
                    <a:alpha val="87000"/>
                  </a:srgbClr>
                </a:solidFill>
                <a:headEnd type="triangle" w="med" len="med"/>
                <a:tailEnd type="none" w="med" len="med"/>
              </a:ln>
              <a:scene3d>
                <a:camera prst="isometricLeftDown">
                  <a:rot lat="198" lon="2972752" rev="324973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円弧 102"/>
              <p:cNvSpPr/>
              <p:nvPr/>
            </p:nvSpPr>
            <p:spPr>
              <a:xfrm>
                <a:off x="4713512" y="2324491"/>
                <a:ext cx="1137333" cy="1842304"/>
              </a:xfrm>
              <a:prstGeom prst="arc">
                <a:avLst>
                  <a:gd name="adj1" fmla="val 11955876"/>
                  <a:gd name="adj2" fmla="val 8640163"/>
                </a:avLst>
              </a:prstGeom>
              <a:ln w="66675" cap="rnd" cmpd="sng">
                <a:solidFill>
                  <a:srgbClr val="00B050">
                    <a:alpha val="87000"/>
                  </a:srgbClr>
                </a:solidFill>
                <a:headEnd type="triangle" w="med" len="med"/>
                <a:tailEnd type="none" w="med" len="med"/>
              </a:ln>
              <a:scene3d>
                <a:camera prst="isometricLeftDown">
                  <a:rot lat="198" lon="2972752" rev="324973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" name="円弧 103"/>
              <p:cNvSpPr/>
              <p:nvPr/>
            </p:nvSpPr>
            <p:spPr>
              <a:xfrm>
                <a:off x="4865911" y="2582619"/>
                <a:ext cx="833111" cy="1349511"/>
              </a:xfrm>
              <a:prstGeom prst="arc">
                <a:avLst>
                  <a:gd name="adj1" fmla="val 12286575"/>
                  <a:gd name="adj2" fmla="val 8316086"/>
                </a:avLst>
              </a:prstGeom>
              <a:ln w="66675" cap="rnd" cmpd="sng">
                <a:solidFill>
                  <a:srgbClr val="00B050">
                    <a:alpha val="87000"/>
                  </a:srgbClr>
                </a:solidFill>
                <a:headEnd type="triangle" w="med" len="med"/>
                <a:tailEnd type="none" w="med" len="med"/>
              </a:ln>
              <a:scene3d>
                <a:camera prst="isometricLeftDown">
                  <a:rot lat="198" lon="2972752" rev="324973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01" name="テキスト ボックス 100"/>
            <p:cNvSpPr txBox="1"/>
            <p:nvPr/>
          </p:nvSpPr>
          <p:spPr>
            <a:xfrm>
              <a:off x="4089874" y="3917830"/>
              <a:ext cx="838484" cy="1340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800" dirty="0" smtClean="0">
                  <a:solidFill>
                    <a:srgbClr val="00B050"/>
                  </a:solidFill>
                </a:rPr>
                <a:t>B</a:t>
              </a:r>
              <a:endParaRPr kumimoji="1" lang="ja-JP" altLang="en-US" sz="48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995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2184483" y="241484"/>
            <a:ext cx="5085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70C0"/>
                </a:solidFill>
              </a:rPr>
              <a:t>Brief Introduction to Kondo effect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1259632" y="1412776"/>
            <a:ext cx="6930532" cy="3072696"/>
            <a:chOff x="1475655" y="1243024"/>
            <a:chExt cx="6067425" cy="2690032"/>
          </a:xfrm>
        </p:grpSpPr>
        <p:pic>
          <p:nvPicPr>
            <p:cNvPr id="2050" name="Picture 2" descr="https://upload.wikimedia.org/wikipedia/commons/4/4a/Classickond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5" y="1243024"/>
              <a:ext cx="6067425" cy="2571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正方形/長方形 3"/>
            <p:cNvSpPr/>
            <p:nvPr/>
          </p:nvSpPr>
          <p:spPr>
            <a:xfrm>
              <a:off x="6012158" y="3187240"/>
              <a:ext cx="1530921" cy="6275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GTT</a:t>
              </a:r>
              <a:endParaRPr kumimoji="1" lang="ja-JP" altLang="en-US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724128" y="3563724"/>
              <a:ext cx="611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T (K)</a:t>
              </a:r>
              <a:endParaRPr kumimoji="1" lang="ja-JP" altLang="en-US" dirty="0"/>
            </a:p>
          </p:txBody>
        </p:sp>
      </p:grpSp>
      <p:sp>
        <p:nvSpPr>
          <p:cNvPr id="36" name="テキスト ボックス 35"/>
          <p:cNvSpPr txBox="1"/>
          <p:nvPr/>
        </p:nvSpPr>
        <p:spPr>
          <a:xfrm>
            <a:off x="5071605" y="3163592"/>
            <a:ext cx="3291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70C0"/>
                </a:solidFill>
              </a:rPr>
              <a:t>Lattice vibration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altLang="ja-JP" sz="2000" dirty="0" smtClean="0">
                <a:solidFill>
                  <a:srgbClr val="0070C0"/>
                </a:solidFill>
              </a:rPr>
              <a:t>Electron scatterings 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(classical)</a:t>
            </a:r>
            <a:endParaRPr kumimoji="1" lang="ja-JP" altLang="en-US" sz="2000" baseline="30000" dirty="0">
              <a:solidFill>
                <a:srgbClr val="0070C0"/>
              </a:solidFill>
            </a:endParaRPr>
          </a:p>
        </p:txBody>
      </p:sp>
      <p:grpSp>
        <p:nvGrpSpPr>
          <p:cNvPr id="33" name="グループ化 32"/>
          <p:cNvGrpSpPr/>
          <p:nvPr/>
        </p:nvGrpSpPr>
        <p:grpSpPr>
          <a:xfrm>
            <a:off x="9297547" y="4217633"/>
            <a:ext cx="8742570" cy="1658883"/>
            <a:chOff x="560399" y="5154493"/>
            <a:chExt cx="8742570" cy="1658883"/>
          </a:xfrm>
        </p:grpSpPr>
        <p:grpSp>
          <p:nvGrpSpPr>
            <p:cNvPr id="29" name="グループ化 28"/>
            <p:cNvGrpSpPr/>
            <p:nvPr/>
          </p:nvGrpSpPr>
          <p:grpSpPr>
            <a:xfrm>
              <a:off x="560399" y="5589240"/>
              <a:ext cx="2118546" cy="1059273"/>
              <a:chOff x="-289188" y="2389454"/>
              <a:chExt cx="2118546" cy="1059273"/>
            </a:xfrm>
          </p:grpSpPr>
          <p:cxnSp>
            <p:nvCxnSpPr>
              <p:cNvPr id="10" name="直線コネクタ 9"/>
              <p:cNvCxnSpPr/>
              <p:nvPr/>
            </p:nvCxnSpPr>
            <p:spPr>
              <a:xfrm>
                <a:off x="240449" y="2919091"/>
                <a:ext cx="1059273" cy="735"/>
              </a:xfrm>
              <a:prstGeom prst="line">
                <a:avLst/>
              </a:prstGeom>
              <a:ln w="1016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図形グループ 28"/>
              <p:cNvGrpSpPr/>
              <p:nvPr/>
            </p:nvGrpSpPr>
            <p:grpSpPr>
              <a:xfrm>
                <a:off x="-289188" y="2389454"/>
                <a:ext cx="2118546" cy="1059273"/>
                <a:chOff x="-289188" y="842514"/>
                <a:chExt cx="4576716" cy="2288358"/>
              </a:xfrm>
            </p:grpSpPr>
            <p:sp>
              <p:nvSpPr>
                <p:cNvPr id="12" name="円弧 11"/>
                <p:cNvSpPr/>
                <p:nvPr/>
              </p:nvSpPr>
              <p:spPr>
                <a:xfrm>
                  <a:off x="-289188" y="842514"/>
                  <a:ext cx="2288358" cy="2288358"/>
                </a:xfrm>
                <a:prstGeom prst="arc">
                  <a:avLst/>
                </a:prstGeom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" name="円弧 12"/>
                <p:cNvSpPr/>
                <p:nvPr/>
              </p:nvSpPr>
              <p:spPr>
                <a:xfrm flipH="1">
                  <a:off x="1999170" y="842514"/>
                  <a:ext cx="2288358" cy="2288358"/>
                </a:xfrm>
                <a:prstGeom prst="arc">
                  <a:avLst/>
                </a:prstGeom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9" name="グループ化 8"/>
            <p:cNvGrpSpPr/>
            <p:nvPr/>
          </p:nvGrpSpPr>
          <p:grpSpPr>
            <a:xfrm>
              <a:off x="5457794" y="5543367"/>
              <a:ext cx="3845175" cy="1020821"/>
              <a:chOff x="3184720" y="2512030"/>
              <a:chExt cx="3845175" cy="1020821"/>
            </a:xfrm>
          </p:grpSpPr>
          <p:cxnSp>
            <p:nvCxnSpPr>
              <p:cNvPr id="14" name="直線コネクタ 13"/>
              <p:cNvCxnSpPr/>
              <p:nvPr/>
            </p:nvCxnSpPr>
            <p:spPr>
              <a:xfrm>
                <a:off x="4325950" y="3022441"/>
                <a:ext cx="1562715" cy="707"/>
              </a:xfrm>
              <a:prstGeom prst="line">
                <a:avLst/>
              </a:prstGeom>
              <a:ln w="1016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グループ化 14"/>
              <p:cNvGrpSpPr/>
              <p:nvPr/>
            </p:nvGrpSpPr>
            <p:grpSpPr>
              <a:xfrm>
                <a:off x="3184720" y="2512030"/>
                <a:ext cx="3845175" cy="1020821"/>
                <a:chOff x="3184720" y="965090"/>
                <a:chExt cx="3845175" cy="1020821"/>
              </a:xfrm>
            </p:grpSpPr>
            <p:sp>
              <p:nvSpPr>
                <p:cNvPr id="16" name="円弧 15"/>
                <p:cNvSpPr/>
                <p:nvPr/>
              </p:nvSpPr>
              <p:spPr>
                <a:xfrm>
                  <a:off x="3184720" y="966505"/>
                  <a:ext cx="2282460" cy="1019406"/>
                </a:xfrm>
                <a:prstGeom prst="arc">
                  <a:avLst>
                    <a:gd name="adj1" fmla="val 16200000"/>
                    <a:gd name="adj2" fmla="val 31593"/>
                  </a:avLst>
                </a:prstGeom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円弧 16"/>
                <p:cNvSpPr/>
                <p:nvPr/>
              </p:nvSpPr>
              <p:spPr>
                <a:xfrm flipH="1">
                  <a:off x="4747435" y="965090"/>
                  <a:ext cx="2282460" cy="1019406"/>
                </a:xfrm>
                <a:prstGeom prst="arc">
                  <a:avLst>
                    <a:gd name="adj1" fmla="val 16200000"/>
                    <a:gd name="adj2" fmla="val 31593"/>
                  </a:avLst>
                </a:prstGeom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円弧 17"/>
                <p:cNvSpPr/>
                <p:nvPr/>
              </p:nvSpPr>
              <p:spPr>
                <a:xfrm flipH="1">
                  <a:off x="4747435" y="1176202"/>
                  <a:ext cx="719746" cy="563612"/>
                </a:xfrm>
                <a:prstGeom prst="arc">
                  <a:avLst>
                    <a:gd name="adj1" fmla="val 18014"/>
                    <a:gd name="adj2" fmla="val 10667144"/>
                  </a:avLst>
                </a:prstGeom>
                <a:ln w="28575" cap="flat" cmpd="sng" algn="ctr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28" name="グループ化 27"/>
            <p:cNvGrpSpPr/>
            <p:nvPr/>
          </p:nvGrpSpPr>
          <p:grpSpPr>
            <a:xfrm>
              <a:off x="3049831" y="5608698"/>
              <a:ext cx="2552237" cy="1039815"/>
              <a:chOff x="1619672" y="2494477"/>
              <a:chExt cx="2552237" cy="1039815"/>
            </a:xfrm>
          </p:grpSpPr>
          <p:cxnSp>
            <p:nvCxnSpPr>
              <p:cNvPr id="19" name="直線コネクタ 18"/>
              <p:cNvCxnSpPr/>
              <p:nvPr/>
            </p:nvCxnSpPr>
            <p:spPr>
              <a:xfrm>
                <a:off x="2116859" y="3013664"/>
                <a:ext cx="1591793" cy="721"/>
              </a:xfrm>
              <a:prstGeom prst="line">
                <a:avLst/>
              </a:prstGeom>
              <a:ln w="1016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図形グループ 25"/>
              <p:cNvGrpSpPr/>
              <p:nvPr/>
            </p:nvGrpSpPr>
            <p:grpSpPr>
              <a:xfrm>
                <a:off x="1619672" y="2494477"/>
                <a:ext cx="2552237" cy="1039815"/>
                <a:chOff x="3985474" y="3481772"/>
                <a:chExt cx="5624593" cy="2291534"/>
              </a:xfrm>
            </p:grpSpPr>
            <p:sp>
              <p:nvSpPr>
                <p:cNvPr id="21" name="円弧 20"/>
                <p:cNvSpPr/>
                <p:nvPr/>
              </p:nvSpPr>
              <p:spPr>
                <a:xfrm>
                  <a:off x="3985474" y="3484948"/>
                  <a:ext cx="2041843" cy="2288358"/>
                </a:xfrm>
                <a:prstGeom prst="arc">
                  <a:avLst>
                    <a:gd name="adj1" fmla="val 16200000"/>
                    <a:gd name="adj2" fmla="val 21497387"/>
                  </a:avLst>
                </a:prstGeom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円弧 21"/>
                <p:cNvSpPr/>
                <p:nvPr/>
              </p:nvSpPr>
              <p:spPr>
                <a:xfrm flipH="1">
                  <a:off x="7568224" y="3484948"/>
                  <a:ext cx="2041843" cy="2288358"/>
                </a:xfrm>
                <a:prstGeom prst="arc">
                  <a:avLst>
                    <a:gd name="adj1" fmla="val 16200000"/>
                    <a:gd name="adj2" fmla="val 21497387"/>
                  </a:avLst>
                </a:prstGeom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円弧 22"/>
                <p:cNvSpPr/>
                <p:nvPr/>
              </p:nvSpPr>
              <p:spPr>
                <a:xfrm>
                  <a:off x="6027317" y="3481772"/>
                  <a:ext cx="1540907" cy="2288358"/>
                </a:xfrm>
                <a:prstGeom prst="arc">
                  <a:avLst>
                    <a:gd name="adj1" fmla="val 10998233"/>
                    <a:gd name="adj2" fmla="val 21444007"/>
                  </a:avLst>
                </a:prstGeom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24" name="テキスト ボックス 23"/>
            <p:cNvSpPr txBox="1"/>
            <p:nvPr/>
          </p:nvSpPr>
          <p:spPr>
            <a:xfrm>
              <a:off x="2557975" y="5373216"/>
              <a:ext cx="62674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 smtClean="0"/>
                <a:t>+</a:t>
              </a:r>
              <a:endParaRPr kumimoji="1" lang="ja-JP" altLang="en-US" sz="6000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602068" y="5301208"/>
              <a:ext cx="62674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 smtClean="0"/>
                <a:t>+</a:t>
              </a:r>
              <a:endParaRPr kumimoji="1" lang="ja-JP" altLang="en-US" sz="6000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3792053" y="5154493"/>
              <a:ext cx="10677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spc="-150" dirty="0" smtClean="0"/>
                <a:t>electron</a:t>
              </a:r>
              <a:endParaRPr kumimoji="1" lang="ja-JP" altLang="en-US" sz="2400" spc="-150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7020509" y="6345131"/>
              <a:ext cx="6559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spc="-150" dirty="0" smtClean="0"/>
                <a:t>hole</a:t>
              </a:r>
              <a:endParaRPr kumimoji="1" lang="ja-JP" altLang="en-US" sz="2400" spc="-150" dirty="0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3229216" y="5154493"/>
              <a:ext cx="5375232" cy="165230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827584" y="5157192"/>
              <a:ext cx="1625040" cy="1652303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4721661" y="6309009"/>
              <a:ext cx="13696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 smtClean="0">
                  <a:solidFill>
                    <a:srgbClr val="FF0000"/>
                  </a:solidFill>
                </a:rPr>
                <a:t>Quantum</a:t>
              </a:r>
              <a:endParaRPr lang="ja-JP" altLang="en-US" dirty="0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1045293" y="6351711"/>
              <a:ext cx="12224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 smtClean="0">
                  <a:solidFill>
                    <a:srgbClr val="0070C0"/>
                  </a:solidFill>
                </a:rPr>
                <a:t>Classical</a:t>
              </a:r>
              <a:endParaRPr lang="ja-JP" altLang="en-US" dirty="0"/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827584" y="3271838"/>
            <a:ext cx="5642958" cy="2967623"/>
            <a:chOff x="827584" y="2562260"/>
            <a:chExt cx="5642958" cy="2967623"/>
          </a:xfrm>
        </p:grpSpPr>
        <p:pic>
          <p:nvPicPr>
            <p:cNvPr id="39" name="図 3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2483768" y="4591630"/>
              <a:ext cx="3986774" cy="938253"/>
            </a:xfrm>
            <a:prstGeom prst="rect">
              <a:avLst/>
            </a:prstGeom>
          </p:spPr>
        </p:pic>
        <p:grpSp>
          <p:nvGrpSpPr>
            <p:cNvPr id="3" name="グループ化 2"/>
            <p:cNvGrpSpPr/>
            <p:nvPr/>
          </p:nvGrpSpPr>
          <p:grpSpPr>
            <a:xfrm>
              <a:off x="827584" y="2562260"/>
              <a:ext cx="4141005" cy="1610468"/>
              <a:chOff x="827584" y="2562260"/>
              <a:chExt cx="4141005" cy="1610468"/>
            </a:xfrm>
          </p:grpSpPr>
          <p:sp>
            <p:nvSpPr>
              <p:cNvPr id="31" name="テキスト ボックス 30"/>
              <p:cNvSpPr txBox="1"/>
              <p:nvPr/>
            </p:nvSpPr>
            <p:spPr>
              <a:xfrm>
                <a:off x="2771800" y="2564904"/>
                <a:ext cx="135088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rgbClr val="FF0000"/>
                    </a:solidFill>
                  </a:rPr>
                  <a:t>  Log T/T</a:t>
                </a:r>
                <a:r>
                  <a:rPr kumimoji="1" lang="en-US" altLang="ja-JP" sz="2000" baseline="-25000" dirty="0" smtClean="0">
                    <a:solidFill>
                      <a:srgbClr val="FF0000"/>
                    </a:solidFill>
                  </a:rPr>
                  <a:t>K</a:t>
                </a:r>
              </a:p>
              <a:p>
                <a:r>
                  <a:rPr kumimoji="1" lang="en-US" altLang="ja-JP" sz="2000" dirty="0" smtClean="0">
                    <a:solidFill>
                      <a:srgbClr val="FF0000"/>
                    </a:solidFill>
                  </a:rPr>
                  <a:t>(quantum) </a:t>
                </a:r>
                <a:endParaRPr kumimoji="1" lang="ja-JP" altLang="en-US" sz="2000" baseline="-25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円/楕円 31"/>
              <p:cNvSpPr/>
              <p:nvPr/>
            </p:nvSpPr>
            <p:spPr>
              <a:xfrm>
                <a:off x="2539876" y="2562260"/>
                <a:ext cx="1816100" cy="1082764"/>
              </a:xfrm>
              <a:prstGeom prst="ellips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" name="テキスト ボックス 1"/>
              <p:cNvSpPr txBox="1"/>
              <p:nvPr/>
            </p:nvSpPr>
            <p:spPr>
              <a:xfrm>
                <a:off x="827584" y="3803396"/>
                <a:ext cx="41410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T</a:t>
                </a:r>
                <a:r>
                  <a:rPr kumimoji="1" lang="en-US" altLang="ja-JP" baseline="-25000" dirty="0" smtClean="0">
                    <a:solidFill>
                      <a:srgbClr val="FF0000"/>
                    </a:solidFill>
                  </a:rPr>
                  <a:t>K</a:t>
                </a:r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: Kondo Temp. (Location of the minima)</a:t>
                </a:r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265" y="287684"/>
            <a:ext cx="3088383" cy="403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40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/>
          <p:cNvSpPr txBox="1"/>
          <p:nvPr/>
        </p:nvSpPr>
        <p:spPr>
          <a:xfrm>
            <a:off x="1403648" y="116632"/>
            <a:ext cx="67025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70C0"/>
                </a:solidFill>
              </a:rPr>
              <a:t>Heavy quark (HQ) dynamics in the </a:t>
            </a:r>
            <a:r>
              <a:rPr lang="en-US" altLang="ja-JP" sz="3200" dirty="0" smtClean="0">
                <a:solidFill>
                  <a:srgbClr val="0070C0"/>
                </a:solidFill>
              </a:rPr>
              <a:t>QPG</a:t>
            </a:r>
          </a:p>
          <a:p>
            <a:r>
              <a:rPr kumimoji="1" lang="en-US" altLang="ja-JP" sz="3200" dirty="0" smtClean="0">
                <a:solidFill>
                  <a:srgbClr val="0070C0"/>
                </a:solidFill>
              </a:rPr>
              <a:t>-- In soft regime</a:t>
            </a:r>
            <a:endParaRPr kumimoji="1" lang="ja-JP" altLang="en-US" sz="3200" dirty="0">
              <a:solidFill>
                <a:srgbClr val="0070C0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6012160" y="1628800"/>
            <a:ext cx="2347308" cy="2166152"/>
            <a:chOff x="1115616" y="1196752"/>
            <a:chExt cx="2347308" cy="2166152"/>
          </a:xfrm>
        </p:grpSpPr>
        <p:sp>
          <p:nvSpPr>
            <p:cNvPr id="5" name="雲 4"/>
            <p:cNvSpPr/>
            <p:nvPr/>
          </p:nvSpPr>
          <p:spPr>
            <a:xfrm>
              <a:off x="1115616" y="1196752"/>
              <a:ext cx="2332796" cy="2166152"/>
            </a:xfrm>
            <a:prstGeom prst="cloud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円/楕円 5"/>
            <p:cNvSpPr/>
            <p:nvPr/>
          </p:nvSpPr>
          <p:spPr>
            <a:xfrm>
              <a:off x="2224909" y="2244204"/>
              <a:ext cx="381035" cy="38103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3021703" y="1872107"/>
              <a:ext cx="127936" cy="12793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1726945" y="2086028"/>
              <a:ext cx="127936" cy="12793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2154078" y="2683956"/>
              <a:ext cx="127936" cy="12793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2481963" y="1928383"/>
              <a:ext cx="127936" cy="12793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2010582" y="2431827"/>
              <a:ext cx="127936" cy="127936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2541976" y="2773169"/>
              <a:ext cx="127936" cy="12793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1665621" y="1808139"/>
              <a:ext cx="127936" cy="12793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2450517" y="1607344"/>
              <a:ext cx="127936" cy="127936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2096973" y="1800447"/>
              <a:ext cx="127936" cy="12793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2715521" y="2510345"/>
              <a:ext cx="127936" cy="127936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1660277" y="2443380"/>
              <a:ext cx="127936" cy="12793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2113714" y="2106036"/>
              <a:ext cx="127936" cy="127936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2715521" y="2198419"/>
              <a:ext cx="127936" cy="12793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1788213" y="2762916"/>
              <a:ext cx="127936" cy="127936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2778788" y="1752114"/>
              <a:ext cx="127936" cy="12793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/>
            <p:cNvSpPr/>
            <p:nvPr/>
          </p:nvSpPr>
          <p:spPr>
            <a:xfrm>
              <a:off x="2282792" y="1502006"/>
              <a:ext cx="1180132" cy="1108626"/>
            </a:xfrm>
            <a:custGeom>
              <a:avLst/>
              <a:gdLst>
                <a:gd name="connsiteX0" fmla="*/ 12603 w 1053127"/>
                <a:gd name="connsiteY0" fmla="*/ 966952 h 966952"/>
                <a:gd name="connsiteX1" fmla="*/ 23113 w 1053127"/>
                <a:gd name="connsiteY1" fmla="*/ 567559 h 966952"/>
                <a:gd name="connsiteX2" fmla="*/ 159747 w 1053127"/>
                <a:gd name="connsiteY2" fmla="*/ 578069 h 966952"/>
                <a:gd name="connsiteX3" fmla="*/ 222810 w 1053127"/>
                <a:gd name="connsiteY3" fmla="*/ 599090 h 966952"/>
                <a:gd name="connsiteX4" fmla="*/ 254341 w 1053127"/>
                <a:gd name="connsiteY4" fmla="*/ 588580 h 966952"/>
                <a:gd name="connsiteX5" fmla="*/ 296382 w 1053127"/>
                <a:gd name="connsiteY5" fmla="*/ 451945 h 966952"/>
                <a:gd name="connsiteX6" fmla="*/ 401485 w 1053127"/>
                <a:gd name="connsiteY6" fmla="*/ 462455 h 966952"/>
                <a:gd name="connsiteX7" fmla="*/ 422506 w 1053127"/>
                <a:gd name="connsiteY7" fmla="*/ 430924 h 966952"/>
                <a:gd name="connsiteX8" fmla="*/ 517099 w 1053127"/>
                <a:gd name="connsiteY8" fmla="*/ 378373 h 966952"/>
                <a:gd name="connsiteX9" fmla="*/ 601182 w 1053127"/>
                <a:gd name="connsiteY9" fmla="*/ 399393 h 966952"/>
                <a:gd name="connsiteX10" fmla="*/ 622203 w 1053127"/>
                <a:gd name="connsiteY10" fmla="*/ 430924 h 966952"/>
                <a:gd name="connsiteX11" fmla="*/ 653734 w 1053127"/>
                <a:gd name="connsiteY11" fmla="*/ 451945 h 966952"/>
                <a:gd name="connsiteX12" fmla="*/ 674754 w 1053127"/>
                <a:gd name="connsiteY12" fmla="*/ 483476 h 966952"/>
                <a:gd name="connsiteX13" fmla="*/ 685265 w 1053127"/>
                <a:gd name="connsiteY13" fmla="*/ 515007 h 966952"/>
                <a:gd name="connsiteX14" fmla="*/ 716796 w 1053127"/>
                <a:gd name="connsiteY14" fmla="*/ 536028 h 966952"/>
                <a:gd name="connsiteX15" fmla="*/ 748327 w 1053127"/>
                <a:gd name="connsiteY15" fmla="*/ 451945 h 966952"/>
                <a:gd name="connsiteX16" fmla="*/ 758837 w 1053127"/>
                <a:gd name="connsiteY16" fmla="*/ 178676 h 966952"/>
                <a:gd name="connsiteX17" fmla="*/ 779858 w 1053127"/>
                <a:gd name="connsiteY17" fmla="*/ 147145 h 966952"/>
                <a:gd name="connsiteX18" fmla="*/ 821899 w 1053127"/>
                <a:gd name="connsiteY18" fmla="*/ 126124 h 966952"/>
                <a:gd name="connsiteX19" fmla="*/ 853430 w 1053127"/>
                <a:gd name="connsiteY19" fmla="*/ 105104 h 966952"/>
                <a:gd name="connsiteX20" fmla="*/ 884961 w 1053127"/>
                <a:gd name="connsiteY20" fmla="*/ 94593 h 966952"/>
                <a:gd name="connsiteX21" fmla="*/ 948023 w 1053127"/>
                <a:gd name="connsiteY21" fmla="*/ 52552 h 966952"/>
                <a:gd name="connsiteX22" fmla="*/ 1011085 w 1053127"/>
                <a:gd name="connsiteY22" fmla="*/ 21021 h 966952"/>
                <a:gd name="connsiteX23" fmla="*/ 1053127 w 1053127"/>
                <a:gd name="connsiteY23" fmla="*/ 0 h 96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3127" h="966952">
                  <a:moveTo>
                    <a:pt x="12603" y="966952"/>
                  </a:moveTo>
                  <a:cubicBezTo>
                    <a:pt x="16106" y="833821"/>
                    <a:pt x="-24017" y="692118"/>
                    <a:pt x="23113" y="567559"/>
                  </a:cubicBezTo>
                  <a:cubicBezTo>
                    <a:pt x="39278" y="524836"/>
                    <a:pt x="114627" y="570945"/>
                    <a:pt x="159747" y="578069"/>
                  </a:cubicBezTo>
                  <a:cubicBezTo>
                    <a:pt x="181634" y="581525"/>
                    <a:pt x="222810" y="599090"/>
                    <a:pt x="222810" y="599090"/>
                  </a:cubicBezTo>
                  <a:cubicBezTo>
                    <a:pt x="233320" y="595587"/>
                    <a:pt x="251654" y="599328"/>
                    <a:pt x="254341" y="588580"/>
                  </a:cubicBezTo>
                  <a:cubicBezTo>
                    <a:pt x="292446" y="436157"/>
                    <a:pt x="214611" y="397430"/>
                    <a:pt x="296382" y="451945"/>
                  </a:cubicBezTo>
                  <a:cubicBezTo>
                    <a:pt x="314675" y="506824"/>
                    <a:pt x="303166" y="507146"/>
                    <a:pt x="401485" y="462455"/>
                  </a:cubicBezTo>
                  <a:cubicBezTo>
                    <a:pt x="412985" y="457228"/>
                    <a:pt x="412999" y="439242"/>
                    <a:pt x="422506" y="430924"/>
                  </a:cubicBezTo>
                  <a:cubicBezTo>
                    <a:pt x="466987" y="392004"/>
                    <a:pt x="473792" y="392808"/>
                    <a:pt x="517099" y="378373"/>
                  </a:cubicBezTo>
                  <a:cubicBezTo>
                    <a:pt x="545127" y="385380"/>
                    <a:pt x="575342" y="386473"/>
                    <a:pt x="601182" y="399393"/>
                  </a:cubicBezTo>
                  <a:cubicBezTo>
                    <a:pt x="612480" y="405042"/>
                    <a:pt x="613271" y="421992"/>
                    <a:pt x="622203" y="430924"/>
                  </a:cubicBezTo>
                  <a:cubicBezTo>
                    <a:pt x="631135" y="439856"/>
                    <a:pt x="643224" y="444938"/>
                    <a:pt x="653734" y="451945"/>
                  </a:cubicBezTo>
                  <a:cubicBezTo>
                    <a:pt x="660741" y="462455"/>
                    <a:pt x="669105" y="472178"/>
                    <a:pt x="674754" y="483476"/>
                  </a:cubicBezTo>
                  <a:cubicBezTo>
                    <a:pt x="679709" y="493385"/>
                    <a:pt x="678344" y="506356"/>
                    <a:pt x="685265" y="515007"/>
                  </a:cubicBezTo>
                  <a:cubicBezTo>
                    <a:pt x="693156" y="524871"/>
                    <a:pt x="706286" y="529021"/>
                    <a:pt x="716796" y="536028"/>
                  </a:cubicBezTo>
                  <a:cubicBezTo>
                    <a:pt x="740837" y="499965"/>
                    <a:pt x="745080" y="502271"/>
                    <a:pt x="748327" y="451945"/>
                  </a:cubicBezTo>
                  <a:cubicBezTo>
                    <a:pt x="754196" y="360977"/>
                    <a:pt x="749457" y="269349"/>
                    <a:pt x="758837" y="178676"/>
                  </a:cubicBezTo>
                  <a:cubicBezTo>
                    <a:pt x="760137" y="166111"/>
                    <a:pt x="770154" y="155232"/>
                    <a:pt x="779858" y="147145"/>
                  </a:cubicBezTo>
                  <a:cubicBezTo>
                    <a:pt x="791894" y="137115"/>
                    <a:pt x="808296" y="133897"/>
                    <a:pt x="821899" y="126124"/>
                  </a:cubicBezTo>
                  <a:cubicBezTo>
                    <a:pt x="832866" y="119857"/>
                    <a:pt x="842132" y="110753"/>
                    <a:pt x="853430" y="105104"/>
                  </a:cubicBezTo>
                  <a:cubicBezTo>
                    <a:pt x="863339" y="100149"/>
                    <a:pt x="875276" y="99973"/>
                    <a:pt x="884961" y="94593"/>
                  </a:cubicBezTo>
                  <a:cubicBezTo>
                    <a:pt x="907045" y="82324"/>
                    <a:pt x="927002" y="66566"/>
                    <a:pt x="948023" y="52552"/>
                  </a:cubicBezTo>
                  <a:cubicBezTo>
                    <a:pt x="1008621" y="12153"/>
                    <a:pt x="950162" y="47131"/>
                    <a:pt x="1011085" y="21021"/>
                  </a:cubicBezTo>
                  <a:cubicBezTo>
                    <a:pt x="1025486" y="14849"/>
                    <a:pt x="1053127" y="0"/>
                    <a:pt x="1053127" y="0"/>
                  </a:cubicBezTo>
                </a:path>
              </a:pathLst>
            </a:custGeom>
            <a:noFill/>
            <a:ln w="76200">
              <a:solidFill>
                <a:srgbClr val="FF0000">
                  <a:alpha val="56078"/>
                </a:srgbClr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668640" y="1357236"/>
            <a:ext cx="4479424" cy="2791844"/>
            <a:chOff x="668640" y="1285228"/>
            <a:chExt cx="4479424" cy="2791844"/>
          </a:xfrm>
        </p:grpSpPr>
        <p:pic>
          <p:nvPicPr>
            <p:cNvPr id="46" name="図 45" descr="\begin{document}&#10;\begin{align*}&#10;\frac{d {\bm P}}{dt} = {\bm \xi} (t) - \eta_D {\bm P}&#10;\end{align*}&#10;\end{document}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734" y="1818662"/>
              <a:ext cx="2304322" cy="623496"/>
            </a:xfrm>
            <a:prstGeom prst="rect">
              <a:avLst/>
            </a:prstGeom>
          </p:spPr>
        </p:pic>
        <p:pic>
          <p:nvPicPr>
            <p:cNvPr id="47" name="図 46" descr="\begin{document}&#10;\begin{align*}&#10;\langle \xi_i(t) \xi_j(t^\prime) \rangle = \kappa \delta_{ij} \delta(t-t^\prime)&#10;\end{align*}&#10;\end{document}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036" y="3501008"/>
              <a:ext cx="3451835" cy="342005"/>
            </a:xfrm>
            <a:prstGeom prst="rect">
              <a:avLst/>
            </a:prstGeom>
          </p:spPr>
        </p:pic>
        <p:sp>
          <p:nvSpPr>
            <p:cNvPr id="48" name="テキスト ボックス 47"/>
            <p:cNvSpPr txBox="1"/>
            <p:nvPr/>
          </p:nvSpPr>
          <p:spPr>
            <a:xfrm>
              <a:off x="998901" y="2780928"/>
              <a:ext cx="29358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Random kick (white noise)</a:t>
              </a:r>
              <a:endParaRPr kumimoji="1" lang="ja-JP" altLang="en-US" sz="2000" dirty="0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998901" y="1332421"/>
              <a:ext cx="24780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err="1" smtClean="0"/>
                <a:t>Langevin</a:t>
              </a:r>
              <a:r>
                <a:rPr kumimoji="1" lang="en-US" altLang="ja-JP" sz="2400" dirty="0" smtClean="0"/>
                <a:t> equation</a:t>
              </a:r>
              <a:endParaRPr kumimoji="1" lang="ja-JP" altLang="en-US" sz="2400" dirty="0"/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668640" y="1285228"/>
              <a:ext cx="4479424" cy="2791844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テキスト ボックス 38"/>
          <p:cNvSpPr txBox="1"/>
          <p:nvPr/>
        </p:nvSpPr>
        <p:spPr>
          <a:xfrm>
            <a:off x="1140222" y="4571722"/>
            <a:ext cx="32965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Drag force coefficient: </a:t>
            </a:r>
            <a:r>
              <a:rPr lang="en-US" altLang="ja-JP" sz="2400" dirty="0" err="1"/>
              <a:t>η</a:t>
            </a:r>
            <a:r>
              <a:rPr lang="en-US" altLang="ja-JP" sz="2400" baseline="-25000" dirty="0" err="1"/>
              <a:t>D</a:t>
            </a:r>
            <a:endParaRPr lang="ja-JP" altLang="en-US" sz="2400" baseline="-25000" dirty="0"/>
          </a:p>
          <a:p>
            <a:r>
              <a:rPr kumimoji="1" lang="en-US" altLang="ja-JP" sz="2400" dirty="0" smtClean="0"/>
              <a:t>Diffusion constant: κ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108055" y="4365104"/>
            <a:ext cx="2208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Einstein relation</a:t>
            </a:r>
            <a:endParaRPr kumimoji="1" lang="ja-JP" altLang="en-US" sz="2400" dirty="0"/>
          </a:p>
        </p:txBody>
      </p:sp>
      <p:pic>
        <p:nvPicPr>
          <p:cNvPr id="42" name="図 41" descr="\begin{document}&#10;\begin{align*}&#10;\eta_D = \frac{\kappa}{2MT}&#10;\end{align*}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015" y="4804704"/>
            <a:ext cx="1932053" cy="734580"/>
          </a:xfrm>
          <a:prstGeom prst="rect">
            <a:avLst/>
          </a:prstGeom>
        </p:spPr>
      </p:pic>
      <p:sp>
        <p:nvSpPr>
          <p:cNvPr id="52" name="テキスト ボックス 51"/>
          <p:cNvSpPr txBox="1"/>
          <p:nvPr/>
        </p:nvSpPr>
        <p:spPr>
          <a:xfrm>
            <a:off x="683568" y="5848034"/>
            <a:ext cx="7861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solidFill>
                  <a:srgbClr val="00B050"/>
                </a:solidFill>
              </a:rPr>
              <a:t>Perturbative</a:t>
            </a:r>
            <a:r>
              <a:rPr lang="en-US" altLang="ja-JP" dirty="0" smtClean="0">
                <a:solidFill>
                  <a:srgbClr val="00B050"/>
                </a:solidFill>
              </a:rPr>
              <a:t> calculation by finite-T field theory (Hard Thermal Loop </a:t>
            </a:r>
            <a:r>
              <a:rPr lang="en-US" altLang="ja-JP" dirty="0" err="1" smtClean="0">
                <a:solidFill>
                  <a:srgbClr val="00B050"/>
                </a:solidFill>
              </a:rPr>
              <a:t>resummation</a:t>
            </a:r>
            <a:r>
              <a:rPr lang="en-US" altLang="ja-JP" dirty="0" smtClean="0">
                <a:solidFill>
                  <a:srgbClr val="00B050"/>
                </a:solidFill>
              </a:rPr>
              <a:t>)</a:t>
            </a:r>
            <a:endParaRPr kumimoji="1" lang="en-US" altLang="ja-JP" dirty="0" smtClean="0">
              <a:solidFill>
                <a:srgbClr val="00B050"/>
              </a:solidFill>
            </a:endParaRPr>
          </a:p>
          <a:p>
            <a:r>
              <a:rPr kumimoji="1" lang="en-US" altLang="ja-JP" dirty="0" smtClean="0">
                <a:solidFill>
                  <a:srgbClr val="00B050"/>
                </a:solidFill>
              </a:rPr>
              <a:t>LO and NLO without B are known (Moore &amp; </a:t>
            </a:r>
            <a:r>
              <a:rPr kumimoji="1" lang="en-US" altLang="ja-JP" dirty="0" err="1" smtClean="0">
                <a:solidFill>
                  <a:srgbClr val="00B050"/>
                </a:solidFill>
              </a:rPr>
              <a:t>Teaney</a:t>
            </a:r>
            <a:r>
              <a:rPr lang="en-US" altLang="ja-JP" dirty="0" smtClean="0">
                <a:solidFill>
                  <a:srgbClr val="00B050"/>
                </a:solidFill>
              </a:rPr>
              <a:t>, Caron-</a:t>
            </a:r>
            <a:r>
              <a:rPr lang="en-US" altLang="ja-JP" dirty="0" err="1" smtClean="0">
                <a:solidFill>
                  <a:srgbClr val="00B050"/>
                </a:solidFill>
              </a:rPr>
              <a:t>Huot</a:t>
            </a:r>
            <a:r>
              <a:rPr lang="en-US" altLang="ja-JP" dirty="0" smtClean="0">
                <a:solidFill>
                  <a:srgbClr val="00B050"/>
                </a:solidFill>
              </a:rPr>
              <a:t> &amp; Moore</a:t>
            </a:r>
            <a:r>
              <a:rPr kumimoji="1" lang="en-US" altLang="ja-JP" dirty="0" smtClean="0">
                <a:solidFill>
                  <a:srgbClr val="00B050"/>
                </a:solidFill>
              </a:rPr>
              <a:t>).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87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グループ化 75"/>
          <p:cNvGrpSpPr/>
          <p:nvPr/>
        </p:nvGrpSpPr>
        <p:grpSpPr>
          <a:xfrm>
            <a:off x="1261618" y="2185588"/>
            <a:ext cx="7702870" cy="2056294"/>
            <a:chOff x="1227164" y="2411596"/>
            <a:chExt cx="7702870" cy="2056294"/>
          </a:xfrm>
        </p:grpSpPr>
        <p:grpSp>
          <p:nvGrpSpPr>
            <p:cNvPr id="77" name="グループ化 76"/>
            <p:cNvGrpSpPr/>
            <p:nvPr/>
          </p:nvGrpSpPr>
          <p:grpSpPr>
            <a:xfrm>
              <a:off x="3018504" y="2411596"/>
              <a:ext cx="2129560" cy="1659088"/>
              <a:chOff x="6012160" y="332656"/>
              <a:chExt cx="3193354" cy="2487864"/>
            </a:xfrm>
          </p:grpSpPr>
          <p:cxnSp>
            <p:nvCxnSpPr>
              <p:cNvPr id="97" name="直線コネクタ 96"/>
              <p:cNvCxnSpPr/>
              <p:nvPr/>
            </p:nvCxnSpPr>
            <p:spPr>
              <a:xfrm>
                <a:off x="6012160" y="588272"/>
                <a:ext cx="0" cy="223224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線コネクタ 97"/>
              <p:cNvCxnSpPr/>
              <p:nvPr/>
            </p:nvCxnSpPr>
            <p:spPr>
              <a:xfrm>
                <a:off x="8748464" y="588272"/>
                <a:ext cx="0" cy="223224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テキスト ボックス 98"/>
              <p:cNvSpPr txBox="1"/>
              <p:nvPr/>
            </p:nvSpPr>
            <p:spPr>
              <a:xfrm>
                <a:off x="8820472" y="332656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2</a:t>
                </a:r>
                <a:endParaRPr kumimoji="1" lang="ja-JP" altLang="en-US" sz="28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cxnSp>
            <p:nvCxnSpPr>
              <p:cNvPr id="100" name="直線コネクタ 99"/>
              <p:cNvCxnSpPr/>
              <p:nvPr/>
            </p:nvCxnSpPr>
            <p:spPr>
              <a:xfrm>
                <a:off x="6588224" y="908720"/>
                <a:ext cx="0" cy="1728192"/>
              </a:xfrm>
              <a:prstGeom prst="line">
                <a:avLst/>
              </a:prstGeom>
              <a:ln w="101600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1" name="グループ化 100"/>
              <p:cNvGrpSpPr/>
              <p:nvPr/>
            </p:nvGrpSpPr>
            <p:grpSpPr>
              <a:xfrm>
                <a:off x="6650954" y="1556792"/>
                <a:ext cx="1593454" cy="304862"/>
                <a:chOff x="6139530" y="1556792"/>
                <a:chExt cx="1593454" cy="304862"/>
              </a:xfrm>
            </p:grpSpPr>
            <p:pic>
              <p:nvPicPr>
                <p:cNvPr id="106" name="Picture 8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39530" y="1628800"/>
                  <a:ext cx="1593454" cy="230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7" name="円/楕円 106"/>
                <p:cNvSpPr/>
                <p:nvPr/>
              </p:nvSpPr>
              <p:spPr>
                <a:xfrm>
                  <a:off x="7090636" y="1561195"/>
                  <a:ext cx="300459" cy="3004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" name="円/楕円 107"/>
                <p:cNvSpPr/>
                <p:nvPr/>
              </p:nvSpPr>
              <p:spPr>
                <a:xfrm>
                  <a:off x="6456004" y="1556792"/>
                  <a:ext cx="300459" cy="3004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102" name="直線コネクタ 101"/>
              <p:cNvCxnSpPr/>
              <p:nvPr/>
            </p:nvCxnSpPr>
            <p:spPr>
              <a:xfrm>
                <a:off x="8244408" y="908720"/>
                <a:ext cx="0" cy="1728192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3" name="グループ化 102"/>
              <p:cNvGrpSpPr/>
              <p:nvPr/>
            </p:nvGrpSpPr>
            <p:grpSpPr>
              <a:xfrm>
                <a:off x="7211487" y="1121719"/>
                <a:ext cx="536233" cy="363065"/>
                <a:chOff x="7211487" y="1121719"/>
                <a:chExt cx="536233" cy="363065"/>
              </a:xfrm>
            </p:grpSpPr>
            <p:cxnSp>
              <p:nvCxnSpPr>
                <p:cNvPr id="104" name="直線矢印コネクタ 103"/>
                <p:cNvCxnSpPr/>
                <p:nvPr/>
              </p:nvCxnSpPr>
              <p:spPr>
                <a:xfrm flipH="1">
                  <a:off x="7211487" y="1484784"/>
                  <a:ext cx="536233" cy="0"/>
                </a:xfrm>
                <a:prstGeom prst="straightConnector1">
                  <a:avLst/>
                </a:prstGeom>
                <a:ln w="1905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05" name="図 104" descr="\begin{document}&#10;\begin{align*}&#10;q&#10;\end{align*}&#10;\end{document}"/>
                <p:cNvPicPr>
                  <a:picLocks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85746" y="1121719"/>
                  <a:ext cx="138582" cy="219049"/>
                </a:xfrm>
                <a:prstGeom prst="rect">
                  <a:avLst/>
                </a:prstGeom>
              </p:spPr>
            </p:pic>
          </p:grpSp>
        </p:grpSp>
        <p:pic>
          <p:nvPicPr>
            <p:cNvPr id="78" name="図 77" descr="\begin{document}&#10;\begin{align*}&#10;\frac{d\Gamma}{d^3\bq} = &#10;\end{align*}&#10;\end{document}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7164" y="2863908"/>
              <a:ext cx="1040580" cy="915840"/>
            </a:xfrm>
            <a:prstGeom prst="rect">
              <a:avLst/>
            </a:prstGeom>
          </p:spPr>
        </p:pic>
        <p:grpSp>
          <p:nvGrpSpPr>
            <p:cNvPr id="79" name="グループ化 78"/>
            <p:cNvGrpSpPr/>
            <p:nvPr/>
          </p:nvGrpSpPr>
          <p:grpSpPr>
            <a:xfrm>
              <a:off x="6444208" y="2411596"/>
              <a:ext cx="2242827" cy="1747332"/>
              <a:chOff x="6686964" y="4647165"/>
              <a:chExt cx="2421540" cy="1886563"/>
            </a:xfrm>
          </p:grpSpPr>
          <p:cxnSp>
            <p:nvCxnSpPr>
              <p:cNvPr id="85" name="直線コネクタ 84"/>
              <p:cNvCxnSpPr/>
              <p:nvPr/>
            </p:nvCxnSpPr>
            <p:spPr>
              <a:xfrm>
                <a:off x="6686964" y="4841000"/>
                <a:ext cx="0" cy="169272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コネクタ 85"/>
              <p:cNvCxnSpPr/>
              <p:nvPr/>
            </p:nvCxnSpPr>
            <p:spPr>
              <a:xfrm>
                <a:off x="8761920" y="4841000"/>
                <a:ext cx="0" cy="169272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テキスト ボックス 86"/>
              <p:cNvSpPr txBox="1"/>
              <p:nvPr/>
            </p:nvSpPr>
            <p:spPr>
              <a:xfrm>
                <a:off x="8816524" y="4647165"/>
                <a:ext cx="291980" cy="396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2</a:t>
                </a:r>
                <a:endParaRPr kumimoji="1" lang="ja-JP" altLang="en-US" sz="28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cxnSp>
            <p:nvCxnSpPr>
              <p:cNvPr id="88" name="直線コネクタ 87"/>
              <p:cNvCxnSpPr/>
              <p:nvPr/>
            </p:nvCxnSpPr>
            <p:spPr>
              <a:xfrm>
                <a:off x="7123797" y="5083998"/>
                <a:ext cx="0" cy="1310499"/>
              </a:xfrm>
              <a:prstGeom prst="line">
                <a:avLst/>
              </a:prstGeom>
              <a:ln w="101600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9" name="グループ化 88"/>
              <p:cNvGrpSpPr/>
              <p:nvPr/>
            </p:nvGrpSpPr>
            <p:grpSpPr>
              <a:xfrm>
                <a:off x="7171365" y="5575435"/>
                <a:ext cx="1208326" cy="231179"/>
                <a:chOff x="6139530" y="1556792"/>
                <a:chExt cx="1593454" cy="304862"/>
              </a:xfrm>
            </p:grpSpPr>
            <p:pic>
              <p:nvPicPr>
                <p:cNvPr id="94" name="Picture 8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39530" y="1628800"/>
                  <a:ext cx="1593454" cy="230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5" name="円/楕円 94"/>
                <p:cNvSpPr/>
                <p:nvPr/>
              </p:nvSpPr>
              <p:spPr>
                <a:xfrm>
                  <a:off x="7090636" y="1561195"/>
                  <a:ext cx="300459" cy="3004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6" name="円/楕円 95"/>
                <p:cNvSpPr/>
                <p:nvPr/>
              </p:nvSpPr>
              <p:spPr>
                <a:xfrm>
                  <a:off x="6456004" y="1556792"/>
                  <a:ext cx="300459" cy="3004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0" name="グループ化 89"/>
              <p:cNvGrpSpPr/>
              <p:nvPr/>
            </p:nvGrpSpPr>
            <p:grpSpPr>
              <a:xfrm>
                <a:off x="7596421" y="5245516"/>
                <a:ext cx="406629" cy="275314"/>
                <a:chOff x="7211487" y="1121719"/>
                <a:chExt cx="536233" cy="363065"/>
              </a:xfrm>
            </p:grpSpPr>
            <p:cxnSp>
              <p:nvCxnSpPr>
                <p:cNvPr id="92" name="直線矢印コネクタ 91"/>
                <p:cNvCxnSpPr/>
                <p:nvPr/>
              </p:nvCxnSpPr>
              <p:spPr>
                <a:xfrm flipH="1">
                  <a:off x="7211487" y="1484784"/>
                  <a:ext cx="536233" cy="0"/>
                </a:xfrm>
                <a:prstGeom prst="straightConnector1">
                  <a:avLst/>
                </a:prstGeom>
                <a:ln w="1905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93" name="図 92" descr="\begin{document}&#10;\begin{align*}&#10;q&#10;\end{align*}&#10;\end{document}"/>
                <p:cNvPicPr>
                  <a:picLocks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85746" y="1121719"/>
                  <a:ext cx="138582" cy="219049"/>
                </a:xfrm>
                <a:prstGeom prst="rect">
                  <a:avLst/>
                </a:prstGeom>
              </p:spPr>
            </p:pic>
          </p:grpSp>
          <p:pic>
            <p:nvPicPr>
              <p:cNvPr id="91" name="Picture 8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738763" y="5680418"/>
                <a:ext cx="1350571" cy="195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0" name="テキスト ボックス 79"/>
            <p:cNvSpPr txBox="1"/>
            <p:nvPr/>
          </p:nvSpPr>
          <p:spPr>
            <a:xfrm>
              <a:off x="3622976" y="4067780"/>
              <a:ext cx="18061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Thermal quarks</a:t>
              </a:r>
              <a:endParaRPr kumimoji="1" lang="ja-JP" altLang="en-US" sz="2000" dirty="0"/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7137556" y="4067780"/>
              <a:ext cx="17924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Thermal gluons</a:t>
              </a:r>
              <a:endParaRPr kumimoji="1" lang="ja-JP" altLang="en-US" sz="2000" dirty="0"/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5529590" y="313167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+</a:t>
              </a:r>
              <a:endParaRPr kumimoji="1" lang="ja-JP" altLang="en-US" sz="2400" dirty="0"/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3151468" y="3923764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HQ</a:t>
              </a:r>
              <a:endParaRPr kumimoji="1" lang="ja-JP" altLang="en-US" dirty="0"/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6607852" y="3995772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HQ</a:t>
              </a:r>
              <a:endParaRPr kumimoji="1" lang="ja-JP" altLang="en-US" dirty="0"/>
            </a:p>
          </p:txBody>
        </p:sp>
      </p:grpSp>
      <p:sp>
        <p:nvSpPr>
          <p:cNvPr id="34" name="テキスト ボックス 33"/>
          <p:cNvSpPr txBox="1"/>
          <p:nvPr/>
        </p:nvSpPr>
        <p:spPr>
          <a:xfrm>
            <a:off x="251520" y="1700808"/>
            <a:ext cx="7089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Momentum transfer rate in the LO Coulomb scatterings</a:t>
            </a:r>
            <a:endParaRPr kumimoji="1" lang="ja-JP" altLang="en-US" sz="24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51520" y="116632"/>
            <a:ext cx="8828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>
                <a:solidFill>
                  <a:srgbClr val="0070C0"/>
                </a:solidFill>
              </a:rPr>
              <a:t>Perturbative</a:t>
            </a:r>
            <a:r>
              <a:rPr kumimoji="1" lang="en-US" altLang="ja-JP" sz="2800" dirty="0" smtClean="0">
                <a:solidFill>
                  <a:srgbClr val="0070C0"/>
                </a:solidFill>
              </a:rPr>
              <a:t> computation of momentum diffusion constant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grpSp>
        <p:nvGrpSpPr>
          <p:cNvPr id="111" name="グループ化 110"/>
          <p:cNvGrpSpPr/>
          <p:nvPr/>
        </p:nvGrpSpPr>
        <p:grpSpPr>
          <a:xfrm>
            <a:off x="899592" y="5148480"/>
            <a:ext cx="7570021" cy="1376864"/>
            <a:chOff x="395536" y="4767535"/>
            <a:chExt cx="7570021" cy="1376864"/>
          </a:xfrm>
        </p:grpSpPr>
        <p:sp>
          <p:nvSpPr>
            <p:cNvPr id="37" name="テキスト ボックス 36"/>
            <p:cNvSpPr txBox="1"/>
            <p:nvPr/>
          </p:nvSpPr>
          <p:spPr>
            <a:xfrm>
              <a:off x="395536" y="4767535"/>
              <a:ext cx="66313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rgbClr val="FF0000"/>
                  </a:solidFill>
                </a:rPr>
                <a:t>Effects of a strong magnetic field: </a:t>
              </a:r>
              <a:r>
                <a:rPr lang="en-US" altLang="ja-JP" sz="2400" b="1" dirty="0" smtClean="0">
                  <a:solidFill>
                    <a:srgbClr val="FF0000"/>
                  </a:solidFill>
                </a:rPr>
                <a:t>T</a:t>
              </a:r>
              <a:r>
                <a:rPr lang="en-US" altLang="ja-JP" sz="2400" b="1" baseline="30000" dirty="0" smtClean="0">
                  <a:solidFill>
                    <a:srgbClr val="FF0000"/>
                  </a:solidFill>
                </a:rPr>
                <a:t>2</a:t>
              </a:r>
              <a:r>
                <a:rPr lang="en-US" altLang="ja-JP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ja-JP" sz="2400" b="1" dirty="0">
                  <a:solidFill>
                    <a:srgbClr val="FF0000"/>
                  </a:solidFill>
                </a:rPr>
                <a:t>&lt;&lt; </a:t>
              </a:r>
              <a:r>
                <a:rPr lang="en-US" altLang="ja-JP" sz="2400" b="1" dirty="0" err="1" smtClean="0">
                  <a:solidFill>
                    <a:srgbClr val="FF0000"/>
                  </a:solidFill>
                </a:rPr>
                <a:t>eB</a:t>
              </a:r>
              <a:r>
                <a:rPr lang="en-US" altLang="ja-JP" sz="2400" b="1" dirty="0" smtClean="0">
                  <a:solidFill>
                    <a:srgbClr val="FF0000"/>
                  </a:solidFill>
                </a:rPr>
                <a:t> &lt;&lt; m</a:t>
              </a:r>
              <a:r>
                <a:rPr lang="en-US" altLang="ja-JP" sz="2400" b="1" baseline="-25000" dirty="0" smtClean="0">
                  <a:solidFill>
                    <a:srgbClr val="FF0000"/>
                  </a:solidFill>
                </a:rPr>
                <a:t>Q</a:t>
              </a:r>
              <a:r>
                <a:rPr lang="en-US" altLang="ja-JP" sz="2400" b="1" baseline="30000" dirty="0" smtClean="0">
                  <a:solidFill>
                    <a:srgbClr val="FF0000"/>
                  </a:solidFill>
                </a:rPr>
                <a:t>2</a:t>
              </a:r>
              <a:endParaRPr kumimoji="1" lang="ja-JP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395536" y="5313402"/>
              <a:ext cx="75700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FF0000"/>
                  </a:solidFill>
                </a:rPr>
                <a:t>1.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 Modification of the dispersion relation of thermal quarks</a:t>
              </a:r>
            </a:p>
            <a:p>
              <a:r>
                <a:rPr lang="en-US" altLang="ja-JP" sz="2400" dirty="0" smtClean="0">
                  <a:solidFill>
                    <a:srgbClr val="FF0000"/>
                  </a:solidFill>
                </a:rPr>
                <a:t>2. Modification of the Debye screening mass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グループ化 41"/>
          <p:cNvGrpSpPr/>
          <p:nvPr/>
        </p:nvGrpSpPr>
        <p:grpSpPr>
          <a:xfrm>
            <a:off x="1261618" y="2176296"/>
            <a:ext cx="7702870" cy="2056294"/>
            <a:chOff x="1227164" y="2411596"/>
            <a:chExt cx="7702870" cy="2056294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3018504" y="2411596"/>
              <a:ext cx="2129560" cy="1659088"/>
              <a:chOff x="6012160" y="332656"/>
              <a:chExt cx="3193354" cy="2487864"/>
            </a:xfrm>
          </p:grpSpPr>
          <p:cxnSp>
            <p:nvCxnSpPr>
              <p:cNvPr id="5" name="直線コネクタ 4"/>
              <p:cNvCxnSpPr/>
              <p:nvPr/>
            </p:nvCxnSpPr>
            <p:spPr>
              <a:xfrm>
                <a:off x="6012160" y="588272"/>
                <a:ext cx="0" cy="223224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線コネクタ 5"/>
              <p:cNvCxnSpPr/>
              <p:nvPr/>
            </p:nvCxnSpPr>
            <p:spPr>
              <a:xfrm>
                <a:off x="8748464" y="588272"/>
                <a:ext cx="0" cy="223224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テキスト ボックス 6"/>
              <p:cNvSpPr txBox="1"/>
              <p:nvPr/>
            </p:nvSpPr>
            <p:spPr>
              <a:xfrm>
                <a:off x="8820472" y="332656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2</a:t>
                </a:r>
                <a:endParaRPr kumimoji="1" lang="ja-JP" altLang="en-US" sz="28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cxnSp>
            <p:nvCxnSpPr>
              <p:cNvPr id="8" name="直線コネクタ 7"/>
              <p:cNvCxnSpPr/>
              <p:nvPr/>
            </p:nvCxnSpPr>
            <p:spPr>
              <a:xfrm>
                <a:off x="6588224" y="908720"/>
                <a:ext cx="0" cy="1728192"/>
              </a:xfrm>
              <a:prstGeom prst="line">
                <a:avLst/>
              </a:prstGeom>
              <a:ln w="101600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グループ化 8"/>
              <p:cNvGrpSpPr/>
              <p:nvPr/>
            </p:nvGrpSpPr>
            <p:grpSpPr>
              <a:xfrm>
                <a:off x="6650954" y="1556792"/>
                <a:ext cx="1593454" cy="304862"/>
                <a:chOff x="6139530" y="1556792"/>
                <a:chExt cx="1593454" cy="304862"/>
              </a:xfrm>
            </p:grpSpPr>
            <p:pic>
              <p:nvPicPr>
                <p:cNvPr id="14" name="Picture 8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39530" y="1628800"/>
                  <a:ext cx="1593454" cy="230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" name="円/楕円 14"/>
                <p:cNvSpPr/>
                <p:nvPr/>
              </p:nvSpPr>
              <p:spPr>
                <a:xfrm>
                  <a:off x="7090636" y="1561195"/>
                  <a:ext cx="300459" cy="30045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" name="円/楕円 15"/>
                <p:cNvSpPr/>
                <p:nvPr/>
              </p:nvSpPr>
              <p:spPr>
                <a:xfrm>
                  <a:off x="6456004" y="1556792"/>
                  <a:ext cx="300459" cy="30045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10" name="直線コネクタ 9"/>
              <p:cNvCxnSpPr/>
              <p:nvPr/>
            </p:nvCxnSpPr>
            <p:spPr>
              <a:xfrm>
                <a:off x="8244408" y="908720"/>
                <a:ext cx="0" cy="1728192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グループ化 10"/>
              <p:cNvGrpSpPr/>
              <p:nvPr/>
            </p:nvGrpSpPr>
            <p:grpSpPr>
              <a:xfrm>
                <a:off x="7211487" y="1121719"/>
                <a:ext cx="536233" cy="363065"/>
                <a:chOff x="7211487" y="1121719"/>
                <a:chExt cx="536233" cy="363065"/>
              </a:xfrm>
            </p:grpSpPr>
            <p:cxnSp>
              <p:nvCxnSpPr>
                <p:cNvPr id="12" name="直線矢印コネクタ 11"/>
                <p:cNvCxnSpPr/>
                <p:nvPr/>
              </p:nvCxnSpPr>
              <p:spPr>
                <a:xfrm flipH="1">
                  <a:off x="7211487" y="1484784"/>
                  <a:ext cx="536233" cy="0"/>
                </a:xfrm>
                <a:prstGeom prst="straightConnector1">
                  <a:avLst/>
                </a:prstGeom>
                <a:ln w="1905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3" name="図 12" descr="\begin{document}&#10;\begin{align*}&#10;q&#10;\end{align*}&#10;\end{document}"/>
                <p:cNvPicPr>
                  <a:picLocks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85746" y="1121719"/>
                  <a:ext cx="138582" cy="219049"/>
                </a:xfrm>
                <a:prstGeom prst="rect">
                  <a:avLst/>
                </a:prstGeom>
              </p:spPr>
            </p:pic>
          </p:grpSp>
        </p:grpSp>
        <p:pic>
          <p:nvPicPr>
            <p:cNvPr id="17" name="図 16" descr="\begin{document}&#10;\begin{align*}&#10;\frac{d\Gamma}{d^3\bq} = &#10;\end{align*}&#10;\end{document}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7164" y="2863908"/>
              <a:ext cx="1040580" cy="915840"/>
            </a:xfrm>
            <a:prstGeom prst="rect">
              <a:avLst/>
            </a:prstGeom>
          </p:spPr>
        </p:pic>
        <p:grpSp>
          <p:nvGrpSpPr>
            <p:cNvPr id="18" name="グループ化 17"/>
            <p:cNvGrpSpPr/>
            <p:nvPr/>
          </p:nvGrpSpPr>
          <p:grpSpPr>
            <a:xfrm>
              <a:off x="6444208" y="2411596"/>
              <a:ext cx="2242827" cy="1747332"/>
              <a:chOff x="6686964" y="4647165"/>
              <a:chExt cx="2421540" cy="1886563"/>
            </a:xfrm>
          </p:grpSpPr>
          <p:cxnSp>
            <p:nvCxnSpPr>
              <p:cNvPr id="19" name="直線コネクタ 18"/>
              <p:cNvCxnSpPr/>
              <p:nvPr/>
            </p:nvCxnSpPr>
            <p:spPr>
              <a:xfrm>
                <a:off x="6686964" y="4841000"/>
                <a:ext cx="0" cy="169272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/>
              <p:nvPr/>
            </p:nvCxnSpPr>
            <p:spPr>
              <a:xfrm>
                <a:off x="8761920" y="4841000"/>
                <a:ext cx="0" cy="169272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テキスト ボックス 20"/>
              <p:cNvSpPr txBox="1"/>
              <p:nvPr/>
            </p:nvSpPr>
            <p:spPr>
              <a:xfrm>
                <a:off x="8816524" y="4647165"/>
                <a:ext cx="291980" cy="396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2</a:t>
                </a:r>
                <a:endParaRPr kumimoji="1" lang="ja-JP" altLang="en-US" sz="28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cxnSp>
            <p:nvCxnSpPr>
              <p:cNvPr id="22" name="直線コネクタ 21"/>
              <p:cNvCxnSpPr/>
              <p:nvPr/>
            </p:nvCxnSpPr>
            <p:spPr>
              <a:xfrm>
                <a:off x="7123797" y="5083998"/>
                <a:ext cx="0" cy="1310499"/>
              </a:xfrm>
              <a:prstGeom prst="line">
                <a:avLst/>
              </a:prstGeom>
              <a:ln w="101600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" name="グループ化 22"/>
              <p:cNvGrpSpPr/>
              <p:nvPr/>
            </p:nvGrpSpPr>
            <p:grpSpPr>
              <a:xfrm>
                <a:off x="7171365" y="5575435"/>
                <a:ext cx="1208326" cy="231179"/>
                <a:chOff x="6139530" y="1556792"/>
                <a:chExt cx="1593454" cy="304862"/>
              </a:xfrm>
            </p:grpSpPr>
            <p:pic>
              <p:nvPicPr>
                <p:cNvPr id="28" name="Picture 8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39530" y="1628800"/>
                  <a:ext cx="1593454" cy="230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9" name="円/楕円 28"/>
                <p:cNvSpPr/>
                <p:nvPr/>
              </p:nvSpPr>
              <p:spPr>
                <a:xfrm>
                  <a:off x="7090636" y="1561195"/>
                  <a:ext cx="300459" cy="30045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円/楕円 29"/>
                <p:cNvSpPr/>
                <p:nvPr/>
              </p:nvSpPr>
              <p:spPr>
                <a:xfrm>
                  <a:off x="6456004" y="1556792"/>
                  <a:ext cx="300459" cy="30045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4" name="グループ化 23"/>
              <p:cNvGrpSpPr/>
              <p:nvPr/>
            </p:nvGrpSpPr>
            <p:grpSpPr>
              <a:xfrm>
                <a:off x="7596421" y="5245516"/>
                <a:ext cx="406629" cy="275314"/>
                <a:chOff x="7211487" y="1121719"/>
                <a:chExt cx="536233" cy="363065"/>
              </a:xfrm>
            </p:grpSpPr>
            <p:cxnSp>
              <p:nvCxnSpPr>
                <p:cNvPr id="26" name="直線矢印コネクタ 25"/>
                <p:cNvCxnSpPr/>
                <p:nvPr/>
              </p:nvCxnSpPr>
              <p:spPr>
                <a:xfrm flipH="1">
                  <a:off x="7211487" y="1484784"/>
                  <a:ext cx="536233" cy="0"/>
                </a:xfrm>
                <a:prstGeom prst="straightConnector1">
                  <a:avLst/>
                </a:prstGeom>
                <a:ln w="1905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7" name="図 26" descr="\begin{document}&#10;\begin{align*}&#10;q&#10;\end{align*}&#10;\end{document}"/>
                <p:cNvPicPr>
                  <a:picLocks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85746" y="1121719"/>
                  <a:ext cx="138582" cy="219049"/>
                </a:xfrm>
                <a:prstGeom prst="rect">
                  <a:avLst/>
                </a:prstGeom>
              </p:spPr>
            </p:pic>
          </p:grpSp>
          <p:pic>
            <p:nvPicPr>
              <p:cNvPr id="25" name="Picture 8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738763" y="5680418"/>
                <a:ext cx="1350571" cy="195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1" name="テキスト ボックス 30"/>
            <p:cNvSpPr txBox="1"/>
            <p:nvPr/>
          </p:nvSpPr>
          <p:spPr>
            <a:xfrm>
              <a:off x="3622976" y="4067780"/>
              <a:ext cx="18061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Thermal quarks</a:t>
              </a:r>
              <a:endParaRPr kumimoji="1" lang="ja-JP" altLang="en-US" sz="2000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7137556" y="4067780"/>
              <a:ext cx="17924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Thermal gluons</a:t>
              </a:r>
              <a:endParaRPr kumimoji="1" lang="ja-JP" altLang="en-US" sz="2000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5529590" y="313167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+</a:t>
              </a:r>
              <a:endParaRPr kumimoji="1" lang="ja-JP" altLang="en-US" sz="2400" dirty="0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3151468" y="3923764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HQ</a:t>
              </a:r>
              <a:endParaRPr kumimoji="1" lang="ja-JP" altLang="en-US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6607852" y="3995772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HQ</a:t>
              </a:r>
              <a:endParaRPr kumimoji="1" lang="ja-JP" altLang="en-US" dirty="0"/>
            </a:p>
          </p:txBody>
        </p:sp>
      </p:grpSp>
      <p:sp>
        <p:nvSpPr>
          <p:cNvPr id="109" name="テキスト ボックス 108"/>
          <p:cNvSpPr txBox="1"/>
          <p:nvPr/>
        </p:nvSpPr>
        <p:spPr>
          <a:xfrm>
            <a:off x="1781908" y="4283804"/>
            <a:ext cx="6467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c.f.)  LO and NLO without B (Moore &amp; </a:t>
            </a:r>
            <a:r>
              <a:rPr kumimoji="1" lang="en-US" altLang="ja-JP" dirty="0" err="1" smtClean="0">
                <a:solidFill>
                  <a:srgbClr val="00B050"/>
                </a:solidFill>
              </a:rPr>
              <a:t>Teaney</a:t>
            </a:r>
            <a:r>
              <a:rPr lang="en-US" altLang="ja-JP" dirty="0" smtClean="0">
                <a:solidFill>
                  <a:srgbClr val="00B050"/>
                </a:solidFill>
              </a:rPr>
              <a:t>, Caron-</a:t>
            </a:r>
            <a:r>
              <a:rPr lang="en-US" altLang="ja-JP" dirty="0" err="1" smtClean="0">
                <a:solidFill>
                  <a:srgbClr val="00B050"/>
                </a:solidFill>
              </a:rPr>
              <a:t>Huot</a:t>
            </a:r>
            <a:r>
              <a:rPr lang="en-US" altLang="ja-JP" dirty="0" smtClean="0">
                <a:solidFill>
                  <a:srgbClr val="00B050"/>
                </a:solidFill>
              </a:rPr>
              <a:t> &amp; Moore</a:t>
            </a:r>
            <a:r>
              <a:rPr kumimoji="1" lang="en-US" altLang="ja-JP" dirty="0" smtClean="0">
                <a:solidFill>
                  <a:srgbClr val="00B050"/>
                </a:solidFill>
              </a:rPr>
              <a:t>)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110" name="図 109" descr="\begin{document}&#10;\begin{align*}&#10;\kappa_i = \int \!\! d^3\bq \, q_i^2 \frac{d\Gamma}{d^3\bq}&#10;\end{align*}&#10;\end{document}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865" y="692696"/>
            <a:ext cx="2671223" cy="85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8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テキスト ボックス 48"/>
          <p:cNvSpPr txBox="1"/>
          <p:nvPr/>
        </p:nvSpPr>
        <p:spPr>
          <a:xfrm>
            <a:off x="1547664" y="110903"/>
            <a:ext cx="6173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70C0"/>
                </a:solidFill>
              </a:rPr>
              <a:t>Schematic picture </a:t>
            </a:r>
            <a:r>
              <a:rPr lang="en-US" altLang="ja-JP" sz="2800" dirty="0" smtClean="0">
                <a:solidFill>
                  <a:srgbClr val="0070C0"/>
                </a:solidFill>
              </a:rPr>
              <a:t>in</a:t>
            </a:r>
            <a:r>
              <a:rPr kumimoji="1" lang="en-US" altLang="ja-JP" sz="2800" dirty="0" smtClean="0">
                <a:solidFill>
                  <a:srgbClr val="0070C0"/>
                </a:solidFill>
              </a:rPr>
              <a:t> the strong field limit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grpSp>
        <p:nvGrpSpPr>
          <p:cNvPr id="53" name="グループ化 52"/>
          <p:cNvGrpSpPr/>
          <p:nvPr/>
        </p:nvGrpSpPr>
        <p:grpSpPr>
          <a:xfrm>
            <a:off x="134457" y="2123337"/>
            <a:ext cx="1413207" cy="3177871"/>
            <a:chOff x="971600" y="2987433"/>
            <a:chExt cx="1413207" cy="3177871"/>
          </a:xfrm>
        </p:grpSpPr>
        <p:sp>
          <p:nvSpPr>
            <p:cNvPr id="9" name="上矢印 8"/>
            <p:cNvSpPr/>
            <p:nvPr/>
          </p:nvSpPr>
          <p:spPr>
            <a:xfrm>
              <a:off x="1088663" y="2987433"/>
              <a:ext cx="1080120" cy="2466225"/>
            </a:xfrm>
            <a:prstGeom prst="upArrow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971600" y="5642084"/>
              <a:ext cx="14132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rgbClr val="00B050"/>
                  </a:solidFill>
                </a:rPr>
                <a:t>Strong B</a:t>
              </a:r>
              <a:endParaRPr kumimoji="1" lang="ja-JP" altLang="en-US" sz="2800" dirty="0">
                <a:solidFill>
                  <a:srgbClr val="00B050"/>
                </a:solidFill>
              </a:endParaRPr>
            </a:p>
          </p:txBody>
        </p:sp>
      </p:grpSp>
      <p:sp>
        <p:nvSpPr>
          <p:cNvPr id="54" name="円柱 53"/>
          <p:cNvSpPr/>
          <p:nvPr/>
        </p:nvSpPr>
        <p:spPr>
          <a:xfrm>
            <a:off x="3102155" y="2132856"/>
            <a:ext cx="173701" cy="2957869"/>
          </a:xfrm>
          <a:prstGeom prst="can">
            <a:avLst/>
          </a:prstGeom>
          <a:gradFill flip="none" rotWithShape="1">
            <a:gsLst>
              <a:gs pos="0">
                <a:srgbClr val="00B0F0">
                  <a:lumMod val="69000"/>
                </a:srgbClr>
              </a:gs>
              <a:gs pos="50000">
                <a:srgbClr val="00B0F0">
                  <a:lumMod val="93000"/>
                  <a:lumOff val="7000"/>
                </a:srgbClr>
              </a:gs>
              <a:gs pos="100000">
                <a:srgbClr val="00B0F0">
                  <a:lumMod val="69000"/>
                </a:srgbClr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5" name="グループ化 54"/>
          <p:cNvGrpSpPr/>
          <p:nvPr/>
        </p:nvGrpSpPr>
        <p:grpSpPr>
          <a:xfrm>
            <a:off x="1403648" y="1473207"/>
            <a:ext cx="2440923" cy="3900009"/>
            <a:chOff x="1825950" y="1844824"/>
            <a:chExt cx="2674042" cy="4680520"/>
          </a:xfrm>
        </p:grpSpPr>
        <p:sp>
          <p:nvSpPr>
            <p:cNvPr id="56" name="正方形/長方形 55"/>
            <p:cNvSpPr/>
            <p:nvPr/>
          </p:nvSpPr>
          <p:spPr>
            <a:xfrm>
              <a:off x="1825950" y="1844824"/>
              <a:ext cx="2674042" cy="46805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0" name="グループ化 59"/>
            <p:cNvGrpSpPr/>
            <p:nvPr/>
          </p:nvGrpSpPr>
          <p:grpSpPr>
            <a:xfrm>
              <a:off x="1887218" y="2024864"/>
              <a:ext cx="2540766" cy="4428472"/>
              <a:chOff x="-1808208" y="992746"/>
              <a:chExt cx="2540766" cy="4428472"/>
            </a:xfrm>
          </p:grpSpPr>
          <p:grpSp>
            <p:nvGrpSpPr>
              <p:cNvPr id="61" name="グループ化 60"/>
              <p:cNvGrpSpPr/>
              <p:nvPr/>
            </p:nvGrpSpPr>
            <p:grpSpPr>
              <a:xfrm>
                <a:off x="-1457367" y="992746"/>
                <a:ext cx="1925118" cy="4428472"/>
                <a:chOff x="-1457367" y="992746"/>
                <a:chExt cx="1925118" cy="4428472"/>
              </a:xfrm>
            </p:grpSpPr>
            <p:sp>
              <p:nvSpPr>
                <p:cNvPr id="63" name="円柱 62"/>
                <p:cNvSpPr/>
                <p:nvPr/>
              </p:nvSpPr>
              <p:spPr>
                <a:xfrm>
                  <a:off x="-591308" y="992746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" name="円柱 64"/>
                <p:cNvSpPr/>
                <p:nvPr/>
              </p:nvSpPr>
              <p:spPr>
                <a:xfrm>
                  <a:off x="-591309" y="1868820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" name="円柱 66"/>
                <p:cNvSpPr/>
                <p:nvPr/>
              </p:nvSpPr>
              <p:spPr>
                <a:xfrm>
                  <a:off x="-881303" y="107673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" name="円柱 67"/>
                <p:cNvSpPr/>
                <p:nvPr/>
              </p:nvSpPr>
              <p:spPr>
                <a:xfrm>
                  <a:off x="-1169335" y="1220748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" name="円柱 70"/>
                <p:cNvSpPr/>
                <p:nvPr/>
              </p:nvSpPr>
              <p:spPr>
                <a:xfrm>
                  <a:off x="12478" y="1220748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" name="円柱 71"/>
                <p:cNvSpPr/>
                <p:nvPr/>
              </p:nvSpPr>
              <p:spPr>
                <a:xfrm>
                  <a:off x="-275554" y="107673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" name="円柱 72"/>
                <p:cNvSpPr/>
                <p:nvPr/>
              </p:nvSpPr>
              <p:spPr>
                <a:xfrm>
                  <a:off x="-582440" y="136035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" name="円柱 73"/>
                <p:cNvSpPr/>
                <p:nvPr/>
              </p:nvSpPr>
              <p:spPr>
                <a:xfrm>
                  <a:off x="-275554" y="1508780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" name="円柱 74"/>
                <p:cNvSpPr/>
                <p:nvPr/>
              </p:nvSpPr>
              <p:spPr>
                <a:xfrm>
                  <a:off x="288802" y="136035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" name="円柱 75"/>
                <p:cNvSpPr/>
                <p:nvPr/>
              </p:nvSpPr>
              <p:spPr>
                <a:xfrm>
                  <a:off x="-1457367" y="1364764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" name="円柱 76"/>
                <p:cNvSpPr/>
                <p:nvPr/>
              </p:nvSpPr>
              <p:spPr>
                <a:xfrm>
                  <a:off x="-881303" y="143677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" name="円柱 77"/>
                <p:cNvSpPr/>
                <p:nvPr/>
              </p:nvSpPr>
              <p:spPr>
                <a:xfrm>
                  <a:off x="-582440" y="1770035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" name="円柱 78"/>
                <p:cNvSpPr/>
                <p:nvPr/>
              </p:nvSpPr>
              <p:spPr>
                <a:xfrm>
                  <a:off x="54801" y="1580788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" name="円柱 79"/>
                <p:cNvSpPr/>
                <p:nvPr/>
              </p:nvSpPr>
              <p:spPr>
                <a:xfrm>
                  <a:off x="-1169336" y="1508780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" name="円柱 80"/>
                <p:cNvSpPr/>
                <p:nvPr/>
              </p:nvSpPr>
              <p:spPr>
                <a:xfrm>
                  <a:off x="-1165767" y="1813580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" name="円柱 81"/>
                <p:cNvSpPr/>
                <p:nvPr/>
              </p:nvSpPr>
              <p:spPr>
                <a:xfrm>
                  <a:off x="-881303" y="1813580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" name="円柱 82"/>
                <p:cNvSpPr/>
                <p:nvPr/>
              </p:nvSpPr>
              <p:spPr>
                <a:xfrm>
                  <a:off x="-591310" y="215685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" name="円柱 83"/>
                <p:cNvSpPr/>
                <p:nvPr/>
              </p:nvSpPr>
              <p:spPr>
                <a:xfrm>
                  <a:off x="-270500" y="1849863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" name="円柱 84"/>
                <p:cNvSpPr/>
                <p:nvPr/>
              </p:nvSpPr>
              <p:spPr>
                <a:xfrm>
                  <a:off x="-1177208" y="2052151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" name="円柱 85"/>
                <p:cNvSpPr/>
                <p:nvPr/>
              </p:nvSpPr>
              <p:spPr>
                <a:xfrm>
                  <a:off x="-1452313" y="1765744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" name="円柱 86"/>
                <p:cNvSpPr/>
                <p:nvPr/>
              </p:nvSpPr>
              <p:spPr>
                <a:xfrm>
                  <a:off x="-881303" y="2180858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8" name="円柱 87"/>
                <p:cNvSpPr/>
                <p:nvPr/>
              </p:nvSpPr>
              <p:spPr>
                <a:xfrm>
                  <a:off x="-265209" y="215685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9" name="円柱 88"/>
                <p:cNvSpPr/>
                <p:nvPr/>
              </p:nvSpPr>
              <p:spPr>
                <a:xfrm>
                  <a:off x="54800" y="1911763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0" name="円柱 89"/>
                <p:cNvSpPr/>
                <p:nvPr/>
              </p:nvSpPr>
              <p:spPr>
                <a:xfrm>
                  <a:off x="294050" y="1770035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62" name="円弧 61"/>
              <p:cNvSpPr/>
              <p:nvPr/>
            </p:nvSpPr>
            <p:spPr>
              <a:xfrm rot="5400000">
                <a:off x="-1127069" y="2015773"/>
                <a:ext cx="1178488" cy="2540766"/>
              </a:xfrm>
              <a:prstGeom prst="arc">
                <a:avLst>
                  <a:gd name="adj1" fmla="val 15091432"/>
                  <a:gd name="adj2" fmla="val 6959428"/>
                </a:avLst>
              </a:prstGeom>
              <a:ln w="38100"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38" name="図 37" descr="\begin{document}&#10;\begin{align*}&#10;\Pi^{\mu\nu} (q)  = \frac{eB}{2\pi} \Pi_{1+1}^{\mu\nu} &#10;\end{align*}&#10;\end{document}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291" y="1981444"/>
            <a:ext cx="2113651" cy="583460"/>
          </a:xfrm>
          <a:prstGeom prst="rect">
            <a:avLst/>
          </a:prstGeom>
        </p:spPr>
      </p:pic>
      <p:sp>
        <p:nvSpPr>
          <p:cNvPr id="39" name="テキスト ボックス 38"/>
          <p:cNvSpPr txBox="1"/>
          <p:nvPr/>
        </p:nvSpPr>
        <p:spPr>
          <a:xfrm>
            <a:off x="9468544" y="5589240"/>
            <a:ext cx="6404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70C0"/>
                </a:solidFill>
              </a:rPr>
              <a:t>+ There is no T or μ correction i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n </a:t>
            </a:r>
            <a:r>
              <a:rPr lang="en-US" altLang="ja-JP" sz="2000" dirty="0" smtClean="0">
                <a:solidFill>
                  <a:srgbClr val="0070C0"/>
                </a:solidFill>
              </a:rPr>
              <a:t>massless </a:t>
            </a:r>
            <a:r>
              <a:rPr lang="en-US" altLang="ja-JP" sz="2000" dirty="0">
                <a:solidFill>
                  <a:srgbClr val="0070C0"/>
                </a:solidFill>
              </a:rPr>
              <a:t>Schwinger </a:t>
            </a:r>
            <a:r>
              <a:rPr lang="en-US" altLang="ja-JP" sz="2000" dirty="0" smtClean="0">
                <a:solidFill>
                  <a:srgbClr val="0070C0"/>
                </a:solidFill>
              </a:rPr>
              <a:t>model</a:t>
            </a:r>
          </a:p>
          <a:p>
            <a:r>
              <a:rPr lang="en-US" altLang="ja-JP" sz="2000" dirty="0" smtClean="0">
                <a:solidFill>
                  <a:srgbClr val="0070C0"/>
                </a:solidFill>
              </a:rPr>
              <a:t>+ Mass correction is small ~ m/T</a:t>
            </a:r>
            <a:endParaRPr lang="en-US" altLang="ja-JP" sz="2000" dirty="0">
              <a:solidFill>
                <a:srgbClr val="0070C0"/>
              </a:solidFill>
            </a:endParaRPr>
          </a:p>
        </p:txBody>
      </p:sp>
      <p:grpSp>
        <p:nvGrpSpPr>
          <p:cNvPr id="41" name="グループ化 40"/>
          <p:cNvGrpSpPr/>
          <p:nvPr/>
        </p:nvGrpSpPr>
        <p:grpSpPr>
          <a:xfrm>
            <a:off x="1279181" y="3008763"/>
            <a:ext cx="2370101" cy="1350168"/>
            <a:chOff x="1666123" y="4024460"/>
            <a:chExt cx="2370101" cy="1350168"/>
          </a:xfrm>
        </p:grpSpPr>
        <p:sp>
          <p:nvSpPr>
            <p:cNvPr id="57" name="フリーフォーム 56"/>
            <p:cNvSpPr/>
            <p:nvPr/>
          </p:nvSpPr>
          <p:spPr>
            <a:xfrm rot="19947902" flipH="1" flipV="1">
              <a:off x="1666123" y="4966388"/>
              <a:ext cx="1123987" cy="183864"/>
            </a:xfrm>
            <a:custGeom>
              <a:avLst/>
              <a:gdLst>
                <a:gd name="connsiteX0" fmla="*/ 0 w 6371771"/>
                <a:gd name="connsiteY0" fmla="*/ 803124 h 1533677"/>
                <a:gd name="connsiteX1" fmla="*/ 682171 w 6371771"/>
                <a:gd name="connsiteY1" fmla="*/ 120953 h 1533677"/>
                <a:gd name="connsiteX2" fmla="*/ 1407885 w 6371771"/>
                <a:gd name="connsiteY2" fmla="*/ 1528839 h 1533677"/>
                <a:gd name="connsiteX3" fmla="*/ 2133600 w 6371771"/>
                <a:gd name="connsiteY3" fmla="*/ 106439 h 1533677"/>
                <a:gd name="connsiteX4" fmla="*/ 2844800 w 6371771"/>
                <a:gd name="connsiteY4" fmla="*/ 1528839 h 1533677"/>
                <a:gd name="connsiteX5" fmla="*/ 3570514 w 6371771"/>
                <a:gd name="connsiteY5" fmla="*/ 77410 h 1533677"/>
                <a:gd name="connsiteX6" fmla="*/ 4281714 w 6371771"/>
                <a:gd name="connsiteY6" fmla="*/ 1514324 h 1533677"/>
                <a:gd name="connsiteX7" fmla="*/ 4978400 w 6371771"/>
                <a:gd name="connsiteY7" fmla="*/ 91924 h 1533677"/>
                <a:gd name="connsiteX8" fmla="*/ 5733143 w 6371771"/>
                <a:gd name="connsiteY8" fmla="*/ 1514324 h 1533677"/>
                <a:gd name="connsiteX9" fmla="*/ 6371771 w 6371771"/>
                <a:gd name="connsiteY9" fmla="*/ 77410 h 153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71771" h="1533677">
                  <a:moveTo>
                    <a:pt x="0" y="803124"/>
                  </a:moveTo>
                  <a:cubicBezTo>
                    <a:pt x="223761" y="401562"/>
                    <a:pt x="447523" y="0"/>
                    <a:pt x="682171" y="120953"/>
                  </a:cubicBezTo>
                  <a:cubicBezTo>
                    <a:pt x="916819" y="241906"/>
                    <a:pt x="1165980" y="1531258"/>
                    <a:pt x="1407885" y="1528839"/>
                  </a:cubicBezTo>
                  <a:cubicBezTo>
                    <a:pt x="1649790" y="1526420"/>
                    <a:pt x="1894114" y="106439"/>
                    <a:pt x="2133600" y="106439"/>
                  </a:cubicBezTo>
                  <a:cubicBezTo>
                    <a:pt x="2373086" y="106439"/>
                    <a:pt x="2605314" y="1533677"/>
                    <a:pt x="2844800" y="1528839"/>
                  </a:cubicBezTo>
                  <a:cubicBezTo>
                    <a:pt x="3084286" y="1524001"/>
                    <a:pt x="3331028" y="79829"/>
                    <a:pt x="3570514" y="77410"/>
                  </a:cubicBezTo>
                  <a:cubicBezTo>
                    <a:pt x="3810000" y="74991"/>
                    <a:pt x="4047066" y="1511905"/>
                    <a:pt x="4281714" y="1514324"/>
                  </a:cubicBezTo>
                  <a:cubicBezTo>
                    <a:pt x="4516362" y="1516743"/>
                    <a:pt x="4736495" y="91924"/>
                    <a:pt x="4978400" y="91924"/>
                  </a:cubicBezTo>
                  <a:cubicBezTo>
                    <a:pt x="5220305" y="91924"/>
                    <a:pt x="5500915" y="1516743"/>
                    <a:pt x="5733143" y="1514324"/>
                  </a:cubicBezTo>
                  <a:cubicBezTo>
                    <a:pt x="5965371" y="1511905"/>
                    <a:pt x="6168571" y="794657"/>
                    <a:pt x="6371771" y="77410"/>
                  </a:cubicBezTo>
                </a:path>
              </a:pathLst>
            </a:custGeom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円/楕円 57"/>
            <p:cNvSpPr/>
            <p:nvPr/>
          </p:nvSpPr>
          <p:spPr>
            <a:xfrm>
              <a:off x="2759412" y="4024460"/>
              <a:ext cx="231043" cy="135016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/>
            <p:cNvSpPr/>
            <p:nvPr/>
          </p:nvSpPr>
          <p:spPr>
            <a:xfrm rot="19947902" flipH="1" flipV="1">
              <a:off x="2912237" y="4409613"/>
              <a:ext cx="1123987" cy="183864"/>
            </a:xfrm>
            <a:custGeom>
              <a:avLst/>
              <a:gdLst>
                <a:gd name="connsiteX0" fmla="*/ 0 w 6371771"/>
                <a:gd name="connsiteY0" fmla="*/ 803124 h 1533677"/>
                <a:gd name="connsiteX1" fmla="*/ 682171 w 6371771"/>
                <a:gd name="connsiteY1" fmla="*/ 120953 h 1533677"/>
                <a:gd name="connsiteX2" fmla="*/ 1407885 w 6371771"/>
                <a:gd name="connsiteY2" fmla="*/ 1528839 h 1533677"/>
                <a:gd name="connsiteX3" fmla="*/ 2133600 w 6371771"/>
                <a:gd name="connsiteY3" fmla="*/ 106439 h 1533677"/>
                <a:gd name="connsiteX4" fmla="*/ 2844800 w 6371771"/>
                <a:gd name="connsiteY4" fmla="*/ 1528839 h 1533677"/>
                <a:gd name="connsiteX5" fmla="*/ 3570514 w 6371771"/>
                <a:gd name="connsiteY5" fmla="*/ 77410 h 1533677"/>
                <a:gd name="connsiteX6" fmla="*/ 4281714 w 6371771"/>
                <a:gd name="connsiteY6" fmla="*/ 1514324 h 1533677"/>
                <a:gd name="connsiteX7" fmla="*/ 4978400 w 6371771"/>
                <a:gd name="connsiteY7" fmla="*/ 91924 h 1533677"/>
                <a:gd name="connsiteX8" fmla="*/ 5733143 w 6371771"/>
                <a:gd name="connsiteY8" fmla="*/ 1514324 h 1533677"/>
                <a:gd name="connsiteX9" fmla="*/ 6371771 w 6371771"/>
                <a:gd name="connsiteY9" fmla="*/ 77410 h 153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71771" h="1533677">
                  <a:moveTo>
                    <a:pt x="0" y="803124"/>
                  </a:moveTo>
                  <a:cubicBezTo>
                    <a:pt x="223761" y="401562"/>
                    <a:pt x="447523" y="0"/>
                    <a:pt x="682171" y="120953"/>
                  </a:cubicBezTo>
                  <a:cubicBezTo>
                    <a:pt x="916819" y="241906"/>
                    <a:pt x="1165980" y="1531258"/>
                    <a:pt x="1407885" y="1528839"/>
                  </a:cubicBezTo>
                  <a:cubicBezTo>
                    <a:pt x="1649790" y="1526420"/>
                    <a:pt x="1894114" y="106439"/>
                    <a:pt x="2133600" y="106439"/>
                  </a:cubicBezTo>
                  <a:cubicBezTo>
                    <a:pt x="2373086" y="106439"/>
                    <a:pt x="2605314" y="1533677"/>
                    <a:pt x="2844800" y="1528839"/>
                  </a:cubicBezTo>
                  <a:cubicBezTo>
                    <a:pt x="3084286" y="1524001"/>
                    <a:pt x="3331028" y="79829"/>
                    <a:pt x="3570514" y="77410"/>
                  </a:cubicBezTo>
                  <a:cubicBezTo>
                    <a:pt x="3810000" y="74991"/>
                    <a:pt x="4047066" y="1511905"/>
                    <a:pt x="4281714" y="1514324"/>
                  </a:cubicBezTo>
                  <a:cubicBezTo>
                    <a:pt x="4516362" y="1516743"/>
                    <a:pt x="4736495" y="91924"/>
                    <a:pt x="4978400" y="91924"/>
                  </a:cubicBezTo>
                  <a:cubicBezTo>
                    <a:pt x="5220305" y="91924"/>
                    <a:pt x="5500915" y="1516743"/>
                    <a:pt x="5733143" y="1514324"/>
                  </a:cubicBezTo>
                  <a:cubicBezTo>
                    <a:pt x="5965371" y="1511905"/>
                    <a:pt x="6168571" y="794657"/>
                    <a:pt x="6371771" y="77410"/>
                  </a:cubicBezTo>
                </a:path>
              </a:pathLst>
            </a:custGeom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2" name="テキスト ボックス 41"/>
          <p:cNvSpPr txBox="1"/>
          <p:nvPr/>
        </p:nvSpPr>
        <p:spPr>
          <a:xfrm>
            <a:off x="4139952" y="2067000"/>
            <a:ext cx="2026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Gluon self-energy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211960" y="3161482"/>
            <a:ext cx="1977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Schwinger model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pic>
        <p:nvPicPr>
          <p:cNvPr id="66" name="図 65" descr="\begin{document}&#10;\begin{align*}&#10;\Pi_{1+1}^{\mu\nu} = {\rm tr}[t^at^a]&#10;\frac{g^2}{\pi}  f(q_\parallel^2)&#10;(q_\parallel^2 g_\parallel^{\mu\nu} - q^\mu_\parallel q^\nu_\parallel)&#10;\end{align*}&#10;\end{document}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705608"/>
            <a:ext cx="4694630" cy="666784"/>
          </a:xfrm>
          <a:prstGeom prst="rect">
            <a:avLst/>
          </a:prstGeom>
        </p:spPr>
      </p:pic>
      <p:pic>
        <p:nvPicPr>
          <p:cNvPr id="69" name="図 68" descr="\begin{document}&#10;\begin{align*}&#10;{\red m_D^2 \sim \frac{eB}{2\pi} \cdot \frac{g^2}{\pi}  \gg (gT)^2 }&#10;\end{align*}&#10;\end{document}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4569115"/>
            <a:ext cx="2664295" cy="5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1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テキスト ボックス 66"/>
          <p:cNvSpPr txBox="1"/>
          <p:nvPr/>
        </p:nvSpPr>
        <p:spPr>
          <a:xfrm>
            <a:off x="611560" y="241484"/>
            <a:ext cx="7590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0070C0"/>
                </a:solidFill>
              </a:rPr>
              <a:t>Prohibition of the longitudinal momentum transfer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grpSp>
        <p:nvGrpSpPr>
          <p:cNvPr id="44" name="グループ化 43"/>
          <p:cNvGrpSpPr/>
          <p:nvPr/>
        </p:nvGrpSpPr>
        <p:grpSpPr>
          <a:xfrm>
            <a:off x="611560" y="2235582"/>
            <a:ext cx="2143740" cy="2236948"/>
            <a:chOff x="2212237" y="2209649"/>
            <a:chExt cx="1255894" cy="1310499"/>
          </a:xfrm>
        </p:grpSpPr>
        <p:cxnSp>
          <p:nvCxnSpPr>
            <p:cNvPr id="35" name="直線コネクタ 34"/>
            <p:cNvCxnSpPr/>
            <p:nvPr/>
          </p:nvCxnSpPr>
          <p:spPr>
            <a:xfrm>
              <a:off x="2212237" y="2209649"/>
              <a:ext cx="0" cy="1310499"/>
            </a:xfrm>
            <a:prstGeom prst="line">
              <a:avLst/>
            </a:prstGeom>
            <a:ln w="1016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805" y="2755690"/>
              <a:ext cx="1208326" cy="174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7" name="直線コネクタ 36"/>
            <p:cNvCxnSpPr/>
            <p:nvPr/>
          </p:nvCxnSpPr>
          <p:spPr>
            <a:xfrm>
              <a:off x="3468131" y="2209649"/>
              <a:ext cx="0" cy="1310499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グループ化 37"/>
            <p:cNvGrpSpPr/>
            <p:nvPr/>
          </p:nvGrpSpPr>
          <p:grpSpPr>
            <a:xfrm>
              <a:off x="2684861" y="2278724"/>
              <a:ext cx="406629" cy="275314"/>
              <a:chOff x="7211487" y="999812"/>
              <a:chExt cx="536233" cy="363065"/>
            </a:xfrm>
          </p:grpSpPr>
          <p:cxnSp>
            <p:nvCxnSpPr>
              <p:cNvPr id="39" name="直線矢印コネクタ 38"/>
              <p:cNvCxnSpPr/>
              <p:nvPr/>
            </p:nvCxnSpPr>
            <p:spPr>
              <a:xfrm flipH="1">
                <a:off x="7211487" y="1362877"/>
                <a:ext cx="536233" cy="0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0" name="図 39" descr="\begin{document}&#10;\begin{align*}&#10;q&#10;\end{align*}&#10;\end{document}"/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85746" y="999812"/>
                <a:ext cx="138582" cy="219049"/>
              </a:xfrm>
              <a:prstGeom prst="rect">
                <a:avLst/>
              </a:prstGeom>
            </p:spPr>
          </p:pic>
        </p:grpSp>
      </p:grpSp>
      <p:grpSp>
        <p:nvGrpSpPr>
          <p:cNvPr id="87" name="グループ化 86"/>
          <p:cNvGrpSpPr/>
          <p:nvPr/>
        </p:nvGrpSpPr>
        <p:grpSpPr>
          <a:xfrm>
            <a:off x="2331843" y="4086870"/>
            <a:ext cx="295941" cy="555296"/>
            <a:chOff x="3195939" y="3691412"/>
            <a:chExt cx="295941" cy="555296"/>
          </a:xfrm>
        </p:grpSpPr>
        <p:pic>
          <p:nvPicPr>
            <p:cNvPr id="77" name="図 76" descr="\begin{document}&#10;\begin{align*}&#10;k&#10;\end{align*}&#10;\end{document}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939" y="3754168"/>
              <a:ext cx="184005" cy="289380"/>
            </a:xfrm>
            <a:prstGeom prst="rect">
              <a:avLst/>
            </a:prstGeom>
          </p:spPr>
        </p:pic>
        <p:cxnSp>
          <p:nvCxnSpPr>
            <p:cNvPr id="79" name="直線矢印コネクタ 78"/>
            <p:cNvCxnSpPr/>
            <p:nvPr/>
          </p:nvCxnSpPr>
          <p:spPr>
            <a:xfrm flipV="1">
              <a:off x="3491880" y="3691412"/>
              <a:ext cx="0" cy="555296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グループ化 87"/>
          <p:cNvGrpSpPr/>
          <p:nvPr/>
        </p:nvGrpSpPr>
        <p:grpSpPr>
          <a:xfrm>
            <a:off x="2263708" y="1973018"/>
            <a:ext cx="364076" cy="555296"/>
            <a:chOff x="3127804" y="2060848"/>
            <a:chExt cx="364076" cy="555296"/>
          </a:xfrm>
        </p:grpSpPr>
        <p:pic>
          <p:nvPicPr>
            <p:cNvPr id="78" name="図 77" descr="\begin{document}&#10;\begin{align*}&#10;k^\prime&#10;\end{align*}&#10;\end{document}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7804" y="2065890"/>
              <a:ext cx="276008" cy="324360"/>
            </a:xfrm>
            <a:prstGeom prst="rect">
              <a:avLst/>
            </a:prstGeom>
          </p:spPr>
        </p:pic>
        <p:cxnSp>
          <p:nvCxnSpPr>
            <p:cNvPr id="80" name="直線矢印コネクタ 79"/>
            <p:cNvCxnSpPr/>
            <p:nvPr/>
          </p:nvCxnSpPr>
          <p:spPr>
            <a:xfrm flipV="1">
              <a:off x="3491880" y="2060848"/>
              <a:ext cx="0" cy="555296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グループ化 85"/>
          <p:cNvGrpSpPr/>
          <p:nvPr/>
        </p:nvGrpSpPr>
        <p:grpSpPr>
          <a:xfrm>
            <a:off x="809935" y="4133258"/>
            <a:ext cx="377689" cy="555296"/>
            <a:chOff x="2170074" y="3691412"/>
            <a:chExt cx="377689" cy="555296"/>
          </a:xfrm>
        </p:grpSpPr>
        <p:cxnSp>
          <p:nvCxnSpPr>
            <p:cNvPr id="81" name="直線矢印コネクタ 80"/>
            <p:cNvCxnSpPr/>
            <p:nvPr/>
          </p:nvCxnSpPr>
          <p:spPr>
            <a:xfrm flipV="1">
              <a:off x="2170074" y="3691412"/>
              <a:ext cx="0" cy="555296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2" name="図 81" descr="\begin{document}&#10;\begin{align*}&#10;P&#10;\end{align*}&#10;\end{document}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5112" y="3760459"/>
              <a:ext cx="272651" cy="270225"/>
            </a:xfrm>
            <a:prstGeom prst="rect">
              <a:avLst/>
            </a:prstGeom>
          </p:spPr>
        </p:pic>
      </p:grpSp>
      <p:grpSp>
        <p:nvGrpSpPr>
          <p:cNvPr id="85" name="グループ化 84"/>
          <p:cNvGrpSpPr/>
          <p:nvPr/>
        </p:nvGrpSpPr>
        <p:grpSpPr>
          <a:xfrm>
            <a:off x="755576" y="1952250"/>
            <a:ext cx="460404" cy="555296"/>
            <a:chOff x="2167481" y="2060848"/>
            <a:chExt cx="460404" cy="555296"/>
          </a:xfrm>
        </p:grpSpPr>
        <p:cxnSp>
          <p:nvCxnSpPr>
            <p:cNvPr id="83" name="直線矢印コネクタ 82"/>
            <p:cNvCxnSpPr/>
            <p:nvPr/>
          </p:nvCxnSpPr>
          <p:spPr>
            <a:xfrm flipV="1">
              <a:off x="2167481" y="2060848"/>
              <a:ext cx="0" cy="555296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4" name="図 83" descr="\begin{document}&#10;\begin{align*}&#10;P^\prime&#10;\end{align*}&#10;\end{document}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2520" y="2104276"/>
              <a:ext cx="355365" cy="310145"/>
            </a:xfrm>
            <a:prstGeom prst="rect">
              <a:avLst/>
            </a:prstGeom>
          </p:spPr>
        </p:pic>
      </p:grpSp>
      <p:sp>
        <p:nvSpPr>
          <p:cNvPr id="94" name="テキスト ボックス 93"/>
          <p:cNvSpPr txBox="1"/>
          <p:nvPr/>
        </p:nvSpPr>
        <p:spPr>
          <a:xfrm>
            <a:off x="3275856" y="1628800"/>
            <a:ext cx="3348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Linear dispersion relation</a:t>
            </a:r>
            <a:endParaRPr kumimoji="1" lang="ja-JP" altLang="en-US" sz="2400" dirty="0"/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3286021" y="961564"/>
            <a:ext cx="222208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Massless limit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3447945" y="3460938"/>
            <a:ext cx="3428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From the chirality conservation</a:t>
            </a:r>
            <a:endParaRPr kumimoji="1" lang="ja-JP" altLang="en-US" sz="2000" dirty="0"/>
          </a:p>
        </p:txBody>
      </p:sp>
      <p:pic>
        <p:nvPicPr>
          <p:cNvPr id="107" name="図 106" descr="\begin{document}&#10;\begin{eqnarray}&#10;q_z &amp;=&amp; k_z^\prime - k_z &#10;\nonumber&#10;\end{eqnarray}&#10;\end{document}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42" y="2910675"/>
            <a:ext cx="2218098" cy="374309"/>
          </a:xfrm>
          <a:prstGeom prst="rect">
            <a:avLst/>
          </a:prstGeom>
        </p:spPr>
      </p:pic>
      <p:sp>
        <p:nvSpPr>
          <p:cNvPr id="108" name="テキスト ボックス 107"/>
          <p:cNvSpPr txBox="1"/>
          <p:nvPr/>
        </p:nvSpPr>
        <p:spPr>
          <a:xfrm>
            <a:off x="3419872" y="2393628"/>
            <a:ext cx="572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Energy and momentum </a:t>
            </a:r>
            <a:r>
              <a:rPr kumimoji="1" lang="en-US" altLang="ja-JP" sz="2000" dirty="0" smtClean="0"/>
              <a:t>transfers in the direction of B</a:t>
            </a:r>
            <a:endParaRPr kumimoji="1" lang="ja-JP" altLang="en-US" sz="2000" dirty="0"/>
          </a:p>
        </p:txBody>
      </p:sp>
      <p:pic>
        <p:nvPicPr>
          <p:cNvPr id="42" name="図 41" descr="\begin{document}&#10;{\red&#10;$\kappa_\parallel = 0$ in massless limit, while $\kappa_\perp \not = 0$.&#10;}&#10;\end{document}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91" y="6165304"/>
            <a:ext cx="6719533" cy="43204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43156" y="4653136"/>
            <a:ext cx="583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HQ</a:t>
            </a:r>
            <a:endParaRPr kumimoji="1" lang="ja-JP" altLang="en-US" sz="24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979712" y="4684494"/>
            <a:ext cx="123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Light quark</a:t>
            </a:r>
            <a:endParaRPr kumimoji="1" lang="ja-JP" altLang="en-US" dirty="0"/>
          </a:p>
        </p:txBody>
      </p:sp>
      <p:pic>
        <p:nvPicPr>
          <p:cNvPr id="6" name="図 5" descr="\begin{document}&#10;\begin{align*}&#10;q^0 = k^{\prime 0} - k^0&#10;\, ,&#10;\end{align*}&#10;\end{document}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320" y="2924944"/>
            <a:ext cx="2095576" cy="380366"/>
          </a:xfrm>
          <a:prstGeom prst="rect">
            <a:avLst/>
          </a:prstGeom>
        </p:spPr>
      </p:pic>
      <p:grpSp>
        <p:nvGrpSpPr>
          <p:cNvPr id="4" name="グループ化 3"/>
          <p:cNvGrpSpPr/>
          <p:nvPr/>
        </p:nvGrpSpPr>
        <p:grpSpPr>
          <a:xfrm>
            <a:off x="3539121" y="4437112"/>
            <a:ext cx="5137335" cy="1368152"/>
            <a:chOff x="3347864" y="4149080"/>
            <a:chExt cx="5137335" cy="1368152"/>
          </a:xfrm>
        </p:grpSpPr>
        <p:sp>
          <p:nvSpPr>
            <p:cNvPr id="109" name="テキスト ボックス 108"/>
            <p:cNvSpPr txBox="1"/>
            <p:nvPr/>
          </p:nvSpPr>
          <p:spPr>
            <a:xfrm>
              <a:off x="3347864" y="4193828"/>
              <a:ext cx="39162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In the static limit (or HQ limit)</a:t>
              </a:r>
              <a:endParaRPr kumimoji="1" lang="ja-JP" altLang="en-US" sz="2400" dirty="0"/>
            </a:p>
          </p:txBody>
        </p:sp>
        <p:pic>
          <p:nvPicPr>
            <p:cNvPr id="113" name="図 112" descr="\begin{document}&#10;\begin{align*}&#10;q^0 \to 0&#10;\end{align*}&#10;\end{document}"/>
            <p:cNvPicPr>
              <a:picLocks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978" y="4199756"/>
              <a:ext cx="1148446" cy="426120"/>
            </a:xfrm>
            <a:prstGeom prst="rect">
              <a:avLst/>
            </a:prstGeom>
          </p:spPr>
        </p:pic>
        <p:sp>
          <p:nvSpPr>
            <p:cNvPr id="115" name="正方形/長方形 114"/>
            <p:cNvSpPr/>
            <p:nvPr/>
          </p:nvSpPr>
          <p:spPr>
            <a:xfrm>
              <a:off x="3372631" y="4149080"/>
              <a:ext cx="5112568" cy="136815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" name="図 1" descr="\begin{document}&#10;{\red $q_z \to 0$.}&#10;\end{document}"/>
            <p:cNvPicPr>
              <a:picLocks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6108" y="4860720"/>
              <a:ext cx="1777990" cy="512496"/>
            </a:xfrm>
            <a:prstGeom prst="rect">
              <a:avLst/>
            </a:prstGeom>
          </p:spPr>
        </p:pic>
      </p:grpSp>
      <p:pic>
        <p:nvPicPr>
          <p:cNvPr id="5" name="図 4" descr="\begin{document}&#10;\begin{align*}&#10;k^0 = \pm k_z&#10;\end{align*}&#10;\end{document}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740" y="1693080"/>
            <a:ext cx="1548180" cy="413400"/>
          </a:xfrm>
          <a:prstGeom prst="rect">
            <a:avLst/>
          </a:prstGeom>
        </p:spPr>
      </p:pic>
      <p:pic>
        <p:nvPicPr>
          <p:cNvPr id="7" name="図 6" descr="\begin{document}&#10;\begin{eqnarray}&#10;q^0 &amp;=&amp; {\red \pm} ( k_z^\prime - k_z ) = \pm q_z&#10;\nonumber&#10;\end{eqnarray}&#10;\end{document}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080" y="3893458"/>
            <a:ext cx="3829728" cy="39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6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図 39" descr="\begin{document}&#10;\begin{align*}&#10;{\green  n(q^0) \sim \frac{T}{q^0}}&#10;\end{align*}&#10;\end{document}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074" y="1908305"/>
            <a:ext cx="1600246" cy="800615"/>
          </a:xfrm>
          <a:prstGeom prst="rect">
            <a:avLst/>
          </a:prstGeom>
        </p:spPr>
      </p:pic>
      <p:pic>
        <p:nvPicPr>
          <p:cNvPr id="41" name="図 40" descr="\begin{document}&#10;\begin{align*}&#10;{\red&#10;2 {\rm Im } \Pi(\bq) = \rho(\bq) &#10;\sim m_D^2 \, q^0 \delta(q_z)&#10;}&#10;\end{align*}&#10;\end{document}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3" y="4561616"/>
            <a:ext cx="5133107" cy="451560"/>
          </a:xfrm>
          <a:prstGeom prst="rect">
            <a:avLst/>
          </a:prstGeom>
        </p:spPr>
      </p:pic>
      <p:sp>
        <p:nvSpPr>
          <p:cNvPr id="44" name="テキスト ボックス 43"/>
          <p:cNvSpPr txBox="1"/>
          <p:nvPr/>
        </p:nvSpPr>
        <p:spPr>
          <a:xfrm>
            <a:off x="1259632" y="2047402"/>
            <a:ext cx="4554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B050"/>
                </a:solidFill>
              </a:rPr>
              <a:t>Distribution of the quark </a:t>
            </a:r>
            <a:r>
              <a:rPr kumimoji="1" lang="en-US" altLang="ja-JP" sz="2400" dirty="0" err="1" smtClean="0">
                <a:solidFill>
                  <a:srgbClr val="00B050"/>
                </a:solidFill>
              </a:rPr>
              <a:t>scatterers</a:t>
            </a:r>
            <a:endParaRPr kumimoji="1" lang="ja-JP" altLang="en-US" sz="2400" dirty="0">
              <a:solidFill>
                <a:srgbClr val="00B050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259632" y="4040619"/>
            <a:ext cx="217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Spectral density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273732" y="2785108"/>
            <a:ext cx="6447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</a:rPr>
              <a:t>Screened Coulomb scattering amplitude (squared)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311101" y="188640"/>
            <a:ext cx="6873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70C0"/>
                </a:solidFill>
              </a:rPr>
              <a:t>Transverse diffusion constant in massless limit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pic>
        <p:nvPicPr>
          <p:cNvPr id="5" name="図 4" descr="\begin{document}&#10;\begin{align*}&#10;{\blue&#10;%{\rm Re} \Pi(0) = &#10;m_D^2 \sim \alpha_s eB&#10;}&#10;\end{align*}&#10;\end{document}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265" y="3268652"/>
            <a:ext cx="2024055" cy="448380"/>
          </a:xfrm>
          <a:prstGeom prst="rect">
            <a:avLst/>
          </a:prstGeom>
        </p:spPr>
      </p:pic>
      <p:pic>
        <p:nvPicPr>
          <p:cNvPr id="6" name="図 5" descr="\begin{document}&#10;\begin{eqnarray}&#10;\kappa_\perp &amp;=&amp; \alpha_s \lim_{q^0 \to 0} &#10;{\green \frac{T}{q^0} }&#10;\int \!\! d^3 \bq \, q_\perp^2 &#10;\frac{ {\red {\rm Im} \Pi(\bq) } }&#10;{\blue [\, \bq^2 + m_D^2 \, ]^2 }&#10;\nonumber&#10;\end{eqnarray}&#10;\end{document}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46" y="836712"/>
            <a:ext cx="5261018" cy="768468"/>
          </a:xfrm>
          <a:prstGeom prst="rect">
            <a:avLst/>
          </a:prstGeom>
        </p:spPr>
      </p:pic>
      <p:pic>
        <p:nvPicPr>
          <p:cNvPr id="8" name="図 7" descr="\begin{document}&#10;\begin{eqnarray}&#10;\kappa_\perp &#10;&amp;\sim&amp;&#10;\alpha_s T &#10;\int \!\! d^2 \bq_\perp q_\perp^2 &#10;\frac{ m_D^2}{ [\, \bq^2_\perp + m_D^2 \, ]^2 }&#10;\sim&#10;\alpha_s T m_D^2  \log 1/\alpha_s&#10;\nonumber&#10;\end{eqnarray}&#10;\end{document}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512158"/>
            <a:ext cx="8003550" cy="86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4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\begin{document}&#10;\begin{align*}&#10;\frac{ \kappa_\parallel^{\rm massive}}&#10;{\kappa_\parallel^{\rm gluon} }&#10;\sim \frac{ (\alpha_s eB)^{1/2} m_q^2 } { \alpha_s T^3  }&#10;\end{align*}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552" y="4697492"/>
            <a:ext cx="3997351" cy="1208400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4545004" y="5405154"/>
            <a:ext cx="44864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00B050"/>
                </a:solidFill>
              </a:rPr>
              <a:t>Same as Moore </a:t>
            </a:r>
            <a:r>
              <a:rPr lang="en-US" altLang="ja-JP" sz="2000" dirty="0">
                <a:solidFill>
                  <a:srgbClr val="00B050"/>
                </a:solidFill>
              </a:rPr>
              <a:t>&amp; </a:t>
            </a:r>
            <a:r>
              <a:rPr lang="en-US" altLang="ja-JP" sz="2000" dirty="0" err="1" smtClean="0">
                <a:solidFill>
                  <a:srgbClr val="00B050"/>
                </a:solidFill>
              </a:rPr>
              <a:t>Teaney</a:t>
            </a:r>
            <a:r>
              <a:rPr lang="en-US" altLang="ja-JP" sz="2000" dirty="0" smtClean="0">
                <a:solidFill>
                  <a:srgbClr val="00B050"/>
                </a:solidFill>
              </a:rPr>
              <a:t> up to constants</a:t>
            </a:r>
            <a:endParaRPr lang="ja-JP" altLang="en-US" sz="2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120530" y="601524"/>
            <a:ext cx="4683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70C0"/>
                </a:solidFill>
              </a:rPr>
              <a:t>Longitudinal diffusion constant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925284" y="3964994"/>
            <a:ext cx="7535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B0F0"/>
                </a:solidFill>
              </a:rPr>
              <a:t>2. Gluon contribution </a:t>
            </a:r>
            <a:r>
              <a:rPr lang="en-US" altLang="ja-JP" sz="2400" dirty="0" smtClean="0">
                <a:solidFill>
                  <a:srgbClr val="00B0F0"/>
                </a:solidFill>
              </a:rPr>
              <a:t>to the longitudinal </a:t>
            </a:r>
            <a:r>
              <a:rPr lang="en-US" altLang="ja-JP" sz="2400" dirty="0">
                <a:solidFill>
                  <a:srgbClr val="00B0F0"/>
                </a:solidFill>
              </a:rPr>
              <a:t>diffusion </a:t>
            </a:r>
            <a:r>
              <a:rPr lang="en-US" altLang="ja-JP" sz="2400" dirty="0" smtClean="0">
                <a:solidFill>
                  <a:srgbClr val="00B0F0"/>
                </a:solidFill>
              </a:rPr>
              <a:t>constant</a:t>
            </a:r>
            <a:endParaRPr lang="en-US" altLang="ja-JP" sz="2400" dirty="0">
              <a:solidFill>
                <a:srgbClr val="00B0F0"/>
              </a:solidFill>
            </a:endParaRPr>
          </a:p>
        </p:txBody>
      </p:sp>
      <p:pic>
        <p:nvPicPr>
          <p:cNvPr id="3" name="図 2" descr="\begin{document}&#10;\begin{eqnarray}&#10;\kappa^{\rm gluon} &#10;\sim \alpha_s^2 T^3 \log 1/\alpha_s&#10;\nonumber&#10;\end{eqnarray}&#10;\end{document}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653136"/>
            <a:ext cx="3489852" cy="432048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983707" y="1960782"/>
            <a:ext cx="75487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00B0F0"/>
                </a:solidFill>
              </a:rPr>
              <a:t>1. Quark </a:t>
            </a:r>
            <a:r>
              <a:rPr lang="en-US" altLang="ja-JP" sz="2400" dirty="0">
                <a:solidFill>
                  <a:srgbClr val="00B0F0"/>
                </a:solidFill>
              </a:rPr>
              <a:t>contribution </a:t>
            </a:r>
            <a:r>
              <a:rPr lang="en-US" altLang="ja-JP" sz="2400" dirty="0" smtClean="0">
                <a:solidFill>
                  <a:srgbClr val="00B0F0"/>
                </a:solidFill>
              </a:rPr>
              <a:t>to the longitudinal </a:t>
            </a:r>
            <a:r>
              <a:rPr lang="en-US" altLang="ja-JP" sz="2400" dirty="0">
                <a:solidFill>
                  <a:srgbClr val="00B0F0"/>
                </a:solidFill>
              </a:rPr>
              <a:t>diffusion </a:t>
            </a:r>
            <a:r>
              <a:rPr lang="en-US" altLang="ja-JP" sz="2400" dirty="0" smtClean="0">
                <a:solidFill>
                  <a:srgbClr val="00B0F0"/>
                </a:solidFill>
              </a:rPr>
              <a:t>constant</a:t>
            </a:r>
            <a:endParaRPr lang="en-US" altLang="ja-JP" sz="2400" dirty="0">
              <a:solidFill>
                <a:srgbClr val="00B0F0"/>
              </a:solidFill>
            </a:endParaRPr>
          </a:p>
        </p:txBody>
      </p:sp>
      <p:pic>
        <p:nvPicPr>
          <p:cNvPr id="4" name="図 3" descr="\begin{document}&#10;\begin{align*}&#10;\kappa_\parallel^{\rm quark} = 0 &#10;\end{align*}&#10;\end{document}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69" y="2706224"/>
            <a:ext cx="1656045" cy="57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179512" y="3111351"/>
            <a:ext cx="5422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B0F0"/>
                </a:solidFill>
              </a:rPr>
              <a:t>Remember the density of states in B-field,</a:t>
            </a:r>
            <a:endParaRPr kumimoji="1" lang="ja-JP" altLang="en-US" sz="2400" dirty="0">
              <a:solidFill>
                <a:srgbClr val="00B0F0"/>
              </a:solidFill>
            </a:endParaRPr>
          </a:p>
        </p:txBody>
      </p:sp>
      <p:pic>
        <p:nvPicPr>
          <p:cNvPr id="12" name="図 11" descr="\begin{document}&#10;\begin{align*}&#10;\rho = \frac{N_{\rm state}}{S} = \frac{eB}{2\pi} &#10;\end{align*}&#10;\end{document}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947563"/>
            <a:ext cx="2339517" cy="697461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331640" y="116632"/>
            <a:ext cx="6348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70C0"/>
                </a:solidFill>
              </a:rPr>
              <a:t>Anisotropic momentum diffusion constant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pic>
        <p:nvPicPr>
          <p:cNvPr id="16" name="図 15" descr="\begin{document}&#10;\begin{align*}&#10;\frac{\kappa_\parallel}{\kappa_\perp} \sim &#10;\frac{ \kappa_{\rm gluon} }&#10;{ \kappa_{\rm quark}  +  \kappa_{\rm gluon} } \sim \frac{T^2}{eB} &lt; 1&#10;\end{align*}&#10;\end{document}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783" y="5166784"/>
            <a:ext cx="5332972" cy="998520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043608" y="4365104"/>
            <a:ext cx="3664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In the strong field limit, 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pic>
        <p:nvPicPr>
          <p:cNvPr id="3" name="図 2" descr="\begin{document}&#10;\begin{eqnarray}&#10;\kappa^{\rm gluon} _\parallel&#10;\sim \alpha_s^2 T \times T^2 \times \log 1/\alpha_s&#10;\nonumber&#10;\end{eqnarray}&#10;\end{document}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2" y="2143938"/>
            <a:ext cx="5274295" cy="618771"/>
          </a:xfrm>
          <a:prstGeom prst="rect">
            <a:avLst/>
          </a:prstGeom>
        </p:spPr>
      </p:pic>
      <p:pic>
        <p:nvPicPr>
          <p:cNvPr id="4" name="図 3" descr="\begin{document}&#10;\begin{eqnarray}&#10;\kappa_\perp ^{\rm quark}&#10;\sim&#10;\alpha_s^2 T \times eB \times  \log 1/\alpha_s&#10;\nonumber&#10;\end{eqnarray}&#10;\end{document}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698" y="1196752"/>
            <a:ext cx="5605902" cy="55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9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2696"/>
            <a:ext cx="3218635" cy="214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52936"/>
            <a:ext cx="5519292" cy="189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691680" y="107921"/>
            <a:ext cx="5816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70C0"/>
                </a:solidFill>
              </a:rPr>
              <a:t>Implication </a:t>
            </a:r>
            <a:r>
              <a:rPr lang="en-US" altLang="ja-JP" sz="3200" dirty="0" smtClean="0">
                <a:solidFill>
                  <a:srgbClr val="0070C0"/>
                </a:solidFill>
              </a:rPr>
              <a:t>for</a:t>
            </a:r>
            <a:r>
              <a:rPr kumimoji="1" lang="en-US" altLang="ja-JP" sz="3200" dirty="0" smtClean="0">
                <a:solidFill>
                  <a:srgbClr val="0070C0"/>
                </a:solidFill>
              </a:rPr>
              <a:t> v2 of heavy flavors</a:t>
            </a:r>
            <a:endParaRPr kumimoji="1" lang="ja-JP" altLang="en-US" sz="3200" dirty="0">
              <a:solidFill>
                <a:srgbClr val="0070C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71600" y="4964975"/>
            <a:ext cx="7469930" cy="1200329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Magnetic anisotropy </a:t>
            </a:r>
            <a:r>
              <a:rPr lang="en-US" altLang="ja-JP" sz="2400" dirty="0" smtClean="0"/>
              <a:t>gives rise to v2 of HQs </a:t>
            </a:r>
          </a:p>
          <a:p>
            <a:r>
              <a:rPr lang="en-US" altLang="ja-JP" sz="2400" dirty="0" smtClean="0"/>
              <a:t>even </a:t>
            </a:r>
            <a:r>
              <a:rPr lang="en-US" altLang="ja-JP" sz="2400" dirty="0" smtClean="0">
                <a:solidFill>
                  <a:srgbClr val="FF0000"/>
                </a:solidFill>
              </a:rPr>
              <a:t>without the v2 of medium</a:t>
            </a:r>
            <a:r>
              <a:rPr lang="en-US" altLang="ja-JP" sz="2400" dirty="0" smtClean="0"/>
              <a:t>. </a:t>
            </a:r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 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Possible to generate </a:t>
            </a:r>
            <a:r>
              <a:rPr kumimoji="1" lang="en-US" altLang="ja-JP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v2 of HQs in the early QGP stage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.</a:t>
            </a:r>
            <a:endParaRPr kumimoji="1" lang="ja-JP" altLang="en-US" sz="2400" dirty="0"/>
          </a:p>
        </p:txBody>
      </p:sp>
      <p:pic>
        <p:nvPicPr>
          <p:cNvPr id="10" name="図 9" descr="\begin{document}&#10;\begin{align*}&#10;\kappa_\parallel &lt; \kappa _\perp&#10;\end{align*}&#10;\end{document}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86363"/>
            <a:ext cx="2338043" cy="612334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493912" y="6228601"/>
            <a:ext cx="6462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 smtClean="0">
                <a:solidFill>
                  <a:srgbClr val="00B050"/>
                </a:solidFill>
              </a:rPr>
              <a:t>Kondo effect may occur in the NLO!</a:t>
            </a:r>
            <a:endParaRPr lang="ja-JP" alt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5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20"/>
          <p:cNvGrpSpPr/>
          <p:nvPr/>
        </p:nvGrpSpPr>
        <p:grpSpPr>
          <a:xfrm>
            <a:off x="2267744" y="2420888"/>
            <a:ext cx="1704375" cy="2723182"/>
            <a:chOff x="1825950" y="1844824"/>
            <a:chExt cx="2674042" cy="4680520"/>
          </a:xfrm>
        </p:grpSpPr>
        <p:sp>
          <p:nvSpPr>
            <p:cNvPr id="22" name="正方形/長方形 21"/>
            <p:cNvSpPr/>
            <p:nvPr/>
          </p:nvSpPr>
          <p:spPr>
            <a:xfrm>
              <a:off x="1825950" y="1844824"/>
              <a:ext cx="2674042" cy="46805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3" name="グループ化 22"/>
            <p:cNvGrpSpPr/>
            <p:nvPr/>
          </p:nvGrpSpPr>
          <p:grpSpPr>
            <a:xfrm>
              <a:off x="1887218" y="2024864"/>
              <a:ext cx="2540766" cy="4428472"/>
              <a:chOff x="-1808208" y="992746"/>
              <a:chExt cx="2540766" cy="4428472"/>
            </a:xfrm>
          </p:grpSpPr>
          <p:grpSp>
            <p:nvGrpSpPr>
              <p:cNvPr id="24" name="グループ化 23"/>
              <p:cNvGrpSpPr/>
              <p:nvPr/>
            </p:nvGrpSpPr>
            <p:grpSpPr>
              <a:xfrm>
                <a:off x="-1457367" y="992746"/>
                <a:ext cx="1925118" cy="4428472"/>
                <a:chOff x="-1457367" y="992746"/>
                <a:chExt cx="1925118" cy="4428472"/>
              </a:xfrm>
            </p:grpSpPr>
            <p:sp>
              <p:nvSpPr>
                <p:cNvPr id="26" name="円柱 25"/>
                <p:cNvSpPr/>
                <p:nvPr/>
              </p:nvSpPr>
              <p:spPr>
                <a:xfrm>
                  <a:off x="-591308" y="992746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円柱 26"/>
                <p:cNvSpPr/>
                <p:nvPr/>
              </p:nvSpPr>
              <p:spPr>
                <a:xfrm>
                  <a:off x="-591309" y="1868820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円柱 27"/>
                <p:cNvSpPr/>
                <p:nvPr/>
              </p:nvSpPr>
              <p:spPr>
                <a:xfrm>
                  <a:off x="-881303" y="107673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" name="円柱 28"/>
                <p:cNvSpPr/>
                <p:nvPr/>
              </p:nvSpPr>
              <p:spPr>
                <a:xfrm>
                  <a:off x="-1169335" y="1220748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円柱 29"/>
                <p:cNvSpPr/>
                <p:nvPr/>
              </p:nvSpPr>
              <p:spPr>
                <a:xfrm>
                  <a:off x="12478" y="1220748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円柱 30"/>
                <p:cNvSpPr/>
                <p:nvPr/>
              </p:nvSpPr>
              <p:spPr>
                <a:xfrm>
                  <a:off x="-275554" y="107673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" name="円柱 31"/>
                <p:cNvSpPr/>
                <p:nvPr/>
              </p:nvSpPr>
              <p:spPr>
                <a:xfrm>
                  <a:off x="-582440" y="136035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円柱 32"/>
                <p:cNvSpPr/>
                <p:nvPr/>
              </p:nvSpPr>
              <p:spPr>
                <a:xfrm>
                  <a:off x="-275554" y="1508780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" name="円柱 33"/>
                <p:cNvSpPr/>
                <p:nvPr/>
              </p:nvSpPr>
              <p:spPr>
                <a:xfrm>
                  <a:off x="288802" y="136035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" name="円柱 34"/>
                <p:cNvSpPr/>
                <p:nvPr/>
              </p:nvSpPr>
              <p:spPr>
                <a:xfrm>
                  <a:off x="-1457367" y="1364764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" name="円柱 35"/>
                <p:cNvSpPr/>
                <p:nvPr/>
              </p:nvSpPr>
              <p:spPr>
                <a:xfrm>
                  <a:off x="-881303" y="143677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" name="円柱 36"/>
                <p:cNvSpPr/>
                <p:nvPr/>
              </p:nvSpPr>
              <p:spPr>
                <a:xfrm>
                  <a:off x="-582440" y="1770035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" name="円柱 37"/>
                <p:cNvSpPr/>
                <p:nvPr/>
              </p:nvSpPr>
              <p:spPr>
                <a:xfrm>
                  <a:off x="54801" y="1580788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" name="円柱 38"/>
                <p:cNvSpPr/>
                <p:nvPr/>
              </p:nvSpPr>
              <p:spPr>
                <a:xfrm>
                  <a:off x="-1169336" y="1508780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" name="円柱 39"/>
                <p:cNvSpPr/>
                <p:nvPr/>
              </p:nvSpPr>
              <p:spPr>
                <a:xfrm>
                  <a:off x="-1165767" y="1813580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" name="円柱 40"/>
                <p:cNvSpPr/>
                <p:nvPr/>
              </p:nvSpPr>
              <p:spPr>
                <a:xfrm>
                  <a:off x="-881303" y="1813580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" name="円柱 41"/>
                <p:cNvSpPr/>
                <p:nvPr/>
              </p:nvSpPr>
              <p:spPr>
                <a:xfrm>
                  <a:off x="-591310" y="215685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" name="円柱 42"/>
                <p:cNvSpPr/>
                <p:nvPr/>
              </p:nvSpPr>
              <p:spPr>
                <a:xfrm>
                  <a:off x="-270500" y="1849863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" name="円柱 43"/>
                <p:cNvSpPr/>
                <p:nvPr/>
              </p:nvSpPr>
              <p:spPr>
                <a:xfrm>
                  <a:off x="-1177208" y="2052151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" name="円柱 44"/>
                <p:cNvSpPr/>
                <p:nvPr/>
              </p:nvSpPr>
              <p:spPr>
                <a:xfrm>
                  <a:off x="-1452313" y="1765744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" name="円柱 45"/>
                <p:cNvSpPr/>
                <p:nvPr/>
              </p:nvSpPr>
              <p:spPr>
                <a:xfrm>
                  <a:off x="-881303" y="2180858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" name="円柱 46"/>
                <p:cNvSpPr/>
                <p:nvPr/>
              </p:nvSpPr>
              <p:spPr>
                <a:xfrm>
                  <a:off x="-265209" y="215685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" name="円柱 47"/>
                <p:cNvSpPr/>
                <p:nvPr/>
              </p:nvSpPr>
              <p:spPr>
                <a:xfrm>
                  <a:off x="54800" y="1911763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" name="円柱 48"/>
                <p:cNvSpPr/>
                <p:nvPr/>
              </p:nvSpPr>
              <p:spPr>
                <a:xfrm>
                  <a:off x="294050" y="1770035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5" name="円弧 24"/>
              <p:cNvSpPr/>
              <p:nvPr/>
            </p:nvSpPr>
            <p:spPr>
              <a:xfrm rot="5400000">
                <a:off x="-1127069" y="2015773"/>
                <a:ext cx="1178488" cy="2540766"/>
              </a:xfrm>
              <a:prstGeom prst="arc">
                <a:avLst>
                  <a:gd name="adj1" fmla="val 15091432"/>
                  <a:gd name="adj2" fmla="val 6959428"/>
                </a:avLst>
              </a:prstGeom>
              <a:ln w="38100"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50" name="グループ化 49"/>
          <p:cNvGrpSpPr/>
          <p:nvPr/>
        </p:nvGrpSpPr>
        <p:grpSpPr>
          <a:xfrm>
            <a:off x="35496" y="2742081"/>
            <a:ext cx="2001057" cy="2338761"/>
            <a:chOff x="-36512" y="1731302"/>
            <a:chExt cx="3672408" cy="4292174"/>
          </a:xfrm>
        </p:grpSpPr>
        <p:sp>
          <p:nvSpPr>
            <p:cNvPr id="51" name="円/楕円 50"/>
            <p:cNvSpPr/>
            <p:nvPr/>
          </p:nvSpPr>
          <p:spPr>
            <a:xfrm>
              <a:off x="-36512" y="2351068"/>
              <a:ext cx="3672408" cy="3672408"/>
            </a:xfrm>
            <a:prstGeom prst="ellipse">
              <a:avLst/>
            </a:prstGeom>
            <a:gradFill flip="none" rotWithShape="1">
              <a:gsLst>
                <a:gs pos="0">
                  <a:srgbClr val="5E9EFF"/>
                </a:gs>
                <a:gs pos="48000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/>
                <a:t>Large Fermi sphere</a:t>
              </a:r>
              <a:endParaRPr kumimoji="1" lang="ja-JP" altLang="en-US" sz="2000" dirty="0"/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2195736" y="1991027"/>
              <a:ext cx="1296144" cy="1471848"/>
            </a:xfrm>
            <a:prstGeom prst="rect">
              <a:avLst/>
            </a:prstGeom>
            <a:solidFill>
              <a:srgbClr val="5BD54B">
                <a:alpha val="49020"/>
              </a:srgbClr>
            </a:solidFill>
            <a:ln>
              <a:solidFill>
                <a:schemeClr val="tx1"/>
              </a:solidFill>
            </a:ln>
            <a:scene3d>
              <a:camera prst="orthographicFront">
                <a:rot lat="18124491" lon="3147612" rev="1721402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3" name="直線矢印コネクタ 52"/>
            <p:cNvCxnSpPr/>
            <p:nvPr/>
          </p:nvCxnSpPr>
          <p:spPr>
            <a:xfrm flipV="1">
              <a:off x="2663787" y="1731302"/>
              <a:ext cx="396044" cy="97761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矢印コネクタ 53"/>
            <p:cNvCxnSpPr/>
            <p:nvPr/>
          </p:nvCxnSpPr>
          <p:spPr>
            <a:xfrm>
              <a:off x="2663788" y="2708920"/>
              <a:ext cx="396044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/>
            <p:cNvCxnSpPr/>
            <p:nvPr/>
          </p:nvCxnSpPr>
          <p:spPr>
            <a:xfrm flipV="1">
              <a:off x="2678110" y="2564904"/>
              <a:ext cx="309714" cy="1358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テキスト ボックス 56"/>
          <p:cNvSpPr txBox="1"/>
          <p:nvPr/>
        </p:nvSpPr>
        <p:spPr>
          <a:xfrm>
            <a:off x="179512" y="1306578"/>
            <a:ext cx="3431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7575"/>
                </a:solidFill>
              </a:rPr>
              <a:t>1) Non-Abelian interactions (QCD)</a:t>
            </a:r>
            <a:endParaRPr kumimoji="1" lang="ja-JP" altLang="en-US" b="1" dirty="0">
              <a:solidFill>
                <a:srgbClr val="FF7575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86726" y="1772816"/>
            <a:ext cx="29710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rgbClr val="FF7575"/>
                </a:solidFill>
              </a:rPr>
              <a:t>2</a:t>
            </a:r>
            <a:r>
              <a:rPr kumimoji="1" lang="en-US" altLang="ja-JP" sz="2000" b="1" dirty="0" smtClean="0">
                <a:solidFill>
                  <a:srgbClr val="FF7575"/>
                </a:solidFill>
              </a:rPr>
              <a:t>) Dimensional reductions</a:t>
            </a:r>
          </a:p>
          <a:p>
            <a:r>
              <a:rPr lang="en-US" altLang="ja-JP" sz="2000" b="1" dirty="0" smtClean="0">
                <a:solidFill>
                  <a:srgbClr val="FF7575"/>
                </a:solidFill>
              </a:rPr>
              <a:t>-- In dense quark matter</a:t>
            </a:r>
          </a:p>
          <a:p>
            <a:r>
              <a:rPr kumimoji="1" lang="en-US" altLang="ja-JP" sz="2000" b="1" dirty="0" smtClean="0">
                <a:solidFill>
                  <a:srgbClr val="FF7575"/>
                </a:solidFill>
              </a:rPr>
              <a:t>-- In strong B fields</a:t>
            </a:r>
            <a:endParaRPr kumimoji="1" lang="ja-JP" altLang="en-US" sz="2000" b="1" dirty="0">
              <a:solidFill>
                <a:srgbClr val="FF7575"/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004048" y="1340768"/>
            <a:ext cx="33415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7575"/>
                </a:solidFill>
              </a:rPr>
              <a:t>3) Gapped and </a:t>
            </a:r>
            <a:r>
              <a:rPr kumimoji="1" lang="en-US" altLang="ja-JP" b="1" dirty="0" err="1" smtClean="0">
                <a:solidFill>
                  <a:srgbClr val="FF7575"/>
                </a:solidFill>
              </a:rPr>
              <a:t>ungapped</a:t>
            </a:r>
            <a:r>
              <a:rPr kumimoji="1" lang="en-US" altLang="ja-JP" b="1" dirty="0" smtClean="0">
                <a:solidFill>
                  <a:srgbClr val="FF7575"/>
                </a:solidFill>
              </a:rPr>
              <a:t> spectra</a:t>
            </a:r>
          </a:p>
          <a:p>
            <a:r>
              <a:rPr lang="en-US" altLang="ja-JP" b="1" dirty="0" smtClean="0">
                <a:solidFill>
                  <a:srgbClr val="FF7575"/>
                </a:solidFill>
              </a:rPr>
              <a:t>-- Heavy-quark impurities</a:t>
            </a:r>
          </a:p>
          <a:p>
            <a:r>
              <a:rPr kumimoji="1" lang="en-US" altLang="ja-JP" b="1" dirty="0" smtClean="0">
                <a:solidFill>
                  <a:srgbClr val="FF7575"/>
                </a:solidFill>
              </a:rPr>
              <a:t>-- Gapped states in 2SC</a:t>
            </a:r>
            <a:endParaRPr kumimoji="1" lang="ja-JP" altLang="en-US" b="1" dirty="0">
              <a:solidFill>
                <a:srgbClr val="FF7575"/>
              </a:solidFill>
            </a:endParaRPr>
          </a:p>
        </p:txBody>
      </p:sp>
      <p:grpSp>
        <p:nvGrpSpPr>
          <p:cNvPr id="60" name="グループ化 59"/>
          <p:cNvGrpSpPr/>
          <p:nvPr/>
        </p:nvGrpSpPr>
        <p:grpSpPr>
          <a:xfrm>
            <a:off x="5076056" y="2536612"/>
            <a:ext cx="3445501" cy="2116524"/>
            <a:chOff x="899592" y="4048266"/>
            <a:chExt cx="4032448" cy="2477078"/>
          </a:xfrm>
        </p:grpSpPr>
        <p:pic>
          <p:nvPicPr>
            <p:cNvPr id="61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179911"/>
              <a:ext cx="3724918" cy="2345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図 61" descr="\begin{document}&#10;\begin{align*}&#10;p/p_F&#10;\end{align*}&#10;\end{document}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2085" y="5622059"/>
              <a:ext cx="719955" cy="358053"/>
            </a:xfrm>
            <a:prstGeom prst="rect">
              <a:avLst/>
            </a:prstGeom>
          </p:spPr>
        </p:pic>
        <p:pic>
          <p:nvPicPr>
            <p:cNvPr id="63" name="図 62" descr="\begin{document}&#10;\begin{align*}&#10;\epsilon_p / p_F&#10;\end{align*}&#10;\end{document}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808" y="4048266"/>
              <a:ext cx="756764" cy="347670"/>
            </a:xfrm>
            <a:prstGeom prst="rect">
              <a:avLst/>
            </a:prstGeom>
          </p:spPr>
        </p:pic>
        <p:grpSp>
          <p:nvGrpSpPr>
            <p:cNvPr id="64" name="グループ化 63"/>
            <p:cNvGrpSpPr/>
            <p:nvPr/>
          </p:nvGrpSpPr>
          <p:grpSpPr>
            <a:xfrm>
              <a:off x="971600" y="5188024"/>
              <a:ext cx="3600400" cy="360040"/>
              <a:chOff x="1187624" y="4941168"/>
              <a:chExt cx="3600400" cy="360040"/>
            </a:xfrm>
          </p:grpSpPr>
          <p:sp>
            <p:nvSpPr>
              <p:cNvPr id="65" name="正方形/長方形 64"/>
              <p:cNvSpPr/>
              <p:nvPr/>
            </p:nvSpPr>
            <p:spPr>
              <a:xfrm>
                <a:off x="1187624" y="4941168"/>
                <a:ext cx="3600400" cy="360040"/>
              </a:xfrm>
              <a:prstGeom prst="rect">
                <a:avLst/>
              </a:prstGeom>
              <a:solidFill>
                <a:srgbClr val="FFFF00">
                  <a:alpha val="5607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66" name="図 65" descr="\begin{document}&#10;\begin{align*}&#10;2 \Delta&#10;\end{align*}&#10;\end{document}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32479" y="5011210"/>
                <a:ext cx="317877" cy="189121"/>
              </a:xfrm>
              <a:prstGeom prst="rect">
                <a:avLst/>
              </a:prstGeom>
            </p:spPr>
          </p:pic>
        </p:grpSp>
      </p:grpSp>
      <p:sp>
        <p:nvSpPr>
          <p:cNvPr id="67" name="正方形/長方形 66"/>
          <p:cNvSpPr/>
          <p:nvPr/>
        </p:nvSpPr>
        <p:spPr>
          <a:xfrm>
            <a:off x="3516850" y="-99392"/>
            <a:ext cx="1775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 smtClean="0">
                <a:solidFill>
                  <a:srgbClr val="00B0F0"/>
                </a:solidFill>
              </a:rPr>
              <a:t>Summary</a:t>
            </a:r>
            <a:endParaRPr lang="en-US" altLang="ja-JP" sz="3200" dirty="0">
              <a:solidFill>
                <a:srgbClr val="00B0F0"/>
              </a:solidFill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1331640" y="385500"/>
            <a:ext cx="661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QCD Kondo effects occur in various systems.</a:t>
            </a: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3164660" y="807095"/>
            <a:ext cx="2928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Necessary ingredients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567443" y="5541039"/>
            <a:ext cx="82530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- Effects on specific transport coefficients, e</a:t>
            </a:r>
            <a:r>
              <a:rPr kumimoji="1" lang="en-US" altLang="ja-JP" sz="2400" dirty="0" smtClean="0"/>
              <a:t>.g., heavy-quark </a:t>
            </a:r>
          </a:p>
          <a:p>
            <a:r>
              <a:rPr kumimoji="1" lang="en-US" altLang="ja-JP" sz="2400" dirty="0" smtClean="0"/>
              <a:t>   diffusion dynamics, electrical </a:t>
            </a:r>
            <a:r>
              <a:rPr lang="en-US" altLang="ja-JP" sz="2400" dirty="0" smtClean="0"/>
              <a:t>and thermal </a:t>
            </a:r>
            <a:r>
              <a:rPr kumimoji="1" lang="en-US" altLang="ja-JP" sz="2400" dirty="0" smtClean="0"/>
              <a:t>conductivities.</a:t>
            </a:r>
          </a:p>
          <a:p>
            <a:r>
              <a:rPr lang="en-US" altLang="ja-JP" sz="2400" dirty="0" smtClean="0"/>
              <a:t>- Observable consequences for </a:t>
            </a:r>
            <a:r>
              <a:rPr kumimoji="1" lang="en-US" altLang="ja-JP" sz="2400" dirty="0" smtClean="0"/>
              <a:t>FAIR, J-PARC as well as RHIC, LHC.</a:t>
            </a:r>
            <a:endParaRPr kumimoji="1" lang="ja-JP" altLang="en-US" sz="2400" dirty="0"/>
          </a:p>
        </p:txBody>
      </p:sp>
      <p:sp>
        <p:nvSpPr>
          <p:cNvPr id="71" name="正方形/長方形 70"/>
          <p:cNvSpPr/>
          <p:nvPr/>
        </p:nvSpPr>
        <p:spPr>
          <a:xfrm>
            <a:off x="3779811" y="5004465"/>
            <a:ext cx="18003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 smtClean="0">
                <a:solidFill>
                  <a:srgbClr val="00B0F0"/>
                </a:solidFill>
              </a:rPr>
              <a:t>Prospects</a:t>
            </a:r>
            <a:endParaRPr lang="en-US" altLang="ja-JP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2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544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テキスト ボックス 74"/>
          <p:cNvSpPr txBox="1"/>
          <p:nvPr/>
        </p:nvSpPr>
        <p:spPr>
          <a:xfrm>
            <a:off x="1619672" y="140189"/>
            <a:ext cx="628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Heavy-light scatterings near Fermi surface</a:t>
            </a:r>
            <a:endParaRPr kumimoji="1" lang="ja-JP" altLang="en-US" sz="2800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395536" y="815430"/>
            <a:ext cx="3435015" cy="3189634"/>
            <a:chOff x="2602290" y="794321"/>
            <a:chExt cx="3435015" cy="3189634"/>
          </a:xfrm>
        </p:grpSpPr>
        <p:sp>
          <p:nvSpPr>
            <p:cNvPr id="15" name="雲 14"/>
            <p:cNvSpPr/>
            <p:nvPr/>
          </p:nvSpPr>
          <p:spPr>
            <a:xfrm>
              <a:off x="2602290" y="794321"/>
              <a:ext cx="3435015" cy="3189634"/>
            </a:xfrm>
            <a:prstGeom prst="cloud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4139952" y="2507890"/>
              <a:ext cx="561070" cy="56107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Q</a:t>
              </a:r>
              <a:endParaRPr kumimoji="1" lang="ja-JP" altLang="en-US" dirty="0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5362467" y="1811351"/>
              <a:ext cx="188384" cy="18838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3455951" y="2126348"/>
              <a:ext cx="188384" cy="18838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4084899" y="3006790"/>
              <a:ext cx="188384" cy="18838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4567706" y="1894217"/>
              <a:ext cx="188384" cy="18838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3873603" y="2635533"/>
              <a:ext cx="188384" cy="18838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4656075" y="3138155"/>
              <a:ext cx="188384" cy="18838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3365652" y="1717159"/>
              <a:ext cx="188384" cy="18838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4911618" y="2751150"/>
              <a:ext cx="188384" cy="18838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3357783" y="2652544"/>
              <a:ext cx="188384" cy="18838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4025464" y="2155809"/>
              <a:ext cx="188384" cy="18838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4911618" y="2291842"/>
              <a:ext cx="188384" cy="18838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3546167" y="3123058"/>
              <a:ext cx="188384" cy="18838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5004777" y="1634663"/>
              <a:ext cx="188384" cy="18838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4021024" y="1260479"/>
              <a:ext cx="561070" cy="56107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Q</a:t>
              </a:r>
              <a:endParaRPr kumimoji="1" lang="ja-JP" altLang="en-US" dirty="0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4656075" y="1352630"/>
              <a:ext cx="188384" cy="18838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3906621" y="1728855"/>
              <a:ext cx="188384" cy="18838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3635896" y="4293096"/>
            <a:ext cx="5508104" cy="2640489"/>
            <a:chOff x="3635896" y="4293096"/>
            <a:chExt cx="5508104" cy="2640489"/>
          </a:xfrm>
        </p:grpSpPr>
        <p:grpSp>
          <p:nvGrpSpPr>
            <p:cNvPr id="74" name="グループ化 73"/>
            <p:cNvGrpSpPr/>
            <p:nvPr/>
          </p:nvGrpSpPr>
          <p:grpSpPr>
            <a:xfrm>
              <a:off x="6458814" y="4293096"/>
              <a:ext cx="1927077" cy="1517684"/>
              <a:chOff x="4860032" y="4509120"/>
              <a:chExt cx="2220177" cy="1748517"/>
            </a:xfrm>
          </p:grpSpPr>
          <p:cxnSp>
            <p:nvCxnSpPr>
              <p:cNvPr id="35" name="直線コネクタ 34"/>
              <p:cNvCxnSpPr/>
              <p:nvPr/>
            </p:nvCxnSpPr>
            <p:spPr>
              <a:xfrm>
                <a:off x="5304300" y="4782439"/>
                <a:ext cx="1775909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" name="グループ化 2"/>
              <p:cNvGrpSpPr/>
              <p:nvPr/>
            </p:nvGrpSpPr>
            <p:grpSpPr>
              <a:xfrm>
                <a:off x="5810601" y="4724618"/>
                <a:ext cx="412064" cy="1276487"/>
                <a:chOff x="7862157" y="4701006"/>
                <a:chExt cx="412064" cy="1276487"/>
              </a:xfrm>
            </p:grpSpPr>
            <p:sp>
              <p:nvSpPr>
                <p:cNvPr id="55" name="円/楕円 54"/>
                <p:cNvSpPr/>
                <p:nvPr/>
              </p:nvSpPr>
              <p:spPr>
                <a:xfrm rot="5400000">
                  <a:off x="8058724" y="4945557"/>
                  <a:ext cx="150200" cy="197125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" name="円弧 55"/>
                <p:cNvSpPr/>
                <p:nvPr/>
              </p:nvSpPr>
              <p:spPr>
                <a:xfrm rot="3741566">
                  <a:off x="7842333" y="4726466"/>
                  <a:ext cx="457347" cy="406428"/>
                </a:xfrm>
                <a:prstGeom prst="arc">
                  <a:avLst>
                    <a:gd name="adj1" fmla="val 15288936"/>
                    <a:gd name="adj2" fmla="val 20650506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" name="円弧 56"/>
                <p:cNvSpPr/>
                <p:nvPr/>
              </p:nvSpPr>
              <p:spPr>
                <a:xfrm rot="3741566">
                  <a:off x="7846643" y="4961044"/>
                  <a:ext cx="442680" cy="406428"/>
                </a:xfrm>
                <a:prstGeom prst="arc">
                  <a:avLst>
                    <a:gd name="adj1" fmla="val 15152873"/>
                    <a:gd name="adj2" fmla="val 20331611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" name="円/楕円 57"/>
                <p:cNvSpPr/>
                <p:nvPr/>
              </p:nvSpPr>
              <p:spPr>
                <a:xfrm rot="5400000">
                  <a:off x="8058724" y="5156805"/>
                  <a:ext cx="150200" cy="197125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" name="円/楕円 58"/>
                <p:cNvSpPr/>
                <p:nvPr/>
              </p:nvSpPr>
              <p:spPr>
                <a:xfrm rot="5400000">
                  <a:off x="8054225" y="5383881"/>
                  <a:ext cx="150200" cy="197125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" name="円弧 59"/>
                <p:cNvSpPr/>
                <p:nvPr/>
              </p:nvSpPr>
              <p:spPr>
                <a:xfrm rot="3741566">
                  <a:off x="7837835" y="5164790"/>
                  <a:ext cx="457347" cy="406428"/>
                </a:xfrm>
                <a:prstGeom prst="arc">
                  <a:avLst>
                    <a:gd name="adj1" fmla="val 14782402"/>
                    <a:gd name="adj2" fmla="val 20650506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" name="円弧 60"/>
                <p:cNvSpPr/>
                <p:nvPr/>
              </p:nvSpPr>
              <p:spPr>
                <a:xfrm rot="3741566">
                  <a:off x="7839456" y="5387326"/>
                  <a:ext cx="451829" cy="406428"/>
                </a:xfrm>
                <a:prstGeom prst="arc">
                  <a:avLst>
                    <a:gd name="adj1" fmla="val 15152873"/>
                    <a:gd name="adj2" fmla="val 20482557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" name="円/楕円 61"/>
                <p:cNvSpPr/>
                <p:nvPr/>
              </p:nvSpPr>
              <p:spPr>
                <a:xfrm rot="5400000">
                  <a:off x="8054225" y="5595130"/>
                  <a:ext cx="150200" cy="197125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" name="円弧 62"/>
                <p:cNvSpPr/>
                <p:nvPr/>
              </p:nvSpPr>
              <p:spPr>
                <a:xfrm rot="3741566">
                  <a:off x="7862465" y="5592527"/>
                  <a:ext cx="426934" cy="342997"/>
                </a:xfrm>
                <a:prstGeom prst="arc">
                  <a:avLst>
                    <a:gd name="adj1" fmla="val 15288936"/>
                    <a:gd name="adj2" fmla="val 21419531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37" name="直線コネクタ 36"/>
              <p:cNvCxnSpPr/>
              <p:nvPr/>
            </p:nvCxnSpPr>
            <p:spPr>
              <a:xfrm>
                <a:off x="5355970" y="5992009"/>
                <a:ext cx="1724239" cy="0"/>
              </a:xfrm>
              <a:prstGeom prst="line">
                <a:avLst/>
              </a:prstGeom>
              <a:ln w="101600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二等辺三角形 50"/>
              <p:cNvSpPr/>
              <p:nvPr/>
            </p:nvSpPr>
            <p:spPr>
              <a:xfrm rot="5400000">
                <a:off x="6470103" y="4690703"/>
                <a:ext cx="172643" cy="183472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二等辺三角形 72"/>
              <p:cNvSpPr/>
              <p:nvPr/>
            </p:nvSpPr>
            <p:spPr>
              <a:xfrm rot="5400000">
                <a:off x="5678015" y="4691102"/>
                <a:ext cx="172643" cy="183472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4860032" y="4509120"/>
                <a:ext cx="3465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q</a:t>
                </a:r>
                <a:endParaRPr kumimoji="1" lang="ja-JP" altLang="en-US" sz="2400" dirty="0"/>
              </a:p>
            </p:txBody>
          </p:sp>
          <p:sp>
            <p:nvSpPr>
              <p:cNvPr id="83" name="テキスト ボックス 82"/>
              <p:cNvSpPr txBox="1"/>
              <p:nvPr/>
            </p:nvSpPr>
            <p:spPr>
              <a:xfrm>
                <a:off x="4888555" y="5795972"/>
                <a:ext cx="3914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/>
                  <a:t>Q</a:t>
                </a:r>
                <a:endParaRPr kumimoji="1" lang="ja-JP" altLang="en-US" sz="2400" dirty="0"/>
              </a:p>
            </p:txBody>
          </p:sp>
        </p:grpSp>
        <p:sp>
          <p:nvSpPr>
            <p:cNvPr id="54" name="テキスト ボックス 53"/>
            <p:cNvSpPr txBox="1"/>
            <p:nvPr/>
          </p:nvSpPr>
          <p:spPr>
            <a:xfrm>
              <a:off x="3635896" y="5733256"/>
              <a:ext cx="55081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But, 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logarithmic quantum corrections </a:t>
              </a:r>
              <a:r>
                <a:rPr lang="en-US" altLang="ja-JP" sz="2400" dirty="0" smtClean="0"/>
                <a:t>arise </a:t>
              </a:r>
            </a:p>
            <a:p>
              <a:r>
                <a:rPr lang="en-US" altLang="ja-JP" sz="2400" dirty="0" smtClean="0"/>
                <a:t>in special kinematics and circumstances.</a:t>
              </a:r>
            </a:p>
            <a:p>
              <a:r>
                <a:rPr kumimoji="1" lang="en-US" altLang="ja-JP" sz="24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 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BCS, Kondo effect, etc.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3635896" y="4365104"/>
              <a:ext cx="285398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Nothing special in the LO.</a:t>
              </a:r>
            </a:p>
            <a:p>
              <a:r>
                <a:rPr lang="en-US" altLang="ja-JP" sz="2000" dirty="0" smtClean="0"/>
                <a:t>[Nevertheless, important </a:t>
              </a:r>
            </a:p>
            <a:p>
              <a:r>
                <a:rPr lang="en-US" altLang="ja-JP" sz="2000" dirty="0" smtClean="0"/>
                <a:t>(Talk by </a:t>
              </a:r>
              <a:r>
                <a:rPr lang="en-US" altLang="ja-JP" sz="2000" dirty="0" err="1" smtClean="0"/>
                <a:t>Sho</a:t>
              </a:r>
              <a:r>
                <a:rPr lang="en-US" altLang="ja-JP" sz="2000" dirty="0" smtClean="0"/>
                <a:t>)]</a:t>
              </a:r>
              <a:endParaRPr kumimoji="1" lang="en-US" altLang="ja-JP" sz="2000" dirty="0" smtClean="0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4139952" y="980728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Dilute impurities (heavy quarks) </a:t>
            </a:r>
          </a:p>
          <a:p>
            <a:r>
              <a:rPr kumimoji="1" lang="en-US" altLang="ja-JP" sz="2000" dirty="0" smtClean="0"/>
              <a:t>without  </a:t>
            </a:r>
            <a:r>
              <a:rPr lang="en-US" altLang="ja-JP" sz="2000" dirty="0" smtClean="0"/>
              <a:t>their mutual correlations.</a:t>
            </a:r>
            <a:endParaRPr kumimoji="1" lang="ja-JP" altLang="en-US" sz="2000" dirty="0"/>
          </a:p>
        </p:txBody>
      </p:sp>
      <p:grpSp>
        <p:nvGrpSpPr>
          <p:cNvPr id="33" name="グループ化 32"/>
          <p:cNvGrpSpPr/>
          <p:nvPr/>
        </p:nvGrpSpPr>
        <p:grpSpPr>
          <a:xfrm>
            <a:off x="4067944" y="2060848"/>
            <a:ext cx="4752528" cy="2177083"/>
            <a:chOff x="4067944" y="2420888"/>
            <a:chExt cx="4752528" cy="2177083"/>
          </a:xfrm>
        </p:grpSpPr>
        <p:pic>
          <p:nvPicPr>
            <p:cNvPr id="53" name="図 52" descr="\begin{document}&#10;\begin{align*}&#10;G(\Lambda) (\bar \psi \psi) (\bar \Psi \Psi)&#10;\end{align*}&#10;\end{document}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419" y="2420888"/>
              <a:ext cx="3062941" cy="529084"/>
            </a:xfrm>
            <a:prstGeom prst="rect">
              <a:avLst/>
            </a:prstGeom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4067944" y="3212976"/>
              <a:ext cx="475252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rgbClr val="FF0000"/>
                  </a:solidFill>
                </a:rPr>
                <a:t>How does the coupling evolve </a:t>
              </a:r>
            </a:p>
            <a:p>
              <a:r>
                <a:rPr kumimoji="1" lang="en-US" altLang="ja-JP" sz="2800" dirty="0" smtClean="0">
                  <a:solidFill>
                    <a:srgbClr val="FF0000"/>
                  </a:solidFill>
                </a:rPr>
                <a:t>with the energy scale, Λ --&gt; 0, </a:t>
              </a:r>
            </a:p>
            <a:p>
              <a:r>
                <a:rPr lang="en-US" altLang="ja-JP" sz="2800" dirty="0" smtClean="0">
                  <a:solidFill>
                    <a:srgbClr val="FF0000"/>
                  </a:solidFill>
                </a:rPr>
                <a:t>on the basis of </a:t>
              </a:r>
              <a:r>
                <a:rPr lang="en-US" altLang="ja-JP" sz="2800" dirty="0" err="1" smtClean="0">
                  <a:solidFill>
                    <a:srgbClr val="FF0000"/>
                  </a:solidFill>
                </a:rPr>
                <a:t>Wilsonian</a:t>
              </a:r>
              <a:r>
                <a:rPr lang="en-US" altLang="ja-JP" sz="2800" dirty="0" smtClean="0">
                  <a:solidFill>
                    <a:srgbClr val="FF0000"/>
                  </a:solidFill>
                </a:rPr>
                <a:t> RG</a:t>
              </a:r>
              <a:r>
                <a:rPr kumimoji="1" lang="en-US" altLang="ja-JP" sz="2800" dirty="0" smtClean="0">
                  <a:solidFill>
                    <a:srgbClr val="FF0000"/>
                  </a:solidFill>
                </a:rPr>
                <a:t>?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-1692696" y="3763398"/>
            <a:ext cx="4991752" cy="5786282"/>
            <a:chOff x="-1620688" y="3403358"/>
            <a:chExt cx="4991752" cy="5786282"/>
          </a:xfrm>
        </p:grpSpPr>
        <p:sp>
          <p:nvSpPr>
            <p:cNvPr id="7" name="円/楕円 6"/>
            <p:cNvSpPr/>
            <p:nvPr/>
          </p:nvSpPr>
          <p:spPr>
            <a:xfrm>
              <a:off x="-1620688" y="4197888"/>
              <a:ext cx="4991752" cy="4991752"/>
            </a:xfrm>
            <a:prstGeom prst="ellipse">
              <a:avLst/>
            </a:prstGeom>
            <a:gradFill flip="none" rotWithShape="1">
              <a:gsLst>
                <a:gs pos="0">
                  <a:srgbClr val="5E9EFF"/>
                </a:gs>
                <a:gs pos="48000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dirty="0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1199224" y="4076056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" name="直線コネクタ 9"/>
            <p:cNvCxnSpPr/>
            <p:nvPr/>
          </p:nvCxnSpPr>
          <p:spPr>
            <a:xfrm>
              <a:off x="1343240" y="4211453"/>
              <a:ext cx="648072" cy="152635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円/楕円 135"/>
            <p:cNvSpPr/>
            <p:nvPr/>
          </p:nvSpPr>
          <p:spPr>
            <a:xfrm>
              <a:off x="1991312" y="4320019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40" name="グループ化 139"/>
            <p:cNvGrpSpPr/>
            <p:nvPr/>
          </p:nvGrpSpPr>
          <p:grpSpPr>
            <a:xfrm rot="19650702">
              <a:off x="772217" y="3403358"/>
              <a:ext cx="409040" cy="1034575"/>
              <a:chOff x="3051033" y="1210913"/>
              <a:chExt cx="369139" cy="733661"/>
            </a:xfrm>
          </p:grpSpPr>
          <p:sp>
            <p:nvSpPr>
              <p:cNvPr id="141" name="円弧 140"/>
              <p:cNvSpPr/>
              <p:nvPr/>
            </p:nvSpPr>
            <p:spPr>
              <a:xfrm rot="3741566">
                <a:off x="3079819" y="1184484"/>
                <a:ext cx="313923" cy="366782"/>
              </a:xfrm>
              <a:prstGeom prst="arc">
                <a:avLst>
                  <a:gd name="adj1" fmla="val 15152873"/>
                  <a:gd name="adj2" fmla="val 2033161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" name="円/楕円 141"/>
              <p:cNvSpPr/>
              <p:nvPr/>
            </p:nvSpPr>
            <p:spPr>
              <a:xfrm rot="5400000">
                <a:off x="3242943" y="1343537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" name="円/楕円 142"/>
              <p:cNvSpPr/>
              <p:nvPr/>
            </p:nvSpPr>
            <p:spPr>
              <a:xfrm rot="5400000">
                <a:off x="3238883" y="1504566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" name="円弧 143"/>
              <p:cNvSpPr/>
              <p:nvPr/>
            </p:nvSpPr>
            <p:spPr>
              <a:xfrm rot="3741566">
                <a:off x="3073288" y="1328969"/>
                <a:ext cx="324324" cy="366782"/>
              </a:xfrm>
              <a:prstGeom prst="arc">
                <a:avLst>
                  <a:gd name="adj1" fmla="val 14782402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" name="円弧 144"/>
              <p:cNvSpPr/>
              <p:nvPr/>
            </p:nvSpPr>
            <p:spPr>
              <a:xfrm rot="3741566">
                <a:off x="3074218" y="1486779"/>
                <a:ext cx="320411" cy="366782"/>
              </a:xfrm>
              <a:prstGeom prst="arc">
                <a:avLst>
                  <a:gd name="adj1" fmla="val 15152873"/>
                  <a:gd name="adj2" fmla="val 20482557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" name="円/楕円 145"/>
              <p:cNvSpPr/>
              <p:nvPr/>
            </p:nvSpPr>
            <p:spPr>
              <a:xfrm rot="5400000">
                <a:off x="3238883" y="1654372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" name="円弧 146"/>
              <p:cNvSpPr/>
              <p:nvPr/>
            </p:nvSpPr>
            <p:spPr>
              <a:xfrm rot="3741566">
                <a:off x="3092576" y="1638427"/>
                <a:ext cx="302757" cy="309538"/>
              </a:xfrm>
              <a:prstGeom prst="arc">
                <a:avLst>
                  <a:gd name="adj1" fmla="val 15288936"/>
                  <a:gd name="adj2" fmla="val 2141953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" name="正方形/長方形 11"/>
            <p:cNvSpPr/>
            <p:nvPr/>
          </p:nvSpPr>
          <p:spPr>
            <a:xfrm>
              <a:off x="160252" y="5795972"/>
              <a:ext cx="19749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chemeClr val="bg1"/>
                  </a:solidFill>
                </a:rPr>
                <a:t>Large Fermi sphere</a:t>
              </a:r>
            </a:p>
          </p:txBody>
        </p:sp>
      </p:grpSp>
      <p:sp>
        <p:nvSpPr>
          <p:cNvPr id="65" name="円/楕円 64"/>
          <p:cNvSpPr/>
          <p:nvPr/>
        </p:nvSpPr>
        <p:spPr>
          <a:xfrm>
            <a:off x="275022" y="3510768"/>
            <a:ext cx="561070" cy="5610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266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032" y="44624"/>
            <a:ext cx="4797152" cy="209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7186451" cy="22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57" y="4540895"/>
            <a:ext cx="7028086" cy="2317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6239620" y="116632"/>
            <a:ext cx="2788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ja-JP" dirty="0"/>
              <a:t>Liu, C. Greiner, and C. M. </a:t>
            </a:r>
            <a:r>
              <a:rPr lang="de-DE" altLang="ja-JP" dirty="0" smtClean="0"/>
              <a:t>Ko</a:t>
            </a:r>
          </a:p>
          <a:p>
            <a:r>
              <a:rPr lang="de-DE" altLang="ja-JP" dirty="0" smtClean="0"/>
              <a:t>KH, X.-G. Huang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731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グループ化 48"/>
          <p:cNvGrpSpPr/>
          <p:nvPr/>
        </p:nvGrpSpPr>
        <p:grpSpPr>
          <a:xfrm>
            <a:off x="5724128" y="2708920"/>
            <a:ext cx="1728192" cy="874746"/>
            <a:chOff x="5580112" y="2996952"/>
            <a:chExt cx="1728192" cy="874746"/>
          </a:xfrm>
        </p:grpSpPr>
        <p:sp>
          <p:nvSpPr>
            <p:cNvPr id="48" name="円/楕円 47"/>
            <p:cNvSpPr/>
            <p:nvPr/>
          </p:nvSpPr>
          <p:spPr>
            <a:xfrm>
              <a:off x="5580112" y="2996952"/>
              <a:ext cx="1728192" cy="87474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9" name="図 28" descr="\begin{document}&#10;\begin{align*}&#10;|\bq_\perp| \sim m_D&#10;\end{align*}&#10;\end{document}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065" y="3279543"/>
              <a:ext cx="1423974" cy="332960"/>
            </a:xfrm>
            <a:prstGeom prst="rect">
              <a:avLst/>
            </a:prstGeom>
          </p:spPr>
        </p:pic>
      </p:grpSp>
      <p:pic>
        <p:nvPicPr>
          <p:cNvPr id="40" name="図 39" descr="\begin{document}&#10;\begin{align*}&#10;{\green  n(q^0) \sim \frac{T}{q^0}}&#10;\end{align*}&#10;\end{document}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436" y="5917342"/>
            <a:ext cx="1817842" cy="909480"/>
          </a:xfrm>
          <a:prstGeom prst="rect">
            <a:avLst/>
          </a:prstGeom>
        </p:spPr>
      </p:pic>
      <p:pic>
        <p:nvPicPr>
          <p:cNvPr id="41" name="図 40" descr="\begin{document}&#10;\begin{align*}&#10;{\red&#10;2 {\rm Im } \Pi(\bq) = \rho(\bq) &#10;\sim m_D^2 \, q^0 \delta(q_z)&#10;}&#10;\end{align*}&#10;\end{document}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3" y="5030117"/>
            <a:ext cx="5133107" cy="451560"/>
          </a:xfrm>
          <a:prstGeom prst="rect">
            <a:avLst/>
          </a:prstGeom>
        </p:spPr>
      </p:pic>
      <p:pic>
        <p:nvPicPr>
          <p:cNvPr id="42" name="図 41" descr="\begin{document}&#10;\begin{align*}&#10;{\blue&#10;{\rm Re} \Pi(0) = m_D^2 \sim \alpha_s eB&#10;}&#10;\end{align*}&#10;\end{document}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265" y="3976306"/>
            <a:ext cx="3822863" cy="451560"/>
          </a:xfrm>
          <a:prstGeom prst="rect">
            <a:avLst/>
          </a:prstGeom>
        </p:spPr>
      </p:pic>
      <p:sp>
        <p:nvSpPr>
          <p:cNvPr id="44" name="テキスト ボックス 43"/>
          <p:cNvSpPr txBox="1"/>
          <p:nvPr/>
        </p:nvSpPr>
        <p:spPr>
          <a:xfrm>
            <a:off x="1259632" y="5517232"/>
            <a:ext cx="3179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B050"/>
                </a:solidFill>
              </a:rPr>
              <a:t>Distribution of the </a:t>
            </a:r>
            <a:r>
              <a:rPr kumimoji="1" lang="en-US" altLang="ja-JP" sz="2000" dirty="0" err="1" smtClean="0">
                <a:solidFill>
                  <a:srgbClr val="00B050"/>
                </a:solidFill>
              </a:rPr>
              <a:t>scatterers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259632" y="4581128"/>
            <a:ext cx="1846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Spectral density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273732" y="3606974"/>
            <a:ext cx="4894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70C0"/>
                </a:solidFill>
              </a:rPr>
              <a:t>Screened Coulomb scattering amplitude (squared)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55" name="図 54" descr="\begin{document}&#10;\begin{eqnarray}&#10;\kappa_\perp &amp;=&amp; \alpha_s \lim_{q^0 \to 0} &#10;{\green \frac{T}{q^0} }&#10;\int \!\! d^3 \bq \, q_\perp^2 &#10;\frac{ {\red {\rm Im} \Pi(\bq) } }&#10;{\blue [\, \bq^2 + {\rm Re} \Pi(\bq) \, ]^2 }&#10;\nonumber&#10;\\&#10;&amp;\sim&amp;&#10;\alpha_s T &#10;\int \!\! d^2 \bq_\perp q_\perp^2 &#10;\frac{ m_D^2e^{-\frac{\bq_\perp^2}{2eB}}  }&#10;{ [\, \bq^2_\perp + m_D^2 e^{-\frac{\bq_\perp^2}{2eB}} \, ]^2 }&#10;\sim&#10;\alpha_s T m_D^2 {\red \log \alpha_s}&#10;\nonumber&#10;\end{eqnarray}&#10;\end{document}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56" y="908720"/>
            <a:ext cx="7643935" cy="2005574"/>
          </a:xfrm>
          <a:prstGeom prst="rect">
            <a:avLst/>
          </a:prstGeom>
        </p:spPr>
      </p:pic>
      <p:grpSp>
        <p:nvGrpSpPr>
          <p:cNvPr id="61" name="グループ化 60"/>
          <p:cNvGrpSpPr/>
          <p:nvPr/>
        </p:nvGrpSpPr>
        <p:grpSpPr>
          <a:xfrm>
            <a:off x="-707286" y="3717032"/>
            <a:ext cx="10153128" cy="3156883"/>
            <a:chOff x="-540568" y="3645024"/>
            <a:chExt cx="10153128" cy="3156883"/>
          </a:xfrm>
        </p:grpSpPr>
        <p:sp>
          <p:nvSpPr>
            <p:cNvPr id="53" name="正方形/長方形 52"/>
            <p:cNvSpPr/>
            <p:nvPr/>
          </p:nvSpPr>
          <p:spPr>
            <a:xfrm>
              <a:off x="-540568" y="3645024"/>
              <a:ext cx="10153128" cy="31568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7" name="図 56" descr="\begin{document}&#10;\begin{eqnarray}&#10;%% K (\alpha_s) &amp;=&amp; &#10;&amp;&amp;&#10;\int_0^\infty dx\,&#10;  {x\, \sum_f  |q_f| e^{-x/{ |q_f|}  } \over [x+ a \, \sum_f |q_f| e^{-x/{|q_f|}} ]^2 }&#10;\nonumber&#10;\\&#10;&amp;&amp;&#10;= Q_{\rm em}  \biggl[&#10;\log\biggl({1\over \alpha_s}\biggr) &#10;  - \log\biggl({T_R \over\pi}\biggr) - \gamma_E - 1 &#10;+ \sum_f \frac{|q_f|}{Q_{\rm em} } \log(\frac{|q_f|}{Q_{\rm em}}) \biggr]&#10;\nonumber&#10;\end{eqnarray}\end{document}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3789040"/>
              <a:ext cx="7862483" cy="1816115"/>
            </a:xfrm>
            <a:prstGeom prst="rect">
              <a:avLst/>
            </a:prstGeom>
          </p:spPr>
        </p:pic>
        <p:pic>
          <p:nvPicPr>
            <p:cNvPr id="60" name="図 59" descr="\begin{document}&#10;\begin{align*}&#10;Q_{\rm em} = \sum_f | q_f |&#10;\end{align*}&#10;\end{document}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2736" y="5920358"/>
              <a:ext cx="1542167" cy="590145"/>
            </a:xfrm>
            <a:prstGeom prst="rect">
              <a:avLst/>
            </a:prstGeom>
          </p:spPr>
        </p:pic>
      </p:grpSp>
      <p:sp>
        <p:nvSpPr>
          <p:cNvPr id="62" name="テキスト ボックス 61"/>
          <p:cNvSpPr txBox="1"/>
          <p:nvPr/>
        </p:nvSpPr>
        <p:spPr>
          <a:xfrm>
            <a:off x="1311101" y="188640"/>
            <a:ext cx="6873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70C0"/>
                </a:solidFill>
              </a:rPr>
              <a:t>Transverse diffusion constant in massless limit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72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/>
          <p:cNvSpPr txBox="1"/>
          <p:nvPr/>
        </p:nvSpPr>
        <p:spPr>
          <a:xfrm>
            <a:off x="3923928" y="2046618"/>
            <a:ext cx="52958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+ Low energy excitation along radius </a:t>
            </a:r>
            <a:r>
              <a:rPr lang="en-US" altLang="ja-JP" sz="2000" dirty="0" smtClean="0">
                <a:solidFill>
                  <a:srgbClr val="0070C0"/>
                </a:solidFill>
              </a:rPr>
              <a:t>[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(1+1) D]</a:t>
            </a:r>
          </a:p>
          <a:p>
            <a:endParaRPr lang="en-US" altLang="ja-JP" sz="2000" dirty="0">
              <a:solidFill>
                <a:srgbClr val="0070C0"/>
              </a:solidFill>
            </a:endParaRPr>
          </a:p>
          <a:p>
            <a:endParaRPr kumimoji="1" lang="en-US" altLang="ja-JP" sz="2000" dirty="0" smtClean="0">
              <a:solidFill>
                <a:srgbClr val="0070C0"/>
              </a:solidFill>
            </a:endParaRPr>
          </a:p>
          <a:p>
            <a:r>
              <a:rPr lang="en-US" altLang="ja-JP" sz="2000" dirty="0" smtClean="0"/>
              <a:t>+ Degenerated states in the tangential plane [2D]</a:t>
            </a:r>
            <a:endParaRPr kumimoji="1" lang="ja-JP" altLang="en-US" sz="2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131840" y="5149641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Phase space volume ~ p</a:t>
            </a:r>
            <a:r>
              <a:rPr kumimoji="1" lang="en-US" altLang="ja-JP" sz="2000" baseline="30000" dirty="0" smtClean="0">
                <a:solidFill>
                  <a:srgbClr val="0070C0"/>
                </a:solidFill>
              </a:rPr>
              <a:t>D-1 </a:t>
            </a:r>
            <a:r>
              <a:rPr kumimoji="1" lang="en-US" altLang="ja-JP" sz="2000" dirty="0" err="1" smtClean="0">
                <a:solidFill>
                  <a:srgbClr val="0070C0"/>
                </a:solidFill>
              </a:rPr>
              <a:t>dp</a:t>
            </a:r>
            <a:endParaRPr kumimoji="1" lang="en-US" altLang="ja-JP" sz="2000" dirty="0" smtClean="0">
              <a:solidFill>
                <a:srgbClr val="0070C0"/>
              </a:solidFill>
            </a:endParaRPr>
          </a:p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Enhanced IR dynamics induces </a:t>
            </a:r>
            <a:r>
              <a:rPr kumimoji="1" lang="en-US" altLang="ja-JP" sz="2000" dirty="0" err="1" smtClean="0">
                <a:solidFill>
                  <a:srgbClr val="0070C0"/>
                </a:solidFill>
              </a:rPr>
              <a:t>nonperturbative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 physics, </a:t>
            </a:r>
          </a:p>
          <a:p>
            <a:r>
              <a:rPr lang="en-US" altLang="ja-JP" sz="2000" dirty="0" smtClean="0">
                <a:solidFill>
                  <a:srgbClr val="0070C0"/>
                </a:solidFill>
              </a:rPr>
              <a:t>such as superconductivity and Kondo effect.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187624" y="458669"/>
            <a:ext cx="72317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0070C0"/>
                </a:solidFill>
              </a:rPr>
              <a:t>“Dimensional reduction” in </a:t>
            </a:r>
            <a:r>
              <a:rPr lang="en-US" altLang="ja-JP" sz="2800" dirty="0">
                <a:solidFill>
                  <a:srgbClr val="0070C0"/>
                </a:solidFill>
              </a:rPr>
              <a:t>dense </a:t>
            </a:r>
            <a:r>
              <a:rPr lang="en-US" altLang="ja-JP" sz="2800" dirty="0" smtClean="0">
                <a:solidFill>
                  <a:srgbClr val="0070C0"/>
                </a:solidFill>
              </a:rPr>
              <a:t>systems</a:t>
            </a:r>
          </a:p>
          <a:p>
            <a:r>
              <a:rPr lang="en-US" altLang="ja-JP" sz="2800" dirty="0" smtClean="0">
                <a:solidFill>
                  <a:srgbClr val="0070C0"/>
                </a:solidFill>
              </a:rPr>
              <a:t>-- (1+1)-dimensional low-energy </a:t>
            </a:r>
            <a:r>
              <a:rPr kumimoji="1" lang="en-US" altLang="ja-JP" sz="2800" dirty="0" smtClean="0">
                <a:solidFill>
                  <a:srgbClr val="0070C0"/>
                </a:solidFill>
              </a:rPr>
              <a:t>effective theory</a:t>
            </a:r>
          </a:p>
        </p:txBody>
      </p:sp>
      <p:sp>
        <p:nvSpPr>
          <p:cNvPr id="2" name="下矢印 1"/>
          <p:cNvSpPr/>
          <p:nvPr/>
        </p:nvSpPr>
        <p:spPr>
          <a:xfrm>
            <a:off x="5508104" y="3861048"/>
            <a:ext cx="720080" cy="73227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 descr="\begin{document}&#10;\begin{align*}&#10;\epsilon = \pm \ell_\parallel&#10;\end{align*}&#10;\end{document}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43" y="2523780"/>
            <a:ext cx="1372976" cy="455291"/>
          </a:xfrm>
          <a:prstGeom prst="rect">
            <a:avLst/>
          </a:prstGeom>
        </p:spPr>
      </p:pic>
      <p:pic>
        <p:nvPicPr>
          <p:cNvPr id="25" name="図 24" descr="\begin{document}&#10;\begin{align*}&#10;(\ell_\parallel \ll \mu)&#10;\end{align*}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743" y="2492896"/>
            <a:ext cx="1427625" cy="438840"/>
          </a:xfrm>
          <a:prstGeom prst="rect">
            <a:avLst/>
          </a:prstGeom>
        </p:spPr>
      </p:pic>
      <p:grpSp>
        <p:nvGrpSpPr>
          <p:cNvPr id="27" name="グループ化 26"/>
          <p:cNvGrpSpPr/>
          <p:nvPr/>
        </p:nvGrpSpPr>
        <p:grpSpPr>
          <a:xfrm>
            <a:off x="35496" y="1484784"/>
            <a:ext cx="3672408" cy="3986343"/>
            <a:chOff x="179512" y="1677092"/>
            <a:chExt cx="3672408" cy="3986343"/>
          </a:xfrm>
        </p:grpSpPr>
        <p:sp>
          <p:nvSpPr>
            <p:cNvPr id="4" name="円/楕円 3"/>
            <p:cNvSpPr/>
            <p:nvPr/>
          </p:nvSpPr>
          <p:spPr>
            <a:xfrm>
              <a:off x="179512" y="1991027"/>
              <a:ext cx="3672408" cy="3672408"/>
            </a:xfrm>
            <a:prstGeom prst="ellipse">
              <a:avLst/>
            </a:prstGeom>
            <a:gradFill flip="none" rotWithShape="1">
              <a:gsLst>
                <a:gs pos="0">
                  <a:srgbClr val="5E9EFF"/>
                </a:gs>
                <a:gs pos="48000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" name="直線矢印コネクタ 7"/>
            <p:cNvCxnSpPr/>
            <p:nvPr/>
          </p:nvCxnSpPr>
          <p:spPr>
            <a:xfrm flipV="1">
              <a:off x="2015716" y="2456892"/>
              <a:ext cx="864096" cy="137034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グループ化 10"/>
            <p:cNvGrpSpPr/>
            <p:nvPr/>
          </p:nvGrpSpPr>
          <p:grpSpPr>
            <a:xfrm>
              <a:off x="2306518" y="1700808"/>
              <a:ext cx="1329378" cy="1187159"/>
              <a:chOff x="2450534" y="2060848"/>
              <a:chExt cx="1329378" cy="1187159"/>
            </a:xfrm>
          </p:grpSpPr>
          <p:sp>
            <p:nvSpPr>
              <p:cNvPr id="5" name="正方形/長方形 4"/>
              <p:cNvSpPr/>
              <p:nvPr/>
            </p:nvSpPr>
            <p:spPr>
              <a:xfrm>
                <a:off x="2450534" y="2060848"/>
                <a:ext cx="1329378" cy="1187159"/>
              </a:xfrm>
              <a:prstGeom prst="rect">
                <a:avLst/>
              </a:prstGeom>
              <a:solidFill>
                <a:srgbClr val="5BD54B">
                  <a:alpha val="49020"/>
                </a:srgbClr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18124491" lon="3147612" rev="17214021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" name="直線矢印コネクタ 6"/>
              <p:cNvCxnSpPr/>
              <p:nvPr/>
            </p:nvCxnSpPr>
            <p:spPr>
              <a:xfrm flipV="1">
                <a:off x="3023828" y="2204864"/>
                <a:ext cx="198022" cy="504056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矢印コネクタ 8"/>
              <p:cNvCxnSpPr/>
              <p:nvPr/>
            </p:nvCxnSpPr>
            <p:spPr>
              <a:xfrm>
                <a:off x="3023828" y="2708920"/>
                <a:ext cx="396044" cy="2160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矢印コネクタ 11"/>
              <p:cNvCxnSpPr/>
              <p:nvPr/>
            </p:nvCxnSpPr>
            <p:spPr>
              <a:xfrm flipV="1">
                <a:off x="3038150" y="2564904"/>
                <a:ext cx="309714" cy="1358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2" name="図 21" descr="\begin{document}&#10;\begin{align*}&#10;\ell_\parallel&#10;\end{align*}&#10;\end{document}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8" y="1677092"/>
              <a:ext cx="269663" cy="419760"/>
            </a:xfrm>
            <a:prstGeom prst="rect">
              <a:avLst/>
            </a:prstGeom>
          </p:spPr>
        </p:pic>
        <p:pic>
          <p:nvPicPr>
            <p:cNvPr id="23" name="図 22" descr="\begin{document}&#10;\begin{align*}&#10;\ell_\perp&#10;\end{align*}&#10;\end{document}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8729" y="2348880"/>
              <a:ext cx="371183" cy="349800"/>
            </a:xfrm>
            <a:prstGeom prst="rect">
              <a:avLst/>
            </a:prstGeom>
          </p:spPr>
        </p:pic>
        <p:pic>
          <p:nvPicPr>
            <p:cNvPr id="26" name="図 25" descr="\begin{document}&#10;\begin{align*}&#10;{\red \mu v_F}&#10;\end{align*}&#10;\end{document}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3" y="3432639"/>
              <a:ext cx="634501" cy="270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391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グループ化 69"/>
          <p:cNvGrpSpPr/>
          <p:nvPr/>
        </p:nvGrpSpPr>
        <p:grpSpPr>
          <a:xfrm>
            <a:off x="-324544" y="4275527"/>
            <a:ext cx="9865096" cy="2783182"/>
            <a:chOff x="-324544" y="4275527"/>
            <a:chExt cx="9865096" cy="2783182"/>
          </a:xfrm>
        </p:grpSpPr>
        <p:sp>
          <p:nvSpPr>
            <p:cNvPr id="55" name="正方形/長方形 54"/>
            <p:cNvSpPr/>
            <p:nvPr/>
          </p:nvSpPr>
          <p:spPr>
            <a:xfrm>
              <a:off x="-324544" y="5805264"/>
              <a:ext cx="9865096" cy="125344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角丸四角形 47"/>
            <p:cNvSpPr/>
            <p:nvPr/>
          </p:nvSpPr>
          <p:spPr>
            <a:xfrm>
              <a:off x="7380312" y="6163789"/>
              <a:ext cx="648072" cy="576266"/>
            </a:xfrm>
            <a:prstGeom prst="roundRect">
              <a:avLst/>
            </a:prstGeom>
            <a:solidFill>
              <a:srgbClr val="FF9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5" name="図 14" descr="\begin{document}&#10;\begin{align*}&#10;d_{4-{\rm Fermi}} = (-1) +  4 (1 - \frac{1}{2} ) -1 = 0&#10;\end{align*}&#10;\end{document}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121" y="6086937"/>
              <a:ext cx="5301327" cy="725126"/>
            </a:xfrm>
            <a:prstGeom prst="rect">
              <a:avLst/>
            </a:prstGeom>
          </p:spPr>
        </p:pic>
        <p:sp>
          <p:nvSpPr>
            <p:cNvPr id="35" name="テキスト ボックス 34"/>
            <p:cNvSpPr txBox="1"/>
            <p:nvPr/>
          </p:nvSpPr>
          <p:spPr>
            <a:xfrm>
              <a:off x="467544" y="5990647"/>
              <a:ext cx="23555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In the BCS </a:t>
              </a:r>
              <a:r>
                <a:rPr kumimoji="1" lang="en-US" altLang="ja-JP" sz="2400" dirty="0" err="1" smtClean="0"/>
                <a:t>config</a:t>
              </a:r>
              <a:r>
                <a:rPr kumimoji="1" lang="en-US" altLang="ja-JP" sz="2400" dirty="0" smtClean="0"/>
                <a:t>.</a:t>
              </a:r>
              <a:endParaRPr kumimoji="1" lang="ja-JP" altLang="en-US" sz="2400" dirty="0"/>
            </a:p>
          </p:txBody>
        </p:sp>
        <p:pic>
          <p:nvPicPr>
            <p:cNvPr id="39" name="図 38" descr="\begin{document}&#10;\begin{align*}&#10;p^{(1)} + p^{(2)} \sim \ell_\parallel \ll \mu&#10;\end{align*}&#10;\end{document}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07" y="6464078"/>
              <a:ext cx="2340701" cy="349298"/>
            </a:xfrm>
            <a:prstGeom prst="rect">
              <a:avLst/>
            </a:prstGeom>
          </p:spPr>
        </p:pic>
        <p:sp>
          <p:nvSpPr>
            <p:cNvPr id="69" name="円弧 68"/>
            <p:cNvSpPr/>
            <p:nvPr/>
          </p:nvSpPr>
          <p:spPr>
            <a:xfrm rot="2597819">
              <a:off x="6393555" y="4275527"/>
              <a:ext cx="2304256" cy="2230935"/>
            </a:xfrm>
            <a:prstGeom prst="arc">
              <a:avLst/>
            </a:prstGeom>
            <a:ln w="57150">
              <a:solidFill>
                <a:srgbClr val="FF9797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2699792" y="-27384"/>
            <a:ext cx="3731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B0F0"/>
                </a:solidFill>
              </a:rPr>
              <a:t>IR scaling dimensions</a:t>
            </a:r>
            <a:endParaRPr kumimoji="1" lang="ja-JP" altLang="en-US" sz="3200" dirty="0">
              <a:solidFill>
                <a:srgbClr val="00B0F0"/>
              </a:solidFill>
            </a:endParaRPr>
          </a:p>
        </p:txBody>
      </p:sp>
      <p:grpSp>
        <p:nvGrpSpPr>
          <p:cNvPr id="52" name="グループ化 51"/>
          <p:cNvGrpSpPr/>
          <p:nvPr/>
        </p:nvGrpSpPr>
        <p:grpSpPr>
          <a:xfrm>
            <a:off x="1763688" y="714524"/>
            <a:ext cx="5328592" cy="410220"/>
            <a:chOff x="1763688" y="836712"/>
            <a:chExt cx="5328592" cy="410220"/>
          </a:xfrm>
        </p:grpSpPr>
        <p:pic>
          <p:nvPicPr>
            <p:cNvPr id="24" name="図 23" descr="\begin{document}&#10;When $\epsilon \to s \epsilon$, $\ell_\para \to s \ell_\para$.&#10;\end{document}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836712"/>
              <a:ext cx="3744416" cy="385850"/>
            </a:xfrm>
            <a:prstGeom prst="rect">
              <a:avLst/>
            </a:prstGeom>
          </p:spPr>
        </p:pic>
        <p:pic>
          <p:nvPicPr>
            <p:cNvPr id="25" name="図 24" descr="\begin{document}&#10;\begin{align*}&#10;(s&lt;1)&#10;\end{align*}&#10;\end{document}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835" y="836712"/>
              <a:ext cx="1148445" cy="410220"/>
            </a:xfrm>
            <a:prstGeom prst="rect">
              <a:avLst/>
            </a:prstGeom>
          </p:spPr>
        </p:pic>
      </p:grpSp>
      <p:grpSp>
        <p:nvGrpSpPr>
          <p:cNvPr id="63" name="グループ化 62"/>
          <p:cNvGrpSpPr/>
          <p:nvPr/>
        </p:nvGrpSpPr>
        <p:grpSpPr>
          <a:xfrm>
            <a:off x="346054" y="1196752"/>
            <a:ext cx="7288070" cy="2064303"/>
            <a:chOff x="346054" y="1196752"/>
            <a:chExt cx="7288070" cy="2064303"/>
          </a:xfrm>
        </p:grpSpPr>
        <p:grpSp>
          <p:nvGrpSpPr>
            <p:cNvPr id="40" name="グループ化 39"/>
            <p:cNvGrpSpPr/>
            <p:nvPr/>
          </p:nvGrpSpPr>
          <p:grpSpPr>
            <a:xfrm>
              <a:off x="6156176" y="2411718"/>
              <a:ext cx="1477948" cy="792088"/>
              <a:chOff x="6518057" y="2708920"/>
              <a:chExt cx="1942375" cy="1040992"/>
            </a:xfrm>
          </p:grpSpPr>
          <p:sp>
            <p:nvSpPr>
              <p:cNvPr id="33" name="角丸四角形 32"/>
              <p:cNvSpPr/>
              <p:nvPr/>
            </p:nvSpPr>
            <p:spPr>
              <a:xfrm>
                <a:off x="6518057" y="2708920"/>
                <a:ext cx="1942375" cy="1040992"/>
              </a:xfrm>
              <a:prstGeom prst="roundRect">
                <a:avLst/>
              </a:prstGeom>
              <a:solidFill>
                <a:srgbClr val="FF97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7" name="図 26" descr="\begin{document}&#10;\begin{align*}&#10;d_\psi = - \frac{1}{2}&#10;\end{align*}&#10;\end{document}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50160" y="2821404"/>
                <a:ext cx="1494248" cy="823620"/>
              </a:xfrm>
              <a:prstGeom prst="rect">
                <a:avLst/>
              </a:prstGeom>
            </p:spPr>
          </p:pic>
        </p:grpSp>
        <p:sp>
          <p:nvSpPr>
            <p:cNvPr id="50" name="テキスト ボックス 49"/>
            <p:cNvSpPr txBox="1"/>
            <p:nvPr/>
          </p:nvSpPr>
          <p:spPr>
            <a:xfrm>
              <a:off x="346054" y="1196752"/>
              <a:ext cx="19598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rgbClr val="00B0F0"/>
                  </a:solidFill>
                </a:rPr>
                <a:t>Kinetic term</a:t>
              </a:r>
              <a:endParaRPr kumimoji="1" lang="ja-JP" altLang="en-US" sz="2800" dirty="0">
                <a:solidFill>
                  <a:srgbClr val="00B0F0"/>
                </a:solidFill>
              </a:endParaRPr>
            </a:p>
          </p:txBody>
        </p:sp>
        <p:grpSp>
          <p:nvGrpSpPr>
            <p:cNvPr id="58" name="グループ化 57"/>
            <p:cNvGrpSpPr/>
            <p:nvPr/>
          </p:nvGrpSpPr>
          <p:grpSpPr>
            <a:xfrm>
              <a:off x="1043608" y="2411719"/>
              <a:ext cx="3795412" cy="849336"/>
              <a:chOff x="1043608" y="2411719"/>
              <a:chExt cx="3795412" cy="849336"/>
            </a:xfrm>
          </p:grpSpPr>
          <p:sp>
            <p:nvSpPr>
              <p:cNvPr id="28" name="角丸四角形 27"/>
              <p:cNvSpPr/>
              <p:nvPr/>
            </p:nvSpPr>
            <p:spPr>
              <a:xfrm>
                <a:off x="1619672" y="2411719"/>
                <a:ext cx="804837" cy="849336"/>
              </a:xfrm>
              <a:prstGeom prst="roundRect">
                <a:avLst/>
              </a:prstGeom>
              <a:solidFill>
                <a:srgbClr val="00FF0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角丸四角形 28"/>
              <p:cNvSpPr/>
              <p:nvPr/>
            </p:nvSpPr>
            <p:spPr>
              <a:xfrm>
                <a:off x="2692788" y="2411719"/>
                <a:ext cx="804837" cy="849336"/>
              </a:xfrm>
              <a:prstGeom prst="roundRect">
                <a:avLst/>
              </a:prstGeom>
              <a:solidFill>
                <a:srgbClr val="00FF0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角丸四角形 29"/>
              <p:cNvSpPr/>
              <p:nvPr/>
            </p:nvSpPr>
            <p:spPr>
              <a:xfrm>
                <a:off x="3712248" y="2411719"/>
                <a:ext cx="478992" cy="849336"/>
              </a:xfrm>
              <a:prstGeom prst="roundRect">
                <a:avLst/>
              </a:prstGeom>
              <a:solidFill>
                <a:srgbClr val="00FF0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角丸四角形 30"/>
              <p:cNvSpPr/>
              <p:nvPr/>
            </p:nvSpPr>
            <p:spPr>
              <a:xfrm>
                <a:off x="4360028" y="2411719"/>
                <a:ext cx="478992" cy="849336"/>
              </a:xfrm>
              <a:prstGeom prst="roundRect">
                <a:avLst/>
              </a:prstGeom>
              <a:solidFill>
                <a:srgbClr val="00FF0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8" name="図 17" descr="\begin{document}&#10;\begin{align*}&#10;\bar \psi \cdot \psi&#10;\end{align*}&#10;\end{document}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6984" y="2894621"/>
                <a:ext cx="602806" cy="322256"/>
              </a:xfrm>
              <a:prstGeom prst="rect">
                <a:avLst/>
              </a:prstGeom>
            </p:spPr>
          </p:pic>
          <p:pic>
            <p:nvPicPr>
              <p:cNvPr id="19" name="図 18" descr="\begin{document}&#10;\begin{align*}&#10;dt&#10;\end{align*}&#10;\end{document}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8223" y="2948277"/>
                <a:ext cx="241122" cy="215628"/>
              </a:xfrm>
              <a:prstGeom prst="rect">
                <a:avLst/>
              </a:prstGeom>
            </p:spPr>
          </p:pic>
          <p:pic>
            <p:nvPicPr>
              <p:cNvPr id="20" name="図 19" descr="\begin{document}&#10;\begin{align*}&#10;d\ell_\para&#10;\end{align*}&#10;\end{document}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6358" y="2948277"/>
                <a:ext cx="345136" cy="312778"/>
              </a:xfrm>
              <a:prstGeom prst="rect">
                <a:avLst/>
              </a:prstGeom>
            </p:spPr>
          </p:pic>
          <p:pic>
            <p:nvPicPr>
              <p:cNvPr id="22" name="図 21" descr="\begin{document}&#10;\begin{align*}&#10;\partial_t&#10;\end{align*}&#10;\end{document}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2932" y="2948277"/>
                <a:ext cx="215119" cy="267757"/>
              </a:xfrm>
              <a:prstGeom prst="rect">
                <a:avLst/>
              </a:prstGeom>
            </p:spPr>
          </p:pic>
          <p:pic>
            <p:nvPicPr>
              <p:cNvPr id="57" name="図 56" descr="\begin{document}&#10;\begin{align*}&#10;0 = 2 d_{\psi}  + (-1) + 1 + 1 &#10;\end{align*}&#10;\end{document}"/>
              <p:cNvPicPr>
                <a:picLocks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608" y="2512605"/>
                <a:ext cx="3596230" cy="382016"/>
              </a:xfrm>
              <a:prstGeom prst="rect">
                <a:avLst/>
              </a:prstGeom>
            </p:spPr>
          </p:pic>
        </p:grpSp>
        <p:pic>
          <p:nvPicPr>
            <p:cNvPr id="62" name="図 61" descr="\begin{document}&#10;\begin{eqnarray}&#10;\mathcal{S}^{\rm{kin}}&#10;= \int \!\! dt \sum_{{\bm v}_F} \int\!\! &#10;\frac{d^2{\bm \ell}_\perp d\ell_\parallel} {(2\pi)^3} &#10;\bar \psi_+  %({\bm \ell}; {\bm v}_F) &#10;( i\partial_t - \ell_\parallel) \gamma^0  &#10;\psi_+  %({\bm \ell}; {\bm v}_F) &#10;+ \mathcal O (1/\mu)&#10;\nonumber&#10;\end{eqnarray}&#10;\end{document}"/>
            <p:cNvPicPr>
              <a:picLocks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446" y="1615741"/>
              <a:ext cx="6372874" cy="795977"/>
            </a:xfrm>
            <a:prstGeom prst="rect">
              <a:avLst/>
            </a:prstGeom>
          </p:spPr>
        </p:pic>
      </p:grpSp>
      <p:pic>
        <p:nvPicPr>
          <p:cNvPr id="64" name="図 63" descr="\begin{document}&#10;\begin{align*}&#10;\mathcal{S}^{\rm{int}} =&#10;\int \!\! dt \prod_{i=1,2,3,4} \int\!\! \frac{d^2\bl_\perp^{(i)} d\ell_\para^{(i)}} {(2\pi)^3} &#10;\, G [\bar \psi_+^{(4)}  \hat  \gam^\mu_\para  \psi_+^{(2)} ]&#10;[\bar \psi_+^{(3)} \hat  \gam_\mu^\para  \psi_+^{(1)} ]&#10;\delta^{(3)}( \bp^{(1)}+\bp^{(2)}-\bp^{(3)}-\bp^{(4)} )&#10;\end{align*}&#10;\end{document}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552" y="4013448"/>
            <a:ext cx="8536965" cy="773408"/>
          </a:xfrm>
          <a:prstGeom prst="rect">
            <a:avLst/>
          </a:prstGeom>
        </p:spPr>
      </p:pic>
      <p:grpSp>
        <p:nvGrpSpPr>
          <p:cNvPr id="68" name="グループ化 67"/>
          <p:cNvGrpSpPr/>
          <p:nvPr/>
        </p:nvGrpSpPr>
        <p:grpSpPr>
          <a:xfrm>
            <a:off x="179512" y="3337828"/>
            <a:ext cx="8940440" cy="2755468"/>
            <a:chOff x="179512" y="3337828"/>
            <a:chExt cx="8940440" cy="2755468"/>
          </a:xfrm>
        </p:grpSpPr>
        <p:pic>
          <p:nvPicPr>
            <p:cNvPr id="14" name="図 13" descr="\begin{document}&#10;\begin{align*}&#10;d_{4-{\rm Fermi}} = (-1) +  4 (1 - \frac{1}{2} ) = + 1&#10;\end{align*}&#10;\end{document}"/>
            <p:cNvPicPr>
              <a:picLocks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151" y="4827808"/>
              <a:ext cx="5106273" cy="748110"/>
            </a:xfrm>
            <a:prstGeom prst="rect">
              <a:avLst/>
            </a:prstGeom>
          </p:spPr>
        </p:pic>
        <p:sp>
          <p:nvSpPr>
            <p:cNvPr id="34" name="テキスト ボックス 33"/>
            <p:cNvSpPr txBox="1"/>
            <p:nvPr/>
          </p:nvSpPr>
          <p:spPr>
            <a:xfrm>
              <a:off x="179512" y="4653136"/>
              <a:ext cx="38715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In general momentum </a:t>
              </a:r>
              <a:r>
                <a:rPr kumimoji="1" lang="en-US" altLang="ja-JP" sz="2400" dirty="0" err="1" smtClean="0"/>
                <a:t>config</a:t>
              </a:r>
              <a:r>
                <a:rPr kumimoji="1" lang="en-US" altLang="ja-JP" sz="2400" dirty="0" smtClean="0"/>
                <a:t>.</a:t>
              </a:r>
              <a:endParaRPr kumimoji="1" lang="ja-JP" altLang="en-US" sz="2400" dirty="0"/>
            </a:p>
          </p:txBody>
        </p:sp>
        <p:pic>
          <p:nvPicPr>
            <p:cNvPr id="37" name="図 36" descr="\begin{document}&#10;\begin{align*}&#10;p^{(1)} + p^{(2)} \sim \mu&#10;\end{align*}&#10;\end{document}"/>
            <p:cNvPicPr>
              <a:picLocks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5148813"/>
              <a:ext cx="1944216" cy="368419"/>
            </a:xfrm>
            <a:prstGeom prst="rect">
              <a:avLst/>
            </a:prstGeom>
          </p:spPr>
        </p:pic>
        <p:grpSp>
          <p:nvGrpSpPr>
            <p:cNvPr id="46" name="グループ化 45"/>
            <p:cNvGrpSpPr/>
            <p:nvPr/>
          </p:nvGrpSpPr>
          <p:grpSpPr>
            <a:xfrm>
              <a:off x="4961669" y="5587927"/>
              <a:ext cx="546435" cy="504055"/>
              <a:chOff x="4961669" y="5589241"/>
              <a:chExt cx="546435" cy="504055"/>
            </a:xfrm>
          </p:grpSpPr>
          <p:sp>
            <p:nvSpPr>
              <p:cNvPr id="43" name="角丸四角形 42"/>
              <p:cNvSpPr/>
              <p:nvPr/>
            </p:nvSpPr>
            <p:spPr>
              <a:xfrm>
                <a:off x="4961669" y="5589241"/>
                <a:ext cx="546435" cy="504055"/>
              </a:xfrm>
              <a:prstGeom prst="roundRect">
                <a:avLst/>
              </a:prstGeom>
              <a:solidFill>
                <a:srgbClr val="00FF0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41" name="図 40" descr="\begin{document}&#10;\begin{align*}&#10;dt&#10;\end{align*}&#10;\end{document}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0493" y="5705226"/>
                <a:ext cx="323595" cy="289380"/>
              </a:xfrm>
              <a:prstGeom prst="rect">
                <a:avLst/>
              </a:prstGeom>
            </p:spPr>
          </p:pic>
        </p:grpSp>
        <p:grpSp>
          <p:nvGrpSpPr>
            <p:cNvPr id="45" name="グループ化 44"/>
            <p:cNvGrpSpPr/>
            <p:nvPr/>
          </p:nvGrpSpPr>
          <p:grpSpPr>
            <a:xfrm>
              <a:off x="5796136" y="5589240"/>
              <a:ext cx="1728193" cy="504056"/>
              <a:chOff x="5796136" y="5590554"/>
              <a:chExt cx="1728193" cy="504056"/>
            </a:xfrm>
          </p:grpSpPr>
          <p:sp>
            <p:nvSpPr>
              <p:cNvPr id="44" name="角丸四角形 43"/>
              <p:cNvSpPr/>
              <p:nvPr/>
            </p:nvSpPr>
            <p:spPr>
              <a:xfrm>
                <a:off x="5796137" y="5590554"/>
                <a:ext cx="1728192" cy="504056"/>
              </a:xfrm>
              <a:prstGeom prst="roundRect">
                <a:avLst/>
              </a:prstGeom>
              <a:solidFill>
                <a:srgbClr val="00FF0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42" name="図 41" descr="\begin{document}&#10;\begin{align*}&#10;4 ( d\ell_\para + d_\psi)&#10;\end{align*}&#10;\end{document}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6136" y="5678246"/>
                <a:ext cx="1670244" cy="385707"/>
              </a:xfrm>
              <a:prstGeom prst="rect">
                <a:avLst/>
              </a:prstGeom>
            </p:spPr>
          </p:pic>
        </p:grpSp>
        <p:sp>
          <p:nvSpPr>
            <p:cNvPr id="51" name="テキスト ボックス 50"/>
            <p:cNvSpPr txBox="1"/>
            <p:nvPr/>
          </p:nvSpPr>
          <p:spPr>
            <a:xfrm>
              <a:off x="379920" y="3337828"/>
              <a:ext cx="64621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>
                  <a:solidFill>
                    <a:srgbClr val="00B0F0"/>
                  </a:solidFill>
                </a:rPr>
                <a:t>Four-Fermi operators for superconductivity</a:t>
              </a:r>
              <a:endParaRPr kumimoji="1" lang="ja-JP" altLang="en-US" sz="2800" dirty="0">
                <a:solidFill>
                  <a:srgbClr val="00B0F0"/>
                </a:solidFill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7164288" y="3429000"/>
              <a:ext cx="19556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err="1" smtClean="0">
                  <a:solidFill>
                    <a:srgbClr val="00B050"/>
                  </a:solidFill>
                </a:rPr>
                <a:t>Polchinski</a:t>
              </a:r>
              <a:r>
                <a:rPr kumimoji="1" lang="en-US" altLang="ja-JP" sz="2000" dirty="0" smtClean="0">
                  <a:solidFill>
                    <a:srgbClr val="00B050"/>
                  </a:solidFill>
                </a:rPr>
                <a:t> (1992)</a:t>
              </a:r>
              <a:endParaRPr kumimoji="1" lang="ja-JP" altLang="en-US" sz="2000" dirty="0">
                <a:solidFill>
                  <a:srgbClr val="00B050"/>
                </a:solidFill>
              </a:endParaRPr>
            </a:p>
          </p:txBody>
        </p:sp>
        <p:pic>
          <p:nvPicPr>
            <p:cNvPr id="67" name="図 66" descr="\begin{document}&#10;\begin{align*}&#10;\mathcal{S}^{\rm{int}} =&#10;\int \!\! dt &#10;\left[\,\int\!\! \frac{d^2\bl_\perp d\ell_\para} {(2\pi)^3} \, \right]^4&#10;\, G [\bar \psi_+^{(4)}  \hat  \gam^\mu_\para  \psi_+^{(2)} ]&#10;[\bar \psi_+^{(3)} \hat  \gam_\mu^\para  \psi_+^{(1)} ]&#10;\delta^{(3)}( \bp^{(1)}+\bp^{(2)}-\bp^{(3)}-\bp^{(4)} )&#10;\end{align*}&#10;\end{document}"/>
            <p:cNvPicPr>
              <a:picLocks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165" y="3977680"/>
              <a:ext cx="8125454" cy="6454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162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979712" y="385500"/>
            <a:ext cx="5570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IR scaling dimension for Kondo effect</a:t>
            </a:r>
            <a:endParaRPr kumimoji="1" lang="ja-JP" alt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図 4" descr="\begin{document}&#10;\begin{align*}&#10;S_{H}^{\rm{kin}}&#10;= \int  dt \int \frac{ d^{3} \bk}{(2\pi)^3} \, \Psi_{+}^\dagger (\bk) \, i \partial_{t} \Psi_{+}(\bk) + {\mathcal O}(1/m_H)&#10;\end{align*}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13" y="1679395"/>
            <a:ext cx="7685327" cy="895755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88940" y="1172004"/>
            <a:ext cx="3884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B0F0"/>
                </a:solidFill>
              </a:rPr>
              <a:t>Heavy-quark Kinetic term</a:t>
            </a:r>
            <a:endParaRPr kumimoji="1" lang="ja-JP" altLang="en-US" sz="2800" dirty="0">
              <a:solidFill>
                <a:srgbClr val="00B0F0"/>
              </a:solidFill>
            </a:endParaRPr>
          </a:p>
        </p:txBody>
      </p:sp>
      <p:grpSp>
        <p:nvGrpSpPr>
          <p:cNvPr id="31" name="グループ化 30"/>
          <p:cNvGrpSpPr/>
          <p:nvPr/>
        </p:nvGrpSpPr>
        <p:grpSpPr>
          <a:xfrm>
            <a:off x="1624478" y="2719166"/>
            <a:ext cx="4027642" cy="637826"/>
            <a:chOff x="1552471" y="2492896"/>
            <a:chExt cx="4027642" cy="637826"/>
          </a:xfrm>
        </p:grpSpPr>
        <p:sp>
          <p:nvSpPr>
            <p:cNvPr id="25" name="角丸四角形 24"/>
            <p:cNvSpPr/>
            <p:nvPr/>
          </p:nvSpPr>
          <p:spPr>
            <a:xfrm>
              <a:off x="1552471" y="2492896"/>
              <a:ext cx="4027642" cy="637826"/>
            </a:xfrm>
            <a:prstGeom prst="roundRect">
              <a:avLst/>
            </a:prstGeom>
            <a:solidFill>
              <a:srgbClr val="FF9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0" name="図 29" descr="\begin{document}&#10;\begin{align*}&#10;d_{\Psi}  = (-1) + 1 =0&#10;\end{align*}&#10;\end{document}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884" y="2564904"/>
              <a:ext cx="3834220" cy="493810"/>
            </a:xfrm>
            <a:prstGeom prst="rect">
              <a:avLst/>
            </a:prstGeom>
          </p:spPr>
        </p:pic>
      </p:grpSp>
      <p:grpSp>
        <p:nvGrpSpPr>
          <p:cNvPr id="37" name="グループ化 36"/>
          <p:cNvGrpSpPr/>
          <p:nvPr/>
        </p:nvGrpSpPr>
        <p:grpSpPr>
          <a:xfrm>
            <a:off x="-324544" y="5631939"/>
            <a:ext cx="9865096" cy="1253445"/>
            <a:chOff x="-324544" y="5631939"/>
            <a:chExt cx="9865096" cy="1253445"/>
          </a:xfrm>
        </p:grpSpPr>
        <p:sp>
          <p:nvSpPr>
            <p:cNvPr id="29" name="正方形/長方形 28"/>
            <p:cNvSpPr/>
            <p:nvPr/>
          </p:nvSpPr>
          <p:spPr>
            <a:xfrm>
              <a:off x="-324544" y="5631939"/>
              <a:ext cx="9865096" cy="125344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28" name="図 27" descr="\begin{document}&#10;\begin{align*}&#10;d_{\rm H-L} = (-1) +2(1+d_{\psi}) + 2 d_\Psi = 0&#10;\end{align*}&#10;\end{document}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5886380"/>
              <a:ext cx="6122926" cy="422940"/>
            </a:xfrm>
            <a:prstGeom prst="rect">
              <a:avLst/>
            </a:prstGeom>
          </p:spPr>
        </p:pic>
        <p:sp>
          <p:nvSpPr>
            <p:cNvPr id="32" name="テキスト ボックス 31"/>
            <p:cNvSpPr txBox="1"/>
            <p:nvPr/>
          </p:nvSpPr>
          <p:spPr>
            <a:xfrm>
              <a:off x="1624478" y="6306031"/>
              <a:ext cx="59800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rgbClr val="FF0000"/>
                  </a:solidFill>
                </a:rPr>
                <a:t>Marginal !!  Let us proceed to diagrams.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3" name="図 32" descr="\begin{document}&#10;\begin{eqnarray}&#10;S^{\rm{int}}_{\rm HD}&#10;&amp;=&amp; \int dt &#10;\sum_{\bv_F^{(1)},\bv_F^{(3)}} &#10;\int \frac{d^2\bl_\perp^{(1)} d\ell_\para^{(1)}} {(2\pi)^3} &#10;\frac{d^2\bl_\perp^{(3)} d\ell_\para^{(3)}} {(2\pi)^3} &#10;\int \frac{d^3\bk^{(2)}}{(2\pi)^3}  \frac{d^3\bk^{(4)}}{ (2\pi)^3}&#10;\nonumber&#10;\\&#10;&amp;&amp; \hspace{2cm} \times&#10;G[ \bar \psi_+ ^{(3)} t^a \psi_+ ^{(1)} ] [ \bar \Psi_{+} ^{(4)} t^{a} \Psi_{+} ^{(2)} ]&#10;\nonumber&#10;\end{eqnarray}&#10;\end{document}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576" y="4005064"/>
            <a:ext cx="8144283" cy="1683512"/>
          </a:xfrm>
          <a:prstGeom prst="rect">
            <a:avLst/>
          </a:prstGeom>
        </p:spPr>
      </p:pic>
      <p:grpSp>
        <p:nvGrpSpPr>
          <p:cNvPr id="39" name="グループ化 38"/>
          <p:cNvGrpSpPr/>
          <p:nvPr/>
        </p:nvGrpSpPr>
        <p:grpSpPr>
          <a:xfrm>
            <a:off x="179512" y="3645024"/>
            <a:ext cx="8640505" cy="1531332"/>
            <a:chOff x="179512" y="3645024"/>
            <a:chExt cx="8640505" cy="1531332"/>
          </a:xfrm>
        </p:grpSpPr>
        <p:sp>
          <p:nvSpPr>
            <p:cNvPr id="27" name="テキスト ボックス 26"/>
            <p:cNvSpPr txBox="1"/>
            <p:nvPr/>
          </p:nvSpPr>
          <p:spPr>
            <a:xfrm>
              <a:off x="395536" y="3645024"/>
              <a:ext cx="48103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rgbClr val="00B0F0"/>
                  </a:solidFill>
                </a:rPr>
                <a:t>Heavy-light four-Fermi operator</a:t>
              </a:r>
              <a:endParaRPr kumimoji="1" lang="ja-JP" altLang="en-US" sz="2800" dirty="0">
                <a:solidFill>
                  <a:srgbClr val="00B0F0"/>
                </a:solidFill>
              </a:endParaRPr>
            </a:p>
          </p:txBody>
        </p:sp>
        <p:pic>
          <p:nvPicPr>
            <p:cNvPr id="38" name="図 37" descr="\begin{document}&#10;\begin{eqnarray}&#10;S^{\rm{int}}_{\rm H-L}&#10;&amp;=&amp; \int dt &#10;\left[ \, \int \frac{d^2\bl_\perp d\ell_\para} {(2\pi)^3} \, \right]^2&#10;\left[ \, \int \frac{d^3\bk}{ (2\pi)^3 } \, \right]^2&#10;G[ \bar \psi_+ ^{(3)} t^a \psi_+ ^{(1)} ] [ \bar \Psi_{+} ^{(4)} t^{a} \Psi_{+} ^{(2)} ]&#10;\nonumber&#10;\end{eqnarray}&#10;\end{document}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4383221"/>
              <a:ext cx="8640505" cy="7931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59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-2628800" y="3356992"/>
            <a:ext cx="7704856" cy="7704856"/>
            <a:chOff x="827584" y="-459432"/>
            <a:chExt cx="7704856" cy="7704856"/>
          </a:xfrm>
        </p:grpSpPr>
        <p:sp>
          <p:nvSpPr>
            <p:cNvPr id="4" name="円/楕円 3"/>
            <p:cNvSpPr/>
            <p:nvPr/>
          </p:nvSpPr>
          <p:spPr>
            <a:xfrm>
              <a:off x="827584" y="-459432"/>
              <a:ext cx="7704856" cy="7704856"/>
            </a:xfrm>
            <a:prstGeom prst="ellipse">
              <a:avLst/>
            </a:prstGeom>
            <a:gradFill flip="none" rotWithShape="1">
              <a:gsLst>
                <a:gs pos="38000">
                  <a:srgbClr val="FF0000">
                    <a:alpha val="64000"/>
                  </a:srgbClr>
                </a:gs>
                <a:gs pos="86000">
                  <a:srgbClr val="8F45C7">
                    <a:alpha val="76000"/>
                  </a:srgbClr>
                </a:gs>
                <a:gs pos="100000">
                  <a:srgbClr val="8F45C7">
                    <a:lumMod val="2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rgbClr val="8F45C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/>
                <a:t>Large Fermi sphere</a:t>
              </a:r>
              <a:endParaRPr kumimoji="1" lang="ja-JP" altLang="en-US" sz="2000" dirty="0"/>
            </a:p>
          </p:txBody>
        </p:sp>
        <p:sp>
          <p:nvSpPr>
            <p:cNvPr id="5" name="円/楕円 4"/>
            <p:cNvSpPr/>
            <p:nvPr/>
          </p:nvSpPr>
          <p:spPr>
            <a:xfrm>
              <a:off x="1619672" y="332656"/>
              <a:ext cx="6160560" cy="616056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474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/>
                <a:t>Large Fermi sphere</a:t>
              </a:r>
              <a:endParaRPr kumimoji="1" lang="ja-JP" altLang="en-US" sz="2000" dirty="0"/>
            </a:p>
          </p:txBody>
        </p:sp>
      </p:grpSp>
      <p:sp>
        <p:nvSpPr>
          <p:cNvPr id="7" name="円/楕円 6"/>
          <p:cNvSpPr/>
          <p:nvPr/>
        </p:nvSpPr>
        <p:spPr>
          <a:xfrm>
            <a:off x="-1272248" y="4713544"/>
            <a:ext cx="4991752" cy="4991752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48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p:grpSp>
        <p:nvGrpSpPr>
          <p:cNvPr id="36" name="グループ化 35"/>
          <p:cNvGrpSpPr/>
          <p:nvPr/>
        </p:nvGrpSpPr>
        <p:grpSpPr>
          <a:xfrm>
            <a:off x="2051720" y="1195177"/>
            <a:ext cx="3319939" cy="2361995"/>
            <a:chOff x="827584" y="1735707"/>
            <a:chExt cx="3319939" cy="2361995"/>
          </a:xfrm>
        </p:grpSpPr>
        <p:grpSp>
          <p:nvGrpSpPr>
            <p:cNvPr id="37" name="グループ化 36"/>
            <p:cNvGrpSpPr/>
            <p:nvPr/>
          </p:nvGrpSpPr>
          <p:grpSpPr>
            <a:xfrm>
              <a:off x="1468820" y="2285295"/>
              <a:ext cx="412063" cy="1276485"/>
              <a:chOff x="3051033" y="1039364"/>
              <a:chExt cx="371867" cy="905210"/>
            </a:xfrm>
          </p:grpSpPr>
          <p:sp>
            <p:nvSpPr>
              <p:cNvPr id="67" name="円/楕円 66"/>
              <p:cNvSpPr/>
              <p:nvPr/>
            </p:nvSpPr>
            <p:spPr>
              <a:xfrm rot="5400000">
                <a:off x="3242943" y="1193732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円弧 67"/>
              <p:cNvSpPr/>
              <p:nvPr/>
            </p:nvSpPr>
            <p:spPr>
              <a:xfrm rot="3741566">
                <a:off x="3077347" y="1018135"/>
                <a:ext cx="324324" cy="366782"/>
              </a:xfrm>
              <a:prstGeom prst="arc">
                <a:avLst>
                  <a:gd name="adj1" fmla="val 15288936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円弧 68"/>
              <p:cNvSpPr/>
              <p:nvPr/>
            </p:nvSpPr>
            <p:spPr>
              <a:xfrm rot="3741566">
                <a:off x="3079819" y="1184484"/>
                <a:ext cx="313923" cy="366782"/>
              </a:xfrm>
              <a:prstGeom prst="arc">
                <a:avLst>
                  <a:gd name="adj1" fmla="val 15152873"/>
                  <a:gd name="adj2" fmla="val 2033161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円/楕円 69"/>
              <p:cNvSpPr/>
              <p:nvPr/>
            </p:nvSpPr>
            <p:spPr>
              <a:xfrm rot="5400000">
                <a:off x="3242943" y="1343537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円/楕円 70"/>
              <p:cNvSpPr/>
              <p:nvPr/>
            </p:nvSpPr>
            <p:spPr>
              <a:xfrm rot="5400000">
                <a:off x="3238883" y="1504566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円弧 71"/>
              <p:cNvSpPr/>
              <p:nvPr/>
            </p:nvSpPr>
            <p:spPr>
              <a:xfrm rot="3741566">
                <a:off x="3073288" y="1328969"/>
                <a:ext cx="324324" cy="366782"/>
              </a:xfrm>
              <a:prstGeom prst="arc">
                <a:avLst>
                  <a:gd name="adj1" fmla="val 14782402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円弧 72"/>
              <p:cNvSpPr/>
              <p:nvPr/>
            </p:nvSpPr>
            <p:spPr>
              <a:xfrm rot="3741566">
                <a:off x="3074218" y="1486779"/>
                <a:ext cx="320411" cy="366782"/>
              </a:xfrm>
              <a:prstGeom prst="arc">
                <a:avLst>
                  <a:gd name="adj1" fmla="val 15152873"/>
                  <a:gd name="adj2" fmla="val 20482557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円/楕円 73"/>
              <p:cNvSpPr/>
              <p:nvPr/>
            </p:nvSpPr>
            <p:spPr>
              <a:xfrm rot="5400000">
                <a:off x="3238883" y="1654372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円弧 74"/>
              <p:cNvSpPr/>
              <p:nvPr/>
            </p:nvSpPr>
            <p:spPr>
              <a:xfrm rot="3741566">
                <a:off x="3092576" y="1638427"/>
                <a:ext cx="302757" cy="309538"/>
              </a:xfrm>
              <a:prstGeom prst="arc">
                <a:avLst>
                  <a:gd name="adj1" fmla="val 15288936"/>
                  <a:gd name="adj2" fmla="val 2141953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38" name="直線コネクタ 37"/>
            <p:cNvCxnSpPr>
              <a:stCxn id="68" idx="0"/>
              <a:endCxn id="59" idx="0"/>
            </p:cNvCxnSpPr>
            <p:nvPr/>
          </p:nvCxnSpPr>
          <p:spPr>
            <a:xfrm>
              <a:off x="1827800" y="2374824"/>
              <a:ext cx="14399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グループ化 38"/>
            <p:cNvGrpSpPr/>
            <p:nvPr/>
          </p:nvGrpSpPr>
          <p:grpSpPr>
            <a:xfrm>
              <a:off x="2908739" y="2285295"/>
              <a:ext cx="412063" cy="1276485"/>
              <a:chOff x="3051033" y="1039364"/>
              <a:chExt cx="371867" cy="905210"/>
            </a:xfrm>
          </p:grpSpPr>
          <p:sp>
            <p:nvSpPr>
              <p:cNvPr id="58" name="円/楕円 57"/>
              <p:cNvSpPr/>
              <p:nvPr/>
            </p:nvSpPr>
            <p:spPr>
              <a:xfrm rot="5400000">
                <a:off x="3242943" y="1193732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円弧 58"/>
              <p:cNvSpPr/>
              <p:nvPr/>
            </p:nvSpPr>
            <p:spPr>
              <a:xfrm rot="3741566">
                <a:off x="3077347" y="1018135"/>
                <a:ext cx="324324" cy="366782"/>
              </a:xfrm>
              <a:prstGeom prst="arc">
                <a:avLst>
                  <a:gd name="adj1" fmla="val 15288936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円弧 59"/>
              <p:cNvSpPr/>
              <p:nvPr/>
            </p:nvSpPr>
            <p:spPr>
              <a:xfrm rot="3741566">
                <a:off x="3079819" y="1184484"/>
                <a:ext cx="313923" cy="366782"/>
              </a:xfrm>
              <a:prstGeom prst="arc">
                <a:avLst>
                  <a:gd name="adj1" fmla="val 15152873"/>
                  <a:gd name="adj2" fmla="val 2033161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円/楕円 60"/>
              <p:cNvSpPr/>
              <p:nvPr/>
            </p:nvSpPr>
            <p:spPr>
              <a:xfrm rot="5400000">
                <a:off x="3242943" y="1343537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円/楕円 61"/>
              <p:cNvSpPr/>
              <p:nvPr/>
            </p:nvSpPr>
            <p:spPr>
              <a:xfrm rot="5400000">
                <a:off x="3238883" y="1504566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円弧 62"/>
              <p:cNvSpPr/>
              <p:nvPr/>
            </p:nvSpPr>
            <p:spPr>
              <a:xfrm rot="3741566">
                <a:off x="3073288" y="1328969"/>
                <a:ext cx="324324" cy="366782"/>
              </a:xfrm>
              <a:prstGeom prst="arc">
                <a:avLst>
                  <a:gd name="adj1" fmla="val 14782402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円弧 63"/>
              <p:cNvSpPr/>
              <p:nvPr/>
            </p:nvSpPr>
            <p:spPr>
              <a:xfrm rot="3741566">
                <a:off x="3074218" y="1486779"/>
                <a:ext cx="320411" cy="366782"/>
              </a:xfrm>
              <a:prstGeom prst="arc">
                <a:avLst>
                  <a:gd name="adj1" fmla="val 15152873"/>
                  <a:gd name="adj2" fmla="val 20482557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円/楕円 64"/>
              <p:cNvSpPr/>
              <p:nvPr/>
            </p:nvSpPr>
            <p:spPr>
              <a:xfrm rot="5400000">
                <a:off x="3238883" y="1654372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円弧 65"/>
              <p:cNvSpPr/>
              <p:nvPr/>
            </p:nvSpPr>
            <p:spPr>
              <a:xfrm rot="3741566">
                <a:off x="3092576" y="1638427"/>
                <a:ext cx="302757" cy="309538"/>
              </a:xfrm>
              <a:prstGeom prst="arc">
                <a:avLst>
                  <a:gd name="adj1" fmla="val 15288936"/>
                  <a:gd name="adj2" fmla="val 2141953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40" name="直線コネクタ 39"/>
            <p:cNvCxnSpPr/>
            <p:nvPr/>
          </p:nvCxnSpPr>
          <p:spPr>
            <a:xfrm>
              <a:off x="1160562" y="3581439"/>
              <a:ext cx="2736304" cy="0"/>
            </a:xfrm>
            <a:prstGeom prst="line">
              <a:avLst/>
            </a:prstGeom>
            <a:ln w="1016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矢印コネクタ 40"/>
            <p:cNvCxnSpPr/>
            <p:nvPr/>
          </p:nvCxnSpPr>
          <p:spPr>
            <a:xfrm>
              <a:off x="2315713" y="3807105"/>
              <a:ext cx="5194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矢印コネクタ 41"/>
            <p:cNvCxnSpPr/>
            <p:nvPr/>
          </p:nvCxnSpPr>
          <p:spPr>
            <a:xfrm flipV="1">
              <a:off x="3536826" y="2573327"/>
              <a:ext cx="0" cy="3912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/>
            <p:cNvCxnSpPr/>
            <p:nvPr/>
          </p:nvCxnSpPr>
          <p:spPr>
            <a:xfrm flipV="1">
              <a:off x="1400201" y="2830156"/>
              <a:ext cx="0" cy="39124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>
              <a:endCxn id="68" idx="0"/>
            </p:cNvCxnSpPr>
            <p:nvPr/>
          </p:nvCxnSpPr>
          <p:spPr>
            <a:xfrm>
              <a:off x="1229240" y="1925255"/>
              <a:ext cx="598560" cy="4495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>
              <a:stCxn id="59" idx="0"/>
            </p:cNvCxnSpPr>
            <p:nvPr/>
          </p:nvCxnSpPr>
          <p:spPr>
            <a:xfrm flipV="1">
              <a:off x="3267719" y="1925255"/>
              <a:ext cx="629147" cy="4495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/>
            <p:cNvCxnSpPr/>
            <p:nvPr/>
          </p:nvCxnSpPr>
          <p:spPr>
            <a:xfrm flipH="1" flipV="1">
              <a:off x="1403648" y="1916829"/>
              <a:ext cx="365360" cy="30028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図 46" descr="\begin{document}&#10;\begin{align*}&#10;\ell^{(i)}&#10;\end{align*}&#10;\end{document}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3785" y="1735707"/>
              <a:ext cx="283794" cy="235079"/>
            </a:xfrm>
            <a:prstGeom prst="rect">
              <a:avLst/>
            </a:prstGeom>
          </p:spPr>
        </p:pic>
        <p:pic>
          <p:nvPicPr>
            <p:cNvPr id="48" name="図 47" descr="\begin{document}&#10;\begin{align*}&#10;\ell^{(f)}&#10;\end{align*}&#10;\end{document}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1762184"/>
              <a:ext cx="327151" cy="235079"/>
            </a:xfrm>
            <a:prstGeom prst="rect">
              <a:avLst/>
            </a:prstGeom>
          </p:spPr>
        </p:pic>
        <p:cxnSp>
          <p:nvCxnSpPr>
            <p:cNvPr id="49" name="直線矢印コネクタ 48"/>
            <p:cNvCxnSpPr/>
            <p:nvPr/>
          </p:nvCxnSpPr>
          <p:spPr>
            <a:xfrm flipH="1">
              <a:off x="3320414" y="1925255"/>
              <a:ext cx="387490" cy="27822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/>
            <p:cNvCxnSpPr/>
            <p:nvPr/>
          </p:nvCxnSpPr>
          <p:spPr>
            <a:xfrm>
              <a:off x="2268341" y="2510961"/>
              <a:ext cx="5194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図 50" descr="\begin{document}&#10;\begin{align*}&#10;\ell&#10;\end{align*}&#10;\end{document}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4495" y="2584185"/>
              <a:ext cx="121281" cy="223684"/>
            </a:xfrm>
            <a:prstGeom prst="rect">
              <a:avLst/>
            </a:prstGeom>
          </p:spPr>
        </p:pic>
        <p:pic>
          <p:nvPicPr>
            <p:cNvPr id="52" name="図 51" descr="\begin{document}&#10;\begin{align*}&#10;\ell^{(i)} - \ell&#10;\end{align*}&#10;\end{document}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2501319"/>
              <a:ext cx="646957" cy="212005"/>
            </a:xfrm>
            <a:prstGeom prst="rect">
              <a:avLst/>
            </a:prstGeom>
          </p:spPr>
        </p:pic>
        <p:pic>
          <p:nvPicPr>
            <p:cNvPr id="53" name="図 52" descr="\begin{document}&#10;\begin{align*}&#10;\ell^{(f)} - \ell&#10;\end{align*}&#10;\end{document}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464" y="3077383"/>
              <a:ext cx="686059" cy="212005"/>
            </a:xfrm>
            <a:prstGeom prst="rect">
              <a:avLst/>
            </a:prstGeom>
          </p:spPr>
        </p:pic>
        <p:sp>
          <p:nvSpPr>
            <p:cNvPr id="54" name="二等辺三角形 53"/>
            <p:cNvSpPr/>
            <p:nvPr/>
          </p:nvSpPr>
          <p:spPr>
            <a:xfrm rot="5400000">
              <a:off x="2439908" y="2280133"/>
              <a:ext cx="172643" cy="183472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二等辺三角形 54"/>
            <p:cNvSpPr/>
            <p:nvPr/>
          </p:nvSpPr>
          <p:spPr>
            <a:xfrm rot="3152146">
              <a:off x="3521161" y="2060105"/>
              <a:ext cx="143457" cy="17986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二等辺三角形 55"/>
            <p:cNvSpPr/>
            <p:nvPr/>
          </p:nvSpPr>
          <p:spPr>
            <a:xfrm rot="7583971">
              <a:off x="1444237" y="2060771"/>
              <a:ext cx="149782" cy="17651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7" name="図 56" descr="\begin{document}&#10;\begin{align*}&#10;\ell^{(i)} - \ell&#10;\end{align*}&#10;\end{document}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1987" y="3900488"/>
              <a:ext cx="601821" cy="197214"/>
            </a:xfrm>
            <a:prstGeom prst="rect">
              <a:avLst/>
            </a:prstGeom>
          </p:spPr>
        </p:pic>
      </p:grpSp>
      <p:grpSp>
        <p:nvGrpSpPr>
          <p:cNvPr id="76" name="グループ化 75"/>
          <p:cNvGrpSpPr/>
          <p:nvPr/>
        </p:nvGrpSpPr>
        <p:grpSpPr>
          <a:xfrm>
            <a:off x="5831272" y="980728"/>
            <a:ext cx="3205224" cy="2648452"/>
            <a:chOff x="5110077" y="1500628"/>
            <a:chExt cx="3205224" cy="2648452"/>
          </a:xfrm>
        </p:grpSpPr>
        <p:grpSp>
          <p:nvGrpSpPr>
            <p:cNvPr id="77" name="グループ化 76"/>
            <p:cNvGrpSpPr/>
            <p:nvPr/>
          </p:nvGrpSpPr>
          <p:grpSpPr>
            <a:xfrm>
              <a:off x="5724128" y="2293721"/>
              <a:ext cx="412063" cy="1276485"/>
              <a:chOff x="3051033" y="1039364"/>
              <a:chExt cx="371867" cy="905210"/>
            </a:xfrm>
          </p:grpSpPr>
          <p:sp>
            <p:nvSpPr>
              <p:cNvPr id="107" name="円/楕円 106"/>
              <p:cNvSpPr/>
              <p:nvPr/>
            </p:nvSpPr>
            <p:spPr>
              <a:xfrm rot="5400000">
                <a:off x="3242943" y="1193732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" name="円弧 107"/>
              <p:cNvSpPr/>
              <p:nvPr/>
            </p:nvSpPr>
            <p:spPr>
              <a:xfrm rot="3741566">
                <a:off x="3077347" y="1018135"/>
                <a:ext cx="324324" cy="366782"/>
              </a:xfrm>
              <a:prstGeom prst="arc">
                <a:avLst>
                  <a:gd name="adj1" fmla="val 15288936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円弧 108"/>
              <p:cNvSpPr/>
              <p:nvPr/>
            </p:nvSpPr>
            <p:spPr>
              <a:xfrm rot="3741566">
                <a:off x="3079819" y="1184484"/>
                <a:ext cx="313923" cy="366782"/>
              </a:xfrm>
              <a:prstGeom prst="arc">
                <a:avLst>
                  <a:gd name="adj1" fmla="val 15152873"/>
                  <a:gd name="adj2" fmla="val 2033161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" name="円/楕円 109"/>
              <p:cNvSpPr/>
              <p:nvPr/>
            </p:nvSpPr>
            <p:spPr>
              <a:xfrm rot="5400000">
                <a:off x="3242943" y="1343537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円/楕円 110"/>
              <p:cNvSpPr/>
              <p:nvPr/>
            </p:nvSpPr>
            <p:spPr>
              <a:xfrm rot="5400000">
                <a:off x="3238883" y="1504566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" name="円弧 111"/>
              <p:cNvSpPr/>
              <p:nvPr/>
            </p:nvSpPr>
            <p:spPr>
              <a:xfrm rot="3741566">
                <a:off x="3073288" y="1328969"/>
                <a:ext cx="324324" cy="366782"/>
              </a:xfrm>
              <a:prstGeom prst="arc">
                <a:avLst>
                  <a:gd name="adj1" fmla="val 14782402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" name="円弧 112"/>
              <p:cNvSpPr/>
              <p:nvPr/>
            </p:nvSpPr>
            <p:spPr>
              <a:xfrm rot="3741566">
                <a:off x="3074218" y="1486779"/>
                <a:ext cx="320411" cy="366782"/>
              </a:xfrm>
              <a:prstGeom prst="arc">
                <a:avLst>
                  <a:gd name="adj1" fmla="val 15152873"/>
                  <a:gd name="adj2" fmla="val 20482557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" name="円/楕円 113"/>
              <p:cNvSpPr/>
              <p:nvPr/>
            </p:nvSpPr>
            <p:spPr>
              <a:xfrm rot="5400000">
                <a:off x="3238883" y="1654372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" name="円弧 114"/>
              <p:cNvSpPr/>
              <p:nvPr/>
            </p:nvSpPr>
            <p:spPr>
              <a:xfrm rot="3741566">
                <a:off x="3092576" y="1638427"/>
                <a:ext cx="302757" cy="309538"/>
              </a:xfrm>
              <a:prstGeom prst="arc">
                <a:avLst>
                  <a:gd name="adj1" fmla="val 15288936"/>
                  <a:gd name="adj2" fmla="val 2141953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8" name="グループ化 77"/>
            <p:cNvGrpSpPr/>
            <p:nvPr/>
          </p:nvGrpSpPr>
          <p:grpSpPr>
            <a:xfrm>
              <a:off x="7164047" y="2293721"/>
              <a:ext cx="412063" cy="1276485"/>
              <a:chOff x="3051033" y="1039364"/>
              <a:chExt cx="371867" cy="905210"/>
            </a:xfrm>
          </p:grpSpPr>
          <p:sp>
            <p:nvSpPr>
              <p:cNvPr id="98" name="円/楕円 97"/>
              <p:cNvSpPr/>
              <p:nvPr/>
            </p:nvSpPr>
            <p:spPr>
              <a:xfrm rot="5400000">
                <a:off x="3242943" y="1193732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" name="円弧 98"/>
              <p:cNvSpPr/>
              <p:nvPr/>
            </p:nvSpPr>
            <p:spPr>
              <a:xfrm rot="3741566">
                <a:off x="3077347" y="1018135"/>
                <a:ext cx="324324" cy="366782"/>
              </a:xfrm>
              <a:prstGeom prst="arc">
                <a:avLst>
                  <a:gd name="adj1" fmla="val 15288936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円弧 99"/>
              <p:cNvSpPr/>
              <p:nvPr/>
            </p:nvSpPr>
            <p:spPr>
              <a:xfrm rot="3741566">
                <a:off x="3079819" y="1184484"/>
                <a:ext cx="313923" cy="366782"/>
              </a:xfrm>
              <a:prstGeom prst="arc">
                <a:avLst>
                  <a:gd name="adj1" fmla="val 15152873"/>
                  <a:gd name="adj2" fmla="val 2033161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円/楕円 100"/>
              <p:cNvSpPr/>
              <p:nvPr/>
            </p:nvSpPr>
            <p:spPr>
              <a:xfrm rot="5400000">
                <a:off x="3242943" y="1343537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円/楕円 101"/>
              <p:cNvSpPr/>
              <p:nvPr/>
            </p:nvSpPr>
            <p:spPr>
              <a:xfrm rot="5400000">
                <a:off x="3238883" y="1504566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円弧 102"/>
              <p:cNvSpPr/>
              <p:nvPr/>
            </p:nvSpPr>
            <p:spPr>
              <a:xfrm rot="3741566">
                <a:off x="3073288" y="1328969"/>
                <a:ext cx="324324" cy="366782"/>
              </a:xfrm>
              <a:prstGeom prst="arc">
                <a:avLst>
                  <a:gd name="adj1" fmla="val 14782402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" name="円弧 103"/>
              <p:cNvSpPr/>
              <p:nvPr/>
            </p:nvSpPr>
            <p:spPr>
              <a:xfrm rot="3741566">
                <a:off x="3074218" y="1486779"/>
                <a:ext cx="320411" cy="366782"/>
              </a:xfrm>
              <a:prstGeom prst="arc">
                <a:avLst>
                  <a:gd name="adj1" fmla="val 15152873"/>
                  <a:gd name="adj2" fmla="val 20482557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" name="円/楕円 104"/>
              <p:cNvSpPr/>
              <p:nvPr/>
            </p:nvSpPr>
            <p:spPr>
              <a:xfrm rot="5400000">
                <a:off x="3238883" y="1654372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円弧 105"/>
              <p:cNvSpPr/>
              <p:nvPr/>
            </p:nvSpPr>
            <p:spPr>
              <a:xfrm rot="3741566">
                <a:off x="3092576" y="1638427"/>
                <a:ext cx="302757" cy="309538"/>
              </a:xfrm>
              <a:prstGeom prst="arc">
                <a:avLst>
                  <a:gd name="adj1" fmla="val 15288936"/>
                  <a:gd name="adj2" fmla="val 2141953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79" name="直線コネクタ 78"/>
            <p:cNvCxnSpPr/>
            <p:nvPr/>
          </p:nvCxnSpPr>
          <p:spPr>
            <a:xfrm>
              <a:off x="5415870" y="3589865"/>
              <a:ext cx="2736304" cy="0"/>
            </a:xfrm>
            <a:prstGeom prst="line">
              <a:avLst/>
            </a:prstGeom>
            <a:ln w="1016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/>
            <p:nvPr/>
          </p:nvCxnSpPr>
          <p:spPr>
            <a:xfrm flipV="1">
              <a:off x="6052304" y="1853247"/>
              <a:ext cx="2019656" cy="511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>
              <a:off x="5484548" y="1853247"/>
              <a:ext cx="2045230" cy="5119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>
              <a:off x="6110765" y="2374824"/>
              <a:ext cx="14399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矢印コネクタ 82"/>
            <p:cNvCxnSpPr/>
            <p:nvPr/>
          </p:nvCxnSpPr>
          <p:spPr>
            <a:xfrm>
              <a:off x="6516216" y="2501319"/>
              <a:ext cx="5194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矢印コネクタ 83"/>
            <p:cNvCxnSpPr/>
            <p:nvPr/>
          </p:nvCxnSpPr>
          <p:spPr>
            <a:xfrm>
              <a:off x="6521054" y="3807105"/>
              <a:ext cx="5194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矢印コネクタ 84"/>
            <p:cNvCxnSpPr/>
            <p:nvPr/>
          </p:nvCxnSpPr>
          <p:spPr>
            <a:xfrm flipH="1" flipV="1">
              <a:off x="5806065" y="1781239"/>
              <a:ext cx="500704" cy="1479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6" name="図 85" descr="\begin{document}&#10;\begin{align*}&#10;\ell^{(i)}&#10;\end{align*}&#10;\end{document}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6065" y="1500628"/>
              <a:ext cx="283794" cy="235079"/>
            </a:xfrm>
            <a:prstGeom prst="rect">
              <a:avLst/>
            </a:prstGeom>
          </p:spPr>
        </p:pic>
        <p:pic>
          <p:nvPicPr>
            <p:cNvPr id="87" name="図 86" descr="\begin{document}&#10;\begin{align*}&#10;\ell^{(f)}&#10;\end{align*}&#10;\end{document}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7222" y="1531333"/>
              <a:ext cx="327151" cy="235079"/>
            </a:xfrm>
            <a:prstGeom prst="rect">
              <a:avLst/>
            </a:prstGeom>
          </p:spPr>
        </p:pic>
        <p:cxnSp>
          <p:nvCxnSpPr>
            <p:cNvPr id="88" name="直線矢印コネクタ 87"/>
            <p:cNvCxnSpPr/>
            <p:nvPr/>
          </p:nvCxnSpPr>
          <p:spPr>
            <a:xfrm flipH="1">
              <a:off x="7452320" y="1781239"/>
              <a:ext cx="495424" cy="14401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矢印コネクタ 88"/>
            <p:cNvCxnSpPr/>
            <p:nvPr/>
          </p:nvCxnSpPr>
          <p:spPr>
            <a:xfrm flipV="1">
              <a:off x="7812360" y="2861359"/>
              <a:ext cx="0" cy="39124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0" name="図 89" descr="\begin{document}&#10;\begin{align*}&#10;\ell^{(i)} - \ell&#10;\end{align*}&#10;\end{document}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2577346"/>
              <a:ext cx="646957" cy="212005"/>
            </a:xfrm>
            <a:prstGeom prst="rect">
              <a:avLst/>
            </a:prstGeom>
          </p:spPr>
        </p:pic>
        <p:cxnSp>
          <p:nvCxnSpPr>
            <p:cNvPr id="91" name="直線矢印コネクタ 90"/>
            <p:cNvCxnSpPr/>
            <p:nvPr/>
          </p:nvCxnSpPr>
          <p:spPr>
            <a:xfrm flipV="1">
              <a:off x="5724128" y="2573327"/>
              <a:ext cx="0" cy="3912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2" name="図 91" descr="\begin{document}&#10;\begin{align*}&#10;\ell^{(f)} - \ell&#10;\end{align*}&#10;\end{document}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077" y="3077383"/>
              <a:ext cx="686059" cy="212005"/>
            </a:xfrm>
            <a:prstGeom prst="rect">
              <a:avLst/>
            </a:prstGeom>
          </p:spPr>
        </p:pic>
        <p:pic>
          <p:nvPicPr>
            <p:cNvPr id="93" name="図 92" descr="\begin{document}&#10;\begin{align*}&#10;\ell&#10;\end{align*}&#10;\end{document}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9941" y="2574543"/>
              <a:ext cx="121281" cy="223684"/>
            </a:xfrm>
            <a:prstGeom prst="rect">
              <a:avLst/>
            </a:prstGeom>
          </p:spPr>
        </p:pic>
        <p:sp>
          <p:nvSpPr>
            <p:cNvPr id="94" name="二等辺三角形 93"/>
            <p:cNvSpPr/>
            <p:nvPr/>
          </p:nvSpPr>
          <p:spPr>
            <a:xfrm rot="4099818">
              <a:off x="7316251" y="1922050"/>
              <a:ext cx="174389" cy="20258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二等辺三角形 94"/>
            <p:cNvSpPr/>
            <p:nvPr/>
          </p:nvSpPr>
          <p:spPr>
            <a:xfrm rot="6495248">
              <a:off x="6076363" y="1938985"/>
              <a:ext cx="159786" cy="19253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二等辺三角形 95"/>
            <p:cNvSpPr/>
            <p:nvPr/>
          </p:nvSpPr>
          <p:spPr>
            <a:xfrm rot="-5400000">
              <a:off x="6665647" y="2285206"/>
              <a:ext cx="172643" cy="183472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7" name="図 96" descr="\begin{document}&#10;\begin{align*}&#10;- (\ell^{(i)} - \ell)&#10;\end{align*}&#10;\end{document}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831" y="3900491"/>
              <a:ext cx="894465" cy="248589"/>
            </a:xfrm>
            <a:prstGeom prst="rect">
              <a:avLst/>
            </a:prstGeom>
          </p:spPr>
        </p:pic>
      </p:grpSp>
      <p:grpSp>
        <p:nvGrpSpPr>
          <p:cNvPr id="31" name="グループ化 30"/>
          <p:cNvGrpSpPr/>
          <p:nvPr/>
        </p:nvGrpSpPr>
        <p:grpSpPr>
          <a:xfrm>
            <a:off x="1120657" y="3919014"/>
            <a:ext cx="3354497" cy="2248254"/>
            <a:chOff x="976641" y="3342950"/>
            <a:chExt cx="3354497" cy="2248254"/>
          </a:xfrm>
        </p:grpSpPr>
        <p:sp>
          <p:nvSpPr>
            <p:cNvPr id="9" name="円/楕円 8"/>
            <p:cNvSpPr/>
            <p:nvPr/>
          </p:nvSpPr>
          <p:spPr>
            <a:xfrm>
              <a:off x="1403648" y="4015648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" name="直線コネクタ 9"/>
            <p:cNvCxnSpPr/>
            <p:nvPr/>
          </p:nvCxnSpPr>
          <p:spPr>
            <a:xfrm flipV="1">
              <a:off x="1547664" y="3755374"/>
              <a:ext cx="1548172" cy="395671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flipH="1">
              <a:off x="3239852" y="3761401"/>
              <a:ext cx="36004" cy="1448204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円/楕円 18"/>
            <p:cNvSpPr/>
            <p:nvPr/>
          </p:nvSpPr>
          <p:spPr>
            <a:xfrm>
              <a:off x="3095836" y="5303172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6" name="グループ化 115"/>
            <p:cNvGrpSpPr/>
            <p:nvPr/>
          </p:nvGrpSpPr>
          <p:grpSpPr>
            <a:xfrm rot="19650702">
              <a:off x="976641" y="3342950"/>
              <a:ext cx="409040" cy="1034575"/>
              <a:chOff x="3051033" y="1210913"/>
              <a:chExt cx="369139" cy="733661"/>
            </a:xfrm>
          </p:grpSpPr>
          <p:sp>
            <p:nvSpPr>
              <p:cNvPr id="119" name="円弧 118"/>
              <p:cNvSpPr/>
              <p:nvPr/>
            </p:nvSpPr>
            <p:spPr>
              <a:xfrm rot="3741566">
                <a:off x="3079819" y="1184484"/>
                <a:ext cx="313923" cy="366782"/>
              </a:xfrm>
              <a:prstGeom prst="arc">
                <a:avLst>
                  <a:gd name="adj1" fmla="val 15152873"/>
                  <a:gd name="adj2" fmla="val 2033161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" name="円/楕円 119"/>
              <p:cNvSpPr/>
              <p:nvPr/>
            </p:nvSpPr>
            <p:spPr>
              <a:xfrm rot="5400000">
                <a:off x="3242943" y="1343537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" name="円/楕円 120"/>
              <p:cNvSpPr/>
              <p:nvPr/>
            </p:nvSpPr>
            <p:spPr>
              <a:xfrm rot="5400000">
                <a:off x="3238883" y="1504566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円弧 121"/>
              <p:cNvSpPr/>
              <p:nvPr/>
            </p:nvSpPr>
            <p:spPr>
              <a:xfrm rot="3741566">
                <a:off x="3073288" y="1328969"/>
                <a:ext cx="324324" cy="366782"/>
              </a:xfrm>
              <a:prstGeom prst="arc">
                <a:avLst>
                  <a:gd name="adj1" fmla="val 14782402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円弧 122"/>
              <p:cNvSpPr/>
              <p:nvPr/>
            </p:nvSpPr>
            <p:spPr>
              <a:xfrm rot="3741566">
                <a:off x="3074218" y="1486779"/>
                <a:ext cx="320411" cy="366782"/>
              </a:xfrm>
              <a:prstGeom prst="arc">
                <a:avLst>
                  <a:gd name="adj1" fmla="val 15152873"/>
                  <a:gd name="adj2" fmla="val 20482557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" name="円/楕円 123"/>
              <p:cNvSpPr/>
              <p:nvPr/>
            </p:nvSpPr>
            <p:spPr>
              <a:xfrm rot="5400000">
                <a:off x="3238883" y="1654372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" name="円弧 124"/>
              <p:cNvSpPr/>
              <p:nvPr/>
            </p:nvSpPr>
            <p:spPr>
              <a:xfrm rot="3741566">
                <a:off x="3092576" y="1638427"/>
                <a:ext cx="302757" cy="309538"/>
              </a:xfrm>
              <a:prstGeom prst="arc">
                <a:avLst>
                  <a:gd name="adj1" fmla="val 15288936"/>
                  <a:gd name="adj2" fmla="val 2141953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6" name="グループ化 125"/>
            <p:cNvGrpSpPr/>
            <p:nvPr/>
          </p:nvGrpSpPr>
          <p:grpSpPr>
            <a:xfrm rot="6269405">
              <a:off x="3609331" y="3327614"/>
              <a:ext cx="409040" cy="1034575"/>
              <a:chOff x="3051033" y="1210913"/>
              <a:chExt cx="369139" cy="733661"/>
            </a:xfrm>
          </p:grpSpPr>
          <p:sp>
            <p:nvSpPr>
              <p:cNvPr id="129" name="円弧 128"/>
              <p:cNvSpPr/>
              <p:nvPr/>
            </p:nvSpPr>
            <p:spPr>
              <a:xfrm rot="3741566">
                <a:off x="3079819" y="1184484"/>
                <a:ext cx="313923" cy="366782"/>
              </a:xfrm>
              <a:prstGeom prst="arc">
                <a:avLst>
                  <a:gd name="adj1" fmla="val 15152873"/>
                  <a:gd name="adj2" fmla="val 2033161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" name="円/楕円 129"/>
              <p:cNvSpPr/>
              <p:nvPr/>
            </p:nvSpPr>
            <p:spPr>
              <a:xfrm rot="5400000">
                <a:off x="3242943" y="1343537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" name="円/楕円 130"/>
              <p:cNvSpPr/>
              <p:nvPr/>
            </p:nvSpPr>
            <p:spPr>
              <a:xfrm rot="5400000">
                <a:off x="3238883" y="1504566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" name="円弧 131"/>
              <p:cNvSpPr/>
              <p:nvPr/>
            </p:nvSpPr>
            <p:spPr>
              <a:xfrm rot="3741566">
                <a:off x="3073288" y="1328969"/>
                <a:ext cx="324324" cy="366782"/>
              </a:xfrm>
              <a:prstGeom prst="arc">
                <a:avLst>
                  <a:gd name="adj1" fmla="val 14782402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" name="円弧 132"/>
              <p:cNvSpPr/>
              <p:nvPr/>
            </p:nvSpPr>
            <p:spPr>
              <a:xfrm rot="3741566">
                <a:off x="3074218" y="1486779"/>
                <a:ext cx="320411" cy="366782"/>
              </a:xfrm>
              <a:prstGeom prst="arc">
                <a:avLst>
                  <a:gd name="adj1" fmla="val 15152873"/>
                  <a:gd name="adj2" fmla="val 20482557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" name="円/楕円 133"/>
              <p:cNvSpPr/>
              <p:nvPr/>
            </p:nvSpPr>
            <p:spPr>
              <a:xfrm rot="5400000">
                <a:off x="3238883" y="1654372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" name="円弧 134"/>
              <p:cNvSpPr/>
              <p:nvPr/>
            </p:nvSpPr>
            <p:spPr>
              <a:xfrm rot="3741566">
                <a:off x="3092576" y="1638427"/>
                <a:ext cx="302757" cy="309538"/>
              </a:xfrm>
              <a:prstGeom prst="arc">
                <a:avLst>
                  <a:gd name="adj1" fmla="val 15288936"/>
                  <a:gd name="adj2" fmla="val 2141953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36" name="円/楕円 135"/>
            <p:cNvSpPr/>
            <p:nvPr/>
          </p:nvSpPr>
          <p:spPr>
            <a:xfrm>
              <a:off x="3156906" y="3611358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1533994" y="4869160"/>
            <a:ext cx="1669854" cy="1609187"/>
            <a:chOff x="1642006" y="4006533"/>
            <a:chExt cx="1669854" cy="1609187"/>
          </a:xfrm>
        </p:grpSpPr>
        <p:cxnSp>
          <p:nvCxnSpPr>
            <p:cNvPr id="137" name="直線コネクタ 136"/>
            <p:cNvCxnSpPr/>
            <p:nvPr/>
          </p:nvCxnSpPr>
          <p:spPr>
            <a:xfrm flipV="1">
              <a:off x="2014880" y="5131661"/>
              <a:ext cx="1296980" cy="299278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コネクタ 137"/>
            <p:cNvCxnSpPr/>
            <p:nvPr/>
          </p:nvCxnSpPr>
          <p:spPr>
            <a:xfrm>
              <a:off x="1763202" y="4006533"/>
              <a:ext cx="22820" cy="1239346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円/楕円 138"/>
            <p:cNvSpPr/>
            <p:nvPr/>
          </p:nvSpPr>
          <p:spPr>
            <a:xfrm>
              <a:off x="1642006" y="5327688"/>
              <a:ext cx="288032" cy="28803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47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7" name="テキスト ボックス 126"/>
          <p:cNvSpPr txBox="1"/>
          <p:nvPr/>
        </p:nvSpPr>
        <p:spPr>
          <a:xfrm>
            <a:off x="1187624" y="44624"/>
            <a:ext cx="69256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Scattering </a:t>
            </a:r>
            <a:r>
              <a:rPr lang="en-US" altLang="ja-JP" sz="2800" dirty="0" smtClean="0"/>
              <a:t>in</a:t>
            </a:r>
            <a:r>
              <a:rPr kumimoji="1" lang="en-US" altLang="ja-JP" sz="2800" dirty="0" smtClean="0"/>
              <a:t> the NLO</a:t>
            </a:r>
          </a:p>
          <a:p>
            <a:r>
              <a:rPr lang="en-US" altLang="ja-JP" sz="2800" dirty="0" smtClean="0"/>
              <a:t>-- </a:t>
            </a:r>
            <a:r>
              <a:rPr lang="en-US" altLang="ja-JP" sz="2800" dirty="0" err="1" smtClean="0"/>
              <a:t>Renormalizaiton</a:t>
            </a:r>
            <a:r>
              <a:rPr lang="en-US" altLang="ja-JP" sz="2800" dirty="0" smtClean="0"/>
              <a:t> in the low energy dynamics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48" y="6455077"/>
            <a:ext cx="1974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Large Fermi sphere</a:t>
            </a:r>
          </a:p>
          <a:p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14" name="図 13" descr="\begin{document}&#10;\begin{align*}&#10;{\mathcal M} = &#10;\end{align*}&#10;\end{document}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82" y="2102163"/>
            <a:ext cx="1239050" cy="434917"/>
          </a:xfrm>
          <a:prstGeom prst="rect">
            <a:avLst/>
          </a:prstGeom>
        </p:spPr>
      </p:pic>
      <p:grpSp>
        <p:nvGrpSpPr>
          <p:cNvPr id="16" name="グループ化 15"/>
          <p:cNvGrpSpPr/>
          <p:nvPr/>
        </p:nvGrpSpPr>
        <p:grpSpPr>
          <a:xfrm>
            <a:off x="4738295" y="3933056"/>
            <a:ext cx="4370209" cy="1800200"/>
            <a:chOff x="4738295" y="3933056"/>
            <a:chExt cx="4370209" cy="1800200"/>
          </a:xfrm>
        </p:grpSpPr>
        <p:pic>
          <p:nvPicPr>
            <p:cNvPr id="142" name="図 141" descr="\begin{document}&#10;If ${\mathcal M} \sim \Lambda$, &#10;&#10;interactions become less and less important.&#10;\end{document}"/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9038" y="4484517"/>
              <a:ext cx="4369466" cy="533764"/>
            </a:xfrm>
            <a:prstGeom prst="rect">
              <a:avLst/>
            </a:prstGeom>
          </p:spPr>
        </p:pic>
        <p:pic>
          <p:nvPicPr>
            <p:cNvPr id="143" name="図 142" descr="\begin{document}&#10;If ${\mathcal M} \sim \log \Lambda$, &#10;&#10;the fate depens on the sign of $\beta$ func.&#10;\end{document}"/>
            <p:cNvPicPr>
              <a:picLocks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9039" y="5197664"/>
              <a:ext cx="3714775" cy="535592"/>
            </a:xfrm>
            <a:prstGeom prst="rect">
              <a:avLst/>
            </a:prstGeom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4738295" y="3933056"/>
              <a:ext cx="21289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err="1" smtClean="0">
                  <a:solidFill>
                    <a:srgbClr val="00B050"/>
                  </a:solidFill>
                </a:rPr>
                <a:t>Wilsonian</a:t>
              </a:r>
              <a:r>
                <a:rPr kumimoji="1" lang="en-US" altLang="ja-JP" sz="2800" dirty="0" smtClean="0">
                  <a:solidFill>
                    <a:srgbClr val="00B050"/>
                  </a:solidFill>
                </a:rPr>
                <a:t> RG</a:t>
              </a:r>
              <a:endParaRPr kumimoji="1" lang="ja-JP" altLang="en-US" sz="28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996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円/楕円 4"/>
          <p:cNvSpPr/>
          <p:nvPr/>
        </p:nvSpPr>
        <p:spPr>
          <a:xfrm>
            <a:off x="-1260648" y="3417983"/>
            <a:ext cx="4991752" cy="4991752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48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Large Fermi sphere</a:t>
            </a:r>
            <a:endParaRPr kumimoji="1" lang="ja-JP" altLang="en-US" sz="2000" dirty="0"/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1254187" y="3717033"/>
            <a:ext cx="1188132" cy="205751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V="1">
            <a:off x="2442319" y="3417983"/>
            <a:ext cx="329481" cy="317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907704" y="188640"/>
            <a:ext cx="5152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High-Density Effective Theory (LO)</a:t>
            </a:r>
            <a:endParaRPr kumimoji="1" lang="ja-JP" altLang="en-US" sz="2800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2503602"/>
            <a:ext cx="22764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7" name="グループ化 4096"/>
          <p:cNvGrpSpPr/>
          <p:nvPr/>
        </p:nvGrpSpPr>
        <p:grpSpPr>
          <a:xfrm>
            <a:off x="6401773" y="5013176"/>
            <a:ext cx="2490707" cy="1276485"/>
            <a:chOff x="5510022" y="4918011"/>
            <a:chExt cx="2490707" cy="1276485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6395007" y="4918011"/>
              <a:ext cx="412063" cy="1276485"/>
              <a:chOff x="3051033" y="1039364"/>
              <a:chExt cx="371867" cy="905210"/>
            </a:xfrm>
          </p:grpSpPr>
          <p:sp>
            <p:nvSpPr>
              <p:cNvPr id="17" name="円/楕円 16"/>
              <p:cNvSpPr/>
              <p:nvPr/>
            </p:nvSpPr>
            <p:spPr>
              <a:xfrm rot="5400000">
                <a:off x="3242943" y="1193732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円弧 17"/>
              <p:cNvSpPr/>
              <p:nvPr/>
            </p:nvSpPr>
            <p:spPr>
              <a:xfrm rot="3741566">
                <a:off x="3077347" y="1018135"/>
                <a:ext cx="324324" cy="366782"/>
              </a:xfrm>
              <a:prstGeom prst="arc">
                <a:avLst>
                  <a:gd name="adj1" fmla="val 15288936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円弧 18"/>
              <p:cNvSpPr/>
              <p:nvPr/>
            </p:nvSpPr>
            <p:spPr>
              <a:xfrm rot="3741566">
                <a:off x="3079819" y="1184484"/>
                <a:ext cx="313923" cy="366782"/>
              </a:xfrm>
              <a:prstGeom prst="arc">
                <a:avLst>
                  <a:gd name="adj1" fmla="val 15152873"/>
                  <a:gd name="adj2" fmla="val 2033161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円/楕円 19"/>
              <p:cNvSpPr/>
              <p:nvPr/>
            </p:nvSpPr>
            <p:spPr>
              <a:xfrm rot="5400000">
                <a:off x="3242943" y="1343537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/楕円 20"/>
              <p:cNvSpPr/>
              <p:nvPr/>
            </p:nvSpPr>
            <p:spPr>
              <a:xfrm rot="5400000">
                <a:off x="3238883" y="1504566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円弧 21"/>
              <p:cNvSpPr/>
              <p:nvPr/>
            </p:nvSpPr>
            <p:spPr>
              <a:xfrm rot="3741566">
                <a:off x="3073288" y="1328969"/>
                <a:ext cx="324324" cy="366782"/>
              </a:xfrm>
              <a:prstGeom prst="arc">
                <a:avLst>
                  <a:gd name="adj1" fmla="val 14782402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円弧 22"/>
              <p:cNvSpPr/>
              <p:nvPr/>
            </p:nvSpPr>
            <p:spPr>
              <a:xfrm rot="3741566">
                <a:off x="3074218" y="1486779"/>
                <a:ext cx="320411" cy="366782"/>
              </a:xfrm>
              <a:prstGeom prst="arc">
                <a:avLst>
                  <a:gd name="adj1" fmla="val 15152873"/>
                  <a:gd name="adj2" fmla="val 20482557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円/楕円 23"/>
              <p:cNvSpPr/>
              <p:nvPr/>
            </p:nvSpPr>
            <p:spPr>
              <a:xfrm rot="5400000">
                <a:off x="3238883" y="1654372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円弧 24"/>
              <p:cNvSpPr/>
              <p:nvPr/>
            </p:nvSpPr>
            <p:spPr>
              <a:xfrm rot="3741566">
                <a:off x="3092576" y="1638427"/>
                <a:ext cx="302757" cy="309538"/>
              </a:xfrm>
              <a:prstGeom prst="arc">
                <a:avLst>
                  <a:gd name="adj1" fmla="val 15288936"/>
                  <a:gd name="adj2" fmla="val 2141953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0" name="直線コネクタ 9"/>
            <p:cNvCxnSpPr/>
            <p:nvPr/>
          </p:nvCxnSpPr>
          <p:spPr>
            <a:xfrm>
              <a:off x="5510022" y="6172217"/>
              <a:ext cx="249070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正方形/長方形 25"/>
          <p:cNvSpPr/>
          <p:nvPr/>
        </p:nvSpPr>
        <p:spPr>
          <a:xfrm>
            <a:off x="1979712" y="3403799"/>
            <a:ext cx="1060592" cy="745281"/>
          </a:xfrm>
          <a:prstGeom prst="rect">
            <a:avLst/>
          </a:prstGeom>
          <a:solidFill>
            <a:srgbClr val="4F81BD">
              <a:alpha val="49020"/>
            </a:srgbClr>
          </a:solidFill>
          <a:ln>
            <a:solidFill>
              <a:schemeClr val="tx1"/>
            </a:solidFill>
          </a:ln>
          <a:scene3d>
            <a:camera prst="orthographicFront">
              <a:rot lat="18124491" lon="3147612" rev="1721402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299264" y="1252428"/>
            <a:ext cx="4972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Expansion around the large Fermi momentum</a:t>
            </a:r>
            <a:endParaRPr kumimoji="1" lang="ja-JP" altLang="en-US" sz="2000" dirty="0"/>
          </a:p>
        </p:txBody>
      </p:sp>
      <p:pic>
        <p:nvPicPr>
          <p:cNvPr id="29" name="図 28" descr="\begin{document}&#10;\begin{align*}&#10;p^0 = \ell^0 \, , \quad \bp^i = \mu {\bm v}_F^i + {\bm \ell}^i&#10;\end{align*}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912" y="1612468"/>
            <a:ext cx="4235288" cy="448380"/>
          </a:xfrm>
          <a:prstGeom prst="rect">
            <a:avLst/>
          </a:prstGeom>
        </p:spPr>
      </p:pic>
      <p:grpSp>
        <p:nvGrpSpPr>
          <p:cNvPr id="4098" name="グループ化 4097"/>
          <p:cNvGrpSpPr/>
          <p:nvPr/>
        </p:nvGrpSpPr>
        <p:grpSpPr>
          <a:xfrm>
            <a:off x="9828584" y="1268760"/>
            <a:ext cx="7992888" cy="1161420"/>
            <a:chOff x="1043608" y="2051556"/>
            <a:chExt cx="7992888" cy="1161420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1043608" y="2051556"/>
              <a:ext cx="54554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The </a:t>
              </a:r>
              <a:r>
                <a:rPr kumimoji="1" lang="en-US" altLang="ja-JP" sz="2000" dirty="0" smtClean="0"/>
                <a:t>LO Fermion propagator near the Fermi surface</a:t>
              </a:r>
              <a:endParaRPr kumimoji="1" lang="ja-JP" altLang="en-US" sz="2000" dirty="0"/>
            </a:p>
          </p:txBody>
        </p:sp>
        <p:pic>
          <p:nvPicPr>
            <p:cNvPr id="8" name="図 7" descr="\begin{document}&#10;\begin{align*}&#10;S(\ell, {\bm v}_F) = \frac{i}{v_F^\mu \ell_\mu + i \ell^0 \varepsilon}&#10; {\mathcal P}_+ \gamma^0&#10;\end{align*}&#10;\end{document}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2431066"/>
              <a:ext cx="3987594" cy="781910"/>
            </a:xfrm>
            <a:prstGeom prst="rect">
              <a:avLst/>
            </a:prstGeom>
          </p:spPr>
        </p:pic>
        <p:pic>
          <p:nvPicPr>
            <p:cNvPr id="9" name="図 8" descr="\begin{document}&#10;\begin{align*}&#10;{\mathcal P}_\pm = \frac{1}{2} (1\pm \gamma^0 {\bm v}_F \cdot {\bm \gamma})&#10;\end{align*}&#10;\end{document}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996" y="2504666"/>
              <a:ext cx="2816500" cy="627099"/>
            </a:xfrm>
            <a:prstGeom prst="rect">
              <a:avLst/>
            </a:prstGeom>
          </p:spPr>
        </p:pic>
      </p:grpSp>
      <p:sp>
        <p:nvSpPr>
          <p:cNvPr id="4" name="テキスト ボックス 3"/>
          <p:cNvSpPr txBox="1"/>
          <p:nvPr/>
        </p:nvSpPr>
        <p:spPr>
          <a:xfrm>
            <a:off x="3686993" y="2780928"/>
            <a:ext cx="4081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(1+1)-dimensional dispersion relation</a:t>
            </a:r>
            <a:endParaRPr kumimoji="1" lang="ja-JP" altLang="en-US" sz="2000" dirty="0"/>
          </a:p>
        </p:txBody>
      </p:sp>
      <p:grpSp>
        <p:nvGrpSpPr>
          <p:cNvPr id="31" name="グループ化 30"/>
          <p:cNvGrpSpPr/>
          <p:nvPr/>
        </p:nvGrpSpPr>
        <p:grpSpPr>
          <a:xfrm>
            <a:off x="9324528" y="4290506"/>
            <a:ext cx="3838836" cy="731962"/>
            <a:chOff x="3562135" y="4353222"/>
            <a:chExt cx="3838836" cy="731962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4578538"/>
              <a:ext cx="3765075" cy="506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テキスト ボックス 27"/>
            <p:cNvSpPr txBox="1"/>
            <p:nvPr/>
          </p:nvSpPr>
          <p:spPr>
            <a:xfrm>
              <a:off x="3562135" y="4353222"/>
              <a:ext cx="27380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Interaction vertex in the LO</a:t>
              </a:r>
              <a:endParaRPr kumimoji="1" lang="ja-JP" altLang="en-US" dirty="0"/>
            </a:p>
          </p:txBody>
        </p:sp>
      </p:grpSp>
      <p:pic>
        <p:nvPicPr>
          <p:cNvPr id="12" name="図 11" descr="\begin{document}&#10;\begin{align*}&#10;\ell^0 = {\bm v}_F \cdot {\bm \ell} \equiv \ell_\parallel&#10;\end{align*}&#10;\end{document}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598" y="3276753"/>
            <a:ext cx="2182667" cy="399954"/>
          </a:xfrm>
          <a:prstGeom prst="rect">
            <a:avLst/>
          </a:prstGeom>
        </p:spPr>
      </p:pic>
      <p:pic>
        <p:nvPicPr>
          <p:cNvPr id="14" name="図 13" descr="\begin{document}&#10;\begin{align*}&#10;\gamma^\mu A_\mu \to \gamma^0 v_F^\mu A_\mu &#10;\end{align*}&#10;\end{document}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157747"/>
            <a:ext cx="2591637" cy="431493"/>
          </a:xfrm>
          <a:prstGeom prst="rect">
            <a:avLst/>
          </a:prstGeom>
        </p:spPr>
      </p:pic>
      <p:pic>
        <p:nvPicPr>
          <p:cNvPr id="15" name="図 14" descr="\begin{document}&#10;\begin{align*}&#10;\mu {\bm v}_F&#10;\end{align*}&#10;\end{document}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11" y="4597085"/>
            <a:ext cx="672570" cy="273480"/>
          </a:xfrm>
          <a:prstGeom prst="rect">
            <a:avLst/>
          </a:prstGeom>
        </p:spPr>
      </p:pic>
      <p:pic>
        <p:nvPicPr>
          <p:cNvPr id="27" name="図 26" descr="\begin{document}&#10;\begin{align*}&#10;{\bm \ell}&#10;\end{align*}&#10;\end{document}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779" y="3208448"/>
            <a:ext cx="184005" cy="292560"/>
          </a:xfrm>
          <a:prstGeom prst="rect">
            <a:avLst/>
          </a:prstGeom>
        </p:spPr>
      </p:pic>
      <p:sp>
        <p:nvSpPr>
          <p:cNvPr id="4096" name="テキスト ボックス 4095"/>
          <p:cNvSpPr txBox="1"/>
          <p:nvPr/>
        </p:nvSpPr>
        <p:spPr>
          <a:xfrm>
            <a:off x="3851920" y="4293096"/>
            <a:ext cx="3424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Spin flip suppressed </a:t>
            </a:r>
          </a:p>
          <a:p>
            <a:r>
              <a:rPr lang="en-US" altLang="ja-JP" sz="2000" dirty="0" smtClean="0"/>
              <a:t>when the mass is small m &lt;&lt; μ.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4409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7572</TotalTime>
  <Words>1716</Words>
  <Application>Microsoft Office PowerPoint</Application>
  <PresentationFormat>画面に合わせる (4:3)</PresentationFormat>
  <Paragraphs>300</Paragraphs>
  <Slides>41</Slides>
  <Notes>1</Notes>
  <HiddenSlides>1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2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Koichi</dc:creator>
  <cp:lastModifiedBy>Koichi</cp:lastModifiedBy>
  <cp:revision>721</cp:revision>
  <dcterms:created xsi:type="dcterms:W3CDTF">2015-06-07T04:06:16Z</dcterms:created>
  <dcterms:modified xsi:type="dcterms:W3CDTF">2017-05-16T02:42:19Z</dcterms:modified>
</cp:coreProperties>
</file>