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295" r:id="rId4"/>
    <p:sldId id="278" r:id="rId5"/>
    <p:sldId id="277" r:id="rId6"/>
    <p:sldId id="294" r:id="rId7"/>
    <p:sldId id="259" r:id="rId8"/>
    <p:sldId id="296" r:id="rId9"/>
    <p:sldId id="284" r:id="rId10"/>
    <p:sldId id="261" r:id="rId11"/>
    <p:sldId id="298" r:id="rId12"/>
    <p:sldId id="299" r:id="rId13"/>
    <p:sldId id="297" r:id="rId14"/>
    <p:sldId id="264" r:id="rId15"/>
    <p:sldId id="265" r:id="rId16"/>
    <p:sldId id="266" r:id="rId17"/>
    <p:sldId id="267" r:id="rId18"/>
    <p:sldId id="300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6"/>
    <p:restoredTop sz="94458"/>
  </p:normalViewPr>
  <p:slideViewPr>
    <p:cSldViewPr snapToGrid="0" snapToObjects="1">
      <p:cViewPr varScale="1">
        <p:scale>
          <a:sx n="159" d="100"/>
          <a:sy n="159" d="100"/>
        </p:scale>
        <p:origin x="19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0805-7B6C-CC42-B121-550EA81FEAE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CDEEE-D910-0547-9094-EAE71690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0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8EF7-05FF-9745-B57E-807B5D47B7AA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0296-6DB2-E34F-B163-2349C9C1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0296-6DB2-E34F-B163-2349C9C19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0296-6DB2-E34F-B163-2349C9C19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Quark chemical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0296-6DB2-E34F-B163-2349C9C19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QCD critical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0296-6DB2-E34F-B163-2349C9C19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0296-6DB2-E34F-B163-2349C9C19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D0296-6DB2-E34F-B163-2349C9C19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54E8-A5AB-7B44-A813-9E63F4A5C495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21A4-3EF7-944C-B6A0-4DF3155A7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35.png"/><Relationship Id="rId9" Type="http://schemas.openxmlformats.org/officeDocument/2006/relationships/image" Target="../media/image41.png"/><Relationship Id="rId10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42.jpe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470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Relationship Id="rId3" Type="http://schemas.openxmlformats.org/officeDocument/2006/relationships/image" Target="../media/image47.png"/><Relationship Id="rId4" Type="http://schemas.openxmlformats.org/officeDocument/2006/relationships/image" Target="../media/image53.png"/><Relationship Id="rId5" Type="http://schemas.openxmlformats.org/officeDocument/2006/relationships/image" Target="../media/image48.png"/><Relationship Id="rId6" Type="http://schemas.openxmlformats.org/officeDocument/2006/relationships/image" Target="../media/image530.png"/><Relationship Id="rId7" Type="http://schemas.openxmlformats.org/officeDocument/2006/relationships/image" Target="../media/image540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52.png"/><Relationship Id="rId7" Type="http://schemas.openxmlformats.org/officeDocument/2006/relationships/image" Target="../media/image45.jpe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54.png"/><Relationship Id="rId11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59.png"/><Relationship Id="rId5" Type="http://schemas.openxmlformats.org/officeDocument/2006/relationships/image" Target="../media/image62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64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48.emf"/><Relationship Id="rId9" Type="http://schemas.openxmlformats.org/officeDocument/2006/relationships/image" Target="../media/image67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50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9" Type="http://schemas.openxmlformats.org/officeDocument/2006/relationships/image" Target="../media/image101.png"/><Relationship Id="rId7" Type="http://schemas.openxmlformats.org/officeDocument/2006/relationships/image" Target="../media/image710.png"/><Relationship Id="rId8" Type="http://schemas.openxmlformats.org/officeDocument/2006/relationships/image" Target="../media/image810.png"/><Relationship Id="rId12" Type="http://schemas.openxmlformats.org/officeDocument/2006/relationships/image" Target="../media/image6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png"/><Relationship Id="rId9" Type="http://schemas.openxmlformats.org/officeDocument/2006/relationships/image" Target="../media/image21.emf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7"/>
          <p:cNvSpPr/>
          <p:nvPr/>
        </p:nvSpPr>
        <p:spPr>
          <a:xfrm>
            <a:off x="0" y="0"/>
            <a:ext cx="9144000" cy="3186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91278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Character change and </a:t>
            </a:r>
            <a:r>
              <a:rPr lang="en-US" sz="2400" b="1" dirty="0" err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tachyonic</a:t>
            </a:r>
            <a:r>
              <a:rPr 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instability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of the </a:t>
            </a:r>
            <a:r>
              <a:rPr 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soft </a:t>
            </a:r>
            <a:r>
              <a:rPr lang="en-US" sz="24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mode at </a:t>
            </a:r>
            <a:r>
              <a:rPr 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QCD critical </a:t>
            </a:r>
            <a:r>
              <a:rPr lang="en-US" sz="24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point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based on Functional </a:t>
            </a:r>
            <a:r>
              <a:rPr 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renormalization-group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997" y="3761538"/>
            <a:ext cx="809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Meiryo" charset="-128"/>
                <a:ea typeface="Meiryo" charset="-128"/>
                <a:cs typeface="Meiryo" charset="-128"/>
              </a:rPr>
              <a:t>Takeru</a:t>
            </a:r>
            <a:r>
              <a:rPr lang="en-US" sz="2000" dirty="0" smtClean="0">
                <a:latin typeface="Meiryo" charset="-128"/>
                <a:ea typeface="Meiryo" charset="-128"/>
                <a:cs typeface="Meiryo" charset="-128"/>
              </a:rPr>
              <a:t> Yokota (Dept. of Physics, Kyoto University)</a:t>
            </a:r>
            <a:endParaRPr 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98" y="4774815"/>
            <a:ext cx="729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Collaborators</a:t>
            </a:r>
          </a:p>
          <a:p>
            <a:r>
              <a:rPr lang="en-US" sz="1600" dirty="0" err="1" smtClean="0">
                <a:latin typeface="Meiryo" charset="-128"/>
                <a:ea typeface="Meiryo" charset="-128"/>
                <a:cs typeface="Meiryo" charset="-128"/>
              </a:rPr>
              <a:t>Teiji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1600" dirty="0" err="1" smtClean="0">
                <a:latin typeface="Meiryo" charset="-128"/>
                <a:ea typeface="Meiryo" charset="-128"/>
                <a:cs typeface="Meiryo" charset="-128"/>
              </a:rPr>
              <a:t>Kunihiro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 (Dept. of Physics, Kyoto University)</a:t>
            </a:r>
          </a:p>
          <a:p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Kenji Morita (YITP, Kyoto University)</a:t>
            </a:r>
            <a:endParaRPr 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6175845"/>
            <a:ext cx="9078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Meiryo" charset="-128"/>
                <a:ea typeface="Meiryo" charset="-128"/>
                <a:cs typeface="Meiryo" charset="-128"/>
              </a:rPr>
              <a:t>Strangeness </a:t>
            </a:r>
            <a:r>
              <a:rPr kumimoji="1" lang="en-US" altLang="ja-JP" sz="1200" dirty="0">
                <a:latin typeface="Meiryo" charset="-128"/>
                <a:ea typeface="Meiryo" charset="-128"/>
                <a:cs typeface="Meiryo" charset="-128"/>
              </a:rPr>
              <a:t>and charm in hadrons and dense </a:t>
            </a:r>
            <a:r>
              <a:rPr kumimoji="1" lang="en-US" altLang="ja-JP" sz="1200" dirty="0" smtClean="0">
                <a:latin typeface="Meiryo" charset="-128"/>
                <a:ea typeface="Meiryo" charset="-128"/>
                <a:cs typeface="Meiryo" charset="-128"/>
              </a:rPr>
              <a:t>matter, </a:t>
            </a:r>
            <a:r>
              <a:rPr kumimoji="1" lang="en-US" altLang="ja-JP" sz="1200" dirty="0">
                <a:latin typeface="Meiryo" charset="-128"/>
                <a:ea typeface="Meiryo" charset="-128"/>
                <a:cs typeface="Meiryo" charset="-128"/>
              </a:rPr>
              <a:t>YITP</a:t>
            </a:r>
            <a:r>
              <a:rPr kumimoji="1" lang="en-US" altLang="ja-JP" sz="1200" dirty="0" smtClean="0">
                <a:latin typeface="Meiryo" charset="-128"/>
                <a:ea typeface="Meiryo" charset="-128"/>
                <a:cs typeface="Meiryo" charset="-128"/>
              </a:rPr>
              <a:t>, </a:t>
            </a:r>
            <a:r>
              <a:rPr kumimoji="1" lang="en-US" altLang="ja-JP" sz="1200" dirty="0">
                <a:latin typeface="Meiryo" charset="-128"/>
                <a:ea typeface="Meiryo" charset="-128"/>
                <a:cs typeface="Meiryo" charset="-128"/>
              </a:rPr>
              <a:t>May 15, </a:t>
            </a:r>
            <a:r>
              <a:rPr kumimoji="1" lang="en-US" altLang="ja-JP" sz="1200" dirty="0" smtClean="0">
                <a:latin typeface="Meiryo" charset="-128"/>
                <a:ea typeface="Meiryo" charset="-128"/>
                <a:cs typeface="Meiryo" charset="-128"/>
              </a:rPr>
              <a:t>2017</a:t>
            </a:r>
            <a:endParaRPr kumimoji="1" lang="ja-JP" altLang="en-US" sz="12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6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212" y="1214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Model and approximation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CustomShape 3"/>
          <p:cNvSpPr/>
          <p:nvPr/>
        </p:nvSpPr>
        <p:spPr>
          <a:xfrm>
            <a:off x="5772554" y="3133597"/>
            <a:ext cx="3371446" cy="25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R. Tripolt, N. Strodthoff, L. Smekal, J. Wambach,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PRD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4" name="CustomShape 3"/>
          <p:cNvSpPr/>
          <p:nvPr/>
        </p:nvSpPr>
        <p:spPr>
          <a:xfrm>
            <a:off x="6485618" y="3336873"/>
            <a:ext cx="2658382" cy="267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R. Tripolt, L. Smekal, J. Wambach,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PRD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5498795" y="2927903"/>
            <a:ext cx="3645205" cy="25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K. Kamikado, N. Strodthoff, L. Smekal, J. Wambach, EPJ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C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106043" y="834685"/>
            <a:ext cx="417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2-flavor </a:t>
            </a: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quark-meson model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9" y="1176780"/>
            <a:ext cx="8207972" cy="538964"/>
          </a:xfrm>
          <a:prstGeom prst="rect">
            <a:avLst/>
          </a:prstGeom>
        </p:spPr>
      </p:pic>
      <p:sp>
        <p:nvSpPr>
          <p:cNvPr id="15" name="テキスト ボックス 1"/>
          <p:cNvSpPr txBox="1"/>
          <p:nvPr/>
        </p:nvSpPr>
        <p:spPr>
          <a:xfrm>
            <a:off x="106043" y="2559690"/>
            <a:ext cx="766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Approximation for flow </a:t>
            </a:r>
            <a:r>
              <a:rPr kumimoji="1" lang="en-US" altLang="ja-JP" b="1" dirty="0" err="1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eqs</a:t>
            </a: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for meson 2-point functions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46" y="4282466"/>
            <a:ext cx="7913056" cy="522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255" y="1857732"/>
                <a:ext cx="7048983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Finite temperature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𝑇</m:t>
                    </m:r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 and quark chemical potential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  <a:p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𝑁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=2</m:t>
                    </m:r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 chiral symmetry except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−</m:t>
                    </m:r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𝑐</m:t>
                    </m:r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𝜎</m:t>
                    </m:r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 (effect of current quark mass).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55" y="1857732"/>
                <a:ext cx="7048983" cy="540469"/>
              </a:xfrm>
              <a:prstGeom prst="rect">
                <a:avLst/>
              </a:prstGeom>
              <a:blipFill rotWithShape="0">
                <a:blip r:embed="rId4"/>
                <a:stretch>
                  <a:fillRect l="-260" t="-1136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882093" y="3086078"/>
            <a:ext cx="3317022" cy="579779"/>
            <a:chOff x="2598541" y="3367779"/>
            <a:chExt cx="3317022" cy="579779"/>
          </a:xfrm>
        </p:grpSpPr>
        <p:grpSp>
          <p:nvGrpSpPr>
            <p:cNvPr id="17" name="Group 16"/>
            <p:cNvGrpSpPr/>
            <p:nvPr/>
          </p:nvGrpSpPr>
          <p:grpSpPr>
            <a:xfrm>
              <a:off x="4179706" y="3367779"/>
              <a:ext cx="1735857" cy="579779"/>
              <a:chOff x="6224916" y="4536722"/>
              <a:chExt cx="1735857" cy="579779"/>
            </a:xfrm>
          </p:grpSpPr>
          <p:grpSp>
            <p:nvGrpSpPr>
              <p:cNvPr id="18" name="グループ化 24"/>
              <p:cNvGrpSpPr/>
              <p:nvPr/>
            </p:nvGrpSpPr>
            <p:grpSpPr>
              <a:xfrm>
                <a:off x="6224916" y="4561819"/>
                <a:ext cx="774439" cy="528301"/>
                <a:chOff x="3020419" y="3619180"/>
                <a:chExt cx="2048251" cy="1382637"/>
              </a:xfrm>
            </p:grpSpPr>
            <p:sp>
              <p:nvSpPr>
                <p:cNvPr id="25" name="円弧 56"/>
                <p:cNvSpPr/>
                <p:nvPr/>
              </p:nvSpPr>
              <p:spPr>
                <a:xfrm>
                  <a:off x="3395888" y="3765826"/>
                  <a:ext cx="1303176" cy="1235991"/>
                </a:xfrm>
                <a:prstGeom prst="arc">
                  <a:avLst>
                    <a:gd name="adj1" fmla="val 29345"/>
                    <a:gd name="adj2" fmla="val 10516193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円弧 55"/>
                <p:cNvSpPr/>
                <p:nvPr/>
              </p:nvSpPr>
              <p:spPr>
                <a:xfrm>
                  <a:off x="3394343" y="3764279"/>
                  <a:ext cx="1303176" cy="1235991"/>
                </a:xfrm>
                <a:prstGeom prst="arc">
                  <a:avLst>
                    <a:gd name="adj1" fmla="val 10770615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円/楕円 57"/>
                <p:cNvSpPr/>
                <p:nvPr/>
              </p:nvSpPr>
              <p:spPr>
                <a:xfrm>
                  <a:off x="3864376" y="3619180"/>
                  <a:ext cx="365518" cy="31604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28" name="二等辺三角形 58"/>
                <p:cNvSpPr/>
                <p:nvPr/>
              </p:nvSpPr>
              <p:spPr>
                <a:xfrm rot="16200000">
                  <a:off x="3153390" y="4283918"/>
                  <a:ext cx="320214" cy="22908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29" name="二等辺三角形 59"/>
                <p:cNvSpPr/>
                <p:nvPr/>
              </p:nvSpPr>
              <p:spPr>
                <a:xfrm rot="5400000">
                  <a:off x="4633311" y="4283322"/>
                  <a:ext cx="320214" cy="22908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30" name="直線コネクタ 60"/>
                <p:cNvCxnSpPr/>
                <p:nvPr/>
              </p:nvCxnSpPr>
              <p:spPr>
                <a:xfrm>
                  <a:off x="3020419" y="4393643"/>
                  <a:ext cx="29427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61"/>
                <p:cNvCxnSpPr/>
                <p:nvPr/>
              </p:nvCxnSpPr>
              <p:spPr>
                <a:xfrm>
                  <a:off x="4712938" y="4397946"/>
                  <a:ext cx="3557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グループ化 26"/>
              <p:cNvGrpSpPr/>
              <p:nvPr/>
            </p:nvGrpSpPr>
            <p:grpSpPr>
              <a:xfrm>
                <a:off x="7393549" y="4536722"/>
                <a:ext cx="567224" cy="579779"/>
                <a:chOff x="6124084" y="4374907"/>
                <a:chExt cx="844641" cy="854300"/>
              </a:xfrm>
            </p:grpSpPr>
            <p:cxnSp>
              <p:nvCxnSpPr>
                <p:cNvPr id="21" name="直線コネクタ 44"/>
                <p:cNvCxnSpPr/>
                <p:nvPr/>
              </p:nvCxnSpPr>
              <p:spPr>
                <a:xfrm flipV="1">
                  <a:off x="6124084" y="5157305"/>
                  <a:ext cx="844641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円弧 45"/>
                <p:cNvSpPr/>
                <p:nvPr/>
              </p:nvSpPr>
              <p:spPr>
                <a:xfrm>
                  <a:off x="6163044" y="4456600"/>
                  <a:ext cx="733710" cy="695884"/>
                </a:xfrm>
                <a:prstGeom prst="arc">
                  <a:avLst>
                    <a:gd name="adj1" fmla="val 5391803"/>
                    <a:gd name="adj2" fmla="val 5243761"/>
                  </a:avLst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円/楕円 46"/>
                <p:cNvSpPr/>
                <p:nvPr/>
              </p:nvSpPr>
              <p:spPr>
                <a:xfrm>
                  <a:off x="6427680" y="4374907"/>
                  <a:ext cx="205793" cy="177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00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24" name="正方形/長方形 47"/>
                <p:cNvSpPr/>
                <p:nvPr/>
              </p:nvSpPr>
              <p:spPr>
                <a:xfrm>
                  <a:off x="6465797" y="5096366"/>
                  <a:ext cx="143168" cy="13284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20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-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28&lt;/imagew&gt;&#10;  &lt;scale&gt;50&lt;/scale&gt;&#10;  &lt;cursor&gt;27&lt;/cursor&gt;&#10;&lt;/TeXTeX&g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74535" y="4651186"/>
                <a:ext cx="231746" cy="362333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8541" y="3520752"/>
              <a:ext cx="1282949" cy="36257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69" y="4981807"/>
            <a:ext cx="3088427" cy="406899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>
          <a:xfrm>
            <a:off x="449595" y="4420854"/>
            <a:ext cx="148469" cy="90878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4179706" y="3715067"/>
            <a:ext cx="439347" cy="628263"/>
          </a:xfrm>
          <a:custGeom>
            <a:avLst/>
            <a:gdLst>
              <a:gd name="connsiteX0" fmla="*/ 0 w 439347"/>
              <a:gd name="connsiteY0" fmla="*/ 219674 h 535273"/>
              <a:gd name="connsiteX1" fmla="*/ 219674 w 439347"/>
              <a:gd name="connsiteY1" fmla="*/ 0 h 535273"/>
              <a:gd name="connsiteX2" fmla="*/ 439347 w 439347"/>
              <a:gd name="connsiteY2" fmla="*/ 219674 h 535273"/>
              <a:gd name="connsiteX3" fmla="*/ 329510 w 439347"/>
              <a:gd name="connsiteY3" fmla="*/ 219674 h 535273"/>
              <a:gd name="connsiteX4" fmla="*/ 329510 w 439347"/>
              <a:gd name="connsiteY4" fmla="*/ 535273 h 535273"/>
              <a:gd name="connsiteX5" fmla="*/ 109837 w 439347"/>
              <a:gd name="connsiteY5" fmla="*/ 535273 h 535273"/>
              <a:gd name="connsiteX6" fmla="*/ 109837 w 439347"/>
              <a:gd name="connsiteY6" fmla="*/ 219674 h 535273"/>
              <a:gd name="connsiteX7" fmla="*/ 0 w 439347"/>
              <a:gd name="connsiteY7" fmla="*/ 219674 h 535273"/>
              <a:gd name="connsiteX0" fmla="*/ 0 w 439347"/>
              <a:gd name="connsiteY0" fmla="*/ 219674 h 541997"/>
              <a:gd name="connsiteX1" fmla="*/ 219674 w 439347"/>
              <a:gd name="connsiteY1" fmla="*/ 0 h 541997"/>
              <a:gd name="connsiteX2" fmla="*/ 439347 w 439347"/>
              <a:gd name="connsiteY2" fmla="*/ 219674 h 541997"/>
              <a:gd name="connsiteX3" fmla="*/ 329510 w 439347"/>
              <a:gd name="connsiteY3" fmla="*/ 219674 h 541997"/>
              <a:gd name="connsiteX4" fmla="*/ 255551 w 439347"/>
              <a:gd name="connsiteY4" fmla="*/ 541997 h 541997"/>
              <a:gd name="connsiteX5" fmla="*/ 109837 w 439347"/>
              <a:gd name="connsiteY5" fmla="*/ 535273 h 541997"/>
              <a:gd name="connsiteX6" fmla="*/ 109837 w 439347"/>
              <a:gd name="connsiteY6" fmla="*/ 219674 h 541997"/>
              <a:gd name="connsiteX7" fmla="*/ 0 w 439347"/>
              <a:gd name="connsiteY7" fmla="*/ 219674 h 541997"/>
              <a:gd name="connsiteX0" fmla="*/ 0 w 439347"/>
              <a:gd name="connsiteY0" fmla="*/ 219674 h 548720"/>
              <a:gd name="connsiteX1" fmla="*/ 219674 w 439347"/>
              <a:gd name="connsiteY1" fmla="*/ 0 h 548720"/>
              <a:gd name="connsiteX2" fmla="*/ 439347 w 439347"/>
              <a:gd name="connsiteY2" fmla="*/ 219674 h 548720"/>
              <a:gd name="connsiteX3" fmla="*/ 329510 w 439347"/>
              <a:gd name="connsiteY3" fmla="*/ 219674 h 548720"/>
              <a:gd name="connsiteX4" fmla="*/ 255551 w 439347"/>
              <a:gd name="connsiteY4" fmla="*/ 541997 h 548720"/>
              <a:gd name="connsiteX5" fmla="*/ 177072 w 439347"/>
              <a:gd name="connsiteY5" fmla="*/ 548720 h 548720"/>
              <a:gd name="connsiteX6" fmla="*/ 109837 w 439347"/>
              <a:gd name="connsiteY6" fmla="*/ 219674 h 548720"/>
              <a:gd name="connsiteX7" fmla="*/ 0 w 439347"/>
              <a:gd name="connsiteY7" fmla="*/ 219674 h 548720"/>
              <a:gd name="connsiteX0" fmla="*/ 0 w 439347"/>
              <a:gd name="connsiteY0" fmla="*/ 219674 h 548721"/>
              <a:gd name="connsiteX1" fmla="*/ 219674 w 439347"/>
              <a:gd name="connsiteY1" fmla="*/ 0 h 548721"/>
              <a:gd name="connsiteX2" fmla="*/ 439347 w 439347"/>
              <a:gd name="connsiteY2" fmla="*/ 219674 h 548721"/>
              <a:gd name="connsiteX3" fmla="*/ 329510 w 439347"/>
              <a:gd name="connsiteY3" fmla="*/ 219674 h 548721"/>
              <a:gd name="connsiteX4" fmla="*/ 235380 w 439347"/>
              <a:gd name="connsiteY4" fmla="*/ 548721 h 548721"/>
              <a:gd name="connsiteX5" fmla="*/ 177072 w 439347"/>
              <a:gd name="connsiteY5" fmla="*/ 548720 h 548721"/>
              <a:gd name="connsiteX6" fmla="*/ 109837 w 439347"/>
              <a:gd name="connsiteY6" fmla="*/ 219674 h 548721"/>
              <a:gd name="connsiteX7" fmla="*/ 0 w 439347"/>
              <a:gd name="connsiteY7" fmla="*/ 219674 h 548721"/>
              <a:gd name="connsiteX0" fmla="*/ 0 w 439347"/>
              <a:gd name="connsiteY0" fmla="*/ 219674 h 555444"/>
              <a:gd name="connsiteX1" fmla="*/ 219674 w 439347"/>
              <a:gd name="connsiteY1" fmla="*/ 0 h 555444"/>
              <a:gd name="connsiteX2" fmla="*/ 439347 w 439347"/>
              <a:gd name="connsiteY2" fmla="*/ 219674 h 555444"/>
              <a:gd name="connsiteX3" fmla="*/ 329510 w 439347"/>
              <a:gd name="connsiteY3" fmla="*/ 219674 h 555444"/>
              <a:gd name="connsiteX4" fmla="*/ 235380 w 439347"/>
              <a:gd name="connsiteY4" fmla="*/ 548721 h 555444"/>
              <a:gd name="connsiteX5" fmla="*/ 190519 w 439347"/>
              <a:gd name="connsiteY5" fmla="*/ 555444 h 555444"/>
              <a:gd name="connsiteX6" fmla="*/ 109837 w 439347"/>
              <a:gd name="connsiteY6" fmla="*/ 219674 h 555444"/>
              <a:gd name="connsiteX7" fmla="*/ 0 w 439347"/>
              <a:gd name="connsiteY7" fmla="*/ 219674 h 55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347" h="555444">
                <a:moveTo>
                  <a:pt x="0" y="219674"/>
                </a:moveTo>
                <a:lnTo>
                  <a:pt x="219674" y="0"/>
                </a:lnTo>
                <a:lnTo>
                  <a:pt x="439347" y="219674"/>
                </a:lnTo>
                <a:lnTo>
                  <a:pt x="329510" y="219674"/>
                </a:lnTo>
                <a:lnTo>
                  <a:pt x="235380" y="548721"/>
                </a:lnTo>
                <a:lnTo>
                  <a:pt x="190519" y="555444"/>
                </a:lnTo>
                <a:lnTo>
                  <a:pt x="109837" y="219674"/>
                </a:lnTo>
                <a:lnTo>
                  <a:pt x="0" y="2196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19053" y="3878579"/>
                <a:ext cx="315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Propagators</a:t>
                </a:r>
                <a:r>
                  <a:rPr lang="en-US" smtClean="0">
                    <a:solidFill>
                      <a:schemeClr val="accent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, 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2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053" y="3878579"/>
                <a:ext cx="31533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41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13332" y="5524186"/>
            <a:ext cx="775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 We use “LPA” ansatz to evaluate the RHS of the flow eq. of meson 2-point function.</a:t>
            </a:r>
            <a:endParaRPr lang="en-US" sz="14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447644" y="4740770"/>
            <a:ext cx="5586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72554" y="4906018"/>
                <a:ext cx="3317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𝑘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Meiryo" charset="-128"/>
                    <a:ea typeface="Meiryo" charset="-128"/>
                    <a:cs typeface="Meiryo" charset="-128"/>
                  </a:rPr>
                  <a:t>-dependent effective potential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54" y="4906018"/>
                <a:ext cx="3317358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3333" y="5891186"/>
                <a:ext cx="72396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400" dirty="0" smtClean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𝑈</m:t>
                        </m:r>
                      </m:e>
                      <m:sub>
                        <m:r>
                          <a:rPr lang="en-US" altLang="ja-JP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 is also calculated in the </a:t>
                </a:r>
                <a:r>
                  <a:rPr lang="en-US" sz="1400" dirty="0">
                    <a:latin typeface="Meiryo" charset="-128"/>
                    <a:ea typeface="Meiryo" charset="-128"/>
                    <a:cs typeface="Meiryo" charset="-128"/>
                  </a:rPr>
                  <a:t>FRG framework </a:t>
                </a:r>
                <a:r>
                  <a:rPr lang="en-US" sz="1100" dirty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[B.-J. Schaefer, J. Wambach, NPA, 2005</a:t>
                </a:r>
                <a:r>
                  <a:rPr lang="en-US" sz="11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]</a:t>
                </a:r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33" y="5891186"/>
                <a:ext cx="723964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5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13332" y="6282857"/>
            <a:ext cx="712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4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We assume uniform chiral condensate and no pion condensate.</a:t>
            </a:r>
            <a:endParaRPr lang="en-US" sz="1400" dirty="0" smtClean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1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73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Analytic continuation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37" y="3533096"/>
            <a:ext cx="826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The 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analytic continuation of the Green's 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function can 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be performed </a:t>
            </a:r>
            <a:endParaRPr lang="en-US" altLang="ja-JP" dirty="0" smtClean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in 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the flow equation by making use of </a:t>
            </a:r>
            <a:r>
              <a:rPr lang="en-US" altLang="ja-JP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3D regulators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.</a:t>
            </a:r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62" y="1428151"/>
            <a:ext cx="1825617" cy="34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838" y="945909"/>
            <a:ext cx="332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Temperature Green’s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fcn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26" y="1410479"/>
            <a:ext cx="1470099" cy="373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10632" y="945909"/>
            <a:ext cx="307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Retarded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Green’s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fcn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79810" y="1502283"/>
            <a:ext cx="2355045" cy="213110"/>
          </a:xfrm>
          <a:prstGeom prst="rightArrow">
            <a:avLst>
              <a:gd name="adj1" fmla="val 50000"/>
              <a:gd name="adj2" fmla="val 1077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6450153" y="2083266"/>
            <a:ext cx="356977" cy="1610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10632" y="2403029"/>
            <a:ext cx="307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Spectral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fcn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036" y="2696420"/>
            <a:ext cx="3210621" cy="4714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49650" y="1658271"/>
            <a:ext cx="238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accent2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Analytic continuation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62" y="5140829"/>
            <a:ext cx="2710811" cy="258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62" y="5560531"/>
            <a:ext cx="3216199" cy="6670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3333" y="4647440"/>
            <a:ext cx="464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Litim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type 3D regulators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[D. F.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Litim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, PRD (2001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)]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28" name="CustomShape 3"/>
          <p:cNvSpPr/>
          <p:nvPr/>
        </p:nvSpPr>
        <p:spPr>
          <a:xfrm>
            <a:off x="5676862" y="4489587"/>
            <a:ext cx="3371446" cy="25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R. Tripolt, N. Strodthoff, L. Smekal, J. Wambach,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PRD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5403103" y="4283893"/>
            <a:ext cx="3645205" cy="25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K. Kamikado, N. Strodthoff, L. Smekal, J. Wambach,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EPJ C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5396013" y="4085416"/>
            <a:ext cx="3645205" cy="25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S.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Floerchinger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, JHEP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2012)</a:t>
            </a:r>
            <a:endParaRPr sz="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8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323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Parameters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56" y="1283337"/>
            <a:ext cx="2997200" cy="5544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8323" y="859760"/>
            <a:ext cx="54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Initial condition for the effective potential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322" y="2010642"/>
            <a:ext cx="472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Parameter setting at physical point</a:t>
            </a:r>
          </a:p>
        </p:txBody>
      </p:sp>
      <p:sp>
        <p:nvSpPr>
          <p:cNvPr id="18" name="CustomShape 3"/>
          <p:cNvSpPr/>
          <p:nvPr/>
        </p:nvSpPr>
        <p:spPr>
          <a:xfrm>
            <a:off x="5070724" y="2153318"/>
            <a:ext cx="3878611" cy="258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R. Tripolt, N. Strodthoff, L. Smekal, J. Wambach,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PRD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</a:rPr>
              <a:t>(2014)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665197"/>
                  </p:ext>
                </p:extLst>
              </p:nvPr>
            </p:nvGraphicFramePr>
            <p:xfrm>
              <a:off x="5722093" y="2440565"/>
              <a:ext cx="2776418" cy="6478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295"/>
                    <a:gridCol w="712654"/>
                    <a:gridCol w="578853"/>
                    <a:gridCol w="512616"/>
                  </a:tblGrid>
                  <a:tr h="3239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latin typeface="Cambria Math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400" b="1" i="0" smtClean="0">
                                      <a:latin typeface="Cambria Math" charset="0"/>
                                    </a:rPr>
                                    <m:t>𝚲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sz="1400" b="1" i="0" smtClean="0">
                                  <a:latin typeface="Cambria Math" charset="0"/>
                                </a:rPr>
                                <m:t>𝚲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239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1000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0.794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665197"/>
                  </p:ext>
                </p:extLst>
              </p:nvPr>
            </p:nvGraphicFramePr>
            <p:xfrm>
              <a:off x="5722093" y="2440565"/>
              <a:ext cx="2776418" cy="6478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295"/>
                    <a:gridCol w="712654"/>
                    <a:gridCol w="578853"/>
                    <a:gridCol w="512616"/>
                  </a:tblGrid>
                  <a:tr h="323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5" t="-1852" r="-18812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607" t="-1852" r="-15726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9583" t="-1852" r="-91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5238" t="-1852" r="-4762" b="-111111"/>
                          </a:stretch>
                        </a:blipFill>
                      </a:tcPr>
                    </a:tc>
                  </a:tr>
                  <a:tr h="3239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1000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0.794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888500"/>
                  </p:ext>
                </p:extLst>
              </p:nvPr>
            </p:nvGraphicFramePr>
            <p:xfrm>
              <a:off x="843241" y="5207882"/>
              <a:ext cx="3586792" cy="70599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96698"/>
                    <a:gridCol w="896698"/>
                    <a:gridCol w="896698"/>
                    <a:gridCol w="896698"/>
                  </a:tblGrid>
                  <a:tr h="3529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1" i="0" smtClean="0">
                                        <a:latin typeface="Cambria Math" charset="0"/>
                                      </a:rPr>
                                      <m:t>con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529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93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286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137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496 MeV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888500"/>
                  </p:ext>
                </p:extLst>
              </p:nvPr>
            </p:nvGraphicFramePr>
            <p:xfrm>
              <a:off x="843241" y="5207882"/>
              <a:ext cx="3586792" cy="70599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96698"/>
                    <a:gridCol w="896698"/>
                    <a:gridCol w="896698"/>
                    <a:gridCol w="896698"/>
                  </a:tblGrid>
                  <a:tr h="352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0" t="-1695" r="-30340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1695" r="-20135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1361" t="-1695" r="-10272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1361" t="-1695" r="-2721" b="-101695"/>
                          </a:stretch>
                        </a:blipFill>
                      </a:tcPr>
                    </a:tc>
                  </a:tr>
                  <a:tr h="3529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93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286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137 MeV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496 MeV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800718" y="4912418"/>
            <a:ext cx="347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Vacuum values of physical quantities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91253" y="4035856"/>
            <a:ext cx="5533676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479879" y="3829554"/>
                <a:ext cx="11322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[MeV]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79" y="3829554"/>
                <a:ext cx="1132233" cy="390748"/>
              </a:xfrm>
              <a:prstGeom prst="rect">
                <a:avLst/>
              </a:prstGeom>
              <a:blipFill rotWithShape="0">
                <a:blip r:embed="rId5"/>
                <a:stretch>
                  <a:fillRect t="-6250" r="-4301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14509" y="3876354"/>
            <a:ext cx="45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7965" y="3879552"/>
            <a:ext cx="45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233" y="3876354"/>
            <a:ext cx="45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258" y="4162238"/>
            <a:ext cx="365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Meiryo" charset="-128"/>
                <a:ea typeface="Meiryo" charset="-128"/>
                <a:cs typeface="Meiryo" charset="-128"/>
              </a:rPr>
              <a:t>0</a:t>
            </a:r>
            <a:endParaRPr lang="en-US" sz="16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4968" y="4481783"/>
                <a:ext cx="924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𝑐</m:t>
                    </m:r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/</m:t>
                    </m:r>
                    <m:sSup>
                      <m:sSupPr>
                        <m:ctrlPr>
                          <a:rPr lang="en-US" sz="12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Λ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3</m:t>
                        </m:r>
                      </m:sup>
                    </m:sSup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=0</m:t>
                    </m:r>
                  </m:oMath>
                </a14:m>
                <a:r>
                  <a:rPr lang="en-US" sz="1200" dirty="0" smtClean="0">
                    <a:latin typeface="Meiryo" charset="-128"/>
                    <a:ea typeface="Meiryo" charset="-128"/>
                    <a:cs typeface="Meiryo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8" y="4481783"/>
                <a:ext cx="92442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6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93075" y="4481783"/>
                <a:ext cx="1466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𝑐</m:t>
                    </m:r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/</m:t>
                    </m:r>
                    <m:sSup>
                      <m:sSupPr>
                        <m:ctrlPr>
                          <a:rPr lang="en-US" sz="12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Λ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3</m:t>
                        </m:r>
                      </m:sup>
                    </m:sSup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=0.00175</m:t>
                    </m:r>
                  </m:oMath>
                </a14:m>
                <a:r>
                  <a:rPr lang="en-US" sz="1200" dirty="0" smtClean="0">
                    <a:latin typeface="Meiryo" charset="-128"/>
                    <a:ea typeface="Meiryo" charset="-128"/>
                    <a:cs typeface="Meiryo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075" y="4481783"/>
                <a:ext cx="146638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1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380" y="2458824"/>
                <a:ext cx="51938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We fix parameters as shown in the right table</a:t>
                </a:r>
              </a:p>
              <a:p>
                <a:r>
                  <a:rPr lang="ja-JP" altLang="en-US" sz="1600" dirty="0">
                    <a:latin typeface="Meiryo" charset="-128"/>
                    <a:ea typeface="Meiryo" charset="-128"/>
                    <a:cs typeface="Meiryo" charset="-128"/>
                  </a:rPr>
                  <a:t>　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and vary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𝑐</m:t>
                    </m:r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0" y="2458824"/>
                <a:ext cx="5193849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704" t="-3125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40955" y="4481783"/>
                <a:ext cx="1466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𝑐</m:t>
                    </m:r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/</m:t>
                    </m:r>
                    <m:sSup>
                      <m:sSupPr>
                        <m:ctrlPr>
                          <a:rPr lang="en-US" sz="12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Λ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3</m:t>
                        </m:r>
                      </m:sup>
                    </m:sSup>
                    <m:r>
                      <a:rPr lang="en-US" sz="12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=0.003</m:t>
                    </m:r>
                  </m:oMath>
                </a14:m>
                <a:r>
                  <a:rPr lang="en-US" sz="1200" dirty="0" smtClean="0">
                    <a:latin typeface="Meiryo" charset="-128"/>
                    <a:ea typeface="Meiryo" charset="-128"/>
                    <a:cs typeface="Meiryo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955" y="4481783"/>
                <a:ext cx="1466387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873328" y="3650342"/>
            <a:ext cx="15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Physical point</a:t>
            </a:r>
            <a:endParaRPr lang="en-US" sz="1400" dirty="0" smtClean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6410" y="3650341"/>
            <a:ext cx="212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eiryo" charset="-128"/>
                <a:ea typeface="Meiryo" charset="-128"/>
                <a:cs typeface="Meiryo" charset="-128"/>
              </a:rPr>
              <a:t>Maximum in our calc.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9899" y="4162238"/>
            <a:ext cx="86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Meiryo" charset="-128"/>
                <a:ea typeface="Meiryo" charset="-128"/>
                <a:cs typeface="Meiryo" charset="-128"/>
              </a:rPr>
              <a:t>8.88</a:t>
            </a:r>
            <a:endParaRPr lang="en-US" sz="16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9700" y="4159738"/>
            <a:ext cx="86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15.23</a:t>
            </a:r>
          </a:p>
        </p:txBody>
      </p:sp>
      <p:sp>
        <p:nvSpPr>
          <p:cNvPr id="47" name="Down Arrow 46"/>
          <p:cNvSpPr/>
          <p:nvPr/>
        </p:nvSpPr>
        <p:spPr>
          <a:xfrm rot="3810782" flipH="1">
            <a:off x="2568020" y="3947319"/>
            <a:ext cx="289282" cy="1337949"/>
          </a:xfrm>
          <a:custGeom>
            <a:avLst/>
            <a:gdLst>
              <a:gd name="connsiteX0" fmla="*/ 0 w 294105"/>
              <a:gd name="connsiteY0" fmla="*/ 463689 h 610741"/>
              <a:gd name="connsiteX1" fmla="*/ 73526 w 294105"/>
              <a:gd name="connsiteY1" fmla="*/ 463689 h 610741"/>
              <a:gd name="connsiteX2" fmla="*/ 73526 w 294105"/>
              <a:gd name="connsiteY2" fmla="*/ 0 h 610741"/>
              <a:gd name="connsiteX3" fmla="*/ 220579 w 294105"/>
              <a:gd name="connsiteY3" fmla="*/ 0 h 610741"/>
              <a:gd name="connsiteX4" fmla="*/ 220579 w 294105"/>
              <a:gd name="connsiteY4" fmla="*/ 463689 h 610741"/>
              <a:gd name="connsiteX5" fmla="*/ 294105 w 294105"/>
              <a:gd name="connsiteY5" fmla="*/ 463689 h 610741"/>
              <a:gd name="connsiteX6" fmla="*/ 147053 w 294105"/>
              <a:gd name="connsiteY6" fmla="*/ 610741 h 610741"/>
              <a:gd name="connsiteX7" fmla="*/ 0 w 294105"/>
              <a:gd name="connsiteY7" fmla="*/ 463689 h 610741"/>
              <a:gd name="connsiteX0" fmla="*/ 0 w 294105"/>
              <a:gd name="connsiteY0" fmla="*/ 482739 h 629791"/>
              <a:gd name="connsiteX1" fmla="*/ 73526 w 294105"/>
              <a:gd name="connsiteY1" fmla="*/ 482739 h 629791"/>
              <a:gd name="connsiteX2" fmla="*/ 73526 w 294105"/>
              <a:gd name="connsiteY2" fmla="*/ 19050 h 629791"/>
              <a:gd name="connsiteX3" fmla="*/ 163429 w 294105"/>
              <a:gd name="connsiteY3" fmla="*/ 0 h 629791"/>
              <a:gd name="connsiteX4" fmla="*/ 220579 w 294105"/>
              <a:gd name="connsiteY4" fmla="*/ 482739 h 629791"/>
              <a:gd name="connsiteX5" fmla="*/ 294105 w 294105"/>
              <a:gd name="connsiteY5" fmla="*/ 482739 h 629791"/>
              <a:gd name="connsiteX6" fmla="*/ 147053 w 294105"/>
              <a:gd name="connsiteY6" fmla="*/ 629791 h 629791"/>
              <a:gd name="connsiteX7" fmla="*/ 0 w 294105"/>
              <a:gd name="connsiteY7" fmla="*/ 482739 h 629791"/>
              <a:gd name="connsiteX0" fmla="*/ 0 w 294105"/>
              <a:gd name="connsiteY0" fmla="*/ 482739 h 629791"/>
              <a:gd name="connsiteX1" fmla="*/ 73526 w 294105"/>
              <a:gd name="connsiteY1" fmla="*/ 482739 h 629791"/>
              <a:gd name="connsiteX2" fmla="*/ 130676 w 294105"/>
              <a:gd name="connsiteY2" fmla="*/ 19050 h 629791"/>
              <a:gd name="connsiteX3" fmla="*/ 163429 w 294105"/>
              <a:gd name="connsiteY3" fmla="*/ 0 h 629791"/>
              <a:gd name="connsiteX4" fmla="*/ 220579 w 294105"/>
              <a:gd name="connsiteY4" fmla="*/ 482739 h 629791"/>
              <a:gd name="connsiteX5" fmla="*/ 294105 w 294105"/>
              <a:gd name="connsiteY5" fmla="*/ 482739 h 629791"/>
              <a:gd name="connsiteX6" fmla="*/ 147053 w 294105"/>
              <a:gd name="connsiteY6" fmla="*/ 629791 h 629791"/>
              <a:gd name="connsiteX7" fmla="*/ 0 w 294105"/>
              <a:gd name="connsiteY7" fmla="*/ 482739 h 629791"/>
              <a:gd name="connsiteX0" fmla="*/ 0 w 294105"/>
              <a:gd name="connsiteY0" fmla="*/ 476389 h 623441"/>
              <a:gd name="connsiteX1" fmla="*/ 73526 w 294105"/>
              <a:gd name="connsiteY1" fmla="*/ 476389 h 623441"/>
              <a:gd name="connsiteX2" fmla="*/ 130676 w 294105"/>
              <a:gd name="connsiteY2" fmla="*/ 12700 h 623441"/>
              <a:gd name="connsiteX3" fmla="*/ 150729 w 294105"/>
              <a:gd name="connsiteY3" fmla="*/ 0 h 623441"/>
              <a:gd name="connsiteX4" fmla="*/ 220579 w 294105"/>
              <a:gd name="connsiteY4" fmla="*/ 476389 h 623441"/>
              <a:gd name="connsiteX5" fmla="*/ 294105 w 294105"/>
              <a:gd name="connsiteY5" fmla="*/ 476389 h 623441"/>
              <a:gd name="connsiteX6" fmla="*/ 147053 w 294105"/>
              <a:gd name="connsiteY6" fmla="*/ 623441 h 623441"/>
              <a:gd name="connsiteX7" fmla="*/ 0 w 294105"/>
              <a:gd name="connsiteY7" fmla="*/ 476389 h 62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05" h="623441">
                <a:moveTo>
                  <a:pt x="0" y="476389"/>
                </a:moveTo>
                <a:lnTo>
                  <a:pt x="73526" y="476389"/>
                </a:lnTo>
                <a:lnTo>
                  <a:pt x="130676" y="12700"/>
                </a:lnTo>
                <a:lnTo>
                  <a:pt x="150729" y="0"/>
                </a:lnTo>
                <a:lnTo>
                  <a:pt x="220579" y="476389"/>
                </a:lnTo>
                <a:lnTo>
                  <a:pt x="294105" y="476389"/>
                </a:lnTo>
                <a:lnTo>
                  <a:pt x="147053" y="623441"/>
                </a:lnTo>
                <a:lnTo>
                  <a:pt x="0" y="4763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1206" y="5645775"/>
            <a:ext cx="935325" cy="11814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685454" y="5152551"/>
            <a:ext cx="3960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Constituent quark mass, screening masses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4950" y="5481858"/>
            <a:ext cx="1470073" cy="3875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2976" y="5964883"/>
            <a:ext cx="1537664" cy="372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64314" y="4296742"/>
                <a:ext cx="3009888" cy="550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 with </a:t>
                </a:r>
              </a:p>
              <a:p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𝜎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  <m:r>
                      <a:rPr kumimoji="1" lang="en-US" altLang="ja-JP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∼</m:t>
                    </m:r>
                    <m:r>
                      <a:rPr kumimoji="1" lang="en-US" altLang="ja-JP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𝑐</m:t>
                    </m:r>
                    <m:sSub>
                      <m:sSubPr>
                        <m:ctrlP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𝑠</m:t>
                        </m:r>
                      </m:sub>
                    </m:sSub>
                    <m:r>
                      <a:rPr kumimoji="1" lang="en-US" altLang="ja-JP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/</m:t>
                    </m:r>
                    <m:sSubSup>
                      <m:sSubSupPr>
                        <m:ctrlP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4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Λ</m:t>
                        </m:r>
                      </m:sub>
                      <m:sup>
                        <m:r>
                          <a:rPr kumimoji="1" lang="en-US" altLang="ja-JP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bSup>
                  </m:oMath>
                </a14:m>
                <a:endParaRPr lang="en-US" sz="1400" dirty="0" smtClean="0">
                  <a:solidFill>
                    <a:schemeClr val="bg2">
                      <a:lumMod val="25000"/>
                    </a:schemeClr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14" y="4296742"/>
                <a:ext cx="3009888" cy="550215"/>
              </a:xfrm>
              <a:prstGeom prst="rect">
                <a:avLst/>
              </a:prstGeom>
              <a:blipFill rotWithShape="0">
                <a:blip r:embed="rId13"/>
                <a:stretch>
                  <a:fillRect l="-607" t="-11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5381" y="3015141"/>
                <a:ext cx="4710560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Varying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𝑐</m:t>
                    </m:r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corresponds to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1" y="3015141"/>
                <a:ext cx="4710560" cy="357534"/>
              </a:xfrm>
              <a:prstGeom prst="rect">
                <a:avLst/>
              </a:prstGeom>
              <a:blipFill rotWithShape="0">
                <a:blip r:embed="rId14"/>
                <a:stretch>
                  <a:fillRect l="-77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6088" y="3648869"/>
            <a:ext cx="122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Meiryo" charset="-128"/>
                <a:ea typeface="Meiryo" charset="-128"/>
                <a:cs typeface="Meiryo" charset="-128"/>
              </a:rPr>
              <a:t>Chiral limit</a:t>
            </a:r>
            <a:endParaRPr lang="en-US" sz="1400" dirty="0" smtClean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1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099" y="125872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9" y="2933651"/>
            <a:ext cx="331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Formulation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099" y="4608582"/>
            <a:ext cx="24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latin typeface="Meiryo" charset="-128"/>
                <a:ea typeface="Meiryo" charset="-128"/>
                <a:cs typeface="Meiryo" charset="-128"/>
              </a:rPr>
              <a:t>Results</a:t>
            </a:r>
          </a:p>
        </p:txBody>
      </p:sp>
      <p:sp>
        <p:nvSpPr>
          <p:cNvPr id="9" name="テキスト ボックス 2"/>
          <p:cNvSpPr txBox="1"/>
          <p:nvPr/>
        </p:nvSpPr>
        <p:spPr>
          <a:xfrm>
            <a:off x="0" y="127386"/>
            <a:ext cx="379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73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Locations of CPs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59644" y="716437"/>
            <a:ext cx="5584985" cy="3432852"/>
            <a:chOff x="1998748" y="996096"/>
            <a:chExt cx="4951229" cy="3043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748" y="996096"/>
              <a:ext cx="4951229" cy="3043309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4595430" y="2663546"/>
              <a:ext cx="334183" cy="921103"/>
            </a:xfrm>
            <a:custGeom>
              <a:avLst/>
              <a:gdLst>
                <a:gd name="connsiteX0" fmla="*/ 279400 w 361950"/>
                <a:gd name="connsiteY0" fmla="*/ 0 h 927100"/>
                <a:gd name="connsiteX1" fmla="*/ 361950 w 361950"/>
                <a:gd name="connsiteY1" fmla="*/ 495300 h 927100"/>
                <a:gd name="connsiteX2" fmla="*/ 25400 w 361950"/>
                <a:gd name="connsiteY2" fmla="*/ 927100 h 927100"/>
                <a:gd name="connsiteX3" fmla="*/ 25400 w 361950"/>
                <a:gd name="connsiteY3" fmla="*/ 927100 h 927100"/>
                <a:gd name="connsiteX4" fmla="*/ 0 w 361950"/>
                <a:gd name="connsiteY4" fmla="*/ 869950 h 927100"/>
                <a:gd name="connsiteX5" fmla="*/ 133350 w 361950"/>
                <a:gd name="connsiteY5" fmla="*/ 685800 h 927100"/>
                <a:gd name="connsiteX6" fmla="*/ 273050 w 361950"/>
                <a:gd name="connsiteY6" fmla="*/ 463550 h 927100"/>
                <a:gd name="connsiteX7" fmla="*/ 279400 w 361950"/>
                <a:gd name="connsiteY7" fmla="*/ 0 h 927100"/>
                <a:gd name="connsiteX0" fmla="*/ 279400 w 361950"/>
                <a:gd name="connsiteY0" fmla="*/ 0 h 927100"/>
                <a:gd name="connsiteX1" fmla="*/ 361950 w 361950"/>
                <a:gd name="connsiteY1" fmla="*/ 495300 h 927100"/>
                <a:gd name="connsiteX2" fmla="*/ 25400 w 361950"/>
                <a:gd name="connsiteY2" fmla="*/ 927100 h 927100"/>
                <a:gd name="connsiteX3" fmla="*/ 25400 w 361950"/>
                <a:gd name="connsiteY3" fmla="*/ 927100 h 927100"/>
                <a:gd name="connsiteX4" fmla="*/ 0 w 361950"/>
                <a:gd name="connsiteY4" fmla="*/ 869950 h 927100"/>
                <a:gd name="connsiteX5" fmla="*/ 133350 w 361950"/>
                <a:gd name="connsiteY5" fmla="*/ 685800 h 927100"/>
                <a:gd name="connsiteX6" fmla="*/ 262164 w 361950"/>
                <a:gd name="connsiteY6" fmla="*/ 445408 h 927100"/>
                <a:gd name="connsiteX7" fmla="*/ 279400 w 361950"/>
                <a:gd name="connsiteY7" fmla="*/ 0 h 927100"/>
                <a:gd name="connsiteX0" fmla="*/ 290286 w 372836"/>
                <a:gd name="connsiteY0" fmla="*/ 0 h 927100"/>
                <a:gd name="connsiteX1" fmla="*/ 372836 w 372836"/>
                <a:gd name="connsiteY1" fmla="*/ 495300 h 927100"/>
                <a:gd name="connsiteX2" fmla="*/ 36286 w 372836"/>
                <a:gd name="connsiteY2" fmla="*/ 927100 h 927100"/>
                <a:gd name="connsiteX3" fmla="*/ 36286 w 372836"/>
                <a:gd name="connsiteY3" fmla="*/ 927100 h 927100"/>
                <a:gd name="connsiteX4" fmla="*/ 0 w 372836"/>
                <a:gd name="connsiteY4" fmla="*/ 866321 h 927100"/>
                <a:gd name="connsiteX5" fmla="*/ 144236 w 372836"/>
                <a:gd name="connsiteY5" fmla="*/ 685800 h 927100"/>
                <a:gd name="connsiteX6" fmla="*/ 273050 w 372836"/>
                <a:gd name="connsiteY6" fmla="*/ 445408 h 927100"/>
                <a:gd name="connsiteX7" fmla="*/ 290286 w 372836"/>
                <a:gd name="connsiteY7" fmla="*/ 0 h 927100"/>
                <a:gd name="connsiteX0" fmla="*/ 290286 w 372836"/>
                <a:gd name="connsiteY0" fmla="*/ 0 h 927100"/>
                <a:gd name="connsiteX1" fmla="*/ 372836 w 372836"/>
                <a:gd name="connsiteY1" fmla="*/ 495300 h 927100"/>
                <a:gd name="connsiteX2" fmla="*/ 36286 w 372836"/>
                <a:gd name="connsiteY2" fmla="*/ 927100 h 927100"/>
                <a:gd name="connsiteX3" fmla="*/ 36286 w 372836"/>
                <a:gd name="connsiteY3" fmla="*/ 927100 h 927100"/>
                <a:gd name="connsiteX4" fmla="*/ 0 w 372836"/>
                <a:gd name="connsiteY4" fmla="*/ 866321 h 927100"/>
                <a:gd name="connsiteX5" fmla="*/ 144236 w 372836"/>
                <a:gd name="connsiteY5" fmla="*/ 685800 h 927100"/>
                <a:gd name="connsiteX6" fmla="*/ 273050 w 372836"/>
                <a:gd name="connsiteY6" fmla="*/ 445408 h 927100"/>
                <a:gd name="connsiteX7" fmla="*/ 290286 w 372836"/>
                <a:gd name="connsiteY7" fmla="*/ 0 h 927100"/>
                <a:gd name="connsiteX0" fmla="*/ 290286 w 354693"/>
                <a:gd name="connsiteY0" fmla="*/ 0 h 927100"/>
                <a:gd name="connsiteX1" fmla="*/ 354693 w 354693"/>
                <a:gd name="connsiteY1" fmla="*/ 509815 h 927100"/>
                <a:gd name="connsiteX2" fmla="*/ 36286 w 354693"/>
                <a:gd name="connsiteY2" fmla="*/ 927100 h 927100"/>
                <a:gd name="connsiteX3" fmla="*/ 36286 w 354693"/>
                <a:gd name="connsiteY3" fmla="*/ 927100 h 927100"/>
                <a:gd name="connsiteX4" fmla="*/ 0 w 354693"/>
                <a:gd name="connsiteY4" fmla="*/ 866321 h 927100"/>
                <a:gd name="connsiteX5" fmla="*/ 144236 w 354693"/>
                <a:gd name="connsiteY5" fmla="*/ 685800 h 927100"/>
                <a:gd name="connsiteX6" fmla="*/ 273050 w 354693"/>
                <a:gd name="connsiteY6" fmla="*/ 445408 h 927100"/>
                <a:gd name="connsiteX7" fmla="*/ 290286 w 354693"/>
                <a:gd name="connsiteY7" fmla="*/ 0 h 927100"/>
                <a:gd name="connsiteX0" fmla="*/ 293914 w 354693"/>
                <a:gd name="connsiteY0" fmla="*/ 0 h 923471"/>
                <a:gd name="connsiteX1" fmla="*/ 354693 w 354693"/>
                <a:gd name="connsiteY1" fmla="*/ 506186 h 923471"/>
                <a:gd name="connsiteX2" fmla="*/ 36286 w 354693"/>
                <a:gd name="connsiteY2" fmla="*/ 923471 h 923471"/>
                <a:gd name="connsiteX3" fmla="*/ 36286 w 354693"/>
                <a:gd name="connsiteY3" fmla="*/ 923471 h 923471"/>
                <a:gd name="connsiteX4" fmla="*/ 0 w 354693"/>
                <a:gd name="connsiteY4" fmla="*/ 862692 h 923471"/>
                <a:gd name="connsiteX5" fmla="*/ 144236 w 354693"/>
                <a:gd name="connsiteY5" fmla="*/ 682171 h 923471"/>
                <a:gd name="connsiteX6" fmla="*/ 273050 w 354693"/>
                <a:gd name="connsiteY6" fmla="*/ 441779 h 923471"/>
                <a:gd name="connsiteX7" fmla="*/ 293914 w 354693"/>
                <a:gd name="connsiteY7" fmla="*/ 0 h 923471"/>
                <a:gd name="connsiteX0" fmla="*/ 286657 w 354693"/>
                <a:gd name="connsiteY0" fmla="*/ 0 h 916214"/>
                <a:gd name="connsiteX1" fmla="*/ 354693 w 354693"/>
                <a:gd name="connsiteY1" fmla="*/ 498929 h 916214"/>
                <a:gd name="connsiteX2" fmla="*/ 36286 w 354693"/>
                <a:gd name="connsiteY2" fmla="*/ 916214 h 916214"/>
                <a:gd name="connsiteX3" fmla="*/ 36286 w 354693"/>
                <a:gd name="connsiteY3" fmla="*/ 916214 h 916214"/>
                <a:gd name="connsiteX4" fmla="*/ 0 w 354693"/>
                <a:gd name="connsiteY4" fmla="*/ 855435 h 916214"/>
                <a:gd name="connsiteX5" fmla="*/ 144236 w 354693"/>
                <a:gd name="connsiteY5" fmla="*/ 674914 h 916214"/>
                <a:gd name="connsiteX6" fmla="*/ 273050 w 354693"/>
                <a:gd name="connsiteY6" fmla="*/ 434522 h 916214"/>
                <a:gd name="connsiteX7" fmla="*/ 286657 w 354693"/>
                <a:gd name="connsiteY7" fmla="*/ 0 h 916214"/>
                <a:gd name="connsiteX0" fmla="*/ 286657 w 329293"/>
                <a:gd name="connsiteY0" fmla="*/ 0 h 916214"/>
                <a:gd name="connsiteX1" fmla="*/ 329293 w 329293"/>
                <a:gd name="connsiteY1" fmla="*/ 498929 h 916214"/>
                <a:gd name="connsiteX2" fmla="*/ 36286 w 329293"/>
                <a:gd name="connsiteY2" fmla="*/ 916214 h 916214"/>
                <a:gd name="connsiteX3" fmla="*/ 36286 w 329293"/>
                <a:gd name="connsiteY3" fmla="*/ 916214 h 916214"/>
                <a:gd name="connsiteX4" fmla="*/ 0 w 329293"/>
                <a:gd name="connsiteY4" fmla="*/ 855435 h 916214"/>
                <a:gd name="connsiteX5" fmla="*/ 144236 w 329293"/>
                <a:gd name="connsiteY5" fmla="*/ 674914 h 916214"/>
                <a:gd name="connsiteX6" fmla="*/ 273050 w 329293"/>
                <a:gd name="connsiteY6" fmla="*/ 434522 h 916214"/>
                <a:gd name="connsiteX7" fmla="*/ 286657 w 329293"/>
                <a:gd name="connsiteY7" fmla="*/ 0 h 916214"/>
                <a:gd name="connsiteX0" fmla="*/ 286657 w 329293"/>
                <a:gd name="connsiteY0" fmla="*/ 0 h 916214"/>
                <a:gd name="connsiteX1" fmla="*/ 329293 w 329293"/>
                <a:gd name="connsiteY1" fmla="*/ 498929 h 916214"/>
                <a:gd name="connsiteX2" fmla="*/ 36286 w 329293"/>
                <a:gd name="connsiteY2" fmla="*/ 916214 h 916214"/>
                <a:gd name="connsiteX3" fmla="*/ 36286 w 329293"/>
                <a:gd name="connsiteY3" fmla="*/ 916214 h 916214"/>
                <a:gd name="connsiteX4" fmla="*/ 0 w 329293"/>
                <a:gd name="connsiteY4" fmla="*/ 855435 h 916214"/>
                <a:gd name="connsiteX5" fmla="*/ 144236 w 329293"/>
                <a:gd name="connsiteY5" fmla="*/ 674914 h 916214"/>
                <a:gd name="connsiteX6" fmla="*/ 262164 w 329293"/>
                <a:gd name="connsiteY6" fmla="*/ 438150 h 916214"/>
                <a:gd name="connsiteX7" fmla="*/ 286657 w 329293"/>
                <a:gd name="connsiteY7" fmla="*/ 0 h 916214"/>
                <a:gd name="connsiteX0" fmla="*/ 286657 w 329293"/>
                <a:gd name="connsiteY0" fmla="*/ 0 h 916214"/>
                <a:gd name="connsiteX1" fmla="*/ 329293 w 329293"/>
                <a:gd name="connsiteY1" fmla="*/ 498929 h 916214"/>
                <a:gd name="connsiteX2" fmla="*/ 36286 w 329293"/>
                <a:gd name="connsiteY2" fmla="*/ 916214 h 916214"/>
                <a:gd name="connsiteX3" fmla="*/ 36286 w 329293"/>
                <a:gd name="connsiteY3" fmla="*/ 916214 h 916214"/>
                <a:gd name="connsiteX4" fmla="*/ 0 w 329293"/>
                <a:gd name="connsiteY4" fmla="*/ 855435 h 916214"/>
                <a:gd name="connsiteX5" fmla="*/ 144236 w 329293"/>
                <a:gd name="connsiteY5" fmla="*/ 674914 h 916214"/>
                <a:gd name="connsiteX6" fmla="*/ 262164 w 329293"/>
                <a:gd name="connsiteY6" fmla="*/ 445407 h 916214"/>
                <a:gd name="connsiteX7" fmla="*/ 286657 w 329293"/>
                <a:gd name="connsiteY7" fmla="*/ 0 h 916214"/>
                <a:gd name="connsiteX0" fmla="*/ 286657 w 329293"/>
                <a:gd name="connsiteY0" fmla="*/ 0 h 916214"/>
                <a:gd name="connsiteX1" fmla="*/ 329293 w 329293"/>
                <a:gd name="connsiteY1" fmla="*/ 498929 h 916214"/>
                <a:gd name="connsiteX2" fmla="*/ 36286 w 329293"/>
                <a:gd name="connsiteY2" fmla="*/ 916214 h 916214"/>
                <a:gd name="connsiteX3" fmla="*/ 36286 w 329293"/>
                <a:gd name="connsiteY3" fmla="*/ 916214 h 916214"/>
                <a:gd name="connsiteX4" fmla="*/ 0 w 329293"/>
                <a:gd name="connsiteY4" fmla="*/ 855435 h 916214"/>
                <a:gd name="connsiteX5" fmla="*/ 136978 w 329293"/>
                <a:gd name="connsiteY5" fmla="*/ 674914 h 916214"/>
                <a:gd name="connsiteX6" fmla="*/ 262164 w 329293"/>
                <a:gd name="connsiteY6" fmla="*/ 445407 h 916214"/>
                <a:gd name="connsiteX7" fmla="*/ 286657 w 329293"/>
                <a:gd name="connsiteY7" fmla="*/ 0 h 916214"/>
                <a:gd name="connsiteX0" fmla="*/ 286657 w 329293"/>
                <a:gd name="connsiteY0" fmla="*/ 0 h 916214"/>
                <a:gd name="connsiteX1" fmla="*/ 329293 w 329293"/>
                <a:gd name="connsiteY1" fmla="*/ 498929 h 916214"/>
                <a:gd name="connsiteX2" fmla="*/ 36286 w 329293"/>
                <a:gd name="connsiteY2" fmla="*/ 916214 h 916214"/>
                <a:gd name="connsiteX3" fmla="*/ 36286 w 329293"/>
                <a:gd name="connsiteY3" fmla="*/ 916214 h 916214"/>
                <a:gd name="connsiteX4" fmla="*/ 0 w 329293"/>
                <a:gd name="connsiteY4" fmla="*/ 855435 h 916214"/>
                <a:gd name="connsiteX5" fmla="*/ 136978 w 329293"/>
                <a:gd name="connsiteY5" fmla="*/ 674914 h 916214"/>
                <a:gd name="connsiteX6" fmla="*/ 262164 w 329293"/>
                <a:gd name="connsiteY6" fmla="*/ 445407 h 916214"/>
                <a:gd name="connsiteX7" fmla="*/ 286657 w 329293"/>
                <a:gd name="connsiteY7" fmla="*/ 0 h 916214"/>
                <a:gd name="connsiteX0" fmla="*/ 306217 w 348853"/>
                <a:gd name="connsiteY0" fmla="*/ 0 h 916214"/>
                <a:gd name="connsiteX1" fmla="*/ 348853 w 348853"/>
                <a:gd name="connsiteY1" fmla="*/ 498929 h 916214"/>
                <a:gd name="connsiteX2" fmla="*/ 55846 w 348853"/>
                <a:gd name="connsiteY2" fmla="*/ 916214 h 916214"/>
                <a:gd name="connsiteX3" fmla="*/ 55846 w 348853"/>
                <a:gd name="connsiteY3" fmla="*/ 916214 h 916214"/>
                <a:gd name="connsiteX4" fmla="*/ 0 w 348853"/>
                <a:gd name="connsiteY4" fmla="*/ 840766 h 916214"/>
                <a:gd name="connsiteX5" fmla="*/ 156538 w 348853"/>
                <a:gd name="connsiteY5" fmla="*/ 674914 h 916214"/>
                <a:gd name="connsiteX6" fmla="*/ 281724 w 348853"/>
                <a:gd name="connsiteY6" fmla="*/ 445407 h 916214"/>
                <a:gd name="connsiteX7" fmla="*/ 306217 w 348853"/>
                <a:gd name="connsiteY7" fmla="*/ 0 h 916214"/>
                <a:gd name="connsiteX0" fmla="*/ 306217 w 348853"/>
                <a:gd name="connsiteY0" fmla="*/ 0 h 916214"/>
                <a:gd name="connsiteX1" fmla="*/ 348853 w 348853"/>
                <a:gd name="connsiteY1" fmla="*/ 498929 h 916214"/>
                <a:gd name="connsiteX2" fmla="*/ 55846 w 348853"/>
                <a:gd name="connsiteY2" fmla="*/ 916214 h 916214"/>
                <a:gd name="connsiteX3" fmla="*/ 55846 w 348853"/>
                <a:gd name="connsiteY3" fmla="*/ 916214 h 916214"/>
                <a:gd name="connsiteX4" fmla="*/ 0 w 348853"/>
                <a:gd name="connsiteY4" fmla="*/ 840766 h 916214"/>
                <a:gd name="connsiteX5" fmla="*/ 156538 w 348853"/>
                <a:gd name="connsiteY5" fmla="*/ 650465 h 916214"/>
                <a:gd name="connsiteX6" fmla="*/ 281724 w 348853"/>
                <a:gd name="connsiteY6" fmla="*/ 445407 h 916214"/>
                <a:gd name="connsiteX7" fmla="*/ 306217 w 348853"/>
                <a:gd name="connsiteY7" fmla="*/ 0 h 916214"/>
                <a:gd name="connsiteX0" fmla="*/ 296438 w 348853"/>
                <a:gd name="connsiteY0" fmla="*/ 0 h 921103"/>
                <a:gd name="connsiteX1" fmla="*/ 348853 w 348853"/>
                <a:gd name="connsiteY1" fmla="*/ 503818 h 921103"/>
                <a:gd name="connsiteX2" fmla="*/ 55846 w 348853"/>
                <a:gd name="connsiteY2" fmla="*/ 921103 h 921103"/>
                <a:gd name="connsiteX3" fmla="*/ 55846 w 348853"/>
                <a:gd name="connsiteY3" fmla="*/ 921103 h 921103"/>
                <a:gd name="connsiteX4" fmla="*/ 0 w 348853"/>
                <a:gd name="connsiteY4" fmla="*/ 845655 h 921103"/>
                <a:gd name="connsiteX5" fmla="*/ 156538 w 348853"/>
                <a:gd name="connsiteY5" fmla="*/ 655354 h 921103"/>
                <a:gd name="connsiteX6" fmla="*/ 281724 w 348853"/>
                <a:gd name="connsiteY6" fmla="*/ 450296 h 921103"/>
                <a:gd name="connsiteX7" fmla="*/ 296438 w 348853"/>
                <a:gd name="connsiteY7" fmla="*/ 0 h 921103"/>
                <a:gd name="connsiteX0" fmla="*/ 296438 w 348853"/>
                <a:gd name="connsiteY0" fmla="*/ 0 h 921103"/>
                <a:gd name="connsiteX1" fmla="*/ 348853 w 348853"/>
                <a:gd name="connsiteY1" fmla="*/ 503818 h 921103"/>
                <a:gd name="connsiteX2" fmla="*/ 55846 w 348853"/>
                <a:gd name="connsiteY2" fmla="*/ 921103 h 921103"/>
                <a:gd name="connsiteX3" fmla="*/ 55846 w 348853"/>
                <a:gd name="connsiteY3" fmla="*/ 921103 h 921103"/>
                <a:gd name="connsiteX4" fmla="*/ 0 w 348853"/>
                <a:gd name="connsiteY4" fmla="*/ 845655 h 921103"/>
                <a:gd name="connsiteX5" fmla="*/ 156538 w 348853"/>
                <a:gd name="connsiteY5" fmla="*/ 655354 h 921103"/>
                <a:gd name="connsiteX6" fmla="*/ 271944 w 348853"/>
                <a:gd name="connsiteY6" fmla="*/ 445406 h 921103"/>
                <a:gd name="connsiteX7" fmla="*/ 296438 w 348853"/>
                <a:gd name="connsiteY7" fmla="*/ 0 h 921103"/>
                <a:gd name="connsiteX0" fmla="*/ 296438 w 348853"/>
                <a:gd name="connsiteY0" fmla="*/ 0 h 921103"/>
                <a:gd name="connsiteX1" fmla="*/ 348853 w 348853"/>
                <a:gd name="connsiteY1" fmla="*/ 503818 h 921103"/>
                <a:gd name="connsiteX2" fmla="*/ 55846 w 348853"/>
                <a:gd name="connsiteY2" fmla="*/ 921103 h 921103"/>
                <a:gd name="connsiteX3" fmla="*/ 55846 w 348853"/>
                <a:gd name="connsiteY3" fmla="*/ 921103 h 921103"/>
                <a:gd name="connsiteX4" fmla="*/ 0 w 348853"/>
                <a:gd name="connsiteY4" fmla="*/ 845655 h 921103"/>
                <a:gd name="connsiteX5" fmla="*/ 156538 w 348853"/>
                <a:gd name="connsiteY5" fmla="*/ 655354 h 921103"/>
                <a:gd name="connsiteX6" fmla="*/ 271944 w 348853"/>
                <a:gd name="connsiteY6" fmla="*/ 445406 h 921103"/>
                <a:gd name="connsiteX7" fmla="*/ 296438 w 348853"/>
                <a:gd name="connsiteY7" fmla="*/ 0 h 921103"/>
                <a:gd name="connsiteX0" fmla="*/ 296438 w 348853"/>
                <a:gd name="connsiteY0" fmla="*/ 0 h 921103"/>
                <a:gd name="connsiteX1" fmla="*/ 348853 w 348853"/>
                <a:gd name="connsiteY1" fmla="*/ 503818 h 921103"/>
                <a:gd name="connsiteX2" fmla="*/ 55846 w 348853"/>
                <a:gd name="connsiteY2" fmla="*/ 921103 h 921103"/>
                <a:gd name="connsiteX3" fmla="*/ 55846 w 348853"/>
                <a:gd name="connsiteY3" fmla="*/ 921103 h 921103"/>
                <a:gd name="connsiteX4" fmla="*/ 0 w 348853"/>
                <a:gd name="connsiteY4" fmla="*/ 845655 h 921103"/>
                <a:gd name="connsiteX5" fmla="*/ 156538 w 348853"/>
                <a:gd name="connsiteY5" fmla="*/ 655354 h 921103"/>
                <a:gd name="connsiteX6" fmla="*/ 271944 w 348853"/>
                <a:gd name="connsiteY6" fmla="*/ 440516 h 921103"/>
                <a:gd name="connsiteX7" fmla="*/ 296438 w 348853"/>
                <a:gd name="connsiteY7" fmla="*/ 0 h 921103"/>
                <a:gd name="connsiteX0" fmla="*/ 296438 w 348853"/>
                <a:gd name="connsiteY0" fmla="*/ 0 h 921103"/>
                <a:gd name="connsiteX1" fmla="*/ 348853 w 348853"/>
                <a:gd name="connsiteY1" fmla="*/ 503818 h 921103"/>
                <a:gd name="connsiteX2" fmla="*/ 55846 w 348853"/>
                <a:gd name="connsiteY2" fmla="*/ 921103 h 921103"/>
                <a:gd name="connsiteX3" fmla="*/ 55846 w 348853"/>
                <a:gd name="connsiteY3" fmla="*/ 921103 h 921103"/>
                <a:gd name="connsiteX4" fmla="*/ 0 w 348853"/>
                <a:gd name="connsiteY4" fmla="*/ 845655 h 921103"/>
                <a:gd name="connsiteX5" fmla="*/ 156538 w 348853"/>
                <a:gd name="connsiteY5" fmla="*/ 655354 h 921103"/>
                <a:gd name="connsiteX6" fmla="*/ 271944 w 348853"/>
                <a:gd name="connsiteY6" fmla="*/ 440516 h 921103"/>
                <a:gd name="connsiteX7" fmla="*/ 296438 w 348853"/>
                <a:gd name="connsiteY7" fmla="*/ 0 h 921103"/>
                <a:gd name="connsiteX0" fmla="*/ 296438 w 334183"/>
                <a:gd name="connsiteY0" fmla="*/ 0 h 921103"/>
                <a:gd name="connsiteX1" fmla="*/ 334183 w 334183"/>
                <a:gd name="connsiteY1" fmla="*/ 508708 h 921103"/>
                <a:gd name="connsiteX2" fmla="*/ 55846 w 334183"/>
                <a:gd name="connsiteY2" fmla="*/ 921103 h 921103"/>
                <a:gd name="connsiteX3" fmla="*/ 55846 w 334183"/>
                <a:gd name="connsiteY3" fmla="*/ 921103 h 921103"/>
                <a:gd name="connsiteX4" fmla="*/ 0 w 334183"/>
                <a:gd name="connsiteY4" fmla="*/ 845655 h 921103"/>
                <a:gd name="connsiteX5" fmla="*/ 156538 w 334183"/>
                <a:gd name="connsiteY5" fmla="*/ 655354 h 921103"/>
                <a:gd name="connsiteX6" fmla="*/ 271944 w 334183"/>
                <a:gd name="connsiteY6" fmla="*/ 440516 h 921103"/>
                <a:gd name="connsiteX7" fmla="*/ 296438 w 334183"/>
                <a:gd name="connsiteY7" fmla="*/ 0 h 921103"/>
                <a:gd name="connsiteX0" fmla="*/ 296438 w 334183"/>
                <a:gd name="connsiteY0" fmla="*/ 0 h 921103"/>
                <a:gd name="connsiteX1" fmla="*/ 334183 w 334183"/>
                <a:gd name="connsiteY1" fmla="*/ 508708 h 921103"/>
                <a:gd name="connsiteX2" fmla="*/ 55846 w 334183"/>
                <a:gd name="connsiteY2" fmla="*/ 921103 h 921103"/>
                <a:gd name="connsiteX3" fmla="*/ 55846 w 334183"/>
                <a:gd name="connsiteY3" fmla="*/ 921103 h 921103"/>
                <a:gd name="connsiteX4" fmla="*/ 0 w 334183"/>
                <a:gd name="connsiteY4" fmla="*/ 845655 h 921103"/>
                <a:gd name="connsiteX5" fmla="*/ 156538 w 334183"/>
                <a:gd name="connsiteY5" fmla="*/ 655354 h 921103"/>
                <a:gd name="connsiteX6" fmla="*/ 271944 w 334183"/>
                <a:gd name="connsiteY6" fmla="*/ 440516 h 921103"/>
                <a:gd name="connsiteX7" fmla="*/ 296438 w 334183"/>
                <a:gd name="connsiteY7" fmla="*/ 0 h 92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83" h="921103">
                  <a:moveTo>
                    <a:pt x="296438" y="0"/>
                  </a:moveTo>
                  <a:lnTo>
                    <a:pt x="334183" y="508708"/>
                  </a:lnTo>
                  <a:cubicBezTo>
                    <a:pt x="246294" y="675512"/>
                    <a:pt x="148625" y="783638"/>
                    <a:pt x="55846" y="921103"/>
                  </a:cubicBezTo>
                  <a:lnTo>
                    <a:pt x="55846" y="921103"/>
                  </a:lnTo>
                  <a:cubicBezTo>
                    <a:pt x="46538" y="908528"/>
                    <a:pt x="26609" y="858658"/>
                    <a:pt x="0" y="845655"/>
                  </a:cubicBezTo>
                  <a:lnTo>
                    <a:pt x="156538" y="655354"/>
                  </a:lnTo>
                  <a:cubicBezTo>
                    <a:pt x="234553" y="528052"/>
                    <a:pt x="230215" y="517018"/>
                    <a:pt x="271944" y="440516"/>
                  </a:cubicBezTo>
                  <a:cubicBezTo>
                    <a:pt x="283841" y="221119"/>
                    <a:pt x="294321" y="171450"/>
                    <a:pt x="296438" y="0"/>
                  </a:cubicBezTo>
                  <a:close/>
                </a:path>
              </a:pathLst>
            </a:custGeom>
            <a:solidFill>
              <a:schemeClr val="accent3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95497" y="2649938"/>
              <a:ext cx="800653" cy="528665"/>
            </a:xfrm>
            <a:custGeom>
              <a:avLst/>
              <a:gdLst>
                <a:gd name="connsiteX0" fmla="*/ 0 w 805543"/>
                <a:gd name="connsiteY0" fmla="*/ 0 h 518885"/>
                <a:gd name="connsiteX1" fmla="*/ 36286 w 805543"/>
                <a:gd name="connsiteY1" fmla="*/ 518885 h 518885"/>
                <a:gd name="connsiteX2" fmla="*/ 482600 w 805543"/>
                <a:gd name="connsiteY2" fmla="*/ 381000 h 518885"/>
                <a:gd name="connsiteX3" fmla="*/ 805543 w 805543"/>
                <a:gd name="connsiteY3" fmla="*/ 250371 h 518885"/>
                <a:gd name="connsiteX4" fmla="*/ 783771 w 805543"/>
                <a:gd name="connsiteY4" fmla="*/ 199571 h 518885"/>
                <a:gd name="connsiteX5" fmla="*/ 58057 w 805543"/>
                <a:gd name="connsiteY5" fmla="*/ 402771 h 518885"/>
                <a:gd name="connsiteX6" fmla="*/ 0 w 805543"/>
                <a:gd name="connsiteY6" fmla="*/ 0 h 518885"/>
                <a:gd name="connsiteX0" fmla="*/ 0 w 805543"/>
                <a:gd name="connsiteY0" fmla="*/ 0 h 518885"/>
                <a:gd name="connsiteX1" fmla="*/ 36286 w 805543"/>
                <a:gd name="connsiteY1" fmla="*/ 518885 h 518885"/>
                <a:gd name="connsiteX2" fmla="*/ 482600 w 805543"/>
                <a:gd name="connsiteY2" fmla="*/ 381000 h 518885"/>
                <a:gd name="connsiteX3" fmla="*/ 805543 w 805543"/>
                <a:gd name="connsiteY3" fmla="*/ 250371 h 518885"/>
                <a:gd name="connsiteX4" fmla="*/ 783771 w 805543"/>
                <a:gd name="connsiteY4" fmla="*/ 185057 h 518885"/>
                <a:gd name="connsiteX5" fmla="*/ 58057 w 805543"/>
                <a:gd name="connsiteY5" fmla="*/ 402771 h 518885"/>
                <a:gd name="connsiteX6" fmla="*/ 0 w 805543"/>
                <a:gd name="connsiteY6" fmla="*/ 0 h 518885"/>
                <a:gd name="connsiteX0" fmla="*/ 0 w 805543"/>
                <a:gd name="connsiteY0" fmla="*/ 0 h 523775"/>
                <a:gd name="connsiteX1" fmla="*/ 21617 w 805543"/>
                <a:gd name="connsiteY1" fmla="*/ 523775 h 523775"/>
                <a:gd name="connsiteX2" fmla="*/ 482600 w 805543"/>
                <a:gd name="connsiteY2" fmla="*/ 381000 h 523775"/>
                <a:gd name="connsiteX3" fmla="*/ 805543 w 805543"/>
                <a:gd name="connsiteY3" fmla="*/ 250371 h 523775"/>
                <a:gd name="connsiteX4" fmla="*/ 783771 w 805543"/>
                <a:gd name="connsiteY4" fmla="*/ 185057 h 523775"/>
                <a:gd name="connsiteX5" fmla="*/ 58057 w 805543"/>
                <a:gd name="connsiteY5" fmla="*/ 402771 h 523775"/>
                <a:gd name="connsiteX6" fmla="*/ 0 w 805543"/>
                <a:gd name="connsiteY6" fmla="*/ 0 h 523775"/>
                <a:gd name="connsiteX0" fmla="*/ 0 w 805543"/>
                <a:gd name="connsiteY0" fmla="*/ 0 h 523775"/>
                <a:gd name="connsiteX1" fmla="*/ 21617 w 805543"/>
                <a:gd name="connsiteY1" fmla="*/ 523775 h 523775"/>
                <a:gd name="connsiteX2" fmla="*/ 482600 w 805543"/>
                <a:gd name="connsiteY2" fmla="*/ 381000 h 523775"/>
                <a:gd name="connsiteX3" fmla="*/ 805543 w 805543"/>
                <a:gd name="connsiteY3" fmla="*/ 250371 h 523775"/>
                <a:gd name="connsiteX4" fmla="*/ 783771 w 805543"/>
                <a:gd name="connsiteY4" fmla="*/ 185057 h 523775"/>
                <a:gd name="connsiteX5" fmla="*/ 48277 w 805543"/>
                <a:gd name="connsiteY5" fmla="*/ 392991 h 523775"/>
                <a:gd name="connsiteX6" fmla="*/ 0 w 805543"/>
                <a:gd name="connsiteY6" fmla="*/ 0 h 523775"/>
                <a:gd name="connsiteX0" fmla="*/ 0 w 815323"/>
                <a:gd name="connsiteY0" fmla="*/ 0 h 528665"/>
                <a:gd name="connsiteX1" fmla="*/ 31397 w 815323"/>
                <a:gd name="connsiteY1" fmla="*/ 528665 h 528665"/>
                <a:gd name="connsiteX2" fmla="*/ 492380 w 815323"/>
                <a:gd name="connsiteY2" fmla="*/ 385890 h 528665"/>
                <a:gd name="connsiteX3" fmla="*/ 815323 w 815323"/>
                <a:gd name="connsiteY3" fmla="*/ 255261 h 528665"/>
                <a:gd name="connsiteX4" fmla="*/ 793551 w 815323"/>
                <a:gd name="connsiteY4" fmla="*/ 189947 h 528665"/>
                <a:gd name="connsiteX5" fmla="*/ 58057 w 815323"/>
                <a:gd name="connsiteY5" fmla="*/ 397881 h 528665"/>
                <a:gd name="connsiteX6" fmla="*/ 0 w 815323"/>
                <a:gd name="connsiteY6" fmla="*/ 0 h 528665"/>
                <a:gd name="connsiteX0" fmla="*/ 0 w 815323"/>
                <a:gd name="connsiteY0" fmla="*/ 0 h 528665"/>
                <a:gd name="connsiteX1" fmla="*/ 31397 w 815323"/>
                <a:gd name="connsiteY1" fmla="*/ 528665 h 528665"/>
                <a:gd name="connsiteX2" fmla="*/ 492380 w 815323"/>
                <a:gd name="connsiteY2" fmla="*/ 385890 h 528665"/>
                <a:gd name="connsiteX3" fmla="*/ 815323 w 815323"/>
                <a:gd name="connsiteY3" fmla="*/ 255261 h 528665"/>
                <a:gd name="connsiteX4" fmla="*/ 769102 w 815323"/>
                <a:gd name="connsiteY4" fmla="*/ 189947 h 528665"/>
                <a:gd name="connsiteX5" fmla="*/ 58057 w 815323"/>
                <a:gd name="connsiteY5" fmla="*/ 397881 h 528665"/>
                <a:gd name="connsiteX6" fmla="*/ 0 w 815323"/>
                <a:gd name="connsiteY6" fmla="*/ 0 h 528665"/>
                <a:gd name="connsiteX0" fmla="*/ 0 w 800653"/>
                <a:gd name="connsiteY0" fmla="*/ 0 h 528665"/>
                <a:gd name="connsiteX1" fmla="*/ 31397 w 800653"/>
                <a:gd name="connsiteY1" fmla="*/ 528665 h 528665"/>
                <a:gd name="connsiteX2" fmla="*/ 492380 w 800653"/>
                <a:gd name="connsiteY2" fmla="*/ 385890 h 528665"/>
                <a:gd name="connsiteX3" fmla="*/ 800653 w 800653"/>
                <a:gd name="connsiteY3" fmla="*/ 269931 h 528665"/>
                <a:gd name="connsiteX4" fmla="*/ 769102 w 800653"/>
                <a:gd name="connsiteY4" fmla="*/ 189947 h 528665"/>
                <a:gd name="connsiteX5" fmla="*/ 58057 w 800653"/>
                <a:gd name="connsiteY5" fmla="*/ 397881 h 528665"/>
                <a:gd name="connsiteX6" fmla="*/ 0 w 800653"/>
                <a:gd name="connsiteY6" fmla="*/ 0 h 528665"/>
                <a:gd name="connsiteX0" fmla="*/ 0 w 800653"/>
                <a:gd name="connsiteY0" fmla="*/ 0 h 528665"/>
                <a:gd name="connsiteX1" fmla="*/ 31397 w 800653"/>
                <a:gd name="connsiteY1" fmla="*/ 528665 h 528665"/>
                <a:gd name="connsiteX2" fmla="*/ 492380 w 800653"/>
                <a:gd name="connsiteY2" fmla="*/ 385890 h 528665"/>
                <a:gd name="connsiteX3" fmla="*/ 800653 w 800653"/>
                <a:gd name="connsiteY3" fmla="*/ 269931 h 528665"/>
                <a:gd name="connsiteX4" fmla="*/ 769102 w 800653"/>
                <a:gd name="connsiteY4" fmla="*/ 189947 h 528665"/>
                <a:gd name="connsiteX5" fmla="*/ 58057 w 800653"/>
                <a:gd name="connsiteY5" fmla="*/ 397881 h 528665"/>
                <a:gd name="connsiteX6" fmla="*/ 0 w 800653"/>
                <a:gd name="connsiteY6" fmla="*/ 0 h 528665"/>
                <a:gd name="connsiteX0" fmla="*/ 0 w 800653"/>
                <a:gd name="connsiteY0" fmla="*/ 0 h 528665"/>
                <a:gd name="connsiteX1" fmla="*/ 31397 w 800653"/>
                <a:gd name="connsiteY1" fmla="*/ 528665 h 528665"/>
                <a:gd name="connsiteX2" fmla="*/ 414143 w 800653"/>
                <a:gd name="connsiteY2" fmla="*/ 415229 h 528665"/>
                <a:gd name="connsiteX3" fmla="*/ 800653 w 800653"/>
                <a:gd name="connsiteY3" fmla="*/ 269931 h 528665"/>
                <a:gd name="connsiteX4" fmla="*/ 769102 w 800653"/>
                <a:gd name="connsiteY4" fmla="*/ 189947 h 528665"/>
                <a:gd name="connsiteX5" fmla="*/ 58057 w 800653"/>
                <a:gd name="connsiteY5" fmla="*/ 397881 h 528665"/>
                <a:gd name="connsiteX6" fmla="*/ 0 w 800653"/>
                <a:gd name="connsiteY6" fmla="*/ 0 h 52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653" h="528665">
                  <a:moveTo>
                    <a:pt x="0" y="0"/>
                  </a:moveTo>
                  <a:lnTo>
                    <a:pt x="31397" y="528665"/>
                  </a:lnTo>
                  <a:lnTo>
                    <a:pt x="414143" y="415229"/>
                  </a:lnTo>
                  <a:cubicBezTo>
                    <a:pt x="516901" y="376576"/>
                    <a:pt x="644107" y="323253"/>
                    <a:pt x="800653" y="269931"/>
                  </a:cubicBezTo>
                  <a:lnTo>
                    <a:pt x="769102" y="189947"/>
                  </a:lnTo>
                  <a:lnTo>
                    <a:pt x="58057" y="397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4838" y="4329626"/>
                <a:ext cx="8434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To locate the critical points, we examine whether the gap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𝜎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appears or not </a:t>
                </a:r>
              </a:p>
              <a:p>
                <a:r>
                  <a:rPr lang="en-US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  to distinguish the order of the phase transition.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8" y="4329626"/>
                <a:ext cx="8434599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434" t="-208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4838" y="5753948"/>
                <a:ext cx="84345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We search the location of the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</a:t>
                </a:r>
                <a:r>
                  <a:rPr kumimoji="1" lang="en-US" altLang="ja-JP" sz="16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CPs and the endpoint of the </a:t>
                </a:r>
                <a:r>
                  <a:rPr kumimoji="1"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O(4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 critical line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by varying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charset="0"/>
                        <a:ea typeface="メイリオ" panose="020B0604030504040204" pitchFamily="50" charset="-128"/>
                      </a:rPr>
                      <m:t>𝑇</m:t>
                    </m:r>
                  </m:oMath>
                </a14:m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at intervals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10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MeV and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charset="0"/>
                        <a:ea typeface="メイリオ" panose="020B0604030504040204" pitchFamily="50" charset="-128"/>
                      </a:rPr>
                      <m:t>𝜇</m:t>
                    </m:r>
                  </m:oMath>
                </a14:m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at intervals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10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−4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MeV.</a:t>
                </a:r>
                <a:endParaRPr kumimoji="1"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8" y="5753948"/>
                <a:ext cx="843459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434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4838" y="5041787"/>
                <a:ext cx="8781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We also check that the inverse of the chiral susceptibility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𝜎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becomes close to zero </a:t>
                </a:r>
              </a:p>
              <a:p>
                <a:r>
                  <a:rPr lang="en-US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  at the CPs.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8" y="5041787"/>
                <a:ext cx="8781838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417" t="-2083" r="-55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476" y="1393891"/>
            <a:ext cx="2372607" cy="310467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-4493" y="13118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around an O(4) CP</a:t>
                </a:r>
                <a:endPara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3" y="131185"/>
                <a:ext cx="9144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33" t="-8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0389" y="4870094"/>
                <a:ext cx="8827864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The system approaches the CP at fixed temperature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𝑇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=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𝑇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(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)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9" y="4870094"/>
                <a:ext cx="8827864" cy="357534"/>
              </a:xfrm>
              <a:prstGeom prst="rect">
                <a:avLst/>
              </a:prstGeom>
              <a:blipFill rotWithShape="0">
                <a:blip r:embed="rId4"/>
                <a:stretch>
                  <a:fillRect l="-414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27240" y="987842"/>
                <a:ext cx="6049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𝝈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,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=45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kumimoji="1" lang="en-US" altLang="ja-JP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=260.3614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Meiryo" charset="-128"/>
                        <a:cs typeface="Meiryo" charset="-128"/>
                      </a:rPr>
                      <m:t>Δ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40" y="987842"/>
                <a:ext cx="604960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0" b="-1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00389" y="5724848"/>
            <a:ext cx="873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The peak of the sigma </a:t>
            </a:r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mesonic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mode 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moves </a:t>
            </a:r>
            <a:r>
              <a:rPr lang="en-US" sz="1600" dirty="0">
                <a:latin typeface="Meiryo" charset="-128"/>
                <a:ea typeface="Meiryo" charset="-128"/>
                <a:cs typeface="Meiryo" charset="-128"/>
              </a:rPr>
              <a:t>down toward zero energy, 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strongly </a:t>
            </a:r>
          </a:p>
          <a:p>
            <a:r>
              <a:rPr lang="en-US" sz="16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   in </a:t>
            </a:r>
            <a:r>
              <a:rPr lang="en-US" sz="1600" dirty="0">
                <a:latin typeface="Meiryo" charset="-128"/>
                <a:ea typeface="Meiryo" charset="-128"/>
                <a:cs typeface="Meiryo" charset="-128"/>
              </a:rPr>
              <a:t>the lower-momentum 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region. This shows that the sigma </a:t>
            </a:r>
            <a:r>
              <a:rPr lang="en-US" sz="1600" dirty="0" err="1" smtClean="0">
                <a:latin typeface="Meiryo" charset="-128"/>
                <a:ea typeface="Meiryo" charset="-128"/>
                <a:cs typeface="Meiryo" charset="-128"/>
              </a:rPr>
              <a:t>mesonic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 mode is a </a:t>
            </a:r>
          </a:p>
          <a:p>
            <a:r>
              <a:rPr lang="en-US" sz="16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   soft mode of the O(4) CP.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0592" y="1041993"/>
            <a:ext cx="2312004" cy="1102105"/>
            <a:chOff x="258991" y="1342130"/>
            <a:chExt cx="2312004" cy="1102105"/>
          </a:xfrm>
        </p:grpSpPr>
        <p:grpSp>
          <p:nvGrpSpPr>
            <p:cNvPr id="37" name="Group 36"/>
            <p:cNvGrpSpPr/>
            <p:nvPr/>
          </p:nvGrpSpPr>
          <p:grpSpPr>
            <a:xfrm>
              <a:off x="258991" y="1342130"/>
              <a:ext cx="2184682" cy="1102105"/>
              <a:chOff x="5786803" y="1566248"/>
              <a:chExt cx="2774526" cy="1399663"/>
            </a:xfrm>
          </p:grpSpPr>
          <p:cxnSp>
            <p:nvCxnSpPr>
              <p:cNvPr id="48" name="直線コネクタ 38"/>
              <p:cNvCxnSpPr/>
              <p:nvPr/>
            </p:nvCxnSpPr>
            <p:spPr>
              <a:xfrm>
                <a:off x="6221690" y="2205876"/>
                <a:ext cx="1545996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25"/>
              <p:cNvCxnSpPr>
                <a:cxnSpLocks/>
              </p:cNvCxnSpPr>
              <p:nvPr/>
            </p:nvCxnSpPr>
            <p:spPr>
              <a:xfrm>
                <a:off x="7767686" y="2194689"/>
                <a:ext cx="0" cy="425962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0"/>
              <p:cNvCxnSpPr/>
              <p:nvPr/>
            </p:nvCxnSpPr>
            <p:spPr>
              <a:xfrm flipV="1">
                <a:off x="6221690" y="1660750"/>
                <a:ext cx="0" cy="96932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2"/>
              <p:cNvCxnSpPr>
                <a:cxnSpLocks/>
              </p:cNvCxnSpPr>
              <p:nvPr/>
            </p:nvCxnSpPr>
            <p:spPr>
              <a:xfrm>
                <a:off x="6221691" y="2620651"/>
                <a:ext cx="1838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33"/>
                  <p:cNvSpPr txBox="1"/>
                  <p:nvPr/>
                </p:nvSpPr>
                <p:spPr>
                  <a:xfrm>
                    <a:off x="5786803" y="1566248"/>
                    <a:ext cx="509048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𝑇</m:t>
                          </m:r>
                        </m:oMath>
                      </m:oMathPara>
                    </a14:m>
                    <a:endParaRPr kumimoji="1" lang="ja-JP" altLang="en-US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3" name="テキスト ボックス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6803" y="1566248"/>
                    <a:ext cx="509048" cy="36933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テキスト ボックス 34"/>
                  <p:cNvSpPr txBox="1"/>
                  <p:nvPr/>
                </p:nvSpPr>
                <p:spPr>
                  <a:xfrm>
                    <a:off x="7960039" y="2382808"/>
                    <a:ext cx="527792" cy="3834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𝜇</m:t>
                          </m:r>
                        </m:oMath>
                      </m:oMathPara>
                    </a14:m>
                    <a:endParaRPr kumimoji="1" lang="ja-JP" altLang="en-US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6" name="テキスト ボックス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0039" y="2382808"/>
                    <a:ext cx="527792" cy="38349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テキスト ボックス 35"/>
              <p:cNvSpPr txBox="1"/>
              <p:nvPr/>
            </p:nvSpPr>
            <p:spPr>
              <a:xfrm>
                <a:off x="7509668" y="2009967"/>
                <a:ext cx="1051661" cy="469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 </a:t>
                </a:r>
                <a:r>
                  <a:rPr kumimoji="1" lang="en-US" altLang="ja-JP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CP</a:t>
                </a:r>
                <a:endParaRPr kumimoji="1" lang="ja-JP" altLang="en-US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49" name="直線矢印コネクタ 40"/>
              <p:cNvCxnSpPr/>
              <p:nvPr/>
            </p:nvCxnSpPr>
            <p:spPr>
              <a:xfrm>
                <a:off x="7020729" y="2205876"/>
                <a:ext cx="74695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テキスト ボックス 41"/>
                  <p:cNvSpPr txBox="1"/>
                  <p:nvPr/>
                </p:nvSpPr>
                <p:spPr>
                  <a:xfrm>
                    <a:off x="5786803" y="2010023"/>
                    <a:ext cx="509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50" name="テキスト ボックス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6803" y="2010023"/>
                    <a:ext cx="50904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テキスト ボックス 29"/>
                  <p:cNvSpPr txBox="1"/>
                  <p:nvPr/>
                </p:nvSpPr>
                <p:spPr>
                  <a:xfrm>
                    <a:off x="7563938" y="2596579"/>
                    <a:ext cx="509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3938" y="2596579"/>
                    <a:ext cx="509048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TextBox 66"/>
            <p:cNvSpPr txBox="1"/>
            <p:nvPr/>
          </p:nvSpPr>
          <p:spPr>
            <a:xfrm>
              <a:off x="672220" y="1451918"/>
              <a:ext cx="1898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solidFill>
                    <a:schemeClr val="accent6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System approaches</a:t>
              </a:r>
              <a:endParaRPr lang="en-US" sz="1400" dirty="0" smtClean="0">
                <a:solidFill>
                  <a:schemeClr val="accent6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10"/>
              <p:cNvSpPr txBox="1"/>
              <p:nvPr/>
            </p:nvSpPr>
            <p:spPr>
              <a:xfrm rot="16200000">
                <a:off x="3000348" y="2605586"/>
                <a:ext cx="1263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0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00348" y="2605586"/>
                <a:ext cx="1263192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91071" r="-1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11"/>
              <p:cNvSpPr txBox="1"/>
              <p:nvPr/>
            </p:nvSpPr>
            <p:spPr>
              <a:xfrm>
                <a:off x="4068372" y="4397613"/>
                <a:ext cx="1263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𝑝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72" y="4397613"/>
                <a:ext cx="1263192" cy="338554"/>
              </a:xfrm>
              <a:prstGeom prst="rect">
                <a:avLst/>
              </a:prstGeom>
              <a:blipFill rotWithShape="0">
                <a:blip r:embed="rId11"/>
                <a:stretch>
                  <a:fillRect t="-91071" b="-10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図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9800" y="1751092"/>
            <a:ext cx="1856595" cy="2702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43"/>
              <p:cNvSpPr txBox="1"/>
              <p:nvPr/>
            </p:nvSpPr>
            <p:spPr>
              <a:xfrm rot="16200000">
                <a:off x="5907679" y="2846112"/>
                <a:ext cx="1196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8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07679" y="2846112"/>
                <a:ext cx="1196465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91071" r="-10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11"/>
              <p:cNvSpPr txBox="1"/>
              <p:nvPr/>
            </p:nvSpPr>
            <p:spPr>
              <a:xfrm>
                <a:off x="6916795" y="4299708"/>
                <a:ext cx="1263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𝑝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1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95" y="4299708"/>
                <a:ext cx="1263192" cy="338554"/>
              </a:xfrm>
              <a:prstGeom prst="rect">
                <a:avLst/>
              </a:prstGeom>
              <a:blipFill rotWithShape="0">
                <a:blip r:embed="rId14"/>
                <a:stretch>
                  <a:fillRect t="-91071" b="-10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6284304" y="1649042"/>
            <a:ext cx="2454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Meiryo" charset="-128"/>
                <a:ea typeface="Meiryo" charset="-128"/>
                <a:cs typeface="Meiryo" charset="-128"/>
              </a:rPr>
              <a:t>Closest point in our calc.</a:t>
            </a:r>
            <a:endParaRPr lang="en-US" sz="14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0389" y="5299160"/>
                <a:ext cx="88278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We calculate in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&lt;</m:t>
                    </m:r>
                    <m:sSub>
                      <m:sSubPr>
                        <m:ctrlP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</m:e>
                      <m:sub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because numerical </a:t>
                </a:r>
                <a:r>
                  <a:rPr lang="en-US" altLang="ja-JP" sz="1600">
                    <a:latin typeface="Meiryo" charset="-128"/>
                    <a:ea typeface="Meiryo" charset="-128"/>
                    <a:cs typeface="Meiryo" charset="-128"/>
                  </a:rPr>
                  <a:t>instability </a:t>
                </a:r>
                <a:r>
                  <a:rPr lang="en-US" altLang="ja-JP" sz="1600" smtClean="0">
                    <a:latin typeface="Meiryo" charset="-128"/>
                    <a:ea typeface="Meiryo" charset="-128"/>
                    <a:cs typeface="Meiryo" charset="-128"/>
                  </a:rPr>
                  <a:t>occurs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&gt;</m:t>
                    </m:r>
                    <m:sSub>
                      <m:sSubPr>
                        <m:ctrlP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</m:e>
                      <m:sub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9" y="5299160"/>
                <a:ext cx="8827864" cy="338554"/>
              </a:xfrm>
              <a:prstGeom prst="rect">
                <a:avLst/>
              </a:prstGeom>
              <a:blipFill rotWithShape="0">
                <a:blip r:embed="rId15"/>
                <a:stretch>
                  <a:fillRect l="-414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88335" y="2618226"/>
            <a:ext cx="2636989" cy="1638971"/>
            <a:chOff x="154468" y="2618226"/>
            <a:chExt cx="2636989" cy="1638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85" r="64472"/>
            <a:stretch/>
          </p:blipFill>
          <p:spPr>
            <a:xfrm>
              <a:off x="1545187" y="2618226"/>
              <a:ext cx="1246270" cy="16389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1891068" y="3107267"/>
              <a:ext cx="651934" cy="855132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420692" y="3027894"/>
              <a:ext cx="631243" cy="34183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4468" y="2712549"/>
              <a:ext cx="1640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Dispersion curve </a:t>
              </a:r>
            </a:p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of the sigma </a:t>
              </a:r>
            </a:p>
            <a:p>
              <a:r>
                <a:rPr lang="en-US" sz="1200" dirty="0" err="1" smtClean="0">
                  <a:solidFill>
                    <a:schemeClr val="accent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mesonic</a:t>
              </a: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 mode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1446605" y="3681356"/>
              <a:ext cx="658204" cy="26747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4517" y="3856426"/>
              <a:ext cx="1235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light-like line</a:t>
              </a:r>
              <a:endParaRPr lang="en-US" sz="1200" dirty="0" smtClean="0">
                <a:solidFill>
                  <a:schemeClr val="accent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4174890" y="2517058"/>
            <a:ext cx="1226299" cy="160866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026256" y="2772697"/>
            <a:ext cx="970648" cy="128420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371831" y="1197893"/>
            <a:ext cx="2718276" cy="3647737"/>
            <a:chOff x="2703895" y="1371029"/>
            <a:chExt cx="2718276" cy="3647737"/>
          </a:xfrm>
        </p:grpSpPr>
        <p:pic>
          <p:nvPicPr>
            <p:cNvPr id="26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1599" y="1371029"/>
              <a:ext cx="2580572" cy="34776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12"/>
                <p:cNvSpPr txBox="1"/>
                <p:nvPr/>
              </p:nvSpPr>
              <p:spPr>
                <a:xfrm>
                  <a:off x="3419094" y="4680212"/>
                  <a:ext cx="126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𝑝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1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094" y="4680212"/>
                  <a:ext cx="1263192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1071" b="-10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13"/>
                <p:cNvSpPr txBox="1"/>
                <p:nvPr/>
              </p:nvSpPr>
              <p:spPr>
                <a:xfrm rot="16200000">
                  <a:off x="2274939" y="2895435"/>
                  <a:ext cx="11964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2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274939" y="2895435"/>
                  <a:ext cx="1196465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1071" r="-10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楕円 19"/>
            <p:cNvSpPr/>
            <p:nvPr/>
          </p:nvSpPr>
          <p:spPr>
            <a:xfrm>
              <a:off x="3330606" y="3964421"/>
              <a:ext cx="1485581" cy="60396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0" y="109701"/>
                <a:ext cx="91440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around Z</a:t>
                </a:r>
                <a:r>
                  <a:rPr kumimoji="1" lang="en-US" altLang="ja-JP" sz="2400" baseline="-250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CP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=1.27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MeV)</a:t>
                </a:r>
                <a:endPara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701"/>
                <a:ext cx="9144000" cy="490199"/>
              </a:xfrm>
              <a:prstGeom prst="rect">
                <a:avLst/>
              </a:prstGeom>
              <a:blipFill rotWithShape="0">
                <a:blip r:embed="rId5"/>
                <a:stretch>
                  <a:fillRect l="-133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3306" y="6019699"/>
            <a:ext cx="842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The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sigma </a:t>
            </a:r>
            <a:r>
              <a:rPr lang="en-US" altLang="ja-JP" sz="1600" dirty="0" err="1">
                <a:latin typeface="Meiryo" charset="-128"/>
                <a:ea typeface="Meiryo" charset="-128"/>
                <a:cs typeface="Meiryo" charset="-128"/>
              </a:rPr>
              <a:t>mesonic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mode moves down.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However, the down shift of the energy </a:t>
            </a:r>
            <a:endParaRPr lang="en-US" altLang="ja-JP" sz="1600" dirty="0" smtClean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  of the peak is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not so complete as in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the chiral limit.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0743" y="873717"/>
                <a:ext cx="6137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𝝈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,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kumimoji="1" lang="en-US" altLang="ja-JP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8.6</m:t>
                    </m:r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kumimoji="1" lang="en-US" altLang="ja-JP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kumimoji="1" lang="is-I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264.3059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Meiryo" charset="-128"/>
                        <a:cs typeface="Meiryo" charset="-128"/>
                      </a:rPr>
                      <m:t>Δ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3" y="873717"/>
                <a:ext cx="613738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98361" b="-1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777" y="1541250"/>
            <a:ext cx="1961973" cy="2842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11"/>
              <p:cNvSpPr txBox="1"/>
              <p:nvPr/>
            </p:nvSpPr>
            <p:spPr>
              <a:xfrm>
                <a:off x="6232059" y="4262853"/>
                <a:ext cx="1013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𝑝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4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059" y="4262853"/>
                <a:ext cx="1013052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86275" b="-10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14"/>
              <p:cNvSpPr txBox="1"/>
              <p:nvPr/>
            </p:nvSpPr>
            <p:spPr>
              <a:xfrm rot="16200000">
                <a:off x="5171119" y="2615856"/>
                <a:ext cx="9595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4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71119" y="2615856"/>
                <a:ext cx="95953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8000" r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84123" y="4282323"/>
            <a:ext cx="248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particle-hole mode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4076" y="1423337"/>
            <a:ext cx="2221352" cy="27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Meiryo" charset="-128"/>
                <a:ea typeface="Meiryo" charset="-128"/>
                <a:cs typeface="Meiryo" charset="-128"/>
              </a:rPr>
              <a:t>Closest point in our calc.</a:t>
            </a:r>
            <a:endParaRPr lang="en-US" sz="12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307" y="5396621"/>
                <a:ext cx="8420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here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appears a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bump of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particle-hole excitations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in the space-like momentum 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region (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𝜔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&lt;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𝑝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) in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contrast to the case of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the O(4)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critical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line.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" y="5396621"/>
                <a:ext cx="8420116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434" t="-3125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2133600" y="2472265"/>
            <a:ext cx="1308175" cy="171591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41155" y="2596443"/>
            <a:ext cx="1067194" cy="139982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307" y="4974245"/>
                <a:ext cx="84201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does not show critical behavior at Z</a:t>
                </a:r>
                <a:r>
                  <a:rPr lang="en-US" altLang="ja-JP" sz="1600" baseline="-25000" dirty="0" smtClean="0">
                    <a:latin typeface="Meiryo" charset="-128"/>
                    <a:ea typeface="Meiryo" charset="-128"/>
                    <a:cs typeface="Meiryo" charset="-128"/>
                  </a:rPr>
                  <a:t>2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CPs. We focus on</a:t>
                </a:r>
                <a:r>
                  <a:rPr lang="en-US" altLang="ja-JP" sz="1600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below.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" y="4974245"/>
                <a:ext cx="8420116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434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0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827" y="1296215"/>
            <a:ext cx="2684912" cy="350152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/>
              <p:nvPr/>
            </p:nvSpPr>
            <p:spPr>
              <a:xfrm>
                <a:off x="0" y="113119"/>
                <a:ext cx="91440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around Z</a:t>
                </a:r>
                <a:r>
                  <a:rPr kumimoji="1" lang="en-US" altLang="ja-JP" sz="2400" baseline="-250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CP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=3.81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MeV)</a:t>
                </a:r>
                <a:endPara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119"/>
                <a:ext cx="9144000" cy="490199"/>
              </a:xfrm>
              <a:prstGeom prst="rect">
                <a:avLst/>
              </a:prstGeom>
              <a:blipFill rotWithShape="0">
                <a:blip r:embed="rId3"/>
                <a:stretch>
                  <a:fillRect l="-133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72" y="1002088"/>
                <a:ext cx="6560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𝝈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,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kumimoji="1" lang="en-US" altLang="ja-JP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6.9</m:t>
                    </m:r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kumimoji="1" lang="en-US" altLang="ja-JP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  <m:r>
                      <a:rPr kumimoji="1" lang="en-US" altLang="ja-JP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72.8095</m:t>
                    </m:r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Meiryo" charset="-128"/>
                        <a:cs typeface="Meiryo" charset="-128"/>
                      </a:rPr>
                      <m:t>Δ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72" y="1002088"/>
                <a:ext cx="656047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1" b="-1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4881" y="5122872"/>
                <a:ext cx="8734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The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peak position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of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the sigma </a:t>
                </a:r>
                <a:r>
                  <a:rPr lang="en-US" altLang="ja-JP" sz="1600" dirty="0" err="1">
                    <a:latin typeface="Meiryo" charset="-128"/>
                    <a:ea typeface="Meiryo" charset="-128"/>
                    <a:cs typeface="Meiryo" charset="-128"/>
                  </a:rPr>
                  <a:t>mesonic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mode moves down to the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lower-energy 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region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is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increased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i="0" dirty="0" smtClean="0">
                        <a:latin typeface="Cambria Math" charset="0"/>
                        <a:ea typeface="Meiryo" charset="-128"/>
                        <a:cs typeface="Meiryo" charset="-128"/>
                      </a:rPr>
                      <m:t>Δ</m:t>
                    </m:r>
                    <m:r>
                      <a:rPr lang="en-US" altLang="ja-JP" sz="1600" i="1" dirty="0" smtClean="0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altLang="ja-JP" sz="1600" i="1" dirty="0" smtClean="0">
                        <a:latin typeface="Cambria Math" charset="0"/>
                        <a:ea typeface="Meiryo" charset="-128"/>
                        <a:cs typeface="Meiryo" charset="-128"/>
                      </a:rPr>
                      <m:t> = −0.1395 </m:t>
                    </m:r>
                    <m:r>
                      <m:rPr>
                        <m:nor/>
                      </m:rPr>
                      <a:rPr lang="en-US" altLang="ja-JP" sz="1600" b="0" i="0" dirty="0" smtClean="0">
                        <a:latin typeface="Cambria Math" charset="0"/>
                        <a:ea typeface="Meiryo" charset="-128"/>
                        <a:cs typeface="Meiryo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1" y="5122872"/>
                <a:ext cx="873423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419" t="-11458" b="-6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12"/>
              <p:cNvSpPr txBox="1"/>
              <p:nvPr/>
            </p:nvSpPr>
            <p:spPr>
              <a:xfrm>
                <a:off x="3723170" y="4699383"/>
                <a:ext cx="1263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𝑝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70" y="4699383"/>
                <a:ext cx="126319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94545" b="-1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14"/>
              <p:cNvSpPr txBox="1"/>
              <p:nvPr/>
            </p:nvSpPr>
            <p:spPr>
              <a:xfrm rot="16200000">
                <a:off x="2486781" y="2877698"/>
                <a:ext cx="959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86781" y="2877698"/>
                <a:ext cx="959539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94545" r="-110909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880" y="5809089"/>
                <a:ext cx="8734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However, the peak shows non-trivial behavior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dirty="0">
                        <a:latin typeface="Cambria Math" charset="0"/>
                        <a:ea typeface="Meiryo" charset="-128"/>
                        <a:cs typeface="Meiryo" charset="-128"/>
                      </a:rPr>
                      <m:t>Δ</m:t>
                    </m:r>
                    <m:r>
                      <a:rPr lang="en-US" altLang="ja-JP" sz="1600" i="1" dirty="0" smtClean="0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altLang="ja-JP" sz="1600" b="0" i="1" dirty="0" smtClean="0">
                        <a:latin typeface="Cambria Math" charset="0"/>
                        <a:ea typeface="Meiryo" charset="-128"/>
                        <a:cs typeface="Meiryo" charset="-128"/>
                      </a:rPr>
                      <m:t>&gt;</m:t>
                    </m:r>
                    <m:r>
                      <a:rPr lang="en-US" altLang="ja-JP" sz="1600" i="1" dirty="0">
                        <a:latin typeface="Cambria Math" charset="0"/>
                        <a:ea typeface="Meiryo" charset="-128"/>
                        <a:cs typeface="Meiryo" charset="-128"/>
                      </a:rPr>
                      <m:t>−0.1395 </m:t>
                    </m:r>
                    <m:r>
                      <m:rPr>
                        <m:nor/>
                      </m:rPr>
                      <a:rPr lang="en-US" altLang="ja-JP" sz="1600" dirty="0">
                        <a:latin typeface="Cambria Math" charset="0"/>
                        <a:ea typeface="Meiryo" charset="-128"/>
                        <a:cs typeface="Meiryo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 The peak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turns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to shift upward and shows a down shift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again.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0" y="5809089"/>
                <a:ext cx="8734237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419" t="-5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3680174" y="2567205"/>
            <a:ext cx="1364891" cy="179030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095" y="1088799"/>
            <a:ext cx="2022219" cy="302806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/>
              <p:nvPr/>
            </p:nvSpPr>
            <p:spPr>
              <a:xfrm>
                <a:off x="0" y="113119"/>
                <a:ext cx="91440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around Z</a:t>
                </a:r>
                <a:r>
                  <a:rPr kumimoji="1" lang="en-US" altLang="ja-JP" sz="2400" baseline="-250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CP (at physical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=8.88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MeV)</a:t>
                </a:r>
                <a:endPara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119"/>
                <a:ext cx="9144000" cy="490199"/>
              </a:xfrm>
              <a:prstGeom prst="rect">
                <a:avLst/>
              </a:prstGeom>
              <a:blipFill rotWithShape="0">
                <a:blip r:embed="rId3"/>
                <a:stretch>
                  <a:fillRect l="-133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0613" y="866796"/>
                <a:ext cx="620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𝝈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,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=5</m:t>
                    </m:r>
                    <m:r>
                      <a:rPr kumimoji="1" lang="en-US" altLang="ja-JP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.1</m:t>
                    </m:r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kumimoji="1" lang="en-US" altLang="ja-JP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</m:e>
                      <m:sub>
                        <m:r>
                          <a:rPr kumimoji="1" lang="en-US" altLang="ja-JP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  <m:r>
                      <a:rPr kumimoji="1" lang="en-US" altLang="ja-JP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86.8449</m:t>
                    </m:r>
                    <m:r>
                      <a:rPr kumimoji="1" lang="en-US" altLang="ja-JP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Meiryo" charset="-128"/>
                        <a:cs typeface="Meiryo" charset="-128"/>
                      </a:rPr>
                      <m:t>Δ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Meiryo" charset="-128"/>
                        <a:cs typeface="Meiryo" charset="-128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13" y="866796"/>
                <a:ext cx="6200739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11"/>
              <p:cNvSpPr txBox="1"/>
              <p:nvPr/>
            </p:nvSpPr>
            <p:spPr>
              <a:xfrm rot="16200000">
                <a:off x="1062260" y="2363365"/>
                <a:ext cx="1196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𝜔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2260" y="2363365"/>
                <a:ext cx="119646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94545" r="-1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13"/>
              <p:cNvSpPr txBox="1"/>
              <p:nvPr/>
            </p:nvSpPr>
            <p:spPr>
              <a:xfrm>
                <a:off x="2127608" y="4020998"/>
                <a:ext cx="1263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𝑝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[</m:t>
                      </m:r>
                      <m:r>
                        <m:rPr>
                          <m:nor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MeV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08" y="4020998"/>
                <a:ext cx="1263192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94545" b="-1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30613" y="5069936"/>
            <a:ext cx="543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Tachyonic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 mode appears at finite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momentum.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054" y="4456667"/>
            <a:ext cx="893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The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dispersion curve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of the sigma </a:t>
            </a:r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mesonic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mode is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further pushed down to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be</a:t>
            </a:r>
          </a:p>
          <a:p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mixed with the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bump of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the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particle-hole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mode in the space-like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region.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201329" y="2257776"/>
            <a:ext cx="1101619" cy="144497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857815" y="1316004"/>
            <a:ext cx="2911060" cy="3095732"/>
            <a:chOff x="4857815" y="1316004"/>
            <a:chExt cx="2911060" cy="30957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371" b="49451"/>
            <a:stretch/>
          </p:blipFill>
          <p:spPr>
            <a:xfrm>
              <a:off x="5928500" y="1316004"/>
              <a:ext cx="1840375" cy="27491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11"/>
                <p:cNvSpPr txBox="1"/>
                <p:nvPr/>
              </p:nvSpPr>
              <p:spPr>
                <a:xfrm rot="16200000">
                  <a:off x="5305971" y="2361591"/>
                  <a:ext cx="11964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kumimoji="1" lang="en-US" altLang="ja-JP" sz="14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8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5971" y="2361591"/>
                  <a:ext cx="1196465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6275" r="-10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楕円 19"/>
            <p:cNvSpPr/>
            <p:nvPr/>
          </p:nvSpPr>
          <p:spPr>
            <a:xfrm>
              <a:off x="6525219" y="3274225"/>
              <a:ext cx="439707" cy="4490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7815" y="4042404"/>
              <a:ext cx="248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2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tachyonic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 mode</a:t>
              </a:r>
            </a:p>
          </p:txBody>
        </p:sp>
        <p:cxnSp>
          <p:nvCxnSpPr>
            <p:cNvPr id="31" name="Straight Arrow Connector 30"/>
            <p:cNvCxnSpPr>
              <a:stCxn id="29" idx="3"/>
            </p:cNvCxnSpPr>
            <p:nvPr/>
          </p:nvCxnSpPr>
          <p:spPr>
            <a:xfrm flipH="1">
              <a:off x="5928500" y="3657553"/>
              <a:ext cx="661113" cy="384851"/>
            </a:xfrm>
            <a:prstGeom prst="straightConnector1">
              <a:avLst/>
            </a:prstGeom>
            <a:ln w="412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33066" y="2235198"/>
              <a:ext cx="1006947" cy="1320798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0054" y="5436985"/>
                <a:ext cx="900394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We have assumed a uniform chiral condensate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𝜎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 However, one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of the possibilities is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that the ground state we have assumed is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not the true one in these situations.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Our result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might indicate that the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system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is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to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undergo a phase transition to a state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with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an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inhomogeneous sigma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condensate.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4" y="5436985"/>
                <a:ext cx="9003946" cy="1077218"/>
              </a:xfrm>
              <a:prstGeom prst="rect">
                <a:avLst/>
              </a:prstGeom>
              <a:blipFill rotWithShape="0">
                <a:blip r:embed="rId10"/>
                <a:stretch>
                  <a:fillRect l="-406" t="-1130" r="-271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31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 of level repulsion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387902" y="1215719"/>
            <a:ext cx="2707776" cy="1101914"/>
            <a:chOff x="855084" y="1949779"/>
            <a:chExt cx="2581424" cy="1219363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412491" y="2817613"/>
              <a:ext cx="1897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particle-hole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mode</a:t>
              </a:r>
              <a:endPara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上矢印 14"/>
            <p:cNvSpPr/>
            <p:nvPr/>
          </p:nvSpPr>
          <p:spPr>
            <a:xfrm>
              <a:off x="1142643" y="2000484"/>
              <a:ext cx="206011" cy="1168658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1464453" y="3122938"/>
              <a:ext cx="1845675" cy="0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1464453" y="2733762"/>
              <a:ext cx="1845675" cy="0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1464453" y="2251788"/>
              <a:ext cx="1845675" cy="0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cxnSpLocks/>
            </p:cNvCxnSpPr>
            <p:nvPr/>
          </p:nvCxnSpPr>
          <p:spPr>
            <a:xfrm>
              <a:off x="3436494" y="2251788"/>
              <a:ext cx="0" cy="481974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3436507" y="2733762"/>
              <a:ext cx="1" cy="43538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407729" y="1949779"/>
                  <a:ext cx="147759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2</m:t>
                      </m:r>
                      <m:r>
                        <a:rPr lang="en-US" altLang="ja-JP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𝜎</m:t>
                      </m:r>
                    </m:oMath>
                  </a14:m>
                  <a:r>
                    <a:rPr lang="ja-JP" altLang="en-US" sz="14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 </a:t>
                  </a:r>
                  <a:r>
                    <a:rPr lang="en-US" altLang="ja-JP" sz="14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mode</a:t>
                  </a: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729" y="1949779"/>
                  <a:ext cx="1477593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テキスト ボックス 28"/>
            <p:cNvSpPr txBox="1"/>
            <p:nvPr/>
          </p:nvSpPr>
          <p:spPr>
            <a:xfrm>
              <a:off x="1407729" y="2392593"/>
              <a:ext cx="2028764" cy="340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sigma 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mesonic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mode</a:t>
              </a:r>
              <a:endPara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6200000">
              <a:off x="565757" y="2445278"/>
              <a:ext cx="886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Energy</a:t>
              </a:r>
              <a:endPara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24" y="4295177"/>
                <a:ext cx="8734237" cy="60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The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downward shift of the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peak of the sigma </a:t>
                </a:r>
                <a:r>
                  <a:rPr lang="en-US" altLang="ja-JP" sz="1600" dirty="0" err="1" smtClean="0">
                    <a:latin typeface="Meiryo" charset="-128"/>
                    <a:ea typeface="Meiryo" charset="-128"/>
                    <a:cs typeface="Meiryo" charset="-128"/>
                  </a:rPr>
                  <a:t>mesonic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mode before turning 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to shift upward is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more drastic for the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" y="4295177"/>
                <a:ext cx="8734237" cy="603755"/>
              </a:xfrm>
              <a:prstGeom prst="rect">
                <a:avLst/>
              </a:prstGeom>
              <a:blipFill rotWithShape="0">
                <a:blip r:embed="rId3"/>
                <a:stretch>
                  <a:fillRect l="-419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825" y="4946701"/>
                <a:ext cx="91031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One of the possibilities is that the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level repulsion between the sigma </a:t>
                </a:r>
                <a:r>
                  <a:rPr lang="en-US" altLang="ja-JP" sz="1600" dirty="0" err="1">
                    <a:latin typeface="Meiryo" charset="-128"/>
                    <a:ea typeface="Meiryo" charset="-128"/>
                    <a:cs typeface="Meiryo" charset="-128"/>
                  </a:rPr>
                  <a:t>mesonic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mode 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and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the two-particle mode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of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the sigma meson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2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𝜎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mode) causes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the downward shift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of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the sigma </a:t>
                </a:r>
                <a:r>
                  <a:rPr lang="en-US" altLang="ja-JP" sz="1600" dirty="0" err="1" smtClean="0">
                    <a:latin typeface="Meiryo" charset="-128"/>
                    <a:ea typeface="Meiryo" charset="-128"/>
                    <a:cs typeface="Meiryo" charset="-128"/>
                  </a:rPr>
                  <a:t>mesonic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mode </a:t>
                </a:r>
                <a:r>
                  <a:rPr lang="en-US" altLang="ja-JP" sz="12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[T. Yokota, T. </a:t>
                </a:r>
                <a:r>
                  <a:rPr lang="en-US" altLang="ja-JP" sz="1200" dirty="0" err="1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Kunihiro</a:t>
                </a:r>
                <a:r>
                  <a:rPr lang="en-US" altLang="ja-JP" sz="1200" dirty="0" smtClean="0">
                    <a:solidFill>
                      <a:schemeClr val="bg2">
                        <a:lumMod val="25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, K. Morita, PTEP, 2016]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  <a:endParaRPr lang="en-US" altLang="ja-JP" sz="1200" dirty="0" smtClean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5" y="4946701"/>
                <a:ext cx="910317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402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1"/>
              <p:cNvSpPr txBox="1"/>
              <p:nvPr/>
            </p:nvSpPr>
            <p:spPr>
              <a:xfrm>
                <a:off x="109399" y="855535"/>
                <a:ext cx="5162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Peak of the sigma </a:t>
                </a:r>
                <a:r>
                  <a:rPr kumimoji="1" lang="en-US" altLang="ja-JP" sz="1400" b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mesonic</a:t>
                </a:r>
                <a:r>
                  <a:rPr kumimoji="1" lang="en-US" altLang="ja-JP" sz="1400" b="1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mode at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𝒑</m:t>
                    </m:r>
                    <m:r>
                      <a:rPr kumimoji="1" lang="en-US" altLang="ja-JP" sz="1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kumimoji="1" lang="en-US" altLang="ja-JP" sz="1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𝟎</m:t>
                    </m:r>
                  </m:oMath>
                </a14:m>
                <a:r>
                  <a:rPr kumimoji="1" lang="en-US" altLang="ja-JP" sz="1400" b="1" dirty="0" smtClean="0">
                    <a:solidFill>
                      <a:schemeClr val="accent5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MeV</a:t>
                </a:r>
                <a:endParaRPr kumimoji="1" lang="ja-JP" altLang="en-US" sz="1400" b="1" dirty="0"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9" y="855535"/>
                <a:ext cx="51624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54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72862" y="1530663"/>
                <a:ext cx="804606" cy="371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sSubSup>
                        <m:sSubSupPr>
                          <m:ctrlP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𝜎𝜎𝜎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62" y="1530663"/>
                <a:ext cx="804606" cy="371768"/>
              </a:xfrm>
              <a:prstGeom prst="rect">
                <a:avLst/>
              </a:prstGeom>
              <a:blipFill rotWithShape="0">
                <a:blip r:embed="rId6"/>
                <a:stretch>
                  <a:fillRect l="-2273" t="-3279" r="-227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1"/>
          <p:cNvSpPr txBox="1"/>
          <p:nvPr/>
        </p:nvSpPr>
        <p:spPr>
          <a:xfrm>
            <a:off x="5387899" y="866242"/>
            <a:ext cx="2832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Level repulsion</a:t>
            </a:r>
            <a:endParaRPr kumimoji="1" lang="ja-JP" altLang="en-US" sz="1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1"/>
              <p:cNvSpPr txBox="1"/>
              <p:nvPr/>
            </p:nvSpPr>
            <p:spPr>
              <a:xfrm>
                <a:off x="5387900" y="2605908"/>
                <a:ext cx="2832033" cy="38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𝝈𝝈𝝈</m:t>
                        </m:r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𝒌</m:t>
                        </m:r>
                      </m:sub>
                      <m:sup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𝟑</m:t>
                        </m:r>
                        <m:r>
                          <a:rPr lang="en-US" sz="1400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1" lang="en-US" altLang="ja-JP" sz="1400" b="1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on Z</a:t>
                </a:r>
                <a:r>
                  <a:rPr kumimoji="1" lang="en-US" altLang="ja-JP" sz="1400" b="1" baseline="-25000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1400" b="1" dirty="0" smtClean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critical line</a:t>
                </a:r>
                <a:endParaRPr kumimoji="1" lang="ja-JP" altLang="en-US" sz="1400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00" y="2605908"/>
                <a:ext cx="2832033" cy="381451"/>
              </a:xfrm>
              <a:prstGeom prst="rect">
                <a:avLst/>
              </a:prstGeom>
              <a:blipFill rotWithShape="0"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5783765" y="2995832"/>
            <a:ext cx="0" cy="6897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83765" y="3685605"/>
            <a:ext cx="2128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798916" y="3143578"/>
            <a:ext cx="1581599" cy="530451"/>
          </a:xfrm>
          <a:custGeom>
            <a:avLst/>
            <a:gdLst>
              <a:gd name="connsiteX0" fmla="*/ 0 w 1643606"/>
              <a:gd name="connsiteY0" fmla="*/ 613458 h 613458"/>
              <a:gd name="connsiteX1" fmla="*/ 810228 w 1643606"/>
              <a:gd name="connsiteY1" fmla="*/ 428263 h 613458"/>
              <a:gd name="connsiteX2" fmla="*/ 1643606 w 1643606"/>
              <a:gd name="connsiteY2" fmla="*/ 0 h 61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606" h="613458">
                <a:moveTo>
                  <a:pt x="0" y="613458"/>
                </a:moveTo>
                <a:cubicBezTo>
                  <a:pt x="268147" y="571982"/>
                  <a:pt x="536294" y="530506"/>
                  <a:pt x="810228" y="428263"/>
                </a:cubicBezTo>
                <a:cubicBezTo>
                  <a:pt x="1084162" y="326020"/>
                  <a:pt x="1643606" y="0"/>
                  <a:pt x="1643606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24619" y="3316794"/>
                <a:ext cx="72020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Meiryo" charset="-128"/>
                              <a:cs typeface="Meiryo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Meiryo" charset="-128"/>
                              <a:cs typeface="Meiryo" charset="-128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Meiryo" charset="-128"/>
                              <a:cs typeface="Meiryo" charset="-128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619" y="3316794"/>
                <a:ext cx="720208" cy="390748"/>
              </a:xfrm>
              <a:prstGeom prst="rect">
                <a:avLst/>
              </a:prstGeom>
              <a:blipFill rotWithShape="0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73540" y="3525349"/>
                <a:ext cx="403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Meiryo" charset="-128"/>
                          <a:cs typeface="Meiryo" charset="-128"/>
                        </a:rPr>
                        <m:t>0</m:t>
                      </m:r>
                    </m:oMath>
                  </m:oMathPara>
                </a14:m>
                <a:endParaRPr lang="en-US" dirty="0" smtClean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40" y="3525349"/>
                <a:ext cx="40383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5495435" y="3441905"/>
            <a:ext cx="532435" cy="40856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87899" y="3832851"/>
                <a:ext cx="21376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∵</m:t>
                    </m:r>
                  </m:oMath>
                </a14:m>
                <a:r>
                  <a:rPr 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 chiral symmetry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899" y="3832851"/>
                <a:ext cx="2137686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67531" y="1237270"/>
            <a:ext cx="4776333" cy="2948475"/>
            <a:chOff x="122375" y="1384027"/>
            <a:chExt cx="4776333" cy="29484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19" b="7694"/>
            <a:stretch/>
          </p:blipFill>
          <p:spPr>
            <a:xfrm>
              <a:off x="496186" y="1384027"/>
              <a:ext cx="4402522" cy="26209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11"/>
                <p:cNvSpPr txBox="1"/>
                <p:nvPr/>
              </p:nvSpPr>
              <p:spPr>
                <a:xfrm rot="16200000">
                  <a:off x="-291192" y="2404846"/>
                  <a:ext cx="1196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9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91192" y="2404846"/>
                  <a:ext cx="119646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8361" r="-1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13"/>
                <p:cNvSpPr txBox="1"/>
                <p:nvPr/>
              </p:nvSpPr>
              <p:spPr>
                <a:xfrm>
                  <a:off x="1324315" y="3941754"/>
                  <a:ext cx="2545993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𝜇</m:t>
                        </m:r>
                        <m:r>
                          <a:rPr kumimoji="1" lang="en-US" altLang="ja-JP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𝑞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)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MeV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2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4315" y="3941754"/>
                  <a:ext cx="2545993" cy="39074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92188" b="-10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824" y="5736015"/>
                <a:ext cx="9103176" cy="99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𝜎𝜎𝜎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will describe the strength of the level repulsion. The level repulsion will become 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weak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  <m:r>
                      <a:rPr lang="en-US" altLang="ja-JP" sz="1600" i="1">
                        <a:latin typeface="Cambria Math" charset="0"/>
                        <a:ea typeface="Meiryo" charset="-128"/>
                        <a:cs typeface="Meiryo" charset="-128"/>
                      </a:rPr>
                      <m:t>→0</m:t>
                    </m:r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because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𝜎𝜎𝜎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vanishes due to the chiral symmetry.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This is consistent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to our result.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" y="5736015"/>
                <a:ext cx="9103176" cy="999504"/>
              </a:xfrm>
              <a:prstGeom prst="rect">
                <a:avLst/>
              </a:prstGeom>
              <a:blipFill rotWithShape="0">
                <a:blip r:embed="rId14"/>
                <a:stretch>
                  <a:fillRect l="-402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099" y="125872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latin typeface="Meiryo" charset="-128"/>
                <a:ea typeface="Meiryo" charset="-128"/>
                <a:cs typeface="Meiryo" charset="-128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9" y="2933651"/>
            <a:ext cx="331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latin typeface="Meiryo" charset="-128"/>
                <a:ea typeface="Meiryo" charset="-128"/>
                <a:cs typeface="Meiryo" charset="-128"/>
              </a:rPr>
              <a:t>Formulation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099" y="4608582"/>
            <a:ext cx="24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latin typeface="Meiryo" charset="-128"/>
                <a:ea typeface="Meiryo" charset="-128"/>
                <a:cs typeface="Meiryo" charset="-128"/>
              </a:rPr>
              <a:t>Results</a:t>
            </a:r>
          </a:p>
        </p:txBody>
      </p:sp>
      <p:sp>
        <p:nvSpPr>
          <p:cNvPr id="9" name="テキスト ボックス 2"/>
          <p:cNvSpPr txBox="1"/>
          <p:nvPr/>
        </p:nvSpPr>
        <p:spPr>
          <a:xfrm>
            <a:off x="0" y="127386"/>
            <a:ext cx="379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6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73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Summary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4942" y="2095136"/>
                <a:ext cx="8502347" cy="60375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sz="1600" dirty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sigma </a:t>
                </a:r>
                <a:r>
                  <a:rPr kumimoji="1" lang="en-US" altLang="ja-JP" sz="1600" dirty="0" err="1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mesonic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mode becomes soft on the O(4) critical line but not on </a:t>
                </a:r>
              </a:p>
              <a:p>
                <a:r>
                  <a:rPr kumimoji="1"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the Z</a:t>
                </a:r>
                <a:r>
                  <a:rPr kumimoji="1" lang="en-US" altLang="ja-JP" sz="1600" baseline="-25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critical line in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42" y="2095136"/>
                <a:ext cx="8502347" cy="603755"/>
              </a:xfrm>
              <a:prstGeom prst="rect">
                <a:avLst/>
              </a:prstGeom>
              <a:blipFill rotWithShape="0">
                <a:blip r:embed="rId2"/>
                <a:stretch>
                  <a:fillRect l="-430" t="-3030" b="-1212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4943" y="2869673"/>
                <a:ext cx="8914214" cy="60375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sz="160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&gt;3.81 </m:t>
                    </m:r>
                    <m:r>
                      <m:rPr>
                        <m:nor/>
                      </m:rPr>
                      <a:rPr kumimoji="1" lang="en-US" altLang="ja-JP" sz="1600" b="0" i="0" smtClean="0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lang="en-US" altLang="ja-JP" sz="1600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,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the peak of the sigma </a:t>
                </a:r>
                <a:r>
                  <a:rPr lang="en-US" altLang="ja-JP" sz="1600" dirty="0" err="1" smtClean="0">
                    <a:latin typeface="Meiryo" charset="-128"/>
                    <a:ea typeface="Meiryo" charset="-128"/>
                    <a:cs typeface="Meiryo" charset="-128"/>
                  </a:rPr>
                  <a:t>mesonic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mode shows behavior that it turns</a:t>
                </a: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to shift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to higher-energy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and shows a down shift again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  <a:endParaRPr lang="en-US" altLang="ja-JP" sz="16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43" y="2869673"/>
                <a:ext cx="8914214" cy="603755"/>
              </a:xfrm>
              <a:prstGeom prst="rect">
                <a:avLst/>
              </a:prstGeom>
              <a:blipFill rotWithShape="0">
                <a:blip r:embed="rId3"/>
                <a:stretch>
                  <a:fillRect l="-410" t="-50505" b="-1919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44943" y="3636251"/>
                <a:ext cx="8999058" cy="10961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ja-JP" altLang="en-US" sz="160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&gt;8.88 </m:t>
                    </m:r>
                    <m:r>
                      <m:rPr>
                        <m:nor/>
                      </m:rPr>
                      <a:rPr kumimoji="1" lang="en-US" altLang="ja-JP" sz="1600" b="0" i="0" smtClean="0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MeV</m:t>
                    </m:r>
                  </m:oMath>
                </a14:m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, i.e., larger than the value at the physical point, the sigma </a:t>
                </a:r>
                <a:r>
                  <a:rPr kumimoji="1" lang="en-US" altLang="ja-JP" sz="1600" dirty="0" err="1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mesonic</a:t>
                </a:r>
                <a:endParaRPr kumimoji="1"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 mode becomes a </a:t>
                </a:r>
                <a:r>
                  <a:rPr kumimoji="1" lang="en-US" altLang="ja-JP" sz="1600" dirty="0" err="1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tachyonic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mode at finite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𝑝</m:t>
                    </m:r>
                  </m:oMath>
                </a14:m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near the Z</a:t>
                </a:r>
                <a:r>
                  <a:rPr kumimoji="1" lang="en-US" altLang="ja-JP" sz="1600" baseline="-25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CP. This might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indicate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that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the system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is to undergo a phase transition to a state with an inhomogeneous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sigma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condensate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  <a:endParaRPr lang="en-US" altLang="ja-JP" sz="16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43" y="3636251"/>
                <a:ext cx="8999058" cy="1096198"/>
              </a:xfrm>
              <a:prstGeom prst="rect">
                <a:avLst/>
              </a:prstGeom>
              <a:blipFill rotWithShape="0">
                <a:blip r:embed="rId4"/>
                <a:stretch>
                  <a:fillRect l="-407" t="-27222" b="-611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44942" y="6235196"/>
            <a:ext cx="73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Is the analysis with FRG under the inhomogeneous phase possible?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942" y="853084"/>
            <a:ext cx="876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We have investigated the behavior of the low-energy modes around 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O(4) and</a:t>
            </a:r>
          </a:p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</a:t>
            </a:r>
            <a:r>
              <a:rPr kumimoji="1" lang="en-US" altLang="ja-JP" sz="1600" baseline="-25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600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CPs 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using the functional renormalization group (FRG).</a:t>
            </a:r>
            <a:endParaRPr kumimoji="1"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943" y="1585800"/>
            <a:ext cx="876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Modes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in the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pion channels have not shown critical behavior on the 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Z</a:t>
            </a:r>
            <a:r>
              <a:rPr kumimoji="1" lang="en-US" altLang="ja-JP" sz="1600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critical line.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4942" y="4905242"/>
                <a:ext cx="8914215" cy="84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The level repulsion picture is consistent to the result that the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downward shift of the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peak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of the sigma </a:t>
                </a:r>
                <a:r>
                  <a:rPr lang="en-US" altLang="ja-JP" sz="1600" dirty="0" err="1">
                    <a:latin typeface="Meiryo" charset="-128"/>
                    <a:ea typeface="Meiryo" charset="-128"/>
                    <a:cs typeface="Meiryo" charset="-128"/>
                  </a:rPr>
                  <a:t>mesonic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mode before turning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to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shift upward is more drastic for </a:t>
                </a:r>
                <a:endParaRPr lang="en-US" altLang="ja-JP" sz="16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  the </a:t>
                </a:r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1600" dirty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42" y="4905242"/>
                <a:ext cx="8914215" cy="849976"/>
              </a:xfrm>
              <a:prstGeom prst="rect">
                <a:avLst/>
              </a:prstGeom>
              <a:blipFill rotWithShape="0">
                <a:blip r:embed="rId5"/>
                <a:stretch>
                  <a:fillRect l="-410" t="-2158" b="-8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4942" y="5865864"/>
            <a:ext cx="1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962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099" y="125872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latin typeface="Meiryo" charset="-128"/>
                <a:ea typeface="Meiryo" charset="-128"/>
                <a:cs typeface="Meiryo" charset="-128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9" y="2933651"/>
            <a:ext cx="331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Formulation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099" y="4608582"/>
            <a:ext cx="24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Results</a:t>
            </a:r>
          </a:p>
        </p:txBody>
      </p:sp>
      <p:sp>
        <p:nvSpPr>
          <p:cNvPr id="9" name="テキスト ボックス 2"/>
          <p:cNvSpPr txBox="1"/>
          <p:nvPr/>
        </p:nvSpPr>
        <p:spPr>
          <a:xfrm>
            <a:off x="0" y="127386"/>
            <a:ext cx="379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9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0" y="104848"/>
                <a:ext cx="914400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QCD critical point in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𝑇</m:t>
                    </m:r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, </m:t>
                    </m:r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𝜇</m:t>
                    </m:r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)-space</a:t>
                </a:r>
                <a:endPara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848"/>
                <a:ext cx="9144000" cy="506742"/>
              </a:xfrm>
              <a:prstGeom prst="rect">
                <a:avLst/>
              </a:prstGeom>
              <a:blipFill rotWithShape="0">
                <a:blip r:embed="rId3"/>
                <a:stretch>
                  <a:fillRect l="-1000"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/>
          <p:cNvGrpSpPr/>
          <p:nvPr/>
        </p:nvGrpSpPr>
        <p:grpSpPr>
          <a:xfrm>
            <a:off x="4772809" y="953395"/>
            <a:ext cx="4009378" cy="2225632"/>
            <a:chOff x="-2541066" y="2037932"/>
            <a:chExt cx="3738998" cy="216947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41066" y="2088849"/>
              <a:ext cx="3738998" cy="2118555"/>
            </a:xfrm>
            <a:prstGeom prst="rect">
              <a:avLst/>
            </a:prstGeom>
          </p:spPr>
        </p:pic>
        <p:sp>
          <p:nvSpPr>
            <p:cNvPr id="9" name="円/楕円 2"/>
            <p:cNvSpPr/>
            <p:nvPr/>
          </p:nvSpPr>
          <p:spPr>
            <a:xfrm>
              <a:off x="-2168469" y="2503312"/>
              <a:ext cx="578812" cy="496079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" name="CustomShape 3"/>
            <p:cNvSpPr/>
            <p:nvPr/>
          </p:nvSpPr>
          <p:spPr>
            <a:xfrm>
              <a:off x="-1375357" y="2037932"/>
              <a:ext cx="2471013" cy="2768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メイリオ"/>
                  <a:ea typeface="メイリオ"/>
                </a:rPr>
                <a:t>K. Fukushima, T. Hatsuda, </a:t>
              </a:r>
              <a:r>
                <a:rPr lang="en-US" sz="1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メイリオ"/>
                  <a:ea typeface="メイリオ"/>
                </a:rPr>
                <a:t>RPP </a:t>
              </a: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メイリオ"/>
                  <a:ea typeface="メイリオ"/>
                </a:rPr>
                <a:t>(2011)</a:t>
              </a:r>
              <a:endParaRPr sz="8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-2396583" y="3394656"/>
                  <a:ext cx="898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≠0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96583" y="3394656"/>
                  <a:ext cx="89833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-500134" y="2814725"/>
                  <a:ext cx="9461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𝜎</m:t>
                        </m:r>
                        <m:r>
                          <a:rPr kumimoji="1" lang="en-US" altLang="ja-JP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∼0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0134" y="2814725"/>
                  <a:ext cx="94610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80"/>
          <p:cNvSpPr txBox="1"/>
          <p:nvPr/>
        </p:nvSpPr>
        <p:spPr>
          <a:xfrm>
            <a:off x="229916" y="5311744"/>
            <a:ext cx="78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We consider 2-flavor, isospin symmetric, no anomaly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29916" y="5680243"/>
                <a:ext cx="8799784" cy="68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Wing structure i</a:t>
                </a:r>
                <a:r>
                  <a:rPr lang="en-US" dirty="0" smtClean="0">
                    <a:latin typeface="Meiryo" charset="-128"/>
                    <a:ea typeface="Meiryo" charset="-128"/>
                    <a:cs typeface="Meiryo" charset="-128"/>
                  </a:rPr>
                  <a:t>n </a:t>
                </a:r>
                <a:r>
                  <a:rPr kumimoji="1"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charset="0"/>
                        <a:ea typeface="メイリオ" panose="020B0604030504040204" pitchFamily="50" charset="-128"/>
                      </a:rPr>
                      <m:t>𝑇</m:t>
                    </m:r>
                    <m:r>
                      <a:rPr kumimoji="1" lang="en-US" altLang="ja-JP" i="1">
                        <a:latin typeface="Cambria Math" charset="0"/>
                        <a:ea typeface="メイリオ" panose="020B0604030504040204" pitchFamily="50" charset="-128"/>
                      </a:rPr>
                      <m:t>, </m:t>
                    </m:r>
                    <m:r>
                      <a:rPr kumimoji="1" lang="en-US" altLang="ja-JP" i="1">
                        <a:latin typeface="Cambria Math" charset="0"/>
                        <a:ea typeface="メイリオ" panose="020B0604030504040204" pitchFamily="50" charset="-128"/>
                      </a:rPr>
                      <m:t>𝜇</m:t>
                    </m:r>
                    <m:r>
                      <a:rPr kumimoji="1" lang="en-US" altLang="ja-JP" i="1">
                        <a:latin typeface="Cambria Math" charset="0"/>
                        <a:ea typeface="メイリオ" panose="020B0604030504040204" pitchFamily="50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i="1"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i="1"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)-</a:t>
                </a: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space</a:t>
                </a:r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: O(4) critical line bifurcates into two</a:t>
                </a:r>
              </a:p>
              <a:p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  Z</a:t>
                </a:r>
                <a:r>
                  <a:rPr lang="en-US" altLang="ja-JP" baseline="-25000" dirty="0" smtClean="0">
                    <a:latin typeface="Meiryo" charset="-128"/>
                    <a:ea typeface="Meiryo" charset="-128"/>
                    <a:cs typeface="Meiryo" charset="-128"/>
                  </a:rPr>
                  <a:t>2</a:t>
                </a:r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critical lines in the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and fictitious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6" y="5680243"/>
                <a:ext cx="8799784" cy="689163"/>
              </a:xfrm>
              <a:prstGeom prst="rect">
                <a:avLst/>
              </a:prstGeom>
              <a:blipFill rotWithShape="0">
                <a:blip r:embed="rId7"/>
                <a:stretch>
                  <a:fillRect l="-624" t="-1770"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55" y="1493082"/>
            <a:ext cx="4103405" cy="358249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589554" y="1221323"/>
            <a:ext cx="31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latin typeface="Meiryo" charset="-128"/>
                <a:ea typeface="Meiryo" charset="-128"/>
                <a:cs typeface="Meiryo" charset="-128"/>
              </a:rPr>
              <a:t>Wing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556709" y="3700029"/>
                <a:ext cx="3698854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:   temperature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charset="0"/>
                        <a:ea typeface="Meiryo" charset="-128"/>
                        <a:cs typeface="Meiryo" charset="-128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:   quark chemical potential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  <a:latin typeface="Meiryo" charset="-128"/>
                    <a:ea typeface="Meiryo" charset="-128"/>
                    <a:cs typeface="Meiryo" charset="-128"/>
                  </a:rPr>
                  <a:t>: current quark mass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09" y="3700029"/>
                <a:ext cx="3698854" cy="944746"/>
              </a:xfrm>
              <a:prstGeom prst="rect">
                <a:avLst/>
              </a:prstGeom>
              <a:blipFill rotWithShape="0">
                <a:blip r:embed="rId9"/>
                <a:stretch>
                  <a:fillRect t="-25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Down Arrow 90"/>
          <p:cNvSpPr/>
          <p:nvPr/>
        </p:nvSpPr>
        <p:spPr>
          <a:xfrm rot="3438828">
            <a:off x="4488211" y="1536278"/>
            <a:ext cx="426193" cy="1241872"/>
          </a:xfrm>
          <a:custGeom>
            <a:avLst/>
            <a:gdLst>
              <a:gd name="connsiteX0" fmla="*/ 0 w 344746"/>
              <a:gd name="connsiteY0" fmla="*/ 815671 h 988044"/>
              <a:gd name="connsiteX1" fmla="*/ 94960 w 344746"/>
              <a:gd name="connsiteY1" fmla="*/ 815671 h 988044"/>
              <a:gd name="connsiteX2" fmla="*/ 94960 w 344746"/>
              <a:gd name="connsiteY2" fmla="*/ 0 h 988044"/>
              <a:gd name="connsiteX3" fmla="*/ 249786 w 344746"/>
              <a:gd name="connsiteY3" fmla="*/ 0 h 988044"/>
              <a:gd name="connsiteX4" fmla="*/ 249786 w 344746"/>
              <a:gd name="connsiteY4" fmla="*/ 815671 h 988044"/>
              <a:gd name="connsiteX5" fmla="*/ 344746 w 344746"/>
              <a:gd name="connsiteY5" fmla="*/ 815671 h 988044"/>
              <a:gd name="connsiteX6" fmla="*/ 172373 w 344746"/>
              <a:gd name="connsiteY6" fmla="*/ 988044 h 988044"/>
              <a:gd name="connsiteX7" fmla="*/ 0 w 344746"/>
              <a:gd name="connsiteY7" fmla="*/ 815671 h 988044"/>
              <a:gd name="connsiteX0" fmla="*/ 0 w 344746"/>
              <a:gd name="connsiteY0" fmla="*/ 821818 h 994191"/>
              <a:gd name="connsiteX1" fmla="*/ 94960 w 344746"/>
              <a:gd name="connsiteY1" fmla="*/ 821818 h 994191"/>
              <a:gd name="connsiteX2" fmla="*/ 144174 w 344746"/>
              <a:gd name="connsiteY2" fmla="*/ 0 h 994191"/>
              <a:gd name="connsiteX3" fmla="*/ 249786 w 344746"/>
              <a:gd name="connsiteY3" fmla="*/ 6147 h 994191"/>
              <a:gd name="connsiteX4" fmla="*/ 249786 w 344746"/>
              <a:gd name="connsiteY4" fmla="*/ 821818 h 994191"/>
              <a:gd name="connsiteX5" fmla="*/ 344746 w 344746"/>
              <a:gd name="connsiteY5" fmla="*/ 821818 h 994191"/>
              <a:gd name="connsiteX6" fmla="*/ 172373 w 344746"/>
              <a:gd name="connsiteY6" fmla="*/ 994191 h 994191"/>
              <a:gd name="connsiteX7" fmla="*/ 0 w 344746"/>
              <a:gd name="connsiteY7" fmla="*/ 821818 h 994191"/>
              <a:gd name="connsiteX0" fmla="*/ 0 w 344746"/>
              <a:gd name="connsiteY0" fmla="*/ 821818 h 994191"/>
              <a:gd name="connsiteX1" fmla="*/ 94960 w 344746"/>
              <a:gd name="connsiteY1" fmla="*/ 821818 h 994191"/>
              <a:gd name="connsiteX2" fmla="*/ 144174 w 344746"/>
              <a:gd name="connsiteY2" fmla="*/ 0 h 994191"/>
              <a:gd name="connsiteX3" fmla="*/ 189884 w 344746"/>
              <a:gd name="connsiteY3" fmla="*/ 5435 h 994191"/>
              <a:gd name="connsiteX4" fmla="*/ 249786 w 344746"/>
              <a:gd name="connsiteY4" fmla="*/ 821818 h 994191"/>
              <a:gd name="connsiteX5" fmla="*/ 344746 w 344746"/>
              <a:gd name="connsiteY5" fmla="*/ 821818 h 994191"/>
              <a:gd name="connsiteX6" fmla="*/ 172373 w 344746"/>
              <a:gd name="connsiteY6" fmla="*/ 994191 h 994191"/>
              <a:gd name="connsiteX7" fmla="*/ 0 w 344746"/>
              <a:gd name="connsiteY7" fmla="*/ 821818 h 994191"/>
              <a:gd name="connsiteX0" fmla="*/ 0 w 344746"/>
              <a:gd name="connsiteY0" fmla="*/ 820304 h 992677"/>
              <a:gd name="connsiteX1" fmla="*/ 94960 w 344746"/>
              <a:gd name="connsiteY1" fmla="*/ 820304 h 992677"/>
              <a:gd name="connsiteX2" fmla="*/ 158292 w 344746"/>
              <a:gd name="connsiteY2" fmla="*/ 0 h 992677"/>
              <a:gd name="connsiteX3" fmla="*/ 189884 w 344746"/>
              <a:gd name="connsiteY3" fmla="*/ 3921 h 992677"/>
              <a:gd name="connsiteX4" fmla="*/ 249786 w 344746"/>
              <a:gd name="connsiteY4" fmla="*/ 820304 h 992677"/>
              <a:gd name="connsiteX5" fmla="*/ 344746 w 344746"/>
              <a:gd name="connsiteY5" fmla="*/ 820304 h 992677"/>
              <a:gd name="connsiteX6" fmla="*/ 172373 w 344746"/>
              <a:gd name="connsiteY6" fmla="*/ 992677 h 992677"/>
              <a:gd name="connsiteX7" fmla="*/ 0 w 344746"/>
              <a:gd name="connsiteY7" fmla="*/ 820304 h 992677"/>
              <a:gd name="connsiteX0" fmla="*/ 0 w 344746"/>
              <a:gd name="connsiteY0" fmla="*/ 826671 h 999044"/>
              <a:gd name="connsiteX1" fmla="*/ 94960 w 344746"/>
              <a:gd name="connsiteY1" fmla="*/ 826671 h 999044"/>
              <a:gd name="connsiteX2" fmla="*/ 158292 w 344746"/>
              <a:gd name="connsiteY2" fmla="*/ 6367 h 999044"/>
              <a:gd name="connsiteX3" fmla="*/ 173852 w 344746"/>
              <a:gd name="connsiteY3" fmla="*/ 0 h 999044"/>
              <a:gd name="connsiteX4" fmla="*/ 249786 w 344746"/>
              <a:gd name="connsiteY4" fmla="*/ 826671 h 999044"/>
              <a:gd name="connsiteX5" fmla="*/ 344746 w 344746"/>
              <a:gd name="connsiteY5" fmla="*/ 826671 h 999044"/>
              <a:gd name="connsiteX6" fmla="*/ 172373 w 344746"/>
              <a:gd name="connsiteY6" fmla="*/ 999044 h 999044"/>
              <a:gd name="connsiteX7" fmla="*/ 0 w 344746"/>
              <a:gd name="connsiteY7" fmla="*/ 826671 h 999044"/>
              <a:gd name="connsiteX0" fmla="*/ 0 w 344746"/>
              <a:gd name="connsiteY0" fmla="*/ 820304 h 992677"/>
              <a:gd name="connsiteX1" fmla="*/ 94960 w 344746"/>
              <a:gd name="connsiteY1" fmla="*/ 820304 h 992677"/>
              <a:gd name="connsiteX2" fmla="*/ 158292 w 344746"/>
              <a:gd name="connsiteY2" fmla="*/ 0 h 992677"/>
              <a:gd name="connsiteX3" fmla="*/ 184541 w 344746"/>
              <a:gd name="connsiteY3" fmla="*/ 493 h 992677"/>
              <a:gd name="connsiteX4" fmla="*/ 249786 w 344746"/>
              <a:gd name="connsiteY4" fmla="*/ 820304 h 992677"/>
              <a:gd name="connsiteX5" fmla="*/ 344746 w 344746"/>
              <a:gd name="connsiteY5" fmla="*/ 820304 h 992677"/>
              <a:gd name="connsiteX6" fmla="*/ 172373 w 344746"/>
              <a:gd name="connsiteY6" fmla="*/ 992677 h 992677"/>
              <a:gd name="connsiteX7" fmla="*/ 0 w 344746"/>
              <a:gd name="connsiteY7" fmla="*/ 820304 h 99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746" h="992677">
                <a:moveTo>
                  <a:pt x="0" y="820304"/>
                </a:moveTo>
                <a:lnTo>
                  <a:pt x="94960" y="820304"/>
                </a:lnTo>
                <a:lnTo>
                  <a:pt x="158292" y="0"/>
                </a:lnTo>
                <a:lnTo>
                  <a:pt x="184541" y="493"/>
                </a:lnTo>
                <a:lnTo>
                  <a:pt x="249786" y="820304"/>
                </a:lnTo>
                <a:lnTo>
                  <a:pt x="344746" y="820304"/>
                </a:lnTo>
                <a:lnTo>
                  <a:pt x="172373" y="992677"/>
                </a:lnTo>
                <a:lnTo>
                  <a:pt x="0" y="82030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2"/>
          <p:cNvSpPr txBox="1"/>
          <p:nvPr/>
        </p:nvSpPr>
        <p:spPr>
          <a:xfrm>
            <a:off x="-1" y="132921"/>
            <a:ext cx="822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Critical behavior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modes around a critical point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32177" y="1555805"/>
            <a:ext cx="3189215" cy="2640001"/>
            <a:chOff x="932177" y="1593905"/>
            <a:chExt cx="3189215" cy="264000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32177" y="1593905"/>
              <a:ext cx="0" cy="21052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2177" y="3699152"/>
              <a:ext cx="296648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26519" y="2526162"/>
              <a:ext cx="39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smtClean="0">
                  <a:solidFill>
                    <a:schemeClr val="accent1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●</a:t>
              </a:r>
              <a:endParaRPr lang="en-US" sz="2800" dirty="0" smtClean="0">
                <a:solidFill>
                  <a:schemeClr val="accent1">
                    <a:lumMod val="75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3051" y="2534324"/>
              <a:ext cx="883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CP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670549" y="2196198"/>
              <a:ext cx="850818" cy="518485"/>
            </a:xfrm>
            <a:prstGeom prst="straightConnector1">
              <a:avLst/>
            </a:prstGeom>
            <a:ln w="444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20219" y="3772241"/>
                  <a:ext cx="1262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, ⋯</m:t>
                        </m:r>
                      </m:oMath>
                    </m:oMathPara>
                  </a14:m>
                  <a:endParaRPr lang="en-US" sz="2400" dirty="0" smtClean="0">
                    <a:latin typeface="Meiryo" charset="-128"/>
                    <a:ea typeface="Meiryo" charset="-128"/>
                    <a:cs typeface="Meiryo" charset="-128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219" y="3772241"/>
                  <a:ext cx="126246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1291876" y="1729853"/>
              <a:ext cx="2829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Meiryo" charset="-128"/>
                  <a:ea typeface="Meiryo" charset="-128"/>
                  <a:cs typeface="Meiryo" charset="-128"/>
                </a:rPr>
                <a:t>System approaches</a:t>
              </a:r>
              <a:endParaRPr lang="en-US" sz="2000" dirty="0" smtClean="0"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20607" y="1190607"/>
            <a:ext cx="4228586" cy="3080029"/>
            <a:chOff x="4648922" y="1289141"/>
            <a:chExt cx="4228586" cy="308002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648922" y="2468678"/>
              <a:ext cx="38029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296378" y="1723265"/>
              <a:ext cx="0" cy="2279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544008" y="1878811"/>
                  <a:ext cx="1333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Re</m:t>
                        </m:r>
                        <m:r>
                          <a:rPr lang="en-US" sz="28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𝜔</m:t>
                        </m:r>
                      </m:oMath>
                    </m:oMathPara>
                  </a14:m>
                  <a:endParaRPr lang="en-US" sz="2800" dirty="0" smtClean="0">
                    <a:latin typeface="Meiryo" charset="-128"/>
                    <a:ea typeface="Meiryo" charset="-128"/>
                    <a:cs typeface="Meiryo" charset="-128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4008" y="1878811"/>
                  <a:ext cx="1333500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629628" y="1289141"/>
                  <a:ext cx="1333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m</m:t>
                        </m:r>
                        <m:r>
                          <a:rPr lang="en-US" sz="28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𝜔</m:t>
                        </m:r>
                      </m:oMath>
                    </m:oMathPara>
                  </a14:m>
                  <a:endParaRPr lang="en-US" sz="2800" dirty="0" smtClean="0">
                    <a:latin typeface="Meiryo" charset="-128"/>
                    <a:ea typeface="Meiryo" charset="-128"/>
                    <a:cs typeface="Meiryo" charset="-128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9628" y="1289141"/>
                  <a:ext cx="1333500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6499032" y="3415063"/>
              <a:ext cx="2150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Pole of 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Soft mode</a:t>
              </a:r>
            </a:p>
          </p:txBody>
        </p:sp>
        <p:sp>
          <p:nvSpPr>
            <p:cNvPr id="35" name="Freeform 34"/>
            <p:cNvSpPr/>
            <p:nvPr/>
          </p:nvSpPr>
          <p:spPr>
            <a:xfrm rot="20726499">
              <a:off x="6425107" y="2451193"/>
              <a:ext cx="393700" cy="812800"/>
            </a:xfrm>
            <a:custGeom>
              <a:avLst/>
              <a:gdLst>
                <a:gd name="connsiteX0" fmla="*/ 393700 w 393700"/>
                <a:gd name="connsiteY0" fmla="*/ 812800 h 812800"/>
                <a:gd name="connsiteX1" fmla="*/ 114300 w 393700"/>
                <a:gd name="connsiteY1" fmla="*/ 469900 h 812800"/>
                <a:gd name="connsiteX2" fmla="*/ 0 w 393700"/>
                <a:gd name="connsiteY2" fmla="*/ 0 h 812800"/>
                <a:gd name="connsiteX3" fmla="*/ 0 w 393700"/>
                <a:gd name="connsiteY3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812800">
                  <a:moveTo>
                    <a:pt x="393700" y="812800"/>
                  </a:moveTo>
                  <a:cubicBezTo>
                    <a:pt x="286808" y="709083"/>
                    <a:pt x="179917" y="605367"/>
                    <a:pt x="114300" y="469900"/>
                  </a:cubicBezTo>
                  <a:cubicBezTo>
                    <a:pt x="48683" y="3344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60325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9276" y="3007838"/>
              <a:ext cx="649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●</a:t>
              </a:r>
              <a:endParaRPr lang="en-US" sz="28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6879" y="4615816"/>
            <a:ext cx="8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One of the features of critical points (CPs) is the existence </a:t>
            </a:r>
          </a:p>
          <a:p>
            <a:r>
              <a:rPr lang="en-US" altLang="ja-JP" sz="20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  of </a:t>
            </a:r>
            <a:r>
              <a:rPr lang="en-US" altLang="ja-JP" sz="20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Soft modes</a:t>
            </a: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. At a CP, t</a:t>
            </a:r>
            <a:r>
              <a:rPr lang="en-US" sz="2000" dirty="0" smtClean="0">
                <a:latin typeface="Meiryo" charset="-128"/>
                <a:ea typeface="Meiryo" charset="-128"/>
                <a:cs typeface="Meiryo" charset="-128"/>
              </a:rPr>
              <a:t>here is at least one soft mode.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878" y="5421594"/>
            <a:ext cx="733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000" dirty="0" smtClean="0">
                <a:latin typeface="Meiryo" charset="-128"/>
                <a:ea typeface="Meiryo" charset="-128"/>
                <a:cs typeface="Meiryo" charset="-128"/>
              </a:rPr>
              <a:t>Critical slowing down:</a:t>
            </a:r>
          </a:p>
          <a:p>
            <a:r>
              <a:rPr lang="ja-JP" altLang="en-US" sz="2000" dirty="0" smtClean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en-US" altLang="ja-JP" sz="20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000" dirty="0" smtClean="0">
                <a:latin typeface="Meiryo" charset="-128"/>
                <a:ea typeface="Meiryo" charset="-128"/>
                <a:cs typeface="Meiryo" charset="-128"/>
              </a:rPr>
              <a:t>Soft mode becomes massless and a long-lived. </a:t>
            </a:r>
          </a:p>
        </p:txBody>
      </p:sp>
    </p:spTree>
    <p:extLst>
      <p:ext uri="{BB962C8B-B14F-4D97-AF65-F5344CB8AC3E}">
        <p14:creationId xmlns:p14="http://schemas.microsoft.com/office/powerpoint/2010/main" val="1638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2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Soft modes at the QCD critical points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795700" y="1346263"/>
            <a:ext cx="2126512" cy="1361392"/>
            <a:chOff x="7992344" y="2508035"/>
            <a:chExt cx="2971904" cy="1865462"/>
          </a:xfrm>
        </p:grpSpPr>
        <p:cxnSp>
          <p:nvCxnSpPr>
            <p:cNvPr id="21" name="直線矢印コネクタ 20"/>
            <p:cNvCxnSpPr/>
            <p:nvPr/>
          </p:nvCxnSpPr>
          <p:spPr>
            <a:xfrm flipV="1">
              <a:off x="8549640" y="2663531"/>
              <a:ext cx="0" cy="13025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8549640" y="3966105"/>
              <a:ext cx="209869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992344" y="2508035"/>
                  <a:ext cx="631827" cy="369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</m:oMath>
                    </m:oMathPara>
                  </a14:m>
                  <a:endPara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344" y="2508035"/>
                  <a:ext cx="631827" cy="3693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0332421" y="4004165"/>
                  <a:ext cx="6318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i="1" smtClean="0">
                                    <a:latin typeface="Cambria Math" charset="0"/>
                                    <a:ea typeface="メイリオ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2421" y="4004165"/>
                  <a:ext cx="63182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6230" r="-21359"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コネクタ 24"/>
            <p:cNvCxnSpPr/>
            <p:nvPr/>
          </p:nvCxnSpPr>
          <p:spPr>
            <a:xfrm flipV="1">
              <a:off x="8549640" y="2848229"/>
              <a:ext cx="1862721" cy="1117876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フリーフォーム 23"/>
            <p:cNvSpPr/>
            <p:nvPr/>
          </p:nvSpPr>
          <p:spPr>
            <a:xfrm>
              <a:off x="8544232" y="2861187"/>
              <a:ext cx="1779639" cy="737419"/>
            </a:xfrm>
            <a:custGeom>
              <a:avLst/>
              <a:gdLst>
                <a:gd name="connsiteX0" fmla="*/ 0 w 1779639"/>
                <a:gd name="connsiteY0" fmla="*/ 737419 h 737419"/>
                <a:gd name="connsiteX1" fmla="*/ 599768 w 1779639"/>
                <a:gd name="connsiteY1" fmla="*/ 570271 h 737419"/>
                <a:gd name="connsiteX2" fmla="*/ 1779639 w 1779639"/>
                <a:gd name="connsiteY2" fmla="*/ 0 h 73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639" h="737419">
                  <a:moveTo>
                    <a:pt x="0" y="737419"/>
                  </a:moveTo>
                  <a:cubicBezTo>
                    <a:pt x="151581" y="715296"/>
                    <a:pt x="303162" y="693174"/>
                    <a:pt x="599768" y="570271"/>
                  </a:cubicBezTo>
                  <a:cubicBezTo>
                    <a:pt x="896374" y="447368"/>
                    <a:pt x="1338006" y="223684"/>
                    <a:pt x="1779639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430894" y="3406374"/>
            <a:ext cx="2171784" cy="1105182"/>
            <a:chOff x="8014168" y="4192563"/>
            <a:chExt cx="3215218" cy="1636167"/>
          </a:xfrm>
        </p:grpSpPr>
        <p:cxnSp>
          <p:nvCxnSpPr>
            <p:cNvPr id="28" name="直線コネクタ 27"/>
            <p:cNvCxnSpPr/>
            <p:nvPr/>
          </p:nvCxnSpPr>
          <p:spPr>
            <a:xfrm flipV="1">
              <a:off x="8547608" y="4538564"/>
              <a:ext cx="1862721" cy="1117876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リーフォーム 28"/>
            <p:cNvSpPr/>
            <p:nvPr/>
          </p:nvSpPr>
          <p:spPr>
            <a:xfrm>
              <a:off x="8567697" y="4716684"/>
              <a:ext cx="2141316" cy="933925"/>
            </a:xfrm>
            <a:custGeom>
              <a:avLst/>
              <a:gdLst>
                <a:gd name="connsiteX0" fmla="*/ 0 w 2141316"/>
                <a:gd name="connsiteY0" fmla="*/ 937549 h 937549"/>
                <a:gd name="connsiteX1" fmla="*/ 665544 w 2141316"/>
                <a:gd name="connsiteY1" fmla="*/ 665544 h 937549"/>
                <a:gd name="connsiteX2" fmla="*/ 1163255 w 2141316"/>
                <a:gd name="connsiteY2" fmla="*/ 381964 h 937549"/>
                <a:gd name="connsiteX3" fmla="*/ 1759351 w 2141316"/>
                <a:gd name="connsiteY3" fmla="*/ 0 h 937549"/>
                <a:gd name="connsiteX4" fmla="*/ 2141316 w 2141316"/>
                <a:gd name="connsiteY4" fmla="*/ 318303 h 937549"/>
                <a:gd name="connsiteX5" fmla="*/ 1643605 w 2141316"/>
                <a:gd name="connsiteY5" fmla="*/ 625032 h 937549"/>
                <a:gd name="connsiteX6" fmla="*/ 1255853 w 2141316"/>
                <a:gd name="connsiteY6" fmla="*/ 833377 h 937549"/>
                <a:gd name="connsiteX7" fmla="*/ 1018572 w 2141316"/>
                <a:gd name="connsiteY7" fmla="*/ 925974 h 937549"/>
                <a:gd name="connsiteX8" fmla="*/ 0 w 2141316"/>
                <a:gd name="connsiteY8" fmla="*/ 937549 h 937549"/>
                <a:gd name="connsiteX0" fmla="*/ 0 w 2141316"/>
                <a:gd name="connsiteY0" fmla="*/ 937549 h 937549"/>
                <a:gd name="connsiteX1" fmla="*/ 665544 w 2141316"/>
                <a:gd name="connsiteY1" fmla="*/ 665544 h 937549"/>
                <a:gd name="connsiteX2" fmla="*/ 1163255 w 2141316"/>
                <a:gd name="connsiteY2" fmla="*/ 381964 h 937549"/>
                <a:gd name="connsiteX3" fmla="*/ 1759351 w 2141316"/>
                <a:gd name="connsiteY3" fmla="*/ 0 h 937549"/>
                <a:gd name="connsiteX4" fmla="*/ 2141316 w 2141316"/>
                <a:gd name="connsiteY4" fmla="*/ 318303 h 937549"/>
                <a:gd name="connsiteX5" fmla="*/ 1659507 w 2141316"/>
                <a:gd name="connsiteY5" fmla="*/ 640934 h 937549"/>
                <a:gd name="connsiteX6" fmla="*/ 1255853 w 2141316"/>
                <a:gd name="connsiteY6" fmla="*/ 833377 h 937549"/>
                <a:gd name="connsiteX7" fmla="*/ 1018572 w 2141316"/>
                <a:gd name="connsiteY7" fmla="*/ 925974 h 937549"/>
                <a:gd name="connsiteX8" fmla="*/ 0 w 2141316"/>
                <a:gd name="connsiteY8" fmla="*/ 937549 h 937549"/>
                <a:gd name="connsiteX0" fmla="*/ 0 w 2141316"/>
                <a:gd name="connsiteY0" fmla="*/ 937549 h 937549"/>
                <a:gd name="connsiteX1" fmla="*/ 653617 w 2141316"/>
                <a:gd name="connsiteY1" fmla="*/ 653617 h 937549"/>
                <a:gd name="connsiteX2" fmla="*/ 1163255 w 2141316"/>
                <a:gd name="connsiteY2" fmla="*/ 381964 h 937549"/>
                <a:gd name="connsiteX3" fmla="*/ 1759351 w 2141316"/>
                <a:gd name="connsiteY3" fmla="*/ 0 h 937549"/>
                <a:gd name="connsiteX4" fmla="*/ 2141316 w 2141316"/>
                <a:gd name="connsiteY4" fmla="*/ 318303 h 937549"/>
                <a:gd name="connsiteX5" fmla="*/ 1659507 w 2141316"/>
                <a:gd name="connsiteY5" fmla="*/ 640934 h 937549"/>
                <a:gd name="connsiteX6" fmla="*/ 1255853 w 2141316"/>
                <a:gd name="connsiteY6" fmla="*/ 833377 h 937549"/>
                <a:gd name="connsiteX7" fmla="*/ 1018572 w 2141316"/>
                <a:gd name="connsiteY7" fmla="*/ 925974 h 937549"/>
                <a:gd name="connsiteX8" fmla="*/ 0 w 2141316"/>
                <a:gd name="connsiteY8" fmla="*/ 937549 h 937549"/>
                <a:gd name="connsiteX0" fmla="*/ 0 w 2141316"/>
                <a:gd name="connsiteY0" fmla="*/ 933573 h 933573"/>
                <a:gd name="connsiteX1" fmla="*/ 653617 w 2141316"/>
                <a:gd name="connsiteY1" fmla="*/ 653617 h 933573"/>
                <a:gd name="connsiteX2" fmla="*/ 1163255 w 2141316"/>
                <a:gd name="connsiteY2" fmla="*/ 381964 h 933573"/>
                <a:gd name="connsiteX3" fmla="*/ 1759351 w 2141316"/>
                <a:gd name="connsiteY3" fmla="*/ 0 h 933573"/>
                <a:gd name="connsiteX4" fmla="*/ 2141316 w 2141316"/>
                <a:gd name="connsiteY4" fmla="*/ 318303 h 933573"/>
                <a:gd name="connsiteX5" fmla="*/ 1659507 w 2141316"/>
                <a:gd name="connsiteY5" fmla="*/ 640934 h 933573"/>
                <a:gd name="connsiteX6" fmla="*/ 1255853 w 2141316"/>
                <a:gd name="connsiteY6" fmla="*/ 833377 h 933573"/>
                <a:gd name="connsiteX7" fmla="*/ 1018572 w 2141316"/>
                <a:gd name="connsiteY7" fmla="*/ 925974 h 933573"/>
                <a:gd name="connsiteX8" fmla="*/ 0 w 2141316"/>
                <a:gd name="connsiteY8" fmla="*/ 933573 h 933573"/>
                <a:gd name="connsiteX0" fmla="*/ 0 w 2141316"/>
                <a:gd name="connsiteY0" fmla="*/ 933573 h 933925"/>
                <a:gd name="connsiteX1" fmla="*/ 653617 w 2141316"/>
                <a:gd name="connsiteY1" fmla="*/ 653617 h 933925"/>
                <a:gd name="connsiteX2" fmla="*/ 1163255 w 2141316"/>
                <a:gd name="connsiteY2" fmla="*/ 381964 h 933925"/>
                <a:gd name="connsiteX3" fmla="*/ 1759351 w 2141316"/>
                <a:gd name="connsiteY3" fmla="*/ 0 h 933925"/>
                <a:gd name="connsiteX4" fmla="*/ 2141316 w 2141316"/>
                <a:gd name="connsiteY4" fmla="*/ 318303 h 933925"/>
                <a:gd name="connsiteX5" fmla="*/ 1659507 w 2141316"/>
                <a:gd name="connsiteY5" fmla="*/ 640934 h 933925"/>
                <a:gd name="connsiteX6" fmla="*/ 1255853 w 2141316"/>
                <a:gd name="connsiteY6" fmla="*/ 833377 h 933925"/>
                <a:gd name="connsiteX7" fmla="*/ 1026523 w 2141316"/>
                <a:gd name="connsiteY7" fmla="*/ 933925 h 933925"/>
                <a:gd name="connsiteX8" fmla="*/ 0 w 2141316"/>
                <a:gd name="connsiteY8" fmla="*/ 933573 h 933925"/>
                <a:gd name="connsiteX0" fmla="*/ 0 w 2141316"/>
                <a:gd name="connsiteY0" fmla="*/ 933573 h 933925"/>
                <a:gd name="connsiteX1" fmla="*/ 653617 w 2141316"/>
                <a:gd name="connsiteY1" fmla="*/ 653617 h 933925"/>
                <a:gd name="connsiteX2" fmla="*/ 1163255 w 2141316"/>
                <a:gd name="connsiteY2" fmla="*/ 381964 h 933925"/>
                <a:gd name="connsiteX3" fmla="*/ 1759351 w 2141316"/>
                <a:gd name="connsiteY3" fmla="*/ 0 h 933925"/>
                <a:gd name="connsiteX4" fmla="*/ 2141316 w 2141316"/>
                <a:gd name="connsiteY4" fmla="*/ 322279 h 933925"/>
                <a:gd name="connsiteX5" fmla="*/ 1659507 w 2141316"/>
                <a:gd name="connsiteY5" fmla="*/ 640934 h 933925"/>
                <a:gd name="connsiteX6" fmla="*/ 1255853 w 2141316"/>
                <a:gd name="connsiteY6" fmla="*/ 833377 h 933925"/>
                <a:gd name="connsiteX7" fmla="*/ 1026523 w 2141316"/>
                <a:gd name="connsiteY7" fmla="*/ 933925 h 933925"/>
                <a:gd name="connsiteX8" fmla="*/ 0 w 2141316"/>
                <a:gd name="connsiteY8" fmla="*/ 933573 h 933925"/>
                <a:gd name="connsiteX0" fmla="*/ 0 w 2141316"/>
                <a:gd name="connsiteY0" fmla="*/ 933573 h 933925"/>
                <a:gd name="connsiteX1" fmla="*/ 653617 w 2141316"/>
                <a:gd name="connsiteY1" fmla="*/ 653617 h 933925"/>
                <a:gd name="connsiteX2" fmla="*/ 1163255 w 2141316"/>
                <a:gd name="connsiteY2" fmla="*/ 381964 h 933925"/>
                <a:gd name="connsiteX3" fmla="*/ 1759351 w 2141316"/>
                <a:gd name="connsiteY3" fmla="*/ 0 h 933925"/>
                <a:gd name="connsiteX4" fmla="*/ 2141316 w 2141316"/>
                <a:gd name="connsiteY4" fmla="*/ 322279 h 933925"/>
                <a:gd name="connsiteX5" fmla="*/ 1659507 w 2141316"/>
                <a:gd name="connsiteY5" fmla="*/ 640934 h 933925"/>
                <a:gd name="connsiteX6" fmla="*/ 1255853 w 2141316"/>
                <a:gd name="connsiteY6" fmla="*/ 833377 h 933925"/>
                <a:gd name="connsiteX7" fmla="*/ 1026523 w 2141316"/>
                <a:gd name="connsiteY7" fmla="*/ 933925 h 933925"/>
                <a:gd name="connsiteX8" fmla="*/ 0 w 2141316"/>
                <a:gd name="connsiteY8" fmla="*/ 933573 h 933925"/>
                <a:gd name="connsiteX0" fmla="*/ 0 w 2141316"/>
                <a:gd name="connsiteY0" fmla="*/ 933573 h 933925"/>
                <a:gd name="connsiteX1" fmla="*/ 653617 w 2141316"/>
                <a:gd name="connsiteY1" fmla="*/ 653617 h 933925"/>
                <a:gd name="connsiteX2" fmla="*/ 1163255 w 2141316"/>
                <a:gd name="connsiteY2" fmla="*/ 381964 h 933925"/>
                <a:gd name="connsiteX3" fmla="*/ 1759351 w 2141316"/>
                <a:gd name="connsiteY3" fmla="*/ 0 h 933925"/>
                <a:gd name="connsiteX4" fmla="*/ 2141316 w 2141316"/>
                <a:gd name="connsiteY4" fmla="*/ 322279 h 933925"/>
                <a:gd name="connsiteX5" fmla="*/ 1659507 w 2141316"/>
                <a:gd name="connsiteY5" fmla="*/ 640934 h 933925"/>
                <a:gd name="connsiteX6" fmla="*/ 1255853 w 2141316"/>
                <a:gd name="connsiteY6" fmla="*/ 833377 h 933925"/>
                <a:gd name="connsiteX7" fmla="*/ 1026523 w 2141316"/>
                <a:gd name="connsiteY7" fmla="*/ 933925 h 933925"/>
                <a:gd name="connsiteX8" fmla="*/ 0 w 2141316"/>
                <a:gd name="connsiteY8" fmla="*/ 933573 h 933925"/>
                <a:gd name="connsiteX0" fmla="*/ 0 w 2141316"/>
                <a:gd name="connsiteY0" fmla="*/ 933573 h 933925"/>
                <a:gd name="connsiteX1" fmla="*/ 653617 w 2141316"/>
                <a:gd name="connsiteY1" fmla="*/ 653617 h 933925"/>
                <a:gd name="connsiteX2" fmla="*/ 1163255 w 2141316"/>
                <a:gd name="connsiteY2" fmla="*/ 381964 h 933925"/>
                <a:gd name="connsiteX3" fmla="*/ 1759351 w 2141316"/>
                <a:gd name="connsiteY3" fmla="*/ 0 h 933925"/>
                <a:gd name="connsiteX4" fmla="*/ 2141316 w 2141316"/>
                <a:gd name="connsiteY4" fmla="*/ 322279 h 933925"/>
                <a:gd name="connsiteX5" fmla="*/ 1659507 w 2141316"/>
                <a:gd name="connsiteY5" fmla="*/ 640934 h 933925"/>
                <a:gd name="connsiteX6" fmla="*/ 1255853 w 2141316"/>
                <a:gd name="connsiteY6" fmla="*/ 833377 h 933925"/>
                <a:gd name="connsiteX7" fmla="*/ 1026523 w 2141316"/>
                <a:gd name="connsiteY7" fmla="*/ 933925 h 933925"/>
                <a:gd name="connsiteX8" fmla="*/ 0 w 2141316"/>
                <a:gd name="connsiteY8" fmla="*/ 933573 h 9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1316" h="933925">
                  <a:moveTo>
                    <a:pt x="0" y="933573"/>
                  </a:moveTo>
                  <a:lnTo>
                    <a:pt x="653617" y="653617"/>
                  </a:lnTo>
                  <a:cubicBezTo>
                    <a:pt x="863254" y="555115"/>
                    <a:pt x="993376" y="472515"/>
                    <a:pt x="1163255" y="381964"/>
                  </a:cubicBezTo>
                  <a:lnTo>
                    <a:pt x="1759351" y="0"/>
                  </a:lnTo>
                  <a:lnTo>
                    <a:pt x="2141316" y="322279"/>
                  </a:lnTo>
                  <a:lnTo>
                    <a:pt x="1659507" y="640934"/>
                  </a:lnTo>
                  <a:lnTo>
                    <a:pt x="1255853" y="833377"/>
                  </a:lnTo>
                  <a:lnTo>
                    <a:pt x="1026523" y="933925"/>
                  </a:lnTo>
                  <a:lnTo>
                    <a:pt x="0" y="933573"/>
                  </a:lnTo>
                  <a:close/>
                </a:path>
              </a:pathLst>
            </a:custGeom>
            <a:solidFill>
              <a:schemeClr val="bg1">
                <a:lumMod val="6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V="1">
              <a:off x="8551583" y="4357842"/>
              <a:ext cx="0" cy="13025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8547608" y="5650633"/>
              <a:ext cx="209869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8014168" y="4192563"/>
                  <a:ext cx="631827" cy="369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𝜔</m:t>
                        </m:r>
                      </m:oMath>
                    </m:oMathPara>
                  </a14:m>
                  <a:endPara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168" y="4192563"/>
                  <a:ext cx="631827" cy="3693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0597560" y="5459398"/>
                  <a:ext cx="631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i="1" smtClean="0">
                                    <a:latin typeface="Cambria Math" charset="0"/>
                                    <a:ea typeface="メイリオ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7560" y="5459398"/>
                  <a:ext cx="63182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9268" r="-34286" b="-5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フリーフォーム 26"/>
            <p:cNvSpPr/>
            <p:nvPr/>
          </p:nvSpPr>
          <p:spPr>
            <a:xfrm>
              <a:off x="8550543" y="4707733"/>
              <a:ext cx="1799037" cy="951824"/>
            </a:xfrm>
            <a:custGeom>
              <a:avLst/>
              <a:gdLst>
                <a:gd name="connsiteX0" fmla="*/ 0 w 1700784"/>
                <a:gd name="connsiteY0" fmla="*/ 960120 h 960120"/>
                <a:gd name="connsiteX1" fmla="*/ 832104 w 1700784"/>
                <a:gd name="connsiteY1" fmla="*/ 566928 h 960120"/>
                <a:gd name="connsiteX2" fmla="*/ 1700784 w 1700784"/>
                <a:gd name="connsiteY2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0784" h="960120">
                  <a:moveTo>
                    <a:pt x="0" y="960120"/>
                  </a:moveTo>
                  <a:cubicBezTo>
                    <a:pt x="274320" y="843534"/>
                    <a:pt x="548640" y="726948"/>
                    <a:pt x="832104" y="566928"/>
                  </a:cubicBezTo>
                  <a:cubicBezTo>
                    <a:pt x="1115568" y="406908"/>
                    <a:pt x="1408176" y="203454"/>
                    <a:pt x="170078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42"/>
            <p:cNvSpPr/>
            <p:nvPr/>
          </p:nvSpPr>
          <p:spPr>
            <a:xfrm>
              <a:off x="9572751" y="5003886"/>
              <a:ext cx="1176773" cy="643836"/>
            </a:xfrm>
            <a:custGeom>
              <a:avLst/>
              <a:gdLst>
                <a:gd name="connsiteX0" fmla="*/ 0 w 1700784"/>
                <a:gd name="connsiteY0" fmla="*/ 960120 h 960120"/>
                <a:gd name="connsiteX1" fmla="*/ 832104 w 1700784"/>
                <a:gd name="connsiteY1" fmla="*/ 566928 h 960120"/>
                <a:gd name="connsiteX2" fmla="*/ 1700784 w 1700784"/>
                <a:gd name="connsiteY2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0784" h="960120">
                  <a:moveTo>
                    <a:pt x="0" y="960120"/>
                  </a:moveTo>
                  <a:cubicBezTo>
                    <a:pt x="274320" y="843534"/>
                    <a:pt x="548640" y="726948"/>
                    <a:pt x="832104" y="566928"/>
                  </a:cubicBezTo>
                  <a:cubicBezTo>
                    <a:pt x="1115568" y="406908"/>
                    <a:pt x="1408176" y="203454"/>
                    <a:pt x="170078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991416" y="3434808"/>
            <a:ext cx="1168132" cy="1051380"/>
            <a:chOff x="10649164" y="4287513"/>
            <a:chExt cx="1613371" cy="13792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円/楕円 3"/>
            <p:cNvSpPr/>
            <p:nvPr/>
          </p:nvSpPr>
          <p:spPr>
            <a:xfrm>
              <a:off x="10885724" y="4602477"/>
              <a:ext cx="749519" cy="7096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1524786" y="4287513"/>
              <a:ext cx="450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solidFill>
                    <a:schemeClr val="accent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V="1">
              <a:off x="11434239" y="4499864"/>
              <a:ext cx="242649" cy="20730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11161056" y="4582155"/>
              <a:ext cx="450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0649164" y="5303408"/>
              <a:ext cx="1613371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Fermi sphere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32767" y="4761481"/>
                <a:ext cx="9142608" cy="99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●</a:t>
                </a:r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The nature of the soft modes on Z</a:t>
                </a:r>
                <a:r>
                  <a:rPr kumimoji="1" lang="en-US" altLang="ja-JP" sz="1400" baseline="-25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CP is somewhat involved. The charge conjugation sym. is</a:t>
                </a:r>
              </a:p>
              <a:p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 broken due to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charset="0"/>
                        <a:ea typeface="メイリオ" panose="020B0604030504040204" pitchFamily="50" charset="-128"/>
                      </a:rPr>
                      <m:t>𝜇</m:t>
                    </m:r>
                  </m:oMath>
                </a14:m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in addition to the chiral sym. This gives rise to a </a:t>
                </a:r>
                <a:r>
                  <a:rPr kumimoji="1" lang="en-US" altLang="ja-JP" sz="1400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nonvanishing</a:t>
                </a:r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coupling between</a:t>
                </a:r>
              </a:p>
              <a:p>
                <a:r>
                  <a:rPr kumimoji="1" lang="en-US" altLang="ja-JP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the fluctuations of Lorentz-scalar channels and (the zeroth-components of) Lorentz-vector channels</a:t>
                </a:r>
              </a:p>
              <a:p>
                <a:r>
                  <a:rPr kumimoji="1" lang="en-US" altLang="ja-JP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(</a:t>
                </a:r>
                <a:r>
                  <a:rPr kumimoji="1" lang="en-US" altLang="ja-JP" sz="1400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eg</a:t>
                </a:r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400" i="1" smtClean="0"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kumimoji="1" lang="en-US" altLang="ja-JP" sz="1400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barPr>
                          <m:e>
                            <m:r>
                              <a:rPr kumimoji="1" lang="en-US" altLang="ja-JP" sz="1400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𝜓</m:t>
                            </m:r>
                          </m:e>
                        </m:bar>
                        <m:r>
                          <a:rPr kumimoji="1" lang="en-US" altLang="ja-JP" sz="14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  <m:t>𝜓</m:t>
                        </m:r>
                        <m:bar>
                          <m:barPr>
                            <m:pos m:val="top"/>
                            <m:ctrlPr>
                              <a:rPr kumimoji="1" lang="en-US" altLang="ja-JP" sz="1400" i="1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barPr>
                          <m:e>
                            <m:r>
                              <a:rPr kumimoji="1" lang="en-US" altLang="ja-JP" sz="1400" i="1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𝜓</m:t>
                            </m:r>
                          </m:e>
                        </m:ba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𝛾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p>
                        </m:sSup>
                        <m:r>
                          <a:rPr kumimoji="1" lang="en-US" altLang="ja-JP" sz="1400" i="1">
                            <a:latin typeface="Cambria Math" charset="0"/>
                            <a:ea typeface="メイリオ" panose="020B0604030504040204" pitchFamily="50" charset="-128"/>
                          </a:rPr>
                          <m:t>𝜓</m:t>
                        </m:r>
                      </m:e>
                    </m:d>
                    <m:r>
                      <a:rPr kumimoji="1" lang="en-US" altLang="ja-JP" sz="1400" b="0" i="1" smtClean="0">
                        <a:latin typeface="Cambria Math" charset="0"/>
                        <a:ea typeface="メイリオ" panose="020B0604030504040204" pitchFamily="50" charset="-128"/>
                      </a:rPr>
                      <m:t>≠0</m:t>
                    </m:r>
                  </m:oMath>
                </a14:m>
                <a:r>
                  <a:rPr kumimoji="1" lang="en-US" altLang="ja-JP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).</a:t>
                </a: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7" y="4761481"/>
                <a:ext cx="9142608" cy="997645"/>
              </a:xfrm>
              <a:prstGeom prst="rect">
                <a:avLst/>
              </a:prstGeom>
              <a:blipFill rotWithShape="0">
                <a:blip r:embed="rId11"/>
                <a:stretch>
                  <a:fillRect l="-200" t="-1220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" y="1223148"/>
            <a:ext cx="3272503" cy="2857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005" y="1032943"/>
                <a:ext cx="45496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Soft modes at O(4) CP: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𝜎</m:t>
                    </m:r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Meiryo" charset="-128"/>
                    <a:ea typeface="Meiryo" charset="-128"/>
                    <a:cs typeface="Meiryo" charset="-128"/>
                  </a:rPr>
                  <a:t> (meson quartet)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05" y="1032943"/>
                <a:ext cx="4549619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40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21064325">
            <a:off x="2184689" y="1035896"/>
            <a:ext cx="1671824" cy="433269"/>
          </a:xfrm>
          <a:custGeom>
            <a:avLst/>
            <a:gdLst>
              <a:gd name="connsiteX0" fmla="*/ 0 w 1517072"/>
              <a:gd name="connsiteY0" fmla="*/ 108317 h 433269"/>
              <a:gd name="connsiteX1" fmla="*/ 1300438 w 1517072"/>
              <a:gd name="connsiteY1" fmla="*/ 108317 h 433269"/>
              <a:gd name="connsiteX2" fmla="*/ 1300438 w 1517072"/>
              <a:gd name="connsiteY2" fmla="*/ 0 h 433269"/>
              <a:gd name="connsiteX3" fmla="*/ 1517072 w 1517072"/>
              <a:gd name="connsiteY3" fmla="*/ 216635 h 433269"/>
              <a:gd name="connsiteX4" fmla="*/ 1300438 w 1517072"/>
              <a:gd name="connsiteY4" fmla="*/ 433269 h 433269"/>
              <a:gd name="connsiteX5" fmla="*/ 1300438 w 1517072"/>
              <a:gd name="connsiteY5" fmla="*/ 324952 h 433269"/>
              <a:gd name="connsiteX6" fmla="*/ 0 w 1517072"/>
              <a:gd name="connsiteY6" fmla="*/ 324952 h 433269"/>
              <a:gd name="connsiteX7" fmla="*/ 0 w 1517072"/>
              <a:gd name="connsiteY7" fmla="*/ 108317 h 433269"/>
              <a:gd name="connsiteX0" fmla="*/ 0 w 1523165"/>
              <a:gd name="connsiteY0" fmla="*/ 184736 h 433269"/>
              <a:gd name="connsiteX1" fmla="*/ 1306531 w 1523165"/>
              <a:gd name="connsiteY1" fmla="*/ 108317 h 433269"/>
              <a:gd name="connsiteX2" fmla="*/ 1306531 w 1523165"/>
              <a:gd name="connsiteY2" fmla="*/ 0 h 433269"/>
              <a:gd name="connsiteX3" fmla="*/ 1523165 w 1523165"/>
              <a:gd name="connsiteY3" fmla="*/ 216635 h 433269"/>
              <a:gd name="connsiteX4" fmla="*/ 1306531 w 1523165"/>
              <a:gd name="connsiteY4" fmla="*/ 433269 h 433269"/>
              <a:gd name="connsiteX5" fmla="*/ 1306531 w 1523165"/>
              <a:gd name="connsiteY5" fmla="*/ 324952 h 433269"/>
              <a:gd name="connsiteX6" fmla="*/ 6093 w 1523165"/>
              <a:gd name="connsiteY6" fmla="*/ 324952 h 433269"/>
              <a:gd name="connsiteX7" fmla="*/ 0 w 1523165"/>
              <a:gd name="connsiteY7" fmla="*/ 184736 h 433269"/>
              <a:gd name="connsiteX0" fmla="*/ 2234 w 1525399"/>
              <a:gd name="connsiteY0" fmla="*/ 184736 h 433269"/>
              <a:gd name="connsiteX1" fmla="*/ 1308765 w 1525399"/>
              <a:gd name="connsiteY1" fmla="*/ 108317 h 433269"/>
              <a:gd name="connsiteX2" fmla="*/ 1308765 w 1525399"/>
              <a:gd name="connsiteY2" fmla="*/ 0 h 433269"/>
              <a:gd name="connsiteX3" fmla="*/ 1525399 w 1525399"/>
              <a:gd name="connsiteY3" fmla="*/ 216635 h 433269"/>
              <a:gd name="connsiteX4" fmla="*/ 1308765 w 1525399"/>
              <a:gd name="connsiteY4" fmla="*/ 433269 h 433269"/>
              <a:gd name="connsiteX5" fmla="*/ 1308765 w 1525399"/>
              <a:gd name="connsiteY5" fmla="*/ 324952 h 433269"/>
              <a:gd name="connsiteX6" fmla="*/ 0 w 1525399"/>
              <a:gd name="connsiteY6" fmla="*/ 229047 h 433269"/>
              <a:gd name="connsiteX7" fmla="*/ 2234 w 1525399"/>
              <a:gd name="connsiteY7" fmla="*/ 184736 h 433269"/>
              <a:gd name="connsiteX0" fmla="*/ 0 w 1527723"/>
              <a:gd name="connsiteY0" fmla="*/ 197387 h 433269"/>
              <a:gd name="connsiteX1" fmla="*/ 1311089 w 1527723"/>
              <a:gd name="connsiteY1" fmla="*/ 108317 h 433269"/>
              <a:gd name="connsiteX2" fmla="*/ 1311089 w 1527723"/>
              <a:gd name="connsiteY2" fmla="*/ 0 h 433269"/>
              <a:gd name="connsiteX3" fmla="*/ 1527723 w 1527723"/>
              <a:gd name="connsiteY3" fmla="*/ 216635 h 433269"/>
              <a:gd name="connsiteX4" fmla="*/ 1311089 w 1527723"/>
              <a:gd name="connsiteY4" fmla="*/ 433269 h 433269"/>
              <a:gd name="connsiteX5" fmla="*/ 1311089 w 1527723"/>
              <a:gd name="connsiteY5" fmla="*/ 324952 h 433269"/>
              <a:gd name="connsiteX6" fmla="*/ 2324 w 1527723"/>
              <a:gd name="connsiteY6" fmla="*/ 229047 h 433269"/>
              <a:gd name="connsiteX7" fmla="*/ 0 w 1527723"/>
              <a:gd name="connsiteY7" fmla="*/ 197387 h 4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723" h="433269">
                <a:moveTo>
                  <a:pt x="0" y="197387"/>
                </a:moveTo>
                <a:lnTo>
                  <a:pt x="1311089" y="108317"/>
                </a:lnTo>
                <a:lnTo>
                  <a:pt x="1311089" y="0"/>
                </a:lnTo>
                <a:lnTo>
                  <a:pt x="1527723" y="216635"/>
                </a:lnTo>
                <a:lnTo>
                  <a:pt x="1311089" y="433269"/>
                </a:lnTo>
                <a:lnTo>
                  <a:pt x="1311089" y="324952"/>
                </a:lnTo>
                <a:lnTo>
                  <a:pt x="2324" y="229047"/>
                </a:lnTo>
                <a:lnTo>
                  <a:pt x="0" y="1973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5"/>
          <p:cNvSpPr/>
          <p:nvPr/>
        </p:nvSpPr>
        <p:spPr>
          <a:xfrm rot="2020704">
            <a:off x="2403235" y="2321627"/>
            <a:ext cx="941027" cy="433269"/>
          </a:xfrm>
          <a:custGeom>
            <a:avLst/>
            <a:gdLst>
              <a:gd name="connsiteX0" fmla="*/ 0 w 1517072"/>
              <a:gd name="connsiteY0" fmla="*/ 108317 h 433269"/>
              <a:gd name="connsiteX1" fmla="*/ 1300438 w 1517072"/>
              <a:gd name="connsiteY1" fmla="*/ 108317 h 433269"/>
              <a:gd name="connsiteX2" fmla="*/ 1300438 w 1517072"/>
              <a:gd name="connsiteY2" fmla="*/ 0 h 433269"/>
              <a:gd name="connsiteX3" fmla="*/ 1517072 w 1517072"/>
              <a:gd name="connsiteY3" fmla="*/ 216635 h 433269"/>
              <a:gd name="connsiteX4" fmla="*/ 1300438 w 1517072"/>
              <a:gd name="connsiteY4" fmla="*/ 433269 h 433269"/>
              <a:gd name="connsiteX5" fmla="*/ 1300438 w 1517072"/>
              <a:gd name="connsiteY5" fmla="*/ 324952 h 433269"/>
              <a:gd name="connsiteX6" fmla="*/ 0 w 1517072"/>
              <a:gd name="connsiteY6" fmla="*/ 324952 h 433269"/>
              <a:gd name="connsiteX7" fmla="*/ 0 w 1517072"/>
              <a:gd name="connsiteY7" fmla="*/ 108317 h 433269"/>
              <a:gd name="connsiteX0" fmla="*/ 0 w 1523165"/>
              <a:gd name="connsiteY0" fmla="*/ 184736 h 433269"/>
              <a:gd name="connsiteX1" fmla="*/ 1306531 w 1523165"/>
              <a:gd name="connsiteY1" fmla="*/ 108317 h 433269"/>
              <a:gd name="connsiteX2" fmla="*/ 1306531 w 1523165"/>
              <a:gd name="connsiteY2" fmla="*/ 0 h 433269"/>
              <a:gd name="connsiteX3" fmla="*/ 1523165 w 1523165"/>
              <a:gd name="connsiteY3" fmla="*/ 216635 h 433269"/>
              <a:gd name="connsiteX4" fmla="*/ 1306531 w 1523165"/>
              <a:gd name="connsiteY4" fmla="*/ 433269 h 433269"/>
              <a:gd name="connsiteX5" fmla="*/ 1306531 w 1523165"/>
              <a:gd name="connsiteY5" fmla="*/ 324952 h 433269"/>
              <a:gd name="connsiteX6" fmla="*/ 6093 w 1523165"/>
              <a:gd name="connsiteY6" fmla="*/ 324952 h 433269"/>
              <a:gd name="connsiteX7" fmla="*/ 0 w 1523165"/>
              <a:gd name="connsiteY7" fmla="*/ 184736 h 433269"/>
              <a:gd name="connsiteX0" fmla="*/ 2234 w 1525399"/>
              <a:gd name="connsiteY0" fmla="*/ 184736 h 433269"/>
              <a:gd name="connsiteX1" fmla="*/ 1308765 w 1525399"/>
              <a:gd name="connsiteY1" fmla="*/ 108317 h 433269"/>
              <a:gd name="connsiteX2" fmla="*/ 1308765 w 1525399"/>
              <a:gd name="connsiteY2" fmla="*/ 0 h 433269"/>
              <a:gd name="connsiteX3" fmla="*/ 1525399 w 1525399"/>
              <a:gd name="connsiteY3" fmla="*/ 216635 h 433269"/>
              <a:gd name="connsiteX4" fmla="*/ 1308765 w 1525399"/>
              <a:gd name="connsiteY4" fmla="*/ 433269 h 433269"/>
              <a:gd name="connsiteX5" fmla="*/ 1308765 w 1525399"/>
              <a:gd name="connsiteY5" fmla="*/ 324952 h 433269"/>
              <a:gd name="connsiteX6" fmla="*/ 0 w 1525399"/>
              <a:gd name="connsiteY6" fmla="*/ 229047 h 433269"/>
              <a:gd name="connsiteX7" fmla="*/ 2234 w 1525399"/>
              <a:gd name="connsiteY7" fmla="*/ 184736 h 433269"/>
              <a:gd name="connsiteX0" fmla="*/ 0 w 1527723"/>
              <a:gd name="connsiteY0" fmla="*/ 197387 h 433269"/>
              <a:gd name="connsiteX1" fmla="*/ 1311089 w 1527723"/>
              <a:gd name="connsiteY1" fmla="*/ 108317 h 433269"/>
              <a:gd name="connsiteX2" fmla="*/ 1311089 w 1527723"/>
              <a:gd name="connsiteY2" fmla="*/ 0 h 433269"/>
              <a:gd name="connsiteX3" fmla="*/ 1527723 w 1527723"/>
              <a:gd name="connsiteY3" fmla="*/ 216635 h 433269"/>
              <a:gd name="connsiteX4" fmla="*/ 1311089 w 1527723"/>
              <a:gd name="connsiteY4" fmla="*/ 433269 h 433269"/>
              <a:gd name="connsiteX5" fmla="*/ 1311089 w 1527723"/>
              <a:gd name="connsiteY5" fmla="*/ 324952 h 433269"/>
              <a:gd name="connsiteX6" fmla="*/ 2324 w 1527723"/>
              <a:gd name="connsiteY6" fmla="*/ 229047 h 433269"/>
              <a:gd name="connsiteX7" fmla="*/ 0 w 1527723"/>
              <a:gd name="connsiteY7" fmla="*/ 197387 h 4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723" h="433269">
                <a:moveTo>
                  <a:pt x="0" y="197387"/>
                </a:moveTo>
                <a:lnTo>
                  <a:pt x="1311089" y="108317"/>
                </a:lnTo>
                <a:lnTo>
                  <a:pt x="1311089" y="0"/>
                </a:lnTo>
                <a:lnTo>
                  <a:pt x="1527723" y="216635"/>
                </a:lnTo>
                <a:lnTo>
                  <a:pt x="1311089" y="433269"/>
                </a:lnTo>
                <a:lnTo>
                  <a:pt x="1311089" y="324952"/>
                </a:lnTo>
                <a:lnTo>
                  <a:pt x="2324" y="229047"/>
                </a:lnTo>
                <a:lnTo>
                  <a:pt x="0" y="19738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198805" y="2861888"/>
            <a:ext cx="589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Soft modes at Z</a:t>
            </a:r>
            <a:r>
              <a:rPr lang="en-US" sz="1600" baseline="-250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CP: particle-hole modes?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hydrodynamical</a:t>
            </a:r>
            <a:r>
              <a:rPr lang="en-US" sz="1400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modes, such as baryon number fluctuation, ...)</a:t>
            </a:r>
          </a:p>
        </p:txBody>
      </p:sp>
      <p:sp>
        <p:nvSpPr>
          <p:cNvPr id="46" name="テキスト ボックス 50"/>
          <p:cNvSpPr txBox="1"/>
          <p:nvPr/>
        </p:nvSpPr>
        <p:spPr>
          <a:xfrm>
            <a:off x="0" y="5986584"/>
            <a:ext cx="86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According to RPA for NJL model, Time-dependent GL </a:t>
            </a:r>
            <a:r>
              <a:rPr kumimoji="1" lang="en-US" altLang="ja-JP" sz="105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H.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Fujii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, M.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Ohtani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,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PRD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(2004)</a:t>
            </a:r>
            <a:r>
              <a:rPr kumimoji="1" lang="en-US" altLang="ja-JP" sz="105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and </a:t>
            </a: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Langevin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eq. </a:t>
            </a:r>
            <a:r>
              <a:rPr kumimoji="1" lang="en-US" altLang="ja-JP" sz="105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D. T. Son, M. A.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Stephanov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,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PRD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(2004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メイリオ"/>
                <a:ea typeface="メイリオ"/>
              </a:rPr>
              <a:t>)</a:t>
            </a:r>
            <a:r>
              <a:rPr kumimoji="1" lang="en-US" altLang="ja-JP" sz="105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soft modes are the particle-hole modes.</a:t>
            </a:r>
          </a:p>
        </p:txBody>
      </p:sp>
    </p:spTree>
    <p:extLst>
      <p:ext uri="{BB962C8B-B14F-4D97-AF65-F5344CB8AC3E}">
        <p14:creationId xmlns:p14="http://schemas.microsoft.com/office/powerpoint/2010/main" val="20378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73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Purpose of this research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4096" y="1450994"/>
                <a:ext cx="8410926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We investigate the behavior of the low-energy modes around the CPs</a:t>
                </a:r>
              </a:p>
              <a:p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 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𝑇</m:t>
                    </m:r>
                    <m:r>
                      <a:rPr kumimoji="1" lang="en-US" altLang="ja-JP" i="1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, </m:t>
                    </m:r>
                    <m:r>
                      <a:rPr kumimoji="1" lang="en-US" altLang="ja-JP" i="1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𝜇</m:t>
                    </m:r>
                    <m:r>
                      <a:rPr kumimoji="1" lang="en-US" altLang="ja-JP" i="1">
                        <a:solidFill>
                          <a:schemeClr val="tx1"/>
                        </a:solidFill>
                        <a:latin typeface="Cambria Math" charset="0"/>
                        <a:ea typeface="メイリオ" panose="020B0604030504040204" pitchFamily="50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i="1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chemeClr val="tx1"/>
                            </a:solidFill>
                            <a:latin typeface="Cambria Math" charset="0"/>
                            <a:ea typeface="メイリオ" panose="020B0604030504040204" pitchFamily="50" charset="-128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)-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space</a:t>
                </a:r>
                <a:r>
                  <a:rPr lang="en-US" altLang="ja-JP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using the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Meiryo" charset="-128"/>
                    <a:ea typeface="Meiryo" charset="-128"/>
                    <a:cs typeface="Meiryo" charset="-128"/>
                  </a:rPr>
                  <a:t>functional renormalization group (FRG)</a:t>
                </a:r>
                <a:r>
                  <a:rPr kumimoji="1"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,</a:t>
                </a:r>
              </a:p>
              <a:p>
                <a:r>
                  <a:rPr kumimoji="1" lang="en-US" altLang="ja-JP" dirty="0">
                    <a:latin typeface="Meiryo" charset="-128"/>
                    <a:ea typeface="Meiryo" charset="-128"/>
                    <a:cs typeface="Meiryo" charset="-128"/>
                  </a:rPr>
                  <a:t> </a:t>
                </a:r>
                <a:r>
                  <a:rPr kumimoji="1"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  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which</a:t>
                </a:r>
                <a:r>
                  <a:rPr kumimoji="1" lang="en-US" altLang="ja-JP" dirty="0" smtClean="0">
                    <a:latin typeface="Meiryo" charset="-128"/>
                    <a:ea typeface="Meiryo" charset="-128"/>
                    <a:cs typeface="Meiryo" charset="-128"/>
                  </a:rPr>
                  <a:t> is a non-perturbative method for the field theory</a:t>
                </a:r>
                <a:r>
                  <a:rPr kumimoji="1" lang="en-US" altLang="ja-JP" dirty="0" smtClean="0">
                    <a:solidFill>
                      <a:schemeClr val="tx1"/>
                    </a:solidFill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  <a:endParaRPr kumimoji="1" lang="en-US" altLang="ja-JP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6" y="1450994"/>
                <a:ext cx="8410926" cy="944746"/>
              </a:xfrm>
              <a:prstGeom prst="rect">
                <a:avLst/>
              </a:prstGeom>
              <a:blipFill rotWithShape="0">
                <a:blip r:embed="rId2"/>
                <a:stretch>
                  <a:fillRect l="-652" t="-25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096" y="2902331"/>
            <a:ext cx="864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We calculate the thermodynamic quantities and the </a:t>
            </a:r>
            <a:r>
              <a:rPr lang="en-US" altLang="ja-JP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spectral functions</a:t>
            </a:r>
          </a:p>
          <a:p>
            <a:r>
              <a:rPr lang="en-US" altLang="ja-JP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in the </a:t>
            </a:r>
            <a:r>
              <a:rPr lang="en-US" altLang="ja-JP" dirty="0" err="1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mesonic</a:t>
            </a:r>
            <a:r>
              <a:rPr lang="en-US" altLang="ja-JP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channels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with 2-flavor quark-meson model to investigate</a:t>
            </a:r>
          </a:p>
          <a:p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the behavior of modes.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96" y="4332252"/>
            <a:ext cx="8410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We find a non-trivial </a:t>
            </a:r>
            <a:r>
              <a:rPr lang="en-US" altLang="ja-JP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behavior in the </a:t>
            </a:r>
            <a:r>
              <a:rPr lang="en-US" altLang="ja-JP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sigma meson channel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. </a:t>
            </a:r>
          </a:p>
          <a:p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Therefore we mainly show the result of the spectral functions in the </a:t>
            </a:r>
          </a:p>
          <a:p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en-US" altLang="ja-JP" dirty="0" smtClea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sigma meson channel.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1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099" y="125872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9" y="2933651"/>
            <a:ext cx="331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latin typeface="Meiryo" charset="-128"/>
                <a:ea typeface="Meiryo" charset="-128"/>
                <a:cs typeface="Meiryo" charset="-128"/>
              </a:rPr>
              <a:t>Formulation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099" y="4608582"/>
            <a:ext cx="24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Results</a:t>
            </a:r>
          </a:p>
        </p:txBody>
      </p:sp>
      <p:sp>
        <p:nvSpPr>
          <p:cNvPr id="9" name="テキスト ボックス 2"/>
          <p:cNvSpPr txBox="1"/>
          <p:nvPr/>
        </p:nvSpPr>
        <p:spPr>
          <a:xfrm>
            <a:off x="0" y="127386"/>
            <a:ext cx="379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4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9144000" cy="716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333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Functional renormalization group and 2-point function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6838" y="951529"/>
            <a:ext cx="43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Functional renormalization group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Gamma_{k=0}&#10;=&#10;\Gamma&#10;\end{align*}&lt;/body&gt;&#10;  &lt;fcolor&gt;FF000000&lt;/fcolor&gt;&#10;  &lt;bcolor&gt;FFFFFFFF&lt;/bcolor&gt;&#10;  &lt;transparent&gt;True&lt;/transparent&gt;&#10;  &lt;resolution&gt;1800&lt;/resolution&gt;&#10;  &lt;imageh&gt;209&lt;/imageh&gt;&#10;  &lt;imagew&gt;100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97" y="2844020"/>
            <a:ext cx="861587" cy="18007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#10;\usepackage{mathrsfs}&#10;&#10;\newcommand{\Slash}[1]{{\ooalign{\hfil/\hfil\crcr$#1$}}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\def\DJqq{\Delta J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mb{m_{\beta}}&#10;\def\mq{m_{\psi}}&#10;&#10;\def\Eat{\tilde{E}_{\alpha}}&#10;\def\Ebt{\tilde{E}_{\beta}}&#10;\def\Eqt{\tilde{E}_{\psi}}&#10;&#10;\def\ip0{\mathrm{i}p_{0}}&#10;\def\p02{p_{0}^{2}}&#10;&#10;\def\q2{\vec{q}^2}&#10;\def\qabs{|\vec{q}|}&#10;&#10;\def\qmin{q_{\mathrm{min}}}&#10;\def\qmax{q_{\mathrm{max}}}&#10;&#10;\def\nf{n_{F}}&#10;\def\nb{n_{B}}&lt;/preamble&gt;&#10;  &lt;body&gt;\begin{align*} &#10;\Gamma_{k=\Lambda}&#10;=&#10;S_{\Lambda}&#10;\end{align*}&lt;/body&gt;&#10;  &lt;fcolor&gt;FF000000&lt;/fcolor&gt;&#10;  &lt;bcolor&gt;FFFFFFFF&lt;/bcolor&gt;&#10;  &lt;transparent&gt;True&lt;/transparent&gt;&#10;  &lt;resolution&gt;1800&lt;/resolution&gt;&#10;  &lt;imageh&gt;212&lt;/imageh&gt;&#10;  &lt;imagew&gt;117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5" y="1438470"/>
            <a:ext cx="1032929" cy="186684"/>
          </a:xfrm>
          <a:prstGeom prst="rect">
            <a:avLst/>
          </a:prstGeom>
        </p:spPr>
      </p:pic>
      <p:sp>
        <p:nvSpPr>
          <p:cNvPr id="11" name="矢印: 下 10"/>
          <p:cNvSpPr/>
          <p:nvPr/>
        </p:nvSpPr>
        <p:spPr>
          <a:xfrm>
            <a:off x="1000380" y="1787913"/>
            <a:ext cx="374769" cy="967698"/>
          </a:xfrm>
          <a:custGeom>
            <a:avLst/>
            <a:gdLst>
              <a:gd name="connsiteX0" fmla="*/ 0 w 562062"/>
              <a:gd name="connsiteY0" fmla="*/ 792760 h 1073791"/>
              <a:gd name="connsiteX1" fmla="*/ 140516 w 562062"/>
              <a:gd name="connsiteY1" fmla="*/ 792760 h 1073791"/>
              <a:gd name="connsiteX2" fmla="*/ 140516 w 562062"/>
              <a:gd name="connsiteY2" fmla="*/ 0 h 1073791"/>
              <a:gd name="connsiteX3" fmla="*/ 421547 w 562062"/>
              <a:gd name="connsiteY3" fmla="*/ 0 h 1073791"/>
              <a:gd name="connsiteX4" fmla="*/ 421547 w 562062"/>
              <a:gd name="connsiteY4" fmla="*/ 792760 h 1073791"/>
              <a:gd name="connsiteX5" fmla="*/ 562062 w 562062"/>
              <a:gd name="connsiteY5" fmla="*/ 792760 h 1073791"/>
              <a:gd name="connsiteX6" fmla="*/ 281031 w 562062"/>
              <a:gd name="connsiteY6" fmla="*/ 1073791 h 1073791"/>
              <a:gd name="connsiteX7" fmla="*/ 0 w 562062"/>
              <a:gd name="connsiteY7" fmla="*/ 792760 h 1073791"/>
              <a:gd name="connsiteX0" fmla="*/ 0 w 562062"/>
              <a:gd name="connsiteY0" fmla="*/ 792760 h 1073791"/>
              <a:gd name="connsiteX1" fmla="*/ 249573 w 562062"/>
              <a:gd name="connsiteY1" fmla="*/ 843094 h 1073791"/>
              <a:gd name="connsiteX2" fmla="*/ 140516 w 562062"/>
              <a:gd name="connsiteY2" fmla="*/ 0 h 1073791"/>
              <a:gd name="connsiteX3" fmla="*/ 421547 w 562062"/>
              <a:gd name="connsiteY3" fmla="*/ 0 h 1073791"/>
              <a:gd name="connsiteX4" fmla="*/ 421547 w 562062"/>
              <a:gd name="connsiteY4" fmla="*/ 792760 h 1073791"/>
              <a:gd name="connsiteX5" fmla="*/ 562062 w 562062"/>
              <a:gd name="connsiteY5" fmla="*/ 792760 h 1073791"/>
              <a:gd name="connsiteX6" fmla="*/ 281031 w 562062"/>
              <a:gd name="connsiteY6" fmla="*/ 1073791 h 1073791"/>
              <a:gd name="connsiteX7" fmla="*/ 0 w 562062"/>
              <a:gd name="connsiteY7" fmla="*/ 792760 h 1073791"/>
              <a:gd name="connsiteX0" fmla="*/ 0 w 562062"/>
              <a:gd name="connsiteY0" fmla="*/ 792760 h 1073791"/>
              <a:gd name="connsiteX1" fmla="*/ 249573 w 562062"/>
              <a:gd name="connsiteY1" fmla="*/ 843094 h 1073791"/>
              <a:gd name="connsiteX2" fmla="*/ 140516 w 562062"/>
              <a:gd name="connsiteY2" fmla="*/ 0 h 1073791"/>
              <a:gd name="connsiteX3" fmla="*/ 421547 w 562062"/>
              <a:gd name="connsiteY3" fmla="*/ 0 h 1073791"/>
              <a:gd name="connsiteX4" fmla="*/ 329268 w 562062"/>
              <a:gd name="connsiteY4" fmla="*/ 859872 h 1073791"/>
              <a:gd name="connsiteX5" fmla="*/ 562062 w 562062"/>
              <a:gd name="connsiteY5" fmla="*/ 792760 h 1073791"/>
              <a:gd name="connsiteX6" fmla="*/ 281031 w 562062"/>
              <a:gd name="connsiteY6" fmla="*/ 1073791 h 1073791"/>
              <a:gd name="connsiteX7" fmla="*/ 0 w 562062"/>
              <a:gd name="connsiteY7" fmla="*/ 792760 h 1073791"/>
              <a:gd name="connsiteX0" fmla="*/ 0 w 562062"/>
              <a:gd name="connsiteY0" fmla="*/ 792760 h 1073791"/>
              <a:gd name="connsiteX1" fmla="*/ 249573 w 562062"/>
              <a:gd name="connsiteY1" fmla="*/ 843094 h 1073791"/>
              <a:gd name="connsiteX2" fmla="*/ 140516 w 562062"/>
              <a:gd name="connsiteY2" fmla="*/ 0 h 1073791"/>
              <a:gd name="connsiteX3" fmla="*/ 421547 w 562062"/>
              <a:gd name="connsiteY3" fmla="*/ 0 h 1073791"/>
              <a:gd name="connsiteX4" fmla="*/ 329268 w 562062"/>
              <a:gd name="connsiteY4" fmla="*/ 859872 h 1073791"/>
              <a:gd name="connsiteX5" fmla="*/ 562062 w 562062"/>
              <a:gd name="connsiteY5" fmla="*/ 839084 h 1073791"/>
              <a:gd name="connsiteX6" fmla="*/ 281031 w 562062"/>
              <a:gd name="connsiteY6" fmla="*/ 1073791 h 1073791"/>
              <a:gd name="connsiteX7" fmla="*/ 0 w 562062"/>
              <a:gd name="connsiteY7" fmla="*/ 792760 h 1073791"/>
              <a:gd name="connsiteX0" fmla="*/ 0 w 562062"/>
              <a:gd name="connsiteY0" fmla="*/ 827503 h 1073791"/>
              <a:gd name="connsiteX1" fmla="*/ 249573 w 562062"/>
              <a:gd name="connsiteY1" fmla="*/ 843094 h 1073791"/>
              <a:gd name="connsiteX2" fmla="*/ 140516 w 562062"/>
              <a:gd name="connsiteY2" fmla="*/ 0 h 1073791"/>
              <a:gd name="connsiteX3" fmla="*/ 421547 w 562062"/>
              <a:gd name="connsiteY3" fmla="*/ 0 h 1073791"/>
              <a:gd name="connsiteX4" fmla="*/ 329268 w 562062"/>
              <a:gd name="connsiteY4" fmla="*/ 859872 h 1073791"/>
              <a:gd name="connsiteX5" fmla="*/ 562062 w 562062"/>
              <a:gd name="connsiteY5" fmla="*/ 839084 h 1073791"/>
              <a:gd name="connsiteX6" fmla="*/ 281031 w 562062"/>
              <a:gd name="connsiteY6" fmla="*/ 1073791 h 1073791"/>
              <a:gd name="connsiteX7" fmla="*/ 0 w 562062"/>
              <a:gd name="connsiteY7" fmla="*/ 827503 h 1073791"/>
              <a:gd name="connsiteX0" fmla="*/ 0 w 562062"/>
              <a:gd name="connsiteY0" fmla="*/ 827503 h 1073791"/>
              <a:gd name="connsiteX1" fmla="*/ 249573 w 562062"/>
              <a:gd name="connsiteY1" fmla="*/ 860466 h 1073791"/>
              <a:gd name="connsiteX2" fmla="*/ 140516 w 562062"/>
              <a:gd name="connsiteY2" fmla="*/ 0 h 1073791"/>
              <a:gd name="connsiteX3" fmla="*/ 421547 w 562062"/>
              <a:gd name="connsiteY3" fmla="*/ 0 h 1073791"/>
              <a:gd name="connsiteX4" fmla="*/ 329268 w 562062"/>
              <a:gd name="connsiteY4" fmla="*/ 859872 h 1073791"/>
              <a:gd name="connsiteX5" fmla="*/ 562062 w 562062"/>
              <a:gd name="connsiteY5" fmla="*/ 839084 h 1073791"/>
              <a:gd name="connsiteX6" fmla="*/ 281031 w 562062"/>
              <a:gd name="connsiteY6" fmla="*/ 1073791 h 1073791"/>
              <a:gd name="connsiteX7" fmla="*/ 0 w 562062"/>
              <a:gd name="connsiteY7" fmla="*/ 827503 h 10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62" h="1073791">
                <a:moveTo>
                  <a:pt x="0" y="827503"/>
                </a:moveTo>
                <a:lnTo>
                  <a:pt x="249573" y="860466"/>
                </a:lnTo>
                <a:lnTo>
                  <a:pt x="140516" y="0"/>
                </a:lnTo>
                <a:lnTo>
                  <a:pt x="421547" y="0"/>
                </a:lnTo>
                <a:lnTo>
                  <a:pt x="329268" y="859872"/>
                </a:lnTo>
                <a:lnTo>
                  <a:pt x="562062" y="839084"/>
                </a:lnTo>
                <a:lnTo>
                  <a:pt x="281031" y="1073791"/>
                </a:lnTo>
                <a:lnTo>
                  <a:pt x="0" y="827503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7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70476" y="1020150"/>
            <a:ext cx="1767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C. Wetterich, </a:t>
            </a:r>
            <a:r>
              <a:rPr lang="en-US" altLang="ja-JP" sz="9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PLB </a:t>
            </a:r>
            <a:r>
              <a:rPr lang="en-US" altLang="ja-JP" sz="9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(1993)</a:t>
            </a:r>
            <a:endParaRPr kumimoji="1" lang="ja-JP" altLang="en-US" sz="9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722800" y="1335933"/>
                <a:ext cx="13508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latin typeface="Cambria Math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regulator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800" y="1335933"/>
                <a:ext cx="1350845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9" descr="regula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02" y="1571802"/>
            <a:ext cx="2311420" cy="16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92997" y="1918828"/>
            <a:ext cx="831336" cy="714942"/>
            <a:chOff x="4997303" y="1826228"/>
            <a:chExt cx="831336" cy="714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7303" y="1957541"/>
              <a:ext cx="135665" cy="528379"/>
            </a:xfrm>
            <a:prstGeom prst="rect">
              <a:avLst/>
            </a:prstGeom>
          </p:spPr>
        </p:pic>
        <p:sp>
          <p:nvSpPr>
            <p:cNvPr id="27" name="円弧 130"/>
            <p:cNvSpPr/>
            <p:nvPr/>
          </p:nvSpPr>
          <p:spPr>
            <a:xfrm>
              <a:off x="5238040" y="2001189"/>
              <a:ext cx="569333" cy="539981"/>
            </a:xfrm>
            <a:prstGeom prst="arc">
              <a:avLst>
                <a:gd name="adj1" fmla="val 16966746"/>
                <a:gd name="adj2" fmla="val 15243242"/>
              </a:avLst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テキスト ボックス 131"/>
            <p:cNvSpPr txBox="1"/>
            <p:nvPr/>
          </p:nvSpPr>
          <p:spPr>
            <a:xfrm>
              <a:off x="5329528" y="1826228"/>
              <a:ext cx="499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/>
                <a:t>●</a:t>
              </a:r>
              <a:endParaRPr kumimoji="1" lang="ja-JP" altLang="en-US" sz="1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736" y="2022752"/>
            <a:ext cx="2906183" cy="6386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5484" y="1787913"/>
            <a:ext cx="197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Wetterich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 eq.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8167" y="3331312"/>
                <a:ext cx="4682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50"/>
                    </a:solidFill>
                    <a:latin typeface="Meiryo" charset="-128"/>
                    <a:ea typeface="Meiryo" charset="-128"/>
                    <a:cs typeface="Meiryo" charset="-128"/>
                  </a:rPr>
                  <a:t>●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 Fluctuations are incorporated as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𝑘</m:t>
                    </m:r>
                    <m:r>
                      <a:rPr lang="en-US" altLang="ja-JP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→0</m:t>
                    </m:r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7" y="3331312"/>
                <a:ext cx="4682662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50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1"/>
          <p:cNvSpPr txBox="1"/>
          <p:nvPr/>
        </p:nvSpPr>
        <p:spPr>
          <a:xfrm>
            <a:off x="146838" y="3862955"/>
            <a:ext cx="403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Flow eq. for 2-point function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47" y="4283994"/>
            <a:ext cx="4882895" cy="6765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8167" y="5612582"/>
            <a:ext cx="866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The second derivatives of </a:t>
            </a:r>
            <a:r>
              <a:rPr lang="en-US" altLang="ja-JP" sz="1600" dirty="0" err="1" smtClean="0">
                <a:latin typeface="Meiryo" charset="-128"/>
                <a:ea typeface="Meiryo" charset="-128"/>
                <a:cs typeface="Meiryo" charset="-128"/>
              </a:rPr>
              <a:t>Wetterich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eq. around the expectation value of the field</a:t>
            </a:r>
          </a:p>
          <a:p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   in the ground state becomes the flow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eq. for (inverse) 2-point </a:t>
            </a:r>
            <a:r>
              <a:rPr lang="en-US" altLang="ja-JP" sz="1600" dirty="0" smtClean="0">
                <a:latin typeface="Meiryo" charset="-128"/>
                <a:ea typeface="Meiryo" charset="-128"/>
                <a:cs typeface="Meiryo" charset="-128"/>
              </a:rPr>
              <a:t>function.</a:t>
            </a:r>
            <a:endParaRPr lang="en-US" sz="16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6413176" y="4340479"/>
            <a:ext cx="1735857" cy="579779"/>
            <a:chOff x="6224916" y="4536722"/>
            <a:chExt cx="1735857" cy="579779"/>
          </a:xfrm>
        </p:grpSpPr>
        <p:grpSp>
          <p:nvGrpSpPr>
            <p:cNvPr id="44" name="グループ化 24"/>
            <p:cNvGrpSpPr/>
            <p:nvPr/>
          </p:nvGrpSpPr>
          <p:grpSpPr>
            <a:xfrm>
              <a:off x="6224916" y="4561819"/>
              <a:ext cx="774439" cy="528301"/>
              <a:chOff x="3020419" y="3619180"/>
              <a:chExt cx="2048251" cy="1382637"/>
            </a:xfrm>
          </p:grpSpPr>
          <p:sp>
            <p:nvSpPr>
              <p:cNvPr id="76" name="円弧 56"/>
              <p:cNvSpPr/>
              <p:nvPr/>
            </p:nvSpPr>
            <p:spPr>
              <a:xfrm>
                <a:off x="3395888" y="3765826"/>
                <a:ext cx="1303176" cy="1235991"/>
              </a:xfrm>
              <a:prstGeom prst="arc">
                <a:avLst>
                  <a:gd name="adj1" fmla="val 29345"/>
                  <a:gd name="adj2" fmla="val 10516193"/>
                </a:avLst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円弧 55"/>
              <p:cNvSpPr/>
              <p:nvPr/>
            </p:nvSpPr>
            <p:spPr>
              <a:xfrm>
                <a:off x="3394343" y="3764279"/>
                <a:ext cx="1303176" cy="1235991"/>
              </a:xfrm>
              <a:prstGeom prst="arc">
                <a:avLst>
                  <a:gd name="adj1" fmla="val 10770615"/>
                  <a:gd name="adj2" fmla="val 0"/>
                </a:avLst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円/楕円 57"/>
              <p:cNvSpPr/>
              <p:nvPr/>
            </p:nvSpPr>
            <p:spPr>
              <a:xfrm>
                <a:off x="3864376" y="3619180"/>
                <a:ext cx="365518" cy="3160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8" name="二等辺三角形 58"/>
              <p:cNvSpPr/>
              <p:nvPr/>
            </p:nvSpPr>
            <p:spPr>
              <a:xfrm rot="16200000">
                <a:off x="3153390" y="4283918"/>
                <a:ext cx="320214" cy="22908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9" name="二等辺三角形 59"/>
              <p:cNvSpPr/>
              <p:nvPr/>
            </p:nvSpPr>
            <p:spPr>
              <a:xfrm rot="5400000">
                <a:off x="4633311" y="4283322"/>
                <a:ext cx="320214" cy="22908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80" name="直線コネクタ 60"/>
              <p:cNvCxnSpPr/>
              <p:nvPr/>
            </p:nvCxnSpPr>
            <p:spPr>
              <a:xfrm>
                <a:off x="3020419" y="4393643"/>
                <a:ext cx="2942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61"/>
              <p:cNvCxnSpPr/>
              <p:nvPr/>
            </p:nvCxnSpPr>
            <p:spPr>
              <a:xfrm>
                <a:off x="4712938" y="4397946"/>
                <a:ext cx="3557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26"/>
            <p:cNvGrpSpPr/>
            <p:nvPr/>
          </p:nvGrpSpPr>
          <p:grpSpPr>
            <a:xfrm>
              <a:off x="7393549" y="4536722"/>
              <a:ext cx="567224" cy="579779"/>
              <a:chOff x="6124084" y="4374907"/>
              <a:chExt cx="844641" cy="854300"/>
            </a:xfrm>
          </p:grpSpPr>
          <p:cxnSp>
            <p:nvCxnSpPr>
              <p:cNvPr id="64" name="直線コネクタ 44"/>
              <p:cNvCxnSpPr/>
              <p:nvPr/>
            </p:nvCxnSpPr>
            <p:spPr>
              <a:xfrm flipV="1">
                <a:off x="6124084" y="5157305"/>
                <a:ext cx="844641" cy="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円弧 45"/>
              <p:cNvSpPr/>
              <p:nvPr/>
            </p:nvSpPr>
            <p:spPr>
              <a:xfrm>
                <a:off x="6163044" y="4456600"/>
                <a:ext cx="733710" cy="695884"/>
              </a:xfrm>
              <a:prstGeom prst="arc">
                <a:avLst>
                  <a:gd name="adj1" fmla="val 5391803"/>
                  <a:gd name="adj2" fmla="val 5243761"/>
                </a:avLst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円/楕円 46"/>
              <p:cNvSpPr/>
              <p:nvPr/>
            </p:nvSpPr>
            <p:spPr>
              <a:xfrm>
                <a:off x="6427680" y="4374907"/>
                <a:ext cx="205793" cy="177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7" name="正方形/長方形 47"/>
              <p:cNvSpPr/>
              <p:nvPr/>
            </p:nvSpPr>
            <p:spPr>
              <a:xfrm>
                <a:off x="6465797" y="5096366"/>
                <a:ext cx="143168" cy="1328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47" name="TexTeXPicture" descr="&lt;?xml version=&quot;1.0&quot; encoding=&quot;utf-16&quot;?&gt;&#10;&lt;TeXTeX&gt;&#10;  &lt;preamble&gt;\documentclass[uplatex]{jarticle}&#10;\usepackage{amsmath}&#10;\usepackage{amssymb}&#10;\pagestyle{empty}&#10;\def\slash#1{\not\!#1}&#10;\def\slashb#1{\not\!\!#1}&#10;&#10;\def\delsla{\not\!\partial}&#10;&#10;\def\pbar{\overline{\psi}}&#10;&#10;\def\Gs2{\Gamma^{(2)}_{k,\sigma}}&#10;\def\Gp2{\Gamma^{(2)}_{k,\pi}}&#10;&#10;\def\Jab{J_{k,\alpha\beta}}&#10;\def\Jss{J_{k,\sigma\sigma}}&#10;\def\Jpp{J_{k,\pi\pi}}&#10;\def\Jsp{J_{k,\sigma\pi}}&#10;\def\Jps{J_{k,\pi\sigma}}&#10;&#10;\def\Ia{I^{(2)}_{k,\alpha}}&#10;\def\Is{I^{(2)}_{k,\sigma}}&#10;\def\Ip{I^{(2)}_{k,\pi}}&#10;&#10;\def\Jaqq{J^{(\alpha)}_{k,\bar{\psi}\psi}}&#10;\def\Jsqq{J^{(\sigma)}_{k,\bar{\psi}\psi}}&#10;\def\Jpqq{J^{(\pi)}_{k,\pbar\psi}}&#10;&#10;\def\Tr{\mathrm{Tr}_q}&#10;&#10;\def\Dk{\partial_{k}}&#10;&#10;\def\RB{R^{B}_{k}}&#10;\def\RF{R^{F}_{k}}&#10;&#10;\def\Ga{G_{k,\alpha}}&#10;\def\Gb{G_{k,\beta}}&#10;\def\Gq{G_{k,\psi}}&#10;&#10;\def\Eka{E_{k,\alpha}}&#10;\def\Ekb{E_{k,\beta}}&#10;\def\Ekq{E_{k,\psi}}&#10;&#10;\def\Ea{E_{\alpha}}&#10;\def\Eb{E_{\beta}}&#10;\def\Eq{E_{\psi}}&#10;&#10;\def\Eat{\tilde{E}_{\alpha}}&#10;\def\Ebt{\tilde{E}_{\beta}}&#10;\def\Eqt{\tilde{E}_{\psi}}&#10;&#10;\def\ip0{\mathrm{i}p_{0}}&#10;\def\pz2{p_{0}^{2}}&#10;&#10;\def\q2{\vec{q}^2}&#10;\def\qabs{|\vec{q}|}&lt;/preamble&gt;&#10;  &lt;body&gt;\begin{align*} &#10;-\frac{1}{2}&#10;\end{align*}&lt;/body&gt;&#10;  &lt;fcolor&gt;FF000000&lt;/fcolor&gt;&#10;  &lt;bcolor&gt;FFFFFFFF&lt;/bcolor&gt;&#10;  &lt;transparent&gt;True&lt;/transparent&gt;&#10;  &lt;resolution&gt;1800&lt;/resolution&gt;&#10;  &lt;imageh&gt;503&lt;/imageh&gt;&#10;  &lt;imagew&gt;328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4535" y="4651186"/>
              <a:ext cx="231746" cy="362333"/>
            </a:xfrm>
            <a:prstGeom prst="rect">
              <a:avLst/>
            </a:prstGeom>
          </p:spPr>
        </p:pic>
      </p:grpSp>
      <p:cxnSp>
        <p:nvCxnSpPr>
          <p:cNvPr id="85" name="Straight Connector 84"/>
          <p:cNvCxnSpPr/>
          <p:nvPr/>
        </p:nvCxnSpPr>
        <p:spPr>
          <a:xfrm>
            <a:off x="5637950" y="4982316"/>
            <a:ext cx="18196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333734" y="5048948"/>
            <a:ext cx="170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Expectation value</a:t>
            </a: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in the ground state</a:t>
            </a:r>
          </a:p>
        </p:txBody>
      </p:sp>
    </p:spTree>
    <p:extLst>
      <p:ext uri="{BB962C8B-B14F-4D97-AF65-F5344CB8AC3E}">
        <p14:creationId xmlns:p14="http://schemas.microsoft.com/office/powerpoint/2010/main" val="1815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eiryo" charset="-128"/>
            <a:ea typeface="Meiryo" charset="-128"/>
            <a:cs typeface="Meiryo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4215</TotalTime>
  <Words>2276</Words>
  <Application>Microsoft Macintosh PowerPoint</Application>
  <PresentationFormat>On-screen Show (4:3)</PresentationFormat>
  <Paragraphs>266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Cambria Math</vt:lpstr>
      <vt:lpstr>Meiryo</vt:lpstr>
      <vt:lpstr>Yu Gothic</vt:lpstr>
      <vt:lpstr>メイリオ</vt:lpstr>
      <vt:lpstr>游ゴシック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横田猛</dc:creator>
  <cp:lastModifiedBy>横田猛</cp:lastModifiedBy>
  <cp:revision>272</cp:revision>
  <cp:lastPrinted>2017-05-14T18:28:09Z</cp:lastPrinted>
  <dcterms:created xsi:type="dcterms:W3CDTF">2017-05-10T08:20:19Z</dcterms:created>
  <dcterms:modified xsi:type="dcterms:W3CDTF">2017-05-17T01:39:46Z</dcterms:modified>
</cp:coreProperties>
</file>