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embeddings/Microsoft___2.bin" ContentType="application/vnd.openxmlformats-officedocument.oleObject"/>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embeddings/Microsoft___3.bin" ContentType="application/vnd.openxmlformats-officedocument.oleObject"/>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embeddings/Microsoft___4.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embeddings/Microsoft___5.bin" ContentType="application/vnd.openxmlformats-officedocument.oleObject"/>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embeddings/Microsoft___1.bin" ContentType="application/vnd.openxmlformats-officedocument.oleObject"/>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424" r:id="rId1"/>
  </p:sldMasterIdLst>
  <p:sldIdLst>
    <p:sldId id="256" r:id="rId2"/>
    <p:sldId id="281" r:id="rId3"/>
    <p:sldId id="258" r:id="rId4"/>
    <p:sldId id="267" r:id="rId5"/>
    <p:sldId id="274" r:id="rId6"/>
    <p:sldId id="283" r:id="rId7"/>
    <p:sldId id="259" r:id="rId8"/>
    <p:sldId id="263" r:id="rId9"/>
    <p:sldId id="278" r:id="rId10"/>
    <p:sldId id="269" r:id="rId11"/>
    <p:sldId id="272" r:id="rId12"/>
    <p:sldId id="260" r:id="rId13"/>
    <p:sldId id="268" r:id="rId14"/>
    <p:sldId id="280" r:id="rId15"/>
    <p:sldId id="262" r:id="rId16"/>
    <p:sldId id="266" r:id="rId17"/>
    <p:sldId id="279" r:id="rId18"/>
    <p:sldId id="277" r:id="rId19"/>
    <p:sldId id="265" r:id="rId20"/>
    <p:sldId id="273" r:id="rId21"/>
    <p:sldId id="275" r:id="rId22"/>
    <p:sldId id="276" r:id="rId23"/>
    <p:sldId id="284" r:id="rId2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8302" autoAdjust="0"/>
    <p:restoredTop sz="94660"/>
  </p:normalViewPr>
  <p:slideViewPr>
    <p:cSldViewPr snapToObjects="1">
      <p:cViewPr>
        <p:scale>
          <a:sx n="75" d="100"/>
          <a:sy n="75" d="100"/>
        </p:scale>
        <p:origin x="-1472" y="-2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pict"/><Relationship Id="rId4" Type="http://schemas.openxmlformats.org/officeDocument/2006/relationships/image" Target="../media/image27.pict"/><Relationship Id="rId5" Type="http://schemas.openxmlformats.org/officeDocument/2006/relationships/image" Target="../media/image28.pict"/><Relationship Id="rId1" Type="http://schemas.openxmlformats.org/officeDocument/2006/relationships/image" Target="../media/image24.pict"/><Relationship Id="rId2" Type="http://schemas.openxmlformats.org/officeDocument/2006/relationships/image" Target="../media/image25.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DDA8BCF0-55DA-ED41-BF39-1942367C1F10}" type="datetimeFigureOut">
              <a:rPr lang="ja-JP" altLang="en-US" smtClean="0"/>
              <a:pPr/>
              <a:t>13.2.11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501DD31E-6A7E-434E-8355-8B85389C9EE4}"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DDA8BCF0-55DA-ED41-BF39-1942367C1F10}" type="datetimeFigureOut">
              <a:rPr lang="ja-JP" altLang="en-US" smtClean="0"/>
              <a:pPr/>
              <a:t>13.2.11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4E7E66E-2A4E-AD4D-8656-647750D790C5}"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DDA8BCF0-55DA-ED41-BF39-1942367C1F10}" type="datetimeFigureOut">
              <a:rPr lang="ja-JP" altLang="en-US" smtClean="0"/>
              <a:pPr/>
              <a:t>13.2.11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4E7E66E-2A4E-AD4D-8656-647750D790C5}"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DDA8BCF0-55DA-ED41-BF39-1942367C1F10}" type="datetimeFigureOut">
              <a:rPr lang="ja-JP" altLang="en-US" smtClean="0"/>
              <a:pPr/>
              <a:t>13.2.11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4E7E66E-2A4E-AD4D-8656-647750D790C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E8BAF767-44AA-4440-A071-804CAA4767B3}" type="datetime1">
              <a:rPr lang="en-US" altLang="ja-JP" smtClean="0"/>
              <a:pPr/>
              <a:t>13.2.11</a:t>
            </a:fld>
            <a:endParaRPr lang="en-US" altLang="ja-JP"/>
          </a:p>
        </p:txBody>
      </p:sp>
      <p:sp>
        <p:nvSpPr>
          <p:cNvPr id="5" name="フッター プレースホルダ 4"/>
          <p:cNvSpPr>
            <a:spLocks noGrp="1"/>
          </p:cNvSpPr>
          <p:nvPr>
            <p:ph type="ftr" sz="quarter" idx="11"/>
          </p:nvPr>
        </p:nvSpPr>
        <p:spPr/>
        <p:txBody>
          <a:bodyPr/>
          <a:lstStyle/>
          <a:p>
            <a:r>
              <a:rPr lang="ja-JP" altLang="en-US" smtClean="0"/>
              <a:t>
              </a:t>
            </a:r>
            <a:endParaRPr lang="ja-JP" altLang="en-US"/>
          </a:p>
        </p:txBody>
      </p:sp>
      <p:sp>
        <p:nvSpPr>
          <p:cNvPr id="6" name="スライド番号プレースホルダ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DDA8BCF0-55DA-ED41-BF39-1942367C1F10}" type="datetimeFigureOut">
              <a:rPr lang="ja-JP" altLang="en-US" smtClean="0"/>
              <a:pPr/>
              <a:t>13.2.11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4E7E66E-2A4E-AD4D-8656-647750D790C5}"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DDA8BCF0-55DA-ED41-BF39-1942367C1F10}" type="datetimeFigureOut">
              <a:rPr lang="ja-JP" altLang="en-US" smtClean="0"/>
              <a:pPr/>
              <a:t>13.2.11</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24E7E66E-2A4E-AD4D-8656-647750D790C5}"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DDA8BCF0-55DA-ED41-BF39-1942367C1F10}" type="datetimeFigureOut">
              <a:rPr lang="ja-JP" altLang="en-US" smtClean="0"/>
              <a:pPr/>
              <a:t>13.2.11</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24E7E66E-2A4E-AD4D-8656-647750D790C5}"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DA8BCF0-55DA-ED41-BF39-1942367C1F10}" type="datetimeFigureOut">
              <a:rPr lang="ja-JP" altLang="en-US" smtClean="0"/>
              <a:pPr/>
              <a:t>13.2.11</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24E7E66E-2A4E-AD4D-8656-647750D790C5}"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DDA8BCF0-55DA-ED41-BF39-1942367C1F10}" type="datetimeFigureOut">
              <a:rPr lang="ja-JP" altLang="en-US" smtClean="0"/>
              <a:pPr/>
              <a:t>13.2.11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4E7E66E-2A4E-AD4D-8656-647750D790C5}"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DDA8BCF0-55DA-ED41-BF39-1942367C1F10}" type="datetimeFigureOut">
              <a:rPr lang="ja-JP" altLang="en-US" smtClean="0"/>
              <a:pPr/>
              <a:t>13.2.11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4E7E66E-2A4E-AD4D-8656-647750D790C5}"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8BCF0-55DA-ED41-BF39-1942367C1F10}" type="datetimeFigureOut">
              <a:rPr lang="ja-JP" altLang="en-US" smtClean="0"/>
              <a:pPr/>
              <a:t>13.2.11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7E66E-2A4E-AD4D-8656-647750D790C5}"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87.pdf"/><Relationship Id="rId20" Type="http://schemas.openxmlformats.org/officeDocument/2006/relationships/image" Target="../media/image96.png"/><Relationship Id="rId21" Type="http://schemas.openxmlformats.org/officeDocument/2006/relationships/image" Target="../media/image97.pdf"/><Relationship Id="rId22" Type="http://schemas.openxmlformats.org/officeDocument/2006/relationships/image" Target="../media/image98.png"/><Relationship Id="rId23" Type="http://schemas.openxmlformats.org/officeDocument/2006/relationships/image" Target="../media/image99.pdf"/><Relationship Id="rId24" Type="http://schemas.openxmlformats.org/officeDocument/2006/relationships/image" Target="../media/image100.png"/><Relationship Id="rId10" Type="http://schemas.openxmlformats.org/officeDocument/2006/relationships/image" Target="../media/image88.png"/><Relationship Id="rId11" Type="http://schemas.openxmlformats.org/officeDocument/2006/relationships/image" Target="../media/image89.pdf"/><Relationship Id="rId12" Type="http://schemas.openxmlformats.org/officeDocument/2006/relationships/image" Target="../media/image90.png"/><Relationship Id="rId13" Type="http://schemas.openxmlformats.org/officeDocument/2006/relationships/image" Target="../media/image47.pdf"/><Relationship Id="rId14" Type="http://schemas.openxmlformats.org/officeDocument/2006/relationships/image" Target="../media/image48.png"/><Relationship Id="rId15" Type="http://schemas.openxmlformats.org/officeDocument/2006/relationships/image" Target="../media/image91.pdf"/><Relationship Id="rId16" Type="http://schemas.openxmlformats.org/officeDocument/2006/relationships/image" Target="../media/image92.png"/><Relationship Id="rId17" Type="http://schemas.openxmlformats.org/officeDocument/2006/relationships/image" Target="../media/image93.pdf"/><Relationship Id="rId18" Type="http://schemas.openxmlformats.org/officeDocument/2006/relationships/image" Target="../media/image94.png"/><Relationship Id="rId19" Type="http://schemas.openxmlformats.org/officeDocument/2006/relationships/image" Target="../media/image95.pdf"/><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1.pdf"/><Relationship Id="rId4" Type="http://schemas.openxmlformats.org/officeDocument/2006/relationships/image" Target="../media/image82.png"/><Relationship Id="rId5" Type="http://schemas.openxmlformats.org/officeDocument/2006/relationships/image" Target="../media/image83.pdf"/><Relationship Id="rId6" Type="http://schemas.openxmlformats.org/officeDocument/2006/relationships/image" Target="../media/image84.png"/><Relationship Id="rId7" Type="http://schemas.openxmlformats.org/officeDocument/2006/relationships/image" Target="../media/image85.pdf"/><Relationship Id="rId8" Type="http://schemas.openxmlformats.org/officeDocument/2006/relationships/image" Target="../media/image86.png"/></Relationships>
</file>

<file path=ppt/slides/_rels/slide11.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df"/><Relationship Id="rId13" Type="http://schemas.openxmlformats.org/officeDocument/2006/relationships/image" Target="../media/image16.png"/><Relationship Id="rId14" Type="http://schemas.openxmlformats.org/officeDocument/2006/relationships/image" Target="../media/image17.pdf"/><Relationship Id="rId15" Type="http://schemas.openxmlformats.org/officeDocument/2006/relationships/image" Target="../media/image18.png"/><Relationship Id="rId16" Type="http://schemas.openxmlformats.org/officeDocument/2006/relationships/image" Target="../media/image41.pdf"/><Relationship Id="rId17"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101.pdf"/><Relationship Id="rId3" Type="http://schemas.openxmlformats.org/officeDocument/2006/relationships/image" Target="../media/image102.png"/><Relationship Id="rId4" Type="http://schemas.openxmlformats.org/officeDocument/2006/relationships/image" Target="../media/image103.pdf"/><Relationship Id="rId5" Type="http://schemas.openxmlformats.org/officeDocument/2006/relationships/image" Target="../media/image104.png"/><Relationship Id="rId6" Type="http://schemas.openxmlformats.org/officeDocument/2006/relationships/image" Target="../media/image105.pdf"/><Relationship Id="rId7" Type="http://schemas.openxmlformats.org/officeDocument/2006/relationships/image" Target="../media/image106.png"/><Relationship Id="rId8" Type="http://schemas.openxmlformats.org/officeDocument/2006/relationships/image" Target="../media/image107.pdf"/><Relationship Id="rId9" Type="http://schemas.openxmlformats.org/officeDocument/2006/relationships/image" Target="../media/image108.png"/><Relationship Id="rId10" Type="http://schemas.openxmlformats.org/officeDocument/2006/relationships/image" Target="../media/image13.pdf"/></Relationships>
</file>

<file path=ppt/slides/_rels/slide12.xml.rels><?xml version="1.0" encoding="UTF-8" standalone="yes"?>
<Relationships xmlns="http://schemas.openxmlformats.org/package/2006/relationships"><Relationship Id="rId11" Type="http://schemas.openxmlformats.org/officeDocument/2006/relationships/image" Target="../media/image118.png"/><Relationship Id="rId12" Type="http://schemas.openxmlformats.org/officeDocument/2006/relationships/image" Target="../media/image119.pdf"/><Relationship Id="rId13" Type="http://schemas.openxmlformats.org/officeDocument/2006/relationships/image" Target="../media/image120.png"/><Relationship Id="rId14" Type="http://schemas.openxmlformats.org/officeDocument/2006/relationships/image" Target="../media/image121.pdf"/><Relationship Id="rId15" Type="http://schemas.openxmlformats.org/officeDocument/2006/relationships/image" Target="../media/image122.png"/><Relationship Id="rId16" Type="http://schemas.openxmlformats.org/officeDocument/2006/relationships/image" Target="../media/image45.pdf"/><Relationship Id="rId17"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109.pdf"/><Relationship Id="rId3" Type="http://schemas.openxmlformats.org/officeDocument/2006/relationships/image" Target="../media/image110.png"/><Relationship Id="rId4" Type="http://schemas.openxmlformats.org/officeDocument/2006/relationships/image" Target="../media/image111.pdf"/><Relationship Id="rId5" Type="http://schemas.openxmlformats.org/officeDocument/2006/relationships/image" Target="../media/image112.png"/><Relationship Id="rId6" Type="http://schemas.openxmlformats.org/officeDocument/2006/relationships/image" Target="../media/image113.pdf"/><Relationship Id="rId7" Type="http://schemas.openxmlformats.org/officeDocument/2006/relationships/image" Target="../media/image114.png"/><Relationship Id="rId8" Type="http://schemas.openxmlformats.org/officeDocument/2006/relationships/image" Target="../media/image115.pdf"/><Relationship Id="rId9" Type="http://schemas.openxmlformats.org/officeDocument/2006/relationships/image" Target="../media/image116.png"/><Relationship Id="rId10" Type="http://schemas.openxmlformats.org/officeDocument/2006/relationships/image" Target="../media/image117.pdf"/></Relationships>
</file>

<file path=ppt/slides/_rels/slide13.xml.rels><?xml version="1.0" encoding="UTF-8" standalone="yes"?>
<Relationships xmlns="http://schemas.openxmlformats.org/package/2006/relationships"><Relationship Id="rId11" Type="http://schemas.openxmlformats.org/officeDocument/2006/relationships/image" Target="../media/image130.png"/><Relationship Id="rId12" Type="http://schemas.openxmlformats.org/officeDocument/2006/relationships/image" Target="../media/image131.pdf"/><Relationship Id="rId13" Type="http://schemas.openxmlformats.org/officeDocument/2006/relationships/image" Target="../media/image132.png"/><Relationship Id="rId1" Type="http://schemas.openxmlformats.org/officeDocument/2006/relationships/slideLayout" Target="../slideLayouts/slideLayout2.xml"/><Relationship Id="rId2" Type="http://schemas.openxmlformats.org/officeDocument/2006/relationships/image" Target="../media/image123.pdf"/><Relationship Id="rId3" Type="http://schemas.openxmlformats.org/officeDocument/2006/relationships/image" Target="../media/image124.png"/><Relationship Id="rId4" Type="http://schemas.openxmlformats.org/officeDocument/2006/relationships/image" Target="../media/image125.pdf"/><Relationship Id="rId5" Type="http://schemas.openxmlformats.org/officeDocument/2006/relationships/image" Target="../media/image126.png"/><Relationship Id="rId6" Type="http://schemas.openxmlformats.org/officeDocument/2006/relationships/image" Target="../media/image109.pdf"/><Relationship Id="rId7" Type="http://schemas.openxmlformats.org/officeDocument/2006/relationships/image" Target="../media/image110.png"/><Relationship Id="rId8" Type="http://schemas.openxmlformats.org/officeDocument/2006/relationships/image" Target="../media/image127.pdf"/><Relationship Id="rId9" Type="http://schemas.openxmlformats.org/officeDocument/2006/relationships/image" Target="../media/image128.png"/><Relationship Id="rId10" Type="http://schemas.openxmlformats.org/officeDocument/2006/relationships/image" Target="../media/image129.pdf"/></Relationships>
</file>

<file path=ppt/slides/_rels/slide14.xml.rels><?xml version="1.0" encoding="UTF-8" standalone="yes"?>
<Relationships xmlns="http://schemas.openxmlformats.org/package/2006/relationships"><Relationship Id="rId11" Type="http://schemas.openxmlformats.org/officeDocument/2006/relationships/image" Target="../media/image126.png"/><Relationship Id="rId12" Type="http://schemas.openxmlformats.org/officeDocument/2006/relationships/image" Target="../media/image133.pdf"/><Relationship Id="rId13" Type="http://schemas.openxmlformats.org/officeDocument/2006/relationships/image" Target="../media/image134.png"/><Relationship Id="rId14" Type="http://schemas.openxmlformats.org/officeDocument/2006/relationships/image" Target="../media/image69.pdf"/><Relationship Id="rId15"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101.pdf"/><Relationship Id="rId3" Type="http://schemas.openxmlformats.org/officeDocument/2006/relationships/image" Target="../media/image102.png"/><Relationship Id="rId4" Type="http://schemas.openxmlformats.org/officeDocument/2006/relationships/image" Target="../media/image103.pdf"/><Relationship Id="rId5" Type="http://schemas.openxmlformats.org/officeDocument/2006/relationships/image" Target="../media/image104.png"/><Relationship Id="rId6" Type="http://schemas.openxmlformats.org/officeDocument/2006/relationships/image" Target="../media/image105.pdf"/><Relationship Id="rId7" Type="http://schemas.openxmlformats.org/officeDocument/2006/relationships/image" Target="../media/image106.png"/><Relationship Id="rId8" Type="http://schemas.openxmlformats.org/officeDocument/2006/relationships/image" Target="../media/image123.pdf"/><Relationship Id="rId9" Type="http://schemas.openxmlformats.org/officeDocument/2006/relationships/image" Target="../media/image124.png"/><Relationship Id="rId10" Type="http://schemas.openxmlformats.org/officeDocument/2006/relationships/image" Target="../media/image125.pdf"/></Relationships>
</file>

<file path=ppt/slides/_rels/slide15.xml.rels><?xml version="1.0" encoding="UTF-8" standalone="yes"?>
<Relationships xmlns="http://schemas.openxmlformats.org/package/2006/relationships"><Relationship Id="rId9" Type="http://schemas.openxmlformats.org/officeDocument/2006/relationships/image" Target="../media/image140.png"/><Relationship Id="rId20" Type="http://schemas.openxmlformats.org/officeDocument/2006/relationships/image" Target="../media/image151.pdf"/><Relationship Id="rId21" Type="http://schemas.openxmlformats.org/officeDocument/2006/relationships/image" Target="../media/image152.png"/><Relationship Id="rId22" Type="http://schemas.openxmlformats.org/officeDocument/2006/relationships/image" Target="../media/image153.pdf"/><Relationship Id="rId23" Type="http://schemas.openxmlformats.org/officeDocument/2006/relationships/image" Target="../media/image154.png"/><Relationship Id="rId24" Type="http://schemas.openxmlformats.org/officeDocument/2006/relationships/image" Target="../media/image155.png"/><Relationship Id="rId25" Type="http://schemas.openxmlformats.org/officeDocument/2006/relationships/image" Target="../media/image156.pdf"/><Relationship Id="rId26" Type="http://schemas.openxmlformats.org/officeDocument/2006/relationships/image" Target="../media/image157.png"/><Relationship Id="rId27" Type="http://schemas.openxmlformats.org/officeDocument/2006/relationships/image" Target="../media/image158.pdf"/><Relationship Id="rId28" Type="http://schemas.openxmlformats.org/officeDocument/2006/relationships/image" Target="../media/image159.png"/><Relationship Id="rId29" Type="http://schemas.openxmlformats.org/officeDocument/2006/relationships/image" Target="../media/image160.pdf"/><Relationship Id="rId30" Type="http://schemas.openxmlformats.org/officeDocument/2006/relationships/image" Target="../media/image161.png"/><Relationship Id="rId10" Type="http://schemas.openxmlformats.org/officeDocument/2006/relationships/image" Target="../media/image141.pdf"/><Relationship Id="rId11" Type="http://schemas.openxmlformats.org/officeDocument/2006/relationships/image" Target="../media/image142.png"/><Relationship Id="rId12" Type="http://schemas.openxmlformats.org/officeDocument/2006/relationships/image" Target="../media/image143.pdf"/><Relationship Id="rId13" Type="http://schemas.openxmlformats.org/officeDocument/2006/relationships/image" Target="../media/image144.png"/><Relationship Id="rId14" Type="http://schemas.openxmlformats.org/officeDocument/2006/relationships/image" Target="../media/image145.pdf"/><Relationship Id="rId15" Type="http://schemas.openxmlformats.org/officeDocument/2006/relationships/image" Target="../media/image146.png"/><Relationship Id="rId16" Type="http://schemas.openxmlformats.org/officeDocument/2006/relationships/image" Target="../media/image147.pdf"/><Relationship Id="rId17" Type="http://schemas.openxmlformats.org/officeDocument/2006/relationships/image" Target="../media/image148.png"/><Relationship Id="rId18" Type="http://schemas.openxmlformats.org/officeDocument/2006/relationships/image" Target="../media/image149.pdf"/><Relationship Id="rId19"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image" Target="../media/image8.pdf"/><Relationship Id="rId3" Type="http://schemas.openxmlformats.org/officeDocument/2006/relationships/image" Target="../media/image9.png"/><Relationship Id="rId4" Type="http://schemas.openxmlformats.org/officeDocument/2006/relationships/image" Target="../media/image135.pdf"/><Relationship Id="rId5" Type="http://schemas.openxmlformats.org/officeDocument/2006/relationships/image" Target="../media/image136.png"/><Relationship Id="rId6" Type="http://schemas.openxmlformats.org/officeDocument/2006/relationships/image" Target="../media/image137.pdf"/><Relationship Id="rId7" Type="http://schemas.openxmlformats.org/officeDocument/2006/relationships/image" Target="../media/image138.png"/><Relationship Id="rId8" Type="http://schemas.openxmlformats.org/officeDocument/2006/relationships/image" Target="../media/image139.pdf"/></Relationships>
</file>

<file path=ppt/slides/_rels/slide16.xml.rels><?xml version="1.0" encoding="UTF-8" standalone="yes"?>
<Relationships xmlns="http://schemas.openxmlformats.org/package/2006/relationships"><Relationship Id="rId3" Type="http://schemas.openxmlformats.org/officeDocument/2006/relationships/image" Target="../media/image69.pdf"/><Relationship Id="rId4" Type="http://schemas.openxmlformats.org/officeDocument/2006/relationships/image" Target="../media/image70.png"/><Relationship Id="rId5" Type="http://schemas.openxmlformats.org/officeDocument/2006/relationships/image" Target="../media/image162.pdf"/><Relationship Id="rId6" Type="http://schemas.openxmlformats.org/officeDocument/2006/relationships/image" Target="../media/image163.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5.png"/><Relationship Id="rId4" Type="http://schemas.openxmlformats.org/officeDocument/2006/relationships/image" Target="../media/image45.pdf"/><Relationship Id="rId5" Type="http://schemas.openxmlformats.org/officeDocument/2006/relationships/image" Target="../media/image46.png"/><Relationship Id="rId6" Type="http://schemas.openxmlformats.org/officeDocument/2006/relationships/image" Target="../media/image166.pdf"/><Relationship Id="rId7" Type="http://schemas.openxmlformats.org/officeDocument/2006/relationships/image" Target="../media/image167.png"/><Relationship Id="rId8" Type="http://schemas.openxmlformats.org/officeDocument/2006/relationships/image" Target="../media/image168.pdf"/><Relationship Id="rId9" Type="http://schemas.openxmlformats.org/officeDocument/2006/relationships/image" Target="../media/image169.png"/><Relationship Id="rId10" Type="http://schemas.openxmlformats.org/officeDocument/2006/relationships/image" Target="../media/image170.pdf"/><Relationship Id="rId11" Type="http://schemas.openxmlformats.org/officeDocument/2006/relationships/image" Target="../media/image171.png"/><Relationship Id="rId1" Type="http://schemas.openxmlformats.org/officeDocument/2006/relationships/slideLayout" Target="../slideLayouts/slideLayout2.xml"/><Relationship Id="rId2" Type="http://schemas.openxmlformats.org/officeDocument/2006/relationships/image" Target="../media/image164.pd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image" Target="../media/image179.png"/><Relationship Id="rId20" Type="http://schemas.openxmlformats.org/officeDocument/2006/relationships/image" Target="../media/image73.pdf"/><Relationship Id="rId21" Type="http://schemas.openxmlformats.org/officeDocument/2006/relationships/image" Target="../media/image74.png"/><Relationship Id="rId22" Type="http://schemas.openxmlformats.org/officeDocument/2006/relationships/image" Target="../media/image75.pdf"/><Relationship Id="rId23" Type="http://schemas.openxmlformats.org/officeDocument/2006/relationships/image" Target="../media/image76.png"/><Relationship Id="rId24" Type="http://schemas.openxmlformats.org/officeDocument/2006/relationships/image" Target="../media/image77.pdf"/><Relationship Id="rId25" Type="http://schemas.openxmlformats.org/officeDocument/2006/relationships/image" Target="../media/image78.png"/><Relationship Id="rId26" Type="http://schemas.openxmlformats.org/officeDocument/2006/relationships/image" Target="../media/image79.pdf"/><Relationship Id="rId27" Type="http://schemas.openxmlformats.org/officeDocument/2006/relationships/image" Target="../media/image80.png"/><Relationship Id="rId28" Type="http://schemas.openxmlformats.org/officeDocument/2006/relationships/image" Target="../media/image65.pdf"/><Relationship Id="rId29" Type="http://schemas.openxmlformats.org/officeDocument/2006/relationships/image" Target="../media/image66.png"/><Relationship Id="rId30" Type="http://schemas.openxmlformats.org/officeDocument/2006/relationships/image" Target="../media/image67.pdf"/><Relationship Id="rId31" Type="http://schemas.openxmlformats.org/officeDocument/2006/relationships/image" Target="../media/image68.png"/><Relationship Id="rId10" Type="http://schemas.openxmlformats.org/officeDocument/2006/relationships/image" Target="../media/image180.pdf"/><Relationship Id="rId11" Type="http://schemas.openxmlformats.org/officeDocument/2006/relationships/image" Target="../media/image181.png"/><Relationship Id="rId12" Type="http://schemas.openxmlformats.org/officeDocument/2006/relationships/image" Target="../media/image107.pdf"/><Relationship Id="rId13" Type="http://schemas.openxmlformats.org/officeDocument/2006/relationships/image" Target="../media/image108.png"/><Relationship Id="rId14" Type="http://schemas.openxmlformats.org/officeDocument/2006/relationships/image" Target="../media/image49.pdf"/><Relationship Id="rId15" Type="http://schemas.openxmlformats.org/officeDocument/2006/relationships/image" Target="../media/image50.png"/><Relationship Id="rId16" Type="http://schemas.openxmlformats.org/officeDocument/2006/relationships/image" Target="../media/image182.pdf"/><Relationship Id="rId17" Type="http://schemas.openxmlformats.org/officeDocument/2006/relationships/image" Target="../media/image183.png"/><Relationship Id="rId18" Type="http://schemas.openxmlformats.org/officeDocument/2006/relationships/image" Target="../media/image71.pdf"/><Relationship Id="rId19"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172.pdf"/><Relationship Id="rId3" Type="http://schemas.openxmlformats.org/officeDocument/2006/relationships/image" Target="../media/image173.png"/><Relationship Id="rId4" Type="http://schemas.openxmlformats.org/officeDocument/2006/relationships/image" Target="../media/image174.pdf"/><Relationship Id="rId5" Type="http://schemas.openxmlformats.org/officeDocument/2006/relationships/image" Target="../media/image175.png"/><Relationship Id="rId6" Type="http://schemas.openxmlformats.org/officeDocument/2006/relationships/image" Target="../media/image176.pdf"/><Relationship Id="rId7" Type="http://schemas.openxmlformats.org/officeDocument/2006/relationships/image" Target="../media/image177.png"/><Relationship Id="rId8" Type="http://schemas.openxmlformats.org/officeDocument/2006/relationships/image" Target="../media/image178.pd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video" Target="file://localhost/Users/yabunakashunsuke/Downloads/Movie_S2.mov" TargetMode="Externa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5.png"/><Relationship Id="rId4" Type="http://schemas.openxmlformats.org/officeDocument/2006/relationships/image" Target="../media/image186.pdf"/><Relationship Id="rId5" Type="http://schemas.openxmlformats.org/officeDocument/2006/relationships/image" Target="../media/image187.png"/><Relationship Id="rId1" Type="http://schemas.openxmlformats.org/officeDocument/2006/relationships/slideLayout" Target="../slideLayouts/slideLayout2.xml"/><Relationship Id="rId2" Type="http://schemas.openxmlformats.org/officeDocument/2006/relationships/image" Target="../media/image184.pdf"/></Relationships>
</file>

<file path=ppt/slides/_rels/slide21.xml.rels><?xml version="1.0" encoding="UTF-8" standalone="yes"?>
<Relationships xmlns="http://schemas.openxmlformats.org/package/2006/relationships"><Relationship Id="rId11" Type="http://schemas.openxmlformats.org/officeDocument/2006/relationships/image" Target="../media/image197.png"/><Relationship Id="rId12" Type="http://schemas.openxmlformats.org/officeDocument/2006/relationships/image" Target="../media/image198.pdf"/><Relationship Id="rId13" Type="http://schemas.openxmlformats.org/officeDocument/2006/relationships/image" Target="../media/image199.png"/><Relationship Id="rId14" Type="http://schemas.openxmlformats.org/officeDocument/2006/relationships/image" Target="../media/image200.pdf"/><Relationship Id="rId15" Type="http://schemas.openxmlformats.org/officeDocument/2006/relationships/image" Target="../media/image201.png"/><Relationship Id="rId1" Type="http://schemas.openxmlformats.org/officeDocument/2006/relationships/slideLayout" Target="../slideLayouts/slideLayout2.xml"/><Relationship Id="rId2" Type="http://schemas.openxmlformats.org/officeDocument/2006/relationships/image" Target="../media/image188.pdf"/><Relationship Id="rId3" Type="http://schemas.openxmlformats.org/officeDocument/2006/relationships/image" Target="../media/image189.png"/><Relationship Id="rId4" Type="http://schemas.openxmlformats.org/officeDocument/2006/relationships/image" Target="../media/image190.pdf"/><Relationship Id="rId5" Type="http://schemas.openxmlformats.org/officeDocument/2006/relationships/image" Target="../media/image191.png"/><Relationship Id="rId6" Type="http://schemas.openxmlformats.org/officeDocument/2006/relationships/image" Target="../media/image192.pdf"/><Relationship Id="rId7" Type="http://schemas.openxmlformats.org/officeDocument/2006/relationships/image" Target="../media/image193.png"/><Relationship Id="rId8" Type="http://schemas.openxmlformats.org/officeDocument/2006/relationships/image" Target="../media/image194.pdf"/><Relationship Id="rId9" Type="http://schemas.openxmlformats.org/officeDocument/2006/relationships/image" Target="../media/image195.png"/><Relationship Id="rId10" Type="http://schemas.openxmlformats.org/officeDocument/2006/relationships/image" Target="../media/image196.pdf"/></Relationships>
</file>

<file path=ppt/slides/_rels/slide22.xml.rels><?xml version="1.0" encoding="UTF-8" standalone="yes"?>
<Relationships xmlns="http://schemas.openxmlformats.org/package/2006/relationships"><Relationship Id="rId3" Type="http://schemas.openxmlformats.org/officeDocument/2006/relationships/image" Target="../media/image203.png"/><Relationship Id="rId4" Type="http://schemas.openxmlformats.org/officeDocument/2006/relationships/image" Target="../media/image143.pdf"/><Relationship Id="rId5" Type="http://schemas.openxmlformats.org/officeDocument/2006/relationships/image" Target="../media/image144.png"/><Relationship Id="rId6" Type="http://schemas.openxmlformats.org/officeDocument/2006/relationships/image" Target="../media/image204.pdf"/><Relationship Id="rId7" Type="http://schemas.openxmlformats.org/officeDocument/2006/relationships/image" Target="../media/image205.png"/><Relationship Id="rId8" Type="http://schemas.openxmlformats.org/officeDocument/2006/relationships/image" Target="../media/image141.pdf"/><Relationship Id="rId9" Type="http://schemas.openxmlformats.org/officeDocument/2006/relationships/image" Target="../media/image142.png"/><Relationship Id="rId1" Type="http://schemas.openxmlformats.org/officeDocument/2006/relationships/slideLayout" Target="../slideLayouts/slideLayout2.xml"/><Relationship Id="rId2" Type="http://schemas.openxmlformats.org/officeDocument/2006/relationships/image" Target="../media/image202.pd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df"/><Relationship Id="rId13" Type="http://schemas.openxmlformats.org/officeDocument/2006/relationships/image" Target="../media/image21.png"/><Relationship Id="rId14" Type="http://schemas.openxmlformats.org/officeDocument/2006/relationships/image" Target="../media/image22.pdf"/><Relationship Id="rId1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df"/><Relationship Id="rId4" Type="http://schemas.openxmlformats.org/officeDocument/2006/relationships/image" Target="../media/image12.png"/><Relationship Id="rId5" Type="http://schemas.openxmlformats.org/officeDocument/2006/relationships/image" Target="../media/image13.pdf"/><Relationship Id="rId6" Type="http://schemas.openxmlformats.org/officeDocument/2006/relationships/image" Target="../media/image14.png"/><Relationship Id="rId7" Type="http://schemas.openxmlformats.org/officeDocument/2006/relationships/image" Target="../media/image15.pdf"/><Relationship Id="rId8" Type="http://schemas.openxmlformats.org/officeDocument/2006/relationships/image" Target="../media/image16.png"/><Relationship Id="rId9" Type="http://schemas.openxmlformats.org/officeDocument/2006/relationships/image" Target="../media/image17.pdf"/><Relationship Id="rId10" Type="http://schemas.openxmlformats.org/officeDocument/2006/relationships/image" Target="../media/image18.png"/></Relationships>
</file>

<file path=ppt/slides/_rels/slide7.xml.rels><?xml version="1.0" encoding="UTF-8" standalone="yes"?>
<Relationships xmlns="http://schemas.openxmlformats.org/package/2006/relationships"><Relationship Id="rId9" Type="http://schemas.openxmlformats.org/officeDocument/2006/relationships/image" Target="../media/image30.png"/><Relationship Id="rId20" Type="http://schemas.openxmlformats.org/officeDocument/2006/relationships/image" Target="../media/image41.pdf"/><Relationship Id="rId21" Type="http://schemas.openxmlformats.org/officeDocument/2006/relationships/image" Target="../media/image42.png"/><Relationship Id="rId22" Type="http://schemas.openxmlformats.org/officeDocument/2006/relationships/image" Target="../media/image43.pdf"/><Relationship Id="rId23" Type="http://schemas.openxmlformats.org/officeDocument/2006/relationships/image" Target="../media/image44.png"/><Relationship Id="rId10" Type="http://schemas.openxmlformats.org/officeDocument/2006/relationships/image" Target="../media/image31.pdf"/><Relationship Id="rId11" Type="http://schemas.openxmlformats.org/officeDocument/2006/relationships/image" Target="../media/image32.png"/><Relationship Id="rId12" Type="http://schemas.openxmlformats.org/officeDocument/2006/relationships/image" Target="../media/image33.pdf"/><Relationship Id="rId13" Type="http://schemas.openxmlformats.org/officeDocument/2006/relationships/image" Target="../media/image34.png"/><Relationship Id="rId14" Type="http://schemas.openxmlformats.org/officeDocument/2006/relationships/image" Target="../media/image35.pdf"/><Relationship Id="rId15" Type="http://schemas.openxmlformats.org/officeDocument/2006/relationships/image" Target="../media/image36.png"/><Relationship Id="rId16" Type="http://schemas.openxmlformats.org/officeDocument/2006/relationships/image" Target="../media/image37.pdf"/><Relationship Id="rId17" Type="http://schemas.openxmlformats.org/officeDocument/2006/relationships/image" Target="../media/image38.png"/><Relationship Id="rId18" Type="http://schemas.openxmlformats.org/officeDocument/2006/relationships/image" Target="../media/image39.pdf"/><Relationship Id="rId19" Type="http://schemas.openxmlformats.org/officeDocument/2006/relationships/image" Target="../media/image40.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__1.bin"/><Relationship Id="rId4" Type="http://schemas.openxmlformats.org/officeDocument/2006/relationships/oleObject" Target="../embeddings/Microsoft___2.bin"/><Relationship Id="rId5" Type="http://schemas.openxmlformats.org/officeDocument/2006/relationships/oleObject" Target="../embeddings/Microsoft___3.bin"/><Relationship Id="rId6" Type="http://schemas.openxmlformats.org/officeDocument/2006/relationships/oleObject" Target="../embeddings/Microsoft___4.bin"/><Relationship Id="rId7" Type="http://schemas.openxmlformats.org/officeDocument/2006/relationships/oleObject" Target="../embeddings/Microsoft___5.bin"/><Relationship Id="rId8" Type="http://schemas.openxmlformats.org/officeDocument/2006/relationships/image" Target="../media/image29.pdf"/></Relationships>
</file>

<file path=ppt/slides/_rels/slide8.xml.rels><?xml version="1.0" encoding="UTF-8" standalone="yes"?>
<Relationships xmlns="http://schemas.openxmlformats.org/package/2006/relationships"><Relationship Id="rId9" Type="http://schemas.openxmlformats.org/officeDocument/2006/relationships/image" Target="../media/image51.pdf"/><Relationship Id="rId20" Type="http://schemas.openxmlformats.org/officeDocument/2006/relationships/image" Target="../media/image62.png"/><Relationship Id="rId21" Type="http://schemas.openxmlformats.org/officeDocument/2006/relationships/image" Target="../media/image63.pdf"/><Relationship Id="rId22" Type="http://schemas.openxmlformats.org/officeDocument/2006/relationships/image" Target="../media/image64.png"/><Relationship Id="rId23" Type="http://schemas.openxmlformats.org/officeDocument/2006/relationships/image" Target="../media/image37.pdf"/><Relationship Id="rId24" Type="http://schemas.openxmlformats.org/officeDocument/2006/relationships/image" Target="../media/image38.png"/><Relationship Id="rId25" Type="http://schemas.openxmlformats.org/officeDocument/2006/relationships/image" Target="../media/image41.pdf"/><Relationship Id="rId26" Type="http://schemas.openxmlformats.org/officeDocument/2006/relationships/image" Target="../media/image42.png"/><Relationship Id="rId10" Type="http://schemas.openxmlformats.org/officeDocument/2006/relationships/image" Target="../media/image52.png"/><Relationship Id="rId11" Type="http://schemas.openxmlformats.org/officeDocument/2006/relationships/image" Target="../media/image53.pdf"/><Relationship Id="rId12" Type="http://schemas.openxmlformats.org/officeDocument/2006/relationships/image" Target="../media/image54.png"/><Relationship Id="rId13" Type="http://schemas.openxmlformats.org/officeDocument/2006/relationships/image" Target="../media/image55.pdf"/><Relationship Id="rId14" Type="http://schemas.openxmlformats.org/officeDocument/2006/relationships/image" Target="../media/image56.png"/><Relationship Id="rId15" Type="http://schemas.openxmlformats.org/officeDocument/2006/relationships/image" Target="../media/image57.pdf"/><Relationship Id="rId16" Type="http://schemas.openxmlformats.org/officeDocument/2006/relationships/image" Target="../media/image58.png"/><Relationship Id="rId17" Type="http://schemas.openxmlformats.org/officeDocument/2006/relationships/image" Target="../media/image59.pdf"/><Relationship Id="rId18" Type="http://schemas.openxmlformats.org/officeDocument/2006/relationships/image" Target="../media/image60.png"/><Relationship Id="rId19" Type="http://schemas.openxmlformats.org/officeDocument/2006/relationships/image" Target="../media/image61.pdf"/><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5.pdf"/><Relationship Id="rId4" Type="http://schemas.openxmlformats.org/officeDocument/2006/relationships/image" Target="../media/image46.png"/><Relationship Id="rId5" Type="http://schemas.openxmlformats.org/officeDocument/2006/relationships/image" Target="../media/image47.pdf"/><Relationship Id="rId6" Type="http://schemas.openxmlformats.org/officeDocument/2006/relationships/image" Target="../media/image48.png"/><Relationship Id="rId7" Type="http://schemas.openxmlformats.org/officeDocument/2006/relationships/image" Target="../media/image49.pdf"/><Relationship Id="rId8" Type="http://schemas.openxmlformats.org/officeDocument/2006/relationships/image" Target="../media/image50.png"/></Relationships>
</file>

<file path=ppt/slides/_rels/slide9.xml.rels><?xml version="1.0" encoding="UTF-8" standalone="yes"?>
<Relationships xmlns="http://schemas.openxmlformats.org/package/2006/relationships"><Relationship Id="rId9" Type="http://schemas.openxmlformats.org/officeDocument/2006/relationships/image" Target="../media/image69.pdf"/><Relationship Id="rId20" Type="http://schemas.openxmlformats.org/officeDocument/2006/relationships/image" Target="../media/image80.png"/><Relationship Id="rId10" Type="http://schemas.openxmlformats.org/officeDocument/2006/relationships/image" Target="../media/image70.png"/><Relationship Id="rId11" Type="http://schemas.openxmlformats.org/officeDocument/2006/relationships/image" Target="../media/image71.pdf"/><Relationship Id="rId12" Type="http://schemas.openxmlformats.org/officeDocument/2006/relationships/image" Target="../media/image72.png"/><Relationship Id="rId13" Type="http://schemas.openxmlformats.org/officeDocument/2006/relationships/image" Target="../media/image73.pdf"/><Relationship Id="rId14" Type="http://schemas.openxmlformats.org/officeDocument/2006/relationships/image" Target="../media/image74.png"/><Relationship Id="rId15" Type="http://schemas.openxmlformats.org/officeDocument/2006/relationships/image" Target="../media/image75.pdf"/><Relationship Id="rId16" Type="http://schemas.openxmlformats.org/officeDocument/2006/relationships/image" Target="../media/image76.png"/><Relationship Id="rId17" Type="http://schemas.openxmlformats.org/officeDocument/2006/relationships/image" Target="../media/image77.pdf"/><Relationship Id="rId18" Type="http://schemas.openxmlformats.org/officeDocument/2006/relationships/image" Target="../media/image78.png"/><Relationship Id="rId19" Type="http://schemas.openxmlformats.org/officeDocument/2006/relationships/image" Target="../media/image79.pdf"/><Relationship Id="rId1" Type="http://schemas.openxmlformats.org/officeDocument/2006/relationships/slideLayout" Target="../slideLayouts/slideLayout2.xml"/><Relationship Id="rId2" Type="http://schemas.openxmlformats.org/officeDocument/2006/relationships/image" Target="../media/image11.pdf"/><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65.pdf"/><Relationship Id="rId6" Type="http://schemas.openxmlformats.org/officeDocument/2006/relationships/image" Target="../media/image66.png"/><Relationship Id="rId7" Type="http://schemas.openxmlformats.org/officeDocument/2006/relationships/image" Target="../media/image67.pdf"/><Relationship Id="rId8"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GB" b="1" dirty="0" smtClean="0">
                <a:latin typeface="Times"/>
              </a:rPr>
              <a:t>Self-propelled motion of a fluid droplet under chemical reaction</a:t>
            </a:r>
            <a:endParaRPr lang="ja-JP" altLang="en-US" dirty="0">
              <a:latin typeface="Times"/>
            </a:endParaRPr>
          </a:p>
        </p:txBody>
      </p:sp>
      <p:sp>
        <p:nvSpPr>
          <p:cNvPr id="3" name="サブタイトル 2"/>
          <p:cNvSpPr>
            <a:spLocks noGrp="1"/>
          </p:cNvSpPr>
          <p:nvPr>
            <p:ph type="subTitle" idx="1"/>
          </p:nvPr>
        </p:nvSpPr>
        <p:spPr>
          <a:xfrm>
            <a:off x="685800" y="3886200"/>
            <a:ext cx="7924800" cy="2286000"/>
          </a:xfrm>
        </p:spPr>
        <p:txBody>
          <a:bodyPr>
            <a:normAutofit/>
          </a:bodyPr>
          <a:lstStyle/>
          <a:p>
            <a:r>
              <a:rPr lang="en-US" altLang="ja-JP" dirty="0" err="1" smtClean="0">
                <a:latin typeface="Times New Roman"/>
              </a:rPr>
              <a:t>Shunsuke</a:t>
            </a:r>
            <a:r>
              <a:rPr lang="en-US" altLang="ja-JP" dirty="0" smtClean="0">
                <a:latin typeface="Times New Roman"/>
              </a:rPr>
              <a:t> Yabunaka</a:t>
            </a:r>
            <a:r>
              <a:rPr lang="en-US" altLang="ja-JP" baseline="30000" dirty="0" smtClean="0">
                <a:latin typeface="Times New Roman"/>
              </a:rPr>
              <a:t>1</a:t>
            </a:r>
            <a:r>
              <a:rPr lang="en-US" altLang="ja-JP" dirty="0" smtClean="0">
                <a:latin typeface="Times New Roman"/>
              </a:rPr>
              <a:t>, Takao Ohta</a:t>
            </a:r>
            <a:r>
              <a:rPr lang="en-US" altLang="ja-JP" baseline="30000" dirty="0" smtClean="0">
                <a:latin typeface="Times New Roman"/>
              </a:rPr>
              <a:t>1</a:t>
            </a:r>
            <a:r>
              <a:rPr lang="en-US" altLang="ja-JP" dirty="0" smtClean="0">
                <a:latin typeface="Times New Roman"/>
              </a:rPr>
              <a:t>, </a:t>
            </a:r>
          </a:p>
          <a:p>
            <a:r>
              <a:rPr lang="en-US" altLang="ja-JP" dirty="0" err="1" smtClean="0">
                <a:latin typeface="Times New Roman"/>
              </a:rPr>
              <a:t>Natsuhiko</a:t>
            </a:r>
            <a:r>
              <a:rPr lang="en-US" altLang="ja-JP" dirty="0" smtClean="0">
                <a:latin typeface="Times New Roman"/>
              </a:rPr>
              <a:t> Yoshinaga</a:t>
            </a:r>
            <a:r>
              <a:rPr lang="en-US" altLang="ja-JP" baseline="30000" dirty="0" smtClean="0">
                <a:latin typeface="Times New Roman"/>
              </a:rPr>
              <a:t>2</a:t>
            </a:r>
            <a:r>
              <a:rPr lang="en-US" altLang="ja-JP" dirty="0" smtClean="0">
                <a:latin typeface="Times New Roman"/>
              </a:rPr>
              <a:t>	</a:t>
            </a:r>
            <a:br>
              <a:rPr lang="en-US" altLang="ja-JP" dirty="0" smtClean="0">
                <a:latin typeface="Times New Roman"/>
              </a:rPr>
            </a:br>
            <a:r>
              <a:rPr lang="en-US" altLang="ja-JP" dirty="0" smtClean="0">
                <a:latin typeface="Times New Roman"/>
              </a:rPr>
              <a:t>1)Department of physics, Kyoto University. </a:t>
            </a:r>
            <a:br>
              <a:rPr lang="en-US" altLang="ja-JP" dirty="0" smtClean="0">
                <a:latin typeface="Times New Roman"/>
              </a:rPr>
            </a:br>
            <a:r>
              <a:rPr lang="en-US" altLang="ja-JP" dirty="0" smtClean="0">
                <a:latin typeface="Times New Roman"/>
              </a:rPr>
              <a:t>2)</a:t>
            </a:r>
            <a:r>
              <a:rPr lang="ja-JP" altLang="en-US" dirty="0" smtClean="0">
                <a:latin typeface="Times New Roman"/>
              </a:rPr>
              <a:t> </a:t>
            </a:r>
            <a:r>
              <a:rPr lang="en-US" altLang="ja-JP" dirty="0" smtClean="0">
                <a:latin typeface="Times New Roman"/>
              </a:rPr>
              <a:t>WPI-AIMR, Tohoku University.</a:t>
            </a:r>
            <a:endParaRPr lang="ja-JP" altLang="en-US" dirty="0">
              <a:latin typeface="Times New Roman"/>
            </a:endParaRPr>
          </a:p>
        </p:txBody>
      </p:sp>
      <p:sp>
        <p:nvSpPr>
          <p:cNvPr id="6" name="タイトル 1"/>
          <p:cNvSpPr txBox="1">
            <a:spLocks/>
          </p:cNvSpPr>
          <p:nvPr/>
        </p:nvSpPr>
        <p:spPr>
          <a:xfrm>
            <a:off x="1752600" y="5946775"/>
            <a:ext cx="5867400" cy="911225"/>
          </a:xfrm>
          <a:prstGeom prst="rect">
            <a:avLst/>
          </a:prstGeom>
        </p:spPr>
        <p:txBody>
          <a:bodyPr vert="horz" lIns="91440" tIns="45720" rIns="91440" bIns="45720" rtlCol="0" anchor="ctr">
            <a:normAutofit fontScale="67500" lnSpcReduction="20000"/>
          </a:bodyPr>
          <a:lstStyle/>
          <a:p>
            <a:pPr algn="ctr">
              <a:spcBef>
                <a:spcPct val="0"/>
              </a:spcBef>
            </a:pPr>
            <a:r>
              <a:rPr lang="en-US" altLang="ja-JP" sz="4400" dirty="0" smtClean="0">
                <a:latin typeface="Times"/>
                <a:ea typeface="+mj-ea"/>
                <a:cs typeface="+mj-cs"/>
              </a:rPr>
              <a:t>arXiv:1203.0593v1 [</a:t>
            </a:r>
            <a:r>
              <a:rPr lang="en-US" altLang="ja-JP" sz="4400" dirty="0" err="1" smtClean="0">
                <a:latin typeface="Times"/>
                <a:ea typeface="+mj-ea"/>
                <a:cs typeface="+mj-cs"/>
              </a:rPr>
              <a:t>nlin.PS</a:t>
            </a:r>
            <a:r>
              <a:rPr lang="en-US" altLang="ja-JP" sz="4400" dirty="0" smtClean="0">
                <a:latin typeface="Times"/>
                <a:ea typeface="+mj-ea"/>
                <a:cs typeface="+mj-cs"/>
              </a:rPr>
              <a:t>]</a:t>
            </a:r>
          </a:p>
          <a:p>
            <a:pPr algn="ctr">
              <a:spcBef>
                <a:spcPct val="0"/>
              </a:spcBef>
            </a:pPr>
            <a:r>
              <a:rPr lang="en-US" altLang="ja-JP" sz="4400" dirty="0" smtClean="0">
                <a:latin typeface="Times"/>
                <a:ea typeface="+mj-ea"/>
                <a:cs typeface="+mj-cs"/>
              </a:rPr>
              <a:t>J. Chem. Phys. </a:t>
            </a:r>
            <a:r>
              <a:rPr lang="en-US" altLang="ja-JP" sz="4400" b="1" dirty="0" smtClean="0">
                <a:latin typeface="Times"/>
                <a:ea typeface="+mj-ea"/>
                <a:cs typeface="+mj-cs"/>
              </a:rPr>
              <a:t>136</a:t>
            </a:r>
            <a:r>
              <a:rPr lang="en-US" altLang="ja-JP" sz="4400" dirty="0" smtClean="0">
                <a:latin typeface="Times"/>
                <a:ea typeface="+mj-ea"/>
                <a:cs typeface="+mj-cs"/>
              </a:rPr>
              <a:t>, 074904 (2012)</a:t>
            </a:r>
            <a:endParaRPr kumimoji="1" lang="ja-JP" altLang="en-US" sz="4400" b="0" i="0" u="none" strike="noStrike" kern="1200" cap="none" spc="0" normalizeH="0" baseline="0" noProof="0" dirty="0">
              <a:ln>
                <a:noFill/>
              </a:ln>
              <a:solidFill>
                <a:schemeClr val="tx1"/>
              </a:solidFill>
              <a:effectLst/>
              <a:uLnTx/>
              <a:uFillTx/>
              <a:latin typeface="Times"/>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803922" y="4393648"/>
            <a:ext cx="3310878" cy="2264771"/>
          </a:xfrm>
          <a:prstGeom prst="rect">
            <a:avLst/>
          </a:prstGeom>
        </p:spPr>
      </p:pic>
      <p:sp>
        <p:nvSpPr>
          <p:cNvPr id="2" name="タイトル 1"/>
          <p:cNvSpPr>
            <a:spLocks noGrp="1"/>
          </p:cNvSpPr>
          <p:nvPr>
            <p:ph type="title"/>
          </p:nvPr>
        </p:nvSpPr>
        <p:spPr>
          <a:xfrm>
            <a:off x="457200" y="274638"/>
            <a:ext cx="8229600" cy="1143000"/>
          </a:xfrm>
        </p:spPr>
        <p:txBody>
          <a:bodyPr>
            <a:normAutofit fontScale="90000"/>
          </a:bodyPr>
          <a:lstStyle/>
          <a:p>
            <a:r>
              <a:rPr lang="en-US" altLang="zh-CN" b="1" dirty="0" smtClean="0">
                <a:solidFill>
                  <a:prstClr val="black"/>
                </a:solidFill>
                <a:latin typeface="Garamond"/>
                <a:ea typeface="ＭＳ 明朝" pitchFamily="17" charset="-128"/>
                <a:cs typeface="Times New Roman" pitchFamily="18" charset="0"/>
              </a:rPr>
              <a:t>THE VELOCITY OF THE CENTER OF A DROPLET</a:t>
            </a:r>
            <a:endParaRPr lang="ja-JP" altLang="en-US" dirty="0"/>
          </a:p>
        </p:txBody>
      </p:sp>
      <p:sp>
        <p:nvSpPr>
          <p:cNvPr id="3" name="コンテンツ プレースホルダ 2"/>
          <p:cNvSpPr>
            <a:spLocks noGrp="1"/>
          </p:cNvSpPr>
          <p:nvPr>
            <p:ph idx="1"/>
          </p:nvPr>
        </p:nvSpPr>
        <p:spPr>
          <a:xfrm>
            <a:off x="457200" y="1524000"/>
            <a:ext cx="8229600" cy="5638800"/>
          </a:xfrm>
        </p:spPr>
        <p:txBody>
          <a:bodyPr>
            <a:normAutofit/>
          </a:bodyPr>
          <a:lstStyle/>
          <a:p>
            <a:r>
              <a:rPr lang="en-GB" dirty="0" smtClean="0">
                <a:solidFill>
                  <a:prstClr val="black"/>
                </a:solidFill>
                <a:latin typeface="Garamond"/>
              </a:rPr>
              <a:t>We ignore the migration of the droplet due to the diffusion of    .</a:t>
            </a:r>
          </a:p>
          <a:p>
            <a:endParaRPr lang="en-GB" dirty="0" smtClean="0">
              <a:solidFill>
                <a:prstClr val="black"/>
              </a:solidFill>
              <a:latin typeface="Garamond"/>
            </a:endParaRPr>
          </a:p>
          <a:p>
            <a:r>
              <a:rPr lang="en-GB" dirty="0" smtClean="0">
                <a:solidFill>
                  <a:prstClr val="black"/>
                </a:solidFill>
                <a:latin typeface="Garamond"/>
              </a:rPr>
              <a:t>From geometrical consideration, the velocity of the </a:t>
            </a:r>
            <a:r>
              <a:rPr lang="en-GB" dirty="0" err="1" smtClean="0">
                <a:solidFill>
                  <a:prstClr val="black"/>
                </a:solidFill>
                <a:latin typeface="Garamond"/>
              </a:rPr>
              <a:t>center</a:t>
            </a:r>
            <a:r>
              <a:rPr lang="en-GB" dirty="0" smtClean="0">
                <a:solidFill>
                  <a:prstClr val="black"/>
                </a:solidFill>
                <a:latin typeface="Garamond"/>
              </a:rPr>
              <a:t> of a droplet is given as</a:t>
            </a:r>
            <a:r>
              <a:rPr lang="ja-JP" altLang="en-US" dirty="0" smtClean="0">
                <a:solidFill>
                  <a:prstClr val="black"/>
                </a:solidFill>
                <a:latin typeface="Garamond"/>
              </a:rPr>
              <a:t>　　　　　　　　　　　　　　　　　</a:t>
            </a:r>
            <a:r>
              <a:rPr lang="en-US" altLang="ja-JP" dirty="0" smtClean="0">
                <a:solidFill>
                  <a:prstClr val="black"/>
                </a:solidFill>
                <a:latin typeface="Garamond"/>
              </a:rPr>
              <a:t>   </a:t>
            </a:r>
          </a:p>
          <a:p>
            <a:pPr>
              <a:buNone/>
            </a:pPr>
            <a:r>
              <a:rPr lang="ja-JP" altLang="en-US" dirty="0" smtClean="0">
                <a:solidFill>
                  <a:prstClr val="black"/>
                </a:solidFill>
                <a:latin typeface="Garamond"/>
              </a:rPr>
              <a:t>　</a:t>
            </a:r>
            <a:r>
              <a:rPr lang="en-US" altLang="ja-JP" dirty="0" smtClean="0">
                <a:solidFill>
                  <a:prstClr val="black"/>
                </a:solidFill>
                <a:latin typeface="Garamond"/>
              </a:rPr>
              <a:t>                          </a:t>
            </a:r>
            <a:endParaRPr lang="en-GB" dirty="0" smtClean="0">
              <a:solidFill>
                <a:prstClr val="black"/>
              </a:solidFill>
              <a:latin typeface="Garamond"/>
            </a:endParaRPr>
          </a:p>
          <a:p>
            <a:pPr>
              <a:buNone/>
            </a:pPr>
            <a:r>
              <a:rPr lang="en-GB" dirty="0" smtClean="0">
                <a:solidFill>
                  <a:prstClr val="black"/>
                </a:solidFill>
                <a:latin typeface="Garamond"/>
              </a:rPr>
              <a:t>                                                                               </a:t>
            </a:r>
          </a:p>
          <a:p>
            <a:endParaRPr lang="en-GB" dirty="0" smtClean="0">
              <a:solidFill>
                <a:prstClr val="black"/>
              </a:solidFill>
              <a:latin typeface="Garamond"/>
            </a:endParaRPr>
          </a:p>
        </p:txBody>
      </p:sp>
      <p:pic>
        <p:nvPicPr>
          <p:cNvPr id="12" name="図 11"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62000" y="4978015"/>
            <a:ext cx="263878" cy="296863"/>
          </a:xfrm>
          <a:prstGeom prst="rect">
            <a:avLst/>
          </a:prstGeom>
        </p:spPr>
      </p:pic>
      <p:pic>
        <p:nvPicPr>
          <p:cNvPr id="13" name="図 12"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131268" y="4855993"/>
            <a:ext cx="764332" cy="491356"/>
          </a:xfrm>
          <a:prstGeom prst="rect">
            <a:avLst/>
          </a:prstGeom>
        </p:spPr>
      </p:pic>
      <p:pic>
        <p:nvPicPr>
          <p:cNvPr id="14" name="図 13"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813705" y="5383093"/>
            <a:ext cx="3886200" cy="362190"/>
          </a:xfrm>
          <a:prstGeom prst="rect">
            <a:avLst/>
          </a:prstGeom>
        </p:spPr>
      </p:pic>
      <p:pic>
        <p:nvPicPr>
          <p:cNvPr id="10" name="図 9"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3505200" y="2095500"/>
            <a:ext cx="254000" cy="419100"/>
          </a:xfrm>
          <a:prstGeom prst="rect">
            <a:avLst/>
          </a:prstGeom>
        </p:spPr>
      </p:pic>
      <p:pic>
        <p:nvPicPr>
          <p:cNvPr id="11" name="図 10"/>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5035083" y="4393648"/>
            <a:ext cx="3664822" cy="779749"/>
          </a:xfrm>
          <a:prstGeom prst="rect">
            <a:avLst/>
          </a:prstGeom>
        </p:spPr>
      </p:pic>
      <p:pic>
        <p:nvPicPr>
          <p:cNvPr id="9" name="図 8"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1975317" y="2514600"/>
            <a:ext cx="3059766" cy="707411"/>
          </a:xfrm>
          <a:prstGeom prst="rect">
            <a:avLst/>
          </a:prstGeom>
        </p:spPr>
      </p:pic>
      <p:sp>
        <p:nvSpPr>
          <p:cNvPr id="16" name="円弧 15"/>
          <p:cNvSpPr/>
          <p:nvPr/>
        </p:nvSpPr>
        <p:spPr>
          <a:xfrm>
            <a:off x="10668000" y="5301630"/>
            <a:ext cx="152400" cy="45719"/>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 name="乗算記号 14"/>
          <p:cNvSpPr/>
          <p:nvPr/>
        </p:nvSpPr>
        <p:spPr>
          <a:xfrm>
            <a:off x="11049000" y="2339623"/>
            <a:ext cx="1066800" cy="959553"/>
          </a:xfrm>
          <a:prstGeom prst="mathMultiply">
            <a:avLst/>
          </a:prstGeom>
          <a:ln w="254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372600" y="6331803"/>
            <a:ext cx="4229100" cy="830997"/>
          </a:xfrm>
          <a:prstGeom prst="rect">
            <a:avLst/>
          </a:prstGeom>
          <a:noFill/>
        </p:spPr>
        <p:txBody>
          <a:bodyPr wrap="square" rtlCol="0">
            <a:spAutoFit/>
          </a:bodyPr>
          <a:lstStyle/>
          <a:p>
            <a:r>
              <a:rPr lang="en-US" altLang="ja-JP" sz="2400" dirty="0" smtClean="0">
                <a:solidFill>
                  <a:prstClr val="black"/>
                </a:solidFill>
                <a:latin typeface="Garamond"/>
              </a:rPr>
              <a:t>Normal component of the flow field on the surface of a droplet.</a:t>
            </a:r>
            <a:endParaRPr kumimoji="1" lang="ja-JP" altLang="en-US" sz="2400" dirty="0"/>
          </a:p>
        </p:txBody>
      </p:sp>
      <p:cxnSp>
        <p:nvCxnSpPr>
          <p:cNvPr id="23" name="直線コネクタ 22"/>
          <p:cNvCxnSpPr/>
          <p:nvPr/>
        </p:nvCxnSpPr>
        <p:spPr>
          <a:xfrm rot="10800000" flipV="1">
            <a:off x="4114800" y="2339622"/>
            <a:ext cx="1143000" cy="9595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rot="5400000" flipH="1" flipV="1">
            <a:off x="2755816" y="5119572"/>
            <a:ext cx="584368" cy="30480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flipV="1">
            <a:off x="3200400" y="4624741"/>
            <a:ext cx="763166" cy="355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rot="5400000" flipH="1" flipV="1">
            <a:off x="3135931" y="4458119"/>
            <a:ext cx="586140" cy="4571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3657601" y="4393648"/>
            <a:ext cx="305965" cy="23109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pic>
        <p:nvPicPr>
          <p:cNvPr id="37" name="図 36"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3398838" y="4831730"/>
            <a:ext cx="1387318" cy="377432"/>
          </a:xfrm>
          <a:prstGeom prst="rect">
            <a:avLst/>
          </a:prstGeom>
        </p:spPr>
      </p:pic>
      <p:cxnSp>
        <p:nvCxnSpPr>
          <p:cNvPr id="39" name="直線矢印コネクタ 38"/>
          <p:cNvCxnSpPr/>
          <p:nvPr/>
        </p:nvCxnSpPr>
        <p:spPr>
          <a:xfrm>
            <a:off x="2895600" y="5562600"/>
            <a:ext cx="1067966"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41" name="図 40"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3398838" y="5738813"/>
            <a:ext cx="279400" cy="342900"/>
          </a:xfrm>
          <a:prstGeom prst="rect">
            <a:avLst/>
          </a:prstGeom>
        </p:spPr>
      </p:pic>
      <p:pic>
        <p:nvPicPr>
          <p:cNvPr id="42" name="図 41"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2547938" y="4393648"/>
            <a:ext cx="850900" cy="317500"/>
          </a:xfrm>
          <a:prstGeom prst="rect">
            <a:avLst/>
          </a:prstGeom>
        </p:spPr>
      </p:pic>
      <p:sp>
        <p:nvSpPr>
          <p:cNvPr id="44" name="コンテンツ プレースホルダ 2"/>
          <p:cNvSpPr txBox="1">
            <a:spLocks/>
          </p:cNvSpPr>
          <p:nvPr/>
        </p:nvSpPr>
        <p:spPr>
          <a:xfrm>
            <a:off x="5956705" y="5943600"/>
            <a:ext cx="3415895" cy="776287"/>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GB" sz="3200" b="0" i="0" u="none" strike="noStrike" kern="1200" cap="none" spc="0" normalizeH="0" baseline="0" noProof="0" dirty="0" smtClean="0">
                <a:ln>
                  <a:noFill/>
                </a:ln>
                <a:solidFill>
                  <a:prstClr val="black"/>
                </a:solidFill>
                <a:effectLst/>
                <a:uLnTx/>
                <a:uFillTx/>
                <a:latin typeface="Garamond"/>
                <a:ea typeface="+mn-ea"/>
                <a:cs typeface="+mn-cs"/>
              </a:rPr>
              <a:t>Normal vector at the </a:t>
            </a:r>
            <a:r>
              <a:rPr lang="en-GB" sz="3200" noProof="0" dirty="0" smtClean="0">
                <a:solidFill>
                  <a:prstClr val="black"/>
                </a:solidFill>
                <a:latin typeface="Garamond"/>
              </a:rPr>
              <a:t>interface</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5" name="図 44" descr="latex-image-1.pdf"/>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5029200" y="6172200"/>
            <a:ext cx="723900" cy="317500"/>
          </a:xfrm>
          <a:prstGeom prst="rect">
            <a:avLst/>
          </a:prstGeom>
        </p:spPr>
      </p:pic>
      <p:pic>
        <p:nvPicPr>
          <p:cNvPr id="46" name="図 45"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7175500" y="3733800"/>
            <a:ext cx="1358900" cy="685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正方形/長方形 13"/>
          <p:cNvSpPr/>
          <p:nvPr/>
        </p:nvSpPr>
        <p:spPr>
          <a:xfrm>
            <a:off x="6353032" y="5351276"/>
            <a:ext cx="1676400" cy="979710"/>
          </a:xfrm>
          <a:prstGeom prst="rect">
            <a:avLst/>
          </a:prstGeom>
          <a:gradFill flip="none" rotWithShape="1">
            <a:gsLst>
              <a:gs pos="0">
                <a:srgbClr val="FFFF00">
                  <a:alpha val="29000"/>
                </a:srgbClr>
              </a:gs>
              <a:gs pos="100000">
                <a:srgbClr val="FFFFFF">
                  <a:alpha val="29000"/>
                </a:srgbClr>
              </a:gs>
            </a:gsLst>
            <a:lin ang="546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lang="en-US" altLang="zh-CN" b="1" dirty="0" smtClean="0">
                <a:solidFill>
                  <a:prstClr val="black"/>
                </a:solidFill>
                <a:latin typeface="Garamond"/>
                <a:ea typeface="ＭＳ 明朝" pitchFamily="17" charset="-128"/>
                <a:cs typeface="Times New Roman" pitchFamily="18" charset="0"/>
              </a:rPr>
              <a:t>THE DROPLET VELOCOTY IN TERMS OF CONCENTRATION OF THE THIRD COMPONENT</a:t>
            </a:r>
            <a:endParaRPr lang="ja-JP" altLang="en-US" dirty="0"/>
          </a:p>
        </p:txBody>
      </p:sp>
      <p:sp>
        <p:nvSpPr>
          <p:cNvPr id="3" name="コンテンツ プレースホルダ 2"/>
          <p:cNvSpPr>
            <a:spLocks noGrp="1"/>
          </p:cNvSpPr>
          <p:nvPr>
            <p:ph idx="1"/>
          </p:nvPr>
        </p:nvSpPr>
        <p:spPr>
          <a:xfrm>
            <a:off x="457200" y="1670878"/>
            <a:ext cx="8229600" cy="4525963"/>
          </a:xfrm>
        </p:spPr>
        <p:txBody>
          <a:bodyPr/>
          <a:lstStyle/>
          <a:p>
            <a:r>
              <a:rPr lang="en-GB" dirty="0" smtClean="0">
                <a:solidFill>
                  <a:prstClr val="black"/>
                </a:solidFill>
                <a:latin typeface="Garamond"/>
              </a:rPr>
              <a:t>Here we can derive the following equation for the velocity of the </a:t>
            </a:r>
            <a:r>
              <a:rPr lang="en-GB" dirty="0" err="1" smtClean="0">
                <a:solidFill>
                  <a:prstClr val="black"/>
                </a:solidFill>
                <a:latin typeface="Garamond"/>
              </a:rPr>
              <a:t>center</a:t>
            </a:r>
            <a:r>
              <a:rPr lang="en-GB" dirty="0" smtClean="0">
                <a:solidFill>
                  <a:prstClr val="black"/>
                </a:solidFill>
                <a:latin typeface="Garamond"/>
              </a:rPr>
              <a:t> of a droplet by substituting the equation for     in terms of the concentration profile    .</a:t>
            </a:r>
          </a:p>
          <a:p>
            <a:endParaRPr lang="ja-JP" altLang="en-US" dirty="0"/>
          </a:p>
        </p:txBody>
      </p:sp>
      <p:pic>
        <p:nvPicPr>
          <p:cNvPr id="4" name="図 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66801" y="4807803"/>
            <a:ext cx="4419599" cy="758776"/>
          </a:xfrm>
          <a:prstGeom prst="rect">
            <a:avLst/>
          </a:prstGeom>
        </p:spPr>
      </p:pic>
      <p:pic>
        <p:nvPicPr>
          <p:cNvPr id="5" name="図 4"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64934" y="5674554"/>
            <a:ext cx="5859451" cy="750641"/>
          </a:xfrm>
          <a:prstGeom prst="rect">
            <a:avLst/>
          </a:prstGeom>
        </p:spPr>
      </p:pic>
      <p:pic>
        <p:nvPicPr>
          <p:cNvPr id="6" name="図 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57200" y="3908180"/>
            <a:ext cx="5324296" cy="775855"/>
          </a:xfrm>
          <a:prstGeom prst="rect">
            <a:avLst/>
          </a:prstGeom>
        </p:spPr>
      </p:pic>
      <p:pic>
        <p:nvPicPr>
          <p:cNvPr id="7" name="図 6"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486400" y="2743200"/>
            <a:ext cx="266700" cy="342900"/>
          </a:xfrm>
          <a:prstGeom prst="rect">
            <a:avLst/>
          </a:prstGeom>
        </p:spPr>
      </p:pic>
      <p:sp>
        <p:nvSpPr>
          <p:cNvPr id="8" name="正方形/長方形 7"/>
          <p:cNvSpPr/>
          <p:nvPr/>
        </p:nvSpPr>
        <p:spPr>
          <a:xfrm>
            <a:off x="6040283" y="3854555"/>
            <a:ext cx="3284549" cy="1200329"/>
          </a:xfrm>
          <a:prstGeom prst="rect">
            <a:avLst/>
          </a:prstGeom>
        </p:spPr>
        <p:txBody>
          <a:bodyPr wrap="square">
            <a:spAutoFit/>
          </a:bodyPr>
          <a:lstStyle/>
          <a:p>
            <a:r>
              <a:rPr lang="en-GB" dirty="0" smtClean="0">
                <a:solidFill>
                  <a:prstClr val="black"/>
                </a:solidFill>
                <a:latin typeface="Garamond"/>
              </a:rPr>
              <a:t>When </a:t>
            </a:r>
            <a:r>
              <a:rPr lang="en-US" dirty="0" smtClean="0">
                <a:solidFill>
                  <a:prstClr val="black"/>
                </a:solidFill>
                <a:latin typeface="Garamond"/>
              </a:rPr>
              <a:t>we assume </a:t>
            </a:r>
            <a:r>
              <a:rPr lang="en-GB" dirty="0" smtClean="0">
                <a:solidFill>
                  <a:prstClr val="black"/>
                </a:solidFill>
                <a:latin typeface="Garamond"/>
              </a:rPr>
              <a:t>the profile as</a:t>
            </a:r>
          </a:p>
          <a:p>
            <a:r>
              <a:rPr lang="en-GB" dirty="0" smtClean="0">
                <a:solidFill>
                  <a:prstClr val="black"/>
                </a:solidFill>
                <a:latin typeface="Garamond"/>
              </a:rPr>
              <a:t>                                        , we obtain the well-known results in hydrodynamics   </a:t>
            </a:r>
            <a:endParaRPr lang="ja-JP" altLang="en-US" dirty="0"/>
          </a:p>
        </p:txBody>
      </p:sp>
      <p:pic>
        <p:nvPicPr>
          <p:cNvPr id="9" name="図 8"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6492732" y="4223887"/>
            <a:ext cx="1841500" cy="265885"/>
          </a:xfrm>
          <a:prstGeom prst="rect">
            <a:avLst/>
          </a:prstGeom>
        </p:spPr>
      </p:pic>
      <p:pic>
        <p:nvPicPr>
          <p:cNvPr id="10" name="図 9"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6205217" y="4997608"/>
            <a:ext cx="2810230" cy="353668"/>
          </a:xfrm>
          <a:prstGeom prst="rect">
            <a:avLst/>
          </a:prstGeom>
        </p:spPr>
      </p:pic>
      <p:cxnSp>
        <p:nvCxnSpPr>
          <p:cNvPr id="12" name="直線矢印コネクタ 11"/>
          <p:cNvCxnSpPr/>
          <p:nvPr/>
        </p:nvCxnSpPr>
        <p:spPr>
          <a:xfrm rot="5400000" flipH="1" flipV="1">
            <a:off x="5862781" y="5840734"/>
            <a:ext cx="97891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円/楕円 12"/>
          <p:cNvSpPr/>
          <p:nvPr/>
        </p:nvSpPr>
        <p:spPr>
          <a:xfrm>
            <a:off x="6980827" y="5674554"/>
            <a:ext cx="270000" cy="27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048232" y="5187191"/>
            <a:ext cx="283288" cy="369332"/>
          </a:xfrm>
          <a:prstGeom prst="rect">
            <a:avLst/>
          </a:prstGeom>
        </p:spPr>
        <p:txBody>
          <a:bodyPr wrap="none">
            <a:spAutoFit/>
          </a:bodyPr>
          <a:lstStyle/>
          <a:p>
            <a:r>
              <a:rPr lang="en-GB" altLang="ja-JP" dirty="0" err="1" smtClean="0">
                <a:solidFill>
                  <a:prstClr val="black"/>
                </a:solidFill>
                <a:latin typeface="Garamond"/>
              </a:rPr>
              <a:t>z</a:t>
            </a:r>
            <a:endParaRPr lang="ja-JP" altLang="en-US" dirty="0"/>
          </a:p>
        </p:txBody>
      </p:sp>
      <p:cxnSp>
        <p:nvCxnSpPr>
          <p:cNvPr id="17" name="直線矢印コネクタ 16"/>
          <p:cNvCxnSpPr/>
          <p:nvPr/>
        </p:nvCxnSpPr>
        <p:spPr>
          <a:xfrm rot="5400000">
            <a:off x="6924532" y="5987291"/>
            <a:ext cx="381000" cy="1588"/>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8" name="図 17"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7211870" y="5853941"/>
            <a:ext cx="279400" cy="342900"/>
          </a:xfrm>
          <a:prstGeom prst="rect">
            <a:avLst/>
          </a:prstGeom>
        </p:spPr>
      </p:pic>
      <p:pic>
        <p:nvPicPr>
          <p:cNvPr id="19" name="図 18"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4381500" y="3365500"/>
            <a:ext cx="190500" cy="2159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lvl="0" defTabSz="914400">
              <a:defRPr/>
            </a:pPr>
            <a:r>
              <a:rPr lang="en-US" altLang="zh-CN" b="1" dirty="0" smtClean="0">
                <a:solidFill>
                  <a:prstClr val="black"/>
                </a:solidFill>
                <a:latin typeface="Garamond"/>
                <a:ea typeface="ＭＳ 明朝" pitchFamily="17" charset="-128"/>
                <a:cs typeface="Times New Roman" pitchFamily="18" charset="0"/>
              </a:rPr>
              <a:t>ANALYSIS ON THE PROFILE OF THE DILUTE COMPONENT</a:t>
            </a:r>
            <a:endParaRPr lang="ja-JP" altLang="en-US" dirty="0"/>
          </a:p>
        </p:txBody>
      </p:sp>
      <p:sp>
        <p:nvSpPr>
          <p:cNvPr id="3" name="コンテンツ プレースホルダ 2"/>
          <p:cNvSpPr>
            <a:spLocks noGrp="1"/>
          </p:cNvSpPr>
          <p:nvPr>
            <p:ph idx="1"/>
          </p:nvPr>
        </p:nvSpPr>
        <p:spPr>
          <a:xfrm>
            <a:off x="457200" y="1427731"/>
            <a:ext cx="8229600" cy="5125469"/>
          </a:xfrm>
        </p:spPr>
        <p:txBody>
          <a:bodyPr/>
          <a:lstStyle/>
          <a:p>
            <a:pPr marL="0" lvl="0" indent="0" defTabSz="4271658">
              <a:spcBef>
                <a:spcPts val="0"/>
              </a:spcBef>
              <a:buNone/>
            </a:pPr>
            <a:r>
              <a:rPr lang="en-US" altLang="ja-JP" sz="3000" dirty="0" smtClean="0">
                <a:solidFill>
                  <a:prstClr val="black"/>
                </a:solidFill>
                <a:latin typeface="Garamond"/>
                <a:ea typeface="ＭＳ Ｐ明朝"/>
              </a:rPr>
              <a:t>In terms of the Fourier transform, the compositional field     satisfies</a:t>
            </a:r>
          </a:p>
          <a:p>
            <a:pPr marL="0" lvl="0" indent="0" defTabSz="4271658">
              <a:spcBef>
                <a:spcPts val="0"/>
              </a:spcBef>
              <a:buNone/>
            </a:pPr>
            <a:endParaRPr lang="en-US" altLang="ja-JP" sz="3000" dirty="0" smtClean="0">
              <a:solidFill>
                <a:prstClr val="black"/>
              </a:solidFill>
              <a:latin typeface="Garamond"/>
              <a:ea typeface="ＭＳ Ｐ明朝"/>
            </a:endParaRPr>
          </a:p>
          <a:p>
            <a:pPr marL="0" lvl="0" indent="0" defTabSz="4271658">
              <a:spcBef>
                <a:spcPts val="0"/>
              </a:spcBef>
              <a:buNone/>
            </a:pPr>
            <a:r>
              <a:rPr lang="en-US" altLang="ja-JP" sz="3000" dirty="0" smtClean="0">
                <a:solidFill>
                  <a:prstClr val="black"/>
                </a:solidFill>
                <a:latin typeface="Garamond"/>
                <a:ea typeface="ＭＳ Ｐ明朝"/>
              </a:rPr>
              <a:t>                                                               .</a:t>
            </a:r>
          </a:p>
          <a:p>
            <a:pPr marL="0" lvl="0" indent="0" defTabSz="4271658">
              <a:spcBef>
                <a:spcPts val="0"/>
              </a:spcBef>
              <a:buNone/>
            </a:pPr>
            <a:endParaRPr lang="en-US" altLang="ja-JP" sz="3000" dirty="0" smtClean="0">
              <a:solidFill>
                <a:prstClr val="black"/>
              </a:solidFill>
              <a:latin typeface="Garamond"/>
              <a:ea typeface="ＭＳ Ｐ明朝"/>
            </a:endParaRPr>
          </a:p>
          <a:p>
            <a:pPr marL="0" lvl="0" indent="0" defTabSz="4271658">
              <a:spcBef>
                <a:spcPts val="0"/>
              </a:spcBef>
              <a:buNone/>
            </a:pPr>
            <a:endParaRPr lang="en-US" altLang="ja-JP" sz="3000" dirty="0" smtClean="0">
              <a:solidFill>
                <a:prstClr val="black"/>
              </a:solidFill>
              <a:latin typeface="Garamond"/>
              <a:ea typeface="ＭＳ Ｐ明朝"/>
            </a:endParaRPr>
          </a:p>
          <a:p>
            <a:pPr marL="0" lvl="0" indent="0" defTabSz="4271658">
              <a:spcBef>
                <a:spcPts val="0"/>
              </a:spcBef>
              <a:buNone/>
            </a:pPr>
            <a:endParaRPr lang="en-US" altLang="ja-JP" sz="3000" dirty="0" smtClean="0">
              <a:solidFill>
                <a:prstClr val="black"/>
              </a:solidFill>
              <a:latin typeface="Garamond"/>
              <a:ea typeface="ＭＳ Ｐ明朝"/>
            </a:endParaRPr>
          </a:p>
          <a:p>
            <a:pPr marL="0" lvl="0" indent="0" defTabSz="4271658">
              <a:spcBef>
                <a:spcPts val="0"/>
              </a:spcBef>
              <a:buNone/>
            </a:pPr>
            <a:r>
              <a:rPr lang="en-US" altLang="ja-JP" sz="3000" dirty="0" smtClean="0">
                <a:solidFill>
                  <a:prstClr val="black"/>
                </a:solidFill>
                <a:latin typeface="Garamond"/>
                <a:ea typeface="ＭＳ Ｐ明朝"/>
              </a:rPr>
              <a:t>Here we dropped the convective term, assuming that it does not change the essential bifurcation behavior. We will later consider this point.</a:t>
            </a:r>
          </a:p>
          <a:p>
            <a:pPr marL="0" lvl="0" indent="0" defTabSz="4271658">
              <a:spcBef>
                <a:spcPts val="0"/>
              </a:spcBef>
              <a:buNone/>
            </a:pPr>
            <a:endParaRPr lang="en-US" altLang="ja-JP" sz="3000" dirty="0" smtClean="0">
              <a:solidFill>
                <a:prstClr val="black"/>
              </a:solidFill>
              <a:latin typeface="Garamond"/>
              <a:ea typeface="ＭＳ Ｐ明朝"/>
            </a:endParaRPr>
          </a:p>
          <a:p>
            <a:pPr marL="0" lvl="0" indent="0" defTabSz="4271658">
              <a:spcBef>
                <a:spcPts val="0"/>
              </a:spcBef>
              <a:buNone/>
            </a:pPr>
            <a:endParaRPr lang="en-US" altLang="ja-JP" sz="3000" dirty="0" smtClean="0">
              <a:solidFill>
                <a:prstClr val="black"/>
              </a:solidFill>
              <a:latin typeface="Garamond"/>
              <a:ea typeface="ＭＳ Ｐ明朝"/>
            </a:endParaRPr>
          </a:p>
          <a:p>
            <a:endParaRPr lang="ja-JP" altLang="en-US" dirty="0"/>
          </a:p>
        </p:txBody>
      </p:sp>
      <p:pic>
        <p:nvPicPr>
          <p:cNvPr id="6" name="図 5"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877110" y="5342750"/>
            <a:ext cx="1191190" cy="560143"/>
          </a:xfrm>
          <a:prstGeom prst="rect">
            <a:avLst/>
          </a:prstGeom>
        </p:spPr>
      </p:pic>
      <p:pic>
        <p:nvPicPr>
          <p:cNvPr id="7" name="図 6"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019800" y="3503279"/>
            <a:ext cx="2438400" cy="461042"/>
          </a:xfrm>
          <a:prstGeom prst="rect">
            <a:avLst/>
          </a:prstGeom>
        </p:spPr>
      </p:pic>
      <p:pic>
        <p:nvPicPr>
          <p:cNvPr id="9" name="図 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895600" y="3961234"/>
            <a:ext cx="3124200" cy="764331"/>
          </a:xfrm>
          <a:prstGeom prst="rect">
            <a:avLst/>
          </a:prstGeom>
        </p:spPr>
      </p:pic>
      <p:pic>
        <p:nvPicPr>
          <p:cNvPr id="10" name="図 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333500" y="2146300"/>
            <a:ext cx="190500" cy="215900"/>
          </a:xfrm>
          <a:prstGeom prst="rect">
            <a:avLst/>
          </a:prstGeom>
        </p:spPr>
      </p:pic>
      <p:pic>
        <p:nvPicPr>
          <p:cNvPr id="11" name="図 10"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762000" y="2527300"/>
            <a:ext cx="5676900" cy="977900"/>
          </a:xfrm>
          <a:prstGeom prst="rect">
            <a:avLst/>
          </a:prstGeom>
        </p:spPr>
      </p:pic>
      <p:pic>
        <p:nvPicPr>
          <p:cNvPr id="12" name="図 11"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143000" y="3304121"/>
            <a:ext cx="4445000" cy="706958"/>
          </a:xfrm>
          <a:prstGeom prst="rect">
            <a:avLst/>
          </a:prstGeom>
        </p:spPr>
      </p:pic>
      <p:pic>
        <p:nvPicPr>
          <p:cNvPr id="13" name="図 12"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1143000" y="4011079"/>
            <a:ext cx="1331543" cy="626142"/>
          </a:xfrm>
          <a:prstGeom prst="rect">
            <a:avLst/>
          </a:prstGeom>
        </p:spPr>
      </p:pic>
      <p:pic>
        <p:nvPicPr>
          <p:cNvPr id="14" name="図 13"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762000" y="6066949"/>
            <a:ext cx="7543800" cy="791051"/>
          </a:xfrm>
          <a:prstGeom prst="rect">
            <a:avLst/>
          </a:prstGeom>
        </p:spPr>
      </p:pic>
      <p:sp>
        <p:nvSpPr>
          <p:cNvPr id="15" name="乗算記号 14"/>
          <p:cNvSpPr/>
          <p:nvPr/>
        </p:nvSpPr>
        <p:spPr>
          <a:xfrm>
            <a:off x="9372600" y="4051195"/>
            <a:ext cx="1371600" cy="1172051"/>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rot="10800000" flipV="1">
            <a:off x="1524000" y="6066948"/>
            <a:ext cx="1371600" cy="791051"/>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1143000"/>
          </a:xfrm>
        </p:spPr>
        <p:txBody>
          <a:bodyPr>
            <a:normAutofit fontScale="90000"/>
          </a:bodyPr>
          <a:lstStyle/>
          <a:p>
            <a:pPr lvl="0" defTabSz="914400">
              <a:defRPr/>
            </a:pPr>
            <a:r>
              <a:rPr lang="en-US" altLang="zh-CN" b="1" dirty="0" smtClean="0">
                <a:solidFill>
                  <a:prstClr val="black"/>
                </a:solidFill>
                <a:latin typeface="Garamond"/>
                <a:ea typeface="ＭＳ 明朝" pitchFamily="17" charset="-128"/>
                <a:cs typeface="Times New Roman" pitchFamily="18" charset="0"/>
              </a:rPr>
              <a:t>SHORT TIME EXPANSION NEAR THE BIFURCATION THRESHOLD</a:t>
            </a:r>
            <a:endParaRPr lang="ja-JP" altLang="en-US" dirty="0"/>
          </a:p>
        </p:txBody>
      </p:sp>
      <p:sp>
        <p:nvSpPr>
          <p:cNvPr id="3" name="コンテンツ プレースホルダ 2"/>
          <p:cNvSpPr>
            <a:spLocks noGrp="1"/>
          </p:cNvSpPr>
          <p:nvPr>
            <p:ph idx="1"/>
          </p:nvPr>
        </p:nvSpPr>
        <p:spPr>
          <a:xfrm>
            <a:off x="457200" y="1580131"/>
            <a:ext cx="8229600" cy="5658869"/>
          </a:xfrm>
        </p:spPr>
        <p:txBody>
          <a:bodyPr/>
          <a:lstStyle/>
          <a:p>
            <a:pPr marL="0" lvl="0" indent="0" defTabSz="4271658">
              <a:spcBef>
                <a:spcPts val="0"/>
              </a:spcBef>
              <a:buNone/>
            </a:pPr>
            <a:r>
              <a:rPr lang="en-US" altLang="ja-JP" sz="3000" dirty="0" smtClean="0">
                <a:solidFill>
                  <a:prstClr val="black"/>
                </a:solidFill>
                <a:latin typeface="Garamond"/>
                <a:ea typeface="ＭＳ Ｐ明朝"/>
              </a:rPr>
              <a:t>By </a:t>
            </a:r>
            <a:r>
              <a:rPr lang="en-US" altLang="ja-JP" sz="3000" dirty="0">
                <a:solidFill>
                  <a:prstClr val="black"/>
                </a:solidFill>
                <a:latin typeface="Garamond"/>
                <a:ea typeface="ＭＳ Ｐ明朝"/>
              </a:rPr>
              <a:t>assuming that the relaxation of the</a:t>
            </a:r>
            <a:r>
              <a:rPr lang="en-US" altLang="ja-JP" sz="3000" dirty="0" smtClean="0">
                <a:solidFill>
                  <a:prstClr val="black"/>
                </a:solidFill>
                <a:latin typeface="Garamond"/>
                <a:ea typeface="ＭＳ Ｐ明朝"/>
              </a:rPr>
              <a:t> third component is </a:t>
            </a:r>
            <a:r>
              <a:rPr lang="en-US" altLang="ja-JP" sz="3000" dirty="0">
                <a:solidFill>
                  <a:prstClr val="black"/>
                </a:solidFill>
                <a:latin typeface="Garamond"/>
                <a:ea typeface="ＭＳ Ｐ明朝"/>
              </a:rPr>
              <a:t>sufficiently rapid compared with the motion of interface, we can solve </a:t>
            </a:r>
            <a:r>
              <a:rPr lang="en-US" altLang="ja-JP" sz="3000" dirty="0" smtClean="0">
                <a:solidFill>
                  <a:prstClr val="black"/>
                </a:solidFill>
                <a:latin typeface="Garamond"/>
                <a:ea typeface="ＭＳ Ｐ明朝"/>
              </a:rPr>
              <a:t>the equation in the last slide in </a:t>
            </a:r>
            <a:r>
              <a:rPr lang="en-US" altLang="ja-JP" sz="3000" dirty="0">
                <a:solidFill>
                  <a:prstClr val="black"/>
                </a:solidFill>
                <a:latin typeface="Garamond"/>
                <a:ea typeface="ＭＳ Ｐ明朝"/>
              </a:rPr>
              <a:t>terms of the time </a:t>
            </a:r>
            <a:r>
              <a:rPr lang="en-US" altLang="ja-JP" sz="3000" dirty="0" smtClean="0">
                <a:solidFill>
                  <a:prstClr val="black"/>
                </a:solidFill>
                <a:latin typeface="Garamond"/>
                <a:ea typeface="ＭＳ Ｐ明朝"/>
              </a:rPr>
              <a:t>derivative as</a:t>
            </a:r>
          </a:p>
          <a:p>
            <a:pPr marL="0" lvl="0" indent="0" defTabSz="4271658">
              <a:spcBef>
                <a:spcPts val="0"/>
              </a:spcBef>
              <a:buNone/>
            </a:pPr>
            <a:endParaRPr lang="en-US" altLang="ja-JP" sz="3000" dirty="0" smtClean="0">
              <a:solidFill>
                <a:prstClr val="black"/>
              </a:solidFill>
              <a:latin typeface="Garamond"/>
              <a:ea typeface="ＭＳ Ｐ明朝"/>
            </a:endParaRPr>
          </a:p>
          <a:p>
            <a:pPr marL="0" lvl="0" indent="0" defTabSz="4271658">
              <a:spcBef>
                <a:spcPts val="0"/>
              </a:spcBef>
              <a:buNone/>
            </a:pPr>
            <a:endParaRPr lang="en-US" altLang="ja-JP" sz="3000" dirty="0" smtClean="0">
              <a:solidFill>
                <a:prstClr val="black"/>
              </a:solidFill>
              <a:latin typeface="Garamond"/>
              <a:ea typeface="ＭＳ Ｐ明朝"/>
            </a:endParaRPr>
          </a:p>
          <a:p>
            <a:pPr marL="0" lvl="0" indent="0" defTabSz="4271658">
              <a:spcBef>
                <a:spcPts val="0"/>
              </a:spcBef>
              <a:buNone/>
            </a:pPr>
            <a:endParaRPr lang="en-US" altLang="ja-JP" sz="3000" dirty="0" smtClean="0">
              <a:solidFill>
                <a:prstClr val="black"/>
              </a:solidFill>
              <a:latin typeface="Garamond"/>
              <a:ea typeface="ＭＳ Ｐ明朝"/>
            </a:endParaRPr>
          </a:p>
          <a:p>
            <a:pPr marL="0" lvl="0" indent="0" defTabSz="4271658">
              <a:spcBef>
                <a:spcPts val="0"/>
              </a:spcBef>
              <a:buNone/>
            </a:pPr>
            <a:endParaRPr lang="en-US" altLang="ja-JP" sz="3000" dirty="0" smtClean="0">
              <a:solidFill>
                <a:prstClr val="black"/>
              </a:solidFill>
              <a:latin typeface="Garamond"/>
              <a:ea typeface="ＭＳ Ｐ明朝"/>
            </a:endParaRPr>
          </a:p>
          <a:p>
            <a:pPr marL="0" lvl="0" indent="0" defTabSz="4271658">
              <a:spcBef>
                <a:spcPts val="0"/>
              </a:spcBef>
              <a:buNone/>
            </a:pPr>
            <a:endParaRPr lang="en-US" altLang="ja-JP" sz="3000" dirty="0" smtClean="0">
              <a:solidFill>
                <a:prstClr val="black"/>
              </a:solidFill>
              <a:latin typeface="Garamond"/>
              <a:ea typeface="ＭＳ Ｐ明朝"/>
            </a:endParaRPr>
          </a:p>
          <a:p>
            <a:pPr marL="0" lvl="0" indent="0" defTabSz="4271658">
              <a:spcBef>
                <a:spcPts val="0"/>
              </a:spcBef>
              <a:buNone/>
            </a:pPr>
            <a:r>
              <a:rPr lang="en-US" altLang="ja-JP" sz="3000" dirty="0" smtClean="0">
                <a:solidFill>
                  <a:prstClr val="black"/>
                </a:solidFill>
                <a:latin typeface="Garamond"/>
                <a:ea typeface="ＭＳ Ｐ明朝"/>
              </a:rPr>
              <a:t>We can evaluate the velocity of the center of mass of the droplet using this concentration profile of    . </a:t>
            </a:r>
          </a:p>
          <a:p>
            <a:endParaRPr lang="ja-JP" altLang="en-US" dirty="0"/>
          </a:p>
        </p:txBody>
      </p:sp>
      <p:pic>
        <p:nvPicPr>
          <p:cNvPr id="4" name="図 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90600" y="3571804"/>
            <a:ext cx="7406403" cy="768142"/>
          </a:xfrm>
          <a:prstGeom prst="rect">
            <a:avLst/>
          </a:prstGeom>
        </p:spPr>
      </p:pic>
      <p:pic>
        <p:nvPicPr>
          <p:cNvPr id="5" name="図 4"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371600" y="4339946"/>
            <a:ext cx="5424347" cy="613866"/>
          </a:xfrm>
          <a:prstGeom prst="rect">
            <a:avLst/>
          </a:prstGeom>
        </p:spPr>
      </p:pic>
      <p:pic>
        <p:nvPicPr>
          <p:cNvPr id="6" name="図 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1877110" y="5342750"/>
            <a:ext cx="1191190" cy="560143"/>
          </a:xfrm>
          <a:prstGeom prst="rect">
            <a:avLst/>
          </a:prstGeom>
        </p:spPr>
      </p:pic>
      <p:pic>
        <p:nvPicPr>
          <p:cNvPr id="7" name="図 6"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7429500" y="6337300"/>
            <a:ext cx="190500" cy="215900"/>
          </a:xfrm>
          <a:prstGeom prst="rect">
            <a:avLst/>
          </a:prstGeom>
        </p:spPr>
      </p:pic>
      <p:pic>
        <p:nvPicPr>
          <p:cNvPr id="8" name="図 7"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990600" y="4953812"/>
            <a:ext cx="2752952" cy="796150"/>
          </a:xfrm>
          <a:prstGeom prst="rect">
            <a:avLst/>
          </a:prstGeom>
        </p:spPr>
      </p:pic>
      <p:pic>
        <p:nvPicPr>
          <p:cNvPr id="10" name="図 9"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6463843" y="4953812"/>
            <a:ext cx="2312313" cy="7778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0744200" y="4973950"/>
            <a:ext cx="8229600" cy="4525963"/>
          </a:xfrm>
        </p:spPr>
        <p:txBody>
          <a:bodyPr/>
          <a:lstStyle/>
          <a:p>
            <a:endParaRPr lang="ja-JP" altLang="en-US" dirty="0"/>
          </a:p>
        </p:txBody>
      </p:sp>
      <p:pic>
        <p:nvPicPr>
          <p:cNvPr id="4" name="図 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739047" y="2193493"/>
            <a:ext cx="4419599" cy="758776"/>
          </a:xfrm>
          <a:prstGeom prst="rect">
            <a:avLst/>
          </a:prstGeom>
        </p:spPr>
      </p:pic>
      <p:pic>
        <p:nvPicPr>
          <p:cNvPr id="5" name="図 4"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836445" y="2983159"/>
            <a:ext cx="5859451" cy="750641"/>
          </a:xfrm>
          <a:prstGeom prst="rect">
            <a:avLst/>
          </a:prstGeom>
        </p:spPr>
      </p:pic>
      <p:pic>
        <p:nvPicPr>
          <p:cNvPr id="6" name="図 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371600" y="1417638"/>
            <a:ext cx="5324296" cy="775855"/>
          </a:xfrm>
          <a:prstGeom prst="rect">
            <a:avLst/>
          </a:prstGeom>
        </p:spPr>
      </p:pic>
      <p:pic>
        <p:nvPicPr>
          <p:cNvPr id="7" name="図 6"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990600" y="4333964"/>
            <a:ext cx="7406403" cy="768142"/>
          </a:xfrm>
          <a:prstGeom prst="rect">
            <a:avLst/>
          </a:prstGeom>
        </p:spPr>
      </p:pic>
      <p:pic>
        <p:nvPicPr>
          <p:cNvPr id="8" name="図 7"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371600" y="5257800"/>
            <a:ext cx="5424347" cy="613866"/>
          </a:xfrm>
          <a:prstGeom prst="rect">
            <a:avLst/>
          </a:prstGeom>
        </p:spPr>
      </p:pic>
      <p:sp>
        <p:nvSpPr>
          <p:cNvPr id="9" name="タイトル 1"/>
          <p:cNvSpPr>
            <a:spLocks noGrp="1"/>
          </p:cNvSpPr>
          <p:nvPr>
            <p:ph type="title"/>
          </p:nvPr>
        </p:nvSpPr>
        <p:spPr/>
        <p:txBody>
          <a:bodyPr>
            <a:normAutofit fontScale="90000"/>
          </a:bodyPr>
          <a:lstStyle/>
          <a:p>
            <a:pPr lvl="0" defTabSz="914400">
              <a:defRPr/>
            </a:pPr>
            <a:r>
              <a:rPr lang="en-US" altLang="zh-CN" b="1" dirty="0" smtClean="0">
                <a:solidFill>
                  <a:prstClr val="black"/>
                </a:solidFill>
                <a:latin typeface="Garamond"/>
                <a:ea typeface="ＭＳ 明朝" pitchFamily="17" charset="-128"/>
                <a:cs typeface="Times New Roman" pitchFamily="18" charset="0"/>
              </a:rPr>
              <a:t>DETERMINATION OF THE DROPLET VELOCITY</a:t>
            </a:r>
            <a:endParaRPr lang="ja-JP" altLang="en-US" dirty="0"/>
          </a:p>
        </p:txBody>
      </p:sp>
      <p:sp>
        <p:nvSpPr>
          <p:cNvPr id="10" name="テキスト ボックス 9"/>
          <p:cNvSpPr txBox="1"/>
          <p:nvPr/>
        </p:nvSpPr>
        <p:spPr>
          <a:xfrm>
            <a:off x="138847" y="3781965"/>
            <a:ext cx="4903907" cy="600164"/>
          </a:xfrm>
          <a:prstGeom prst="rect">
            <a:avLst/>
          </a:prstGeom>
          <a:noFill/>
        </p:spPr>
        <p:txBody>
          <a:bodyPr wrap="none" rtlCol="0">
            <a:spAutoFit/>
          </a:bodyPr>
          <a:lstStyle/>
          <a:p>
            <a:r>
              <a:rPr lang="en-US" altLang="ja-JP" sz="3300" dirty="0" smtClean="0">
                <a:solidFill>
                  <a:prstClr val="black"/>
                </a:solidFill>
                <a:latin typeface="Garamond"/>
              </a:rPr>
              <a:t>The concentration profile of </a:t>
            </a:r>
            <a:endParaRPr kumimoji="1" lang="ja-JP" altLang="en-US" dirty="0"/>
          </a:p>
        </p:txBody>
      </p:sp>
      <p:pic>
        <p:nvPicPr>
          <p:cNvPr id="11" name="図 10"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5011599" y="3886200"/>
            <a:ext cx="322401" cy="354641"/>
          </a:xfrm>
          <a:prstGeom prst="rect">
            <a:avLst/>
          </a:prstGeom>
        </p:spPr>
      </p:pic>
      <p:cxnSp>
        <p:nvCxnSpPr>
          <p:cNvPr id="13" name="直線矢印コネクタ 12"/>
          <p:cNvCxnSpPr/>
          <p:nvPr/>
        </p:nvCxnSpPr>
        <p:spPr>
          <a:xfrm>
            <a:off x="5351601" y="4038600"/>
            <a:ext cx="43959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5791200" y="3733800"/>
            <a:ext cx="3493264" cy="600164"/>
          </a:xfrm>
          <a:prstGeom prst="rect">
            <a:avLst/>
          </a:prstGeom>
          <a:noFill/>
        </p:spPr>
        <p:txBody>
          <a:bodyPr wrap="none" rtlCol="0">
            <a:spAutoFit/>
          </a:bodyPr>
          <a:lstStyle/>
          <a:p>
            <a:r>
              <a:rPr lang="en-US" altLang="ja-JP" sz="3300" dirty="0" smtClean="0">
                <a:solidFill>
                  <a:prstClr val="black"/>
                </a:solidFill>
                <a:latin typeface="Garamond"/>
              </a:rPr>
              <a:t>The droplet velocity</a:t>
            </a:r>
            <a:endParaRPr kumimoji="1" lang="ja-JP" altLang="en-US" dirty="0"/>
          </a:p>
        </p:txBody>
      </p:sp>
      <p:sp>
        <p:nvSpPr>
          <p:cNvPr id="16" name="テキスト ボックス 15"/>
          <p:cNvSpPr txBox="1"/>
          <p:nvPr/>
        </p:nvSpPr>
        <p:spPr>
          <a:xfrm>
            <a:off x="3948847" y="6029236"/>
            <a:ext cx="4903907" cy="600164"/>
          </a:xfrm>
          <a:prstGeom prst="rect">
            <a:avLst/>
          </a:prstGeom>
          <a:noFill/>
        </p:spPr>
        <p:txBody>
          <a:bodyPr wrap="none" rtlCol="0">
            <a:spAutoFit/>
          </a:bodyPr>
          <a:lstStyle/>
          <a:p>
            <a:r>
              <a:rPr lang="en-US" altLang="ja-JP" sz="3300" dirty="0" smtClean="0">
                <a:solidFill>
                  <a:prstClr val="black"/>
                </a:solidFill>
                <a:latin typeface="Garamond"/>
              </a:rPr>
              <a:t>The concentration profile of </a:t>
            </a:r>
            <a:endParaRPr kumimoji="1" lang="ja-JP" altLang="en-US" dirty="0"/>
          </a:p>
        </p:txBody>
      </p:sp>
      <p:pic>
        <p:nvPicPr>
          <p:cNvPr id="17" name="図 16"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8821599" y="6184750"/>
            <a:ext cx="322401" cy="354641"/>
          </a:xfrm>
          <a:prstGeom prst="rect">
            <a:avLst/>
          </a:prstGeom>
        </p:spPr>
      </p:pic>
      <p:sp>
        <p:nvSpPr>
          <p:cNvPr id="18" name="テキスト ボックス 17"/>
          <p:cNvSpPr txBox="1"/>
          <p:nvPr/>
        </p:nvSpPr>
        <p:spPr>
          <a:xfrm>
            <a:off x="31695" y="5808073"/>
            <a:ext cx="3917152" cy="1107996"/>
          </a:xfrm>
          <a:prstGeom prst="rect">
            <a:avLst/>
          </a:prstGeom>
          <a:noFill/>
        </p:spPr>
        <p:txBody>
          <a:bodyPr wrap="none" rtlCol="0">
            <a:spAutoFit/>
          </a:bodyPr>
          <a:lstStyle/>
          <a:p>
            <a:r>
              <a:rPr lang="en-US" altLang="ja-JP" sz="3300" dirty="0" smtClean="0">
                <a:solidFill>
                  <a:prstClr val="black"/>
                </a:solidFill>
                <a:latin typeface="Garamond"/>
              </a:rPr>
              <a:t>The droplet velocity </a:t>
            </a:r>
          </a:p>
          <a:p>
            <a:r>
              <a:rPr lang="en-US" altLang="ja-JP" sz="3300" dirty="0" smtClean="0">
                <a:solidFill>
                  <a:prstClr val="black"/>
                </a:solidFill>
                <a:latin typeface="Garamond"/>
              </a:rPr>
              <a:t>and its time derivatives</a:t>
            </a:r>
            <a:endParaRPr kumimoji="1" lang="ja-JP" altLang="en-US" dirty="0"/>
          </a:p>
        </p:txBody>
      </p:sp>
      <p:cxnSp>
        <p:nvCxnSpPr>
          <p:cNvPr id="19" name="直線矢印コネクタ 18"/>
          <p:cNvCxnSpPr/>
          <p:nvPr/>
        </p:nvCxnSpPr>
        <p:spPr>
          <a:xfrm>
            <a:off x="3522801" y="6400800"/>
            <a:ext cx="43959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a:off x="6577013" y="3112229"/>
            <a:ext cx="25669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フリーフォーム 20"/>
          <p:cNvSpPr/>
          <p:nvPr/>
        </p:nvSpPr>
        <p:spPr>
          <a:xfrm>
            <a:off x="7318640" y="2317950"/>
            <a:ext cx="1083734" cy="795867"/>
          </a:xfrm>
          <a:custGeom>
            <a:avLst/>
            <a:gdLst>
              <a:gd name="connsiteX0" fmla="*/ 0 w 1083734"/>
              <a:gd name="connsiteY0" fmla="*/ 770467 h 795867"/>
              <a:gd name="connsiteX1" fmla="*/ 152400 w 1083734"/>
              <a:gd name="connsiteY1" fmla="*/ 601134 h 795867"/>
              <a:gd name="connsiteX2" fmla="*/ 220133 w 1083734"/>
              <a:gd name="connsiteY2" fmla="*/ 347134 h 795867"/>
              <a:gd name="connsiteX3" fmla="*/ 338667 w 1083734"/>
              <a:gd name="connsiteY3" fmla="*/ 143934 h 795867"/>
              <a:gd name="connsiteX4" fmla="*/ 541867 w 1083734"/>
              <a:gd name="connsiteY4" fmla="*/ 8467 h 795867"/>
              <a:gd name="connsiteX5" fmla="*/ 745067 w 1083734"/>
              <a:gd name="connsiteY5" fmla="*/ 194734 h 795867"/>
              <a:gd name="connsiteX6" fmla="*/ 863600 w 1083734"/>
              <a:gd name="connsiteY6" fmla="*/ 601134 h 795867"/>
              <a:gd name="connsiteX7" fmla="*/ 1049867 w 1083734"/>
              <a:gd name="connsiteY7" fmla="*/ 770467 h 795867"/>
              <a:gd name="connsiteX8" fmla="*/ 1066800 w 1083734"/>
              <a:gd name="connsiteY8" fmla="*/ 753534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734" h="795867">
                <a:moveTo>
                  <a:pt x="0" y="770467"/>
                </a:moveTo>
                <a:cubicBezTo>
                  <a:pt x="57855" y="721078"/>
                  <a:pt x="115711" y="671690"/>
                  <a:pt x="152400" y="601134"/>
                </a:cubicBezTo>
                <a:cubicBezTo>
                  <a:pt x="189089" y="530579"/>
                  <a:pt x="189089" y="423334"/>
                  <a:pt x="220133" y="347134"/>
                </a:cubicBezTo>
                <a:cubicBezTo>
                  <a:pt x="251177" y="270934"/>
                  <a:pt x="285045" y="200379"/>
                  <a:pt x="338667" y="143934"/>
                </a:cubicBezTo>
                <a:cubicBezTo>
                  <a:pt x="392289" y="87490"/>
                  <a:pt x="474134" y="0"/>
                  <a:pt x="541867" y="8467"/>
                </a:cubicBezTo>
                <a:cubicBezTo>
                  <a:pt x="609600" y="16934"/>
                  <a:pt x="691445" y="95956"/>
                  <a:pt x="745067" y="194734"/>
                </a:cubicBezTo>
                <a:cubicBezTo>
                  <a:pt x="798689" y="293512"/>
                  <a:pt x="812800" y="505179"/>
                  <a:pt x="863600" y="601134"/>
                </a:cubicBezTo>
                <a:cubicBezTo>
                  <a:pt x="914400" y="697089"/>
                  <a:pt x="1016000" y="745067"/>
                  <a:pt x="1049867" y="770467"/>
                </a:cubicBezTo>
                <a:cubicBezTo>
                  <a:pt x="1083734" y="795867"/>
                  <a:pt x="1066800" y="753534"/>
                  <a:pt x="1066800" y="753534"/>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2" name="直線矢印コネクタ 21"/>
          <p:cNvCxnSpPr/>
          <p:nvPr/>
        </p:nvCxnSpPr>
        <p:spPr>
          <a:xfrm rot="5400000" flipH="1" flipV="1">
            <a:off x="6082507" y="2617723"/>
            <a:ext cx="9890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円/楕円 22"/>
          <p:cNvSpPr/>
          <p:nvPr/>
        </p:nvSpPr>
        <p:spPr>
          <a:xfrm>
            <a:off x="7318640" y="2949564"/>
            <a:ext cx="1083734" cy="4690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7183967" y="2317950"/>
            <a:ext cx="1083734" cy="795867"/>
          </a:xfrm>
          <a:custGeom>
            <a:avLst/>
            <a:gdLst>
              <a:gd name="connsiteX0" fmla="*/ 0 w 1083734"/>
              <a:gd name="connsiteY0" fmla="*/ 770467 h 795867"/>
              <a:gd name="connsiteX1" fmla="*/ 152400 w 1083734"/>
              <a:gd name="connsiteY1" fmla="*/ 601134 h 795867"/>
              <a:gd name="connsiteX2" fmla="*/ 220133 w 1083734"/>
              <a:gd name="connsiteY2" fmla="*/ 347134 h 795867"/>
              <a:gd name="connsiteX3" fmla="*/ 338667 w 1083734"/>
              <a:gd name="connsiteY3" fmla="*/ 143934 h 795867"/>
              <a:gd name="connsiteX4" fmla="*/ 541867 w 1083734"/>
              <a:gd name="connsiteY4" fmla="*/ 8467 h 795867"/>
              <a:gd name="connsiteX5" fmla="*/ 745067 w 1083734"/>
              <a:gd name="connsiteY5" fmla="*/ 194734 h 795867"/>
              <a:gd name="connsiteX6" fmla="*/ 863600 w 1083734"/>
              <a:gd name="connsiteY6" fmla="*/ 601134 h 795867"/>
              <a:gd name="connsiteX7" fmla="*/ 1049867 w 1083734"/>
              <a:gd name="connsiteY7" fmla="*/ 770467 h 795867"/>
              <a:gd name="connsiteX8" fmla="*/ 1066800 w 1083734"/>
              <a:gd name="connsiteY8" fmla="*/ 753534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734" h="795867">
                <a:moveTo>
                  <a:pt x="0" y="770467"/>
                </a:moveTo>
                <a:cubicBezTo>
                  <a:pt x="57855" y="721078"/>
                  <a:pt x="115711" y="671690"/>
                  <a:pt x="152400" y="601134"/>
                </a:cubicBezTo>
                <a:cubicBezTo>
                  <a:pt x="189089" y="530579"/>
                  <a:pt x="189089" y="423334"/>
                  <a:pt x="220133" y="347134"/>
                </a:cubicBezTo>
                <a:cubicBezTo>
                  <a:pt x="251177" y="270934"/>
                  <a:pt x="285045" y="200379"/>
                  <a:pt x="338667" y="143934"/>
                </a:cubicBezTo>
                <a:cubicBezTo>
                  <a:pt x="392289" y="87490"/>
                  <a:pt x="474134" y="0"/>
                  <a:pt x="541867" y="8467"/>
                </a:cubicBezTo>
                <a:cubicBezTo>
                  <a:pt x="609600" y="16934"/>
                  <a:pt x="691445" y="95956"/>
                  <a:pt x="745067" y="194734"/>
                </a:cubicBezTo>
                <a:cubicBezTo>
                  <a:pt x="798689" y="293512"/>
                  <a:pt x="812800" y="505179"/>
                  <a:pt x="863600" y="601134"/>
                </a:cubicBezTo>
                <a:cubicBezTo>
                  <a:pt x="914400" y="697089"/>
                  <a:pt x="1016000" y="745067"/>
                  <a:pt x="1049867" y="770467"/>
                </a:cubicBezTo>
                <a:cubicBezTo>
                  <a:pt x="1083734" y="795867"/>
                  <a:pt x="1066800" y="753534"/>
                  <a:pt x="1066800" y="7535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5" name="直線矢印コネクタ 24"/>
          <p:cNvCxnSpPr/>
          <p:nvPr/>
        </p:nvCxnSpPr>
        <p:spPr>
          <a:xfrm>
            <a:off x="8024019" y="3579812"/>
            <a:ext cx="914400" cy="1588"/>
          </a:xfrm>
          <a:prstGeom prst="straightConnector1">
            <a:avLst/>
          </a:prstGeom>
          <a:ln w="762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26" name="図 25"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6248400" y="2070100"/>
            <a:ext cx="190500" cy="2159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1143000"/>
          </a:xfrm>
        </p:spPr>
        <p:txBody>
          <a:bodyPr>
            <a:normAutofit fontScale="90000"/>
          </a:bodyPr>
          <a:lstStyle/>
          <a:p>
            <a:r>
              <a:rPr lang="en-US" altLang="zh-CN" b="1" dirty="0" smtClean="0">
                <a:solidFill>
                  <a:prstClr val="black"/>
                </a:solidFill>
                <a:latin typeface="Garamond"/>
                <a:ea typeface="ＭＳ 明朝" pitchFamily="17" charset="-128"/>
                <a:cs typeface="Times New Roman" pitchFamily="18" charset="0"/>
              </a:rPr>
              <a:t>SCALED EQUATION OF MOTION FOR A DROPLET</a:t>
            </a:r>
            <a:endParaRPr lang="ja-JP" altLang="en-US" dirty="0"/>
          </a:p>
        </p:txBody>
      </p:sp>
      <p:pic>
        <p:nvPicPr>
          <p:cNvPr id="7" name="コンテンツ プレースホルダ 6" descr="latex-image-1.pdf"/>
          <p:cNvPicPr>
            <a:picLocks noGrp="1" noChangeAspect="1"/>
          </p:cNvPicPr>
          <p:nvPr>
            <p:ph idx="1"/>
          </p:nvPr>
        </p:nvPicPr>
        <mc:AlternateContent>
          <mc:Choice xmlns:ma="http://schemas.microsoft.com/office/mac/drawingml/2008/main" Requires="ma">
            <p:blipFill>
              <a:blip r:embed="rId2"/>
              <a:srcRect t="-126270" b="-126270"/>
              <a:stretch>
                <a:fillRect/>
              </a:stretch>
            </p:blipFill>
          </mc:Choice>
          <mc:Fallback>
            <p:blipFill>
              <a:blip r:embed="rId3"/>
              <a:srcRect t="-126270" b="-126270"/>
              <a:stretch>
                <a:fillRect/>
              </a:stretch>
            </p:blipFill>
          </mc:Fallback>
        </mc:AlternateContent>
        <p:spPr>
          <a:xfrm>
            <a:off x="2438400" y="274638"/>
            <a:ext cx="5410200" cy="2975402"/>
          </a:xfrm>
        </p:spPr>
      </p:pic>
      <p:pic>
        <p:nvPicPr>
          <p:cNvPr id="13" name="図 12" descr="figure1.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 y="3140809"/>
            <a:ext cx="2133600" cy="1735991"/>
          </a:xfrm>
          <a:prstGeom prst="rect">
            <a:avLst/>
          </a:prstGeom>
        </p:spPr>
      </p:pic>
      <p:pic>
        <p:nvPicPr>
          <p:cNvPr id="14" name="図 13" descr="figure2.eps"/>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 y="4847746"/>
            <a:ext cx="2212343" cy="1781654"/>
          </a:xfrm>
          <a:prstGeom prst="rect">
            <a:avLst/>
          </a:prstGeom>
        </p:spPr>
      </p:pic>
      <p:pic>
        <p:nvPicPr>
          <p:cNvPr id="15" name="図 14" descr="figure3.eps"/>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133600" y="3124200"/>
            <a:ext cx="3423899" cy="2210079"/>
          </a:xfrm>
          <a:prstGeom prst="rect">
            <a:avLst/>
          </a:prstGeom>
        </p:spPr>
      </p:pic>
      <p:pic>
        <p:nvPicPr>
          <p:cNvPr id="16" name="図 15"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7162800" y="2324100"/>
            <a:ext cx="1612900" cy="419100"/>
          </a:xfrm>
          <a:prstGeom prst="rect">
            <a:avLst/>
          </a:prstGeom>
        </p:spPr>
      </p:pic>
      <p:pic>
        <p:nvPicPr>
          <p:cNvPr id="17" name="図 16"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2133600" y="2233142"/>
            <a:ext cx="4294782" cy="814858"/>
          </a:xfrm>
          <a:prstGeom prst="rect">
            <a:avLst/>
          </a:prstGeom>
        </p:spPr>
      </p:pic>
      <p:pic>
        <p:nvPicPr>
          <p:cNvPr id="20" name="図 19"/>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355600" y="1676400"/>
            <a:ext cx="1397000" cy="419100"/>
          </a:xfrm>
          <a:prstGeom prst="rect">
            <a:avLst/>
          </a:prstGeom>
        </p:spPr>
      </p:pic>
      <p:pic>
        <p:nvPicPr>
          <p:cNvPr id="21" name="図 20"/>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457200" y="2324100"/>
            <a:ext cx="1181100" cy="508000"/>
          </a:xfrm>
          <a:prstGeom prst="rect">
            <a:avLst/>
          </a:prstGeom>
        </p:spPr>
      </p:pic>
      <p:sp>
        <p:nvSpPr>
          <p:cNvPr id="12" name="正方形/長方形 11"/>
          <p:cNvSpPr/>
          <p:nvPr/>
        </p:nvSpPr>
        <p:spPr>
          <a:xfrm>
            <a:off x="8686800" y="7315200"/>
            <a:ext cx="95250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743200" y="4847746"/>
            <a:ext cx="6705600" cy="1938992"/>
          </a:xfrm>
          <a:prstGeom prst="rect">
            <a:avLst/>
          </a:prstGeom>
          <a:noFill/>
        </p:spPr>
        <p:txBody>
          <a:bodyPr wrap="square" rtlCol="0">
            <a:spAutoFit/>
          </a:bodyPr>
          <a:lstStyle/>
          <a:p>
            <a:r>
              <a:rPr lang="en-US" altLang="ja-JP" sz="3000" dirty="0" smtClean="0">
                <a:solidFill>
                  <a:prstClr val="black"/>
                </a:solidFill>
                <a:latin typeface="Garamond"/>
                <a:ea typeface="ＭＳ Ｐ明朝"/>
              </a:rPr>
              <a:t>This equation indicates that there is a bifurcation from a motionless state to a uniformly moving state by changing the strength of the </a:t>
            </a:r>
            <a:r>
              <a:rPr lang="en-US" altLang="ja-JP" sz="3000" dirty="0" err="1" smtClean="0">
                <a:solidFill>
                  <a:prstClr val="black"/>
                </a:solidFill>
                <a:latin typeface="Garamond"/>
                <a:ea typeface="ＭＳ Ｐ明朝"/>
              </a:rPr>
              <a:t>Marangoni</a:t>
            </a:r>
            <a:r>
              <a:rPr lang="en-US" altLang="ja-JP" sz="3000" dirty="0" smtClean="0">
                <a:solidFill>
                  <a:prstClr val="black"/>
                </a:solidFill>
                <a:latin typeface="Garamond"/>
                <a:ea typeface="ＭＳ Ｐ明朝"/>
              </a:rPr>
              <a:t> effect!</a:t>
            </a:r>
            <a:endParaRPr kumimoji="1" lang="ja-JP" altLang="en-US" dirty="0"/>
          </a:p>
        </p:txBody>
      </p:sp>
      <p:pic>
        <p:nvPicPr>
          <p:cNvPr id="19" name="図 18"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10692606" y="7480300"/>
            <a:ext cx="419100" cy="292100"/>
          </a:xfrm>
          <a:prstGeom prst="rect">
            <a:avLst/>
          </a:prstGeom>
        </p:spPr>
      </p:pic>
      <p:pic>
        <p:nvPicPr>
          <p:cNvPr id="22" name="図 21"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11125200" y="7023100"/>
            <a:ext cx="419100" cy="292100"/>
          </a:xfrm>
          <a:prstGeom prst="rect">
            <a:avLst/>
          </a:prstGeom>
        </p:spPr>
      </p:pic>
      <p:pic>
        <p:nvPicPr>
          <p:cNvPr id="23" name="図 22" descr="latex-image-1.pdf"/>
          <p:cNvPicPr>
            <a:picLocks noChangeAspect="1"/>
          </p:cNvPicPr>
          <p:nvPr/>
        </p:nvPicPr>
        <mc:AlternateContent>
          <mc:Choice xmlns:ma="http://schemas.microsoft.com/office/mac/drawingml/2008/main" Requires="ma">
            <p:blipFill>
              <a:blip r:embed="rId22"/>
              <a:stretch>
                <a:fillRect/>
              </a:stretch>
            </p:blipFill>
          </mc:Choice>
          <mc:Fallback>
            <p:blipFill>
              <a:blip r:embed="rId23"/>
              <a:stretch>
                <a:fillRect/>
              </a:stretch>
            </p:blipFill>
          </mc:Fallback>
        </mc:AlternateContent>
        <p:spPr>
          <a:xfrm>
            <a:off x="12039600" y="7023100"/>
            <a:ext cx="419100" cy="292100"/>
          </a:xfrm>
          <a:prstGeom prst="rect">
            <a:avLst/>
          </a:prstGeom>
        </p:spPr>
      </p:pic>
      <p:pic>
        <p:nvPicPr>
          <p:cNvPr id="24" name="図 23"/>
          <p:cNvPicPr>
            <a:picLocks noChangeAspect="1"/>
          </p:cNvPicPr>
          <p:nvPr/>
        </p:nvPicPr>
        <p:blipFill>
          <a:blip r:embed="rId24"/>
          <a:stretch>
            <a:fillRect/>
          </a:stretch>
        </p:blipFill>
        <p:spPr>
          <a:xfrm>
            <a:off x="5557499" y="3250040"/>
            <a:ext cx="2151644" cy="1702960"/>
          </a:xfrm>
          <a:prstGeom prst="rect">
            <a:avLst/>
          </a:prstGeom>
        </p:spPr>
      </p:pic>
      <p:pic>
        <p:nvPicPr>
          <p:cNvPr id="25" name="図 24" descr="latex-image-1.pdf"/>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6553200" y="3014663"/>
            <a:ext cx="165100" cy="139700"/>
          </a:xfrm>
          <a:prstGeom prst="rect">
            <a:avLst/>
          </a:prstGeom>
        </p:spPr>
      </p:pic>
      <p:pic>
        <p:nvPicPr>
          <p:cNvPr id="26" name="図 25" descr="latex-image-1.pdf"/>
          <p:cNvPicPr>
            <a:picLocks noChangeAspect="1"/>
          </p:cNvPicPr>
          <p:nvPr/>
        </p:nvPicPr>
        <mc:AlternateContent>
          <mc:Choice xmlns:ma="http://schemas.microsoft.com/office/mac/drawingml/2008/main" Requires="ma">
            <p:blipFill>
              <a:blip r:embed="rId27"/>
              <a:stretch>
                <a:fillRect/>
              </a:stretch>
            </p:blipFill>
          </mc:Choice>
          <mc:Fallback>
            <p:blipFill>
              <a:blip r:embed="rId28"/>
              <a:stretch>
                <a:fillRect/>
              </a:stretch>
            </p:blipFill>
          </mc:Fallback>
        </mc:AlternateContent>
        <p:spPr>
          <a:xfrm>
            <a:off x="8001000" y="3924300"/>
            <a:ext cx="774700" cy="279400"/>
          </a:xfrm>
          <a:prstGeom prst="rect">
            <a:avLst/>
          </a:prstGeom>
        </p:spPr>
      </p:pic>
      <p:pic>
        <p:nvPicPr>
          <p:cNvPr id="27" name="図 26" descr="latex-image-1.pdf"/>
          <p:cNvPicPr>
            <a:picLocks noChangeAspect="1"/>
          </p:cNvPicPr>
          <p:nvPr/>
        </p:nvPicPr>
        <mc:AlternateContent>
          <mc:Choice xmlns:ma="http://schemas.microsoft.com/office/mac/drawingml/2008/main" Requires="ma">
            <p:blipFill>
              <a:blip r:embed="rId29"/>
              <a:stretch>
                <a:fillRect/>
              </a:stretch>
            </p:blipFill>
          </mc:Choice>
          <mc:Fallback>
            <p:blipFill>
              <a:blip r:embed="rId30"/>
              <a:stretch>
                <a:fillRect/>
              </a:stretch>
            </p:blipFill>
          </mc:Fallback>
        </mc:AlternateContent>
        <p:spPr>
          <a:xfrm>
            <a:off x="3886200" y="4572000"/>
            <a:ext cx="1388984" cy="47428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zh-CN" b="1" dirty="0" smtClean="0">
                <a:solidFill>
                  <a:prstClr val="black"/>
                </a:solidFill>
                <a:latin typeface="Garamond"/>
                <a:ea typeface="ＭＳ 明朝" pitchFamily="17" charset="-128"/>
                <a:cs typeface="Times New Roman" pitchFamily="18" charset="0"/>
              </a:rPr>
              <a:t>DISCUSSION</a:t>
            </a:r>
            <a:endParaRPr lang="ja-JP" altLang="en-US" dirty="0"/>
          </a:p>
        </p:txBody>
      </p:sp>
      <p:sp>
        <p:nvSpPr>
          <p:cNvPr id="3" name="コンテンツ プレースホルダ 2"/>
          <p:cNvSpPr>
            <a:spLocks noGrp="1"/>
          </p:cNvSpPr>
          <p:nvPr>
            <p:ph idx="1"/>
          </p:nvPr>
        </p:nvSpPr>
        <p:spPr>
          <a:xfrm>
            <a:off x="381000" y="1128480"/>
            <a:ext cx="8686800" cy="6339120"/>
          </a:xfrm>
        </p:spPr>
        <p:txBody>
          <a:bodyPr/>
          <a:lstStyle/>
          <a:p>
            <a:r>
              <a:rPr lang="en-GB" dirty="0" smtClean="0">
                <a:solidFill>
                  <a:prstClr val="black"/>
                </a:solidFill>
                <a:latin typeface="Garamond"/>
              </a:rPr>
              <a:t>The mechanism of self-propulsion</a:t>
            </a:r>
          </a:p>
          <a:p>
            <a:endParaRPr lang="en-GB" dirty="0" smtClean="0">
              <a:solidFill>
                <a:prstClr val="black"/>
              </a:solidFill>
              <a:latin typeface="Garamond"/>
            </a:endParaRPr>
          </a:p>
          <a:p>
            <a:endParaRPr lang="en-GB" dirty="0" smtClean="0">
              <a:solidFill>
                <a:prstClr val="black"/>
              </a:solidFill>
              <a:latin typeface="Garamond"/>
            </a:endParaRPr>
          </a:p>
          <a:p>
            <a:endParaRPr lang="en-GB" dirty="0" smtClean="0">
              <a:solidFill>
                <a:prstClr val="black"/>
              </a:solidFill>
              <a:latin typeface="Garamond"/>
            </a:endParaRPr>
          </a:p>
          <a:p>
            <a:endParaRPr lang="en-GB" dirty="0" smtClean="0">
              <a:solidFill>
                <a:prstClr val="black"/>
              </a:solidFill>
              <a:latin typeface="Garamond"/>
            </a:endParaRPr>
          </a:p>
          <a:p>
            <a:r>
              <a:rPr lang="en-GB" dirty="0" smtClean="0">
                <a:solidFill>
                  <a:prstClr val="black"/>
                </a:solidFill>
                <a:latin typeface="Garamond"/>
              </a:rPr>
              <a:t>Assume that a droplet was initially motionless, and is shifted slightly now.</a:t>
            </a:r>
          </a:p>
          <a:p>
            <a:r>
              <a:rPr lang="en-GB" dirty="0" smtClean="0">
                <a:solidFill>
                  <a:prstClr val="black"/>
                </a:solidFill>
                <a:latin typeface="Garamond"/>
              </a:rPr>
              <a:t>Then, the concentration of the third component becomes higher on the rear of the droplet, and the interface tension also becomes higher on the rear!</a:t>
            </a:r>
          </a:p>
          <a:p>
            <a:endParaRPr lang="en-GB" dirty="0" smtClean="0">
              <a:solidFill>
                <a:prstClr val="black"/>
              </a:solidFill>
              <a:latin typeface="Garamond"/>
            </a:endParaRPr>
          </a:p>
          <a:p>
            <a:endParaRPr lang="en-GB" dirty="0" smtClean="0">
              <a:solidFill>
                <a:prstClr val="black"/>
              </a:solidFill>
              <a:latin typeface="Garamond"/>
            </a:endParaRPr>
          </a:p>
          <a:p>
            <a:endParaRPr lang="en-GB" dirty="0" smtClean="0">
              <a:solidFill>
                <a:prstClr val="black"/>
              </a:solidFill>
              <a:latin typeface="Garamond"/>
            </a:endParaRPr>
          </a:p>
        </p:txBody>
      </p:sp>
      <p:pic>
        <p:nvPicPr>
          <p:cNvPr id="4" name="図 3"/>
          <p:cNvPicPr>
            <a:picLocks noChangeAspect="1"/>
          </p:cNvPicPr>
          <p:nvPr/>
        </p:nvPicPr>
        <p:blipFill>
          <a:blip r:embed="rId2"/>
          <a:stretch>
            <a:fillRect/>
          </a:stretch>
        </p:blipFill>
        <p:spPr>
          <a:xfrm>
            <a:off x="9906000" y="1981200"/>
            <a:ext cx="2819400" cy="1928580"/>
          </a:xfrm>
          <a:prstGeom prst="rect">
            <a:avLst/>
          </a:prstGeom>
        </p:spPr>
      </p:pic>
      <p:cxnSp>
        <p:nvCxnSpPr>
          <p:cNvPr id="12" name="直線矢印コネクタ 11"/>
          <p:cNvCxnSpPr/>
          <p:nvPr/>
        </p:nvCxnSpPr>
        <p:spPr>
          <a:xfrm>
            <a:off x="1782234" y="3672872"/>
            <a:ext cx="25669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5105400" y="3603393"/>
            <a:ext cx="25669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フリーフォーム 21"/>
          <p:cNvSpPr/>
          <p:nvPr/>
        </p:nvSpPr>
        <p:spPr>
          <a:xfrm>
            <a:off x="5847027" y="2809114"/>
            <a:ext cx="1083734" cy="795867"/>
          </a:xfrm>
          <a:custGeom>
            <a:avLst/>
            <a:gdLst>
              <a:gd name="connsiteX0" fmla="*/ 0 w 1083734"/>
              <a:gd name="connsiteY0" fmla="*/ 770467 h 795867"/>
              <a:gd name="connsiteX1" fmla="*/ 152400 w 1083734"/>
              <a:gd name="connsiteY1" fmla="*/ 601134 h 795867"/>
              <a:gd name="connsiteX2" fmla="*/ 220133 w 1083734"/>
              <a:gd name="connsiteY2" fmla="*/ 347134 h 795867"/>
              <a:gd name="connsiteX3" fmla="*/ 338667 w 1083734"/>
              <a:gd name="connsiteY3" fmla="*/ 143934 h 795867"/>
              <a:gd name="connsiteX4" fmla="*/ 541867 w 1083734"/>
              <a:gd name="connsiteY4" fmla="*/ 8467 h 795867"/>
              <a:gd name="connsiteX5" fmla="*/ 745067 w 1083734"/>
              <a:gd name="connsiteY5" fmla="*/ 194734 h 795867"/>
              <a:gd name="connsiteX6" fmla="*/ 863600 w 1083734"/>
              <a:gd name="connsiteY6" fmla="*/ 601134 h 795867"/>
              <a:gd name="connsiteX7" fmla="*/ 1049867 w 1083734"/>
              <a:gd name="connsiteY7" fmla="*/ 770467 h 795867"/>
              <a:gd name="connsiteX8" fmla="*/ 1066800 w 1083734"/>
              <a:gd name="connsiteY8" fmla="*/ 753534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734" h="795867">
                <a:moveTo>
                  <a:pt x="0" y="770467"/>
                </a:moveTo>
                <a:cubicBezTo>
                  <a:pt x="57855" y="721078"/>
                  <a:pt x="115711" y="671690"/>
                  <a:pt x="152400" y="601134"/>
                </a:cubicBezTo>
                <a:cubicBezTo>
                  <a:pt x="189089" y="530579"/>
                  <a:pt x="189089" y="423334"/>
                  <a:pt x="220133" y="347134"/>
                </a:cubicBezTo>
                <a:cubicBezTo>
                  <a:pt x="251177" y="270934"/>
                  <a:pt x="285045" y="200379"/>
                  <a:pt x="338667" y="143934"/>
                </a:cubicBezTo>
                <a:cubicBezTo>
                  <a:pt x="392289" y="87490"/>
                  <a:pt x="474134" y="0"/>
                  <a:pt x="541867" y="8467"/>
                </a:cubicBezTo>
                <a:cubicBezTo>
                  <a:pt x="609600" y="16934"/>
                  <a:pt x="691445" y="95956"/>
                  <a:pt x="745067" y="194734"/>
                </a:cubicBezTo>
                <a:cubicBezTo>
                  <a:pt x="798689" y="293512"/>
                  <a:pt x="812800" y="505179"/>
                  <a:pt x="863600" y="601134"/>
                </a:cubicBezTo>
                <a:cubicBezTo>
                  <a:pt x="914400" y="697089"/>
                  <a:pt x="1016000" y="745067"/>
                  <a:pt x="1049867" y="770467"/>
                </a:cubicBezTo>
                <a:cubicBezTo>
                  <a:pt x="1083734" y="795867"/>
                  <a:pt x="1066800" y="753534"/>
                  <a:pt x="1066800" y="753534"/>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円/楕円 13"/>
          <p:cNvSpPr/>
          <p:nvPr/>
        </p:nvSpPr>
        <p:spPr>
          <a:xfrm>
            <a:off x="1964266" y="3440728"/>
            <a:ext cx="1083734" cy="4690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rot="5400000" flipH="1" flipV="1">
            <a:off x="1202680" y="3094906"/>
            <a:ext cx="115910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rot="5400000" flipH="1" flipV="1">
            <a:off x="4610894" y="3108887"/>
            <a:ext cx="9890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9" name="図 18"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744134" y="2225072"/>
            <a:ext cx="190500" cy="215900"/>
          </a:xfrm>
          <a:prstGeom prst="rect">
            <a:avLst/>
          </a:prstGeom>
        </p:spPr>
      </p:pic>
      <p:pic>
        <p:nvPicPr>
          <p:cNvPr id="20" name="図 1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028406" y="2191429"/>
            <a:ext cx="190500" cy="215900"/>
          </a:xfrm>
          <a:prstGeom prst="rect">
            <a:avLst/>
          </a:prstGeom>
        </p:spPr>
      </p:pic>
      <p:sp>
        <p:nvSpPr>
          <p:cNvPr id="24" name="円/楕円 23"/>
          <p:cNvSpPr/>
          <p:nvPr/>
        </p:nvSpPr>
        <p:spPr>
          <a:xfrm>
            <a:off x="5847027" y="3440728"/>
            <a:ext cx="1083734" cy="4690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286000" y="2071640"/>
            <a:ext cx="3284549" cy="369332"/>
          </a:xfrm>
          <a:prstGeom prst="rect">
            <a:avLst/>
          </a:prstGeom>
        </p:spPr>
        <p:txBody>
          <a:bodyPr wrap="square">
            <a:spAutoFit/>
          </a:bodyPr>
          <a:lstStyle/>
          <a:p>
            <a:r>
              <a:rPr lang="en-GB" dirty="0" smtClean="0">
                <a:solidFill>
                  <a:prstClr val="black"/>
                </a:solidFill>
                <a:latin typeface="Garamond"/>
              </a:rPr>
              <a:t>Before</a:t>
            </a:r>
            <a:endParaRPr lang="ja-JP" altLang="en-US" dirty="0"/>
          </a:p>
        </p:txBody>
      </p:sp>
      <p:sp>
        <p:nvSpPr>
          <p:cNvPr id="26" name="正方形/長方形 25"/>
          <p:cNvSpPr/>
          <p:nvPr/>
        </p:nvSpPr>
        <p:spPr>
          <a:xfrm>
            <a:off x="5712354" y="1981200"/>
            <a:ext cx="3284549" cy="369332"/>
          </a:xfrm>
          <a:prstGeom prst="rect">
            <a:avLst/>
          </a:prstGeom>
        </p:spPr>
        <p:txBody>
          <a:bodyPr wrap="square">
            <a:spAutoFit/>
          </a:bodyPr>
          <a:lstStyle/>
          <a:p>
            <a:r>
              <a:rPr lang="en-GB" dirty="0" smtClean="0">
                <a:solidFill>
                  <a:prstClr val="black"/>
                </a:solidFill>
                <a:latin typeface="Garamond"/>
              </a:rPr>
              <a:t>After</a:t>
            </a:r>
            <a:endParaRPr lang="ja-JP" altLang="en-US" dirty="0"/>
          </a:p>
        </p:txBody>
      </p:sp>
      <p:sp>
        <p:nvSpPr>
          <p:cNvPr id="35" name="フリーフォーム 34"/>
          <p:cNvSpPr/>
          <p:nvPr/>
        </p:nvSpPr>
        <p:spPr>
          <a:xfrm>
            <a:off x="5712354" y="2809114"/>
            <a:ext cx="1083734" cy="795867"/>
          </a:xfrm>
          <a:custGeom>
            <a:avLst/>
            <a:gdLst>
              <a:gd name="connsiteX0" fmla="*/ 0 w 1083734"/>
              <a:gd name="connsiteY0" fmla="*/ 770467 h 795867"/>
              <a:gd name="connsiteX1" fmla="*/ 152400 w 1083734"/>
              <a:gd name="connsiteY1" fmla="*/ 601134 h 795867"/>
              <a:gd name="connsiteX2" fmla="*/ 220133 w 1083734"/>
              <a:gd name="connsiteY2" fmla="*/ 347134 h 795867"/>
              <a:gd name="connsiteX3" fmla="*/ 338667 w 1083734"/>
              <a:gd name="connsiteY3" fmla="*/ 143934 h 795867"/>
              <a:gd name="connsiteX4" fmla="*/ 541867 w 1083734"/>
              <a:gd name="connsiteY4" fmla="*/ 8467 h 795867"/>
              <a:gd name="connsiteX5" fmla="*/ 745067 w 1083734"/>
              <a:gd name="connsiteY5" fmla="*/ 194734 h 795867"/>
              <a:gd name="connsiteX6" fmla="*/ 863600 w 1083734"/>
              <a:gd name="connsiteY6" fmla="*/ 601134 h 795867"/>
              <a:gd name="connsiteX7" fmla="*/ 1049867 w 1083734"/>
              <a:gd name="connsiteY7" fmla="*/ 770467 h 795867"/>
              <a:gd name="connsiteX8" fmla="*/ 1066800 w 1083734"/>
              <a:gd name="connsiteY8" fmla="*/ 753534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734" h="795867">
                <a:moveTo>
                  <a:pt x="0" y="770467"/>
                </a:moveTo>
                <a:cubicBezTo>
                  <a:pt x="57855" y="721078"/>
                  <a:pt x="115711" y="671690"/>
                  <a:pt x="152400" y="601134"/>
                </a:cubicBezTo>
                <a:cubicBezTo>
                  <a:pt x="189089" y="530579"/>
                  <a:pt x="189089" y="423334"/>
                  <a:pt x="220133" y="347134"/>
                </a:cubicBezTo>
                <a:cubicBezTo>
                  <a:pt x="251177" y="270934"/>
                  <a:pt x="285045" y="200379"/>
                  <a:pt x="338667" y="143934"/>
                </a:cubicBezTo>
                <a:cubicBezTo>
                  <a:pt x="392289" y="87490"/>
                  <a:pt x="474134" y="0"/>
                  <a:pt x="541867" y="8467"/>
                </a:cubicBezTo>
                <a:cubicBezTo>
                  <a:pt x="609600" y="16934"/>
                  <a:pt x="691445" y="95956"/>
                  <a:pt x="745067" y="194734"/>
                </a:cubicBezTo>
                <a:cubicBezTo>
                  <a:pt x="798689" y="293512"/>
                  <a:pt x="812800" y="505179"/>
                  <a:pt x="863600" y="601134"/>
                </a:cubicBezTo>
                <a:cubicBezTo>
                  <a:pt x="914400" y="697089"/>
                  <a:pt x="1016000" y="745067"/>
                  <a:pt x="1049867" y="770467"/>
                </a:cubicBezTo>
                <a:cubicBezTo>
                  <a:pt x="1083734" y="795867"/>
                  <a:pt x="1066800" y="753534"/>
                  <a:pt x="1066800" y="7535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 name="フリーフォーム 22"/>
          <p:cNvSpPr/>
          <p:nvPr/>
        </p:nvSpPr>
        <p:spPr>
          <a:xfrm>
            <a:off x="1984640" y="2878593"/>
            <a:ext cx="1083734" cy="795867"/>
          </a:xfrm>
          <a:custGeom>
            <a:avLst/>
            <a:gdLst>
              <a:gd name="connsiteX0" fmla="*/ 0 w 1083734"/>
              <a:gd name="connsiteY0" fmla="*/ 770467 h 795867"/>
              <a:gd name="connsiteX1" fmla="*/ 152400 w 1083734"/>
              <a:gd name="connsiteY1" fmla="*/ 601134 h 795867"/>
              <a:gd name="connsiteX2" fmla="*/ 220133 w 1083734"/>
              <a:gd name="connsiteY2" fmla="*/ 347134 h 795867"/>
              <a:gd name="connsiteX3" fmla="*/ 338667 w 1083734"/>
              <a:gd name="connsiteY3" fmla="*/ 143934 h 795867"/>
              <a:gd name="connsiteX4" fmla="*/ 541867 w 1083734"/>
              <a:gd name="connsiteY4" fmla="*/ 8467 h 795867"/>
              <a:gd name="connsiteX5" fmla="*/ 745067 w 1083734"/>
              <a:gd name="connsiteY5" fmla="*/ 194734 h 795867"/>
              <a:gd name="connsiteX6" fmla="*/ 863600 w 1083734"/>
              <a:gd name="connsiteY6" fmla="*/ 601134 h 795867"/>
              <a:gd name="connsiteX7" fmla="*/ 1049867 w 1083734"/>
              <a:gd name="connsiteY7" fmla="*/ 770467 h 795867"/>
              <a:gd name="connsiteX8" fmla="*/ 1066800 w 1083734"/>
              <a:gd name="connsiteY8" fmla="*/ 753534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734" h="795867">
                <a:moveTo>
                  <a:pt x="0" y="770467"/>
                </a:moveTo>
                <a:cubicBezTo>
                  <a:pt x="57855" y="721078"/>
                  <a:pt x="115711" y="671690"/>
                  <a:pt x="152400" y="601134"/>
                </a:cubicBezTo>
                <a:cubicBezTo>
                  <a:pt x="189089" y="530579"/>
                  <a:pt x="189089" y="423334"/>
                  <a:pt x="220133" y="347134"/>
                </a:cubicBezTo>
                <a:cubicBezTo>
                  <a:pt x="251177" y="270934"/>
                  <a:pt x="285045" y="200379"/>
                  <a:pt x="338667" y="143934"/>
                </a:cubicBezTo>
                <a:cubicBezTo>
                  <a:pt x="392289" y="87490"/>
                  <a:pt x="474134" y="0"/>
                  <a:pt x="541867" y="8467"/>
                </a:cubicBezTo>
                <a:cubicBezTo>
                  <a:pt x="609600" y="16934"/>
                  <a:pt x="691445" y="95956"/>
                  <a:pt x="745067" y="194734"/>
                </a:cubicBezTo>
                <a:cubicBezTo>
                  <a:pt x="798689" y="293512"/>
                  <a:pt x="812800" y="505179"/>
                  <a:pt x="863600" y="601134"/>
                </a:cubicBezTo>
                <a:cubicBezTo>
                  <a:pt x="914400" y="697089"/>
                  <a:pt x="1016000" y="745067"/>
                  <a:pt x="1049867" y="770467"/>
                </a:cubicBezTo>
                <a:cubicBezTo>
                  <a:pt x="1083734" y="795867"/>
                  <a:pt x="1066800" y="753534"/>
                  <a:pt x="1066800" y="7535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8" name="直線矢印コネクタ 27"/>
          <p:cNvCxnSpPr/>
          <p:nvPr/>
        </p:nvCxnSpPr>
        <p:spPr>
          <a:xfrm>
            <a:off x="4038600" y="2878593"/>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正方形/長方形 28"/>
          <p:cNvSpPr/>
          <p:nvPr/>
        </p:nvSpPr>
        <p:spPr>
          <a:xfrm>
            <a:off x="3068374" y="2350532"/>
            <a:ext cx="3284549" cy="369332"/>
          </a:xfrm>
          <a:prstGeom prst="rect">
            <a:avLst/>
          </a:prstGeom>
        </p:spPr>
        <p:txBody>
          <a:bodyPr wrap="square">
            <a:spAutoFit/>
          </a:bodyPr>
          <a:lstStyle/>
          <a:p>
            <a:r>
              <a:rPr lang="en-GB" altLang="ja-JP" dirty="0" smtClean="0">
                <a:solidFill>
                  <a:prstClr val="black"/>
                </a:solidFill>
                <a:latin typeface="Garamond"/>
              </a:rPr>
              <a:t>Shifted slightly</a:t>
            </a:r>
            <a:endParaRPr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28600" y="1181100"/>
            <a:ext cx="8686800" cy="4457700"/>
          </a:xfrm>
        </p:spPr>
        <p:txBody>
          <a:bodyPr>
            <a:normAutofit/>
          </a:bodyPr>
          <a:lstStyle/>
          <a:p>
            <a:r>
              <a:rPr lang="en-GB" dirty="0" smtClean="0">
                <a:solidFill>
                  <a:prstClr val="black"/>
                </a:solidFill>
                <a:latin typeface="Garamond"/>
              </a:rPr>
              <a:t>The effect of convective term</a:t>
            </a:r>
          </a:p>
          <a:p>
            <a:pPr>
              <a:buNone/>
            </a:pPr>
            <a:endParaRPr lang="en-GB" dirty="0" smtClean="0">
              <a:solidFill>
                <a:prstClr val="black"/>
              </a:solidFill>
              <a:latin typeface="Garamond"/>
            </a:endParaRPr>
          </a:p>
          <a:p>
            <a:pPr>
              <a:buNone/>
            </a:pPr>
            <a:endParaRPr lang="en-GB" dirty="0" smtClean="0">
              <a:solidFill>
                <a:prstClr val="black"/>
              </a:solidFill>
              <a:latin typeface="Garamond"/>
            </a:endParaRPr>
          </a:p>
          <a:p>
            <a:pPr>
              <a:buNone/>
            </a:pPr>
            <a:r>
              <a:rPr lang="en-GB" dirty="0" smtClean="0">
                <a:solidFill>
                  <a:prstClr val="black"/>
                </a:solidFill>
                <a:latin typeface="Garamond"/>
              </a:rPr>
              <a:t> The correction for profile of    to the first order is given as                                                      .</a:t>
            </a:r>
          </a:p>
          <a:p>
            <a:pPr>
              <a:buNone/>
            </a:pPr>
            <a:endParaRPr lang="en-GB" dirty="0" smtClean="0">
              <a:solidFill>
                <a:prstClr val="black"/>
              </a:solidFill>
              <a:latin typeface="Garamond"/>
            </a:endParaRPr>
          </a:p>
          <a:p>
            <a:pPr>
              <a:buNone/>
            </a:pPr>
            <a:r>
              <a:rPr lang="en-GB" dirty="0" smtClean="0">
                <a:solidFill>
                  <a:prstClr val="black"/>
                </a:solidFill>
                <a:latin typeface="Garamond"/>
              </a:rPr>
              <a:t>This changes                                   as                     .</a:t>
            </a:r>
          </a:p>
          <a:p>
            <a:pPr>
              <a:buNone/>
            </a:pPr>
            <a:endParaRPr lang="en-GB" altLang="ja-JP" dirty="0" smtClean="0">
              <a:solidFill>
                <a:prstClr val="black"/>
              </a:solidFill>
              <a:latin typeface="Garamond"/>
            </a:endParaRPr>
          </a:p>
          <a:p>
            <a:endParaRPr lang="ja-JP" altLang="en-US" dirty="0"/>
          </a:p>
        </p:txBody>
      </p:sp>
      <p:sp>
        <p:nvSpPr>
          <p:cNvPr id="4" name="タイトル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zh-CN" sz="4400" b="1" i="0" u="none" strike="noStrike" kern="1200" cap="none" spc="0" normalizeH="0" baseline="0" noProof="0" dirty="0" smtClean="0">
                <a:ln>
                  <a:noFill/>
                </a:ln>
                <a:solidFill>
                  <a:prstClr val="black"/>
                </a:solidFill>
                <a:effectLst/>
                <a:uLnTx/>
                <a:uFillTx/>
                <a:latin typeface="Garamond"/>
                <a:ea typeface="ＭＳ 明朝" pitchFamily="17" charset="-128"/>
                <a:cs typeface="Times New Roman" pitchFamily="18" charset="0"/>
              </a:rPr>
              <a:t>DISCUSSION</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図 5"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105400" y="3213100"/>
            <a:ext cx="190500" cy="215900"/>
          </a:xfrm>
          <a:prstGeom prst="rect">
            <a:avLst/>
          </a:prstGeom>
        </p:spPr>
      </p:pic>
      <p:pic>
        <p:nvPicPr>
          <p:cNvPr id="10" name="図 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447800" y="2022607"/>
            <a:ext cx="6477000" cy="679185"/>
          </a:xfrm>
          <a:prstGeom prst="rect">
            <a:avLst/>
          </a:prstGeom>
        </p:spPr>
      </p:pic>
      <p:pic>
        <p:nvPicPr>
          <p:cNvPr id="11" name="図 10"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181225" y="3505200"/>
            <a:ext cx="5057775" cy="528121"/>
          </a:xfrm>
          <a:prstGeom prst="rect">
            <a:avLst/>
          </a:prstGeom>
        </p:spPr>
      </p:pic>
      <p:pic>
        <p:nvPicPr>
          <p:cNvPr id="12" name="図 11"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566987" y="4457515"/>
            <a:ext cx="3224213" cy="876485"/>
          </a:xfrm>
          <a:prstGeom prst="rect">
            <a:avLst/>
          </a:prstGeom>
        </p:spPr>
      </p:pic>
      <p:pic>
        <p:nvPicPr>
          <p:cNvPr id="13" name="図 12"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6400800" y="4577871"/>
            <a:ext cx="1931194" cy="756129"/>
          </a:xfrm>
          <a:prstGeom prst="rect">
            <a:avLst/>
          </a:prstGeom>
        </p:spPr>
      </p:pic>
      <p:sp>
        <p:nvSpPr>
          <p:cNvPr id="14" name="テキスト ボックス 13"/>
          <p:cNvSpPr txBox="1"/>
          <p:nvPr/>
        </p:nvSpPr>
        <p:spPr>
          <a:xfrm>
            <a:off x="152400" y="5486162"/>
            <a:ext cx="8686800" cy="1600438"/>
          </a:xfrm>
          <a:prstGeom prst="rect">
            <a:avLst/>
          </a:prstGeom>
          <a:noFill/>
        </p:spPr>
        <p:txBody>
          <a:bodyPr wrap="square" rtlCol="0">
            <a:spAutoFit/>
          </a:bodyPr>
          <a:lstStyle/>
          <a:p>
            <a:r>
              <a:rPr lang="en-GB" altLang="ja-JP" sz="4000" dirty="0" smtClean="0">
                <a:solidFill>
                  <a:prstClr val="black"/>
                </a:solidFill>
                <a:latin typeface="Garamond"/>
              </a:rPr>
              <a:t>However, this correction does not change the essential bifurcation </a:t>
            </a:r>
            <a:r>
              <a:rPr lang="en-GB" altLang="ja-JP" sz="4000" dirty="0" err="1" smtClean="0">
                <a:solidFill>
                  <a:prstClr val="black"/>
                </a:solidFill>
                <a:latin typeface="Garamond"/>
              </a:rPr>
              <a:t>behavior</a:t>
            </a:r>
            <a:r>
              <a:rPr lang="en-GB" altLang="ja-JP" sz="4000" dirty="0" smtClean="0">
                <a:solidFill>
                  <a:prstClr val="black"/>
                </a:solidFill>
                <a:latin typeface="Garamond"/>
              </a:rPr>
              <a:t>.</a:t>
            </a:r>
            <a:endParaRPr lang="ja-JP" altLang="en-US" dirty="0" smtClean="0"/>
          </a:p>
          <a:p>
            <a:endParaRPr kumimoji="1" lang="ja-JP" altLang="en-US" dirty="0"/>
          </a:p>
        </p:txBody>
      </p:sp>
      <p:cxnSp>
        <p:nvCxnSpPr>
          <p:cNvPr id="16" name="直線コネクタ 15"/>
          <p:cNvCxnSpPr/>
          <p:nvPr/>
        </p:nvCxnSpPr>
        <p:spPr>
          <a:xfrm>
            <a:off x="2209800" y="2665412"/>
            <a:ext cx="1019175"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zh-CN" b="1" dirty="0" smtClean="0">
                <a:solidFill>
                  <a:prstClr val="black"/>
                </a:solidFill>
                <a:latin typeface="Garamond"/>
                <a:ea typeface="ＭＳ 明朝" pitchFamily="17" charset="-128"/>
                <a:cs typeface="Times New Roman" pitchFamily="18" charset="0"/>
              </a:rPr>
              <a:t>CONCLUSION </a:t>
            </a:r>
            <a:endParaRPr lang="ja-JP" altLang="en-US" dirty="0"/>
          </a:p>
        </p:txBody>
      </p:sp>
      <p:sp>
        <p:nvSpPr>
          <p:cNvPr id="4" name="コンテンツ プレースホルダ 2"/>
          <p:cNvSpPr>
            <a:spLocks noGrp="1"/>
          </p:cNvSpPr>
          <p:nvPr>
            <p:ph idx="1"/>
          </p:nvPr>
        </p:nvSpPr>
        <p:spPr>
          <a:xfrm>
            <a:off x="457200" y="1143000"/>
            <a:ext cx="8229600" cy="5334000"/>
          </a:xfrm>
        </p:spPr>
        <p:txBody>
          <a:bodyPr>
            <a:normAutofit lnSpcReduction="10000"/>
          </a:bodyPr>
          <a:lstStyle/>
          <a:p>
            <a:pPr marL="0" lvl="0" indent="365115" defTabSz="914377" eaLnBrk="0" fontAlgn="base" hangingPunct="0">
              <a:spcBef>
                <a:spcPct val="0"/>
              </a:spcBef>
              <a:spcAft>
                <a:spcPct val="0"/>
              </a:spcAft>
              <a:buNone/>
            </a:pPr>
            <a:r>
              <a:rPr lang="en-GB" sz="3600" dirty="0" smtClean="0">
                <a:solidFill>
                  <a:prstClr val="black"/>
                </a:solidFill>
                <a:latin typeface="Garamond"/>
              </a:rPr>
              <a:t>We have constructed a theoretical model of self-propelled motion induced by hydrodynamic effects under non-equilibrium environment.</a:t>
            </a:r>
          </a:p>
          <a:p>
            <a:pPr marL="0" lvl="0" indent="365115" defTabSz="914377" eaLnBrk="0" fontAlgn="base" hangingPunct="0">
              <a:spcBef>
                <a:spcPct val="0"/>
              </a:spcBef>
              <a:spcAft>
                <a:spcPct val="0"/>
              </a:spcAft>
              <a:buNone/>
            </a:pPr>
            <a:endParaRPr lang="en-GB" sz="3600" dirty="0" smtClean="0">
              <a:solidFill>
                <a:prstClr val="black"/>
              </a:solidFill>
              <a:latin typeface="Garamond"/>
            </a:endParaRPr>
          </a:p>
          <a:p>
            <a:pPr marL="0" lvl="0" indent="365115" defTabSz="914377" eaLnBrk="0" fontAlgn="base" hangingPunct="0">
              <a:spcBef>
                <a:spcPct val="0"/>
              </a:spcBef>
              <a:spcAft>
                <a:spcPct val="0"/>
              </a:spcAft>
              <a:buNone/>
            </a:pPr>
            <a:r>
              <a:rPr lang="en-GB" sz="3600" dirty="0" smtClean="0">
                <a:solidFill>
                  <a:prstClr val="black"/>
                </a:solidFill>
                <a:latin typeface="Garamond"/>
              </a:rPr>
              <a:t>We have derived the equation of the velocity of </a:t>
            </a:r>
            <a:r>
              <a:rPr lang="en-GB" sz="3600" dirty="0" err="1" smtClean="0">
                <a:solidFill>
                  <a:prstClr val="black"/>
                </a:solidFill>
                <a:latin typeface="Garamond"/>
              </a:rPr>
              <a:t>center</a:t>
            </a:r>
            <a:r>
              <a:rPr lang="en-GB" sz="3600" dirty="0" smtClean="0">
                <a:solidFill>
                  <a:prstClr val="black"/>
                </a:solidFill>
                <a:latin typeface="Garamond"/>
              </a:rPr>
              <a:t> of mass of a droplet, and found that it indicates a bifurcation from a motionless state to a uniformly </a:t>
            </a:r>
            <a:r>
              <a:rPr lang="en-GB" sz="3600" smtClean="0">
                <a:solidFill>
                  <a:prstClr val="black"/>
                </a:solidFill>
                <a:latin typeface="Garamond"/>
              </a:rPr>
              <a:t>propagating state.</a:t>
            </a:r>
          </a:p>
          <a:p>
            <a:pPr marL="0" lvl="0" indent="365115" defTabSz="914377" eaLnBrk="0" fontAlgn="base" hangingPunct="0">
              <a:spcBef>
                <a:spcPct val="0"/>
              </a:spcBef>
              <a:spcAft>
                <a:spcPct val="0"/>
              </a:spcAft>
              <a:buNone/>
            </a:pPr>
            <a:endParaRPr lang="en-GB" sz="3600" dirty="0" smtClean="0">
              <a:solidFill>
                <a:prstClr val="black"/>
              </a:solidFill>
              <a:latin typeface="Garamond"/>
            </a:endParaRPr>
          </a:p>
          <a:p>
            <a:endParaRPr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zh-CN" b="1" dirty="0" smtClean="0">
                <a:solidFill>
                  <a:prstClr val="black"/>
                </a:solidFill>
                <a:latin typeface="Garamond"/>
                <a:ea typeface="ＭＳ 明朝" pitchFamily="17" charset="-128"/>
                <a:cs typeface="Times New Roman" pitchFamily="18" charset="0"/>
              </a:rPr>
              <a:t>FLOW FIELD AROUND A DROPLET</a:t>
            </a:r>
            <a:endParaRPr lang="ja-JP" altLang="en-US" dirty="0"/>
          </a:p>
        </p:txBody>
      </p:sp>
      <p:sp>
        <p:nvSpPr>
          <p:cNvPr id="3" name="コンテンツ プレースホルダ 2"/>
          <p:cNvSpPr>
            <a:spLocks noGrp="1"/>
          </p:cNvSpPr>
          <p:nvPr>
            <p:ph idx="1"/>
          </p:nvPr>
        </p:nvSpPr>
        <p:spPr>
          <a:xfrm>
            <a:off x="5486400" y="4267200"/>
            <a:ext cx="8229600" cy="4525963"/>
          </a:xfrm>
        </p:spPr>
        <p:txBody>
          <a:bodyPr/>
          <a:lstStyle/>
          <a:p>
            <a:pPr>
              <a:buNone/>
            </a:pPr>
            <a:r>
              <a:rPr lang="en-GB" dirty="0" err="1" smtClean="0">
                <a:solidFill>
                  <a:prstClr val="black"/>
                </a:solidFill>
                <a:latin typeface="Garamond"/>
              </a:rPr>
              <a:t>Oseen</a:t>
            </a:r>
            <a:r>
              <a:rPr lang="en-GB" dirty="0" smtClean="0">
                <a:solidFill>
                  <a:prstClr val="black"/>
                </a:solidFill>
                <a:latin typeface="Garamond"/>
              </a:rPr>
              <a:t> Tensor</a:t>
            </a:r>
            <a:endParaRPr lang="ja-JP" altLang="en-US" dirty="0"/>
          </a:p>
        </p:txBody>
      </p:sp>
      <p:pic>
        <p:nvPicPr>
          <p:cNvPr id="4" name="図 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14400" y="4021137"/>
            <a:ext cx="4191000" cy="782482"/>
          </a:xfrm>
          <a:prstGeom prst="rect">
            <a:avLst/>
          </a:prstGeom>
        </p:spPr>
      </p:pic>
      <p:pic>
        <p:nvPicPr>
          <p:cNvPr id="5" name="図 4"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808515" y="5728811"/>
            <a:ext cx="2057400" cy="397352"/>
          </a:xfrm>
          <a:prstGeom prst="rect">
            <a:avLst/>
          </a:prstGeom>
        </p:spPr>
      </p:pic>
      <p:pic>
        <p:nvPicPr>
          <p:cNvPr id="6" name="図 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572000" y="6858000"/>
            <a:ext cx="7293915" cy="1737543"/>
          </a:xfrm>
          <a:prstGeom prst="rect">
            <a:avLst/>
          </a:prstGeom>
        </p:spPr>
      </p:pic>
      <p:pic>
        <p:nvPicPr>
          <p:cNvPr id="10" name="図 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9144000" y="6544286"/>
            <a:ext cx="1636400" cy="313714"/>
          </a:xfrm>
          <a:prstGeom prst="rect">
            <a:avLst/>
          </a:prstGeom>
        </p:spPr>
      </p:pic>
      <p:pic>
        <p:nvPicPr>
          <p:cNvPr id="11" name="図 10"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6106301" y="4083546"/>
            <a:ext cx="1206770" cy="251073"/>
          </a:xfrm>
          <a:prstGeom prst="rect">
            <a:avLst/>
          </a:prstGeom>
        </p:spPr>
      </p:pic>
      <p:pic>
        <p:nvPicPr>
          <p:cNvPr id="12" name="図 11"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0744200" y="1074738"/>
            <a:ext cx="266700" cy="342900"/>
          </a:xfrm>
          <a:prstGeom prst="rect">
            <a:avLst/>
          </a:prstGeom>
        </p:spPr>
      </p:pic>
      <p:pic>
        <p:nvPicPr>
          <p:cNvPr id="13" name="図 12"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457200" y="1594834"/>
            <a:ext cx="6252486" cy="887031"/>
          </a:xfrm>
          <a:prstGeom prst="rect">
            <a:avLst/>
          </a:prstGeom>
        </p:spPr>
      </p:pic>
      <p:cxnSp>
        <p:nvCxnSpPr>
          <p:cNvPr id="15" name="直線矢印コネクタ 14"/>
          <p:cNvCxnSpPr/>
          <p:nvPr/>
        </p:nvCxnSpPr>
        <p:spPr>
          <a:xfrm>
            <a:off x="0" y="281940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9" name="図 18"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1220788" y="2376487"/>
            <a:ext cx="9144000" cy="1644650"/>
          </a:xfrm>
          <a:prstGeom prst="rect">
            <a:avLst/>
          </a:prstGeom>
        </p:spPr>
      </p:pic>
      <p:cxnSp>
        <p:nvCxnSpPr>
          <p:cNvPr id="21" name="直線矢印コネクタ 20"/>
          <p:cNvCxnSpPr/>
          <p:nvPr/>
        </p:nvCxnSpPr>
        <p:spPr>
          <a:xfrm rot="5400000">
            <a:off x="2105717" y="6040437"/>
            <a:ext cx="1221127" cy="1714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a:off x="2802006" y="5468195"/>
            <a:ext cx="2460623" cy="3333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2486020" y="5379612"/>
            <a:ext cx="1599304" cy="600164"/>
          </a:xfrm>
          <a:prstGeom prst="rect">
            <a:avLst/>
          </a:prstGeom>
          <a:noFill/>
        </p:spPr>
        <p:txBody>
          <a:bodyPr wrap="none" rtlCol="0">
            <a:spAutoFit/>
          </a:bodyPr>
          <a:lstStyle/>
          <a:p>
            <a:r>
              <a:rPr lang="en-US" altLang="ja-JP" sz="3300" dirty="0" smtClean="0">
                <a:solidFill>
                  <a:prstClr val="black"/>
                </a:solidFill>
                <a:latin typeface="Garamond"/>
              </a:rPr>
              <a:t>interface </a:t>
            </a:r>
            <a:endParaRPr kumimoji="1" lang="ja-JP" altLang="en-US" dirty="0"/>
          </a:p>
        </p:txBody>
      </p:sp>
      <p:pic>
        <p:nvPicPr>
          <p:cNvPr id="29" name="図 28"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3387725" y="5967132"/>
            <a:ext cx="342900" cy="622300"/>
          </a:xfrm>
          <a:prstGeom prst="rect">
            <a:avLst/>
          </a:prstGeom>
        </p:spPr>
      </p:pic>
      <p:pic>
        <p:nvPicPr>
          <p:cNvPr id="30" name="図 29"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3730625" y="4833512"/>
            <a:ext cx="469900" cy="546100"/>
          </a:xfrm>
          <a:prstGeom prst="rect">
            <a:avLst/>
          </a:prstGeom>
        </p:spPr>
      </p:pic>
      <p:sp>
        <p:nvSpPr>
          <p:cNvPr id="31" name="テキスト ボックス 30"/>
          <p:cNvSpPr txBox="1"/>
          <p:nvPr/>
        </p:nvSpPr>
        <p:spPr>
          <a:xfrm>
            <a:off x="-451468" y="5428729"/>
            <a:ext cx="902936" cy="600164"/>
          </a:xfrm>
          <a:prstGeom prst="rect">
            <a:avLst/>
          </a:prstGeom>
          <a:noFill/>
        </p:spPr>
        <p:txBody>
          <a:bodyPr wrap="none" rtlCol="0">
            <a:spAutoFit/>
          </a:bodyPr>
          <a:lstStyle/>
          <a:p>
            <a:r>
              <a:rPr lang="en-US" altLang="ja-JP" sz="3300" dirty="0" smtClean="0">
                <a:solidFill>
                  <a:prstClr val="black"/>
                </a:solidFill>
                <a:latin typeface="Garamond"/>
              </a:rPr>
              <a:t>high </a:t>
            </a:r>
            <a:endParaRPr kumimoji="1" lang="ja-JP" altLang="en-US" dirty="0"/>
          </a:p>
        </p:txBody>
      </p:sp>
      <p:sp>
        <p:nvSpPr>
          <p:cNvPr id="32" name="テキスト ボックス 31"/>
          <p:cNvSpPr txBox="1"/>
          <p:nvPr/>
        </p:nvSpPr>
        <p:spPr>
          <a:xfrm>
            <a:off x="1941710" y="5728811"/>
            <a:ext cx="774571" cy="600164"/>
          </a:xfrm>
          <a:prstGeom prst="rect">
            <a:avLst/>
          </a:prstGeom>
          <a:noFill/>
        </p:spPr>
        <p:txBody>
          <a:bodyPr wrap="square" rtlCol="0">
            <a:spAutoFit/>
          </a:bodyPr>
          <a:lstStyle/>
          <a:p>
            <a:r>
              <a:rPr lang="en-US" altLang="ja-JP" sz="3300" dirty="0" smtClean="0">
                <a:solidFill>
                  <a:prstClr val="black"/>
                </a:solidFill>
                <a:latin typeface="Garamond"/>
              </a:rPr>
              <a:t>low </a:t>
            </a:r>
            <a:endParaRPr kumimoji="1" lang="ja-JP" altLang="en-US" dirty="0"/>
          </a:p>
        </p:txBody>
      </p:sp>
      <p:pic>
        <p:nvPicPr>
          <p:cNvPr id="33" name="図 32" descr="latex-image-1.pdf"/>
          <p:cNvPicPr>
            <a:picLocks noChangeAspect="1"/>
          </p:cNvPicPr>
          <p:nvPr/>
        </p:nvPicPr>
        <mc:AlternateContent>
          <mc:Choice xmlns:ma="http://schemas.microsoft.com/office/mac/drawingml/2008/main" Requires="ma">
            <p:blipFill>
              <a:blip r:embed="rId22"/>
              <a:stretch>
                <a:fillRect/>
              </a:stretch>
            </p:blipFill>
          </mc:Choice>
          <mc:Fallback>
            <p:blipFill>
              <a:blip r:embed="rId23"/>
              <a:stretch>
                <a:fillRect/>
              </a:stretch>
            </p:blipFill>
          </mc:Fallback>
        </mc:AlternateContent>
        <p:spPr>
          <a:xfrm>
            <a:off x="1529548" y="5967132"/>
            <a:ext cx="308760" cy="262446"/>
          </a:xfrm>
          <a:prstGeom prst="rect">
            <a:avLst/>
          </a:prstGeom>
        </p:spPr>
      </p:pic>
      <p:pic>
        <p:nvPicPr>
          <p:cNvPr id="34" name="図 33" descr="latex-image-1.pdf"/>
          <p:cNvPicPr>
            <a:picLocks noChangeAspect="1"/>
          </p:cNvPicPr>
          <p:nvPr/>
        </p:nvPicPr>
        <mc:AlternateContent>
          <mc:Choice xmlns:ma="http://schemas.microsoft.com/office/mac/drawingml/2008/main" Requires="ma">
            <p:blipFill>
              <a:blip r:embed="rId24"/>
              <a:stretch>
                <a:fillRect/>
              </a:stretch>
            </p:blipFill>
          </mc:Choice>
          <mc:Fallback>
            <p:blipFill>
              <a:blip r:embed="rId25"/>
              <a:stretch>
                <a:fillRect/>
              </a:stretch>
            </p:blipFill>
          </mc:Fallback>
        </mc:AlternateContent>
        <p:spPr>
          <a:xfrm>
            <a:off x="4419611" y="6278282"/>
            <a:ext cx="254000" cy="215900"/>
          </a:xfrm>
          <a:prstGeom prst="rect">
            <a:avLst/>
          </a:prstGeom>
        </p:spPr>
      </p:pic>
      <p:pic>
        <p:nvPicPr>
          <p:cNvPr id="37" name="図 36" descr="latex-image-1.pdf"/>
          <p:cNvPicPr>
            <a:picLocks noChangeAspect="1"/>
          </p:cNvPicPr>
          <p:nvPr/>
        </p:nvPicPr>
        <mc:AlternateContent>
          <mc:Choice xmlns:ma="http://schemas.microsoft.com/office/mac/drawingml/2008/main" Requires="ma">
            <p:blipFill>
              <a:blip r:embed="rId26"/>
              <a:stretch>
                <a:fillRect/>
              </a:stretch>
            </p:blipFill>
          </mc:Choice>
          <mc:Fallback>
            <p:blipFill>
              <a:blip r:embed="rId27"/>
              <a:stretch>
                <a:fillRect/>
              </a:stretch>
            </p:blipFill>
          </mc:Fallback>
        </mc:AlternateContent>
        <p:spPr>
          <a:xfrm>
            <a:off x="2630555" y="5163712"/>
            <a:ext cx="215900" cy="215900"/>
          </a:xfrm>
          <a:prstGeom prst="rect">
            <a:avLst/>
          </a:prstGeom>
        </p:spPr>
      </p:pic>
      <p:sp>
        <p:nvSpPr>
          <p:cNvPr id="40" name="円弧 39"/>
          <p:cNvSpPr/>
          <p:nvPr/>
        </p:nvSpPr>
        <p:spPr>
          <a:xfrm>
            <a:off x="-1686368" y="5447769"/>
            <a:ext cx="6750050" cy="1620174"/>
          </a:xfrm>
          <a:prstGeom prst="arc">
            <a:avLst>
              <a:gd name="adj1" fmla="val 16200000"/>
              <a:gd name="adj2" fmla="val 2152108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41" name="図 40" descr="latex-image-1.pdf"/>
          <p:cNvPicPr>
            <a:picLocks noChangeAspect="1"/>
          </p:cNvPicPr>
          <p:nvPr/>
        </p:nvPicPr>
        <mc:AlternateContent>
          <mc:Choice xmlns:ma="http://schemas.microsoft.com/office/mac/drawingml/2008/main" Requires="ma">
            <p:blipFill>
              <a:blip r:embed="rId28"/>
              <a:stretch>
                <a:fillRect/>
              </a:stretch>
            </p:blipFill>
          </mc:Choice>
          <mc:Fallback>
            <p:blipFill>
              <a:blip r:embed="rId29"/>
              <a:stretch>
                <a:fillRect/>
              </a:stretch>
            </p:blipFill>
          </mc:Fallback>
        </mc:AlternateContent>
        <p:spPr>
          <a:xfrm>
            <a:off x="5719221" y="5003269"/>
            <a:ext cx="3187700" cy="444500"/>
          </a:xfrm>
          <a:prstGeom prst="rect">
            <a:avLst/>
          </a:prstGeom>
        </p:spPr>
      </p:pic>
      <p:pic>
        <p:nvPicPr>
          <p:cNvPr id="42" name="図 41" descr="latex-image-1.pdf"/>
          <p:cNvPicPr>
            <a:picLocks noChangeAspect="1"/>
          </p:cNvPicPr>
          <p:nvPr/>
        </p:nvPicPr>
        <mc:AlternateContent>
          <mc:Choice xmlns:ma="http://schemas.microsoft.com/office/mac/drawingml/2008/main" Requires="ma">
            <p:blipFill>
              <a:blip r:embed="rId30"/>
              <a:stretch>
                <a:fillRect/>
              </a:stretch>
            </p:blipFill>
          </mc:Choice>
          <mc:Fallback>
            <p:blipFill>
              <a:blip r:embed="rId31"/>
              <a:stretch>
                <a:fillRect/>
              </a:stretch>
            </p:blipFill>
          </mc:Fallback>
        </mc:AlternateContent>
        <p:spPr>
          <a:xfrm>
            <a:off x="5257800" y="5538311"/>
            <a:ext cx="3873500" cy="381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正方形/長方形 11"/>
          <p:cNvSpPr/>
          <p:nvPr/>
        </p:nvSpPr>
        <p:spPr>
          <a:xfrm>
            <a:off x="152400" y="5410200"/>
            <a:ext cx="8839200" cy="1383268"/>
          </a:xfrm>
          <a:prstGeom prst="rect">
            <a:avLst/>
          </a:prstGeom>
          <a:solidFill>
            <a:schemeClr val="bg1"/>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457200" y="274638"/>
            <a:ext cx="8229600" cy="1143000"/>
          </a:xfrm>
        </p:spPr>
        <p:txBody>
          <a:bodyPr>
            <a:normAutofit/>
          </a:bodyPr>
          <a:lstStyle/>
          <a:p>
            <a:pPr defTabSz="914377" fontAlgn="base">
              <a:spcAft>
                <a:spcPct val="0"/>
              </a:spcAft>
            </a:pPr>
            <a:r>
              <a:rPr lang="en-US" altLang="ja-JP" b="1" dirty="0" smtClean="0">
                <a:solidFill>
                  <a:prstClr val="black"/>
                </a:solidFill>
                <a:latin typeface="Garamond"/>
              </a:rPr>
              <a:t>ACTIVE MATTER</a:t>
            </a:r>
            <a:endParaRPr lang="ja-JP" altLang="en-US" dirty="0"/>
          </a:p>
        </p:txBody>
      </p:sp>
      <p:sp>
        <p:nvSpPr>
          <p:cNvPr id="5" name="コンテンツ プレースホルダ 2"/>
          <p:cNvSpPr>
            <a:spLocks noGrp="1"/>
          </p:cNvSpPr>
          <p:nvPr>
            <p:ph idx="1"/>
          </p:nvPr>
        </p:nvSpPr>
        <p:spPr>
          <a:xfrm>
            <a:off x="457200" y="1143000"/>
            <a:ext cx="8229600" cy="5334000"/>
          </a:xfrm>
        </p:spPr>
        <p:txBody>
          <a:bodyPr>
            <a:normAutofit/>
          </a:bodyPr>
          <a:lstStyle/>
          <a:p>
            <a:pPr marL="0" lvl="0" indent="365115" defTabSz="914377" eaLnBrk="0" fontAlgn="base" hangingPunct="0">
              <a:spcBef>
                <a:spcPct val="0"/>
              </a:spcBef>
              <a:spcAft>
                <a:spcPct val="0"/>
              </a:spcAft>
              <a:buNone/>
            </a:pPr>
            <a:r>
              <a:rPr lang="en-GB" sz="2800" dirty="0" smtClean="0">
                <a:solidFill>
                  <a:prstClr val="black"/>
                </a:solidFill>
                <a:latin typeface="Garamond"/>
              </a:rPr>
              <a:t>Active matter is a new field in non-</a:t>
            </a:r>
            <a:r>
              <a:rPr lang="en-GB" sz="2800" dirty="0" smtClean="0">
                <a:solidFill>
                  <a:prstClr val="black"/>
                </a:solidFill>
                <a:latin typeface="Garamond"/>
              </a:rPr>
              <a:t>equilibrium physics and </a:t>
            </a:r>
            <a:r>
              <a:rPr lang="en-GB" sz="2800" dirty="0" smtClean="0">
                <a:solidFill>
                  <a:prstClr val="black"/>
                </a:solidFill>
                <a:latin typeface="Garamond"/>
              </a:rPr>
              <a:t>describes systems whose elements are consuming energy and </a:t>
            </a:r>
            <a:r>
              <a:rPr lang="en-GB" sz="2800" dirty="0" smtClean="0">
                <a:solidFill>
                  <a:prstClr val="black"/>
                </a:solidFill>
                <a:latin typeface="Garamond"/>
              </a:rPr>
              <a:t>moving without external force. Example includes collections of cells and flocks of animals. </a:t>
            </a:r>
          </a:p>
          <a:p>
            <a:pPr marL="0" lvl="0" indent="365115" defTabSz="914377" eaLnBrk="0" fontAlgn="base" hangingPunct="0">
              <a:spcBef>
                <a:spcPct val="0"/>
              </a:spcBef>
              <a:spcAft>
                <a:spcPct val="0"/>
              </a:spcAft>
              <a:buNone/>
            </a:pPr>
            <a:endParaRPr lang="en-GB" sz="3600" dirty="0" smtClean="0">
              <a:solidFill>
                <a:prstClr val="black"/>
              </a:solidFill>
              <a:latin typeface="Garamond"/>
            </a:endParaRPr>
          </a:p>
          <a:p>
            <a:endParaRPr lang="ja-JP" altLang="en-US" dirty="0"/>
          </a:p>
        </p:txBody>
      </p:sp>
      <p:pic>
        <p:nvPicPr>
          <p:cNvPr id="6" name="図 5"/>
          <p:cNvPicPr>
            <a:picLocks noChangeAspect="1"/>
          </p:cNvPicPr>
          <p:nvPr/>
        </p:nvPicPr>
        <p:blipFill>
          <a:blip r:embed="rId3"/>
          <a:stretch>
            <a:fillRect/>
          </a:stretch>
        </p:blipFill>
        <p:spPr>
          <a:xfrm>
            <a:off x="5334000" y="2933430"/>
            <a:ext cx="3033234" cy="2095770"/>
          </a:xfrm>
          <a:prstGeom prst="rect">
            <a:avLst/>
          </a:prstGeom>
        </p:spPr>
      </p:pic>
      <p:sp>
        <p:nvSpPr>
          <p:cNvPr id="7" name="テキスト ボックス 6"/>
          <p:cNvSpPr txBox="1"/>
          <p:nvPr/>
        </p:nvSpPr>
        <p:spPr>
          <a:xfrm>
            <a:off x="4993985" y="5029200"/>
            <a:ext cx="3540415" cy="369332"/>
          </a:xfrm>
          <a:prstGeom prst="rect">
            <a:avLst/>
          </a:prstGeom>
          <a:noFill/>
        </p:spPr>
        <p:txBody>
          <a:bodyPr wrap="none" rtlCol="0">
            <a:spAutoFit/>
          </a:bodyPr>
          <a:lstStyle/>
          <a:p>
            <a:r>
              <a:rPr lang="en-US" altLang="ja-JP" dirty="0" smtClean="0">
                <a:solidFill>
                  <a:prstClr val="black"/>
                </a:solidFill>
                <a:latin typeface="Garamond"/>
                <a:ea typeface="ＭＳ Ｐ明朝"/>
              </a:rPr>
              <a:t>Collective motion of a flock of birds.</a:t>
            </a:r>
            <a:endParaRPr kumimoji="1" lang="ja-JP" altLang="en-US" dirty="0"/>
          </a:p>
        </p:txBody>
      </p:sp>
      <p:sp>
        <p:nvSpPr>
          <p:cNvPr id="8" name="コンテンツ プレースホルダ 2"/>
          <p:cNvSpPr txBox="1">
            <a:spLocks/>
          </p:cNvSpPr>
          <p:nvPr/>
        </p:nvSpPr>
        <p:spPr>
          <a:xfrm>
            <a:off x="76200" y="5392386"/>
            <a:ext cx="9144000" cy="1465614"/>
          </a:xfrm>
          <a:prstGeom prst="rect">
            <a:avLst/>
          </a:prstGeom>
        </p:spPr>
        <p:txBody>
          <a:bodyPr vert="horz" lIns="91440" tIns="45720" rIns="91440" bIns="45720" rtlCol="0">
            <a:normAutofit/>
          </a:bodyPr>
          <a:lstStyle/>
          <a:p>
            <a:pPr marL="0" marR="0" lvl="0" indent="365115" algn="l" defTabSz="914377" rtl="0" eaLnBrk="0" fontAlgn="base" latinLnBrk="0" hangingPunct="0">
              <a:lnSpc>
                <a:spcPct val="100000"/>
              </a:lnSpc>
              <a:spcBef>
                <a:spcPct val="0"/>
              </a:spcBef>
              <a:spcAft>
                <a:spcPct val="0"/>
              </a:spcAft>
              <a:buClrTx/>
              <a:buSzTx/>
              <a:buFont typeface="Arial"/>
              <a:buNone/>
              <a:tabLst/>
              <a:defRPr/>
            </a:pPr>
            <a:r>
              <a:rPr lang="en-GB" sz="2800" dirty="0" smtClean="0">
                <a:solidFill>
                  <a:prstClr val="black"/>
                </a:solidFill>
                <a:latin typeface="Garamond"/>
              </a:rPr>
              <a:t>In this talk, however,</a:t>
            </a:r>
            <a:r>
              <a:rPr kumimoji="1" lang="en-GB" sz="2800" b="0" i="0" u="none" strike="noStrike" kern="1200" cap="none" spc="0" normalizeH="0" baseline="0" noProof="0" smtClean="0">
                <a:ln>
                  <a:noFill/>
                </a:ln>
                <a:solidFill>
                  <a:prstClr val="black"/>
                </a:solidFill>
                <a:effectLst/>
                <a:uLnTx/>
                <a:uFillTx/>
                <a:latin typeface="Garamond"/>
                <a:ea typeface="+mn-ea"/>
                <a:cs typeface="+mn-cs"/>
              </a:rPr>
              <a:t> </a:t>
            </a:r>
            <a:r>
              <a:rPr lang="en-GB" sz="2800" noProof="0" smtClean="0">
                <a:solidFill>
                  <a:prstClr val="black"/>
                </a:solidFill>
                <a:latin typeface="Garamond"/>
              </a:rPr>
              <a:t>we</a:t>
            </a:r>
            <a:r>
              <a:rPr kumimoji="1" lang="en-GB" sz="2800" b="0" i="0" u="none" strike="noStrike" kern="1200" cap="none" spc="0" normalizeH="0" baseline="0" noProof="0" smtClean="0">
                <a:ln>
                  <a:noFill/>
                </a:ln>
                <a:solidFill>
                  <a:prstClr val="black"/>
                </a:solidFill>
                <a:effectLst/>
                <a:uLnTx/>
                <a:uFillTx/>
                <a:latin typeface="Garamond"/>
                <a:ea typeface="+mn-ea"/>
                <a:cs typeface="+mn-cs"/>
              </a:rPr>
              <a:t> </a:t>
            </a:r>
            <a:r>
              <a:rPr kumimoji="1" lang="en-GB" sz="2800" b="0" i="0" u="none" strike="noStrike" kern="1200" cap="none" spc="0" normalizeH="0" baseline="0" noProof="0" dirty="0" smtClean="0">
                <a:ln>
                  <a:noFill/>
                </a:ln>
                <a:solidFill>
                  <a:prstClr val="black"/>
                </a:solidFill>
                <a:effectLst/>
                <a:uLnTx/>
                <a:uFillTx/>
                <a:latin typeface="Garamond"/>
                <a:ea typeface="+mn-ea"/>
                <a:cs typeface="+mn-cs"/>
              </a:rPr>
              <a:t>will focus on dynamics of a </a:t>
            </a:r>
            <a:r>
              <a:rPr lang="en-GB" sz="2800" dirty="0" smtClean="0">
                <a:solidFill>
                  <a:prstClr val="black"/>
                </a:solidFill>
                <a:latin typeface="Garamond"/>
              </a:rPr>
              <a:t>single</a:t>
            </a:r>
            <a:r>
              <a:rPr kumimoji="1" lang="en-GB" sz="2800" b="0" i="0" u="none" strike="noStrike" kern="1200" cap="none" spc="0" normalizeH="0" baseline="0" noProof="0" dirty="0" smtClean="0">
                <a:ln>
                  <a:noFill/>
                </a:ln>
                <a:solidFill>
                  <a:prstClr val="black"/>
                </a:solidFill>
                <a:effectLst/>
                <a:uLnTx/>
                <a:uFillTx/>
                <a:latin typeface="Garamond"/>
                <a:ea typeface="+mn-ea"/>
                <a:cs typeface="+mn-cs"/>
              </a:rPr>
              <a:t> non-biological</a:t>
            </a:r>
            <a:r>
              <a:rPr kumimoji="1" lang="en-GB" sz="2800" b="0" i="0" u="none" strike="noStrike" kern="1200" cap="none" spc="0" normalizeH="0" noProof="0" dirty="0" smtClean="0">
                <a:ln>
                  <a:noFill/>
                </a:ln>
                <a:solidFill>
                  <a:prstClr val="black"/>
                </a:solidFill>
                <a:effectLst/>
                <a:uLnTx/>
                <a:uFillTx/>
                <a:latin typeface="Garamond"/>
                <a:ea typeface="+mn-ea"/>
                <a:cs typeface="+mn-cs"/>
              </a:rPr>
              <a:t> </a:t>
            </a:r>
            <a:r>
              <a:rPr lang="en-GB" sz="2800" dirty="0" smtClean="0">
                <a:solidFill>
                  <a:prstClr val="black"/>
                </a:solidFill>
                <a:latin typeface="Garamond"/>
              </a:rPr>
              <a:t>particle </a:t>
            </a:r>
            <a:r>
              <a:rPr kumimoji="1" lang="en-GB" sz="2800" b="0" i="0" u="none" strike="noStrike" kern="1200" cap="none" spc="0" normalizeH="0" noProof="0" dirty="0" smtClean="0">
                <a:ln>
                  <a:noFill/>
                </a:ln>
                <a:solidFill>
                  <a:prstClr val="black"/>
                </a:solidFill>
                <a:effectLst/>
                <a:uLnTx/>
                <a:uFillTx/>
                <a:latin typeface="Garamond"/>
                <a:ea typeface="+mn-ea"/>
                <a:cs typeface="+mn-cs"/>
              </a:rPr>
              <a:t>as a first step to understand the mechanism of self-propulsion.</a:t>
            </a:r>
            <a:endParaRPr kumimoji="1" lang="en-GB" sz="2800" b="0" i="0" u="none" strike="noStrike" kern="1200" cap="none" spc="0" normalizeH="0" baseline="0" noProof="0" dirty="0" smtClean="0">
              <a:ln>
                <a:noFill/>
              </a:ln>
              <a:solidFill>
                <a:prstClr val="black"/>
              </a:solidFill>
              <a:effectLst/>
              <a:uLnTx/>
              <a:uFillTx/>
              <a:latin typeface="Garamond"/>
              <a:ea typeface="+mn-ea"/>
              <a:cs typeface="+mn-cs"/>
            </a:endParaRPr>
          </a:p>
          <a:p>
            <a:pPr marL="0" marR="0" lvl="0" indent="0" algn="l" defTabSz="4271658" rtl="0" eaLnBrk="1" fontAlgn="auto" latinLnBrk="0" hangingPunct="1">
              <a:lnSpc>
                <a:spcPct val="100000"/>
              </a:lnSpc>
              <a:spcBef>
                <a:spcPts val="0"/>
              </a:spcBef>
              <a:spcAft>
                <a:spcPts val="0"/>
              </a:spcAft>
              <a:buClrTx/>
              <a:buSzTx/>
              <a:buFont typeface="Arial"/>
              <a:buNone/>
              <a:tabLst/>
              <a:defRPr/>
            </a:pP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テキスト ボックス 9"/>
          <p:cNvSpPr txBox="1"/>
          <p:nvPr/>
        </p:nvSpPr>
        <p:spPr>
          <a:xfrm>
            <a:off x="762000" y="5029200"/>
            <a:ext cx="4073989" cy="369332"/>
          </a:xfrm>
          <a:prstGeom prst="rect">
            <a:avLst/>
          </a:prstGeom>
          <a:noFill/>
        </p:spPr>
        <p:txBody>
          <a:bodyPr wrap="none" rtlCol="0">
            <a:spAutoFit/>
          </a:bodyPr>
          <a:lstStyle/>
          <a:p>
            <a:r>
              <a:rPr lang="en-US" altLang="ja-JP" dirty="0" smtClean="0">
                <a:solidFill>
                  <a:prstClr val="black"/>
                </a:solidFill>
                <a:latin typeface="Garamond"/>
                <a:ea typeface="ＭＳ Ｐ明朝"/>
              </a:rPr>
              <a:t>single Dictyostelium(15 mm), Li et al, </a:t>
            </a:r>
            <a:r>
              <a:rPr lang="en-US" altLang="ja-JP" dirty="0" smtClean="0">
                <a:solidFill>
                  <a:prstClr val="black"/>
                </a:solidFill>
                <a:latin typeface="Garamond"/>
                <a:ea typeface="ＭＳ Ｐ明朝"/>
              </a:rPr>
              <a:t>2008</a:t>
            </a:r>
            <a:r>
              <a:rPr lang="en-US" altLang="ja-JP" dirty="0" smtClean="0">
                <a:solidFill>
                  <a:prstClr val="black"/>
                </a:solidFill>
                <a:latin typeface="Garamond"/>
                <a:ea typeface="ＭＳ Ｐ明朝"/>
              </a:rPr>
              <a:t>.</a:t>
            </a:r>
            <a:endParaRPr kumimoji="1" lang="ja-JP" altLang="en-US" dirty="0"/>
          </a:p>
        </p:txBody>
      </p:sp>
      <p:pic>
        <p:nvPicPr>
          <p:cNvPr id="11" name="Movie_S2.mov">
            <a:hlinkClick r:id="" action="ppaction://media"/>
          </p:cNvPr>
          <p:cNvPicPr/>
          <p:nvPr>
            <a:videoFile r:link="rId1"/>
          </p:nvPr>
        </p:nvPicPr>
        <p:blipFill>
          <a:blip r:embed="rId4"/>
          <a:stretch>
            <a:fillRect/>
          </a:stretch>
        </p:blipFill>
        <p:spPr>
          <a:xfrm>
            <a:off x="1143000" y="2987431"/>
            <a:ext cx="2895599" cy="204176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コンテンツ プレースホルダ 3" descr="latex-image-1.pdf"/>
          <p:cNvPicPr>
            <a:picLocks noGrp="1" noChangeAspect="1"/>
          </p:cNvPicPr>
          <p:nvPr>
            <p:ph idx="1"/>
          </p:nvPr>
        </p:nvPicPr>
        <mc:AlternateContent>
          <mc:Choice xmlns:ma="http://schemas.microsoft.com/office/mac/drawingml/2008/main" Requires="ma">
            <p:blipFill>
              <a:blip r:embed="rId2"/>
              <a:srcRect t="-483126" b="-483126"/>
              <a:stretch>
                <a:fillRect/>
              </a:stretch>
            </p:blipFill>
          </mc:Choice>
          <mc:Fallback>
            <p:blipFill>
              <a:blip r:embed="rId3"/>
              <a:srcRect t="-483126" b="-483126"/>
              <a:stretch>
                <a:fillRect/>
              </a:stretch>
            </p:blipFill>
          </mc:Fallback>
        </mc:AlternateContent>
        <p:spPr>
          <a:xfrm>
            <a:off x="457200" y="274638"/>
            <a:ext cx="8229600" cy="4525963"/>
          </a:xfrm>
        </p:spPr>
      </p:pic>
      <p:pic>
        <p:nvPicPr>
          <p:cNvPr id="5" name="図 4"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90600" y="3200400"/>
            <a:ext cx="7154863" cy="3597306"/>
          </a:xfrm>
          <a:prstGeom prst="rect">
            <a:avLst/>
          </a:prstGeom>
        </p:spPr>
      </p:pic>
      <p:sp>
        <p:nvSpPr>
          <p:cNvPr id="6" name="タイトル 1"/>
          <p:cNvSpPr>
            <a:spLocks noGrp="1"/>
          </p:cNvSpPr>
          <p:nvPr>
            <p:ph type="title"/>
          </p:nvPr>
        </p:nvSpPr>
        <p:spPr>
          <a:xfrm>
            <a:off x="457200" y="274638"/>
            <a:ext cx="8229600" cy="1143000"/>
          </a:xfrm>
        </p:spPr>
        <p:txBody>
          <a:bodyPr>
            <a:normAutofit fontScale="90000"/>
          </a:bodyPr>
          <a:lstStyle/>
          <a:p>
            <a:pPr lvl="0" defTabSz="914400">
              <a:defRPr/>
            </a:pPr>
            <a:r>
              <a:rPr lang="en-US" altLang="zh-CN" b="1" dirty="0" smtClean="0">
                <a:solidFill>
                  <a:prstClr val="black"/>
                </a:solidFill>
                <a:latin typeface="Garamond"/>
                <a:ea typeface="ＭＳ 明朝" pitchFamily="17" charset="-128"/>
                <a:cs typeface="Times New Roman" pitchFamily="18" charset="0"/>
              </a:rPr>
              <a:t>PROFILE OF THE THIRD COMPONENT</a:t>
            </a:r>
            <a:endParaRPr lang="ja-JP" altLang="en-US" dirty="0"/>
          </a:p>
        </p:txBody>
      </p:sp>
      <p:sp>
        <p:nvSpPr>
          <p:cNvPr id="7" name="コンテンツ プレースホルダ 2"/>
          <p:cNvSpPr txBox="1">
            <a:spLocks/>
          </p:cNvSpPr>
          <p:nvPr/>
        </p:nvSpPr>
        <p:spPr>
          <a:xfrm>
            <a:off x="152400" y="1295400"/>
            <a:ext cx="9220200" cy="5658869"/>
          </a:xfrm>
          <a:prstGeom prst="rect">
            <a:avLst/>
          </a:prstGeom>
        </p:spPr>
        <p:txBody>
          <a:bodyPr vert="horz" lIns="91440" tIns="45720" rIns="91440" bIns="45720" rtlCol="0">
            <a:normAutofit/>
          </a:bodyPr>
          <a:lstStyle/>
          <a:p>
            <a:pPr marL="0" marR="0" lvl="0" indent="0" algn="l" defTabSz="4271658" rtl="0" eaLnBrk="1" fontAlgn="auto" latinLnBrk="0" hangingPunct="1">
              <a:lnSpc>
                <a:spcPct val="100000"/>
              </a:lnSpc>
              <a:spcBef>
                <a:spcPts val="0"/>
              </a:spcBef>
              <a:spcAft>
                <a:spcPts val="0"/>
              </a:spcAft>
              <a:buClrTx/>
              <a:buSzTx/>
              <a:buFont typeface="Arial"/>
              <a:buNone/>
              <a:tabLst/>
              <a:defRPr/>
            </a:pPr>
            <a:r>
              <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rPr>
              <a:t>By performing</a:t>
            </a:r>
            <a:r>
              <a:rPr kumimoji="1" lang="en-US" altLang="ja-JP" sz="3000" b="0" i="0" u="none" strike="noStrike" kern="1200" cap="none" spc="0" normalizeH="0" noProof="0" dirty="0" smtClean="0">
                <a:ln>
                  <a:noFill/>
                </a:ln>
                <a:solidFill>
                  <a:prstClr val="black"/>
                </a:solidFill>
                <a:effectLst/>
                <a:uLnTx/>
                <a:uFillTx/>
                <a:latin typeface="Garamond"/>
                <a:ea typeface="ＭＳ Ｐ明朝"/>
                <a:cs typeface="+mn-cs"/>
              </a:rPr>
              <a:t> inverse </a:t>
            </a:r>
            <a:r>
              <a:rPr lang="en-US" altLang="ja-JP" sz="3000" dirty="0" err="1" smtClean="0">
                <a:solidFill>
                  <a:prstClr val="black"/>
                </a:solidFill>
                <a:latin typeface="Garamond"/>
                <a:ea typeface="ＭＳ Ｐ明朝"/>
              </a:rPr>
              <a:t>F</a:t>
            </a:r>
            <a:r>
              <a:rPr kumimoji="1" lang="en-US" altLang="ja-JP" sz="3000" b="0" i="0" u="none" strike="noStrike" kern="1200" cap="none" spc="0" normalizeH="0" noProof="0" dirty="0" err="1" smtClean="0">
                <a:ln>
                  <a:noFill/>
                </a:ln>
                <a:solidFill>
                  <a:prstClr val="black"/>
                </a:solidFill>
                <a:effectLst/>
                <a:uLnTx/>
                <a:uFillTx/>
                <a:latin typeface="Garamond"/>
                <a:ea typeface="ＭＳ Ｐ明朝"/>
                <a:cs typeface="+mn-cs"/>
              </a:rPr>
              <a:t>ourier</a:t>
            </a:r>
            <a:r>
              <a:rPr kumimoji="1" lang="en-US" altLang="ja-JP" sz="3000" b="0" i="0" u="none" strike="noStrike" kern="1200" cap="none" spc="0" normalizeH="0" noProof="0" dirty="0" smtClean="0">
                <a:ln>
                  <a:noFill/>
                </a:ln>
                <a:solidFill>
                  <a:prstClr val="black"/>
                </a:solidFill>
                <a:effectLst/>
                <a:uLnTx/>
                <a:uFillTx/>
                <a:latin typeface="Garamond"/>
                <a:ea typeface="ＭＳ Ｐ明朝"/>
                <a:cs typeface="+mn-cs"/>
              </a:rPr>
              <a:t> transformation, we obtain the profile of the third component as </a:t>
            </a:r>
          </a:p>
          <a:p>
            <a:pPr marL="0" marR="0" lvl="0" indent="0" algn="l" defTabSz="4271658" rtl="0" eaLnBrk="1" fontAlgn="auto" latinLnBrk="0" hangingPunct="1">
              <a:lnSpc>
                <a:spcPct val="100000"/>
              </a:lnSpc>
              <a:spcBef>
                <a:spcPts val="0"/>
              </a:spcBef>
              <a:spcAft>
                <a:spcPts val="0"/>
              </a:spcAft>
              <a:buClrTx/>
              <a:buSzTx/>
              <a:buFont typeface="Arial"/>
              <a:buNone/>
              <a:tabLst/>
              <a:defRPr/>
            </a:pPr>
            <a:endPar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endParaRPr>
          </a:p>
          <a:p>
            <a:pPr marL="0" marR="0" lvl="0" indent="0" algn="l" defTabSz="4271658" rtl="0" eaLnBrk="1" fontAlgn="auto" latinLnBrk="0" hangingPunct="1">
              <a:lnSpc>
                <a:spcPct val="100000"/>
              </a:lnSpc>
              <a:spcBef>
                <a:spcPts val="0"/>
              </a:spcBef>
              <a:spcAft>
                <a:spcPts val="0"/>
              </a:spcAft>
              <a:buClrTx/>
              <a:buSzTx/>
              <a:buFont typeface="Arial"/>
              <a:buNone/>
              <a:tabLst/>
              <a:defRPr/>
            </a:pPr>
            <a:r>
              <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rPr>
              <a:t>where</a:t>
            </a:r>
          </a:p>
          <a:p>
            <a:pPr marL="0" marR="0" lvl="0" indent="0" algn="l" defTabSz="4271658" rtl="0" eaLnBrk="1" fontAlgn="auto" latinLnBrk="0" hangingPunct="1">
              <a:lnSpc>
                <a:spcPct val="100000"/>
              </a:lnSpc>
              <a:spcBef>
                <a:spcPts val="0"/>
              </a:spcBef>
              <a:spcAft>
                <a:spcPts val="0"/>
              </a:spcAft>
              <a:buClrTx/>
              <a:buSzTx/>
              <a:buFont typeface="Arial"/>
              <a:buNone/>
              <a:tabLst/>
              <a:defRPr/>
            </a:pPr>
            <a:endPar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endParaRPr>
          </a:p>
          <a:p>
            <a:pPr marL="0" marR="0" lvl="0" indent="0" algn="l" defTabSz="4271658" rtl="0" eaLnBrk="1" fontAlgn="auto" latinLnBrk="0" hangingPunct="1">
              <a:lnSpc>
                <a:spcPct val="100000"/>
              </a:lnSpc>
              <a:spcBef>
                <a:spcPts val="0"/>
              </a:spcBef>
              <a:spcAft>
                <a:spcPts val="0"/>
              </a:spcAft>
              <a:buClrTx/>
              <a:buSzTx/>
              <a:buFont typeface="Arial"/>
              <a:buNone/>
              <a:tabLst/>
              <a:defRPr/>
            </a:pPr>
            <a:endPar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endParaRPr>
          </a:p>
          <a:p>
            <a:pPr marL="0" marR="0" lvl="0" indent="0" algn="l" defTabSz="4271658" rtl="0" eaLnBrk="1" fontAlgn="auto" latinLnBrk="0" hangingPunct="1">
              <a:lnSpc>
                <a:spcPct val="100000"/>
              </a:lnSpc>
              <a:spcBef>
                <a:spcPts val="0"/>
              </a:spcBef>
              <a:spcAft>
                <a:spcPts val="0"/>
              </a:spcAft>
              <a:buClrTx/>
              <a:buSzTx/>
              <a:buFont typeface="Arial"/>
              <a:buNone/>
              <a:tabLst/>
              <a:defRPr/>
            </a:pPr>
            <a:endPar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コンテンツ プレースホルダ 2"/>
          <p:cNvSpPr txBox="1">
            <a:spLocks/>
          </p:cNvSpPr>
          <p:nvPr/>
        </p:nvSpPr>
        <p:spPr>
          <a:xfrm>
            <a:off x="152400" y="1770942"/>
            <a:ext cx="9220200" cy="5658869"/>
          </a:xfrm>
          <a:prstGeom prst="rect">
            <a:avLst/>
          </a:prstGeom>
        </p:spPr>
        <p:txBody>
          <a:bodyPr vert="horz" lIns="91440" tIns="45720" rIns="91440" bIns="45720" rtlCol="0">
            <a:normAutofit/>
          </a:bodyPr>
          <a:lstStyle/>
          <a:p>
            <a:pPr marL="0" marR="0" lvl="0" indent="0" algn="l" defTabSz="4271658" rtl="0" eaLnBrk="1" fontAlgn="auto" latinLnBrk="0" hangingPunct="1">
              <a:lnSpc>
                <a:spcPct val="100000"/>
              </a:lnSpc>
              <a:spcBef>
                <a:spcPts val="0"/>
              </a:spcBef>
              <a:spcAft>
                <a:spcPts val="0"/>
              </a:spcAft>
              <a:buClrTx/>
              <a:buSzTx/>
              <a:buFont typeface="Arial"/>
              <a:buNone/>
              <a:tabLst/>
              <a:defRPr/>
            </a:pPr>
            <a:r>
              <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rPr>
              <a:t>By </a:t>
            </a:r>
            <a:r>
              <a:rPr kumimoji="1" lang="en-US" altLang="ja-JP" sz="3000" b="0" i="0" u="none" strike="noStrike" kern="1200" cap="none" spc="0" normalizeH="0" baseline="0" noProof="0" dirty="0" err="1" smtClean="0">
                <a:ln>
                  <a:noFill/>
                </a:ln>
                <a:solidFill>
                  <a:prstClr val="black"/>
                </a:solidFill>
                <a:effectLst/>
                <a:uLnTx/>
                <a:uFillTx/>
                <a:latin typeface="Garamond"/>
                <a:ea typeface="ＭＳ Ｐ明朝"/>
                <a:cs typeface="+mn-cs"/>
              </a:rPr>
              <a:t>substituing</a:t>
            </a:r>
            <a:r>
              <a:rPr kumimoji="1" lang="en-US" altLang="ja-JP" sz="3000" b="0" i="0" u="none" strike="noStrike" kern="1200" cap="none" spc="0" normalizeH="0" noProof="0" dirty="0" smtClean="0">
                <a:ln>
                  <a:noFill/>
                </a:ln>
                <a:solidFill>
                  <a:prstClr val="black"/>
                </a:solidFill>
                <a:effectLst/>
                <a:uLnTx/>
                <a:uFillTx/>
                <a:latin typeface="Garamond"/>
                <a:ea typeface="ＭＳ Ｐ明朝"/>
                <a:cs typeface="+mn-cs"/>
              </a:rPr>
              <a:t> of the profile of    into the equation </a:t>
            </a:r>
            <a:r>
              <a:rPr lang="en-US" altLang="ja-JP" sz="3000" dirty="0" smtClean="0">
                <a:solidFill>
                  <a:prstClr val="black"/>
                </a:solidFill>
                <a:latin typeface="Garamond"/>
                <a:ea typeface="ＭＳ Ｐ明朝"/>
              </a:rPr>
              <a:t>of the velocity of the center of the mass,</a:t>
            </a:r>
            <a:r>
              <a:rPr kumimoji="1" lang="en-US" altLang="ja-JP" sz="3000" b="0" i="0" u="none" strike="noStrike" kern="1200" cap="none" spc="0" normalizeH="0" noProof="0" dirty="0" smtClean="0">
                <a:ln>
                  <a:noFill/>
                </a:ln>
                <a:solidFill>
                  <a:prstClr val="black"/>
                </a:solidFill>
                <a:effectLst/>
                <a:uLnTx/>
                <a:uFillTx/>
                <a:latin typeface="Garamond"/>
                <a:ea typeface="ＭＳ Ｐ明朝"/>
                <a:cs typeface="+mn-cs"/>
              </a:rPr>
              <a:t> we obtain the </a:t>
            </a:r>
            <a:r>
              <a:rPr lang="en-US" altLang="ja-JP" sz="3000" dirty="0" smtClean="0">
                <a:solidFill>
                  <a:prstClr val="black"/>
                </a:solidFill>
                <a:latin typeface="Garamond"/>
                <a:ea typeface="ＭＳ Ｐ明朝"/>
              </a:rPr>
              <a:t>closed </a:t>
            </a:r>
            <a:r>
              <a:rPr lang="en-US" altLang="ja-JP" sz="3000" dirty="0" err="1" smtClean="0">
                <a:solidFill>
                  <a:prstClr val="black"/>
                </a:solidFill>
                <a:latin typeface="Garamond"/>
                <a:ea typeface="ＭＳ Ｐ明朝"/>
              </a:rPr>
              <a:t>equaition</a:t>
            </a:r>
            <a:r>
              <a:rPr lang="en-US" altLang="ja-JP" sz="3000" dirty="0" smtClean="0">
                <a:solidFill>
                  <a:prstClr val="black"/>
                </a:solidFill>
                <a:latin typeface="Garamond"/>
                <a:ea typeface="ＭＳ Ｐ明朝"/>
              </a:rPr>
              <a:t> for the velocity of the center of the mass</a:t>
            </a:r>
            <a:r>
              <a:rPr kumimoji="1" lang="en-US" altLang="ja-JP" sz="3000" b="0" i="0" u="none" strike="noStrike" kern="1200" cap="none" spc="0" normalizeH="0" noProof="0" dirty="0" smtClean="0">
                <a:ln>
                  <a:noFill/>
                </a:ln>
                <a:solidFill>
                  <a:prstClr val="black"/>
                </a:solidFill>
                <a:effectLst/>
                <a:uLnTx/>
                <a:uFillTx/>
                <a:latin typeface="Garamond"/>
                <a:ea typeface="ＭＳ Ｐ明朝"/>
                <a:cs typeface="+mn-cs"/>
              </a:rPr>
              <a:t> of </a:t>
            </a:r>
            <a:r>
              <a:rPr lang="en-US" altLang="ja-JP" sz="3000" dirty="0" smtClean="0">
                <a:solidFill>
                  <a:prstClr val="black"/>
                </a:solidFill>
                <a:latin typeface="Garamond"/>
                <a:ea typeface="ＭＳ Ｐ明朝"/>
              </a:rPr>
              <a:t>a droplet</a:t>
            </a:r>
            <a:r>
              <a:rPr kumimoji="1" lang="en-US" altLang="ja-JP" sz="3000" b="0" i="0" u="none" strike="noStrike" kern="1200" cap="none" spc="0" normalizeH="0" noProof="0" dirty="0" smtClean="0">
                <a:ln>
                  <a:noFill/>
                </a:ln>
                <a:solidFill>
                  <a:prstClr val="black"/>
                </a:solidFill>
                <a:effectLst/>
                <a:uLnTx/>
                <a:uFillTx/>
                <a:latin typeface="Garamond"/>
                <a:ea typeface="ＭＳ Ｐ明朝"/>
                <a:cs typeface="+mn-cs"/>
              </a:rPr>
              <a:t>         </a:t>
            </a:r>
          </a:p>
          <a:p>
            <a:pPr marL="0" marR="0" lvl="0" indent="0" algn="l" defTabSz="4271658" rtl="0" eaLnBrk="1" fontAlgn="auto" latinLnBrk="0" hangingPunct="1">
              <a:lnSpc>
                <a:spcPct val="100000"/>
              </a:lnSpc>
              <a:spcBef>
                <a:spcPts val="0"/>
              </a:spcBef>
              <a:spcAft>
                <a:spcPts val="0"/>
              </a:spcAft>
              <a:buClrTx/>
              <a:buSzTx/>
              <a:buFont typeface="Arial"/>
              <a:buNone/>
              <a:tabLst/>
              <a:defRPr/>
            </a:pPr>
            <a:r>
              <a:rPr lang="en-US" altLang="ja-JP" sz="3000" dirty="0" smtClean="0">
                <a:solidFill>
                  <a:prstClr val="black"/>
                </a:solidFill>
                <a:latin typeface="Garamond"/>
                <a:ea typeface="ＭＳ Ｐ明朝"/>
              </a:rPr>
              <a:t>                                                                              ,</a:t>
            </a:r>
          </a:p>
          <a:p>
            <a:pPr marL="0" marR="0" lvl="0" indent="0" algn="l" defTabSz="4271658" rtl="0" eaLnBrk="1" fontAlgn="auto" latinLnBrk="0" hangingPunct="1">
              <a:lnSpc>
                <a:spcPct val="100000"/>
              </a:lnSpc>
              <a:spcBef>
                <a:spcPts val="0"/>
              </a:spcBef>
              <a:spcAft>
                <a:spcPts val="0"/>
              </a:spcAft>
              <a:buClrTx/>
              <a:buSzTx/>
              <a:buFont typeface="Arial"/>
              <a:buNone/>
              <a:tabLst/>
              <a:defRPr/>
            </a:pPr>
            <a:r>
              <a:rPr lang="en-US" altLang="ja-JP" sz="3000" dirty="0" err="1" smtClean="0">
                <a:solidFill>
                  <a:prstClr val="black"/>
                </a:solidFill>
                <a:latin typeface="Garamond"/>
                <a:ea typeface="ＭＳ Ｐ明朝"/>
              </a:rPr>
              <a:t>w</a:t>
            </a:r>
            <a:r>
              <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rPr>
              <a:t>here the coefficients</a:t>
            </a:r>
            <a:r>
              <a:rPr kumimoji="1" lang="en-US" altLang="ja-JP" sz="3000" b="0" i="0" u="none" strike="noStrike" kern="1200" cap="none" spc="0" normalizeH="0" noProof="0" dirty="0" smtClean="0">
                <a:ln>
                  <a:noFill/>
                </a:ln>
                <a:solidFill>
                  <a:prstClr val="black"/>
                </a:solidFill>
                <a:effectLst/>
                <a:uLnTx/>
                <a:uFillTx/>
                <a:latin typeface="Garamond"/>
                <a:ea typeface="ＭＳ Ｐ明朝"/>
                <a:cs typeface="+mn-cs"/>
              </a:rPr>
              <a:t> are </a:t>
            </a:r>
            <a:r>
              <a:rPr lang="en-US" altLang="ja-JP" sz="3000" dirty="0" smtClean="0">
                <a:solidFill>
                  <a:prstClr val="black"/>
                </a:solidFill>
                <a:latin typeface="Garamond"/>
                <a:ea typeface="ＭＳ Ｐ明朝"/>
              </a:rPr>
              <a:t>given as</a:t>
            </a:r>
            <a:r>
              <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rPr>
              <a:t> </a:t>
            </a:r>
          </a:p>
          <a:p>
            <a:pPr marL="0" marR="0" lvl="0" indent="0" algn="l" defTabSz="4271658" rtl="0" eaLnBrk="1" fontAlgn="auto" latinLnBrk="0" hangingPunct="1">
              <a:lnSpc>
                <a:spcPct val="100000"/>
              </a:lnSpc>
              <a:spcBef>
                <a:spcPts val="0"/>
              </a:spcBef>
              <a:spcAft>
                <a:spcPts val="0"/>
              </a:spcAft>
              <a:buClrTx/>
              <a:buSzTx/>
              <a:buFont typeface="Arial"/>
              <a:buNone/>
              <a:tabLst/>
              <a:defRPr/>
            </a:pPr>
            <a:endPar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endParaRPr>
          </a:p>
          <a:p>
            <a:pPr marL="0" marR="0" lvl="0" indent="0" algn="l" defTabSz="4271658" rtl="0" eaLnBrk="1" fontAlgn="auto" latinLnBrk="0" hangingPunct="1">
              <a:lnSpc>
                <a:spcPct val="100000"/>
              </a:lnSpc>
              <a:spcBef>
                <a:spcPts val="0"/>
              </a:spcBef>
              <a:spcAft>
                <a:spcPts val="0"/>
              </a:spcAft>
              <a:buClrTx/>
              <a:buSzTx/>
              <a:buFont typeface="Arial"/>
              <a:buNone/>
              <a:tabLst/>
              <a:defRPr/>
            </a:pPr>
            <a:endPar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endParaRPr>
          </a:p>
          <a:p>
            <a:pPr marL="0" marR="0" lvl="0" indent="0" algn="l" defTabSz="4271658" rtl="0" eaLnBrk="1" fontAlgn="auto" latinLnBrk="0" hangingPunct="1">
              <a:lnSpc>
                <a:spcPct val="100000"/>
              </a:lnSpc>
              <a:spcBef>
                <a:spcPts val="0"/>
              </a:spcBef>
              <a:spcAft>
                <a:spcPts val="0"/>
              </a:spcAft>
              <a:buClrTx/>
              <a:buSzTx/>
              <a:buFont typeface="Arial"/>
              <a:buNone/>
              <a:tabLst/>
              <a:defRPr/>
            </a:pPr>
            <a:endParaRPr kumimoji="1" lang="en-US" altLang="ja-JP" sz="3000" b="0" i="0" u="none" strike="noStrike" kern="1200" cap="none" spc="0" normalizeH="0" baseline="0" noProof="0" dirty="0" smtClean="0">
              <a:ln>
                <a:noFill/>
              </a:ln>
              <a:solidFill>
                <a:prstClr val="black"/>
              </a:solidFill>
              <a:effectLst/>
              <a:uLnTx/>
              <a:uFillTx/>
              <a:latin typeface="Garamond"/>
              <a:ea typeface="ＭＳ Ｐ明朝"/>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タイトル 1"/>
          <p:cNvSpPr>
            <a:spLocks noGrp="1"/>
          </p:cNvSpPr>
          <p:nvPr>
            <p:ph type="title"/>
          </p:nvPr>
        </p:nvSpPr>
        <p:spPr/>
        <p:txBody>
          <a:bodyPr>
            <a:normAutofit fontScale="90000"/>
          </a:bodyPr>
          <a:lstStyle/>
          <a:p>
            <a:r>
              <a:rPr lang="en-US" altLang="zh-CN" b="1" dirty="0" smtClean="0">
                <a:solidFill>
                  <a:prstClr val="black"/>
                </a:solidFill>
                <a:latin typeface="Garamond"/>
                <a:ea typeface="ＭＳ 明朝" pitchFamily="17" charset="-128"/>
                <a:cs typeface="Times New Roman" pitchFamily="18" charset="0"/>
              </a:rPr>
              <a:t>EQUATION OF MOTION FOR A DROPLET</a:t>
            </a:r>
            <a:endParaRPr lang="ja-JP" altLang="en-US" dirty="0"/>
          </a:p>
        </p:txBody>
      </p:sp>
      <p:sp>
        <p:nvSpPr>
          <p:cNvPr id="3" name="コンテンツ プレースホルダ 2"/>
          <p:cNvSpPr>
            <a:spLocks noGrp="1"/>
          </p:cNvSpPr>
          <p:nvPr>
            <p:ph idx="1"/>
          </p:nvPr>
        </p:nvSpPr>
        <p:spPr>
          <a:xfrm>
            <a:off x="-1219200" y="4881702"/>
            <a:ext cx="8229600" cy="4525963"/>
          </a:xfrm>
        </p:spPr>
        <p:txBody>
          <a:bodyPr/>
          <a:lstStyle/>
          <a:p>
            <a:endParaRPr lang="en-US" altLang="ja-JP" dirty="0" smtClean="0">
              <a:solidFill>
                <a:prstClr val="black"/>
              </a:solidFill>
              <a:latin typeface="Garamond"/>
              <a:ea typeface="ＭＳ Ｐ明朝"/>
            </a:endParaRPr>
          </a:p>
          <a:p>
            <a:endParaRPr lang="en-US" altLang="ja-JP" dirty="0" smtClean="0">
              <a:solidFill>
                <a:prstClr val="black"/>
              </a:solidFill>
              <a:latin typeface="Garamond"/>
              <a:ea typeface="ＭＳ Ｐ明朝"/>
            </a:endParaRPr>
          </a:p>
          <a:p>
            <a:pPr>
              <a:buNone/>
            </a:pPr>
            <a:r>
              <a:rPr lang="en-US" altLang="ja-JP" dirty="0" smtClean="0">
                <a:solidFill>
                  <a:prstClr val="black"/>
                </a:solidFill>
                <a:latin typeface="Garamond"/>
                <a:ea typeface="ＭＳ Ｐ明朝"/>
              </a:rPr>
              <a:t>.</a:t>
            </a:r>
            <a:endParaRPr lang="ja-JP" altLang="en-US" dirty="0"/>
          </a:p>
        </p:txBody>
      </p:sp>
      <p:pic>
        <p:nvPicPr>
          <p:cNvPr id="4" name="図 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28800" y="3564067"/>
            <a:ext cx="5703155" cy="550733"/>
          </a:xfrm>
          <a:prstGeom prst="rect">
            <a:avLst/>
          </a:prstGeom>
        </p:spPr>
      </p:pic>
      <p:pic>
        <p:nvPicPr>
          <p:cNvPr id="5" name="図 4"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177696" y="4881702"/>
            <a:ext cx="1787210" cy="846573"/>
          </a:xfrm>
          <a:prstGeom prst="rect">
            <a:avLst/>
          </a:prstGeom>
        </p:spPr>
      </p:pic>
      <p:pic>
        <p:nvPicPr>
          <p:cNvPr id="6" name="図 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8099" y="4858465"/>
            <a:ext cx="2857501" cy="800100"/>
          </a:xfrm>
          <a:prstGeom prst="rect">
            <a:avLst/>
          </a:prstGeom>
        </p:spPr>
      </p:pic>
      <p:pic>
        <p:nvPicPr>
          <p:cNvPr id="7" name="図 6"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155406" y="4953000"/>
            <a:ext cx="3824177" cy="846573"/>
          </a:xfrm>
          <a:prstGeom prst="rect">
            <a:avLst/>
          </a:prstGeom>
        </p:spPr>
      </p:pic>
      <p:pic>
        <p:nvPicPr>
          <p:cNvPr id="9" name="図 8"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5562600" y="4178648"/>
            <a:ext cx="3170238" cy="850552"/>
          </a:xfrm>
          <a:prstGeom prst="rect">
            <a:avLst/>
          </a:prstGeom>
        </p:spPr>
      </p:pic>
      <p:pic>
        <p:nvPicPr>
          <p:cNvPr id="10" name="図 9"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193800" y="5867400"/>
            <a:ext cx="6654800" cy="886023"/>
          </a:xfrm>
          <a:prstGeom prst="rect">
            <a:avLst/>
          </a:prstGeom>
        </p:spPr>
      </p:pic>
      <p:pic>
        <p:nvPicPr>
          <p:cNvPr id="13" name="図 12"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4964906" y="1981200"/>
            <a:ext cx="190500" cy="2159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72200" y="5715000"/>
            <a:ext cx="8229600" cy="1143000"/>
          </a:xfrm>
        </p:spPr>
        <p:txBody>
          <a:bodyPr/>
          <a:lstStyle/>
          <a:p>
            <a:endParaRPr lang="ja-JP" altLang="en-US" dirty="0"/>
          </a:p>
        </p:txBody>
      </p:sp>
      <p:pic>
        <p:nvPicPr>
          <p:cNvPr id="4" name="コンテンツ プレースホルダ 3" descr="latex-image-1.pdf"/>
          <p:cNvPicPr>
            <a:picLocks noGrp="1" noChangeAspect="1"/>
          </p:cNvPicPr>
          <p:nvPr>
            <p:ph idx="1"/>
          </p:nvPr>
        </p:nvPicPr>
        <mc:AlternateContent>
          <mc:Choice xmlns:ma="http://schemas.microsoft.com/office/mac/drawingml/2008/main" Requires="ma">
            <p:blipFill>
              <a:blip r:embed="rId2"/>
              <a:srcRect t="-91289" b="-91289"/>
              <a:stretch>
                <a:fillRect/>
              </a:stretch>
            </p:blipFill>
          </mc:Choice>
          <mc:Fallback>
            <p:blipFill>
              <a:blip r:embed="rId3"/>
              <a:srcRect t="-91289" b="-91289"/>
              <a:stretch>
                <a:fillRect/>
              </a:stretch>
            </p:blipFill>
          </mc:Fallback>
        </mc:AlternateContent>
        <p:spPr>
          <a:xfrm>
            <a:off x="2514600" y="3124200"/>
            <a:ext cx="8443206" cy="4643438"/>
          </a:xfrm>
        </p:spPr>
      </p:pic>
      <p:pic>
        <p:nvPicPr>
          <p:cNvPr id="5" name="図 4"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362200" y="3452342"/>
            <a:ext cx="4294782" cy="814858"/>
          </a:xfrm>
          <a:prstGeom prst="rect">
            <a:avLst/>
          </a:prstGeom>
        </p:spPr>
      </p:pic>
      <p:pic>
        <p:nvPicPr>
          <p:cNvPr id="6" name="図 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213100" y="1863725"/>
            <a:ext cx="1562100" cy="533400"/>
          </a:xfrm>
          <a:prstGeom prst="rect">
            <a:avLst/>
          </a:prstGeom>
        </p:spPr>
      </p:pic>
      <p:sp>
        <p:nvSpPr>
          <p:cNvPr id="7" name="タイトル 1"/>
          <p:cNvSpPr txBox="1">
            <a:spLocks/>
          </p:cNvSpPr>
          <p:nvPr/>
        </p:nvSpPr>
        <p:spPr>
          <a:xfrm>
            <a:off x="381000" y="304800"/>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zh-CN" sz="4400" b="1" dirty="0" smtClean="0">
                <a:solidFill>
                  <a:prstClr val="black"/>
                </a:solidFill>
                <a:latin typeface="Garamond"/>
                <a:ea typeface="ＭＳ 明朝" pitchFamily="17" charset="-128"/>
                <a:cs typeface="Times New Roman" pitchFamily="18" charset="0"/>
              </a:rPr>
              <a:t>DEFINITION OF THE SCALED PARAMETERS</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図 7"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286000" y="2667000"/>
            <a:ext cx="1612900" cy="419100"/>
          </a:xfrm>
          <a:prstGeom prst="rect">
            <a:avLst/>
          </a:prstGeom>
        </p:spPr>
      </p:pic>
      <p:sp>
        <p:nvSpPr>
          <p:cNvPr id="9" name="テキスト ボックス 8"/>
          <p:cNvSpPr txBox="1"/>
          <p:nvPr/>
        </p:nvSpPr>
        <p:spPr>
          <a:xfrm>
            <a:off x="1143000" y="2570202"/>
            <a:ext cx="8229600" cy="553998"/>
          </a:xfrm>
          <a:prstGeom prst="rect">
            <a:avLst/>
          </a:prstGeom>
          <a:noFill/>
        </p:spPr>
        <p:txBody>
          <a:bodyPr wrap="square" rtlCol="0">
            <a:spAutoFit/>
          </a:bodyPr>
          <a:lstStyle/>
          <a:p>
            <a:r>
              <a:rPr lang="en-US" altLang="ja-JP" sz="3000" dirty="0" smtClean="0">
                <a:solidFill>
                  <a:prstClr val="black"/>
                </a:solidFill>
                <a:latin typeface="Garamond"/>
                <a:ea typeface="ＭＳ Ｐ明朝"/>
              </a:rPr>
              <a:t>When                   ,</a:t>
            </a:r>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1143000"/>
          </a:xfrm>
        </p:spPr>
        <p:txBody>
          <a:bodyPr>
            <a:normAutofit/>
          </a:bodyPr>
          <a:lstStyle/>
          <a:p>
            <a:pPr defTabSz="914377" fontAlgn="base">
              <a:spcAft>
                <a:spcPct val="0"/>
              </a:spcAft>
            </a:pPr>
            <a:r>
              <a:rPr lang="en-US" altLang="ja-JP" b="1" dirty="0" smtClean="0">
                <a:solidFill>
                  <a:prstClr val="black"/>
                </a:solidFill>
                <a:latin typeface="Garamond"/>
              </a:rPr>
              <a:t>INTRODUCTION</a:t>
            </a:r>
            <a:endParaRPr lang="ja-JP" altLang="en-US" dirty="0"/>
          </a:p>
        </p:txBody>
      </p:sp>
      <p:sp>
        <p:nvSpPr>
          <p:cNvPr id="5" name="コンテンツ プレースホルダ 2"/>
          <p:cNvSpPr>
            <a:spLocks noGrp="1"/>
          </p:cNvSpPr>
          <p:nvPr>
            <p:ph idx="1"/>
          </p:nvPr>
        </p:nvSpPr>
        <p:spPr>
          <a:xfrm>
            <a:off x="457200" y="1143000"/>
            <a:ext cx="8229600" cy="5334000"/>
          </a:xfrm>
        </p:spPr>
        <p:txBody>
          <a:bodyPr>
            <a:normAutofit/>
          </a:bodyPr>
          <a:lstStyle/>
          <a:p>
            <a:pPr marL="0" lvl="0" indent="365115" defTabSz="914377" eaLnBrk="0" fontAlgn="base" hangingPunct="0">
              <a:spcBef>
                <a:spcPct val="0"/>
              </a:spcBef>
              <a:spcAft>
                <a:spcPct val="0"/>
              </a:spcAft>
              <a:buNone/>
            </a:pPr>
            <a:endParaRPr lang="en-GB" sz="3600" dirty="0" smtClean="0">
              <a:solidFill>
                <a:prstClr val="black"/>
              </a:solidFill>
              <a:latin typeface="Garamond"/>
            </a:endParaRPr>
          </a:p>
          <a:p>
            <a:pPr marL="0" lvl="0" indent="365115" defTabSz="914377" eaLnBrk="0" fontAlgn="base" hangingPunct="0">
              <a:spcBef>
                <a:spcPct val="0"/>
              </a:spcBef>
              <a:spcAft>
                <a:spcPct val="0"/>
              </a:spcAft>
              <a:buNone/>
            </a:pPr>
            <a:r>
              <a:rPr lang="en-GB" sz="3600" dirty="0" smtClean="0">
                <a:solidFill>
                  <a:prstClr val="black"/>
                </a:solidFill>
                <a:latin typeface="Garamond"/>
              </a:rPr>
              <a:t>And simpler systems which show self-propelled motion are also proposed. </a:t>
            </a:r>
            <a:r>
              <a:rPr lang="en-GB" sz="3600" dirty="0" smtClean="0">
                <a:solidFill>
                  <a:prstClr val="black"/>
                </a:solidFill>
                <a:latin typeface="Garamond"/>
              </a:rPr>
              <a:t>As a first step to understand mechanism of self-propulsion, we would like to consider </a:t>
            </a:r>
            <a:endParaRPr lang="en-GB" sz="3600" dirty="0" smtClean="0">
              <a:solidFill>
                <a:prstClr val="black"/>
              </a:solidFill>
              <a:latin typeface="Garamond"/>
            </a:endParaRPr>
          </a:p>
          <a:p>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690" y="228600"/>
            <a:ext cx="8686800" cy="1143000"/>
          </a:xfrm>
        </p:spPr>
        <p:txBody>
          <a:bodyPr>
            <a:normAutofit fontScale="90000"/>
          </a:bodyPr>
          <a:lstStyle/>
          <a:p>
            <a:pPr defTabSz="914377" fontAlgn="base">
              <a:spcAft>
                <a:spcPct val="0"/>
              </a:spcAft>
            </a:pPr>
            <a:r>
              <a:rPr lang="en-US" altLang="ja-JP" b="1" dirty="0" smtClean="0">
                <a:solidFill>
                  <a:prstClr val="black"/>
                </a:solidFill>
                <a:latin typeface="Garamond"/>
              </a:rPr>
              <a:t>SELF-PROPELLED MOTION OF A NON-EQUILIBRIUM DROPLET </a:t>
            </a:r>
            <a:endParaRPr lang="ja-JP" altLang="en-US" dirty="0"/>
          </a:p>
        </p:txBody>
      </p:sp>
      <p:sp>
        <p:nvSpPr>
          <p:cNvPr id="3" name="コンテンツ プレースホルダ 2"/>
          <p:cNvSpPr>
            <a:spLocks noGrp="1"/>
          </p:cNvSpPr>
          <p:nvPr>
            <p:ph idx="1"/>
          </p:nvPr>
        </p:nvSpPr>
        <p:spPr>
          <a:xfrm>
            <a:off x="540081" y="5407700"/>
            <a:ext cx="8899017" cy="1724320"/>
          </a:xfrm>
        </p:spPr>
        <p:txBody>
          <a:bodyPr>
            <a:normAutofit fontScale="70000" lnSpcReduction="20000"/>
          </a:bodyPr>
          <a:lstStyle/>
          <a:p>
            <a:pPr marL="0" lvl="0" indent="365115" defTabSz="914377" eaLnBrk="0" fontAlgn="base" hangingPunct="0">
              <a:spcBef>
                <a:spcPct val="0"/>
              </a:spcBef>
              <a:spcAft>
                <a:spcPct val="0"/>
              </a:spcAft>
              <a:buNone/>
            </a:pPr>
            <a:r>
              <a:rPr lang="en-GB" sz="5143" dirty="0" smtClean="0">
                <a:solidFill>
                  <a:prstClr val="black"/>
                </a:solidFill>
                <a:latin typeface="Garamond"/>
              </a:rPr>
              <a:t>How can we theoretically describe </a:t>
            </a:r>
            <a:r>
              <a:rPr lang="en-GB" sz="5143" dirty="0" smtClean="0">
                <a:solidFill>
                  <a:prstClr val="black"/>
                </a:solidFill>
                <a:latin typeface="Garamond"/>
              </a:rPr>
              <a:t>this  </a:t>
            </a:r>
            <a:r>
              <a:rPr lang="en-GB" sz="5143" dirty="0" smtClean="0">
                <a:solidFill>
                  <a:prstClr val="black"/>
                </a:solidFill>
                <a:latin typeface="Garamond"/>
              </a:rPr>
              <a:t>spontaneous symmetry breaking under non-equilibrium condition? </a:t>
            </a:r>
            <a:endParaRPr lang="ja-JP" altLang="en-US" sz="5143" dirty="0" smtClean="0">
              <a:solidFill>
                <a:prstClr val="black"/>
              </a:solidFill>
              <a:latin typeface="Garamond"/>
              <a:ea typeface="ＭＳ Ｐ明朝"/>
            </a:endParaRPr>
          </a:p>
          <a:p>
            <a:pPr marL="0" lvl="0" indent="0" defTabSz="4271658">
              <a:spcBef>
                <a:spcPts val="0"/>
              </a:spcBef>
              <a:buNone/>
            </a:pPr>
            <a:r>
              <a:rPr lang="en-GB" sz="3600" dirty="0" smtClean="0">
                <a:solidFill>
                  <a:prstClr val="black"/>
                </a:solidFill>
                <a:latin typeface="Garamond"/>
              </a:rPr>
              <a:t> </a:t>
            </a:r>
            <a:endParaRPr lang="ja-JP" altLang="en-US" dirty="0"/>
          </a:p>
        </p:txBody>
      </p:sp>
      <p:pic>
        <p:nvPicPr>
          <p:cNvPr id="6" name="図 5"/>
          <p:cNvPicPr>
            <a:picLocks noChangeAspect="1"/>
          </p:cNvPicPr>
          <p:nvPr/>
        </p:nvPicPr>
        <p:blipFill>
          <a:blip r:embed="rId2"/>
          <a:stretch>
            <a:fillRect/>
          </a:stretch>
        </p:blipFill>
        <p:spPr>
          <a:xfrm>
            <a:off x="3962400" y="1417638"/>
            <a:ext cx="4936617" cy="1600200"/>
          </a:xfrm>
          <a:prstGeom prst="rect">
            <a:avLst/>
          </a:prstGeom>
        </p:spPr>
      </p:pic>
      <p:pic>
        <p:nvPicPr>
          <p:cNvPr id="7" name="図 6"/>
          <p:cNvPicPr>
            <a:picLocks noChangeAspect="1"/>
          </p:cNvPicPr>
          <p:nvPr/>
        </p:nvPicPr>
        <p:blipFill>
          <a:blip r:embed="rId3"/>
          <a:stretch>
            <a:fillRect/>
          </a:stretch>
        </p:blipFill>
        <p:spPr>
          <a:xfrm>
            <a:off x="10058400" y="6611781"/>
            <a:ext cx="2902464" cy="2223966"/>
          </a:xfrm>
          <a:prstGeom prst="rect">
            <a:avLst/>
          </a:prstGeom>
        </p:spPr>
      </p:pic>
      <p:sp>
        <p:nvSpPr>
          <p:cNvPr id="8" name="テキスト ボックス 7"/>
          <p:cNvSpPr txBox="1"/>
          <p:nvPr/>
        </p:nvSpPr>
        <p:spPr>
          <a:xfrm>
            <a:off x="4526090" y="3187353"/>
            <a:ext cx="3749419" cy="276999"/>
          </a:xfrm>
          <a:prstGeom prst="rect">
            <a:avLst/>
          </a:prstGeom>
          <a:noFill/>
        </p:spPr>
        <p:txBody>
          <a:bodyPr wrap="none" rtlCol="0">
            <a:spAutoFit/>
          </a:bodyPr>
          <a:lstStyle/>
          <a:p>
            <a:r>
              <a:rPr lang="en-US" altLang="ja-JP" sz="1200" dirty="0">
                <a:solidFill>
                  <a:prstClr val="black"/>
                </a:solidFill>
                <a:latin typeface="Garamond"/>
                <a:ea typeface="ＭＳ Ｐ明朝"/>
              </a:rPr>
              <a:t>A. </a:t>
            </a:r>
            <a:r>
              <a:rPr lang="en-US" altLang="ja-JP" sz="1200" dirty="0" err="1">
                <a:solidFill>
                  <a:prstClr val="black"/>
                </a:solidFill>
                <a:latin typeface="Garamond"/>
                <a:ea typeface="ＭＳ Ｐ明朝"/>
              </a:rPr>
              <a:t>Shioi</a:t>
            </a:r>
            <a:r>
              <a:rPr lang="en-US" altLang="ja-JP" sz="1200" dirty="0">
                <a:solidFill>
                  <a:prstClr val="black"/>
                </a:solidFill>
                <a:latin typeface="Garamond"/>
                <a:ea typeface="ＭＳ Ｐ明朝"/>
              </a:rPr>
              <a:t>, T. Ban, and Y. </a:t>
            </a:r>
            <a:r>
              <a:rPr lang="en-US" altLang="ja-JP" sz="1200" dirty="0" err="1">
                <a:solidFill>
                  <a:prstClr val="black"/>
                </a:solidFill>
                <a:latin typeface="Garamond"/>
                <a:ea typeface="ＭＳ Ｐ明朝"/>
              </a:rPr>
              <a:t>Morimune</a:t>
            </a:r>
            <a:r>
              <a:rPr lang="en-US" altLang="ja-JP" sz="1200" dirty="0">
                <a:solidFill>
                  <a:prstClr val="black"/>
                </a:solidFill>
                <a:latin typeface="Garamond"/>
                <a:ea typeface="ＭＳ Ｐ明朝"/>
              </a:rPr>
              <a:t>, Entropy</a:t>
            </a:r>
            <a:r>
              <a:rPr lang="ja-JP" altLang="en-US" sz="1200" dirty="0">
                <a:solidFill>
                  <a:prstClr val="black"/>
                </a:solidFill>
                <a:latin typeface="Garamond"/>
                <a:ea typeface="ＭＳ Ｐ明朝"/>
              </a:rPr>
              <a:t> </a:t>
            </a:r>
            <a:r>
              <a:rPr lang="en-US" altLang="ja-JP" sz="1200" b="1" dirty="0">
                <a:solidFill>
                  <a:prstClr val="black"/>
                </a:solidFill>
                <a:latin typeface="Garamond"/>
                <a:ea typeface="ＭＳ Ｐ明朝"/>
              </a:rPr>
              <a:t>12</a:t>
            </a:r>
            <a:r>
              <a:rPr lang="en-US" altLang="ja-JP" sz="1200" dirty="0">
                <a:solidFill>
                  <a:prstClr val="black"/>
                </a:solidFill>
                <a:latin typeface="Garamond"/>
                <a:ea typeface="ＭＳ Ｐ明朝"/>
              </a:rPr>
              <a:t>, 2308 (2010)</a:t>
            </a:r>
            <a:endParaRPr kumimoji="1" lang="ja-JP" altLang="en-US" dirty="0"/>
          </a:p>
        </p:txBody>
      </p:sp>
      <p:sp>
        <p:nvSpPr>
          <p:cNvPr id="9" name="正方形/長方形 8"/>
          <p:cNvSpPr/>
          <p:nvPr/>
        </p:nvSpPr>
        <p:spPr>
          <a:xfrm>
            <a:off x="5595850" y="7162800"/>
            <a:ext cx="3548150" cy="246219"/>
          </a:xfrm>
          <a:prstGeom prst="rect">
            <a:avLst/>
          </a:prstGeom>
        </p:spPr>
        <p:txBody>
          <a:bodyPr wrap="none" lIns="91438" tIns="45719" rIns="91438" bIns="45719">
            <a:spAutoFit/>
          </a:bodyPr>
          <a:lstStyle/>
          <a:p>
            <a:pPr defTabSz="914377">
              <a:defRPr/>
            </a:pPr>
            <a:r>
              <a:rPr lang="en-US" altLang="ja-JP" sz="1000" dirty="0" smtClean="0">
                <a:latin typeface="Times New Roman"/>
              </a:rPr>
              <a:t>K. </a:t>
            </a:r>
            <a:r>
              <a:rPr lang="en-US" altLang="ja-JP" sz="1000" dirty="0" err="1" smtClean="0">
                <a:latin typeface="Times New Roman"/>
              </a:rPr>
              <a:t>Krischer</a:t>
            </a:r>
            <a:r>
              <a:rPr lang="en-US" altLang="ja-JP" sz="1000" dirty="0" smtClean="0">
                <a:latin typeface="Times New Roman"/>
              </a:rPr>
              <a:t> and A. </a:t>
            </a:r>
            <a:r>
              <a:rPr lang="en-US" altLang="ja-JP" sz="1000" dirty="0" err="1" smtClean="0">
                <a:latin typeface="Times New Roman"/>
              </a:rPr>
              <a:t>Mikhailov</a:t>
            </a:r>
            <a:r>
              <a:rPr lang="en-US" altLang="ja-JP" sz="1000" dirty="0" smtClean="0">
                <a:latin typeface="Times New Roman"/>
              </a:rPr>
              <a:t>, Phys. Rev. </a:t>
            </a:r>
            <a:r>
              <a:rPr lang="en-US" altLang="ja-JP" sz="1000" dirty="0" err="1" smtClean="0">
                <a:latin typeface="Times New Roman"/>
              </a:rPr>
              <a:t>Lett</a:t>
            </a:r>
            <a:r>
              <a:rPr lang="en-US" altLang="ja-JP" sz="1000" dirty="0" smtClean="0">
                <a:latin typeface="Times New Roman"/>
              </a:rPr>
              <a:t>.</a:t>
            </a:r>
            <a:r>
              <a:rPr lang="ja-JP" altLang="en-US" sz="1000" dirty="0" smtClean="0">
                <a:latin typeface="Times New Roman"/>
              </a:rPr>
              <a:t> </a:t>
            </a:r>
            <a:r>
              <a:rPr lang="en-US" altLang="ja-JP" sz="1000" b="1" dirty="0" smtClean="0">
                <a:latin typeface="Times New Roman"/>
              </a:rPr>
              <a:t>73</a:t>
            </a:r>
            <a:r>
              <a:rPr lang="en-US" altLang="ja-JP" sz="1000" dirty="0" smtClean="0">
                <a:latin typeface="Times New Roman"/>
              </a:rPr>
              <a:t>, 3165 (1994).</a:t>
            </a:r>
            <a:r>
              <a:rPr lang="ja-JP" altLang="en-US" sz="1000" dirty="0" smtClean="0">
                <a:latin typeface="Times New Roman"/>
              </a:rPr>
              <a:t> </a:t>
            </a:r>
            <a:r>
              <a:rPr kumimoji="0" lang="fr-FR" altLang="ja-JP" sz="1000" kern="0" dirty="0" smtClean="0">
                <a:solidFill>
                  <a:sysClr val="windowText" lastClr="000000"/>
                </a:solidFill>
                <a:latin typeface="Times New Roman"/>
              </a:rPr>
              <a:t>)</a:t>
            </a:r>
            <a:endParaRPr kumimoji="0" lang="ja-JP" altLang="en-US" sz="1000" kern="0" dirty="0">
              <a:solidFill>
                <a:sysClr val="windowText" lastClr="000000"/>
              </a:solidFill>
              <a:latin typeface="Times New Roman"/>
            </a:endParaRPr>
          </a:p>
        </p:txBody>
      </p:sp>
      <p:sp>
        <p:nvSpPr>
          <p:cNvPr id="10" name="テキスト ボックス 9"/>
          <p:cNvSpPr txBox="1"/>
          <p:nvPr/>
        </p:nvSpPr>
        <p:spPr>
          <a:xfrm>
            <a:off x="457200" y="1417638"/>
            <a:ext cx="3505200" cy="1908215"/>
          </a:xfrm>
          <a:prstGeom prst="rect">
            <a:avLst/>
          </a:prstGeom>
          <a:noFill/>
        </p:spPr>
        <p:txBody>
          <a:bodyPr wrap="square" rtlCol="0">
            <a:spAutoFit/>
          </a:bodyPr>
          <a:lstStyle/>
          <a:p>
            <a:pPr lvl="0" defTabSz="914377"/>
            <a:r>
              <a:rPr kumimoji="0" lang="en-US" altLang="ja-JP" sz="2000" b="0" i="0" u="none" strike="noStrike" kern="0" cap="none" spc="0" normalizeH="0" baseline="0" noProof="0" dirty="0" smtClean="0">
                <a:ln>
                  <a:noFill/>
                </a:ln>
                <a:solidFill>
                  <a:sysClr val="windowText" lastClr="000000"/>
                </a:solidFill>
                <a:effectLst/>
                <a:uLnTx/>
                <a:uFillTx/>
                <a:latin typeface="Garamond"/>
                <a:ea typeface="ＭＳ Ｐ明朝"/>
                <a:cs typeface="+mn-cs"/>
              </a:rPr>
              <a:t>Self-propelled motion of a droplet with out-of</a:t>
            </a:r>
            <a:r>
              <a:rPr kumimoji="0" lang="en-US" altLang="ja-JP" sz="2000" kern="0" dirty="0" smtClean="0">
                <a:solidFill>
                  <a:sysClr val="windowText" lastClr="000000"/>
                </a:solidFill>
                <a:latin typeface="Garamond"/>
                <a:ea typeface="ＭＳ Ｐ明朝"/>
              </a:rPr>
              <a:t>-equilibrium </a:t>
            </a:r>
            <a:r>
              <a:rPr kumimoji="0" lang="en-US" altLang="ja-JP" sz="2000" b="0" i="0" u="none" strike="noStrike" kern="0" cap="none" spc="0" normalizeH="0" baseline="0" noProof="0" dirty="0" smtClean="0">
                <a:ln>
                  <a:noFill/>
                </a:ln>
                <a:solidFill>
                  <a:sysClr val="windowText" lastClr="000000"/>
                </a:solidFill>
                <a:effectLst/>
                <a:uLnTx/>
                <a:uFillTx/>
                <a:latin typeface="Garamond"/>
                <a:ea typeface="ＭＳ Ｐ明朝"/>
                <a:cs typeface="+mn-cs"/>
              </a:rPr>
              <a:t>concentration induced by </a:t>
            </a:r>
            <a:r>
              <a:rPr kumimoji="0" lang="en-US" altLang="ja-JP" sz="2000" b="0" i="0" u="none" strike="noStrike" kern="0" cap="none" spc="0" normalizeH="0" baseline="0" noProof="0" dirty="0" err="1" smtClean="0">
                <a:ln>
                  <a:noFill/>
                </a:ln>
                <a:solidFill>
                  <a:sysClr val="windowText" lastClr="000000"/>
                </a:solidFill>
                <a:effectLst/>
                <a:uLnTx/>
                <a:uFillTx/>
                <a:latin typeface="Garamond"/>
                <a:ea typeface="ＭＳ Ｐ明朝"/>
                <a:cs typeface="+mn-cs"/>
              </a:rPr>
              <a:t>Korteweg</a:t>
            </a:r>
            <a:r>
              <a:rPr kumimoji="0" lang="en-US" altLang="ja-JP" sz="2000" b="0" i="0" u="none" strike="noStrike" kern="0" cap="none" spc="0" normalizeH="0" baseline="0" noProof="0" dirty="0" smtClean="0">
                <a:ln>
                  <a:noFill/>
                </a:ln>
                <a:solidFill>
                  <a:sysClr val="windowText" lastClr="000000"/>
                </a:solidFill>
                <a:effectLst/>
                <a:uLnTx/>
                <a:uFillTx/>
                <a:latin typeface="Garamond"/>
                <a:ea typeface="ＭＳ Ｐ明朝"/>
                <a:cs typeface="+mn-cs"/>
              </a:rPr>
              <a:t> force (Binary mixture system).</a:t>
            </a:r>
            <a:endParaRPr kumimoji="0" lang="ja-JP" altLang="en-US" sz="2000" b="0" i="0" u="none" strike="noStrike" kern="0" cap="none" spc="0" normalizeH="0" baseline="0" noProof="0" dirty="0" smtClean="0">
              <a:ln>
                <a:noFill/>
              </a:ln>
              <a:solidFill>
                <a:sysClr val="windowText" lastClr="000000"/>
              </a:solidFill>
              <a:effectLst/>
              <a:uLnTx/>
              <a:uFillTx/>
              <a:latin typeface="Garamond"/>
              <a:ea typeface="ＭＳ Ｐ明朝"/>
              <a:cs typeface="+mn-cs"/>
            </a:endParaRPr>
          </a:p>
          <a:p>
            <a:endParaRPr kumimoji="1" lang="ja-JP" altLang="en-US" dirty="0"/>
          </a:p>
        </p:txBody>
      </p:sp>
      <p:sp>
        <p:nvSpPr>
          <p:cNvPr id="11" name="テキスト ボックス 10"/>
          <p:cNvSpPr txBox="1"/>
          <p:nvPr/>
        </p:nvSpPr>
        <p:spPr>
          <a:xfrm>
            <a:off x="10058400" y="4874062"/>
            <a:ext cx="3716933" cy="1600438"/>
          </a:xfrm>
          <a:prstGeom prst="rect">
            <a:avLst/>
          </a:prstGeom>
          <a:noFill/>
        </p:spPr>
        <p:txBody>
          <a:bodyPr wrap="square" rtlCol="0">
            <a:spAutoFit/>
          </a:bodyPr>
          <a:lstStyle/>
          <a:p>
            <a:pPr lvl="0" defTabSz="4271658"/>
            <a:r>
              <a:rPr lang="en-GB" sz="2000" dirty="0" smtClean="0">
                <a:solidFill>
                  <a:prstClr val="black"/>
                </a:solidFill>
                <a:latin typeface="Garamond"/>
              </a:rPr>
              <a:t> Bifurcation </a:t>
            </a:r>
            <a:r>
              <a:rPr lang="en-GB" sz="2000" dirty="0">
                <a:solidFill>
                  <a:prstClr val="black"/>
                </a:solidFill>
                <a:latin typeface="Garamond"/>
              </a:rPr>
              <a:t>from a motionless state</a:t>
            </a:r>
            <a:r>
              <a:rPr lang="en-GB" sz="2000" dirty="0" smtClean="0">
                <a:solidFill>
                  <a:prstClr val="black"/>
                </a:solidFill>
                <a:latin typeface="Garamond"/>
              </a:rPr>
              <a:t> to a propagating state </a:t>
            </a:r>
            <a:r>
              <a:rPr lang="en-US" sz="2000" kern="0" dirty="0" smtClean="0">
                <a:solidFill>
                  <a:sysClr val="windowText" lastClr="000000"/>
                </a:solidFill>
                <a:latin typeface="Garamond"/>
              </a:rPr>
              <a:t>in a numerical </a:t>
            </a:r>
            <a:r>
              <a:rPr lang="en-US" sz="2000" kern="0" dirty="0">
                <a:solidFill>
                  <a:sysClr val="windowText" lastClr="000000"/>
                </a:solidFill>
                <a:latin typeface="Garamond"/>
              </a:rPr>
              <a:t>simulation of</a:t>
            </a:r>
            <a:r>
              <a:rPr lang="en-GB" sz="2000" dirty="0">
                <a:solidFill>
                  <a:prstClr val="black"/>
                </a:solidFill>
                <a:latin typeface="Garamond"/>
              </a:rPr>
              <a:t> reaction-diffusion</a:t>
            </a:r>
            <a:r>
              <a:rPr lang="en-GB" sz="2000" dirty="0" smtClean="0">
                <a:solidFill>
                  <a:prstClr val="black"/>
                </a:solidFill>
                <a:latin typeface="Garamond"/>
              </a:rPr>
              <a:t> equations </a:t>
            </a:r>
            <a:endParaRPr lang="en-GB" sz="2000" dirty="0">
              <a:solidFill>
                <a:prstClr val="black"/>
              </a:solidFill>
              <a:latin typeface="Garamond"/>
            </a:endParaRPr>
          </a:p>
          <a:p>
            <a:endParaRPr kumimoji="1" lang="ja-JP" altLang="en-US" dirty="0"/>
          </a:p>
        </p:txBody>
      </p:sp>
      <p:pic>
        <p:nvPicPr>
          <p:cNvPr id="13" name="図 12"/>
          <p:cNvPicPr>
            <a:picLocks noChangeAspect="1"/>
          </p:cNvPicPr>
          <p:nvPr/>
        </p:nvPicPr>
        <p:blipFill>
          <a:blip r:embed="rId4"/>
          <a:stretch>
            <a:fillRect/>
          </a:stretch>
        </p:blipFill>
        <p:spPr>
          <a:xfrm>
            <a:off x="54788" y="3505200"/>
            <a:ext cx="2880421" cy="1902500"/>
          </a:xfrm>
          <a:prstGeom prst="rect">
            <a:avLst/>
          </a:prstGeom>
        </p:spPr>
      </p:pic>
      <p:pic>
        <p:nvPicPr>
          <p:cNvPr id="14" name="図 13"/>
          <p:cNvPicPr>
            <a:picLocks noChangeAspect="1"/>
          </p:cNvPicPr>
          <p:nvPr/>
        </p:nvPicPr>
        <p:blipFill>
          <a:blip r:embed="rId5"/>
          <a:stretch>
            <a:fillRect/>
          </a:stretch>
        </p:blipFill>
        <p:spPr>
          <a:xfrm>
            <a:off x="2935209" y="3464352"/>
            <a:ext cx="2054381" cy="1902500"/>
          </a:xfrm>
          <a:prstGeom prst="rect">
            <a:avLst/>
          </a:prstGeom>
        </p:spPr>
      </p:pic>
      <p:sp>
        <p:nvSpPr>
          <p:cNvPr id="15" name="テキスト ボックス 14"/>
          <p:cNvSpPr txBox="1"/>
          <p:nvPr/>
        </p:nvSpPr>
        <p:spPr>
          <a:xfrm>
            <a:off x="5181600" y="3766414"/>
            <a:ext cx="3505200" cy="1600438"/>
          </a:xfrm>
          <a:prstGeom prst="rect">
            <a:avLst/>
          </a:prstGeom>
          <a:noFill/>
        </p:spPr>
        <p:txBody>
          <a:bodyPr wrap="square" rtlCol="0">
            <a:spAutoFit/>
          </a:bodyPr>
          <a:lstStyle/>
          <a:p>
            <a:pPr lvl="0" defTabSz="914377"/>
            <a:r>
              <a:rPr kumimoji="0" lang="en-US" altLang="ja-JP" sz="2000" b="0" i="0" u="none" strike="noStrike" kern="0" cap="none" spc="0" normalizeH="0" baseline="0" noProof="0" dirty="0" smtClean="0">
                <a:ln>
                  <a:noFill/>
                </a:ln>
                <a:solidFill>
                  <a:sysClr val="windowText" lastClr="000000"/>
                </a:solidFill>
                <a:effectLst/>
                <a:uLnTx/>
                <a:uFillTx/>
                <a:latin typeface="Garamond"/>
                <a:ea typeface="ＭＳ Ｐ明朝"/>
                <a:cs typeface="+mn-cs"/>
              </a:rPr>
              <a:t>Flow patterns</a:t>
            </a:r>
            <a:r>
              <a:rPr kumimoji="0" lang="en-US" altLang="ja-JP" sz="2000" b="0" i="0" u="none" strike="noStrike" kern="0" cap="none" spc="0" normalizeH="0" noProof="0" dirty="0" smtClean="0">
                <a:ln>
                  <a:noFill/>
                </a:ln>
                <a:solidFill>
                  <a:sysClr val="windowText" lastClr="000000"/>
                </a:solidFill>
                <a:effectLst/>
                <a:uLnTx/>
                <a:uFillTx/>
                <a:latin typeface="Garamond"/>
                <a:ea typeface="ＭＳ Ｐ明朝"/>
                <a:cs typeface="+mn-cs"/>
              </a:rPr>
              <a:t> around a self-propelling droplet. The blue line represents the direction of self-propelled motion.</a:t>
            </a:r>
            <a:endParaRPr kumimoji="0" lang="ja-JP" altLang="en-US" sz="2000" b="0" i="0" u="none" strike="noStrike" kern="0" cap="none" spc="0" normalizeH="0" baseline="0" noProof="0" dirty="0" smtClean="0">
              <a:ln>
                <a:noFill/>
              </a:ln>
              <a:solidFill>
                <a:sysClr val="windowText" lastClr="000000"/>
              </a:solidFill>
              <a:effectLst/>
              <a:uLnTx/>
              <a:uFillTx/>
              <a:latin typeface="Garamond"/>
              <a:ea typeface="ＭＳ Ｐ明朝"/>
              <a:cs typeface="+mn-cs"/>
            </a:endParaRPr>
          </a:p>
          <a:p>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defTabSz="914377" fontAlgn="base">
              <a:spcAft>
                <a:spcPct val="0"/>
              </a:spcAft>
            </a:pPr>
            <a:r>
              <a:rPr lang="en-US" altLang="ja-JP" b="1" dirty="0" smtClean="0">
                <a:solidFill>
                  <a:prstClr val="black"/>
                </a:solidFill>
                <a:latin typeface="Garamond"/>
              </a:rPr>
              <a:t>AIM OF OUR STUDY</a:t>
            </a:r>
            <a:endParaRPr lang="ja-JP" altLang="en-US" dirty="0"/>
          </a:p>
        </p:txBody>
      </p:sp>
      <p:sp>
        <p:nvSpPr>
          <p:cNvPr id="3" name="コンテンツ プレースホルダ 2"/>
          <p:cNvSpPr>
            <a:spLocks noGrp="1"/>
          </p:cNvSpPr>
          <p:nvPr>
            <p:ph idx="1"/>
          </p:nvPr>
        </p:nvSpPr>
        <p:spPr>
          <a:xfrm>
            <a:off x="457200" y="1143000"/>
            <a:ext cx="8229600" cy="5334000"/>
          </a:xfrm>
        </p:spPr>
        <p:txBody>
          <a:bodyPr>
            <a:normAutofit/>
          </a:bodyPr>
          <a:lstStyle/>
          <a:p>
            <a:pPr marL="0" lvl="0" indent="365115" defTabSz="914377" eaLnBrk="0" fontAlgn="base" hangingPunct="0">
              <a:spcBef>
                <a:spcPct val="0"/>
              </a:spcBef>
              <a:spcAft>
                <a:spcPct val="0"/>
              </a:spcAft>
              <a:buNone/>
            </a:pPr>
            <a:r>
              <a:rPr lang="en-GB" sz="3600" dirty="0" smtClean="0">
                <a:solidFill>
                  <a:prstClr val="black"/>
                </a:solidFill>
                <a:latin typeface="Garamond"/>
              </a:rPr>
              <a:t>To construct a theoretical model of self-propelled motion induced by hydrodynamic effects under non-equilibrium environment</a:t>
            </a:r>
            <a:r>
              <a:rPr lang="en-GB" sz="3600" dirty="0" smtClean="0">
                <a:solidFill>
                  <a:prstClr val="black"/>
                </a:solidFill>
                <a:latin typeface="Garamond"/>
              </a:rPr>
              <a:t>.</a:t>
            </a:r>
          </a:p>
          <a:p>
            <a:pPr marL="0" lvl="0" indent="365115" defTabSz="914377" eaLnBrk="0" fontAlgn="base" hangingPunct="0">
              <a:spcBef>
                <a:spcPct val="0"/>
              </a:spcBef>
              <a:spcAft>
                <a:spcPct val="0"/>
              </a:spcAft>
              <a:buNone/>
            </a:pPr>
            <a:endParaRPr lang="en-GB" sz="3600" dirty="0" smtClean="0">
              <a:solidFill>
                <a:prstClr val="black"/>
              </a:solidFill>
              <a:latin typeface="Garamond"/>
            </a:endParaRPr>
          </a:p>
          <a:p>
            <a:pPr marL="0" lvl="0" indent="365115" defTabSz="914377" eaLnBrk="0" fontAlgn="base" hangingPunct="0">
              <a:spcBef>
                <a:spcPct val="0"/>
              </a:spcBef>
              <a:spcAft>
                <a:spcPct val="0"/>
              </a:spcAft>
              <a:buNone/>
            </a:pPr>
            <a:r>
              <a:rPr lang="en-GB" sz="3600" dirty="0" smtClean="0">
                <a:solidFill>
                  <a:prstClr val="black"/>
                </a:solidFill>
                <a:latin typeface="Garamond"/>
              </a:rPr>
              <a:t>To derive the equation of the velocity of </a:t>
            </a:r>
            <a:r>
              <a:rPr lang="en-GB" sz="3600" dirty="0" err="1" smtClean="0">
                <a:solidFill>
                  <a:prstClr val="black"/>
                </a:solidFill>
                <a:latin typeface="Garamond"/>
              </a:rPr>
              <a:t>center</a:t>
            </a:r>
            <a:r>
              <a:rPr lang="en-GB" sz="3600" dirty="0" smtClean="0">
                <a:solidFill>
                  <a:prstClr val="black"/>
                </a:solidFill>
                <a:latin typeface="Garamond"/>
              </a:rPr>
              <a:t> of a droplet by analyzing the model.</a:t>
            </a:r>
            <a:r>
              <a:rPr lang="en-GB" sz="3600" dirty="0" smtClean="0">
                <a:solidFill>
                  <a:prstClr val="black"/>
                </a:solidFill>
                <a:latin typeface="Garamond"/>
              </a:rPr>
              <a:t> </a:t>
            </a:r>
          </a:p>
        </p:txBody>
      </p:sp>
      <p:pic>
        <p:nvPicPr>
          <p:cNvPr id="5" name="図 4"/>
          <p:cNvPicPr>
            <a:picLocks noChangeAspect="1"/>
          </p:cNvPicPr>
          <p:nvPr/>
        </p:nvPicPr>
        <p:blipFill>
          <a:blip r:embed="rId2"/>
          <a:stretch>
            <a:fillRect/>
          </a:stretch>
        </p:blipFill>
        <p:spPr>
          <a:xfrm>
            <a:off x="10439400" y="6019800"/>
            <a:ext cx="4191000" cy="2866808"/>
          </a:xfrm>
          <a:prstGeom prst="rect">
            <a:avLst/>
          </a:prstGeom>
        </p:spPr>
      </p:pic>
      <p:pic>
        <p:nvPicPr>
          <p:cNvPr id="6" name="コンテンツ プレースホルダ 6" descr="latex-image-1.pdf"/>
          <p:cNvPicPr>
            <a:picLocks noChangeAspect="1"/>
          </p:cNvPicPr>
          <p:nvPr/>
        </p:nvPicPr>
        <mc:AlternateContent>
          <mc:Choice xmlns:ma="http://schemas.microsoft.com/office/mac/drawingml/2008/main" Requires="ma">
            <p:blipFill>
              <a:blip r:embed="rId3"/>
              <a:srcRect t="-126270" b="-126270"/>
              <a:stretch>
                <a:fillRect/>
              </a:stretch>
            </p:blipFill>
          </mc:Choice>
          <mc:Fallback>
            <p:blipFill>
              <a:blip r:embed="rId4"/>
              <a:srcRect t="-126270" b="-126270"/>
              <a:stretch>
                <a:fillRect/>
              </a:stretch>
            </p:blipFill>
          </mc:Fallback>
        </mc:AlternateContent>
        <p:spPr>
          <a:xfrm>
            <a:off x="4724400" y="4989299"/>
            <a:ext cx="4367762" cy="2402101"/>
          </a:xfrm>
          <a:prstGeom prst="rect">
            <a:avLst/>
          </a:prstGeom>
        </p:spPr>
      </p:pic>
      <p:cxnSp>
        <p:nvCxnSpPr>
          <p:cNvPr id="8" name="直線矢印コネクタ 7"/>
          <p:cNvCxnSpPr/>
          <p:nvPr/>
        </p:nvCxnSpPr>
        <p:spPr>
          <a:xfrm>
            <a:off x="3581400" y="624840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457200" y="5131475"/>
            <a:ext cx="3505200" cy="2031325"/>
          </a:xfrm>
          <a:prstGeom prst="rect">
            <a:avLst/>
          </a:prstGeom>
          <a:noFill/>
        </p:spPr>
        <p:txBody>
          <a:bodyPr wrap="square" rtlCol="0">
            <a:spAutoFit/>
          </a:bodyPr>
          <a:lstStyle/>
          <a:p>
            <a:pPr lvl="0" defTabSz="914377"/>
            <a:r>
              <a:rPr kumimoji="0" lang="en-US" altLang="ja-JP" sz="3600" b="0" i="0" u="none" strike="noStrike" kern="0" cap="none" spc="0" normalizeH="0" baseline="0" noProof="0" dirty="0" smtClean="0">
                <a:ln>
                  <a:noFill/>
                </a:ln>
                <a:solidFill>
                  <a:sysClr val="windowText" lastClr="000000"/>
                </a:solidFill>
                <a:effectLst/>
                <a:uLnTx/>
                <a:uFillTx/>
                <a:latin typeface="Garamond"/>
                <a:ea typeface="ＭＳ Ｐ明朝"/>
                <a:cs typeface="+mn-cs"/>
              </a:rPr>
              <a:t>A Set of </a:t>
            </a:r>
            <a:r>
              <a:rPr kumimoji="0" lang="en-US" altLang="ja-JP" sz="3600" kern="0" dirty="0" err="1" smtClean="0">
                <a:solidFill>
                  <a:sysClr val="windowText" lastClr="000000"/>
                </a:solidFill>
                <a:latin typeface="Garamond"/>
                <a:ea typeface="ＭＳ Ｐ明朝"/>
              </a:rPr>
              <a:t>c</a:t>
            </a:r>
            <a:r>
              <a:rPr kumimoji="0" lang="en-US" altLang="ja-JP" sz="3600" b="0" i="0" u="none" strike="noStrike" kern="0" cap="none" spc="0" normalizeH="0" baseline="0" noProof="0" dirty="0" err="1" smtClean="0">
                <a:ln>
                  <a:noFill/>
                </a:ln>
                <a:solidFill>
                  <a:sysClr val="windowText" lastClr="000000"/>
                </a:solidFill>
                <a:effectLst/>
                <a:uLnTx/>
                <a:uFillTx/>
                <a:latin typeface="Garamond"/>
                <a:ea typeface="ＭＳ Ｐ明朝"/>
                <a:cs typeface="+mn-cs"/>
              </a:rPr>
              <a:t>ontinuous</a:t>
            </a:r>
            <a:r>
              <a:rPr kumimoji="0" lang="en-US" altLang="ja-JP" sz="3600" b="0" i="0" u="none" strike="noStrike" kern="0" cap="none" spc="0" normalizeH="0" noProof="0" dirty="0" smtClean="0">
                <a:ln>
                  <a:noFill/>
                </a:ln>
                <a:solidFill>
                  <a:sysClr val="windowText" lastClr="000000"/>
                </a:solidFill>
                <a:effectLst/>
                <a:uLnTx/>
                <a:uFillTx/>
                <a:latin typeface="Garamond"/>
                <a:ea typeface="ＭＳ Ｐ明朝"/>
                <a:cs typeface="+mn-cs"/>
              </a:rPr>
              <a:t> field equations</a:t>
            </a:r>
            <a:endParaRPr kumimoji="0" lang="ja-JP" altLang="en-US" sz="3600" b="0" i="0" u="none" strike="noStrike" kern="0" cap="none" spc="0" normalizeH="0" baseline="0" noProof="0" dirty="0" smtClean="0">
              <a:ln>
                <a:noFill/>
              </a:ln>
              <a:solidFill>
                <a:sysClr val="windowText" lastClr="000000"/>
              </a:solidFill>
              <a:effectLst/>
              <a:uLnTx/>
              <a:uFillTx/>
              <a:latin typeface="Garamond"/>
              <a:ea typeface="ＭＳ Ｐ明朝"/>
              <a:cs typeface="+mn-cs"/>
            </a:endParaRPr>
          </a:p>
          <a:p>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zh-CN" b="1" dirty="0" smtClean="0">
                <a:solidFill>
                  <a:prstClr val="black"/>
                </a:solidFill>
                <a:latin typeface="Garamond"/>
                <a:ea typeface="ＭＳ 明朝" pitchFamily="17" charset="-128"/>
                <a:cs typeface="Times New Roman" pitchFamily="18" charset="0"/>
              </a:rPr>
              <a:t>OUR MODEL SYSTEM</a:t>
            </a:r>
            <a:endParaRPr lang="ja-JP" altLang="en-US" dirty="0"/>
          </a:p>
        </p:txBody>
      </p:sp>
      <p:sp>
        <p:nvSpPr>
          <p:cNvPr id="3" name="コンテンツ プレースホルダ 2"/>
          <p:cNvSpPr>
            <a:spLocks noGrp="1"/>
          </p:cNvSpPr>
          <p:nvPr>
            <p:ph idx="1"/>
          </p:nvPr>
        </p:nvSpPr>
        <p:spPr>
          <a:xfrm>
            <a:off x="457200" y="1158588"/>
            <a:ext cx="8229600" cy="4525963"/>
          </a:xfrm>
        </p:spPr>
        <p:txBody>
          <a:bodyPr/>
          <a:lstStyle/>
          <a:p>
            <a:pPr lvl="0"/>
            <a:r>
              <a:rPr lang="en-GB" dirty="0" smtClean="0">
                <a:solidFill>
                  <a:prstClr val="black"/>
                </a:solidFill>
                <a:latin typeface="Garamond"/>
              </a:rPr>
              <a:t>We consider a phase separated binary mixture. </a:t>
            </a:r>
          </a:p>
          <a:p>
            <a:pPr lvl="0"/>
            <a:r>
              <a:rPr lang="en-GB" altLang="ja-JP" dirty="0" smtClean="0">
                <a:solidFill>
                  <a:prstClr val="black"/>
                </a:solidFill>
                <a:latin typeface="Garamond"/>
                <a:ea typeface="ＭＳ Ｐ明朝"/>
              </a:rPr>
              <a:t>We assume the existence of the third dilute component which influences the interfacial tension (a </a:t>
            </a:r>
            <a:r>
              <a:rPr lang="en-GB" altLang="ja-JP" dirty="0" err="1" smtClean="0">
                <a:solidFill>
                  <a:prstClr val="black"/>
                </a:solidFill>
                <a:latin typeface="Garamond"/>
                <a:ea typeface="ＭＳ Ｐ明朝"/>
              </a:rPr>
              <a:t>Marangoni</a:t>
            </a:r>
            <a:r>
              <a:rPr lang="en-GB" altLang="ja-JP" dirty="0" smtClean="0">
                <a:solidFill>
                  <a:prstClr val="black"/>
                </a:solidFill>
                <a:latin typeface="Garamond"/>
                <a:ea typeface="ＭＳ Ｐ明朝"/>
              </a:rPr>
              <a:t> effect). The third component is generated inside the droplet, diffuses away from the droplet and </a:t>
            </a:r>
            <a:r>
              <a:rPr lang="en-US" altLang="ja-JP" dirty="0" smtClean="0">
                <a:solidFill>
                  <a:prstClr val="black"/>
                </a:solidFill>
                <a:latin typeface="Garamond"/>
                <a:ea typeface="ＭＳ Ｐ明朝"/>
              </a:rPr>
              <a:t>is decomposed</a:t>
            </a:r>
            <a:r>
              <a:rPr lang="en-GB" altLang="ja-JP" dirty="0" smtClean="0">
                <a:solidFill>
                  <a:prstClr val="black"/>
                </a:solidFill>
                <a:latin typeface="Garamond"/>
                <a:ea typeface="ＭＳ Ｐ明朝"/>
              </a:rPr>
              <a:t> due to chemical reactions. </a:t>
            </a:r>
            <a:endParaRPr lang="en-US" altLang="ja-JP" dirty="0" smtClean="0">
              <a:solidFill>
                <a:prstClr val="black"/>
              </a:solidFill>
              <a:latin typeface="Garamond"/>
              <a:ea typeface="ＭＳ Ｐ明朝"/>
            </a:endParaRPr>
          </a:p>
          <a:p>
            <a:endParaRPr lang="ja-JP" altLang="en-US" dirty="0"/>
          </a:p>
        </p:txBody>
      </p:sp>
      <p:pic>
        <p:nvPicPr>
          <p:cNvPr id="4" name="図 3"/>
          <p:cNvPicPr>
            <a:picLocks noChangeAspect="1"/>
          </p:cNvPicPr>
          <p:nvPr/>
        </p:nvPicPr>
        <p:blipFill>
          <a:blip r:embed="rId2"/>
          <a:stretch>
            <a:fillRect/>
          </a:stretch>
        </p:blipFill>
        <p:spPr>
          <a:xfrm>
            <a:off x="4800600" y="4933859"/>
            <a:ext cx="2812911" cy="1924141"/>
          </a:xfrm>
          <a:prstGeom prst="rect">
            <a:avLst/>
          </a:prstGeom>
        </p:spPr>
      </p:pic>
      <p:sp>
        <p:nvSpPr>
          <p:cNvPr id="5" name="テキスト ボックス 4"/>
          <p:cNvSpPr txBox="1"/>
          <p:nvPr/>
        </p:nvSpPr>
        <p:spPr>
          <a:xfrm>
            <a:off x="6096000" y="5562600"/>
            <a:ext cx="932003" cy="477054"/>
          </a:xfrm>
          <a:prstGeom prst="rect">
            <a:avLst/>
          </a:prstGeom>
          <a:noFill/>
        </p:spPr>
        <p:txBody>
          <a:bodyPr wrap="none" rtlCol="0">
            <a:spAutoFit/>
          </a:bodyPr>
          <a:lstStyle/>
          <a:p>
            <a:r>
              <a:rPr kumimoji="1" lang="en-US" altLang="ja-JP" sz="2500" dirty="0" smtClean="0">
                <a:solidFill>
                  <a:schemeClr val="accent6">
                    <a:lumMod val="75000"/>
                  </a:schemeClr>
                </a:solidFill>
              </a:rPr>
              <a:t>A rich</a:t>
            </a:r>
            <a:endParaRPr kumimoji="1" lang="ja-JP" altLang="en-US" sz="2500" dirty="0">
              <a:solidFill>
                <a:schemeClr val="accent6">
                  <a:lumMod val="75000"/>
                </a:schemeClr>
              </a:solidFill>
            </a:endParaRPr>
          </a:p>
        </p:txBody>
      </p:sp>
      <p:sp>
        <p:nvSpPr>
          <p:cNvPr id="6" name="テキスト ボックス 5"/>
          <p:cNvSpPr txBox="1"/>
          <p:nvPr/>
        </p:nvSpPr>
        <p:spPr>
          <a:xfrm>
            <a:off x="6678614" y="5015556"/>
            <a:ext cx="920889" cy="477054"/>
          </a:xfrm>
          <a:prstGeom prst="rect">
            <a:avLst/>
          </a:prstGeom>
          <a:noFill/>
        </p:spPr>
        <p:txBody>
          <a:bodyPr wrap="none" rtlCol="0">
            <a:spAutoFit/>
          </a:bodyPr>
          <a:lstStyle/>
          <a:p>
            <a:r>
              <a:rPr kumimoji="1" lang="en-US" altLang="ja-JP" sz="2500" dirty="0" smtClean="0">
                <a:solidFill>
                  <a:schemeClr val="tx1">
                    <a:lumMod val="85000"/>
                    <a:lumOff val="15000"/>
                  </a:schemeClr>
                </a:solidFill>
              </a:rPr>
              <a:t>B rich</a:t>
            </a:r>
            <a:endParaRPr kumimoji="1" lang="ja-JP" altLang="en-US" sz="2500" dirty="0">
              <a:solidFill>
                <a:schemeClr val="tx1">
                  <a:lumMod val="85000"/>
                  <a:lumOff val="15000"/>
                </a:schemeClr>
              </a:solidFill>
            </a:endParaRPr>
          </a:p>
        </p:txBody>
      </p:sp>
      <p:sp>
        <p:nvSpPr>
          <p:cNvPr id="7" name="テキスト ボックス 6"/>
          <p:cNvSpPr txBox="1"/>
          <p:nvPr/>
        </p:nvSpPr>
        <p:spPr>
          <a:xfrm>
            <a:off x="1828800" y="5127993"/>
            <a:ext cx="2743200" cy="1631216"/>
          </a:xfrm>
          <a:prstGeom prst="rect">
            <a:avLst/>
          </a:prstGeom>
          <a:noFill/>
        </p:spPr>
        <p:txBody>
          <a:bodyPr wrap="square" rtlCol="0">
            <a:spAutoFit/>
          </a:bodyPr>
          <a:lstStyle/>
          <a:p>
            <a:r>
              <a:rPr kumimoji="1" lang="en-US" altLang="ja-JP" sz="2500" dirty="0" smtClean="0">
                <a:solidFill>
                  <a:schemeClr val="tx1">
                    <a:lumMod val="85000"/>
                    <a:lumOff val="15000"/>
                  </a:schemeClr>
                </a:solidFill>
              </a:rPr>
              <a:t> Yellow points </a:t>
            </a:r>
            <a:r>
              <a:rPr lang="en-US" altLang="ja-JP" sz="2500" dirty="0" smtClean="0">
                <a:solidFill>
                  <a:schemeClr val="tx1">
                    <a:lumMod val="85000"/>
                    <a:lumOff val="15000"/>
                  </a:schemeClr>
                </a:solidFill>
              </a:rPr>
              <a:t>represent</a:t>
            </a:r>
          </a:p>
          <a:p>
            <a:r>
              <a:rPr lang="en-US" altLang="ja-JP" sz="2500" dirty="0" smtClean="0">
                <a:solidFill>
                  <a:schemeClr val="tx1">
                    <a:lumMod val="85000"/>
                    <a:lumOff val="15000"/>
                  </a:schemeClr>
                </a:solidFill>
              </a:rPr>
              <a:t>t</a:t>
            </a:r>
            <a:r>
              <a:rPr kumimoji="1" lang="en-US" altLang="ja-JP" sz="2500" dirty="0" smtClean="0">
                <a:solidFill>
                  <a:schemeClr val="tx1">
                    <a:lumMod val="85000"/>
                    <a:lumOff val="15000"/>
                  </a:schemeClr>
                </a:solidFill>
              </a:rPr>
              <a:t>he third Dilute component</a:t>
            </a:r>
            <a:endParaRPr kumimoji="1" lang="ja-JP" altLang="en-US" sz="25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33400" y="1295400"/>
            <a:ext cx="8229600" cy="4525963"/>
          </a:xfrm>
        </p:spPr>
        <p:txBody>
          <a:bodyPr/>
          <a:lstStyle/>
          <a:p>
            <a:r>
              <a:rPr lang="en-GB" altLang="ja-JP" dirty="0" smtClean="0">
                <a:solidFill>
                  <a:prstClr val="black"/>
                </a:solidFill>
                <a:latin typeface="Garamond"/>
                <a:ea typeface="ＭＳ Ｐ明朝"/>
              </a:rPr>
              <a:t>If there are concentration variations of the third dilute component on the surface of the droplet, the flow field will be generated around the droplet and the droplet will be transported by this flow field. </a:t>
            </a:r>
            <a:endParaRPr lang="ja-JP" altLang="en-US" dirty="0"/>
          </a:p>
        </p:txBody>
      </p:sp>
      <p:sp>
        <p:nvSpPr>
          <p:cNvPr id="4" name="タイトル 1"/>
          <p:cNvSpPr>
            <a:spLocks noGrp="1"/>
          </p:cNvSpPr>
          <p:nvPr>
            <p:ph type="title"/>
          </p:nvPr>
        </p:nvSpPr>
        <p:spPr>
          <a:xfrm>
            <a:off x="457200" y="274638"/>
            <a:ext cx="8229600" cy="1143000"/>
          </a:xfrm>
        </p:spPr>
        <p:txBody>
          <a:bodyPr>
            <a:normAutofit/>
          </a:bodyPr>
          <a:lstStyle/>
          <a:p>
            <a:r>
              <a:rPr lang="en-US" altLang="zh-CN" b="1" dirty="0" smtClean="0">
                <a:solidFill>
                  <a:prstClr val="black"/>
                </a:solidFill>
                <a:latin typeface="Garamond"/>
                <a:ea typeface="ＭＳ 明朝" pitchFamily="17" charset="-128"/>
                <a:cs typeface="Times New Roman" pitchFamily="18" charset="0"/>
              </a:rPr>
              <a:t>MARANGONI EFFECT</a:t>
            </a:r>
            <a:endParaRPr lang="ja-JP" altLang="en-US" dirty="0"/>
          </a:p>
        </p:txBody>
      </p:sp>
      <p:pic>
        <p:nvPicPr>
          <p:cNvPr id="5" name="図 4"/>
          <p:cNvPicPr>
            <a:picLocks noChangeAspect="1"/>
          </p:cNvPicPr>
          <p:nvPr/>
        </p:nvPicPr>
        <p:blipFill>
          <a:blip r:embed="rId2"/>
          <a:stretch>
            <a:fillRect/>
          </a:stretch>
        </p:blipFill>
        <p:spPr>
          <a:xfrm>
            <a:off x="9677400" y="6126163"/>
            <a:ext cx="2978289" cy="1959102"/>
          </a:xfrm>
          <a:prstGeom prst="rect">
            <a:avLst/>
          </a:prstGeom>
        </p:spPr>
      </p:pic>
      <p:pic>
        <p:nvPicPr>
          <p:cNvPr id="6" name="図 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4967" y="3848100"/>
            <a:ext cx="2730500" cy="342900"/>
          </a:xfrm>
          <a:prstGeom prst="rect">
            <a:avLst/>
          </a:prstGeom>
        </p:spPr>
      </p:pic>
      <p:sp>
        <p:nvSpPr>
          <p:cNvPr id="7" name="正方形/長方形 6"/>
          <p:cNvSpPr/>
          <p:nvPr/>
        </p:nvSpPr>
        <p:spPr>
          <a:xfrm>
            <a:off x="1847229" y="5620094"/>
            <a:ext cx="1676400" cy="979710"/>
          </a:xfrm>
          <a:prstGeom prst="rect">
            <a:avLst/>
          </a:prstGeom>
          <a:gradFill flip="none" rotWithShape="1">
            <a:gsLst>
              <a:gs pos="0">
                <a:srgbClr val="FFFF00">
                  <a:alpha val="29000"/>
                </a:srgbClr>
              </a:gs>
              <a:gs pos="100000">
                <a:srgbClr val="FFFFFF">
                  <a:alpha val="2900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図 7"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546337" y="4562047"/>
            <a:ext cx="1841500" cy="265885"/>
          </a:xfrm>
          <a:prstGeom prst="rect">
            <a:avLst/>
          </a:prstGeom>
        </p:spPr>
      </p:pic>
      <p:pic>
        <p:nvPicPr>
          <p:cNvPr id="9" name="図 8"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254237" y="5160064"/>
            <a:ext cx="2810230" cy="353668"/>
          </a:xfrm>
          <a:prstGeom prst="rect">
            <a:avLst/>
          </a:prstGeom>
        </p:spPr>
      </p:pic>
      <p:cxnSp>
        <p:nvCxnSpPr>
          <p:cNvPr id="10" name="直線矢印コネクタ 9"/>
          <p:cNvCxnSpPr/>
          <p:nvPr/>
        </p:nvCxnSpPr>
        <p:spPr>
          <a:xfrm rot="16200000" flipH="1">
            <a:off x="1339740" y="6109154"/>
            <a:ext cx="979710" cy="15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円/楕円 10"/>
          <p:cNvSpPr/>
          <p:nvPr/>
        </p:nvSpPr>
        <p:spPr>
          <a:xfrm>
            <a:off x="2475024" y="5943372"/>
            <a:ext cx="270000" cy="27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rot="5400000" flipH="1" flipV="1">
            <a:off x="2397185" y="5900797"/>
            <a:ext cx="388818" cy="1588"/>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3" name="図 12"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2895600" y="5649913"/>
            <a:ext cx="279400" cy="342900"/>
          </a:xfrm>
          <a:prstGeom prst="rect">
            <a:avLst/>
          </a:prstGeom>
        </p:spPr>
      </p:pic>
      <p:pic>
        <p:nvPicPr>
          <p:cNvPr id="14" name="図 13"/>
          <p:cNvPicPr>
            <a:picLocks noChangeAspect="1"/>
          </p:cNvPicPr>
          <p:nvPr/>
        </p:nvPicPr>
        <p:blipFill>
          <a:blip r:embed="rId11"/>
          <a:stretch>
            <a:fillRect/>
          </a:stretch>
        </p:blipFill>
        <p:spPr>
          <a:xfrm>
            <a:off x="5988517" y="3443632"/>
            <a:ext cx="2228723" cy="2768600"/>
          </a:xfrm>
          <a:prstGeom prst="rect">
            <a:avLst/>
          </a:prstGeom>
        </p:spPr>
      </p:pic>
      <p:sp>
        <p:nvSpPr>
          <p:cNvPr id="15" name="正方形/長方形 14"/>
          <p:cNvSpPr/>
          <p:nvPr/>
        </p:nvSpPr>
        <p:spPr>
          <a:xfrm>
            <a:off x="1178037" y="4209402"/>
            <a:ext cx="3284549" cy="923330"/>
          </a:xfrm>
          <a:prstGeom prst="rect">
            <a:avLst/>
          </a:prstGeom>
        </p:spPr>
        <p:txBody>
          <a:bodyPr wrap="square">
            <a:spAutoFit/>
          </a:bodyPr>
          <a:lstStyle/>
          <a:p>
            <a:r>
              <a:rPr lang="en-GB" dirty="0" smtClean="0">
                <a:solidFill>
                  <a:prstClr val="black"/>
                </a:solidFill>
                <a:latin typeface="Garamond"/>
              </a:rPr>
              <a:t>When </a:t>
            </a:r>
            <a:r>
              <a:rPr lang="en-US" dirty="0" smtClean="0">
                <a:solidFill>
                  <a:prstClr val="black"/>
                </a:solidFill>
                <a:latin typeface="Garamond"/>
              </a:rPr>
              <a:t>we assume </a:t>
            </a:r>
            <a:r>
              <a:rPr lang="en-GB" dirty="0" smtClean="0">
                <a:solidFill>
                  <a:prstClr val="black"/>
                </a:solidFill>
                <a:latin typeface="Garamond"/>
              </a:rPr>
              <a:t>the profile as</a:t>
            </a:r>
          </a:p>
          <a:p>
            <a:r>
              <a:rPr lang="en-GB" dirty="0" smtClean="0">
                <a:solidFill>
                  <a:prstClr val="black"/>
                </a:solidFill>
                <a:latin typeface="Garamond"/>
              </a:rPr>
              <a:t>                                    </a:t>
            </a:r>
            <a:r>
              <a:rPr lang="en-GB" dirty="0" smtClean="0">
                <a:solidFill>
                  <a:prstClr val="black"/>
                </a:solidFill>
                <a:latin typeface="Garamond"/>
              </a:rPr>
              <a:t>  </a:t>
            </a:r>
            <a:r>
              <a:rPr lang="en-GB" dirty="0" smtClean="0">
                <a:solidFill>
                  <a:prstClr val="black"/>
                </a:solidFill>
                <a:latin typeface="Garamond"/>
              </a:rPr>
              <a:t>,</a:t>
            </a:r>
            <a:r>
              <a:rPr lang="en-GB" dirty="0" smtClean="0">
                <a:solidFill>
                  <a:prstClr val="black"/>
                </a:solidFill>
                <a:latin typeface="Garamond"/>
              </a:rPr>
              <a:t> the velocity field becomes</a:t>
            </a:r>
            <a:endParaRPr lang="ja-JP" altLang="en-US" dirty="0"/>
          </a:p>
        </p:txBody>
      </p:sp>
      <p:sp>
        <p:nvSpPr>
          <p:cNvPr id="16" name="テキスト ボックス 15"/>
          <p:cNvSpPr txBox="1"/>
          <p:nvPr/>
        </p:nvSpPr>
        <p:spPr>
          <a:xfrm>
            <a:off x="4705817" y="6212232"/>
            <a:ext cx="4576526" cy="644628"/>
          </a:xfrm>
          <a:prstGeom prst="rect">
            <a:avLst/>
          </a:prstGeom>
          <a:noFill/>
        </p:spPr>
        <p:txBody>
          <a:bodyPr wrap="square" rtlCol="0">
            <a:spAutoFit/>
          </a:bodyPr>
          <a:lstStyle/>
          <a:p>
            <a:r>
              <a:rPr lang="en-US" dirty="0" smtClean="0">
                <a:solidFill>
                  <a:prstClr val="black"/>
                </a:solidFill>
                <a:latin typeface="Garamond"/>
              </a:rPr>
              <a:t>Flow field around the droplet in the system which is moving with the droplet</a:t>
            </a:r>
            <a:endParaRPr kumimoji="1" lang="ja-JP" altLang="en-US" dirty="0"/>
          </a:p>
        </p:txBody>
      </p:sp>
      <p:pic>
        <p:nvPicPr>
          <p:cNvPr id="17" name="図 16"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4813301" y="3926940"/>
            <a:ext cx="901700" cy="276759"/>
          </a:xfrm>
          <a:prstGeom prst="rect">
            <a:avLst/>
          </a:prstGeom>
        </p:spPr>
      </p:pic>
      <p:sp>
        <p:nvSpPr>
          <p:cNvPr id="18" name="正方形/長方形 17"/>
          <p:cNvSpPr/>
          <p:nvPr/>
        </p:nvSpPr>
        <p:spPr>
          <a:xfrm>
            <a:off x="3116251" y="3733800"/>
            <a:ext cx="3284549" cy="492443"/>
          </a:xfrm>
          <a:prstGeom prst="rect">
            <a:avLst/>
          </a:prstGeom>
        </p:spPr>
        <p:txBody>
          <a:bodyPr wrap="square">
            <a:spAutoFit/>
          </a:bodyPr>
          <a:lstStyle/>
          <a:p>
            <a:r>
              <a:rPr lang="en-GB" sz="2600" dirty="0" smtClean="0">
                <a:solidFill>
                  <a:prstClr val="black"/>
                </a:solidFill>
                <a:latin typeface="Garamond"/>
              </a:rPr>
              <a:t>(W</a:t>
            </a:r>
            <a:r>
              <a:rPr lang="en-US" sz="2600" dirty="0" err="1" smtClean="0">
                <a:solidFill>
                  <a:prstClr val="black"/>
                </a:solidFill>
                <a:latin typeface="Garamond"/>
              </a:rPr>
              <a:t>e</a:t>
            </a:r>
            <a:r>
              <a:rPr lang="en-US" sz="2600" dirty="0" smtClean="0">
                <a:solidFill>
                  <a:prstClr val="black"/>
                </a:solidFill>
                <a:latin typeface="Garamond"/>
              </a:rPr>
              <a:t> assume            .)</a:t>
            </a:r>
            <a:endParaRPr lang="ja-JP" altLang="en-US" sz="2600" dirty="0"/>
          </a:p>
        </p:txBody>
      </p:sp>
      <p:pic>
        <p:nvPicPr>
          <p:cNvPr id="24" name="図 23"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1398588" y="6343650"/>
            <a:ext cx="215900" cy="2159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defTabSz="4271658">
              <a:spcBef>
                <a:spcPts val="0"/>
              </a:spcBef>
            </a:pPr>
            <a:r>
              <a:rPr lang="en-US" altLang="zh-CN" b="1" dirty="0" smtClean="0">
                <a:solidFill>
                  <a:prstClr val="black"/>
                </a:solidFill>
                <a:latin typeface="Garamond"/>
                <a:ea typeface="ＭＳ 明朝" pitchFamily="17" charset="-128"/>
                <a:cs typeface="Times New Roman" pitchFamily="18" charset="0"/>
              </a:rPr>
              <a:t>FORMULATION</a:t>
            </a:r>
            <a:endParaRPr lang="ja-JP" altLang="en-US" dirty="0"/>
          </a:p>
        </p:txBody>
      </p:sp>
      <p:sp>
        <p:nvSpPr>
          <p:cNvPr id="3" name="コンテンツ プレースホルダ 2"/>
          <p:cNvSpPr>
            <a:spLocks noGrp="1"/>
          </p:cNvSpPr>
          <p:nvPr>
            <p:ph idx="1"/>
          </p:nvPr>
        </p:nvSpPr>
        <p:spPr>
          <a:xfrm>
            <a:off x="457200" y="1365250"/>
            <a:ext cx="8458200" cy="4946712"/>
          </a:xfrm>
        </p:spPr>
        <p:txBody>
          <a:bodyPr>
            <a:normAutofit fontScale="92500" lnSpcReduction="10000"/>
          </a:bodyPr>
          <a:lstStyle/>
          <a:p>
            <a:r>
              <a:rPr lang="en-GB" sz="3000" dirty="0" smtClean="0">
                <a:solidFill>
                  <a:prstClr val="black"/>
                </a:solidFill>
                <a:latin typeface="Garamond"/>
              </a:rPr>
              <a:t>We consider phase separated </a:t>
            </a:r>
            <a:r>
              <a:rPr lang="en-GB" sz="3000" dirty="0">
                <a:solidFill>
                  <a:prstClr val="black"/>
                </a:solidFill>
                <a:latin typeface="Garamond"/>
              </a:rPr>
              <a:t>binary mixture where a chemical reaction takes place inside a droplet</a:t>
            </a:r>
            <a:r>
              <a:rPr lang="en-GB" sz="3000" dirty="0" smtClean="0">
                <a:solidFill>
                  <a:prstClr val="black"/>
                </a:solidFill>
                <a:latin typeface="Garamond"/>
              </a:rPr>
              <a:t>.</a:t>
            </a:r>
          </a:p>
          <a:p>
            <a:endParaRPr lang="en-GB" sz="3000" dirty="0" smtClean="0">
              <a:solidFill>
                <a:prstClr val="black"/>
              </a:solidFill>
              <a:latin typeface="Garamond"/>
            </a:endParaRPr>
          </a:p>
          <a:p>
            <a:pPr>
              <a:buNone/>
            </a:pPr>
            <a:endParaRPr lang="en-GB" sz="2800" dirty="0" smtClean="0">
              <a:solidFill>
                <a:prstClr val="black"/>
              </a:solidFill>
              <a:latin typeface="Garamond"/>
            </a:endParaRPr>
          </a:p>
          <a:p>
            <a:pPr>
              <a:buNone/>
            </a:pPr>
            <a:r>
              <a:rPr lang="en-GB" sz="2800" dirty="0" smtClean="0">
                <a:solidFill>
                  <a:prstClr val="black"/>
                </a:solidFill>
                <a:latin typeface="Garamond"/>
              </a:rPr>
              <a:t> </a:t>
            </a:r>
          </a:p>
          <a:p>
            <a:r>
              <a:rPr lang="en-GB" sz="2800" dirty="0" smtClean="0">
                <a:solidFill>
                  <a:prstClr val="black"/>
                </a:solidFill>
                <a:latin typeface="Garamond"/>
              </a:rPr>
              <a:t>        is a</a:t>
            </a:r>
            <a:r>
              <a:rPr lang="en-US" sz="2800" dirty="0" smtClean="0">
                <a:solidFill>
                  <a:prstClr val="black"/>
                </a:solidFill>
                <a:latin typeface="Garamond"/>
              </a:rPr>
              <a:t> </a:t>
            </a:r>
            <a:r>
              <a:rPr lang="en-US" altLang="ja-JP" sz="2800" dirty="0" smtClean="0">
                <a:solidFill>
                  <a:prstClr val="black"/>
                </a:solidFill>
                <a:latin typeface="Garamond"/>
              </a:rPr>
              <a:t>free energy density such that phase separation occurs. </a:t>
            </a:r>
          </a:p>
          <a:p>
            <a:r>
              <a:rPr lang="en-US" altLang="ja-JP" sz="2800" dirty="0" smtClean="0">
                <a:solidFill>
                  <a:prstClr val="black"/>
                </a:solidFill>
                <a:latin typeface="Garamond"/>
              </a:rPr>
              <a:t>   is composition of the dilute third component whose translational entropy is given by            .</a:t>
            </a:r>
            <a:endParaRPr lang="en-GB" sz="3000" dirty="0" smtClean="0">
              <a:solidFill>
                <a:prstClr val="black"/>
              </a:solidFill>
              <a:latin typeface="Garamond"/>
            </a:endParaRPr>
          </a:p>
          <a:p>
            <a:r>
              <a:rPr lang="en-GB" sz="3000" dirty="0" smtClean="0">
                <a:solidFill>
                  <a:prstClr val="black"/>
                </a:solidFill>
                <a:latin typeface="Garamond"/>
              </a:rPr>
              <a:t>The coefficient            is assumed to depend linearly on    .</a:t>
            </a:r>
          </a:p>
          <a:p>
            <a:endParaRPr lang="en-GB" sz="3000" dirty="0" smtClean="0">
              <a:solidFill>
                <a:prstClr val="black"/>
              </a:solidFill>
              <a:latin typeface="Garamond"/>
            </a:endParaRPr>
          </a:p>
          <a:p>
            <a:endParaRPr lang="en-GB" sz="3000" dirty="0" smtClean="0">
              <a:solidFill>
                <a:prstClr val="black"/>
              </a:solidFill>
              <a:latin typeface="Garamond"/>
            </a:endParaRPr>
          </a:p>
        </p:txBody>
      </p:sp>
      <p:graphicFrame>
        <p:nvGraphicFramePr>
          <p:cNvPr id="4" name="オブジェクト 3"/>
          <p:cNvGraphicFramePr>
            <a:graphicFrameLocks noChangeAspect="1"/>
          </p:cNvGraphicFramePr>
          <p:nvPr/>
        </p:nvGraphicFramePr>
        <p:xfrm>
          <a:off x="-4419600" y="5665631"/>
          <a:ext cx="4114800" cy="744024"/>
        </p:xfrm>
        <a:graphic>
          <a:graphicData uri="http://schemas.openxmlformats.org/presentationml/2006/ole">
            <p:oleObj spid="_x0000_s807938" name="数式" r:id="rId3" imgW="2527300" imgH="457200" progId="Equation.3">
              <p:embed/>
            </p:oleObj>
          </a:graphicData>
        </a:graphic>
      </p:graphicFrame>
      <p:graphicFrame>
        <p:nvGraphicFramePr>
          <p:cNvPr id="17" name="オブジェクト 16"/>
          <p:cNvGraphicFramePr>
            <a:graphicFrameLocks noChangeAspect="1"/>
          </p:cNvGraphicFramePr>
          <p:nvPr/>
        </p:nvGraphicFramePr>
        <p:xfrm>
          <a:off x="-1447800" y="5190173"/>
          <a:ext cx="1143000" cy="285750"/>
        </p:xfrm>
        <a:graphic>
          <a:graphicData uri="http://schemas.openxmlformats.org/presentationml/2006/ole">
            <p:oleObj spid="_x0000_s807951" name="数式" r:id="rId4" imgW="711200" imgH="177800" progId="Equation.3">
              <p:embed/>
            </p:oleObj>
          </a:graphicData>
        </a:graphic>
      </p:graphicFrame>
      <p:graphicFrame>
        <p:nvGraphicFramePr>
          <p:cNvPr id="20" name="Object 23"/>
          <p:cNvGraphicFramePr>
            <a:graphicFrameLocks noChangeAspect="1"/>
          </p:cNvGraphicFramePr>
          <p:nvPr/>
        </p:nvGraphicFramePr>
        <p:xfrm>
          <a:off x="12198350" y="19250819"/>
          <a:ext cx="320675" cy="319088"/>
        </p:xfrm>
        <a:graphic>
          <a:graphicData uri="http://schemas.openxmlformats.org/presentationml/2006/ole">
            <p:oleObj spid="_x0000_s807952" name="数式" r:id="rId5" imgW="101600" imgH="101600" progId="Equation.3">
              <p:embed/>
            </p:oleObj>
          </a:graphicData>
        </a:graphic>
      </p:graphicFrame>
      <p:sp>
        <p:nvSpPr>
          <p:cNvPr id="21" name="テキスト ボックス 20"/>
          <p:cNvSpPr txBox="1"/>
          <p:nvPr/>
        </p:nvSpPr>
        <p:spPr>
          <a:xfrm>
            <a:off x="9626123" y="6396335"/>
            <a:ext cx="3980577" cy="923330"/>
          </a:xfrm>
          <a:prstGeom prst="rect">
            <a:avLst/>
          </a:prstGeom>
          <a:noFill/>
        </p:spPr>
        <p:txBody>
          <a:bodyPr wrap="square" rtlCol="0">
            <a:spAutoFit/>
          </a:bodyPr>
          <a:lstStyle/>
          <a:p>
            <a:r>
              <a:rPr lang="en-GB" dirty="0">
                <a:solidFill>
                  <a:prstClr val="black"/>
                </a:solidFill>
                <a:latin typeface="Garamond"/>
              </a:rPr>
              <a:t>The density of the </a:t>
            </a:r>
            <a:r>
              <a:rPr lang="en-GB" dirty="0" smtClean="0">
                <a:solidFill>
                  <a:prstClr val="black"/>
                </a:solidFill>
                <a:latin typeface="Garamond"/>
              </a:rPr>
              <a:t>third</a:t>
            </a:r>
          </a:p>
          <a:p>
            <a:r>
              <a:rPr lang="en-GB" dirty="0" smtClean="0">
                <a:solidFill>
                  <a:prstClr val="black"/>
                </a:solidFill>
                <a:latin typeface="Garamond"/>
              </a:rPr>
              <a:t> </a:t>
            </a:r>
            <a:r>
              <a:rPr lang="en-GB" dirty="0">
                <a:solidFill>
                  <a:prstClr val="black"/>
                </a:solidFill>
                <a:latin typeface="Garamond"/>
              </a:rPr>
              <a:t>dilute component </a:t>
            </a:r>
            <a:endParaRPr lang="ja-JP" altLang="en-US" dirty="0" smtClean="0"/>
          </a:p>
          <a:p>
            <a:endParaRPr kumimoji="1" lang="ja-JP" altLang="en-US" dirty="0"/>
          </a:p>
        </p:txBody>
      </p:sp>
      <p:graphicFrame>
        <p:nvGraphicFramePr>
          <p:cNvPr id="23" name="オブジェクト 22"/>
          <p:cNvGraphicFramePr>
            <a:graphicFrameLocks noChangeAspect="1"/>
          </p:cNvGraphicFramePr>
          <p:nvPr/>
        </p:nvGraphicFramePr>
        <p:xfrm>
          <a:off x="-2971800" y="3898414"/>
          <a:ext cx="2438400" cy="433493"/>
        </p:xfrm>
        <a:graphic>
          <a:graphicData uri="http://schemas.openxmlformats.org/presentationml/2006/ole">
            <p:oleObj spid="_x0000_s807954" name="数式" r:id="rId6" imgW="1143000" imgH="203200" progId="Equation.3">
              <p:embed/>
            </p:oleObj>
          </a:graphicData>
        </a:graphic>
      </p:graphicFrame>
      <p:graphicFrame>
        <p:nvGraphicFramePr>
          <p:cNvPr id="24" name="オブジェクト 23"/>
          <p:cNvGraphicFramePr>
            <a:graphicFrameLocks noChangeAspect="1"/>
          </p:cNvGraphicFramePr>
          <p:nvPr/>
        </p:nvGraphicFramePr>
        <p:xfrm>
          <a:off x="9626123" y="4115161"/>
          <a:ext cx="748507" cy="460532"/>
        </p:xfrm>
        <a:graphic>
          <a:graphicData uri="http://schemas.openxmlformats.org/presentationml/2006/ole">
            <p:oleObj spid="_x0000_s807955" name="数式" r:id="rId7" imgW="330200" imgH="203200" progId="Equation.3">
              <p:embed/>
            </p:oleObj>
          </a:graphicData>
        </a:graphic>
      </p:graphicFrame>
      <p:sp>
        <p:nvSpPr>
          <p:cNvPr id="25" name="テキスト ボックス 24"/>
          <p:cNvSpPr txBox="1"/>
          <p:nvPr/>
        </p:nvSpPr>
        <p:spPr>
          <a:xfrm>
            <a:off x="9144000" y="5665631"/>
            <a:ext cx="3980577" cy="646331"/>
          </a:xfrm>
          <a:prstGeom prst="rect">
            <a:avLst/>
          </a:prstGeom>
          <a:noFill/>
        </p:spPr>
        <p:txBody>
          <a:bodyPr wrap="square" rtlCol="0">
            <a:spAutoFit/>
          </a:bodyPr>
          <a:lstStyle/>
          <a:p>
            <a:r>
              <a:rPr lang="en-GB" dirty="0" smtClean="0">
                <a:solidFill>
                  <a:prstClr val="black"/>
                </a:solidFill>
                <a:latin typeface="Garamond"/>
              </a:rPr>
              <a:t>The</a:t>
            </a:r>
            <a:r>
              <a:rPr lang="en-US" dirty="0">
                <a:solidFill>
                  <a:prstClr val="black"/>
                </a:solidFill>
                <a:latin typeface="Garamond"/>
              </a:rPr>
              <a:t> </a:t>
            </a:r>
            <a:r>
              <a:rPr lang="en-US" altLang="ja-JP" dirty="0" smtClean="0">
                <a:solidFill>
                  <a:prstClr val="black"/>
                </a:solidFill>
                <a:latin typeface="Garamond"/>
              </a:rPr>
              <a:t>free energy density such that</a:t>
            </a:r>
          </a:p>
          <a:p>
            <a:r>
              <a:rPr lang="en-US" altLang="ja-JP" dirty="0" smtClean="0">
                <a:solidFill>
                  <a:prstClr val="black"/>
                </a:solidFill>
                <a:latin typeface="Garamond"/>
              </a:rPr>
              <a:t>phase separation occurs.</a:t>
            </a:r>
            <a:endParaRPr kumimoji="1" lang="ja-JP" altLang="en-US" dirty="0"/>
          </a:p>
        </p:txBody>
      </p:sp>
      <p:pic>
        <p:nvPicPr>
          <p:cNvPr id="11" name="図 10"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295400" y="2309729"/>
            <a:ext cx="6553200" cy="833521"/>
          </a:xfrm>
          <a:prstGeom prst="rect">
            <a:avLst/>
          </a:prstGeom>
        </p:spPr>
      </p:pic>
      <p:pic>
        <p:nvPicPr>
          <p:cNvPr id="12" name="図 11"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2457450" y="6077012"/>
            <a:ext cx="2952750" cy="412271"/>
          </a:xfrm>
          <a:prstGeom prst="rect">
            <a:avLst/>
          </a:prstGeom>
        </p:spPr>
      </p:pic>
      <p:pic>
        <p:nvPicPr>
          <p:cNvPr id="13" name="図 12"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1371600" y="5638800"/>
            <a:ext cx="190500" cy="215900"/>
          </a:xfrm>
          <a:prstGeom prst="rect">
            <a:avLst/>
          </a:prstGeom>
        </p:spPr>
      </p:pic>
      <p:pic>
        <p:nvPicPr>
          <p:cNvPr id="14" name="図 13"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3200400" y="5257800"/>
            <a:ext cx="609600" cy="331694"/>
          </a:xfrm>
          <a:prstGeom prst="rect">
            <a:avLst/>
          </a:prstGeom>
        </p:spPr>
      </p:pic>
      <p:pic>
        <p:nvPicPr>
          <p:cNvPr id="15" name="図 14" descr="latex-image-1.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3886200" y="3143250"/>
            <a:ext cx="2540000" cy="419100"/>
          </a:xfrm>
          <a:prstGeom prst="rect">
            <a:avLst/>
          </a:prstGeom>
        </p:spPr>
      </p:pic>
      <p:pic>
        <p:nvPicPr>
          <p:cNvPr id="16" name="図 15" descr="latex-image-1.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800100" y="3599295"/>
            <a:ext cx="647700" cy="363105"/>
          </a:xfrm>
          <a:prstGeom prst="rect">
            <a:avLst/>
          </a:prstGeom>
        </p:spPr>
      </p:pic>
      <p:pic>
        <p:nvPicPr>
          <p:cNvPr id="18" name="図 17" descr="latex-image-1.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838200" y="4508500"/>
            <a:ext cx="190500" cy="215900"/>
          </a:xfrm>
          <a:prstGeom prst="rect">
            <a:avLst/>
          </a:prstGeom>
        </p:spPr>
      </p:pic>
      <p:pic>
        <p:nvPicPr>
          <p:cNvPr id="19" name="図 18" descr="latex-image-1.pdf"/>
          <p:cNvPicPr>
            <a:picLocks noChangeAspect="1"/>
          </p:cNvPicPr>
          <p:nvPr/>
        </p:nvPicPr>
        <mc:AlternateContent>
          <mc:Choice xmlns:ma="http://schemas.microsoft.com/office/mac/drawingml/2008/main" Requires="ma">
            <p:blipFill>
              <a:blip r:embed="rId22"/>
              <a:stretch>
                <a:fillRect/>
              </a:stretch>
            </p:blipFill>
          </mc:Choice>
          <mc:Fallback>
            <p:blipFill>
              <a:blip r:embed="rId23"/>
              <a:stretch>
                <a:fillRect/>
              </a:stretch>
            </p:blipFill>
          </mc:Fallback>
        </mc:AlternateContent>
        <p:spPr>
          <a:xfrm>
            <a:off x="5105400" y="4800600"/>
            <a:ext cx="685800" cy="2476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正方形/長方形 29"/>
          <p:cNvSpPr/>
          <p:nvPr/>
        </p:nvSpPr>
        <p:spPr>
          <a:xfrm>
            <a:off x="2819400" y="2560362"/>
            <a:ext cx="5867400" cy="1763862"/>
          </a:xfrm>
          <a:prstGeom prst="rect">
            <a:avLst/>
          </a:prstGeom>
          <a:gradFill flip="none" rotWithShape="1">
            <a:gsLst>
              <a:gs pos="0">
                <a:schemeClr val="accent6"/>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2"/>
          <a:stretch>
            <a:fillRect/>
          </a:stretch>
        </p:blipFill>
        <p:spPr>
          <a:xfrm>
            <a:off x="0" y="2684939"/>
            <a:ext cx="2396478" cy="1639285"/>
          </a:xfrm>
          <a:prstGeom prst="rect">
            <a:avLst/>
          </a:prstGeom>
        </p:spPr>
      </p:pic>
      <p:sp>
        <p:nvSpPr>
          <p:cNvPr id="2" name="タイトル 1"/>
          <p:cNvSpPr>
            <a:spLocks noGrp="1"/>
          </p:cNvSpPr>
          <p:nvPr>
            <p:ph type="title"/>
          </p:nvPr>
        </p:nvSpPr>
        <p:spPr/>
        <p:txBody>
          <a:bodyPr/>
          <a:lstStyle/>
          <a:p>
            <a:r>
              <a:rPr lang="en-US" altLang="zh-CN" b="1" dirty="0" smtClean="0">
                <a:solidFill>
                  <a:prstClr val="black"/>
                </a:solidFill>
                <a:latin typeface="Garamond"/>
                <a:ea typeface="ＭＳ 明朝" pitchFamily="17" charset="-128"/>
                <a:cs typeface="Times New Roman" pitchFamily="18" charset="0"/>
              </a:rPr>
              <a:t>DYNAMIC EQUATIONS</a:t>
            </a:r>
            <a:endParaRPr lang="ja-JP" altLang="en-US" dirty="0"/>
          </a:p>
        </p:txBody>
      </p:sp>
      <p:sp>
        <p:nvSpPr>
          <p:cNvPr id="3" name="コンテンツ プレースホルダ 2"/>
          <p:cNvSpPr>
            <a:spLocks noGrp="1"/>
          </p:cNvSpPr>
          <p:nvPr>
            <p:ph idx="1"/>
          </p:nvPr>
        </p:nvSpPr>
        <p:spPr>
          <a:xfrm>
            <a:off x="533400" y="1785938"/>
            <a:ext cx="8915400" cy="5097462"/>
          </a:xfrm>
        </p:spPr>
        <p:txBody>
          <a:bodyPr>
            <a:normAutofit lnSpcReduction="10000"/>
          </a:bodyPr>
          <a:lstStyle/>
          <a:p>
            <a:pPr marL="0" lvl="0" indent="0" defTabSz="4271658">
              <a:spcBef>
                <a:spcPts val="0"/>
              </a:spcBef>
              <a:buNone/>
            </a:pPr>
            <a:endParaRPr lang="en-GB" sz="3600" dirty="0" smtClean="0">
              <a:solidFill>
                <a:prstClr val="black"/>
              </a:solidFill>
              <a:latin typeface="Garamond"/>
            </a:endParaRPr>
          </a:p>
          <a:p>
            <a:pPr marL="0" lvl="0" indent="0" defTabSz="4271658">
              <a:spcBef>
                <a:spcPts val="0"/>
              </a:spcBef>
              <a:buNone/>
            </a:pPr>
            <a:endParaRPr lang="en-GB" sz="3600" dirty="0" smtClean="0">
              <a:solidFill>
                <a:prstClr val="black"/>
              </a:solidFill>
              <a:latin typeface="Garamond"/>
            </a:endParaRPr>
          </a:p>
          <a:p>
            <a:pPr marL="0" lvl="0" indent="0" defTabSz="4271658">
              <a:spcBef>
                <a:spcPts val="0"/>
              </a:spcBef>
              <a:buNone/>
            </a:pPr>
            <a:r>
              <a:rPr lang="en-GB" altLang="ja-JP" sz="3600" dirty="0" smtClean="0">
                <a:solidFill>
                  <a:prstClr val="black"/>
                </a:solidFill>
                <a:latin typeface="Garamond"/>
              </a:rPr>
              <a:t>                                                                  </a:t>
            </a:r>
          </a:p>
          <a:p>
            <a:pPr marL="0" lvl="0" indent="0" defTabSz="4271658">
              <a:spcBef>
                <a:spcPts val="0"/>
              </a:spcBef>
              <a:buNone/>
            </a:pPr>
            <a:endParaRPr lang="en-US" altLang="ja-JP" sz="3600" dirty="0" smtClean="0">
              <a:solidFill>
                <a:prstClr val="black"/>
              </a:solidFill>
              <a:latin typeface="Garamond"/>
            </a:endParaRPr>
          </a:p>
          <a:p>
            <a:pPr marL="0" lvl="0" indent="0" defTabSz="4271658">
              <a:spcBef>
                <a:spcPts val="0"/>
              </a:spcBef>
              <a:buNone/>
            </a:pPr>
            <a:endParaRPr lang="en-US" sz="3600" dirty="0" smtClean="0">
              <a:solidFill>
                <a:prstClr val="black"/>
              </a:solidFill>
              <a:latin typeface="Garamond"/>
            </a:endParaRPr>
          </a:p>
          <a:p>
            <a:pPr marL="0" lvl="0" indent="0" defTabSz="4271658">
              <a:spcBef>
                <a:spcPts val="0"/>
              </a:spcBef>
              <a:buNone/>
            </a:pPr>
            <a:r>
              <a:rPr lang="en-US" sz="3600" dirty="0" smtClean="0">
                <a:solidFill>
                  <a:prstClr val="black"/>
                </a:solidFill>
                <a:latin typeface="Garamond"/>
              </a:rPr>
              <a:t>We neglect deformations of the droplet. </a:t>
            </a:r>
            <a:endParaRPr lang="en-GB" sz="3600" dirty="0" smtClean="0">
              <a:solidFill>
                <a:prstClr val="black"/>
              </a:solidFill>
              <a:latin typeface="Garamond"/>
            </a:endParaRPr>
          </a:p>
          <a:p>
            <a:pPr marL="0" lvl="0" indent="0" defTabSz="4271658">
              <a:spcBef>
                <a:spcPts val="0"/>
              </a:spcBef>
              <a:buNone/>
            </a:pPr>
            <a:endParaRPr lang="en-GB" sz="3600" dirty="0" smtClean="0">
              <a:solidFill>
                <a:prstClr val="black"/>
              </a:solidFill>
              <a:latin typeface="Garamond"/>
            </a:endParaRPr>
          </a:p>
          <a:p>
            <a:pPr marL="0" lvl="0" indent="0" defTabSz="4271658">
              <a:spcBef>
                <a:spcPts val="0"/>
              </a:spcBef>
              <a:buNone/>
            </a:pPr>
            <a:r>
              <a:rPr lang="en-GB" sz="3600" dirty="0" smtClean="0">
                <a:solidFill>
                  <a:prstClr val="black"/>
                </a:solidFill>
                <a:latin typeface="Garamond"/>
              </a:rPr>
              <a:t> </a:t>
            </a:r>
          </a:p>
          <a:p>
            <a:pPr marL="0" lvl="0" indent="0" defTabSz="4271658">
              <a:spcBef>
                <a:spcPts val="0"/>
              </a:spcBef>
              <a:buNone/>
            </a:pPr>
            <a:r>
              <a:rPr lang="en-GB" sz="3600" dirty="0" smtClean="0">
                <a:solidFill>
                  <a:prstClr val="black"/>
                </a:solidFill>
                <a:latin typeface="Garamond"/>
              </a:rPr>
              <a:t>The pressure    is determined from the incompressibility condition                   .  </a:t>
            </a:r>
            <a:endParaRPr lang="ja-JP" altLang="en-US" sz="3600" dirty="0" smtClean="0">
              <a:solidFill>
                <a:prstClr val="black"/>
              </a:solidFill>
              <a:latin typeface="Garamond"/>
              <a:ea typeface="ＭＳ Ｐ明朝"/>
            </a:endParaRPr>
          </a:p>
          <a:p>
            <a:endParaRPr lang="ja-JP" altLang="en-US" dirty="0"/>
          </a:p>
        </p:txBody>
      </p:sp>
      <p:pic>
        <p:nvPicPr>
          <p:cNvPr id="9" name="図 8"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44500" y="1022112"/>
            <a:ext cx="7543800" cy="791051"/>
          </a:xfrm>
          <a:prstGeom prst="rect">
            <a:avLst/>
          </a:prstGeom>
        </p:spPr>
      </p:pic>
      <p:pic>
        <p:nvPicPr>
          <p:cNvPr id="10" name="図 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070100" y="1676400"/>
            <a:ext cx="3644900" cy="842693"/>
          </a:xfrm>
          <a:prstGeom prst="rect">
            <a:avLst/>
          </a:prstGeom>
        </p:spPr>
      </p:pic>
      <p:pic>
        <p:nvPicPr>
          <p:cNvPr id="11" name="図 10"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173192" y="4953000"/>
            <a:ext cx="6252486" cy="887031"/>
          </a:xfrm>
          <a:prstGeom prst="rect">
            <a:avLst/>
          </a:prstGeom>
        </p:spPr>
      </p:pic>
      <p:pic>
        <p:nvPicPr>
          <p:cNvPr id="13" name="図 12"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673078" y="6324600"/>
            <a:ext cx="1752600" cy="342900"/>
          </a:xfrm>
          <a:prstGeom prst="rect">
            <a:avLst/>
          </a:prstGeom>
        </p:spPr>
      </p:pic>
      <p:pic>
        <p:nvPicPr>
          <p:cNvPr id="14" name="図 13"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3022600" y="5943600"/>
            <a:ext cx="254000" cy="304800"/>
          </a:xfrm>
          <a:prstGeom prst="rect">
            <a:avLst/>
          </a:prstGeom>
        </p:spPr>
      </p:pic>
      <p:pic>
        <p:nvPicPr>
          <p:cNvPr id="17" name="図 16"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918839" y="2957989"/>
            <a:ext cx="469900" cy="406400"/>
          </a:xfrm>
          <a:prstGeom prst="rect">
            <a:avLst/>
          </a:prstGeom>
        </p:spPr>
      </p:pic>
      <p:pic>
        <p:nvPicPr>
          <p:cNvPr id="18" name="図 17"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1367457" y="3561240"/>
            <a:ext cx="342900" cy="342900"/>
          </a:xfrm>
          <a:prstGeom prst="rect">
            <a:avLst/>
          </a:prstGeom>
        </p:spPr>
      </p:pic>
      <p:cxnSp>
        <p:nvCxnSpPr>
          <p:cNvPr id="20" name="直線矢印コネクタ 19"/>
          <p:cNvCxnSpPr/>
          <p:nvPr/>
        </p:nvCxnSpPr>
        <p:spPr>
          <a:xfrm rot="10800000">
            <a:off x="1367457" y="3467903"/>
            <a:ext cx="512118" cy="1588"/>
          </a:xfrm>
          <a:prstGeom prst="straightConnector1">
            <a:avLst/>
          </a:prstGeom>
          <a:ln>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flipV="1">
            <a:off x="-287661" y="3471079"/>
            <a:ext cx="1676400" cy="6842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9" name="図 18"/>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5803900" y="2730500"/>
            <a:ext cx="368300" cy="317500"/>
          </a:xfrm>
          <a:prstGeom prst="rect">
            <a:avLst/>
          </a:prstGeom>
        </p:spPr>
      </p:pic>
      <p:sp>
        <p:nvSpPr>
          <p:cNvPr id="21" name="テキスト ボックス 20"/>
          <p:cNvSpPr txBox="1"/>
          <p:nvPr/>
        </p:nvSpPr>
        <p:spPr>
          <a:xfrm>
            <a:off x="6362241" y="2617113"/>
            <a:ext cx="3391359" cy="430887"/>
          </a:xfrm>
          <a:prstGeom prst="rect">
            <a:avLst/>
          </a:prstGeom>
          <a:noFill/>
        </p:spPr>
        <p:txBody>
          <a:bodyPr wrap="square" rtlCol="0">
            <a:spAutoFit/>
          </a:bodyPr>
          <a:lstStyle/>
          <a:p>
            <a:r>
              <a:rPr lang="en-GB" sz="2200" dirty="0" smtClean="0">
                <a:solidFill>
                  <a:prstClr val="black"/>
                </a:solidFill>
                <a:latin typeface="Garamond"/>
              </a:rPr>
              <a:t>Diffusion constant</a:t>
            </a:r>
            <a:endParaRPr kumimoji="1" lang="ja-JP" altLang="en-US" sz="2200" dirty="0"/>
          </a:p>
        </p:txBody>
      </p:sp>
      <p:pic>
        <p:nvPicPr>
          <p:cNvPr id="22" name="図 21"/>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5842000" y="3340100"/>
            <a:ext cx="254000" cy="317500"/>
          </a:xfrm>
          <a:prstGeom prst="rect">
            <a:avLst/>
          </a:prstGeom>
        </p:spPr>
      </p:pic>
      <p:sp>
        <p:nvSpPr>
          <p:cNvPr id="24" name="テキスト ボックス 23"/>
          <p:cNvSpPr txBox="1"/>
          <p:nvPr/>
        </p:nvSpPr>
        <p:spPr>
          <a:xfrm>
            <a:off x="6342403" y="3200400"/>
            <a:ext cx="3291794" cy="430887"/>
          </a:xfrm>
          <a:prstGeom prst="rect">
            <a:avLst/>
          </a:prstGeom>
          <a:noFill/>
        </p:spPr>
        <p:txBody>
          <a:bodyPr wrap="square" rtlCol="0">
            <a:spAutoFit/>
          </a:bodyPr>
          <a:lstStyle/>
          <a:p>
            <a:r>
              <a:rPr lang="en-GB" sz="2200" dirty="0" smtClean="0">
                <a:solidFill>
                  <a:prstClr val="black"/>
                </a:solidFill>
                <a:latin typeface="Garamond"/>
              </a:rPr>
              <a:t>Decomposition rate</a:t>
            </a:r>
            <a:endParaRPr kumimoji="1" lang="ja-JP" altLang="en-US" sz="2200" dirty="0"/>
          </a:p>
        </p:txBody>
      </p:sp>
      <p:pic>
        <p:nvPicPr>
          <p:cNvPr id="25" name="図 24"/>
          <p:cNvPicPr>
            <a:picLocks noChangeAspect="1"/>
          </p:cNvPicPr>
          <p:nvPr/>
        </p:nvPicPr>
        <mc:AlternateContent>
          <mc:Choice xmlns:ma="http://schemas.microsoft.com/office/mac/drawingml/2008/main" Requires="ma">
            <p:blipFill>
              <a:blip r:embed="rId21"/>
              <a:stretch>
                <a:fillRect/>
              </a:stretch>
            </p:blipFill>
          </mc:Choice>
          <mc:Fallback>
            <p:blipFill>
              <a:blip r:embed="rId22"/>
              <a:stretch>
                <a:fillRect/>
              </a:stretch>
            </p:blipFill>
          </mc:Fallback>
        </mc:AlternateContent>
        <p:spPr>
          <a:xfrm>
            <a:off x="5765800" y="3886200"/>
            <a:ext cx="330200" cy="342900"/>
          </a:xfrm>
          <a:prstGeom prst="rect">
            <a:avLst/>
          </a:prstGeom>
        </p:spPr>
      </p:pic>
      <p:sp>
        <p:nvSpPr>
          <p:cNvPr id="26" name="テキスト ボックス 25"/>
          <p:cNvSpPr txBox="1"/>
          <p:nvPr/>
        </p:nvSpPr>
        <p:spPr>
          <a:xfrm>
            <a:off x="6385606" y="3836313"/>
            <a:ext cx="2605994" cy="430887"/>
          </a:xfrm>
          <a:prstGeom prst="rect">
            <a:avLst/>
          </a:prstGeom>
          <a:noFill/>
        </p:spPr>
        <p:txBody>
          <a:bodyPr wrap="square" rtlCol="0">
            <a:spAutoFit/>
          </a:bodyPr>
          <a:lstStyle/>
          <a:p>
            <a:r>
              <a:rPr lang="en-GB" sz="2200" dirty="0" smtClean="0">
                <a:solidFill>
                  <a:prstClr val="black"/>
                </a:solidFill>
                <a:latin typeface="Garamond"/>
              </a:rPr>
              <a:t>Generation rate</a:t>
            </a:r>
            <a:endParaRPr kumimoji="1" lang="ja-JP" altLang="en-US" sz="2200" dirty="0"/>
          </a:p>
        </p:txBody>
      </p:sp>
      <p:pic>
        <p:nvPicPr>
          <p:cNvPr id="27" name="図 26" descr="latex-image-1.pdf"/>
          <p:cNvPicPr>
            <a:picLocks noChangeAspect="1"/>
          </p:cNvPicPr>
          <p:nvPr/>
        </p:nvPicPr>
        <mc:AlternateContent>
          <mc:Choice xmlns:ma="http://schemas.microsoft.com/office/mac/drawingml/2008/main" Requires="ma">
            <p:blipFill>
              <a:blip r:embed="rId23"/>
              <a:stretch>
                <a:fillRect/>
              </a:stretch>
            </p:blipFill>
          </mc:Choice>
          <mc:Fallback>
            <p:blipFill>
              <a:blip r:embed="rId24"/>
              <a:stretch>
                <a:fillRect/>
              </a:stretch>
            </p:blipFill>
          </mc:Fallback>
        </mc:AlternateContent>
        <p:spPr>
          <a:xfrm>
            <a:off x="3022600" y="3886200"/>
            <a:ext cx="2438915" cy="402421"/>
          </a:xfrm>
          <a:prstGeom prst="rect">
            <a:avLst/>
          </a:prstGeom>
        </p:spPr>
      </p:pic>
      <p:pic>
        <p:nvPicPr>
          <p:cNvPr id="28" name="図 27" descr="latex-image-1.pdf"/>
          <p:cNvPicPr>
            <a:picLocks noChangeAspect="1"/>
          </p:cNvPicPr>
          <p:nvPr/>
        </p:nvPicPr>
        <mc:AlternateContent>
          <mc:Choice xmlns:ma="http://schemas.microsoft.com/office/mac/drawingml/2008/main" Requires="ma">
            <p:blipFill>
              <a:blip r:embed="rId25"/>
              <a:stretch>
                <a:fillRect/>
              </a:stretch>
            </p:blipFill>
          </mc:Choice>
          <mc:Fallback>
            <p:blipFill>
              <a:blip r:embed="rId26"/>
              <a:stretch>
                <a:fillRect/>
              </a:stretch>
            </p:blipFill>
          </mc:Fallback>
        </mc:AlternateContent>
        <p:spPr>
          <a:xfrm>
            <a:off x="2927350" y="3048000"/>
            <a:ext cx="190500" cy="215900"/>
          </a:xfrm>
          <a:prstGeom prst="rect">
            <a:avLst/>
          </a:prstGeom>
        </p:spPr>
      </p:pic>
      <p:sp>
        <p:nvSpPr>
          <p:cNvPr id="29" name="テキスト ボックス 28"/>
          <p:cNvSpPr txBox="1"/>
          <p:nvPr/>
        </p:nvSpPr>
        <p:spPr>
          <a:xfrm>
            <a:off x="3213100" y="2625804"/>
            <a:ext cx="2349500" cy="1107996"/>
          </a:xfrm>
          <a:prstGeom prst="rect">
            <a:avLst/>
          </a:prstGeom>
          <a:noFill/>
        </p:spPr>
        <p:txBody>
          <a:bodyPr wrap="square" rtlCol="0">
            <a:spAutoFit/>
          </a:bodyPr>
          <a:lstStyle/>
          <a:p>
            <a:r>
              <a:rPr lang="en-GB" sz="2200" dirty="0" smtClean="0">
                <a:solidFill>
                  <a:prstClr val="black"/>
                </a:solidFill>
                <a:latin typeface="Garamond"/>
              </a:rPr>
              <a:t>Concentration of the dilute component</a:t>
            </a:r>
            <a:endParaRPr kumimoji="1" lang="ja-JP" alt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 name="正方形/長方形 39"/>
          <p:cNvSpPr/>
          <p:nvPr/>
        </p:nvSpPr>
        <p:spPr>
          <a:xfrm>
            <a:off x="6134100" y="7239000"/>
            <a:ext cx="5105400" cy="173221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3352800" y="6858000"/>
            <a:ext cx="8229600" cy="4525963"/>
          </a:xfrm>
        </p:spPr>
        <p:txBody>
          <a:bodyPr/>
          <a:lstStyle/>
          <a:p>
            <a:endParaRPr lang="ja-JP" altLang="en-US"/>
          </a:p>
        </p:txBody>
      </p:sp>
      <p:sp>
        <p:nvSpPr>
          <p:cNvPr id="4" name="タイトル 1"/>
          <p:cNvSpPr txBox="1">
            <a:spLocks/>
          </p:cNvSpPr>
          <p:nvPr/>
        </p:nvSpPr>
        <p:spPr>
          <a:xfrm>
            <a:off x="609600" y="228600"/>
            <a:ext cx="8229600" cy="1143000"/>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zh-CN" sz="4400" b="1" i="0" u="none" strike="noStrike" kern="1200" cap="none" spc="0" normalizeH="0" baseline="0" noProof="0" dirty="0" smtClean="0">
                <a:ln>
                  <a:noFill/>
                </a:ln>
                <a:solidFill>
                  <a:prstClr val="black"/>
                </a:solidFill>
                <a:effectLst/>
                <a:uLnTx/>
                <a:uFillTx/>
                <a:latin typeface="Garamond"/>
                <a:ea typeface="ＭＳ 明朝" pitchFamily="17" charset="-128"/>
                <a:cs typeface="Times New Roman" pitchFamily="18" charset="0"/>
              </a:rPr>
              <a:t>OUTLINE OF OUR ANALYSIS</a:t>
            </a:r>
            <a:r>
              <a:rPr kumimoji="1" lang="en-US" altLang="zh-CN" sz="4400" b="1" i="0" u="none" strike="noStrike" kern="1200" cap="none" spc="0" normalizeH="0" noProof="0" dirty="0" smtClean="0">
                <a:ln>
                  <a:noFill/>
                </a:ln>
                <a:solidFill>
                  <a:prstClr val="black"/>
                </a:solidFill>
                <a:effectLst/>
                <a:uLnTx/>
                <a:uFillTx/>
                <a:latin typeface="Garamond"/>
                <a:ea typeface="ＭＳ 明朝" pitchFamily="17" charset="-128"/>
                <a:cs typeface="Times New Roman" pitchFamily="18" charset="0"/>
              </a:rPr>
              <a:t> ON THE DROPLET VELOCITY</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コンテンツ プレースホルダ 2"/>
          <p:cNvSpPr txBox="1">
            <a:spLocks/>
          </p:cNvSpPr>
          <p:nvPr/>
        </p:nvSpPr>
        <p:spPr>
          <a:xfrm>
            <a:off x="1447800" y="1502079"/>
            <a:ext cx="5486400" cy="802665"/>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GB" sz="2700" b="0" i="0" u="none" strike="noStrike" kern="1200" cap="none" spc="0" normalizeH="0" baseline="0" noProof="0" dirty="0" smtClean="0">
                <a:ln>
                  <a:noFill/>
                </a:ln>
                <a:solidFill>
                  <a:prstClr val="black"/>
                </a:solidFill>
                <a:effectLst/>
                <a:uLnTx/>
                <a:uFillTx/>
                <a:latin typeface="Garamond"/>
                <a:ea typeface="+mn-ea"/>
                <a:cs typeface="+mn-cs"/>
              </a:rPr>
              <a:t>Concentration profile of the third dilute component on the interface</a:t>
            </a:r>
            <a:endParaRPr kumimoji="1" lang="ja-JP"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コンテンツ プレースホルダ 2"/>
          <p:cNvSpPr txBox="1">
            <a:spLocks/>
          </p:cNvSpPr>
          <p:nvPr/>
        </p:nvSpPr>
        <p:spPr>
          <a:xfrm>
            <a:off x="1828800" y="3124200"/>
            <a:ext cx="5486400" cy="8382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GB" sz="2700" b="0" i="0" u="none" strike="noStrike" kern="1200" cap="none" spc="0" normalizeH="0" baseline="0" noProof="0" dirty="0" smtClean="0">
                <a:ln>
                  <a:noFill/>
                </a:ln>
                <a:solidFill>
                  <a:prstClr val="black"/>
                </a:solidFill>
                <a:effectLst/>
                <a:uLnTx/>
                <a:uFillTx/>
                <a:latin typeface="Garamond"/>
                <a:ea typeface="+mn-ea"/>
                <a:cs typeface="+mn-cs"/>
              </a:rPr>
              <a:t>Interface tension and its gradient</a:t>
            </a:r>
            <a:endParaRPr kumimoji="1" lang="ja-JP"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コンテンツ プレースホルダ 2"/>
          <p:cNvSpPr txBox="1">
            <a:spLocks/>
          </p:cNvSpPr>
          <p:nvPr/>
        </p:nvSpPr>
        <p:spPr>
          <a:xfrm>
            <a:off x="2206623" y="4511338"/>
            <a:ext cx="4114800" cy="85551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GB" sz="2700" b="0" i="0" u="none" strike="noStrike" kern="1200" cap="none" spc="0" normalizeH="0" baseline="0" noProof="0" dirty="0" smtClean="0">
                <a:ln>
                  <a:noFill/>
                </a:ln>
                <a:solidFill>
                  <a:prstClr val="black"/>
                </a:solidFill>
                <a:effectLst/>
                <a:uLnTx/>
                <a:uFillTx/>
                <a:latin typeface="Garamond"/>
                <a:ea typeface="+mn-ea"/>
                <a:cs typeface="+mn-cs"/>
              </a:rPr>
              <a:t>Flow field around a droplet</a:t>
            </a:r>
            <a:endParaRPr kumimoji="1" lang="ja-JP"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コンテンツ プレースホルダ 2"/>
          <p:cNvSpPr txBox="1">
            <a:spLocks/>
          </p:cNvSpPr>
          <p:nvPr/>
        </p:nvSpPr>
        <p:spPr>
          <a:xfrm>
            <a:off x="9886421" y="4403080"/>
            <a:ext cx="5486400" cy="80266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GB" sz="3200" b="0" i="0" u="none" strike="noStrike" kern="1200" cap="none" spc="0" normalizeH="0" baseline="0" noProof="0" dirty="0" err="1" smtClean="0">
                <a:ln>
                  <a:noFill/>
                </a:ln>
                <a:solidFill>
                  <a:prstClr val="black"/>
                </a:solidFill>
                <a:effectLst/>
                <a:uLnTx/>
                <a:uFillTx/>
                <a:latin typeface="Garamond"/>
                <a:ea typeface="+mn-ea"/>
                <a:cs typeface="+mn-cs"/>
              </a:rPr>
              <a:t>Marangoni</a:t>
            </a:r>
            <a:r>
              <a:rPr kumimoji="1" lang="en-GB" sz="3200" b="0" i="0" u="none" strike="noStrike" kern="1200" cap="none" spc="0" normalizeH="0" baseline="0" noProof="0" dirty="0" smtClean="0">
                <a:ln>
                  <a:noFill/>
                </a:ln>
                <a:solidFill>
                  <a:prstClr val="black"/>
                </a:solidFill>
                <a:effectLst/>
                <a:uLnTx/>
                <a:uFillTx/>
                <a:latin typeface="Garamond"/>
                <a:ea typeface="+mn-ea"/>
                <a:cs typeface="+mn-cs"/>
              </a:rPr>
              <a:t> effect</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直線矢印コネクタ 9"/>
          <p:cNvCxnSpPr/>
          <p:nvPr/>
        </p:nvCxnSpPr>
        <p:spPr>
          <a:xfrm rot="5400000">
            <a:off x="3863485" y="2838939"/>
            <a:ext cx="80266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コンテンツ プレースホルダ 2"/>
          <p:cNvSpPr txBox="1">
            <a:spLocks/>
          </p:cNvSpPr>
          <p:nvPr/>
        </p:nvSpPr>
        <p:spPr>
          <a:xfrm>
            <a:off x="2209800" y="5773886"/>
            <a:ext cx="4114800" cy="855514"/>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GB" sz="3200" b="0" i="0" u="none" strike="noStrike" kern="1200" cap="none" spc="0" normalizeH="0" baseline="0" noProof="0" dirty="0" smtClean="0">
                <a:ln>
                  <a:noFill/>
                </a:ln>
                <a:solidFill>
                  <a:prstClr val="black"/>
                </a:solidFill>
                <a:effectLst/>
                <a:uLnTx/>
                <a:uFillTx/>
                <a:latin typeface="Garamond"/>
                <a:ea typeface="+mn-ea"/>
                <a:cs typeface="+mn-cs"/>
              </a:rPr>
              <a:t>The velocity of the droplet </a:t>
            </a:r>
            <a:r>
              <a:rPr kumimoji="1" lang="en-GB" sz="3200" b="0" i="0" u="none" strike="noStrike" kern="1200" cap="none" spc="0" normalizeH="0" baseline="0" noProof="0" dirty="0" err="1" smtClean="0">
                <a:ln>
                  <a:noFill/>
                </a:ln>
                <a:solidFill>
                  <a:prstClr val="black"/>
                </a:solidFill>
                <a:effectLst/>
                <a:uLnTx/>
                <a:uFillTx/>
                <a:latin typeface="Garamond"/>
                <a:ea typeface="+mn-ea"/>
                <a:cs typeface="+mn-cs"/>
              </a:rPr>
              <a:t>center</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3" name="直線矢印コネクタ 12"/>
          <p:cNvCxnSpPr/>
          <p:nvPr/>
        </p:nvCxnSpPr>
        <p:spPr>
          <a:xfrm rot="5400000">
            <a:off x="3994941" y="5371306"/>
            <a:ext cx="533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rot="5400000">
            <a:off x="3932163" y="4177851"/>
            <a:ext cx="66848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5" name="図 34"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44550" y="2786430"/>
            <a:ext cx="2730500" cy="342900"/>
          </a:xfrm>
          <a:prstGeom prst="rect">
            <a:avLst/>
          </a:prstGeom>
        </p:spPr>
      </p:pic>
      <p:sp>
        <p:nvSpPr>
          <p:cNvPr id="36" name="コンテンツ プレースホルダ 2"/>
          <p:cNvSpPr txBox="1">
            <a:spLocks/>
          </p:cNvSpPr>
          <p:nvPr/>
        </p:nvSpPr>
        <p:spPr>
          <a:xfrm>
            <a:off x="5764213" y="6858000"/>
            <a:ext cx="5410200" cy="1732213"/>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1" lang="en-GB" sz="3200" b="0" i="0" u="none" strike="noStrike" kern="1200" cap="none" spc="0" normalizeH="0" baseline="0" noProof="0" dirty="0" smtClean="0">
                <a:ln>
                  <a:noFill/>
                </a:ln>
                <a:solidFill>
                  <a:prstClr val="black"/>
                </a:solidFill>
                <a:effectLst/>
                <a:uLnTx/>
                <a:uFillTx/>
                <a:latin typeface="Garamond"/>
                <a:ea typeface="+mn-ea"/>
                <a:cs typeface="+mn-cs"/>
              </a:rPr>
              <a:t> We will</a:t>
            </a:r>
            <a:r>
              <a:rPr kumimoji="1" lang="en-GB" sz="3200" b="0" i="0" u="none" strike="noStrike" kern="1200" cap="none" spc="0" normalizeH="0" noProof="0" dirty="0" smtClean="0">
                <a:ln>
                  <a:noFill/>
                </a:ln>
                <a:solidFill>
                  <a:prstClr val="black"/>
                </a:solidFill>
                <a:effectLst/>
                <a:uLnTx/>
                <a:uFillTx/>
                <a:latin typeface="Garamond"/>
                <a:ea typeface="+mn-ea"/>
                <a:cs typeface="+mn-cs"/>
              </a:rPr>
              <a:t> obtain the expression of the droplet velocity in terms of the profile of the third </a:t>
            </a:r>
            <a:r>
              <a:rPr lang="en-GB" sz="3200" dirty="0" smtClean="0">
                <a:solidFill>
                  <a:prstClr val="black"/>
                </a:solidFill>
                <a:latin typeface="Garamond"/>
              </a:rPr>
              <a:t>dilute  component.</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7" name="図 36"/>
          <p:cNvPicPr>
            <a:picLocks noChangeAspect="1"/>
          </p:cNvPicPr>
          <p:nvPr/>
        </p:nvPicPr>
        <p:blipFill>
          <a:blip r:embed="rId4"/>
          <a:stretch>
            <a:fillRect/>
          </a:stretch>
        </p:blipFill>
        <p:spPr>
          <a:xfrm>
            <a:off x="5880367" y="4876800"/>
            <a:ext cx="1511033" cy="1399322"/>
          </a:xfrm>
          <a:prstGeom prst="rect">
            <a:avLst/>
          </a:prstGeom>
        </p:spPr>
      </p:pic>
      <p:pic>
        <p:nvPicPr>
          <p:cNvPr id="38" name="図 37"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486400" y="3670300"/>
            <a:ext cx="3187700" cy="444500"/>
          </a:xfrm>
          <a:prstGeom prst="rect">
            <a:avLst/>
          </a:prstGeom>
        </p:spPr>
      </p:pic>
      <p:pic>
        <p:nvPicPr>
          <p:cNvPr id="39" name="図 38"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147998" y="4212580"/>
            <a:ext cx="3873500" cy="381000"/>
          </a:xfrm>
          <a:prstGeom prst="rect">
            <a:avLst/>
          </a:prstGeom>
        </p:spPr>
      </p:pic>
      <p:cxnSp>
        <p:nvCxnSpPr>
          <p:cNvPr id="19" name="直線コネクタ 18"/>
          <p:cNvCxnSpPr/>
          <p:nvPr/>
        </p:nvCxnSpPr>
        <p:spPr>
          <a:xfrm rot="10800000">
            <a:off x="384177" y="6272946"/>
            <a:ext cx="1822447" cy="7146"/>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rot="5400000" flipH="1" flipV="1">
            <a:off x="-1802973" y="4092943"/>
            <a:ext cx="4372710" cy="158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a:off x="381000" y="1905794"/>
            <a:ext cx="1066800" cy="1588"/>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a:off x="6477794" y="2490297"/>
            <a:ext cx="25669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フリーフォーム 24"/>
          <p:cNvSpPr/>
          <p:nvPr/>
        </p:nvSpPr>
        <p:spPr>
          <a:xfrm>
            <a:off x="7219421" y="1696018"/>
            <a:ext cx="1083734" cy="795867"/>
          </a:xfrm>
          <a:custGeom>
            <a:avLst/>
            <a:gdLst>
              <a:gd name="connsiteX0" fmla="*/ 0 w 1083734"/>
              <a:gd name="connsiteY0" fmla="*/ 770467 h 795867"/>
              <a:gd name="connsiteX1" fmla="*/ 152400 w 1083734"/>
              <a:gd name="connsiteY1" fmla="*/ 601134 h 795867"/>
              <a:gd name="connsiteX2" fmla="*/ 220133 w 1083734"/>
              <a:gd name="connsiteY2" fmla="*/ 347134 h 795867"/>
              <a:gd name="connsiteX3" fmla="*/ 338667 w 1083734"/>
              <a:gd name="connsiteY3" fmla="*/ 143934 h 795867"/>
              <a:gd name="connsiteX4" fmla="*/ 541867 w 1083734"/>
              <a:gd name="connsiteY4" fmla="*/ 8467 h 795867"/>
              <a:gd name="connsiteX5" fmla="*/ 745067 w 1083734"/>
              <a:gd name="connsiteY5" fmla="*/ 194734 h 795867"/>
              <a:gd name="connsiteX6" fmla="*/ 863600 w 1083734"/>
              <a:gd name="connsiteY6" fmla="*/ 601134 h 795867"/>
              <a:gd name="connsiteX7" fmla="*/ 1049867 w 1083734"/>
              <a:gd name="connsiteY7" fmla="*/ 770467 h 795867"/>
              <a:gd name="connsiteX8" fmla="*/ 1066800 w 1083734"/>
              <a:gd name="connsiteY8" fmla="*/ 753534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734" h="795867">
                <a:moveTo>
                  <a:pt x="0" y="770467"/>
                </a:moveTo>
                <a:cubicBezTo>
                  <a:pt x="57855" y="721078"/>
                  <a:pt x="115711" y="671690"/>
                  <a:pt x="152400" y="601134"/>
                </a:cubicBezTo>
                <a:cubicBezTo>
                  <a:pt x="189089" y="530579"/>
                  <a:pt x="189089" y="423334"/>
                  <a:pt x="220133" y="347134"/>
                </a:cubicBezTo>
                <a:cubicBezTo>
                  <a:pt x="251177" y="270934"/>
                  <a:pt x="285045" y="200379"/>
                  <a:pt x="338667" y="143934"/>
                </a:cubicBezTo>
                <a:cubicBezTo>
                  <a:pt x="392289" y="87490"/>
                  <a:pt x="474134" y="0"/>
                  <a:pt x="541867" y="8467"/>
                </a:cubicBezTo>
                <a:cubicBezTo>
                  <a:pt x="609600" y="16934"/>
                  <a:pt x="691445" y="95956"/>
                  <a:pt x="745067" y="194734"/>
                </a:cubicBezTo>
                <a:cubicBezTo>
                  <a:pt x="798689" y="293512"/>
                  <a:pt x="812800" y="505179"/>
                  <a:pt x="863600" y="601134"/>
                </a:cubicBezTo>
                <a:cubicBezTo>
                  <a:pt x="914400" y="697089"/>
                  <a:pt x="1016000" y="745067"/>
                  <a:pt x="1049867" y="770467"/>
                </a:cubicBezTo>
                <a:cubicBezTo>
                  <a:pt x="1083734" y="795867"/>
                  <a:pt x="1066800" y="753534"/>
                  <a:pt x="1066800" y="753534"/>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6" name="直線矢印コネクタ 25"/>
          <p:cNvCxnSpPr/>
          <p:nvPr/>
        </p:nvCxnSpPr>
        <p:spPr>
          <a:xfrm rot="5400000" flipH="1" flipV="1">
            <a:off x="5983288" y="1995791"/>
            <a:ext cx="9890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円/楕円 26"/>
          <p:cNvSpPr/>
          <p:nvPr/>
        </p:nvSpPr>
        <p:spPr>
          <a:xfrm>
            <a:off x="7219421" y="2327632"/>
            <a:ext cx="1083734" cy="4690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7084748" y="1696018"/>
            <a:ext cx="1083734" cy="795867"/>
          </a:xfrm>
          <a:custGeom>
            <a:avLst/>
            <a:gdLst>
              <a:gd name="connsiteX0" fmla="*/ 0 w 1083734"/>
              <a:gd name="connsiteY0" fmla="*/ 770467 h 795867"/>
              <a:gd name="connsiteX1" fmla="*/ 152400 w 1083734"/>
              <a:gd name="connsiteY1" fmla="*/ 601134 h 795867"/>
              <a:gd name="connsiteX2" fmla="*/ 220133 w 1083734"/>
              <a:gd name="connsiteY2" fmla="*/ 347134 h 795867"/>
              <a:gd name="connsiteX3" fmla="*/ 338667 w 1083734"/>
              <a:gd name="connsiteY3" fmla="*/ 143934 h 795867"/>
              <a:gd name="connsiteX4" fmla="*/ 541867 w 1083734"/>
              <a:gd name="connsiteY4" fmla="*/ 8467 h 795867"/>
              <a:gd name="connsiteX5" fmla="*/ 745067 w 1083734"/>
              <a:gd name="connsiteY5" fmla="*/ 194734 h 795867"/>
              <a:gd name="connsiteX6" fmla="*/ 863600 w 1083734"/>
              <a:gd name="connsiteY6" fmla="*/ 601134 h 795867"/>
              <a:gd name="connsiteX7" fmla="*/ 1049867 w 1083734"/>
              <a:gd name="connsiteY7" fmla="*/ 770467 h 795867"/>
              <a:gd name="connsiteX8" fmla="*/ 1066800 w 1083734"/>
              <a:gd name="connsiteY8" fmla="*/ 753534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734" h="795867">
                <a:moveTo>
                  <a:pt x="0" y="770467"/>
                </a:moveTo>
                <a:cubicBezTo>
                  <a:pt x="57855" y="721078"/>
                  <a:pt x="115711" y="671690"/>
                  <a:pt x="152400" y="601134"/>
                </a:cubicBezTo>
                <a:cubicBezTo>
                  <a:pt x="189089" y="530579"/>
                  <a:pt x="189089" y="423334"/>
                  <a:pt x="220133" y="347134"/>
                </a:cubicBezTo>
                <a:cubicBezTo>
                  <a:pt x="251177" y="270934"/>
                  <a:pt x="285045" y="200379"/>
                  <a:pt x="338667" y="143934"/>
                </a:cubicBezTo>
                <a:cubicBezTo>
                  <a:pt x="392289" y="87490"/>
                  <a:pt x="474134" y="0"/>
                  <a:pt x="541867" y="8467"/>
                </a:cubicBezTo>
                <a:cubicBezTo>
                  <a:pt x="609600" y="16934"/>
                  <a:pt x="691445" y="95956"/>
                  <a:pt x="745067" y="194734"/>
                </a:cubicBezTo>
                <a:cubicBezTo>
                  <a:pt x="798689" y="293512"/>
                  <a:pt x="812800" y="505179"/>
                  <a:pt x="863600" y="601134"/>
                </a:cubicBezTo>
                <a:cubicBezTo>
                  <a:pt x="914400" y="697089"/>
                  <a:pt x="1016000" y="745067"/>
                  <a:pt x="1049867" y="770467"/>
                </a:cubicBezTo>
                <a:cubicBezTo>
                  <a:pt x="1083734" y="795867"/>
                  <a:pt x="1066800" y="753534"/>
                  <a:pt x="1066800" y="7535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30" name="直線矢印コネクタ 29"/>
          <p:cNvCxnSpPr/>
          <p:nvPr/>
        </p:nvCxnSpPr>
        <p:spPr>
          <a:xfrm>
            <a:off x="7924800" y="2957880"/>
            <a:ext cx="914400" cy="1588"/>
          </a:xfrm>
          <a:prstGeom prst="straightConnector1">
            <a:avLst/>
          </a:prstGeom>
          <a:ln w="762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31" name="図 30"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6553200" y="1295400"/>
            <a:ext cx="190500" cy="215900"/>
          </a:xfrm>
          <a:prstGeom prst="rect">
            <a:avLst/>
          </a:prstGeom>
        </p:spPr>
      </p:pic>
      <p:cxnSp>
        <p:nvCxnSpPr>
          <p:cNvPr id="34" name="直線矢印コネクタ 33"/>
          <p:cNvCxnSpPr/>
          <p:nvPr/>
        </p:nvCxnSpPr>
        <p:spPr>
          <a:xfrm rot="5400000">
            <a:off x="1381126" y="4410074"/>
            <a:ext cx="1066800" cy="1714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41" name="図 40"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3733800" y="3644900"/>
            <a:ext cx="342900" cy="622300"/>
          </a:xfrm>
          <a:prstGeom prst="rect">
            <a:avLst/>
          </a:prstGeom>
        </p:spPr>
      </p:pic>
      <p:pic>
        <p:nvPicPr>
          <p:cNvPr id="42" name="図 41"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1212850" y="4320530"/>
            <a:ext cx="469900" cy="546100"/>
          </a:xfrm>
          <a:prstGeom prst="rect">
            <a:avLst/>
          </a:prstGeom>
        </p:spPr>
      </p:pic>
      <p:sp>
        <p:nvSpPr>
          <p:cNvPr id="43" name="テキスト ボックス 42"/>
          <p:cNvSpPr txBox="1"/>
          <p:nvPr/>
        </p:nvSpPr>
        <p:spPr>
          <a:xfrm>
            <a:off x="609600" y="3429000"/>
            <a:ext cx="1600200" cy="600164"/>
          </a:xfrm>
          <a:prstGeom prst="rect">
            <a:avLst/>
          </a:prstGeom>
          <a:noFill/>
        </p:spPr>
        <p:txBody>
          <a:bodyPr wrap="square" rtlCol="0">
            <a:spAutoFit/>
          </a:bodyPr>
          <a:lstStyle/>
          <a:p>
            <a:r>
              <a:rPr lang="en-US" altLang="ja-JP" sz="2400" dirty="0" smtClean="0">
                <a:solidFill>
                  <a:prstClr val="black"/>
                </a:solidFill>
                <a:latin typeface="Garamond"/>
              </a:rPr>
              <a:t>Interface</a:t>
            </a:r>
            <a:r>
              <a:rPr lang="en-US" altLang="ja-JP" sz="3300" dirty="0" smtClean="0">
                <a:solidFill>
                  <a:prstClr val="black"/>
                </a:solidFill>
                <a:latin typeface="Garamond"/>
              </a:rPr>
              <a:t> </a:t>
            </a:r>
            <a:endParaRPr kumimoji="1" lang="ja-JP" altLang="en-US" dirty="0"/>
          </a:p>
        </p:txBody>
      </p:sp>
      <p:pic>
        <p:nvPicPr>
          <p:cNvPr id="44" name="図 43"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1983180" y="3776154"/>
            <a:ext cx="308760" cy="262446"/>
          </a:xfrm>
          <a:prstGeom prst="rect">
            <a:avLst/>
          </a:prstGeom>
        </p:spPr>
      </p:pic>
      <p:pic>
        <p:nvPicPr>
          <p:cNvPr id="45" name="図 44"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914400" y="6750050"/>
            <a:ext cx="254000" cy="215900"/>
          </a:xfrm>
          <a:prstGeom prst="rect">
            <a:avLst/>
          </a:prstGeom>
        </p:spPr>
      </p:pic>
      <p:pic>
        <p:nvPicPr>
          <p:cNvPr id="46" name="図 45"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1238250" y="1907382"/>
            <a:ext cx="215900" cy="215900"/>
          </a:xfrm>
          <a:prstGeom prst="rect">
            <a:avLst/>
          </a:prstGeom>
        </p:spPr>
      </p:pic>
      <p:sp>
        <p:nvSpPr>
          <p:cNvPr id="47" name="円弧 46"/>
          <p:cNvSpPr/>
          <p:nvPr/>
        </p:nvSpPr>
        <p:spPr>
          <a:xfrm>
            <a:off x="-1828800" y="4006282"/>
            <a:ext cx="5832605" cy="1174595"/>
          </a:xfrm>
          <a:prstGeom prst="arc">
            <a:avLst>
              <a:gd name="adj1" fmla="val 16200000"/>
              <a:gd name="adj2" fmla="val 2152108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3" name="直線矢印コネクタ 52"/>
          <p:cNvCxnSpPr/>
          <p:nvPr/>
        </p:nvCxnSpPr>
        <p:spPr>
          <a:xfrm>
            <a:off x="2000252" y="3992579"/>
            <a:ext cx="2003553" cy="2746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59052</TotalTime>
  <Words>1181</Words>
  <Application>Microsoft Macintosh PowerPoint</Application>
  <PresentationFormat>画面に合わせる (4:3)</PresentationFormat>
  <Paragraphs>157</Paragraphs>
  <Slides>23</Slides>
  <Notes>0</Notes>
  <HiddenSlides>0</HiddenSlides>
  <MMClips>1</MMClips>
  <ScaleCrop>false</ScaleCrop>
  <HeadingPairs>
    <vt:vector size="6" baseType="variant">
      <vt:variant>
        <vt:lpstr>デザイン テンプレート</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25" baseType="lpstr">
      <vt:lpstr>Office テーマ</vt:lpstr>
      <vt:lpstr>数式</vt:lpstr>
      <vt:lpstr>Self-propelled motion of a fluid droplet under chemical reaction</vt:lpstr>
      <vt:lpstr>ACTIVE MATTER</vt:lpstr>
      <vt:lpstr>SELF-PROPELLED MOTION OF A NON-EQUILIBRIUM DROPLET </vt:lpstr>
      <vt:lpstr>AIM OF OUR STUDY</vt:lpstr>
      <vt:lpstr>OUR MODEL SYSTEM</vt:lpstr>
      <vt:lpstr>MARANGONI EFFECT</vt:lpstr>
      <vt:lpstr>FORMULATION</vt:lpstr>
      <vt:lpstr>DYNAMIC EQUATIONS</vt:lpstr>
      <vt:lpstr>スライド 9</vt:lpstr>
      <vt:lpstr>THE VELOCITY OF THE CENTER OF A DROPLET</vt:lpstr>
      <vt:lpstr>THE DROPLET VELOCOTY IN TERMS OF CONCENTRATION OF THE THIRD COMPONENT</vt:lpstr>
      <vt:lpstr>ANALYSIS ON THE PROFILE OF THE DILUTE COMPONENT</vt:lpstr>
      <vt:lpstr>SHORT TIME EXPANSION NEAR THE BIFURCATION THRESHOLD</vt:lpstr>
      <vt:lpstr>DETERMINATION OF THE DROPLET VELOCITY</vt:lpstr>
      <vt:lpstr>SCALED EQUATION OF MOTION FOR A DROPLET</vt:lpstr>
      <vt:lpstr>DISCUSSION</vt:lpstr>
      <vt:lpstr>スライド 17</vt:lpstr>
      <vt:lpstr>CONCLUSION </vt:lpstr>
      <vt:lpstr>FLOW FIELD AROUND A DROPLET</vt:lpstr>
      <vt:lpstr>PROFILE OF THE THIRD COMPONENT</vt:lpstr>
      <vt:lpstr>EQUATION OF MOTION FOR A DROPLET</vt:lpstr>
      <vt:lpstr>スライド 22</vt:lpstr>
      <vt:lpstr>INTRODUCTION</vt:lpstr>
    </vt:vector>
  </TitlesOfParts>
  <Company>京都大学</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Self-propelled motion of a fluid droplet under chemical reaction</dc:title>
  <dc:creator>藪中 俊介</dc:creator>
  <cp:lastModifiedBy>藪中 俊介</cp:lastModifiedBy>
  <cp:revision>36</cp:revision>
  <dcterms:created xsi:type="dcterms:W3CDTF">2013-02-11T05:55:28Z</dcterms:created>
  <dcterms:modified xsi:type="dcterms:W3CDTF">2013-02-11T13:13:00Z</dcterms:modified>
</cp:coreProperties>
</file>