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304" r:id="rId7"/>
    <p:sldId id="305" r:id="rId8"/>
    <p:sldId id="306" r:id="rId9"/>
    <p:sldId id="262" r:id="rId10"/>
    <p:sldId id="264" r:id="rId11"/>
    <p:sldId id="265" r:id="rId12"/>
    <p:sldId id="271" r:id="rId13"/>
    <p:sldId id="303" r:id="rId14"/>
    <p:sldId id="274" r:id="rId15"/>
    <p:sldId id="276" r:id="rId16"/>
    <p:sldId id="280" r:id="rId17"/>
    <p:sldId id="283" r:id="rId18"/>
    <p:sldId id="285" r:id="rId19"/>
    <p:sldId id="286" r:id="rId20"/>
    <p:sldId id="278" r:id="rId21"/>
    <p:sldId id="287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4660"/>
  </p:normalViewPr>
  <p:slideViewPr>
    <p:cSldViewPr>
      <p:cViewPr>
        <p:scale>
          <a:sx n="100" d="100"/>
          <a:sy n="100" d="100"/>
        </p:scale>
        <p:origin x="-7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06475-439A-4480-8E5E-6D340B65CC6F}" type="datetimeFigureOut">
              <a:rPr lang="en-GB" smtClean="0"/>
              <a:t>2013/02/12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57939-CAFF-4450-8C9B-A250F4DB1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5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2EDA6-B4C4-43E8-BE97-AAC96E6421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63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2k-nolabel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r="12950" b="14880"/>
          <a:stretch>
            <a:fillRect/>
          </a:stretch>
        </p:blipFill>
        <p:spPr bwMode="auto">
          <a:xfrm>
            <a:off x="-152400" y="1289050"/>
            <a:ext cx="9448800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4941888" y="3752850"/>
            <a:ext cx="0" cy="2892425"/>
          </a:xfrm>
          <a:prstGeom prst="line">
            <a:avLst/>
          </a:prstGeom>
          <a:noFill/>
          <a:ln w="38100">
            <a:solidFill>
              <a:srgbClr val="800000"/>
            </a:solidFill>
            <a:prstDash val="dash"/>
            <a:round/>
            <a:headEnd type="triangle" w="lg" len="sm"/>
            <a:tailEnd type="oval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84250" y="1674813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36863" y="3573463"/>
            <a:ext cx="564991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1162050" cy="476250"/>
          </a:xfrm>
        </p:spPr>
        <p:txBody>
          <a:bodyPr lIns="91440" tIns="45720" rIns="91440" bIns="4572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altLang="ja-JP"/>
          </a:p>
        </p:txBody>
      </p:sp>
      <p:pic>
        <p:nvPicPr>
          <p:cNvPr id="14344" name="Picture 8" descr="t2k_uk_414x1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423863"/>
            <a:ext cx="2879725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701222"/>
                </a:solidFill>
              </a14:hiddenFill>
            </a:ext>
          </a:extLst>
        </p:spPr>
      </p:pic>
      <p:sp>
        <p:nvSpPr>
          <p:cNvPr id="14345" name="AutoShape 9"/>
          <p:cNvSpPr>
            <a:spLocks noChangeArrowheads="1"/>
          </p:cNvSpPr>
          <p:nvPr/>
        </p:nvSpPr>
        <p:spPr bwMode="auto">
          <a:xfrm flipH="1">
            <a:off x="4902200" y="3876675"/>
            <a:ext cx="79375" cy="2725738"/>
          </a:xfrm>
          <a:prstGeom prst="triangle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pic>
        <p:nvPicPr>
          <p:cNvPr id="14346" name="Picture 10" descr="t2k_logo_small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7" b="9479"/>
          <a:stretch>
            <a:fillRect/>
          </a:stretch>
        </p:blipFill>
        <p:spPr bwMode="auto">
          <a:xfrm>
            <a:off x="5913438" y="0"/>
            <a:ext cx="304800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4883150" y="5946775"/>
            <a:ext cx="1358900" cy="831850"/>
            <a:chOff x="2975" y="3710"/>
            <a:chExt cx="856" cy="524"/>
          </a:xfrm>
        </p:grpSpPr>
        <p:sp>
          <p:nvSpPr>
            <p:cNvPr id="14348" name="Text Box 12"/>
            <p:cNvSpPr txBox="1">
              <a:spLocks noChangeArrowheads="1"/>
            </p:cNvSpPr>
            <p:nvPr userDrawn="1"/>
          </p:nvSpPr>
          <p:spPr bwMode="auto">
            <a:xfrm>
              <a:off x="2975" y="3710"/>
              <a:ext cx="8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>
                  <a:solidFill>
                    <a:schemeClr val="bg2"/>
                  </a:solidFill>
                  <a:latin typeface="MS Mincho" pitchFamily="49" charset="-128"/>
                  <a:ea typeface="MS Mincho" pitchFamily="49" charset="-128"/>
                </a:rPr>
                <a:t>東海</a:t>
              </a:r>
              <a:endParaRPr lang="en-GB">
                <a:solidFill>
                  <a:schemeClr val="bg2"/>
                </a:solidFill>
                <a:latin typeface="Microsoft Sans Serif" pitchFamily="34" charset="0"/>
                <a:ea typeface="ＭＳ Ｐゴシック" pitchFamily="-112" charset="-128"/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 userDrawn="1"/>
          </p:nvSpPr>
          <p:spPr bwMode="auto">
            <a:xfrm>
              <a:off x="3138" y="4022"/>
              <a:ext cx="5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1600" b="1">
                  <a:solidFill>
                    <a:schemeClr val="bg2"/>
                  </a:solidFill>
                </a:rPr>
                <a:t>Tō kai</a:t>
              </a:r>
            </a:p>
          </p:txBody>
        </p:sp>
      </p:grp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3625850" y="3176588"/>
            <a:ext cx="1193800" cy="793750"/>
            <a:chOff x="2245" y="2381"/>
            <a:chExt cx="752" cy="500"/>
          </a:xfrm>
        </p:grpSpPr>
        <p:sp>
          <p:nvSpPr>
            <p:cNvPr id="14351" name="Text Box 15"/>
            <p:cNvSpPr txBox="1">
              <a:spLocks noChangeArrowheads="1"/>
            </p:cNvSpPr>
            <p:nvPr userDrawn="1"/>
          </p:nvSpPr>
          <p:spPr bwMode="auto">
            <a:xfrm>
              <a:off x="2245" y="2381"/>
              <a:ext cx="7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>
                  <a:solidFill>
                    <a:schemeClr val="bg2"/>
                  </a:solidFill>
                  <a:latin typeface="MS Mincho" pitchFamily="49" charset="-128"/>
                  <a:ea typeface="MS Mincho" pitchFamily="49" charset="-128"/>
                </a:rPr>
                <a:t>神岡</a:t>
              </a:r>
              <a:r>
                <a:rPr lang="en-GB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14352" name="Text Box 16"/>
            <p:cNvSpPr txBox="1">
              <a:spLocks noChangeArrowheads="1"/>
            </p:cNvSpPr>
            <p:nvPr userDrawn="1"/>
          </p:nvSpPr>
          <p:spPr bwMode="auto">
            <a:xfrm>
              <a:off x="2288" y="2689"/>
              <a:ext cx="6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Kami oka </a:t>
              </a:r>
            </a:p>
          </p:txBody>
        </p:sp>
      </p:grpSp>
      <p:grpSp>
        <p:nvGrpSpPr>
          <p:cNvPr id="14353" name="Group 17"/>
          <p:cNvGrpSpPr>
            <a:grpSpLocks/>
          </p:cNvGrpSpPr>
          <p:nvPr/>
        </p:nvGrpSpPr>
        <p:grpSpPr bwMode="auto">
          <a:xfrm>
            <a:off x="4819650" y="6315075"/>
            <a:ext cx="114300" cy="304800"/>
            <a:chOff x="3036" y="3978"/>
            <a:chExt cx="72" cy="192"/>
          </a:xfrm>
        </p:grpSpPr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3072" y="4008"/>
              <a:ext cx="36" cy="1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3036" y="3978"/>
              <a:ext cx="72" cy="84"/>
            </a:xfrm>
            <a:prstGeom prst="ellipse">
              <a:avLst/>
            </a:prstGeom>
            <a:gradFill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4791075" y="3543300"/>
            <a:ext cx="114300" cy="304800"/>
            <a:chOff x="3036" y="3978"/>
            <a:chExt cx="72" cy="192"/>
          </a:xfrm>
        </p:grpSpPr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3072" y="4008"/>
              <a:ext cx="36" cy="1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3036" y="3978"/>
              <a:ext cx="72" cy="84"/>
            </a:xfrm>
            <a:prstGeom prst="ellipse">
              <a:avLst/>
            </a:prstGeom>
            <a:gradFill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pic>
        <p:nvPicPr>
          <p:cNvPr id="14360" name="Picture 24" descr="warwick_logo2M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644525"/>
            <a:ext cx="13176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1" name="Picture 25" descr="Seal_kyoto_white30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23850"/>
            <a:ext cx="1006475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62" name="Group 26"/>
          <p:cNvGrpSpPr>
            <a:grpSpLocks/>
          </p:cNvGrpSpPr>
          <p:nvPr userDrawn="1"/>
        </p:nvGrpSpPr>
        <p:grpSpPr bwMode="auto">
          <a:xfrm>
            <a:off x="2312988" y="3403600"/>
            <a:ext cx="69850" cy="185738"/>
            <a:chOff x="3036" y="3978"/>
            <a:chExt cx="72" cy="192"/>
          </a:xfrm>
        </p:grpSpPr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>
              <a:off x="3072" y="4008"/>
              <a:ext cx="36" cy="16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3036" y="3978"/>
              <a:ext cx="72" cy="84"/>
            </a:xfrm>
            <a:prstGeom prst="ellipse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14365" name="Rectangle 29"/>
          <p:cNvSpPr>
            <a:spLocks noChangeArrowheads="1"/>
          </p:cNvSpPr>
          <p:nvPr userDrawn="1"/>
        </p:nvSpPr>
        <p:spPr bwMode="auto">
          <a:xfrm>
            <a:off x="1908175" y="3500438"/>
            <a:ext cx="78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2000" b="1">
                <a:solidFill>
                  <a:schemeClr val="bg2"/>
                </a:solidFill>
                <a:ea typeface="MS Mincho" pitchFamily="49" charset="-128"/>
              </a:rPr>
              <a:t>京都</a:t>
            </a:r>
            <a:r>
              <a:rPr lang="en-GB" sz="2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 userDrawn="1"/>
        </p:nvSpPr>
        <p:spPr bwMode="auto">
          <a:xfrm>
            <a:off x="1924050" y="3802063"/>
            <a:ext cx="647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</a:rPr>
              <a:t>Kyō to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169728"/>
            <a:ext cx="1123950" cy="1139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397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49225"/>
            <a:ext cx="2178050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149225"/>
            <a:ext cx="6386513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88807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1792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78842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268413"/>
            <a:ext cx="4281488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268413"/>
            <a:ext cx="4283075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01944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6059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78197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85264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66388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45855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2k-nolabels4_thi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6" r="19858"/>
          <a:stretch>
            <a:fillRect/>
          </a:stretch>
        </p:blipFill>
        <p:spPr bwMode="auto">
          <a:xfrm>
            <a:off x="6500813" y="-38100"/>
            <a:ext cx="267652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49225"/>
            <a:ext cx="693578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530975"/>
            <a:ext cx="6731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ea typeface="ＭＳ Ｐゴシック" pitchFamily="-112" charset="-128"/>
              </a:defRPr>
            </a:lvl1pPr>
          </a:lstStyle>
          <a:p>
            <a:endParaRPr lang="en-GB" altLang="ja-JP"/>
          </a:p>
        </p:txBody>
      </p:sp>
      <p:sp>
        <p:nvSpPr>
          <p:cNvPr id="13317" name="Line 5"/>
          <p:cNvSpPr>
            <a:spLocks noChangeAspect="1" noChangeShapeType="1"/>
          </p:cNvSpPr>
          <p:nvPr/>
        </p:nvSpPr>
        <p:spPr bwMode="auto">
          <a:xfrm>
            <a:off x="561975" y="1122363"/>
            <a:ext cx="56181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900113" y="6638925"/>
            <a:ext cx="771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68413"/>
            <a:ext cx="8716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8615363" y="6564313"/>
            <a:ext cx="312737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fld id="{7DE53B34-6DFE-4064-B0F8-4E6F02FC1578}" type="slidenum">
              <a:rPr lang="en-GB" altLang="ja-JP" sz="1000" b="1">
                <a:ea typeface="ＭＳ Ｐゴシック" pitchFamily="-112" charset="-128"/>
              </a:rPr>
              <a:pPr algn="ctr"/>
              <a:t>‹#›</a:t>
            </a:fld>
            <a:endParaRPr lang="en-GB" sz="1000" b="1"/>
          </a:p>
        </p:txBody>
      </p:sp>
      <p:sp>
        <p:nvSpPr>
          <p:cNvPr id="13321" name="AutoShape 9"/>
          <p:cNvSpPr>
            <a:spLocks noChangeAspect="1" noChangeArrowheads="1"/>
          </p:cNvSpPr>
          <p:nvPr/>
        </p:nvSpPr>
        <p:spPr bwMode="auto">
          <a:xfrm flipH="1">
            <a:off x="8289925" y="220663"/>
            <a:ext cx="20638" cy="665162"/>
          </a:xfrm>
          <a:prstGeom prst="triangle">
            <a:avLst>
              <a:gd name="adj" fmla="val 50000"/>
            </a:avLst>
          </a:prstGeom>
          <a:solidFill>
            <a:srgbClr val="800000"/>
          </a:solidFill>
          <a:ln w="19050" cap="rnd">
            <a:solidFill>
              <a:srgbClr val="8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286750" y="6873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bg2"/>
                </a:solidFill>
                <a:latin typeface="ＭＳ Ｐゴシック" pitchFamily="-112" charset="-128"/>
                <a:ea typeface="ＭＳ Ｐゴシック" pitchFamily="-112" charset="-128"/>
              </a:rPr>
              <a:t>東海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7669213" y="412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bg2"/>
                </a:solidFill>
                <a:latin typeface="ＭＳ Ｐゴシック" pitchFamily="-112" charset="-128"/>
                <a:ea typeface="ＭＳ Ｐゴシック" pitchFamily="-112" charset="-128"/>
              </a:rPr>
              <a:t>神岡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3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5" Type="http://schemas.openxmlformats.org/officeDocument/2006/relationships/image" Target="../media/image27.png"/><Relationship Id="rId19" Type="http://schemas.openxmlformats.org/officeDocument/2006/relationships/image" Target="../media/image120.png"/><Relationship Id="rId1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Neutrino oscillations with the T2K experiment 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Phillip Litchfield,</a:t>
            </a:r>
            <a:br>
              <a:rPr lang="en-US" dirty="0" smtClean="0"/>
            </a:br>
            <a:r>
              <a:rPr lang="en-US" dirty="0" smtClean="0"/>
              <a:t>Kyoto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4091" y="1565161"/>
            <a:ext cx="3973800" cy="388309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before T2K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1" y="1268760"/>
                <a:ext cx="5040559" cy="53292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Neutrino mixing matrix is: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GB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GB" i="1" smtClean="0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33CC33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33CC33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rgbClr val="33CC33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33CC33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GB" b="1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  <m:r>
                                      <a:rPr lang="en-GB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en-GB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solidFill>
                                          <a:srgbClr val="33CC33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33CC33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rgbClr val="33CC33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33CC33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  <m:r>
                                      <a:rPr lang="en-GB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solidFill>
                                          <a:srgbClr val="33CC33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33CC33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rgbClr val="33CC33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  <m:r>
                                      <a:rPr lang="en-GB" b="0" i="1" smtClean="0">
                                        <a:solidFill>
                                          <a:srgbClr val="33CC33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n>
                                          <a:noFill/>
                                        </a:ln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n>
                                          <a:noFill/>
                                        </a:ln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  <m:r>
                                      <a:rPr lang="en-GB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265113" indent="-265113"/>
                <a:r>
                  <a:rPr lang="en-US" dirty="0" smtClean="0"/>
                  <a:t>4 independent parameters: </a:t>
                </a:r>
                <a:br>
                  <a:rPr lang="en-US" dirty="0" smtClean="0"/>
                </a:br>
                <a:r>
                  <a:rPr lang="en-US" dirty="0" smtClean="0"/>
                  <a:t>3 rotations + 1 phase</a:t>
                </a:r>
              </a:p>
              <a:p>
                <a:pPr marL="265113" indent="-265113"/>
                <a:endParaRPr lang="en-US" dirty="0" smtClean="0"/>
              </a:p>
              <a:p>
                <a:pPr marL="265113" indent="-265113"/>
                <a:r>
                  <a:rPr lang="en-US" dirty="0" smtClean="0"/>
                  <a:t>T2K measurements primarily sensitive 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GB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1" y="1268760"/>
                <a:ext cx="5040559" cy="5329237"/>
              </a:xfrm>
              <a:blipFill rotWithShape="1">
                <a:blip r:embed="rId3"/>
                <a:stretch>
                  <a:fillRect l="-1814" t="-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356090" y="3622525"/>
            <a:ext cx="4248472" cy="416616"/>
          </a:xfrm>
          <a:prstGeom prst="roundRect">
            <a:avLst/>
          </a:prstGeom>
          <a:gradFill flip="none" rotWithShape="1">
            <a:gsLst>
              <a:gs pos="100000">
                <a:srgbClr val="002060"/>
              </a:gs>
              <a:gs pos="0">
                <a:srgbClr val="C00000"/>
              </a:gs>
              <a:gs pos="33000">
                <a:srgbClr val="FF0000"/>
              </a:gs>
              <a:gs pos="50000">
                <a:srgbClr val="FF9900"/>
              </a:gs>
              <a:gs pos="67000">
                <a:srgbClr val="33CC33"/>
              </a:gs>
              <a:gs pos="83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518" y="362252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8" y="3622525"/>
                <a:ext cx="37702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83006" y="362252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006" y="3622525"/>
                <a:ext cx="37702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39624" y="3593318"/>
                <a:ext cx="681405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GB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type m:val="skw"/>
                                  <m:ctrlPr>
                                    <a:rPr lang="en-GB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624" y="3593318"/>
                <a:ext cx="681405" cy="427746"/>
              </a:xfrm>
              <a:prstGeom prst="rect">
                <a:avLst/>
              </a:prstGeom>
              <a:blipFill rotWithShape="1">
                <a:blip r:embed="rId14"/>
                <a:stretch>
                  <a:fillRect l="-1786" t="-76056" r="-66964" b="-140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40621" y="3593318"/>
                <a:ext cx="681405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GB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type m:val="skw"/>
                                  <m:ctrlPr>
                                    <a:rPr lang="en-GB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621" y="3593318"/>
                <a:ext cx="681405" cy="427746"/>
              </a:xfrm>
              <a:prstGeom prst="rect">
                <a:avLst/>
              </a:prstGeom>
              <a:blipFill rotWithShape="1">
                <a:blip r:embed="rId15"/>
                <a:stretch>
                  <a:fillRect l="-1786" t="-76056" r="-66964" b="-140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38626" y="3593318"/>
                <a:ext cx="681405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GB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type m:val="skw"/>
                                  <m:ctrlPr>
                                    <a:rPr lang="en-GB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26" y="3593318"/>
                <a:ext cx="681405" cy="427746"/>
              </a:xfrm>
              <a:prstGeom prst="rect">
                <a:avLst/>
              </a:prstGeom>
              <a:blipFill rotWithShape="1">
                <a:blip r:embed="rId16"/>
                <a:stretch>
                  <a:fillRect l="-1786" t="-76056" r="-66964" b="-140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7007" y="3593318"/>
                <a:ext cx="681405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GB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type m:val="skw"/>
                                  <m:ctrlPr>
                                    <a:rPr lang="en-GB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7" y="3593318"/>
                <a:ext cx="681405" cy="427746"/>
              </a:xfrm>
              <a:prstGeom prst="rect">
                <a:avLst/>
              </a:prstGeom>
              <a:blipFill rotWithShape="1">
                <a:blip r:embed="rId17"/>
                <a:stretch>
                  <a:fillRect l="-893" t="-76056" r="-67857" b="-140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"/>
          <a:stretch/>
        </p:blipFill>
        <p:spPr>
          <a:xfrm>
            <a:off x="5652120" y="5013176"/>
            <a:ext cx="758585" cy="1732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57029" y="1383556"/>
                <a:ext cx="2769861" cy="398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*Plotted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𝑒</m:t>
                        </m:r>
                        <m:r>
                          <a:rPr lang="en-GB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</a:rPr>
                          <m:t>0.05</m:t>
                        </m:r>
                      </m:e>
                    </m:rad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i</m:t>
                    </m:r>
                  </m:oMath>
                </a14:m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029" y="1383556"/>
                <a:ext cx="2769861" cy="398186"/>
              </a:xfrm>
              <a:prstGeom prst="rect">
                <a:avLst/>
              </a:prstGeom>
              <a:blipFill rotWithShape="1">
                <a:blip r:embed="rId19"/>
                <a:stretch>
                  <a:fillRect l="-1762" t="-1538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1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Angle parameterisation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The mixing matrix is commonly parameterised as the product of two rotations and a unitary transformation.</a:t>
                </a:r>
                <a:br>
                  <a:rPr lang="en-GB" dirty="0" smtClean="0"/>
                </a:br>
                <a:r>
                  <a:rPr lang="en-GB" dirty="0" smtClean="0"/>
                  <a:t>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sin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cos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:</a:t>
                </a:r>
                <a:br>
                  <a:rPr lang="en-GB" dirty="0" smtClean="0"/>
                </a:b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0" smtClean="0">
                                        <a:latin typeface="Cambria Math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0" smtClean="0">
                                        <a:latin typeface="Cambria Math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i</m:t>
                                    </m:r>
                                    <m: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en-GB" b="0" i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i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0" smtClean="0">
                                        <a:latin typeface="Cambria Math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Original </a:t>
                </a:r>
                <a:r>
                  <a:rPr lang="en-GB" b="1" dirty="0" smtClean="0">
                    <a:solidFill>
                      <a:srgbClr val="FFC000"/>
                    </a:solidFill>
                  </a:rPr>
                  <a:t>solar</a:t>
                </a:r>
                <a:r>
                  <a:rPr lang="en-GB" dirty="0" smtClean="0"/>
                  <a:t> and </a:t>
                </a:r>
                <a:r>
                  <a:rPr lang="en-GB" b="1" dirty="0" smtClean="0">
                    <a:solidFill>
                      <a:srgbClr val="C00000"/>
                    </a:solidFill>
                  </a:rPr>
                  <a:t>atmospheric</a:t>
                </a:r>
                <a:r>
                  <a:rPr lang="en-GB" dirty="0" smtClean="0"/>
                  <a:t> disappearance amplitudes are approximately functions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𝟐𝟑</m:t>
                        </m:r>
                      </m:sub>
                    </m:sSub>
                  </m:oMath>
                </a14:m>
                <a:r>
                  <a:rPr lang="en-GB" dirty="0" smtClean="0"/>
                  <a:t>.  (Works if the third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GB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𝟏𝟑</m:t>
                        </m:r>
                      </m:sub>
                    </m:sSub>
                  </m:oMath>
                </a14:m>
                <a:r>
                  <a:rPr lang="en-GB" dirty="0" smtClean="0"/>
                  <a:t> is small.)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Phase parameter</a:t>
                </a:r>
                <a:r>
                  <a:rPr lang="en-GB" b="1" dirty="0" smtClean="0"/>
                  <a:t> </a:t>
                </a:r>
                <a:r>
                  <a:rPr lang="el-GR" b="1" i="1" dirty="0">
                    <a:solidFill>
                      <a:srgbClr val="7030A0"/>
                    </a:solidFill>
                    <a:latin typeface="Bookman Old Style"/>
                  </a:rPr>
                  <a:t>δ</a:t>
                </a:r>
                <a:r>
                  <a:rPr lang="el-GR" b="1" i="1" dirty="0">
                    <a:solidFill>
                      <a:srgbClr val="000000"/>
                    </a:solidFill>
                    <a:latin typeface="Bookman Old Style"/>
                  </a:rPr>
                  <a:t> </a:t>
                </a:r>
                <a:r>
                  <a:rPr lang="en-GB" dirty="0" smtClean="0"/>
                  <a:t>is placed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GB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𝟏𝟑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9" t="-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T2K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Uses the high power ‘Main Ring’ accelerator at JPARC in Tokai-</a:t>
            </a:r>
            <a:r>
              <a:rPr lang="en-GB" dirty="0" err="1" smtClean="0"/>
              <a:t>mura</a:t>
            </a:r>
            <a:r>
              <a:rPr lang="en-GB" dirty="0"/>
              <a:t> </a:t>
            </a:r>
            <a:r>
              <a:rPr lang="en-GB" dirty="0" smtClean="0"/>
              <a:t>to produce </a:t>
            </a:r>
            <a:r>
              <a:rPr lang="en-GB" b="1" dirty="0" err="1" smtClean="0"/>
              <a:t>muon</a:t>
            </a:r>
            <a:r>
              <a:rPr lang="en-GB" dirty="0" smtClean="0"/>
              <a:t> neutrinos 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The neutrino beam is directed toward </a:t>
            </a:r>
            <a:r>
              <a:rPr lang="en-GB" dirty="0" err="1" smtClean="0">
                <a:solidFill>
                  <a:srgbClr val="0070C0"/>
                </a:solidFill>
              </a:rPr>
              <a:t>Kamioka</a:t>
            </a:r>
            <a:r>
              <a:rPr lang="en-GB" dirty="0" smtClean="0">
                <a:solidFill>
                  <a:srgbClr val="0070C0"/>
                </a:solidFill>
              </a:rPr>
              <a:t>, where the Super-</a:t>
            </a:r>
            <a:r>
              <a:rPr lang="en-GB" dirty="0" err="1" smtClean="0">
                <a:solidFill>
                  <a:srgbClr val="0070C0"/>
                </a:solidFill>
              </a:rPr>
              <a:t>Kamiokande</a:t>
            </a:r>
            <a:r>
              <a:rPr lang="en-GB" dirty="0" smtClean="0">
                <a:solidFill>
                  <a:srgbClr val="0070C0"/>
                </a:solidFill>
              </a:rPr>
              <a:t> detector looks for oscillation signals.</a:t>
            </a:r>
          </a:p>
          <a:p>
            <a:pPr marL="0" indent="0">
              <a:buNone/>
            </a:pPr>
            <a:r>
              <a:rPr lang="en-GB" dirty="0" smtClean="0"/>
              <a:t>A suite of </a:t>
            </a:r>
            <a:r>
              <a:rPr lang="en-GB" dirty="0"/>
              <a:t>n</a:t>
            </a:r>
            <a:r>
              <a:rPr lang="en-GB" dirty="0" smtClean="0"/>
              <a:t>ear detectors characterise the beam at creation point to eliminate systematic errors.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Beam energy is tuned to maximum of atmospheric oscillation probability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869160"/>
            <a:ext cx="72390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Oscillation signals at T2K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000" b="1" dirty="0" smtClean="0">
                    <a:solidFill>
                      <a:srgbClr val="C00000"/>
                    </a:solidFill>
                  </a:rPr>
                  <a:t>Disappearance mode</a:t>
                </a:r>
              </a:p>
              <a:p>
                <a:pPr marL="0" indent="0">
                  <a:buNone/>
                </a:pPr>
                <a:r>
                  <a:rPr lang="en-GB" sz="2000" dirty="0" smtClean="0">
                    <a:solidFill>
                      <a:schemeClr val="tx1"/>
                    </a:solidFill>
                  </a:rPr>
                  <a:t>Measure </a:t>
                </a:r>
                <a14:m>
                  <m:oMath xmlns:m="http://schemas.openxmlformats.org/officeDocument/2006/math">
                    <m:r>
                      <a:rPr lang="en-GB" sz="2000" b="0" i="1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GB" sz="20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20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sz="2000" dirty="0" smtClean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21</m:t>
                            </m:r>
                          </m:sub>
                          <m:sup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31</m:t>
                            </m:r>
                          </m:sub>
                          <m:sup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GB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en-GB" sz="2000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GB" sz="2000" dirty="0" smtClean="0"/>
                  <a:t>, can approximate amplitude as:</a:t>
                </a:r>
                <a:br>
                  <a:rPr lang="en-GB" sz="2000" dirty="0" smtClean="0"/>
                </a:br>
                <a:endParaRPr lang="en-GB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4</m:t>
                      </m:r>
                      <m:func>
                        <m:func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func>
                    </m:oMath>
                    <m:oMath xmlns:m="http://schemas.openxmlformats.org/officeDocument/2006/math"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b>
                          </m:sSub>
                        </m:e>
                      </m:func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000" dirty="0" smtClean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r>
                  <a:rPr lang="en-GB" sz="2000" dirty="0" smtClean="0"/>
                  <a:t>Current measurements are consistent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GB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23</m:t>
                            </m:r>
                          </m:sub>
                        </m:sSub>
                      </m:e>
                    </m:func>
                    <m:r>
                      <a:rPr lang="en-GB" sz="2000" b="0" i="1" smtClean="0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GB" sz="2000" dirty="0" smtClean="0"/>
              </a:p>
              <a:p>
                <a:pPr marL="0" indent="0">
                  <a:buNone/>
                </a:pPr>
                <a:endParaRPr lang="en-GB" sz="2000" dirty="0" smtClean="0"/>
              </a:p>
              <a:p>
                <a:r>
                  <a:rPr lang="en-GB" sz="2000" dirty="0" smtClean="0">
                    <a:solidFill>
                      <a:srgbClr val="C00000"/>
                    </a:solidFill>
                  </a:rPr>
                  <a:t>Recent results have hinted at deviation.  </a:t>
                </a:r>
                <a:r>
                  <a:rPr lang="en-GB" sz="2000" b="1" dirty="0" smtClean="0">
                    <a:solidFill>
                      <a:srgbClr val="C00000"/>
                    </a:solidFill>
                  </a:rPr>
                  <a:t>T2K may be able to see evidence of this.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422" t="-572" r="-2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000" b="1" dirty="0" smtClean="0">
                    <a:solidFill>
                      <a:srgbClr val="008000"/>
                    </a:solidFill>
                  </a:rPr>
                  <a:t>Appearance mode</a:t>
                </a:r>
              </a:p>
              <a:p>
                <a:pPr marL="0" indent="0">
                  <a:buNone/>
                </a:pPr>
                <a:r>
                  <a:rPr lang="en-GB" sz="2000" dirty="0" smtClean="0"/>
                  <a:t>Measure</a:t>
                </a:r>
                <a:r>
                  <a:rPr lang="en-GB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GB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en-GB" sz="2000" b="1" dirty="0" smtClean="0"/>
              </a:p>
              <a:p>
                <a:pPr marL="0" indent="0">
                  <a:buNone/>
                </a:pPr>
                <a:r>
                  <a:rPr lang="en-GB" sz="2000" b="1" dirty="0" smtClean="0">
                    <a:solidFill>
                      <a:srgbClr val="008000"/>
                    </a:solidFill>
                  </a:rPr>
                  <a:t>First direct evidence of appearance mode.</a:t>
                </a:r>
              </a:p>
              <a:p>
                <a:pPr marL="0" indent="0">
                  <a:buNone/>
                </a:pPr>
                <a:r>
                  <a:rPr lang="en-GB" sz="2000" dirty="0" smtClean="0"/>
                  <a:t>Dominant term of probability is:</a:t>
                </a:r>
                <a:br>
                  <a:rPr lang="en-GB" sz="2000" dirty="0" smtClean="0"/>
                </a:br>
                <a:endParaRPr lang="en-GB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4</m:t>
                      </m:r>
                      <m:func>
                        <m:func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=2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func>
                          <m:func>
                            <m:func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r>
                  <a:rPr lang="en-GB" sz="2000" dirty="0" smtClean="0"/>
                  <a:t/>
                </a:r>
                <a:br>
                  <a:rPr lang="en-GB" sz="2000" dirty="0" smtClean="0"/>
                </a:br>
                <a:r>
                  <a:rPr lang="en-GB" sz="2000" dirty="0" smtClean="0"/>
                  <a:t/>
                </a:r>
                <a:br>
                  <a:rPr lang="en-GB" sz="2000" dirty="0" smtClean="0"/>
                </a:br>
                <a:r>
                  <a:rPr lang="en-GB" sz="2000" dirty="0" smtClean="0"/>
                  <a:t>but </a:t>
                </a:r>
                <a:r>
                  <a:rPr lang="en-GB" sz="2000" b="1" dirty="0" smtClean="0"/>
                  <a:t>other terms are significant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r>
                  <a:rPr lang="en-GB" sz="2000" dirty="0" smtClean="0"/>
                  <a:t>Disappearance experiments with reactors can measure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GB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13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GB" sz="2000" dirty="0" smtClean="0"/>
                  <a:t>. </a:t>
                </a:r>
                <a:r>
                  <a:rPr lang="en-GB" sz="2000" b="1" dirty="0" smtClean="0">
                    <a:solidFill>
                      <a:srgbClr val="008000"/>
                    </a:solidFill>
                  </a:rPr>
                  <a:t>Using these constraints T2K can investigate sub-dominant terms</a:t>
                </a:r>
                <a:endParaRPr lang="en-GB" sz="20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567" t="-572" r="-24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1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GB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disappearance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268413"/>
            <a:ext cx="4425570" cy="532923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Use reaction </a:t>
            </a:r>
            <a:r>
              <a:rPr lang="en-GB" sz="2400" dirty="0"/>
              <a:t>kinematics to reconstruct </a:t>
            </a:r>
            <a:r>
              <a:rPr lang="en-GB" sz="2400" dirty="0" smtClean="0"/>
              <a:t>neutrino energy.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Dip shape is characteristic of oscillations.</a:t>
            </a:r>
            <a:endParaRPr lang="en-GB" sz="20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465" y="4190999"/>
            <a:ext cx="3802398" cy="240665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New results coming soon!</a:t>
            </a:r>
            <a:br>
              <a:rPr lang="en-GB" sz="2400" dirty="0" smtClean="0"/>
            </a:b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Long-term goal is an order of magnitude higher.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1"/>
          <a:stretch/>
        </p:blipFill>
        <p:spPr bwMode="auto">
          <a:xfrm>
            <a:off x="-29142" y="2996953"/>
            <a:ext cx="5167190" cy="371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2814"/>
            <a:ext cx="4499992" cy="306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566" y="3646037"/>
            <a:ext cx="4619865" cy="294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Content Placeholder 3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646036"/>
            <a:ext cx="4619865" cy="294937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appearance*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11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2705482" y="844755"/>
            <a:ext cx="3554065" cy="3400672"/>
            <a:chOff x="2931366" y="899185"/>
            <a:chExt cx="3554065" cy="3400672"/>
          </a:xfrm>
          <a:scene3d>
            <a:camera prst="isometricBottomDown">
              <a:rot lat="2391343" lon="18204187" rev="17574583"/>
            </a:camera>
            <a:lightRig rig="threePt" dir="t"/>
          </a:scene3d>
        </p:grpSpPr>
        <p:pic>
          <p:nvPicPr>
            <p:cNvPr id="7" name="Picture 6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9" t="15842" r="18884" b="10573"/>
            <a:stretch/>
          </p:blipFill>
          <p:spPr>
            <a:xfrm>
              <a:off x="2931366" y="899185"/>
              <a:ext cx="3554065" cy="3400672"/>
            </a:xfrm>
            <a:prstGeom prst="rect">
              <a:avLst/>
            </a:prstGeom>
          </p:spPr>
        </p:pic>
        <p:sp>
          <p:nvSpPr>
            <p:cNvPr id="10" name="Snip Single Corner Rectangle 9"/>
            <p:cNvSpPr/>
            <p:nvPr/>
          </p:nvSpPr>
          <p:spPr>
            <a:xfrm rot="10800000">
              <a:off x="4948972" y="1055651"/>
              <a:ext cx="1324007" cy="1552285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5910" y="1632621"/>
                <a:ext cx="2946319" cy="1939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>
                    <a:solidFill>
                      <a:schemeClr val="bg1">
                        <a:lumMod val="50000"/>
                      </a:schemeClr>
                    </a:solidFill>
                    <a:ea typeface="Cambria Math"/>
                  </a:rPr>
                  <a:t>For these parameters:</a:t>
                </a:r>
                <a:endParaRPr lang="en-GB" sz="2000" dirty="0">
                  <a:solidFill>
                    <a:schemeClr val="bg1">
                      <a:lumMod val="50000"/>
                    </a:schemeClr>
                  </a:solidFill>
                  <a:ea typeface="Cambria Math"/>
                </a:endParaRPr>
              </a:p>
              <a:p>
                <a:pPr>
                  <a:tabLst>
                    <a:tab pos="174625" algn="l"/>
                  </a:tabLst>
                </a:pPr>
                <a:r>
                  <a:rPr lang="en-GB" sz="1600" dirty="0" smtClean="0">
                    <a:solidFill>
                      <a:schemeClr val="bg1">
                        <a:lumMod val="50000"/>
                      </a:schemeClr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en-GB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32</m:t>
                            </m:r>
                          </m:sub>
                          <m:sup>
                            <m:r>
                              <a:rPr lang="en-GB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GB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=2.4×</m:t>
                    </m:r>
                    <m:sSup>
                      <m:sSupPr>
                        <m:ctrlP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eV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i="1" dirty="0">
                    <a:solidFill>
                      <a:schemeClr val="bg1">
                        <a:lumMod val="50000"/>
                      </a:schemeClr>
                    </a:solidFill>
                    <a:ea typeface="Cambria Math"/>
                  </a:rPr>
                  <a:t>,</a:t>
                </a:r>
                <a:endParaRPr lang="en-GB" sz="1600" i="1" dirty="0" smtClean="0">
                  <a:solidFill>
                    <a:schemeClr val="bg1">
                      <a:lumMod val="50000"/>
                    </a:schemeClr>
                  </a:solidFill>
                  <a:ea typeface="Cambria Math"/>
                </a:endParaRPr>
              </a:p>
              <a:p>
                <a:pPr>
                  <a:tabLst>
                    <a:tab pos="174625" algn="l"/>
                  </a:tabLst>
                </a:pPr>
                <a:r>
                  <a:rPr lang="en-GB" sz="1600" i="1" dirty="0" smtClean="0">
                    <a:solidFill>
                      <a:schemeClr val="bg1">
                        <a:lumMod val="50000"/>
                      </a:schemeClr>
                    </a:solidFill>
                    <a:latin typeface="Cambria Math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60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b>
                    </m:sSub>
                    <m:r>
                      <a:rPr lang="en-GB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GB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,</a:t>
                </a:r>
              </a:p>
              <a:p>
                <a:pPr>
                  <a:tabLst>
                    <a:tab pos="174625" algn="l"/>
                  </a:tabLst>
                </a:pPr>
                <a:r>
                  <a:rPr lang="en-GB" sz="1600" dirty="0">
                    <a:solidFill>
                      <a:schemeClr val="bg1">
                        <a:lumMod val="50000"/>
                      </a:schemeClr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GB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GB" sz="16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GB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>
                  <a:tabLst>
                    <a:tab pos="174625" algn="l"/>
                  </a:tabLst>
                </a:pPr>
                <a:r>
                  <a:rPr lang="en-GB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	Normal hierarchy,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sz="1400" dirty="0"/>
              </a:p>
              <a:p>
                <a:pPr>
                  <a:tabLst>
                    <a:tab pos="174625" algn="l"/>
                  </a:tabLst>
                </a:pPr>
                <a:r>
                  <a:rPr lang="en-GB" sz="2000" dirty="0">
                    <a:ea typeface="Cambria Math"/>
                  </a:rPr>
                  <a:t>Best fit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sub>
                    </m:sSub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=0.094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0" y="1632621"/>
                <a:ext cx="2946319" cy="1939955"/>
              </a:xfrm>
              <a:prstGeom prst="rect">
                <a:avLst/>
              </a:prstGeom>
              <a:blipFill rotWithShape="1">
                <a:blip r:embed="rId6"/>
                <a:stretch>
                  <a:fillRect l="-2277" t="-1572"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85092" y="1300585"/>
                <a:ext cx="3640340" cy="2321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2000" dirty="0" smtClean="0"/>
                  <a:t>Fit </a:t>
                </a:r>
                <a:r>
                  <a:rPr lang="en-GB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000" i="1" dirty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/>
                            <a:ea typeface="Cambria Math"/>
                          </a:rPr>
                          <m:t>𝜗</m:t>
                        </m:r>
                      </m:e>
                      <m:sub>
                        <m:r>
                          <a:rPr lang="en-GB" sz="2000" i="1" dirty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GB" sz="20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000" i="1" dirty="0">
                            <a:latin typeface="Cambria Math"/>
                            <a:ea typeface="Cambria Math"/>
                          </a:rPr>
                          <m:t>ν</m:t>
                        </m:r>
                      </m:sub>
                    </m:sSub>
                  </m:oMath>
                </a14:m>
                <a:r>
                  <a:rPr lang="en-GB" sz="2000" dirty="0"/>
                  <a:t>) </a:t>
                </a:r>
                <a:r>
                  <a:rPr lang="en-GB" sz="2000" dirty="0" smtClean="0"/>
                  <a:t>distribution in </a:t>
                </a:r>
                <a:br>
                  <a:rPr lang="en-GB" sz="2000" dirty="0" smtClean="0"/>
                </a:br>
                <a:r>
                  <a:rPr lang="en-GB" sz="2000" dirty="0" smtClean="0"/>
                  <a:t>two dimensions</a:t>
                </a:r>
              </a:p>
              <a:p>
                <a:pPr algn="r"/>
                <a:endParaRPr lang="en-GB" sz="2000" dirty="0" smtClean="0"/>
              </a:p>
              <a:p>
                <a:pPr algn="r"/>
                <a:endParaRPr lang="en-GB" sz="2000" dirty="0"/>
              </a:p>
              <a:p>
                <a:pPr algn="r"/>
                <a:endParaRPr lang="en-GB" sz="2000" dirty="0"/>
              </a:p>
              <a:p>
                <a:pPr algn="r"/>
                <a:r>
                  <a:rPr lang="en-GB" sz="2200" b="1" dirty="0" smtClean="0"/>
                  <a:t/>
                </a:r>
                <a:br>
                  <a:rPr lang="en-GB" sz="2200" b="1" dirty="0" smtClean="0"/>
                </a:br>
                <a:r>
                  <a:rPr lang="en-GB" sz="2200" b="1" dirty="0" smtClean="0"/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GB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GB" sz="22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:r>
                  <a:rPr lang="en-GB" sz="2200" dirty="0"/>
                  <a:t>at</a:t>
                </a:r>
                <a:r>
                  <a:rPr lang="en-GB" sz="2200" b="1" dirty="0"/>
                  <a:t> </a:t>
                </a:r>
                <a:r>
                  <a:rPr lang="en-GB" sz="2200" b="1" dirty="0">
                    <a:solidFill>
                      <a:srgbClr val="0000CC"/>
                    </a:solidFill>
                  </a:rPr>
                  <a:t>3.2</a:t>
                </a:r>
                <a:r>
                  <a:rPr lang="el-GR" sz="2200" b="1" dirty="0" smtClean="0">
                    <a:solidFill>
                      <a:srgbClr val="0000CC"/>
                    </a:solidFill>
                  </a:rPr>
                  <a:t>σ</a:t>
                </a:r>
                <a:r>
                  <a:rPr lang="en-GB" sz="2000" dirty="0" smtClean="0"/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92" y="1300585"/>
                <a:ext cx="3640340" cy="2321726"/>
              </a:xfrm>
              <a:prstGeom prst="rect">
                <a:avLst/>
              </a:prstGeom>
              <a:blipFill rotWithShape="1">
                <a:blip r:embed="rId7"/>
                <a:stretch>
                  <a:fillRect t="-1575" r="-3344" b="-41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ircular Arrow 26"/>
          <p:cNvSpPr/>
          <p:nvPr/>
        </p:nvSpPr>
        <p:spPr>
          <a:xfrm>
            <a:off x="3719907" y="2686560"/>
            <a:ext cx="2192783" cy="21784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9799096"/>
              <a:gd name="adj5" fmla="val 12500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ircular Arrow 28"/>
          <p:cNvSpPr/>
          <p:nvPr/>
        </p:nvSpPr>
        <p:spPr>
          <a:xfrm flipH="1">
            <a:off x="2806805" y="2311371"/>
            <a:ext cx="3028461" cy="3015915"/>
          </a:xfrm>
          <a:prstGeom prst="circularArrow">
            <a:avLst>
              <a:gd name="adj1" fmla="val 10019"/>
              <a:gd name="adj2" fmla="val 751604"/>
              <a:gd name="adj3" fmla="val 20733829"/>
              <a:gd name="adj4" fmla="val 19819718"/>
              <a:gd name="adj5" fmla="val 8987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45029" y="1121225"/>
                <a:ext cx="51464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 smtClean="0">
                    <a:solidFill>
                      <a:srgbClr val="663300"/>
                    </a:solidFill>
                  </a:rPr>
                  <a:t>*T2K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663300"/>
                        </a:solidFill>
                        <a:latin typeface="Cambria Math"/>
                      </a:rPr>
                      <m:t>3.010</m:t>
                    </m:r>
                    <m:r>
                      <a:rPr lang="en-GB" sz="1400" b="0" i="1" smtClean="0">
                        <a:solidFill>
                          <a:srgbClr val="6633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GB" sz="1400" b="0" i="1" smtClean="0">
                            <a:solidFill>
                              <a:srgbClr val="6633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rgbClr val="6633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solidFill>
                              <a:srgbClr val="663300"/>
                            </a:solidFill>
                            <a:latin typeface="Cambria Math"/>
                            <a:ea typeface="Cambria Math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GB" sz="1400" dirty="0" smtClean="0">
                    <a:solidFill>
                      <a:srgbClr val="663300"/>
                    </a:solidFill>
                  </a:rPr>
                  <a:t> POT, first shown at ICHEP 2012</a:t>
                </a:r>
                <a:endParaRPr lang="en-GB" sz="1400" dirty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9" y="1121225"/>
                <a:ext cx="5146487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2000" r="-35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3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further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numCol="1"/>
              <a:lstStyle/>
              <a:p>
                <a:pPr marL="0" indent="0">
                  <a:buNone/>
                  <a:tabLst>
                    <a:tab pos="1882775" algn="l"/>
                  </a:tabLst>
                </a:pPr>
                <a:r>
                  <a:rPr lang="en-GB" dirty="0" smtClean="0"/>
                  <a:t>Expand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 smtClean="0"/>
                  <a:t> appearance probability up to terms quadratic in the parameters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type m:val="lin"/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32</m:t>
                        </m:r>
                      </m:den>
                    </m:f>
                  </m:oMath>
                </a14:m>
                <a:r>
                  <a:rPr lang="en-GB" dirty="0" smtClean="0"/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13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GB" b="0" dirty="0" smtClean="0"/>
                  <a:t>:</a:t>
                </a:r>
                <a:br>
                  <a:rPr lang="en-GB" b="0" dirty="0" smtClean="0"/>
                </a:br>
                <a:endParaRPr lang="en-GB" dirty="0">
                  <a:ea typeface="Cambria Math"/>
                </a:endParaRPr>
              </a:p>
              <a:p>
                <a:pPr marL="0" indent="0" algn="ctr">
                  <a:buNone/>
                  <a:tabLst>
                    <a:tab pos="1882775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GB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𝜃𝜃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e>
                      <m:sup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sub>
                    </m:sSub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  <m:t>1−</m:t>
                                    </m:r>
                                    <m: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𝛼𝛼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 smtClean="0">
                    <a:ea typeface="Cambria Math"/>
                  </a:rPr>
                  <a:t/>
                </a:r>
                <a:br>
                  <a:rPr lang="en-GB" dirty="0" smtClean="0">
                    <a:ea typeface="Cambria Math"/>
                  </a:rPr>
                </a:br>
                <a:r>
                  <a:rPr lang="en-GB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𝛼𝜃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func>
                      <m:funcPr>
                        <m:ctrlP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13</m:t>
                            </m:r>
                          </m:sub>
                        </m:sSub>
                      </m:e>
                    </m:func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sin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GB" i="1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  <m:func>
                      <m:func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+∆</m:t>
                            </m:r>
                          </m:e>
                        </m:d>
                      </m:e>
                    </m:func>
                  </m:oMath>
                </a14:m>
                <a:endParaRPr lang="en-GB" dirty="0" smtClean="0">
                  <a:ea typeface="Cambria Math"/>
                </a:endParaRPr>
              </a:p>
              <a:p>
                <a:pPr marL="0" indent="0">
                  <a:buNone/>
                  <a:tabLst>
                    <a:tab pos="1882775" algn="l"/>
                  </a:tabLst>
                </a:pPr>
                <a:r>
                  <a:rPr lang="en-GB" dirty="0" smtClean="0">
                    <a:ea typeface="Cambria Math"/>
                  </a:rPr>
                  <a:t>where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𝜃𝜃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sin</m:t>
                        </m:r>
                      </m:e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GB" dirty="0" smtClean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𝛼𝛼</m:t>
                        </m:r>
                      </m:sub>
                    </m:sSub>
                    <m:r>
                      <a:rPr lang="en-GB" i="1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23</m:t>
                            </m:r>
                          </m:sub>
                        </m:sSub>
                      </m:e>
                    </m:func>
                    <m:sSup>
                      <m:s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sin</m:t>
                        </m:r>
                      </m:e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𝛼𝜃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GB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GB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GB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Cambria Math"/>
                  </a:rPr>
                  <a:t>a</a:t>
                </a:r>
                <a:r>
                  <a:rPr lang="en-GB" dirty="0" smtClean="0">
                    <a:ea typeface="Cambria Math"/>
                  </a:rPr>
                  <a:t>nd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31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at 1</a:t>
                </a:r>
                <a:r>
                  <a:rPr lang="en-GB" baseline="30000" dirty="0"/>
                  <a:t>st</a:t>
                </a:r>
                <a:r>
                  <a:rPr lang="en-GB" dirty="0"/>
                  <a:t> </a:t>
                </a:r>
                <a:r>
                  <a:rPr lang="en-GB" dirty="0" err="1"/>
                  <a:t>osc</a:t>
                </a:r>
                <a:r>
                  <a:rPr lang="en-GB" dirty="0"/>
                  <a:t>. maximum.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endParaRPr lang="en-GB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9" t="-915" r="-1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06" y="6165304"/>
                <a:ext cx="8949788" cy="41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663300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6633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b="0" i="1" smtClean="0">
                            <a:solidFill>
                              <a:srgbClr val="663300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f>
                          <m:fPr>
                            <m:type m:val="lin"/>
                            <m:ctrlPr>
                              <a:rPr lang="en-GB" b="0" i="1" smtClean="0">
                                <a:solidFill>
                                  <a:srgbClr val="6633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6633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rgbClr val="6633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i="1">
                                        <a:solidFill>
                                          <a:srgbClr val="6633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GB" i="1">
                                    <a:solidFill>
                                      <a:srgbClr val="6633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rgbClr val="6633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6633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rgbClr val="6633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rgbClr val="6633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GB" i="1">
                                <a:solidFill>
                                  <a:srgbClr val="663300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663300"/>
                                </a:solidFill>
                              </a:rPr>
                              <m:t> </m:t>
                            </m:r>
                          </m:num>
                          <m:den>
                            <m:r>
                              <a:rPr lang="en-GB" i="1">
                                <a:solidFill>
                                  <a:srgbClr val="6633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sSubSup>
                              <m:sSubSupPr>
                                <m:ctrlPr>
                                  <a:rPr lang="en-GB" i="1">
                                    <a:solidFill>
                                      <a:srgbClr val="6633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solidFill>
                                      <a:srgbClr val="6633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rgbClr val="663300"/>
                                    </a:solidFill>
                                    <a:latin typeface="Cambria Math"/>
                                    <a:ea typeface="Cambria Math"/>
                                  </a:rPr>
                                  <m:t>31</m:t>
                                </m:r>
                              </m:sub>
                              <m:sup>
                                <m:r>
                                  <a:rPr lang="en-GB" i="1">
                                    <a:solidFill>
                                      <a:srgbClr val="6633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GB" dirty="0" smtClean="0">
                    <a:solidFill>
                      <a:srgbClr val="663300"/>
                    </a:solidFill>
                  </a:rPr>
                  <a:t> is the matter density parameter</a:t>
                </a:r>
                <a:r>
                  <a:rPr lang="en-GB" dirty="0">
                    <a:solidFill>
                      <a:srgbClr val="663300"/>
                    </a:solidFill>
                  </a:rPr>
                  <a:t>.</a:t>
                </a:r>
                <a:r>
                  <a:rPr lang="en-GB" dirty="0" smtClean="0">
                    <a:solidFill>
                      <a:srgbClr val="663300"/>
                    </a:solidFill>
                  </a:rPr>
                  <a:t> For T2K,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dirty="0">
                            <a:solidFill>
                              <a:srgbClr val="6633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i="1" dirty="0">
                            <a:solidFill>
                              <a:srgbClr val="6633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b="0" i="1" dirty="0" smtClean="0">
                        <a:solidFill>
                          <a:srgbClr val="663300"/>
                        </a:solidFill>
                        <a:latin typeface="Cambria Math"/>
                      </a:rPr>
                      <m:t>~ 0.07</m:t>
                    </m:r>
                  </m:oMath>
                </a14:m>
                <a:r>
                  <a:rPr lang="en-GB" dirty="0" smtClean="0">
                    <a:solidFill>
                      <a:srgbClr val="663300"/>
                    </a:solidFill>
                  </a:rPr>
                  <a:t> </a:t>
                </a:r>
                <a:endParaRPr lang="en-GB" dirty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6" y="6165304"/>
                <a:ext cx="8949788" cy="418576"/>
              </a:xfrm>
              <a:prstGeom prst="rect">
                <a:avLst/>
              </a:prstGeom>
              <a:blipFill rotWithShape="1">
                <a:blip r:embed="rId3"/>
                <a:stretch>
                  <a:fillRect t="-131884" b="-20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1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measurements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GB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𝜃𝜃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e>
                      <m:sup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sub>
                    </m:sSub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  <m:t>1−</m:t>
                                    </m:r>
                                    <m: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𝛼𝛼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>
                    <a:ea typeface="Cambria Math"/>
                  </a:rPr>
                  <a:t/>
                </a:r>
                <a:br>
                  <a:rPr lang="en-GB" dirty="0">
                    <a:ea typeface="Cambria Math"/>
                  </a:rPr>
                </a:br>
                <a:r>
                  <a:rPr lang="en-GB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𝛼𝜃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func>
                      <m:funcPr>
                        <m:ctrlP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13</m:t>
                            </m:r>
                          </m:sub>
                        </m:sSub>
                      </m:e>
                    </m:func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sin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GB" i="1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  <m:func>
                      <m:func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+∆</m:t>
                            </m:r>
                          </m:e>
                        </m:d>
                      </m:e>
                    </m:func>
                  </m:oMath>
                </a14:m>
                <a:endParaRPr lang="en-GB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ea typeface="Cambria Math"/>
                  </a:rPr>
                  <a:t/>
                </a:r>
                <a:br>
                  <a:rPr lang="en-GB" dirty="0" smtClean="0">
                    <a:ea typeface="Cambria Math"/>
                  </a:rPr>
                </a:br>
                <a:endParaRPr lang="en-GB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dirty="0" smtClean="0"/>
                  <a:t>The </a:t>
                </a:r>
                <a:r>
                  <a:rPr lang="en-GB" dirty="0"/>
                  <a:t>dominant </a:t>
                </a:r>
                <a:r>
                  <a:rPr lang="en-GB" dirty="0">
                    <a:solidFill>
                      <a:srgbClr val="0070C0"/>
                    </a:solidFill>
                  </a:rPr>
                  <a:t>1</a:t>
                </a:r>
                <a:r>
                  <a:rPr lang="en-GB" baseline="30000" dirty="0">
                    <a:solidFill>
                      <a:srgbClr val="0070C0"/>
                    </a:solidFill>
                  </a:rPr>
                  <a:t>st</a:t>
                </a:r>
                <a:r>
                  <a:rPr lang="en-GB" dirty="0">
                    <a:solidFill>
                      <a:srgbClr val="0070C0"/>
                    </a:solidFill>
                  </a:rPr>
                  <a:t> term</a:t>
                </a:r>
                <a:r>
                  <a:rPr lang="en-GB" dirty="0"/>
                  <a:t>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𝜃𝜃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e>
                      <m:sup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23</m:t>
                        </m:r>
                      </m:sub>
                    </m:sSub>
                  </m:oMath>
                </a14:m>
                <a:endParaRPr lang="en-GB" dirty="0" smtClean="0">
                  <a:solidFill>
                    <a:srgbClr val="0070C0"/>
                  </a:solidFill>
                  <a:ea typeface="Cambria Math"/>
                </a:endParaRPr>
              </a:p>
              <a:p>
                <a:endParaRPr lang="en-GB" dirty="0" smtClean="0"/>
              </a:p>
              <a:p>
                <a:r>
                  <a:rPr lang="en-GB" dirty="0" smtClean="0"/>
                  <a:t>If we observe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23</m:t>
                            </m:r>
                          </m:sub>
                        </m:sSub>
                      </m:e>
                    </m:func>
                    <m:r>
                      <a:rPr lang="en-GB" i="1" smtClean="0">
                        <a:latin typeface="Cambria Math"/>
                        <a:ea typeface="Cambria Math"/>
                      </a:rPr>
                      <m:t>≠</m:t>
                    </m:r>
                    <m:box>
                      <m:box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dirty="0" smtClean="0"/>
                  <a:t> it can </a:t>
                </a:r>
                <a:r>
                  <a:rPr lang="en-GB" dirty="0"/>
                  <a:t>give information on the sign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23</m:t>
                            </m:r>
                          </m:sub>
                        </m:sSub>
                      </m:e>
                    </m:func>
                    <m:r>
                      <a:rPr lang="en-GB" i="1">
                        <a:latin typeface="Cambria Math"/>
                        <a:ea typeface="Cambria Math"/>
                      </a:rPr>
                      <m:t>−</m:t>
                    </m:r>
                    <m:box>
                      <m:box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GB" dirty="0">
                  <a:ea typeface="Cambria Math"/>
                </a:endParaRPr>
              </a:p>
              <a:p>
                <a:r>
                  <a:rPr lang="en-GB" dirty="0" smtClean="0">
                    <a:ea typeface="Cambria Math"/>
                  </a:rPr>
                  <a:t>Physical interpretation: is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 smtClean="0">
                    <a:ea typeface="Cambria Math"/>
                  </a:rPr>
                  <a:t> mostly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l-GR" i="1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dirty="0" smtClean="0">
                    <a:ea typeface="Cambria Math"/>
                  </a:rPr>
                  <a:t> or mostly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GB" dirty="0" smtClean="0">
                    <a:ea typeface="Cambria Math"/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843808" y="1224000"/>
            <a:ext cx="3096344" cy="72008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measurements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GB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𝜃𝜃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e>
                      <m:sup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sub>
                    </m:sSub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  <m:t>1−</m:t>
                                    </m:r>
                                    <m: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𝛼𝛼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>
                    <a:ea typeface="Cambria Math"/>
                  </a:rPr>
                  <a:t/>
                </a:r>
                <a:br>
                  <a:rPr lang="en-GB" dirty="0">
                    <a:ea typeface="Cambria Math"/>
                  </a:rPr>
                </a:br>
                <a:r>
                  <a:rPr lang="en-GB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𝛼𝜃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func>
                      <m:funcPr>
                        <m:ctrlP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13</m:t>
                            </m:r>
                          </m:sub>
                        </m:sSub>
                      </m:e>
                    </m:func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sin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GB" i="1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  <m:func>
                      <m:func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+∆</m:t>
                            </m:r>
                          </m:e>
                        </m:d>
                      </m:e>
                    </m:func>
                  </m:oMath>
                </a14:m>
                <a:endParaRPr lang="en-GB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ea typeface="Cambria Math"/>
                  </a:rPr>
                  <a:t/>
                </a:r>
                <a:br>
                  <a:rPr lang="en-GB" dirty="0" smtClean="0">
                    <a:ea typeface="Cambria Math"/>
                  </a:rPr>
                </a:br>
                <a:endParaRPr lang="en-GB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Cambria Math"/>
                  </a:rPr>
                  <a:t>The </a:t>
                </a:r>
                <a:r>
                  <a:rPr lang="en-GB" dirty="0">
                    <a:solidFill>
                      <a:srgbClr val="7030A0"/>
                    </a:solidFill>
                    <a:ea typeface="Cambria Math"/>
                  </a:rPr>
                  <a:t>3</a:t>
                </a:r>
                <a:r>
                  <a:rPr lang="en-GB" baseline="30000" dirty="0">
                    <a:solidFill>
                      <a:srgbClr val="7030A0"/>
                    </a:solidFill>
                    <a:ea typeface="Cambria Math"/>
                  </a:rPr>
                  <a:t>rd</a:t>
                </a:r>
                <a:r>
                  <a:rPr lang="en-GB" dirty="0">
                    <a:solidFill>
                      <a:srgbClr val="7030A0"/>
                    </a:solidFill>
                    <a:ea typeface="Cambria Math"/>
                  </a:rPr>
                  <a:t>  term </a:t>
                </a:r>
                <a:r>
                  <a:rPr lang="en-GB" dirty="0">
                    <a:ea typeface="Cambria Math"/>
                  </a:rPr>
                  <a:t>depends on the last remaining unknown parameter, the phase </a:t>
                </a:r>
                <a:r>
                  <a:rPr lang="el-GR" i="1" dirty="0">
                    <a:solidFill>
                      <a:srgbClr val="7030A0"/>
                    </a:solidFill>
                    <a:latin typeface="Cambria" pitchFamily="18" charset="0"/>
                    <a:ea typeface="Cambria Math"/>
                  </a:rPr>
                  <a:t>δ</a:t>
                </a:r>
                <a:r>
                  <a:rPr lang="en-GB" dirty="0" smtClean="0"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endParaRPr lang="en-GB" dirty="0">
                  <a:ea typeface="Cambria Math"/>
                </a:endParaRPr>
              </a:p>
              <a:p>
                <a:r>
                  <a:rPr lang="en-GB" dirty="0" smtClean="0">
                    <a:ea typeface="Cambria Math"/>
                  </a:rPr>
                  <a:t>In </a:t>
                </a:r>
                <a:r>
                  <a:rPr lang="en-GB" dirty="0">
                    <a:ea typeface="Cambria Math"/>
                  </a:rPr>
                  <a:t>the equivalent probability for anti-neutrinos it enters with opposite sign </a:t>
                </a:r>
                <a:r>
                  <a:rPr lang="en-GB" b="1" dirty="0">
                    <a:ea typeface="Cambria Math"/>
                    <a:sym typeface="Wingdings 3"/>
                  </a:rPr>
                  <a:t> </a:t>
                </a:r>
                <a:r>
                  <a:rPr lang="en-GB" b="1" dirty="0" smtClean="0">
                    <a:ea typeface="Cambria Math"/>
                    <a:sym typeface="Wingdings 3"/>
                  </a:rPr>
                  <a:t>Charge-Parity asymmetry</a:t>
                </a:r>
                <a:r>
                  <a:rPr lang="en-GB" dirty="0" smtClean="0">
                    <a:ea typeface="Cambria Math"/>
                    <a:sym typeface="Wingdings 3"/>
                  </a:rPr>
                  <a:t>.</a:t>
                </a:r>
              </a:p>
              <a:p>
                <a:r>
                  <a:rPr lang="en-GB" dirty="0" smtClean="0">
                    <a:ea typeface="Cambria Math"/>
                    <a:sym typeface="Wingdings 3"/>
                  </a:rPr>
                  <a:t>Possible origin of observed matter-antimatter asymmetry (</a:t>
                </a:r>
                <a:r>
                  <a:rPr lang="en-GB" dirty="0" err="1" smtClean="0">
                    <a:ea typeface="Cambria Math"/>
                    <a:sym typeface="Wingdings 3"/>
                  </a:rPr>
                  <a:t>Leptogenisis</a:t>
                </a:r>
                <a:r>
                  <a:rPr lang="en-GB" dirty="0" smtClean="0">
                    <a:ea typeface="Cambria Math"/>
                    <a:sym typeface="Wingdings 3"/>
                  </a:rPr>
                  <a:t>) </a:t>
                </a:r>
              </a:p>
              <a:p>
                <a:endParaRPr lang="en-GB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6377880" y="1950306"/>
            <a:ext cx="1548172" cy="55622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measurements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ν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GB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𝜃𝜃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e>
                      <m:sup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sub>
                    </m:sSub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  <m:t>1−</m:t>
                                    </m:r>
                                    <m: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𝛼𝛼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  <a:ea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>
                    <a:ea typeface="Cambria Math"/>
                  </a:rPr>
                  <a:t/>
                </a:r>
                <a:br>
                  <a:rPr lang="en-GB" dirty="0">
                    <a:ea typeface="Cambria Math"/>
                  </a:rPr>
                </a:br>
                <a:r>
                  <a:rPr lang="en-GB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𝛼𝜃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func>
                      <m:funcPr>
                        <m:ctrlP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13</m:t>
                            </m:r>
                          </m:sub>
                        </m:sSub>
                      </m:e>
                    </m:func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sin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GB" i="1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  <m:func>
                      <m:func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+∆</m:t>
                            </m:r>
                          </m:e>
                        </m:d>
                      </m:e>
                    </m:func>
                  </m:oMath>
                </a14:m>
                <a:endParaRPr lang="en-GB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ea typeface="Cambria Math"/>
                  </a:rPr>
                  <a:t/>
                </a:r>
                <a:br>
                  <a:rPr lang="en-GB" dirty="0" smtClean="0">
                    <a:ea typeface="Cambria Math"/>
                  </a:rPr>
                </a:br>
                <a:endParaRPr lang="en-GB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ea typeface="Cambria Math"/>
                    <a:sym typeface="Wingdings 3"/>
                  </a:rPr>
                  <a:t>All terms have </a:t>
                </a:r>
                <a:r>
                  <a:rPr lang="en-GB" dirty="0">
                    <a:ea typeface="Cambria Math"/>
                    <a:sym typeface="Wingdings 3"/>
                  </a:rPr>
                  <a:t>dependence on </a:t>
                </a:r>
                <a:r>
                  <a:rPr lang="en-GB" i="1" dirty="0">
                    <a:latin typeface="Cambria" pitchFamily="18" charset="0"/>
                    <a:ea typeface="Cambria Math"/>
                    <a:sym typeface="Wingdings 3"/>
                  </a:rPr>
                  <a:t>A</a:t>
                </a:r>
                <a:r>
                  <a:rPr lang="en-GB" dirty="0">
                    <a:ea typeface="Cambria Math"/>
                    <a:sym typeface="Wingdings 3"/>
                  </a:rPr>
                  <a:t>, which </a:t>
                </a:r>
                <a:r>
                  <a:rPr lang="en-GB" dirty="0" smtClean="0">
                    <a:ea typeface="Cambria Math"/>
                    <a:sym typeface="Wingdings 3"/>
                  </a:rPr>
                  <a:t>can determine </a:t>
                </a:r>
                <a:r>
                  <a:rPr lang="en-GB" dirty="0">
                    <a:ea typeface="Cambria Math"/>
                    <a:sym typeface="Wingdings 3"/>
                  </a:rPr>
                  <a:t>the </a:t>
                </a:r>
                <a:r>
                  <a:rPr lang="en-GB" dirty="0" smtClean="0">
                    <a:ea typeface="Cambria Math"/>
                    <a:sym typeface="Wingdings 3"/>
                  </a:rPr>
                  <a:t>(as yet unknown) sign </a:t>
                </a:r>
                <a:r>
                  <a:rPr lang="en-GB" dirty="0">
                    <a:ea typeface="Cambria Math"/>
                    <a:sym typeface="Wingdings 3"/>
                  </a:rPr>
                  <a:t>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∆</m:t>
                    </m:r>
                    <m:sSubSup>
                      <m:sSub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31</m:t>
                        </m:r>
                      </m:sub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GB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GB" dirty="0" smtClean="0">
                  <a:ea typeface="Cambria Math"/>
                </a:endParaRPr>
              </a:p>
              <a:p>
                <a:r>
                  <a:rPr lang="en-GB" dirty="0" smtClean="0"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∆</m:t>
                    </m:r>
                    <m:sSubSup>
                      <m:sSub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31</m:t>
                        </m:r>
                      </m:sub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GB" dirty="0">
                    <a:ea typeface="Cambria Math"/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/>
                        <a:ea typeface="Cambria Math"/>
                      </a:rPr>
                      <m:t>&gt;</m:t>
                    </m:r>
                    <m:sSubSup>
                      <m:sSub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/>
                        <a:ea typeface="Cambria Math"/>
                      </a:rPr>
                      <m:t>&gt;</m:t>
                    </m:r>
                    <m:sSubSup>
                      <m:sSub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GB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GB" dirty="0" smtClean="0">
                    <a:ea typeface="Cambria Math"/>
                  </a:rPr>
                  <a:t> “Normal hierarchy”</a:t>
                </a:r>
                <a:r>
                  <a:rPr lang="en-GB" dirty="0">
                    <a:ea typeface="Cambria Math"/>
                  </a:rPr>
                  <a:t/>
                </a:r>
                <a:br>
                  <a:rPr lang="en-GB" dirty="0">
                    <a:ea typeface="Cambria Math"/>
                  </a:rPr>
                </a:br>
                <a:r>
                  <a:rPr lang="en-GB" dirty="0"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∆</m:t>
                    </m:r>
                    <m:sSubSup>
                      <m:sSub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31</m:t>
                        </m:r>
                      </m:sub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GB" dirty="0">
                    <a:ea typeface="Cambria Math"/>
                  </a:rPr>
                  <a:t>, then</a:t>
                </a:r>
                <a:r>
                  <a:rPr lang="en-GB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/>
                        <a:ea typeface="Cambria Math"/>
                      </a:rPr>
                      <m:t>&gt;</m:t>
                    </m:r>
                    <m:sSubSup>
                      <m:sSub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/>
                        <a:ea typeface="Cambria Math"/>
                      </a:rPr>
                      <m:t>&gt;</m:t>
                    </m:r>
                    <m:sSubSup>
                      <m:sSub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GB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GB" dirty="0" smtClean="0">
                    <a:ea typeface="Cambria Math"/>
                  </a:rPr>
                  <a:t> “Inverse hierarchy”</a:t>
                </a:r>
                <a:endParaRPr lang="en-GB" dirty="0">
                  <a:ea typeface="Cambria Math"/>
                </a:endParaRPr>
              </a:p>
              <a:p>
                <a:r>
                  <a:rPr lang="en-GB" dirty="0" smtClean="0">
                    <a:ea typeface="Cambria Math"/>
                  </a:rPr>
                  <a:t>This dependence is weak in T2K, but must be taken into account</a:t>
                </a:r>
              </a:p>
              <a:p>
                <a:endParaRPr lang="en-GB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9" r="-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8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>
            <a:stCxn id="19" idx="0"/>
          </p:cNvCxnSpPr>
          <p:nvPr/>
        </p:nvCxnSpPr>
        <p:spPr>
          <a:xfrm flipV="1">
            <a:off x="7499323" y="2732400"/>
            <a:ext cx="0" cy="12898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6527323" y="4022251"/>
            <a:ext cx="1944000" cy="19440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i="1" dirty="0">
                <a:latin typeface="+mj-lt"/>
              </a:rPr>
              <a:t>b</a:t>
            </a:r>
            <a:endParaRPr lang="en-US" sz="5600" i="1" dirty="0" smtClean="0">
              <a:latin typeface="+mj-lt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565400" y="2552400"/>
            <a:ext cx="180000" cy="180000"/>
          </a:xfrm>
          <a:prstGeom prst="ellipse">
            <a:avLst/>
          </a:prstGeom>
          <a:gradFill>
            <a:gsLst>
              <a:gs pos="0">
                <a:srgbClr val="EBCFD3"/>
              </a:gs>
              <a:gs pos="50000">
                <a:srgbClr val="B86E81"/>
              </a:gs>
              <a:gs pos="100000">
                <a:srgbClr val="6B3013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096954" y="2377800"/>
            <a:ext cx="565200" cy="565200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6E81B8"/>
              </a:gs>
              <a:gs pos="100000">
                <a:srgbClr val="30136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 smtClean="0">
                <a:latin typeface="+mj-lt"/>
              </a:rPr>
              <a:t>μ</a:t>
            </a:r>
            <a:endParaRPr lang="en-GB" sz="2400" i="1" dirty="0">
              <a:latin typeface="+mj-lt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483600" y="-2673749"/>
            <a:ext cx="6695999" cy="6695999"/>
          </a:xfrm>
          <a:prstGeom prst="ellipse">
            <a:avLst/>
          </a:prstGeom>
          <a:gradFill>
            <a:gsLst>
              <a:gs pos="0">
                <a:srgbClr val="EBCFD3"/>
              </a:gs>
              <a:gs pos="50000">
                <a:srgbClr val="B86E81"/>
              </a:gs>
              <a:gs pos="100000">
                <a:srgbClr val="6B3013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9500" i="1" dirty="0" smtClean="0">
                <a:latin typeface="+mj-lt"/>
              </a:rPr>
              <a:t>t</a:t>
            </a:r>
            <a:endParaRPr lang="en-GB" i="1" dirty="0">
              <a:latin typeface="+mj-lt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108400" y="1972800"/>
            <a:ext cx="1375200" cy="1375200"/>
          </a:xfrm>
          <a:prstGeom prst="ellipse">
            <a:avLst/>
          </a:prstGeom>
          <a:gradFill>
            <a:gsLst>
              <a:gs pos="0">
                <a:srgbClr val="EBCFD3"/>
              </a:gs>
              <a:gs pos="50000">
                <a:srgbClr val="B86E81"/>
              </a:gs>
              <a:gs pos="100000">
                <a:srgbClr val="6B3013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latin typeface="+mj-lt"/>
              </a:rPr>
              <a:t>C</a:t>
            </a:r>
            <a:endParaRPr lang="en-GB" sz="4000" i="1" dirty="0">
              <a:latin typeface="+mj-lt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470200" y="4668451"/>
            <a:ext cx="651600" cy="6516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+mj-lt"/>
              </a:rPr>
              <a:t>s</a:t>
            </a:r>
            <a:endParaRPr lang="en-GB" sz="2400" i="1" dirty="0">
              <a:latin typeface="+mj-l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4565850" y="4886251"/>
            <a:ext cx="216000" cy="2160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355677" y="1933200"/>
            <a:ext cx="1454400" cy="1454400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6E81B8"/>
              </a:gs>
              <a:gs pos="100000">
                <a:srgbClr val="30136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i="1" dirty="0" smtClean="0">
                <a:latin typeface="+mj-lt"/>
              </a:rPr>
              <a:t>τ</a:t>
            </a:r>
            <a:endParaRPr lang="en-GB" sz="6000" i="1" dirty="0">
              <a:latin typeface="+mj-lt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04054" y="2606400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6E81B8"/>
              </a:gs>
              <a:gs pos="100000">
                <a:srgbClr val="30136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140309" y="1583822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</a:t>
            </a:r>
            <a:endParaRPr lang="en-US" altLang="ja-JP" sz="24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4579" y="1921909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muon</a:t>
            </a:r>
            <a:endParaRPr lang="en-US" altLang="ja-JP" sz="24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39674" y="1490585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tau</a:t>
            </a:r>
            <a:endParaRPr lang="en-US" altLang="ja-JP" sz="24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64294" y="1844514"/>
            <a:ext cx="582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up</a:t>
            </a:r>
            <a:br>
              <a:rPr lang="en-US" sz="2400" dirty="0" smtClean="0"/>
            </a:br>
            <a:r>
              <a:rPr lang="en-US" sz="2400" i="1" dirty="0" smtClean="0">
                <a:latin typeface="+mj-lt"/>
              </a:rPr>
              <a:t>u</a:t>
            </a:r>
            <a:endParaRPr lang="en-US" altLang="ja-JP" sz="2400" i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33664" y="5024755"/>
            <a:ext cx="1042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400" i="1" dirty="0" smtClean="0">
                <a:solidFill>
                  <a:srgbClr val="000000"/>
                </a:solidFill>
                <a:latin typeface="Bookman Old Style"/>
              </a:rPr>
              <a:t>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down</a:t>
            </a:r>
            <a:br>
              <a:rPr lang="en-US" sz="2400" dirty="0" smtClean="0"/>
            </a:br>
            <a:endParaRPr lang="en-US" altLang="ja-JP" sz="2400" i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14751" y="1572690"/>
            <a:ext cx="1162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charm</a:t>
            </a:r>
            <a:endParaRPr lang="en-US" altLang="ja-JP" sz="2400" i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1549" y="5966251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bottom</a:t>
            </a:r>
            <a:endParaRPr lang="en-US" altLang="ja-JP" sz="2400" i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57990" y="2732400"/>
            <a:ext cx="700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top</a:t>
            </a:r>
            <a:endParaRPr lang="en-US" altLang="ja-JP" sz="2400" i="1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09291" y="5306416"/>
            <a:ext cx="1306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strange</a:t>
            </a:r>
            <a:endParaRPr lang="en-US" altLang="ja-JP" sz="2400" i="1" dirty="0">
              <a:latin typeface="+mj-lt"/>
            </a:endParaRPr>
          </a:p>
        </p:txBody>
      </p:sp>
      <p:cxnSp>
        <p:nvCxnSpPr>
          <p:cNvPr id="49" name="Straight Connector 48"/>
          <p:cNvCxnSpPr>
            <a:stCxn id="30" idx="0"/>
            <a:endCxn id="29" idx="4"/>
          </p:cNvCxnSpPr>
          <p:nvPr/>
        </p:nvCxnSpPr>
        <p:spPr>
          <a:xfrm flipV="1">
            <a:off x="5796000" y="3348000"/>
            <a:ext cx="0" cy="13204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1" idx="0"/>
            <a:endCxn id="21" idx="4"/>
          </p:cNvCxnSpPr>
          <p:nvPr/>
        </p:nvCxnSpPr>
        <p:spPr>
          <a:xfrm flipH="1" flipV="1">
            <a:off x="4655400" y="2732400"/>
            <a:ext cx="18450" cy="21538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32" idx="4"/>
          </p:cNvCxnSpPr>
          <p:nvPr/>
        </p:nvCxnSpPr>
        <p:spPr>
          <a:xfrm flipV="1">
            <a:off x="3082877" y="3387600"/>
            <a:ext cx="0" cy="16066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373955" y="2943000"/>
            <a:ext cx="5599" cy="20512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58054" y="2764710"/>
            <a:ext cx="2799" cy="22798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215901" y="4753037"/>
            <a:ext cx="3309130" cy="101504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neutrinos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4152714" y="1244349"/>
            <a:ext cx="0" cy="532057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152713" y="6041703"/>
            <a:ext cx="269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Quarks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5901" y="6041703"/>
            <a:ext cx="3936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Leptons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82365" y="218392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Bookman Old Style"/>
              </a:rPr>
              <a:t>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Neutrinos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3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24" y="1268414"/>
            <a:ext cx="3865279" cy="5387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Dependence on </a:t>
            </a:r>
            <a:r>
              <a:rPr lang="el-GR" i="1" dirty="0" smtClean="0"/>
              <a:t>δ</a:t>
            </a:r>
            <a:r>
              <a:rPr lang="en-GB" dirty="0" smtClean="0"/>
              <a:t> and hierarchy</a:t>
            </a:r>
            <a:endParaRPr lang="en-GB" i="1" dirty="0"/>
          </a:p>
        </p:txBody>
      </p:sp>
      <p:sp>
        <p:nvSpPr>
          <p:cNvPr id="14" name="Rectangle 13"/>
          <p:cNvSpPr/>
          <p:nvPr/>
        </p:nvSpPr>
        <p:spPr>
          <a:xfrm>
            <a:off x="7574280" y="2964180"/>
            <a:ext cx="944880" cy="67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74280" y="5402580"/>
            <a:ext cx="944880" cy="67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939493" y="3132535"/>
            <a:ext cx="86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Normal</a:t>
            </a:r>
            <a:br>
              <a:rPr lang="en-GB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hierarchy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39493" y="5594747"/>
            <a:ext cx="86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Inverted</a:t>
            </a:r>
            <a:br>
              <a:rPr lang="en-GB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hierarchy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568950" y="4363641"/>
            <a:ext cx="323327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 bwMode="auto">
              <a:xfrm>
                <a:off x="215899" y="1268413"/>
                <a:ext cx="5192963" cy="5329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  <a:tabLst>
                    <a:tab pos="174625" algn="l"/>
                  </a:tabLst>
                </a:pPr>
                <a:r>
                  <a:rPr lang="en-GB" dirty="0" smtClean="0"/>
                  <a:t>Leave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GB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GB" dirty="0" smtClean="0"/>
                  <a:t> fixed, but allow the unknown CP phase and hierarchy to vary.</a:t>
                </a:r>
              </a:p>
              <a:p>
                <a:pPr marL="0" indent="0">
                  <a:buNone/>
                  <a:tabLst>
                    <a:tab pos="174625" algn="l"/>
                  </a:tabLst>
                </a:pPr>
                <a:endParaRPr lang="en-GB" dirty="0"/>
              </a:p>
              <a:p>
                <a:pPr marL="0" indent="0">
                  <a:buNone/>
                  <a:tabLst>
                    <a:tab pos="174625" algn="l"/>
                  </a:tabLst>
                </a:pPr>
                <a:r>
                  <a:rPr lang="en-GB" dirty="0" smtClean="0"/>
                  <a:t>Plots show allowed regions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ea typeface="Cambria Math"/>
                          </a:rPr>
                          <m:t>sin</m:t>
                        </m:r>
                      </m:e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 smtClean="0"/>
                  <a:t> for each value of CP phase and hierarchy.</a:t>
                </a:r>
              </a:p>
              <a:p>
                <a:pPr marL="0" indent="0">
                  <a:buNone/>
                  <a:tabLst>
                    <a:tab pos="174625" algn="l"/>
                  </a:tabLst>
                </a:pPr>
                <a:endParaRPr lang="en-GB" dirty="0" smtClean="0"/>
              </a:p>
              <a:p>
                <a:pPr marL="0" indent="0">
                  <a:buNone/>
                  <a:tabLst>
                    <a:tab pos="174625" algn="l"/>
                  </a:tabLst>
                </a:pPr>
                <a:r>
                  <a:rPr lang="en-GB" dirty="0" smtClean="0"/>
                  <a:t>In combination with other results, can start to constrain </a:t>
                </a:r>
                <a:r>
                  <a:rPr lang="el-GR" i="1" kern="0" dirty="0" smtClean="0">
                    <a:solidFill>
                      <a:srgbClr val="000000"/>
                    </a:solidFill>
                    <a:latin typeface="Bookman Old Style"/>
                    <a:ea typeface="+mj-ea"/>
                  </a:rPr>
                  <a:t>δ</a:t>
                </a:r>
                <a:r>
                  <a:rPr lang="en-GB" i="1" kern="0" dirty="0" smtClean="0">
                    <a:solidFill>
                      <a:srgbClr val="000000"/>
                    </a:solidFill>
                    <a:latin typeface="Bookman Old Style"/>
                    <a:ea typeface="+mj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23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0" indent="0">
                  <a:buNone/>
                  <a:tabLst>
                    <a:tab pos="174625" algn="l"/>
                  </a:tabLst>
                </a:pPr>
                <a:endParaRPr lang="en-GB" dirty="0"/>
              </a:p>
              <a:p>
                <a:pPr marL="0" indent="0">
                  <a:buNone/>
                  <a:tabLst>
                    <a:tab pos="174625" algn="l"/>
                  </a:tabLst>
                </a:pPr>
                <a:r>
                  <a:rPr lang="en-GB" b="1" dirty="0" smtClean="0"/>
                  <a:t>This is just the first step!</a:t>
                </a:r>
                <a:endParaRPr lang="en-GB" b="1" dirty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899" y="1268413"/>
                <a:ext cx="5192963" cy="5329237"/>
              </a:xfrm>
              <a:prstGeom prst="rect">
                <a:avLst/>
              </a:prstGeom>
              <a:blipFill rotWithShape="1">
                <a:blip r:embed="rId3"/>
                <a:stretch>
                  <a:fillRect l="-1761" t="-572" r="-3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5568950" y="4980385"/>
            <a:ext cx="323327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72125" y="5594747"/>
            <a:ext cx="323327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75300" y="1901429"/>
            <a:ext cx="323327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75300" y="2518173"/>
            <a:ext cx="323327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78475" y="3132535"/>
            <a:ext cx="323327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22696" y="1279299"/>
            <a:ext cx="138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T2K preliminary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T2K is already very successful</a:t>
            </a:r>
          </a:p>
          <a:p>
            <a:r>
              <a:rPr lang="en-GB" dirty="0" smtClean="0"/>
              <a:t>First appearance paper made 500+ citations yesterday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Previous experiments have been able to ignore second-order corrections, but </a:t>
            </a:r>
            <a:r>
              <a:rPr lang="en-GB" b="1" dirty="0" smtClean="0"/>
              <a:t>T2K is sensitive enough that this is not possible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More sophisticated analyses to come in the future. </a:t>
            </a:r>
          </a:p>
          <a:p>
            <a:r>
              <a:rPr lang="en-GB" b="1" dirty="0" smtClean="0"/>
              <a:t>We have a chance to make qualitatively new discoveries.</a:t>
            </a:r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Please see talk by Tsuyoshi </a:t>
            </a:r>
            <a:r>
              <a:rPr lang="en-US" b="1" dirty="0" err="1" smtClean="0"/>
              <a:t>Nakaya</a:t>
            </a:r>
            <a:r>
              <a:rPr lang="en-US" b="1" dirty="0" smtClean="0"/>
              <a:t> tomorrow.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356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 and flavour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The weak nuclear force connects the leptons together, and the quarks together.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>
                    <a:solidFill>
                      <a:srgbClr val="0070C0"/>
                    </a:solidFill>
                  </a:rPr>
                  <a:t>Neutrinos don’t have electric charge or strong colour, so</a:t>
                </a:r>
                <a:br>
                  <a:rPr lang="en-GB" dirty="0" smtClean="0">
                    <a:solidFill>
                      <a:srgbClr val="0070C0"/>
                    </a:solidFill>
                  </a:rPr>
                </a:br>
                <a:r>
                  <a:rPr lang="en-GB" dirty="0" smtClean="0">
                    <a:solidFill>
                      <a:srgbClr val="0070C0"/>
                    </a:solidFill>
                  </a:rPr>
                  <a:t>the only way they can be detected is through their weak interactions.</a:t>
                </a:r>
              </a:p>
              <a:p>
                <a:pPr marL="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We can’t see the neutrinos directly, so we usually label neutrinos by what lepton they couple to in weak interactions (‘flavour’):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GB" b="1" i="1" smtClean="0"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GB" b="1" dirty="0" smtClean="0"/>
                  <a:t>,  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l-G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GB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b="1" dirty="0" smtClean="0"/>
                  <a:t>,  </a:t>
                </a:r>
                <a:r>
                  <a:rPr lang="el-GR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GB" b="1" i="1" smtClean="0">
                            <a:latin typeface="Cambria Math"/>
                            <a:ea typeface="Cambria Math"/>
                          </a:rPr>
                          <m:t>𝝉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>
                    <a:solidFill>
                      <a:srgbClr val="0070C0"/>
                    </a:solidFill>
                  </a:rPr>
                  <a:t>But we can also order them by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,  </a:t>
                </a:r>
                <a:r>
                  <a:rPr lang="el-GR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,  </a:t>
                </a:r>
                <a:r>
                  <a:rPr lang="el-GR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rgbClr val="0070C0"/>
                    </a:solidFill>
                  </a:rPr>
                  <a:t>.  How do the labels match up?  </a:t>
                </a:r>
                <a:r>
                  <a:rPr lang="en-GB" dirty="0">
                    <a:solidFill>
                      <a:srgbClr val="0070C0"/>
                    </a:solidFill>
                  </a:rPr>
                  <a:t>D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GB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GB" b="0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l-GR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rgbClr val="0070C0"/>
                    </a:solidFill>
                  </a:rPr>
                  <a:t>?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9" t="-915" r="-1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It turns out that there is no simple connection between </a:t>
                </a:r>
                <a:r>
                  <a:rPr lang="en-GB" dirty="0" smtClean="0">
                    <a:solidFill>
                      <a:srgbClr val="7030A0"/>
                    </a:solidFill>
                  </a:rPr>
                  <a:t>neutrino mass states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GB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,</a:t>
                </a:r>
                <a:r>
                  <a:rPr lang="en-GB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GB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,</a:t>
                </a:r>
                <a:r>
                  <a:rPr lang="el-GR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GB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rgbClr val="7030A0"/>
                    </a:solidFill>
                  </a:rPr>
                  <a:t>)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>
                    <a:solidFill>
                      <a:srgbClr val="0070C0"/>
                    </a:solidFill>
                  </a:rPr>
                  <a:t>and flavour states </a:t>
                </a:r>
                <a:r>
                  <a:rPr lang="en-GB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</a:t>
                </a:r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</a:t>
                </a:r>
                <a:r>
                  <a:rPr lang="el-GR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GB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)</a:t>
                </a:r>
                <a:br>
                  <a:rPr lang="en-GB" dirty="0">
                    <a:solidFill>
                      <a:srgbClr val="0070C0"/>
                    </a:solidFill>
                  </a:rPr>
                </a:b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Instead they act as independent </a:t>
                </a:r>
                <a:r>
                  <a:rPr lang="en-GB" dirty="0" err="1" smtClean="0"/>
                  <a:t>eigenstates</a:t>
                </a:r>
                <a:r>
                  <a:rPr lang="en-GB" dirty="0" smtClean="0"/>
                  <a:t> for a general neutrino. So for any neutrino state:</a:t>
                </a:r>
                <a:br>
                  <a:rPr lang="en-GB" dirty="0" smtClean="0"/>
                </a:b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𝜈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GB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GB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GB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r>
                  <a:rPr lang="en-GB" dirty="0" smtClean="0">
                    <a:solidFill>
                      <a:srgbClr val="0070C0"/>
                    </a:solidFill>
                  </a:rPr>
                  <a:t/>
                </a:r>
                <a:br>
                  <a:rPr lang="en-GB" dirty="0" smtClean="0">
                    <a:solidFill>
                      <a:srgbClr val="0070C0"/>
                    </a:solidFill>
                  </a:rPr>
                </a:b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Conservation of probability requires that the two bases are related by </a:t>
                </a:r>
                <a:r>
                  <a:rPr lang="en-GB" dirty="0"/>
                  <a:t>a unitary </a:t>
                </a:r>
                <a:r>
                  <a:rPr lang="en-GB" dirty="0" smtClean="0"/>
                  <a:t>transformation (</a:t>
                </a:r>
                <a:r>
                  <a:rPr lang="en-GB" i="1" dirty="0" smtClean="0"/>
                  <a:t>“mixing matrix”</a:t>
                </a:r>
                <a:r>
                  <a:rPr lang="en-GB" dirty="0" smtClean="0"/>
                  <a:t>):</a:t>
                </a: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nary>
                      <m:d>
                        <m:dPr>
                          <m:begChr m:val="|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9" t="-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6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observe mixing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The mixing is pure quantum mechanics:  </a:t>
                </a:r>
                <a:endParaRPr lang="en-GB" dirty="0"/>
              </a:p>
              <a:p>
                <a:r>
                  <a:rPr lang="en-GB" dirty="0" smtClean="0"/>
                  <a:t>Prepare a pure neutrino </a:t>
                </a:r>
                <a:r>
                  <a:rPr lang="en-GB" dirty="0" smtClean="0">
                    <a:solidFill>
                      <a:srgbClr val="7030A0"/>
                    </a:solidFill>
                  </a:rPr>
                  <a:t>mass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eigenstate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and the probability to observe it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  <m:r>
                      <a:rPr lang="en-GB" b="1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The problem:</a:t>
                </a:r>
                <a:endParaRPr lang="en-GB" dirty="0"/>
              </a:p>
              <a:p>
                <a:r>
                  <a:rPr lang="en-GB" dirty="0"/>
                  <a:t>N</a:t>
                </a:r>
                <a:r>
                  <a:rPr lang="en-GB" dirty="0" smtClean="0"/>
                  <a:t>eutrinos interact only through the weak force, so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b="1" dirty="0" smtClean="0">
                    <a:solidFill>
                      <a:srgbClr val="FF0000"/>
                    </a:solidFill>
                  </a:rPr>
                  <a:t>we have no way to prepare or observe mass states</a:t>
                </a:r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Instead:</a:t>
                </a:r>
              </a:p>
              <a:p>
                <a:r>
                  <a:rPr lang="en-GB" dirty="0" smtClean="0"/>
                  <a:t>Start with a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flavour </a:t>
                </a:r>
                <a:r>
                  <a:rPr lang="en-GB" dirty="0" err="1" smtClean="0">
                    <a:solidFill>
                      <a:srgbClr val="0070C0"/>
                    </a:solidFill>
                  </a:rPr>
                  <a:t>eigenstate</a:t>
                </a:r>
                <a:endParaRPr lang="en-GB" dirty="0" smtClean="0">
                  <a:solidFill>
                    <a:srgbClr val="0070C0"/>
                  </a:solidFill>
                </a:endParaRPr>
              </a:p>
              <a:p>
                <a:r>
                  <a:rPr lang="en-GB" dirty="0" smtClean="0"/>
                  <a:t>Allow it to propagate </a:t>
                </a:r>
                <a:br>
                  <a:rPr lang="en-GB" dirty="0" smtClean="0"/>
                </a:br>
                <a:r>
                  <a:rPr lang="en-GB" dirty="0" smtClean="0"/>
                  <a:t>	(i.e. act as a superposition of </a:t>
                </a:r>
                <a:r>
                  <a:rPr lang="en-GB" i="1" dirty="0" smtClean="0">
                    <a:solidFill>
                      <a:srgbClr val="7030A0"/>
                    </a:solidFill>
                  </a:rPr>
                  <a:t>mass</a:t>
                </a:r>
                <a:r>
                  <a:rPr lang="en-GB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GB" dirty="0" err="1" smtClean="0">
                    <a:solidFill>
                      <a:srgbClr val="7030A0"/>
                    </a:solidFill>
                  </a:rPr>
                  <a:t>eigenstates</a:t>
                </a:r>
                <a:r>
                  <a:rPr lang="en-GB" dirty="0" smtClean="0"/>
                  <a:t>)</a:t>
                </a:r>
              </a:p>
              <a:p>
                <a:r>
                  <a:rPr lang="en-GB" dirty="0" smtClean="0"/>
                  <a:t>Measure the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flavour state </a:t>
                </a:r>
                <a:r>
                  <a:rPr lang="en-GB" dirty="0" smtClean="0"/>
                  <a:t>at later (proper) time.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9" t="-915" b="-3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Oscillations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The </a:t>
                </a:r>
                <a:r>
                  <a:rPr lang="en-GB" dirty="0" err="1" smtClean="0">
                    <a:solidFill>
                      <a:srgbClr val="0070C0"/>
                    </a:solidFill>
                  </a:rPr>
                  <a:t>flavour</a:t>
                </a:r>
                <a:r>
                  <a:rPr lang="en-GB" dirty="0" err="1" smtClean="0">
                    <a:sym typeface="Wingdings 3"/>
                  </a:rPr>
                  <a:t></a:t>
                </a:r>
                <a:r>
                  <a:rPr lang="en-GB" dirty="0" err="1" smtClean="0">
                    <a:solidFill>
                      <a:srgbClr val="7030A0"/>
                    </a:solidFill>
                  </a:rPr>
                  <a:t>mass</a:t>
                </a:r>
                <a:r>
                  <a:rPr lang="en-GB" dirty="0" err="1" smtClean="0">
                    <a:sym typeface="Wingdings 3"/>
                  </a:rPr>
                  <a:t></a:t>
                </a:r>
                <a:r>
                  <a:rPr lang="en-GB" dirty="0" err="1" smtClean="0">
                    <a:solidFill>
                      <a:srgbClr val="0070C0"/>
                    </a:solidFill>
                  </a:rPr>
                  <a:t>flavour</a:t>
                </a:r>
                <a:r>
                  <a:rPr lang="en-GB" dirty="0"/>
                  <a:t>  </a:t>
                </a:r>
                <a:r>
                  <a:rPr lang="en-GB" dirty="0" smtClean="0"/>
                  <a:t>method for observing mixing gives a distinctive signature: </a:t>
                </a:r>
                <a:r>
                  <a:rPr lang="en-GB" b="1" dirty="0" smtClean="0"/>
                  <a:t>Neutrino oscillations</a:t>
                </a:r>
                <a:br>
                  <a:rPr lang="en-GB" b="1" dirty="0" smtClean="0"/>
                </a:br>
                <a:endParaRPr lang="en-GB" b="1" dirty="0" smtClean="0"/>
              </a:p>
              <a:p>
                <a:pPr marL="0" indent="0">
                  <a:buNone/>
                </a:pPr>
                <a:r>
                  <a:rPr lang="en-GB" dirty="0" smtClean="0"/>
                  <a:t>A simple treatment is to treat the mass states as plane waves and use the fact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ν</m:t>
                        </m:r>
                      </m:sub>
                    </m:sSub>
                    <m:r>
                      <a:rPr lang="en-GB" i="1"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GB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ν</m:t>
                        </m:r>
                      </m:sub>
                    </m:sSub>
                  </m:oMath>
                </a14:m>
                <a:r>
                  <a:rPr lang="en-GB" dirty="0" smtClean="0"/>
                  <a:t>: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=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i="1" smtClean="0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Expand out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~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+…</m:t>
                        </m:r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~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𝐿𝐸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9" t="-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444208" y="4373040"/>
            <a:ext cx="792088" cy="72008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796136" y="4476261"/>
            <a:ext cx="504056" cy="5040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5445224"/>
                <a:ext cx="34243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C00000"/>
                    </a:solidFill>
                  </a:rPr>
                  <a:t>Phase advancement </a:t>
                </a:r>
                <a:br>
                  <a:rPr lang="en-GB" sz="2400" dirty="0" smtClean="0">
                    <a:solidFill>
                      <a:srgbClr val="C00000"/>
                    </a:solidFill>
                  </a:rPr>
                </a:br>
                <a:r>
                  <a:rPr lang="en-GB" sz="2400" dirty="0" smtClean="0">
                    <a:solidFill>
                      <a:srgbClr val="C00000"/>
                    </a:solidFill>
                  </a:rPr>
                  <a:t>shared by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rgbClr val="C00000"/>
                    </a:solidFill>
                  </a:rPr>
                  <a:t> </a:t>
                </a:r>
                <a:endParaRPr lang="en-GB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45224"/>
                <a:ext cx="3424335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847" t="-5839" r="-1601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0152" y="5301208"/>
                <a:ext cx="29967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7030A0"/>
                    </a:solidFill>
                  </a:rPr>
                  <a:t>Phase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GB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400" b="0" i="0" smtClean="0">
                        <a:solidFill>
                          <a:srgbClr val="7030A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GB" sz="2400" dirty="0" smtClean="0">
                    <a:solidFill>
                      <a:srgbClr val="7030A0"/>
                    </a:solidFill>
                  </a:rPr>
                  <a:t/>
                </a:r>
                <a:br>
                  <a:rPr lang="en-GB" sz="2400" dirty="0" smtClean="0">
                    <a:solidFill>
                      <a:srgbClr val="7030A0"/>
                    </a:solidFill>
                  </a:rPr>
                </a:br>
                <a:r>
                  <a:rPr lang="en-GB" sz="2400" dirty="0" smtClean="0">
                    <a:solidFill>
                      <a:schemeClr val="tx1"/>
                    </a:solidFill>
                  </a:rPr>
                  <a:t>Looks like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~</m:t>
                        </m:r>
                        <m:r>
                          <a:rPr lang="en-GB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GB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num>
                      <m:den>
                        <m:r>
                          <a:rPr lang="el-GR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  <m:r>
                          <m:rPr>
                            <m:nor/>
                          </m:rPr>
                          <a:rPr lang="en-GB" sz="2400" i="1" dirty="0">
                            <a:solidFill>
                              <a:schemeClr val="tx1"/>
                            </a:solidFill>
                            <a:latin typeface="Cambria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GB" sz="2400" i="1" dirty="0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301208"/>
                <a:ext cx="2996711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049" t="-4061" r="-17683" b="-741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5" idx="3"/>
            <a:endCxn id="6" idx="3"/>
          </p:cNvCxnSpPr>
          <p:nvPr/>
        </p:nvCxnSpPr>
        <p:spPr>
          <a:xfrm flipH="1">
            <a:off x="4179911" y="4906500"/>
            <a:ext cx="1690042" cy="95422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5"/>
            <a:endCxn id="7" idx="0"/>
          </p:cNvCxnSpPr>
          <p:nvPr/>
        </p:nvCxnSpPr>
        <p:spPr>
          <a:xfrm>
            <a:off x="7120297" y="4987667"/>
            <a:ext cx="318211" cy="31354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>
            <a:off x="782342" y="1819381"/>
            <a:ext cx="7606082" cy="826594"/>
          </a:xfrm>
          <a:prstGeom prst="rightArrow">
            <a:avLst>
              <a:gd name="adj1" fmla="val 50000"/>
              <a:gd name="adj2" fmla="val 13560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323528" y="1296573"/>
            <a:ext cx="1872208" cy="1872208"/>
            <a:chOff x="323528" y="1340768"/>
            <a:chExt cx="1872208" cy="1872208"/>
          </a:xfrm>
        </p:grpSpPr>
        <p:sp>
          <p:nvSpPr>
            <p:cNvPr id="4" name="Oval 3"/>
            <p:cNvSpPr/>
            <p:nvPr/>
          </p:nvSpPr>
          <p:spPr>
            <a:xfrm>
              <a:off x="323528" y="1340768"/>
              <a:ext cx="1872208" cy="18722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/>
            <p:cNvCxnSpPr>
              <a:endCxn id="4" idx="0"/>
            </p:cNvCxnSpPr>
            <p:nvPr/>
          </p:nvCxnSpPr>
          <p:spPr>
            <a:xfrm flipV="1">
              <a:off x="1259632" y="1340768"/>
              <a:ext cx="0" cy="93610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267407" y="1340768"/>
              <a:ext cx="0" cy="936104"/>
            </a:xfrm>
            <a:prstGeom prst="straightConnector1">
              <a:avLst/>
            </a:prstGeom>
            <a:ln w="5715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444584" y="1760738"/>
            <a:ext cx="943879" cy="943879"/>
            <a:chOff x="2483768" y="1319943"/>
            <a:chExt cx="1872208" cy="1872208"/>
          </a:xfrm>
        </p:grpSpPr>
        <p:sp>
          <p:nvSpPr>
            <p:cNvPr id="15" name="Oval 14"/>
            <p:cNvSpPr/>
            <p:nvPr/>
          </p:nvSpPr>
          <p:spPr>
            <a:xfrm>
              <a:off x="2483768" y="1319943"/>
              <a:ext cx="1872208" cy="18722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800000" flipV="1">
              <a:off x="3661673" y="1373555"/>
              <a:ext cx="0" cy="93610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2700000" flipV="1">
              <a:off x="3758610" y="1457031"/>
              <a:ext cx="0" cy="936104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637312" y="1286161"/>
            <a:ext cx="1872208" cy="1893033"/>
            <a:chOff x="4644008" y="1319943"/>
            <a:chExt cx="1872208" cy="1893033"/>
          </a:xfrm>
        </p:grpSpPr>
        <p:sp>
          <p:nvSpPr>
            <p:cNvPr id="18" name="Oval 17"/>
            <p:cNvSpPr/>
            <p:nvPr/>
          </p:nvSpPr>
          <p:spPr>
            <a:xfrm>
              <a:off x="4644008" y="1319943"/>
              <a:ext cx="1872208" cy="18722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7200000" flipV="1">
              <a:off x="5993232" y="2012926"/>
              <a:ext cx="0" cy="93610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5587887" y="2276872"/>
              <a:ext cx="0" cy="936104"/>
            </a:xfrm>
            <a:prstGeom prst="straightConnector1">
              <a:avLst/>
            </a:prstGeom>
            <a:ln w="5715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762256" y="1764625"/>
            <a:ext cx="936104" cy="936104"/>
            <a:chOff x="6804248" y="1285688"/>
            <a:chExt cx="1872208" cy="1872208"/>
          </a:xfrm>
        </p:grpSpPr>
        <p:sp>
          <p:nvSpPr>
            <p:cNvPr id="21" name="Oval 20"/>
            <p:cNvSpPr/>
            <p:nvPr/>
          </p:nvSpPr>
          <p:spPr>
            <a:xfrm>
              <a:off x="6804248" y="1285688"/>
              <a:ext cx="1872208" cy="18722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4400000" flipV="1">
              <a:off x="7335007" y="2042846"/>
              <a:ext cx="0" cy="93610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21600000" flipV="1">
              <a:off x="7756511" y="1285688"/>
              <a:ext cx="0" cy="936104"/>
            </a:xfrm>
            <a:prstGeom prst="straightConnector1">
              <a:avLst/>
            </a:prstGeom>
            <a:ln w="5715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951096" y="1283837"/>
            <a:ext cx="1872208" cy="1897681"/>
            <a:chOff x="8964488" y="1226906"/>
            <a:chExt cx="1872208" cy="1897681"/>
          </a:xfrm>
        </p:grpSpPr>
        <p:sp>
          <p:nvSpPr>
            <p:cNvPr id="24" name="Oval 23"/>
            <p:cNvSpPr/>
            <p:nvPr/>
          </p:nvSpPr>
          <p:spPr>
            <a:xfrm>
              <a:off x="8964488" y="1252379"/>
              <a:ext cx="1872208" cy="18722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9916751" y="1226906"/>
              <a:ext cx="0" cy="93610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 flipV="1">
              <a:off x="9916751" y="2188483"/>
              <a:ext cx="0" cy="936104"/>
            </a:xfrm>
            <a:prstGeom prst="straightConnector1">
              <a:avLst/>
            </a:prstGeom>
            <a:ln w="5715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advancement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00823" y="3243132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Mass states </a:t>
            </a:r>
            <a:br>
              <a:rPr lang="en-GB" dirty="0" smtClean="0"/>
            </a:br>
            <a:r>
              <a:rPr lang="en-GB" dirty="0" smtClean="0"/>
              <a:t>start in phase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3625083" y="3243132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Different phase</a:t>
            </a:r>
            <a:br>
              <a:rPr lang="en-GB" dirty="0" smtClean="0"/>
            </a:br>
            <a:r>
              <a:rPr lang="en-GB" dirty="0" smtClean="0"/>
              <a:t>advancement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885060" y="3243132"/>
            <a:ext cx="2053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Mass states now </a:t>
            </a:r>
            <a:br>
              <a:rPr lang="en-GB" dirty="0" smtClean="0"/>
            </a:br>
            <a:r>
              <a:rPr lang="en-GB" dirty="0" smtClean="0"/>
              <a:t>in anti-phase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35"/>
              <p:cNvSpPr>
                <a:spLocks noGrp="1"/>
              </p:cNvSpPr>
              <p:nvPr>
                <p:ph idx="1"/>
              </p:nvPr>
            </p:nvSpPr>
            <p:spPr>
              <a:xfrm>
                <a:off x="215900" y="4149080"/>
                <a:ext cx="8716963" cy="244857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i="1" dirty="0" smtClean="0"/>
                  <a:t>A simple 2 neutrino picture: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ν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√2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GB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GB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GB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 smtClean="0"/>
                  <a:t>;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ν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  <a:ea typeface="Cambria Math"/>
                          </a:rPr>
                          <m:t>√2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GB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GB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GB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When the mass states have shifted phase by </a:t>
                </a:r>
                <a:r>
                  <a:rPr lang="el-GR" i="1" dirty="0" smtClean="0">
                    <a:latin typeface="Cambria" pitchFamily="18" charset="0"/>
                  </a:rPr>
                  <a:t>π</a:t>
                </a:r>
                <a:r>
                  <a:rPr lang="en-GB" dirty="0" smtClean="0"/>
                  <a:t>, the flavour has completely changed.</a:t>
                </a:r>
                <a:endParaRPr lang="en-GB" dirty="0"/>
              </a:p>
            </p:txBody>
          </p:sp>
        </mc:Choice>
        <mc:Fallback xmlns="">
          <p:sp>
            <p:nvSpPr>
              <p:cNvPr id="36" name="Content Placeholder 3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00" y="4149080"/>
                <a:ext cx="8716963" cy="2448570"/>
              </a:xfrm>
              <a:blipFill rotWithShape="1">
                <a:blip r:embed="rId2"/>
                <a:stretch>
                  <a:fillRect l="-1049" t="-19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 rot="7200000">
            <a:off x="3814744" y="1482618"/>
            <a:ext cx="1477336" cy="1449172"/>
          </a:xfrm>
          <a:prstGeom prst="arc">
            <a:avLst>
              <a:gd name="adj1" fmla="val 16200000"/>
              <a:gd name="adj2" fmla="val 17740930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 rot="10800000">
            <a:off x="3814744" y="1482618"/>
            <a:ext cx="1477336" cy="1449172"/>
          </a:xfrm>
          <a:prstGeom prst="arc">
            <a:avLst>
              <a:gd name="adj1" fmla="val 16200000"/>
              <a:gd name="adj2" fmla="val 17740930"/>
            </a:avLst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0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three neutrinos…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413"/>
            <a:ext cx="8753351" cy="532923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general, amplitudes can be different:</a:t>
            </a:r>
          </a:p>
          <a:p>
            <a:pPr marL="0" indent="0">
              <a:buNone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 flavour state: </a:t>
            </a:r>
            <a:r>
              <a:rPr lang="en-GB" b="1" dirty="0" smtClean="0"/>
              <a:t>2</a:t>
            </a:r>
            <a:r>
              <a:rPr lang="en-GB" dirty="0" smtClean="0"/>
              <a:t> free amplitudes</a:t>
            </a:r>
          </a:p>
          <a:p>
            <a:pPr marL="0" indent="0">
              <a:buNone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 flavour state:</a:t>
            </a:r>
            <a:r>
              <a:rPr lang="en-GB" dirty="0"/>
              <a:t> </a:t>
            </a:r>
            <a:r>
              <a:rPr lang="en-GB" b="1" dirty="0" smtClean="0"/>
              <a:t>1</a:t>
            </a:r>
            <a:r>
              <a:rPr lang="en-GB" dirty="0" smtClean="0"/>
              <a:t> free amplitude</a:t>
            </a:r>
          </a:p>
          <a:p>
            <a:pPr marL="0" indent="0">
              <a:buNone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flavour state: </a:t>
            </a:r>
            <a:r>
              <a:rPr lang="en-GB" b="1" dirty="0" smtClean="0"/>
              <a:t>0</a:t>
            </a:r>
            <a:r>
              <a:rPr lang="en-GB" dirty="0" smtClean="0"/>
              <a:t> free amplitudes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For any particular flavour state: </a:t>
            </a:r>
            <a:br>
              <a:rPr lang="en-GB" dirty="0" smtClean="0"/>
            </a:br>
            <a:r>
              <a:rPr lang="en-GB" dirty="0" smtClean="0"/>
              <a:t>can’t force mass states to be in phase.</a:t>
            </a:r>
          </a:p>
          <a:p>
            <a:r>
              <a:rPr lang="en-GB" dirty="0" smtClean="0"/>
              <a:t>Cannot avoid a (</a:t>
            </a:r>
            <a:r>
              <a:rPr lang="en-GB" b="1" dirty="0" smtClean="0"/>
              <a:t>1</a:t>
            </a:r>
            <a:r>
              <a:rPr lang="en-GB" dirty="0" smtClean="0"/>
              <a:t>) phase parameter</a:t>
            </a:r>
          </a:p>
          <a:p>
            <a:pPr marL="0" indent="0">
              <a:buNone/>
            </a:pPr>
            <a:r>
              <a:rPr lang="en-GB" dirty="0" smtClean="0"/>
              <a:t>Therefore </a:t>
            </a:r>
            <a:r>
              <a:rPr lang="en-GB" b="1" dirty="0" smtClean="0"/>
              <a:t>3</a:t>
            </a:r>
            <a:r>
              <a:rPr lang="en-GB" dirty="0" smtClean="0"/>
              <a:t> magnitude parameters and </a:t>
            </a:r>
            <a:r>
              <a:rPr lang="en-GB" b="1" dirty="0" smtClean="0"/>
              <a:t>1</a:t>
            </a:r>
            <a:r>
              <a:rPr lang="en-GB" dirty="0" smtClean="0"/>
              <a:t> </a:t>
            </a:r>
            <a:r>
              <a:rPr lang="en-GB" i="1" dirty="0" smtClean="0">
                <a:solidFill>
                  <a:srgbClr val="7030A0"/>
                </a:solidFill>
              </a:rPr>
              <a:t>complex phase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 antineutrinos:  phase advancement is opposite.</a:t>
            </a:r>
          </a:p>
          <a:p>
            <a:pPr marL="0" indent="0">
              <a:buNone/>
            </a:pPr>
            <a:r>
              <a:rPr lang="en-GB" dirty="0" smtClean="0"/>
              <a:t>Therefore </a:t>
            </a:r>
            <a:r>
              <a:rPr lang="en-GB" b="1" dirty="0" smtClean="0">
                <a:solidFill>
                  <a:srgbClr val="FF0000"/>
                </a:solidFill>
              </a:rPr>
              <a:t>phase parameter can cause CP violation.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724128" y="1440588"/>
            <a:ext cx="3212547" cy="3212547"/>
            <a:chOff x="323528" y="1340768"/>
            <a:chExt cx="1872208" cy="1872208"/>
          </a:xfrm>
        </p:grpSpPr>
        <p:sp>
          <p:nvSpPr>
            <p:cNvPr id="5" name="Oval 4"/>
            <p:cNvSpPr/>
            <p:nvPr/>
          </p:nvSpPr>
          <p:spPr>
            <a:xfrm>
              <a:off x="323528" y="1340768"/>
              <a:ext cx="1872208" cy="18722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Arrow Connector 5"/>
            <p:cNvCxnSpPr>
              <a:endCxn id="5" idx="0"/>
            </p:cNvCxnSpPr>
            <p:nvPr/>
          </p:nvCxnSpPr>
          <p:spPr>
            <a:xfrm flipV="1">
              <a:off x="1259632" y="1340768"/>
              <a:ext cx="0" cy="93610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267407" y="1888241"/>
              <a:ext cx="676540" cy="388631"/>
            </a:xfrm>
            <a:prstGeom prst="straightConnector1">
              <a:avLst/>
            </a:prstGeom>
            <a:ln w="5715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99898" y="1492419"/>
              <a:ext cx="1535019" cy="15350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953735" y="1954032"/>
              <a:ext cx="611793" cy="61179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Arrow Connector 10"/>
            <p:cNvCxnSpPr>
              <a:endCxn id="9" idx="0"/>
            </p:cNvCxnSpPr>
            <p:nvPr/>
          </p:nvCxnSpPr>
          <p:spPr>
            <a:xfrm flipH="1" flipV="1">
              <a:off x="1259632" y="1954032"/>
              <a:ext cx="7776" cy="322841"/>
            </a:xfrm>
            <a:prstGeom prst="straightConnector1">
              <a:avLst/>
            </a:prstGeom>
            <a:ln w="57150">
              <a:solidFill>
                <a:srgbClr val="008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it all together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Relative phase of mass </a:t>
                </a:r>
                <a:r>
                  <a:rPr lang="en-GB" dirty="0" err="1" smtClean="0"/>
                  <a:t>eigenstates</a:t>
                </a:r>
                <a:r>
                  <a:rPr lang="en-GB" dirty="0" smtClean="0"/>
                  <a:t> is proportional to mass-squared.  Therefore phase </a:t>
                </a:r>
                <a:r>
                  <a:rPr lang="en-GB" i="1" dirty="0" smtClean="0"/>
                  <a:t>differences</a:t>
                </a:r>
                <a:r>
                  <a:rPr lang="en-GB" dirty="0" smtClean="0"/>
                  <a:t> depend on only on splittings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  <m:sup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GB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GB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b="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Transitions involve the mixing </a:t>
                </a:r>
                <a:br>
                  <a:rPr lang="en-GB" dirty="0" smtClean="0"/>
                </a:br>
                <a:r>
                  <a:rPr lang="en-GB" dirty="0" smtClean="0"/>
                  <a:t>matrix four times: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𝑖𝑗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𝛼𝛽</m:t>
                        </m:r>
                      </m:sub>
                    </m:sSub>
                    <m:r>
                      <a:rPr lang="en-GB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</a:p>
              <a:p>
                <a:pPr marL="0" indent="0">
                  <a:buNone/>
                </a:pPr>
                <a:endParaRPr lang="en-GB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en-GB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sz="2000" i="1" smtClean="0">
                              <a:latin typeface="Cambria Math"/>
                              <a:ea typeface="Cambria Math"/>
                            </a:rPr>
                            <m:t>𝛼𝛽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i="1">
                              <a:latin typeface="Cambria Math"/>
                            </a:rPr>
                            <m:t>𝑖</m:t>
                          </m:r>
                          <m:r>
                            <a:rPr lang="en-GB" sz="2000" i="1">
                              <a:latin typeface="Cambria Math"/>
                            </a:rPr>
                            <m:t>&gt;</m:t>
                          </m:r>
                          <m:r>
                            <a:rPr lang="en-GB" sz="200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Im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  <m: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;</m:t>
                                  </m:r>
                                  <m: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𝛼𝛽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20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GB" sz="20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20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∆</m:t>
                                              </m:r>
                                              <m:r>
                                                <a:rPr lang="en-GB" sz="20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0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20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ν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</m:func>
                          <m:r>
                            <a:rPr lang="en-GB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0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Re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  <m: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;</m:t>
                                  </m:r>
                                  <m: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𝛼𝛽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20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GB" sz="20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20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∆</m:t>
                                              </m:r>
                                              <m:r>
                                                <a:rPr lang="en-GB" sz="20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0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20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ν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Survival probability: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𝑖𝑗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𝛼𝛼</m:t>
                        </m:r>
                      </m:sub>
                    </m:sSub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GB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GB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9" t="-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4965509" y="2216363"/>
            <a:ext cx="3888432" cy="1944216"/>
            <a:chOff x="5214616" y="2016498"/>
            <a:chExt cx="3888432" cy="1944216"/>
          </a:xfrm>
        </p:grpSpPr>
        <p:grpSp>
          <p:nvGrpSpPr>
            <p:cNvPr id="29" name="Group 28"/>
            <p:cNvGrpSpPr/>
            <p:nvPr/>
          </p:nvGrpSpPr>
          <p:grpSpPr>
            <a:xfrm>
              <a:off x="6012160" y="2564904"/>
              <a:ext cx="2736304" cy="1296144"/>
              <a:chOff x="1115616" y="2564904"/>
              <a:chExt cx="2736304" cy="1296144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691680" y="3140968"/>
                <a:ext cx="15841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115616" y="2564904"/>
                <a:ext cx="576064" cy="5760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91680" y="3140968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275856" y="3140968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3275856" y="2564904"/>
                <a:ext cx="576064" cy="5760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1691680" y="3140968"/>
                <a:ext cx="9361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115616" y="277163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i="1" dirty="0" smtClean="0">
                    <a:latin typeface="Cambria" pitchFamily="18" charset="0"/>
                  </a:rPr>
                  <a:t>α</a:t>
                </a:r>
                <a:endParaRPr lang="en-GB" i="1" dirty="0">
                  <a:latin typeface="Cambria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518578" y="2767415"/>
                <a:ext cx="306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i="1" dirty="0">
                    <a:latin typeface="Cambria" pitchFamily="18" charset="0"/>
                  </a:rPr>
                  <a:t>β</a:t>
                </a:r>
                <a:endParaRPr lang="en-GB" i="1" dirty="0">
                  <a:latin typeface="Cambria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2265791" y="2767415"/>
                    <a:ext cx="43595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5791" y="2767415"/>
                    <a:ext cx="435953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1614216" y="2745272"/>
                    <a:ext cx="58022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l-G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GB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4216" y="2745272"/>
                    <a:ext cx="580223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2868690" y="2727255"/>
                    <a:ext cx="571951" cy="40536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690" y="2727255"/>
                    <a:ext cx="571951" cy="40536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89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1" name="Straight Connector 30"/>
            <p:cNvCxnSpPr/>
            <p:nvPr/>
          </p:nvCxnSpPr>
          <p:spPr>
            <a:xfrm>
              <a:off x="8820472" y="2304530"/>
              <a:ext cx="0" cy="1656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4616" y="2304530"/>
              <a:ext cx="0" cy="1656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748464" y="2016498"/>
              <a:ext cx="354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latin typeface="Cambria" pitchFamily="18" charset="0"/>
                </a:rPr>
                <a:t>2</a:t>
              </a:r>
              <a:endParaRPr lang="en-GB" sz="2400" dirty="0">
                <a:latin typeface="Cambria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02219" y="2847493"/>
                <a:ext cx="1011046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219" y="2847493"/>
                <a:ext cx="1011046" cy="9866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Brace 38"/>
          <p:cNvSpPr/>
          <p:nvPr/>
        </p:nvSpPr>
        <p:spPr>
          <a:xfrm rot="5400000">
            <a:off x="4466908" y="4135643"/>
            <a:ext cx="144015" cy="2331131"/>
          </a:xfrm>
          <a:prstGeom prst="rightBrace">
            <a:avLst>
              <a:gd name="adj1" fmla="val 41403"/>
              <a:gd name="adj2" fmla="val 50000"/>
            </a:avLst>
          </a:prstGeom>
          <a:ln w="285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33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3126" y="5305107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breaks CP</a:t>
            </a:r>
            <a:endParaRPr lang="en-GB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oe_conf">
  <a:themeElements>
    <a:clrScheme name="2_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0080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73"/>
      </a:accent6>
      <a:hlink>
        <a:srgbClr val="A50021"/>
      </a:hlink>
      <a:folHlink>
        <a:srgbClr val="008000"/>
      </a:folHlink>
    </a:clrScheme>
    <a:fontScheme name="2_Blank">
      <a:majorFont>
        <a:latin typeface="Bookman Old Style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8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73"/>
        </a:accent6>
        <a:hlink>
          <a:srgbClr val="A50021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gcoe_conf</Template>
  <TotalTime>5789</TotalTime>
  <Words>1000</Words>
  <Application>Microsoft Office PowerPoint</Application>
  <PresentationFormat>On-screen Show (4:3)</PresentationFormat>
  <Paragraphs>190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gcoe_conf</vt:lpstr>
      <vt:lpstr>Neutrino oscillations with the T2K experiment </vt:lpstr>
      <vt:lpstr>Neutrinos</vt:lpstr>
      <vt:lpstr>Mass and flavour</vt:lpstr>
      <vt:lpstr>Mixing</vt:lpstr>
      <vt:lpstr>How to observe mixing</vt:lpstr>
      <vt:lpstr>Oscillations</vt:lpstr>
      <vt:lpstr>Phase advancement</vt:lpstr>
      <vt:lpstr>With three neutrinos…</vt:lpstr>
      <vt:lpstr>Putting it all together</vt:lpstr>
      <vt:lpstr>Parameters before T2K </vt:lpstr>
      <vt:lpstr>Angle parameterisation</vt:lpstr>
      <vt:lpstr>The T2K experiment</vt:lpstr>
      <vt:lpstr>Oscillation signals at T2K</vt:lpstr>
      <vt:lpstr>ν_μ disappearance</vt:lpstr>
      <vt:lpstr>ν_e appearance*</vt:lpstr>
      <vt:lpstr>Going further</vt:lpstr>
      <vt:lpstr>New measurements</vt:lpstr>
      <vt:lpstr>New measurements</vt:lpstr>
      <vt:lpstr>New measurements</vt:lpstr>
      <vt:lpstr>Dependence on δ and hierarchy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oscillations with the T2K experiment</dc:title>
  <dc:creator>Phill</dc:creator>
  <cp:lastModifiedBy>Phill</cp:lastModifiedBy>
  <cp:revision>76</cp:revision>
  <dcterms:created xsi:type="dcterms:W3CDTF">2013-02-08T04:53:37Z</dcterms:created>
  <dcterms:modified xsi:type="dcterms:W3CDTF">2013-02-12T06:51:29Z</dcterms:modified>
</cp:coreProperties>
</file>