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7" r:id="rId2"/>
    <p:sldId id="302" r:id="rId3"/>
    <p:sldId id="304" r:id="rId4"/>
    <p:sldId id="298" r:id="rId5"/>
    <p:sldId id="297" r:id="rId6"/>
    <p:sldId id="299" r:id="rId7"/>
    <p:sldId id="258" r:id="rId8"/>
    <p:sldId id="315" r:id="rId9"/>
    <p:sldId id="317" r:id="rId10"/>
    <p:sldId id="301" r:id="rId11"/>
    <p:sldId id="305" r:id="rId12"/>
    <p:sldId id="309" r:id="rId13"/>
    <p:sldId id="312" r:id="rId14"/>
    <p:sldId id="319" r:id="rId15"/>
    <p:sldId id="313" r:id="rId16"/>
    <p:sldId id="303" r:id="rId17"/>
    <p:sldId id="289" r:id="rId18"/>
    <p:sldId id="306" r:id="rId19"/>
    <p:sldId id="314" r:id="rId20"/>
    <p:sldId id="291" r:id="rId21"/>
    <p:sldId id="293" r:id="rId22"/>
    <p:sldId id="316" r:id="rId23"/>
    <p:sldId id="278" r:id="rId24"/>
    <p:sldId id="318" r:id="rId25"/>
  </p:sldIdLst>
  <p:sldSz cx="9144000" cy="6858000" type="screen4x3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CAFEA"/>
    <a:srgbClr val="F6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737" autoAdjust="0"/>
  </p:normalViewPr>
  <p:slideViewPr>
    <p:cSldViewPr>
      <p:cViewPr varScale="1">
        <p:scale>
          <a:sx n="78" d="100"/>
          <a:sy n="78" d="100"/>
        </p:scale>
        <p:origin x="-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318E24-4376-4F86-A3EA-0FA343DA562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31CF6D59-B1BE-4C8E-B853-606C8011EEBA}">
      <dgm:prSet phldrT="[テキスト]"/>
      <dgm:spPr/>
      <dgm:t>
        <a:bodyPr/>
        <a:lstStyle/>
        <a:p>
          <a:r>
            <a:rPr kumimoji="1" lang="en-US" altLang="ja-JP" dirty="0" smtClean="0"/>
            <a:t>Introduction</a:t>
          </a:r>
          <a:endParaRPr kumimoji="1" lang="ja-JP" altLang="en-US" dirty="0"/>
        </a:p>
      </dgm:t>
    </dgm:pt>
    <dgm:pt modelId="{FEDD1C3C-8E04-47D0-94C3-CA12268BC7ED}" type="parTrans" cxnId="{12F49722-B314-4CEE-BB51-C5705FAB4791}">
      <dgm:prSet/>
      <dgm:spPr/>
      <dgm:t>
        <a:bodyPr/>
        <a:lstStyle/>
        <a:p>
          <a:endParaRPr kumimoji="1" lang="ja-JP" altLang="en-US"/>
        </a:p>
      </dgm:t>
    </dgm:pt>
    <dgm:pt modelId="{56B034A5-AFD4-4998-A2E1-FB3B0D643F93}" type="sibTrans" cxnId="{12F49722-B314-4CEE-BB51-C5705FAB4791}">
      <dgm:prSet/>
      <dgm:spPr/>
      <dgm:t>
        <a:bodyPr/>
        <a:lstStyle/>
        <a:p>
          <a:endParaRPr kumimoji="1" lang="ja-JP" altLang="en-US"/>
        </a:p>
      </dgm:t>
    </dgm:pt>
    <dgm:pt modelId="{BC432474-2CBB-4A42-84AA-6F4772242E33}">
      <dgm:prSet phldrT="[テキスト]"/>
      <dgm:spPr/>
      <dgm:t>
        <a:bodyPr/>
        <a:lstStyle/>
        <a:p>
          <a:r>
            <a:rPr lang="ja-JP" altLang="en-US" dirty="0" smtClean="0"/>
            <a:t>𝚲</a:t>
          </a:r>
          <a:r>
            <a:rPr lang="en-US" altLang="ja-JP" dirty="0" smtClean="0"/>
            <a:t>(</a:t>
          </a:r>
          <a:r>
            <a:rPr lang="ja-JP" altLang="en-US" dirty="0" smtClean="0"/>
            <a:t>𝟏𝟒𝟎𝟓</a:t>
          </a:r>
          <a:r>
            <a:rPr lang="en-US" altLang="ja-JP" dirty="0" smtClean="0"/>
            <a:t>)</a:t>
          </a:r>
          <a:endParaRPr kumimoji="1" lang="ja-JP" altLang="en-US" dirty="0"/>
        </a:p>
      </dgm:t>
    </dgm:pt>
    <dgm:pt modelId="{76112BBD-7780-44A8-9679-5A18CC17B9B8}" type="parTrans" cxnId="{98CA701B-C5CF-4811-8295-026102F6A8D3}">
      <dgm:prSet/>
      <dgm:spPr/>
      <dgm:t>
        <a:bodyPr/>
        <a:lstStyle/>
        <a:p>
          <a:endParaRPr kumimoji="1" lang="ja-JP" altLang="en-US"/>
        </a:p>
      </dgm:t>
    </dgm:pt>
    <dgm:pt modelId="{4565529B-A717-4E64-A746-FAFD9E4E4FA5}" type="sibTrans" cxnId="{98CA701B-C5CF-4811-8295-026102F6A8D3}">
      <dgm:prSet/>
      <dgm:spPr/>
      <dgm:t>
        <a:bodyPr/>
        <a:lstStyle/>
        <a:p>
          <a:endParaRPr kumimoji="1" lang="ja-JP" altLang="en-US"/>
        </a:p>
      </dgm:t>
    </dgm:pt>
    <dgm:pt modelId="{422FCB26-2286-4D4B-B554-C950AA7102C0}">
      <dgm:prSet phldrT="[テキスト]"/>
      <dgm:spPr/>
      <dgm:t>
        <a:bodyPr/>
        <a:lstStyle/>
        <a:p>
          <a:r>
            <a:rPr kumimoji="1" lang="en-US" altLang="ja-JP" dirty="0" smtClean="0"/>
            <a:t>Method</a:t>
          </a:r>
          <a:endParaRPr kumimoji="1" lang="ja-JP" altLang="en-US" dirty="0"/>
        </a:p>
      </dgm:t>
    </dgm:pt>
    <dgm:pt modelId="{A364AF57-0D1B-4243-AD20-9C9836217521}" type="parTrans" cxnId="{AC9CF75A-698C-497A-869D-9D6A2690165C}">
      <dgm:prSet/>
      <dgm:spPr/>
      <dgm:t>
        <a:bodyPr/>
        <a:lstStyle/>
        <a:p>
          <a:endParaRPr kumimoji="1" lang="ja-JP" altLang="en-US"/>
        </a:p>
      </dgm:t>
    </dgm:pt>
    <dgm:pt modelId="{668C902E-2460-446E-87B0-E7B467969125}" type="sibTrans" cxnId="{AC9CF75A-698C-497A-869D-9D6A2690165C}">
      <dgm:prSet/>
      <dgm:spPr/>
      <dgm:t>
        <a:bodyPr/>
        <a:lstStyle/>
        <a:p>
          <a:endParaRPr kumimoji="1" lang="ja-JP" altLang="en-US"/>
        </a:p>
      </dgm:t>
    </dgm:pt>
    <dgm:pt modelId="{7977CACB-4351-49F9-A008-77DED3A9EB47}">
      <dgm:prSet phldrT="[テキスト]"/>
      <dgm:spPr/>
      <dgm:t>
        <a:bodyPr/>
        <a:lstStyle/>
        <a:p>
          <a:r>
            <a:rPr kumimoji="1" lang="en-US" altLang="ja-JP" dirty="0" err="1" smtClean="0"/>
            <a:t>Kaonic</a:t>
          </a:r>
          <a:r>
            <a:rPr kumimoji="1" lang="en-US" altLang="ja-JP" dirty="0" smtClean="0"/>
            <a:t> hydrogen</a:t>
          </a:r>
          <a:endParaRPr kumimoji="1" lang="ja-JP" altLang="en-US" dirty="0"/>
        </a:p>
      </dgm:t>
    </dgm:pt>
    <dgm:pt modelId="{ACE4E527-CC06-48F3-A013-4F8417029A02}" type="parTrans" cxnId="{A10513A8-5F1F-46C1-9791-B8AB9FC2DC35}">
      <dgm:prSet/>
      <dgm:spPr/>
      <dgm:t>
        <a:bodyPr/>
        <a:lstStyle/>
        <a:p>
          <a:endParaRPr kumimoji="1" lang="ja-JP" altLang="en-US"/>
        </a:p>
      </dgm:t>
    </dgm:pt>
    <dgm:pt modelId="{6A3E4516-948C-4FF8-A1D0-89F46139453C}" type="sibTrans" cxnId="{A10513A8-5F1F-46C1-9791-B8AB9FC2DC35}">
      <dgm:prSet/>
      <dgm:spPr/>
      <dgm:t>
        <a:bodyPr/>
        <a:lstStyle/>
        <a:p>
          <a:endParaRPr kumimoji="1" lang="ja-JP" altLang="en-US"/>
        </a:p>
      </dgm:t>
    </dgm:pt>
    <dgm:pt modelId="{FEDEFA15-8EE1-48E5-BDBD-A94C09404762}">
      <dgm:prSet phldrT="[テキスト]"/>
      <dgm:spPr/>
      <dgm:t>
        <a:bodyPr/>
        <a:lstStyle/>
        <a:p>
          <a:r>
            <a:rPr kumimoji="1" lang="en-US" altLang="ja-JP" dirty="0" err="1" smtClean="0"/>
            <a:t>Kaonic</a:t>
          </a:r>
          <a:r>
            <a:rPr kumimoji="1" lang="en-US" altLang="ja-JP" dirty="0" smtClean="0"/>
            <a:t> atom</a:t>
          </a:r>
          <a:endParaRPr kumimoji="1" lang="ja-JP" altLang="en-US" dirty="0"/>
        </a:p>
      </dgm:t>
    </dgm:pt>
    <dgm:pt modelId="{566CC545-3B2A-4D5E-A109-8E1300CF334F}" type="parTrans" cxnId="{82D43350-117A-487B-8352-CFF82D9C73F3}">
      <dgm:prSet/>
      <dgm:spPr/>
      <dgm:t>
        <a:bodyPr/>
        <a:lstStyle/>
        <a:p>
          <a:endParaRPr kumimoji="1" lang="ja-JP" altLang="en-US"/>
        </a:p>
      </dgm:t>
    </dgm:pt>
    <dgm:pt modelId="{A1E84CFC-90BA-4145-80AA-A955BB6CA77E}" type="sibTrans" cxnId="{82D43350-117A-487B-8352-CFF82D9C73F3}">
      <dgm:prSet/>
      <dgm:spPr/>
      <dgm:t>
        <a:bodyPr/>
        <a:lstStyle/>
        <a:p>
          <a:endParaRPr kumimoji="1" lang="ja-JP" altLang="en-US"/>
        </a:p>
      </dgm:t>
    </dgm:pt>
    <dgm:pt modelId="{D0735144-1F62-4E03-A060-00392E9A5CD7}">
      <dgm:prSet phldrT="[テキスト]"/>
      <dgm:spPr/>
      <dgm:t>
        <a:bodyPr/>
        <a:lstStyle/>
        <a:p>
          <a:r>
            <a:rPr kumimoji="1" lang="en-US" altLang="ja-JP" dirty="0" smtClean="0"/>
            <a:t>Results</a:t>
          </a:r>
          <a:endParaRPr kumimoji="1" lang="ja-JP" altLang="en-US" dirty="0"/>
        </a:p>
      </dgm:t>
    </dgm:pt>
    <dgm:pt modelId="{37AEE7BB-1A9B-42B8-8AC5-30FCB2F98962}" type="parTrans" cxnId="{9DCA2CB3-B8BF-4488-879F-5536875F9352}">
      <dgm:prSet/>
      <dgm:spPr/>
      <dgm:t>
        <a:bodyPr/>
        <a:lstStyle/>
        <a:p>
          <a:endParaRPr kumimoji="1" lang="ja-JP" altLang="en-US"/>
        </a:p>
      </dgm:t>
    </dgm:pt>
    <dgm:pt modelId="{A96E53EA-21F1-47C2-9DF1-34BB1946A6F4}" type="sibTrans" cxnId="{9DCA2CB3-B8BF-4488-879F-5536875F9352}">
      <dgm:prSet/>
      <dgm:spPr/>
      <dgm:t>
        <a:bodyPr/>
        <a:lstStyle/>
        <a:p>
          <a:endParaRPr kumimoji="1" lang="ja-JP" altLang="en-US"/>
        </a:p>
      </dgm:t>
    </dgm:pt>
    <dgm:pt modelId="{4B09E035-5C5F-4B08-867C-3411D90EB0FD}">
      <dgm:prSet phldrT="[テキスト]"/>
      <dgm:spPr/>
      <dgm:t>
        <a:bodyPr/>
        <a:lstStyle/>
        <a:p>
          <a:r>
            <a:rPr kumimoji="1" lang="en-US" altLang="ja-JP" dirty="0" err="1" smtClean="0"/>
            <a:t>Kaonic</a:t>
          </a:r>
          <a:r>
            <a:rPr kumimoji="1" lang="en-US" altLang="ja-JP" dirty="0" smtClean="0"/>
            <a:t> deuterium</a:t>
          </a:r>
          <a:endParaRPr kumimoji="1" lang="ja-JP" altLang="en-US" dirty="0"/>
        </a:p>
      </dgm:t>
    </dgm:pt>
    <dgm:pt modelId="{971C2DAD-EF4E-4162-99D6-660243DDCC12}" type="parTrans" cxnId="{3FBAB037-D7E9-4BB9-8EC2-9B75233133F7}">
      <dgm:prSet/>
      <dgm:spPr/>
      <dgm:t>
        <a:bodyPr/>
        <a:lstStyle/>
        <a:p>
          <a:endParaRPr kumimoji="1" lang="ja-JP" altLang="en-US"/>
        </a:p>
      </dgm:t>
    </dgm:pt>
    <dgm:pt modelId="{34EADE9D-42F7-4DC6-9F83-113E3DCCCB2D}" type="sibTrans" cxnId="{3FBAB037-D7E9-4BB9-8EC2-9B75233133F7}">
      <dgm:prSet/>
      <dgm:spPr/>
      <dgm:t>
        <a:bodyPr/>
        <a:lstStyle/>
        <a:p>
          <a:endParaRPr kumimoji="1" lang="ja-JP" altLang="en-US"/>
        </a:p>
      </dgm:t>
    </dgm:pt>
    <dgm:pt modelId="{72943E3F-F633-4703-B2B2-0753EE63A05D}">
      <dgm:prSet phldrT="[テキスト]"/>
      <dgm:spPr/>
      <dgm:t>
        <a:bodyPr/>
        <a:lstStyle/>
        <a:p>
          <a:r>
            <a:rPr kumimoji="1" lang="en-US" altLang="ja-JP" dirty="0" smtClean="0"/>
            <a:t>Summary</a:t>
          </a:r>
          <a:endParaRPr kumimoji="1" lang="ja-JP" altLang="en-US" dirty="0"/>
        </a:p>
      </dgm:t>
    </dgm:pt>
    <dgm:pt modelId="{1288EBDA-2FC9-4568-AF17-7D6329EA7856}" type="parTrans" cxnId="{E4C2BC65-99A1-4C00-AAB0-EA29F232CF8E}">
      <dgm:prSet/>
      <dgm:spPr/>
      <dgm:t>
        <a:bodyPr/>
        <a:lstStyle/>
        <a:p>
          <a:endParaRPr kumimoji="1" lang="ja-JP" altLang="en-US"/>
        </a:p>
      </dgm:t>
    </dgm:pt>
    <dgm:pt modelId="{2CD23A65-5EF9-42FD-A2B7-9D3101051783}" type="sibTrans" cxnId="{E4C2BC65-99A1-4C00-AAB0-EA29F232CF8E}">
      <dgm:prSet/>
      <dgm:spPr/>
      <dgm:t>
        <a:bodyPr/>
        <a:lstStyle/>
        <a:p>
          <a:endParaRPr kumimoji="1"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B5E49FC-E02B-4EF1-9F50-861D7C5BE68A}">
          <dgm:prSet phldrT="[テキスト]"/>
          <dgm:spPr/>
          <dgm:t>
            <a:bodyPr/>
            <a:lstStyle/>
            <a:p>
              <a14:m>
                <m:oMath xmlns:m="http://schemas.openxmlformats.org/officeDocument/2006/math">
                  <m:acc>
                    <m:accPr>
                      <m:chr m:val="̅"/>
                      <m:ctrlPr>
                        <a:rPr lang="en-US" altLang="ja-JP" i="1" smtClean="0">
                          <a:latin typeface="Cambria Math"/>
                        </a:rPr>
                      </m:ctrlPr>
                    </m:accPr>
                    <m:e>
                      <m:r>
                        <m:rPr>
                          <m:sty m:val="p"/>
                        </m:rPr>
                        <a:rPr lang="en-US" altLang="ja-JP">
                          <a:latin typeface="Cambria Math"/>
                        </a:rPr>
                        <m:t>K</m:t>
                      </m:r>
                    </m:e>
                  </m:acc>
                </m:oMath>
              </a14:m>
              <a:r>
                <a:rPr lang="en-US" altLang="ja-JP" dirty="0" smtClean="0"/>
                <a:t>N interaction</a:t>
              </a:r>
              <a:endParaRPr kumimoji="1" lang="ja-JP" altLang="en-US" dirty="0"/>
            </a:p>
          </dgm:t>
        </dgm:pt>
      </mc:Choice>
      <mc:Fallback xmlns="">
        <dgm:pt modelId="{0B5E49FC-E02B-4EF1-9F50-861D7C5BE68A}">
          <dgm:prSet phldrT="[テキスト]"/>
          <dgm:spPr/>
          <dgm:t>
            <a:bodyPr/>
            <a:lstStyle/>
            <a:p>
              <a:r>
                <a:rPr lang="en-US" altLang="ja-JP" i="0">
                  <a:latin typeface="Cambria Math"/>
                </a:rPr>
                <a:t>K</a:t>
              </a:r>
              <a:r>
                <a:rPr lang="en-US" altLang="ja-JP" i="0" smtClean="0">
                  <a:latin typeface="Cambria Math"/>
                </a:rPr>
                <a:t> ̅</a:t>
              </a:r>
              <a:r>
                <a:rPr lang="en-US" altLang="ja-JP" dirty="0" smtClean="0"/>
                <a:t>N interaction</a:t>
              </a:r>
              <a:endParaRPr kumimoji="1" lang="ja-JP" altLang="en-US" dirty="0"/>
            </a:p>
          </dgm:t>
        </dgm:pt>
      </mc:Fallback>
    </mc:AlternateContent>
    <dgm:pt modelId="{4FD1E74B-6F56-4EBE-B2DE-7750030CCA57}" type="parTrans" cxnId="{4819EF04-6F0A-425B-8309-2ADC1226BEEE}">
      <dgm:prSet/>
      <dgm:spPr/>
      <dgm:t>
        <a:bodyPr/>
        <a:lstStyle/>
        <a:p>
          <a:endParaRPr kumimoji="1" lang="ja-JP" altLang="en-US"/>
        </a:p>
      </dgm:t>
    </dgm:pt>
    <dgm:pt modelId="{57FFA145-9489-4BFB-829D-B9FCB94D7058}" type="sibTrans" cxnId="{4819EF04-6F0A-425B-8309-2ADC1226BEEE}">
      <dgm:prSet/>
      <dgm:spPr/>
      <dgm:t>
        <a:bodyPr/>
        <a:lstStyle/>
        <a:p>
          <a:endParaRPr kumimoji="1" lang="ja-JP" altLang="en-US"/>
        </a:p>
      </dgm:t>
    </dgm:pt>
    <dgm:pt modelId="{F4B7E1F5-C59D-426C-999A-C3246BE4C70F}">
      <dgm:prSet phldrT="[テキスト]"/>
      <dgm:spPr/>
      <dgm:t>
        <a:bodyPr/>
        <a:lstStyle/>
        <a:p>
          <a:r>
            <a:rPr kumimoji="1" lang="en-US" altLang="ja-JP" dirty="0" smtClean="0"/>
            <a:t>Three-body calculation</a:t>
          </a:r>
          <a:endParaRPr kumimoji="1" lang="ja-JP" altLang="en-US" dirty="0"/>
        </a:p>
      </dgm:t>
    </dgm:pt>
    <dgm:pt modelId="{FDA565D8-38B4-445F-BFE2-FC4E1A1402AE}" type="parTrans" cxnId="{DB1B434E-2724-4965-B2DD-393A7AECFF8A}">
      <dgm:prSet/>
      <dgm:spPr/>
      <dgm:t>
        <a:bodyPr/>
        <a:lstStyle/>
        <a:p>
          <a:endParaRPr kumimoji="1" lang="ja-JP" altLang="en-US"/>
        </a:p>
      </dgm:t>
    </dgm:pt>
    <dgm:pt modelId="{5B921F03-9803-45BB-ABDF-C24ED237384C}" type="sibTrans" cxnId="{DB1B434E-2724-4965-B2DD-393A7AECFF8A}">
      <dgm:prSet/>
      <dgm:spPr/>
      <dgm:t>
        <a:bodyPr/>
        <a:lstStyle/>
        <a:p>
          <a:endParaRPr kumimoji="1" lang="ja-JP" altLang="en-US"/>
        </a:p>
      </dgm:t>
    </dgm:pt>
    <dgm:pt modelId="{69E07E4F-C007-49EB-8E7F-1ADB1CCF18B5}" type="pres">
      <dgm:prSet presAssocID="{6E318E24-4376-4F86-A3EA-0FA343DA56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E80BF7-39D7-459B-8B10-D9EAC246172A}" type="pres">
      <dgm:prSet presAssocID="{31CF6D59-B1BE-4C8E-B853-606C8011EEB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0B3A3AB-B25D-4479-B8CD-D959B1068539}" type="pres">
      <dgm:prSet presAssocID="{31CF6D59-B1BE-4C8E-B853-606C8011EEB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B1B4724-F72F-4788-B8F6-365ECDD3D045}" type="pres">
      <dgm:prSet presAssocID="{422FCB26-2286-4D4B-B554-C950AA7102C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E9BE0C4-E515-4A57-AC67-8FA60253D6D6}" type="pres">
      <dgm:prSet presAssocID="{422FCB26-2286-4D4B-B554-C950AA7102C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BE9BF56-DA30-47A1-B875-D81454048046}" type="pres">
      <dgm:prSet presAssocID="{D0735144-1F62-4E03-A060-00392E9A5CD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E796331-FB9F-4502-AD5A-A6D001B2B5EF}" type="pres">
      <dgm:prSet presAssocID="{D0735144-1F62-4E03-A060-00392E9A5CD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D4CFC32-6AD6-4D9F-9B3C-1E9BF8E94D9B}" type="pres">
      <dgm:prSet presAssocID="{72943E3F-F633-4703-B2B2-0753EE63A05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981A22F-7A18-4FCE-87A6-CDE6411B0F29}" type="presOf" srcId="{422FCB26-2286-4D4B-B554-C950AA7102C0}" destId="{1B1B4724-F72F-4788-B8F6-365ECDD3D045}" srcOrd="0" destOrd="0" presId="urn:microsoft.com/office/officeart/2005/8/layout/vList2"/>
    <dgm:cxn modelId="{82D43350-117A-487B-8352-CFF82D9C73F3}" srcId="{31CF6D59-B1BE-4C8E-B853-606C8011EEBA}" destId="{FEDEFA15-8EE1-48E5-BDBD-A94C09404762}" srcOrd="1" destOrd="0" parTransId="{566CC545-3B2A-4D5E-A109-8E1300CF334F}" sibTransId="{A1E84CFC-90BA-4145-80AA-A955BB6CA77E}"/>
    <dgm:cxn modelId="{AC9CF75A-698C-497A-869D-9D6A2690165C}" srcId="{6E318E24-4376-4F86-A3EA-0FA343DA5628}" destId="{422FCB26-2286-4D4B-B554-C950AA7102C0}" srcOrd="1" destOrd="0" parTransId="{A364AF57-0D1B-4243-AD20-9C9836217521}" sibTransId="{668C902E-2460-446E-87B0-E7B467969125}"/>
    <dgm:cxn modelId="{12F49722-B314-4CEE-BB51-C5705FAB4791}" srcId="{6E318E24-4376-4F86-A3EA-0FA343DA5628}" destId="{31CF6D59-B1BE-4C8E-B853-606C8011EEBA}" srcOrd="0" destOrd="0" parTransId="{FEDD1C3C-8E04-47D0-94C3-CA12268BC7ED}" sibTransId="{56B034A5-AFD4-4998-A2E1-FB3B0D643F93}"/>
    <dgm:cxn modelId="{E4C2BC65-99A1-4C00-AAB0-EA29F232CF8E}" srcId="{6E318E24-4376-4F86-A3EA-0FA343DA5628}" destId="{72943E3F-F633-4703-B2B2-0753EE63A05D}" srcOrd="3" destOrd="0" parTransId="{1288EBDA-2FC9-4568-AF17-7D6329EA7856}" sibTransId="{2CD23A65-5EF9-42FD-A2B7-9D3101051783}"/>
    <dgm:cxn modelId="{78AF5AEE-C6BF-47C6-8A64-1914D70916E8}" type="presOf" srcId="{7977CACB-4351-49F9-A008-77DED3A9EB47}" destId="{0E796331-FB9F-4502-AD5A-A6D001B2B5EF}" srcOrd="0" destOrd="0" presId="urn:microsoft.com/office/officeart/2005/8/layout/vList2"/>
    <dgm:cxn modelId="{5BAF6EDF-FBC6-4B8B-8653-FD682E8028FB}" type="presOf" srcId="{6E318E24-4376-4F86-A3EA-0FA343DA5628}" destId="{69E07E4F-C007-49EB-8E7F-1ADB1CCF18B5}" srcOrd="0" destOrd="0" presId="urn:microsoft.com/office/officeart/2005/8/layout/vList2"/>
    <dgm:cxn modelId="{DB1B434E-2724-4965-B2DD-393A7AECFF8A}" srcId="{422FCB26-2286-4D4B-B554-C950AA7102C0}" destId="{F4B7E1F5-C59D-426C-999A-C3246BE4C70F}" srcOrd="0" destOrd="0" parTransId="{FDA565D8-38B4-445F-BFE2-FC4E1A1402AE}" sibTransId="{5B921F03-9803-45BB-ABDF-C24ED237384C}"/>
    <dgm:cxn modelId="{1264F757-069E-42E4-B7FA-8E1863076EE9}" type="presOf" srcId="{72943E3F-F633-4703-B2B2-0753EE63A05D}" destId="{7D4CFC32-6AD6-4D9F-9B3C-1E9BF8E94D9B}" srcOrd="0" destOrd="0" presId="urn:microsoft.com/office/officeart/2005/8/layout/vList2"/>
    <dgm:cxn modelId="{0BB44704-A9F5-4A5B-9592-35320C671B86}" type="presOf" srcId="{4B09E035-5C5F-4B08-867C-3411D90EB0FD}" destId="{0E796331-FB9F-4502-AD5A-A6D001B2B5EF}" srcOrd="0" destOrd="1" presId="urn:microsoft.com/office/officeart/2005/8/layout/vList2"/>
    <dgm:cxn modelId="{A10513A8-5F1F-46C1-9791-B8AB9FC2DC35}" srcId="{D0735144-1F62-4E03-A060-00392E9A5CD7}" destId="{7977CACB-4351-49F9-A008-77DED3A9EB47}" srcOrd="0" destOrd="0" parTransId="{ACE4E527-CC06-48F3-A013-4F8417029A02}" sibTransId="{6A3E4516-948C-4FF8-A1D0-89F46139453C}"/>
    <dgm:cxn modelId="{3FBAB037-D7E9-4BB9-8EC2-9B75233133F7}" srcId="{D0735144-1F62-4E03-A060-00392E9A5CD7}" destId="{4B09E035-5C5F-4B08-867C-3411D90EB0FD}" srcOrd="1" destOrd="0" parTransId="{971C2DAD-EF4E-4162-99D6-660243DDCC12}" sibTransId="{34EADE9D-42F7-4DC6-9F83-113E3DCCCB2D}"/>
    <dgm:cxn modelId="{9DCA2CB3-B8BF-4488-879F-5536875F9352}" srcId="{6E318E24-4376-4F86-A3EA-0FA343DA5628}" destId="{D0735144-1F62-4E03-A060-00392E9A5CD7}" srcOrd="2" destOrd="0" parTransId="{37AEE7BB-1A9B-42B8-8AC5-30FCB2F98962}" sibTransId="{A96E53EA-21F1-47C2-9DF1-34BB1946A6F4}"/>
    <dgm:cxn modelId="{3B5C85E5-C41F-45F6-8310-E52CD131F596}" type="presOf" srcId="{BC432474-2CBB-4A42-84AA-6F4772242E33}" destId="{60B3A3AB-B25D-4479-B8CD-D959B1068539}" srcOrd="0" destOrd="0" presId="urn:microsoft.com/office/officeart/2005/8/layout/vList2"/>
    <dgm:cxn modelId="{69B80B1D-41FE-4E25-B085-98C7F0FF78BC}" type="presOf" srcId="{F4B7E1F5-C59D-426C-999A-C3246BE4C70F}" destId="{1E9BE0C4-E515-4A57-AC67-8FA60253D6D6}" srcOrd="0" destOrd="0" presId="urn:microsoft.com/office/officeart/2005/8/layout/vList2"/>
    <dgm:cxn modelId="{4C7AE70D-61FF-4684-B4A3-AC08E4898FE2}" type="presOf" srcId="{FEDEFA15-8EE1-48E5-BDBD-A94C09404762}" destId="{60B3A3AB-B25D-4479-B8CD-D959B1068539}" srcOrd="0" destOrd="1" presId="urn:microsoft.com/office/officeart/2005/8/layout/vList2"/>
    <dgm:cxn modelId="{4819EF04-6F0A-425B-8309-2ADC1226BEEE}" srcId="{422FCB26-2286-4D4B-B554-C950AA7102C0}" destId="{0B5E49FC-E02B-4EF1-9F50-861D7C5BE68A}" srcOrd="1" destOrd="0" parTransId="{4FD1E74B-6F56-4EBE-B2DE-7750030CCA57}" sibTransId="{57FFA145-9489-4BFB-829D-B9FCB94D7058}"/>
    <dgm:cxn modelId="{E14741B5-F40E-486D-96BB-FAF36EB69625}" type="presOf" srcId="{31CF6D59-B1BE-4C8E-B853-606C8011EEBA}" destId="{94E80BF7-39D7-459B-8B10-D9EAC246172A}" srcOrd="0" destOrd="0" presId="urn:microsoft.com/office/officeart/2005/8/layout/vList2"/>
    <dgm:cxn modelId="{98CA701B-C5CF-4811-8295-026102F6A8D3}" srcId="{31CF6D59-B1BE-4C8E-B853-606C8011EEBA}" destId="{BC432474-2CBB-4A42-84AA-6F4772242E33}" srcOrd="0" destOrd="0" parTransId="{76112BBD-7780-44A8-9679-5A18CC17B9B8}" sibTransId="{4565529B-A717-4E64-A746-FAFD9E4E4FA5}"/>
    <dgm:cxn modelId="{B812156A-11B8-45AD-950E-59A7604D953D}" type="presOf" srcId="{0B5E49FC-E02B-4EF1-9F50-861D7C5BE68A}" destId="{1E9BE0C4-E515-4A57-AC67-8FA60253D6D6}" srcOrd="0" destOrd="1" presId="urn:microsoft.com/office/officeart/2005/8/layout/vList2"/>
    <dgm:cxn modelId="{B0C7AFE6-646E-4E03-A783-29859218243E}" type="presOf" srcId="{D0735144-1F62-4E03-A060-00392E9A5CD7}" destId="{CBE9BF56-DA30-47A1-B875-D81454048046}" srcOrd="0" destOrd="0" presId="urn:microsoft.com/office/officeart/2005/8/layout/vList2"/>
    <dgm:cxn modelId="{59206BE6-7882-4C98-AAE6-BB3134D7549C}" type="presParOf" srcId="{69E07E4F-C007-49EB-8E7F-1ADB1CCF18B5}" destId="{94E80BF7-39D7-459B-8B10-D9EAC246172A}" srcOrd="0" destOrd="0" presId="urn:microsoft.com/office/officeart/2005/8/layout/vList2"/>
    <dgm:cxn modelId="{7C303550-0C97-4061-AA37-680DF1F27580}" type="presParOf" srcId="{69E07E4F-C007-49EB-8E7F-1ADB1CCF18B5}" destId="{60B3A3AB-B25D-4479-B8CD-D959B1068539}" srcOrd="1" destOrd="0" presId="urn:microsoft.com/office/officeart/2005/8/layout/vList2"/>
    <dgm:cxn modelId="{D6BEDBCD-8A2F-4E65-B3B0-164136857CA5}" type="presParOf" srcId="{69E07E4F-C007-49EB-8E7F-1ADB1CCF18B5}" destId="{1B1B4724-F72F-4788-B8F6-365ECDD3D045}" srcOrd="2" destOrd="0" presId="urn:microsoft.com/office/officeart/2005/8/layout/vList2"/>
    <dgm:cxn modelId="{37BD3324-0843-4A73-8B21-082316FBCB09}" type="presParOf" srcId="{69E07E4F-C007-49EB-8E7F-1ADB1CCF18B5}" destId="{1E9BE0C4-E515-4A57-AC67-8FA60253D6D6}" srcOrd="3" destOrd="0" presId="urn:microsoft.com/office/officeart/2005/8/layout/vList2"/>
    <dgm:cxn modelId="{595CF26C-FA50-4871-99D1-651091AB0331}" type="presParOf" srcId="{69E07E4F-C007-49EB-8E7F-1ADB1CCF18B5}" destId="{CBE9BF56-DA30-47A1-B875-D81454048046}" srcOrd="4" destOrd="0" presId="urn:microsoft.com/office/officeart/2005/8/layout/vList2"/>
    <dgm:cxn modelId="{E95890D1-F48D-4622-B270-3E844CA8B89B}" type="presParOf" srcId="{69E07E4F-C007-49EB-8E7F-1ADB1CCF18B5}" destId="{0E796331-FB9F-4502-AD5A-A6D001B2B5EF}" srcOrd="5" destOrd="0" presId="urn:microsoft.com/office/officeart/2005/8/layout/vList2"/>
    <dgm:cxn modelId="{9FE67F7C-BD2B-44C5-A324-284979FE96FA}" type="presParOf" srcId="{69E07E4F-C007-49EB-8E7F-1ADB1CCF18B5}" destId="{7D4CFC32-6AD6-4D9F-9B3C-1E9BF8E94D9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318E24-4376-4F86-A3EA-0FA343DA562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31CF6D59-B1BE-4C8E-B853-606C8011EEBA}">
      <dgm:prSet phldrT="[テキスト]"/>
      <dgm:spPr/>
      <dgm:t>
        <a:bodyPr/>
        <a:lstStyle/>
        <a:p>
          <a:r>
            <a:rPr kumimoji="1" lang="en-US" altLang="ja-JP" dirty="0" smtClean="0"/>
            <a:t>Introduction</a:t>
          </a:r>
          <a:endParaRPr kumimoji="1" lang="ja-JP" altLang="en-US" dirty="0"/>
        </a:p>
      </dgm:t>
    </dgm:pt>
    <dgm:pt modelId="{FEDD1C3C-8E04-47D0-94C3-CA12268BC7ED}" type="parTrans" cxnId="{12F49722-B314-4CEE-BB51-C5705FAB4791}">
      <dgm:prSet/>
      <dgm:spPr/>
      <dgm:t>
        <a:bodyPr/>
        <a:lstStyle/>
        <a:p>
          <a:endParaRPr kumimoji="1" lang="ja-JP" altLang="en-US"/>
        </a:p>
      </dgm:t>
    </dgm:pt>
    <dgm:pt modelId="{56B034A5-AFD4-4998-A2E1-FB3B0D643F93}" type="sibTrans" cxnId="{12F49722-B314-4CEE-BB51-C5705FAB4791}">
      <dgm:prSet/>
      <dgm:spPr/>
      <dgm:t>
        <a:bodyPr/>
        <a:lstStyle/>
        <a:p>
          <a:endParaRPr kumimoji="1" lang="ja-JP" altLang="en-US"/>
        </a:p>
      </dgm:t>
    </dgm:pt>
    <dgm:pt modelId="{BC432474-2CBB-4A42-84AA-6F4772242E33}">
      <dgm:prSet phldrT="[テキスト]"/>
      <dgm:spPr/>
      <dgm:t>
        <a:bodyPr/>
        <a:lstStyle/>
        <a:p>
          <a:r>
            <a:rPr lang="ja-JP" altLang="en-US" dirty="0" smtClean="0"/>
            <a:t>𝚲</a:t>
          </a:r>
          <a:r>
            <a:rPr lang="en-US" altLang="ja-JP" dirty="0" smtClean="0"/>
            <a:t>(</a:t>
          </a:r>
          <a:r>
            <a:rPr lang="ja-JP" altLang="en-US" dirty="0" smtClean="0"/>
            <a:t>𝟏𝟒𝟎𝟓</a:t>
          </a:r>
          <a:r>
            <a:rPr lang="en-US" altLang="ja-JP" dirty="0" smtClean="0"/>
            <a:t>)</a:t>
          </a:r>
          <a:endParaRPr kumimoji="1" lang="ja-JP" altLang="en-US" dirty="0"/>
        </a:p>
      </dgm:t>
    </dgm:pt>
    <dgm:pt modelId="{76112BBD-7780-44A8-9679-5A18CC17B9B8}" type="parTrans" cxnId="{98CA701B-C5CF-4811-8295-026102F6A8D3}">
      <dgm:prSet/>
      <dgm:spPr/>
      <dgm:t>
        <a:bodyPr/>
        <a:lstStyle/>
        <a:p>
          <a:endParaRPr kumimoji="1" lang="ja-JP" altLang="en-US"/>
        </a:p>
      </dgm:t>
    </dgm:pt>
    <dgm:pt modelId="{4565529B-A717-4E64-A746-FAFD9E4E4FA5}" type="sibTrans" cxnId="{98CA701B-C5CF-4811-8295-026102F6A8D3}">
      <dgm:prSet/>
      <dgm:spPr/>
      <dgm:t>
        <a:bodyPr/>
        <a:lstStyle/>
        <a:p>
          <a:endParaRPr kumimoji="1" lang="ja-JP" altLang="en-US"/>
        </a:p>
      </dgm:t>
    </dgm:pt>
    <dgm:pt modelId="{422FCB26-2286-4D4B-B554-C950AA7102C0}">
      <dgm:prSet phldrT="[テキスト]"/>
      <dgm:spPr/>
      <dgm:t>
        <a:bodyPr/>
        <a:lstStyle/>
        <a:p>
          <a:r>
            <a:rPr kumimoji="1" lang="en-US" altLang="ja-JP" dirty="0" smtClean="0"/>
            <a:t>Method</a:t>
          </a:r>
          <a:endParaRPr kumimoji="1" lang="ja-JP" altLang="en-US" dirty="0"/>
        </a:p>
      </dgm:t>
    </dgm:pt>
    <dgm:pt modelId="{A364AF57-0D1B-4243-AD20-9C9836217521}" type="parTrans" cxnId="{AC9CF75A-698C-497A-869D-9D6A2690165C}">
      <dgm:prSet/>
      <dgm:spPr/>
      <dgm:t>
        <a:bodyPr/>
        <a:lstStyle/>
        <a:p>
          <a:endParaRPr kumimoji="1" lang="ja-JP" altLang="en-US"/>
        </a:p>
      </dgm:t>
    </dgm:pt>
    <dgm:pt modelId="{668C902E-2460-446E-87B0-E7B467969125}" type="sibTrans" cxnId="{AC9CF75A-698C-497A-869D-9D6A2690165C}">
      <dgm:prSet/>
      <dgm:spPr/>
      <dgm:t>
        <a:bodyPr/>
        <a:lstStyle/>
        <a:p>
          <a:endParaRPr kumimoji="1" lang="ja-JP" altLang="en-US"/>
        </a:p>
      </dgm:t>
    </dgm:pt>
    <dgm:pt modelId="{7977CACB-4351-49F9-A008-77DED3A9EB47}">
      <dgm:prSet phldrT="[テキスト]"/>
      <dgm:spPr/>
      <dgm:t>
        <a:bodyPr/>
        <a:lstStyle/>
        <a:p>
          <a:r>
            <a:rPr kumimoji="1" lang="en-US" altLang="ja-JP" dirty="0" err="1" smtClean="0"/>
            <a:t>Kaonic</a:t>
          </a:r>
          <a:r>
            <a:rPr kumimoji="1" lang="en-US" altLang="ja-JP" dirty="0" smtClean="0"/>
            <a:t> </a:t>
          </a:r>
          <a:r>
            <a:rPr kumimoji="1" lang="en-US" altLang="ja-JP" dirty="0" smtClean="0"/>
            <a:t>hydrogen</a:t>
          </a:r>
          <a:endParaRPr kumimoji="1" lang="ja-JP" altLang="en-US" dirty="0"/>
        </a:p>
      </dgm:t>
    </dgm:pt>
    <dgm:pt modelId="{ACE4E527-CC06-48F3-A013-4F8417029A02}" type="parTrans" cxnId="{A10513A8-5F1F-46C1-9791-B8AB9FC2DC35}">
      <dgm:prSet/>
      <dgm:spPr/>
      <dgm:t>
        <a:bodyPr/>
        <a:lstStyle/>
        <a:p>
          <a:endParaRPr kumimoji="1" lang="ja-JP" altLang="en-US"/>
        </a:p>
      </dgm:t>
    </dgm:pt>
    <dgm:pt modelId="{6A3E4516-948C-4FF8-A1D0-89F46139453C}" type="sibTrans" cxnId="{A10513A8-5F1F-46C1-9791-B8AB9FC2DC35}">
      <dgm:prSet/>
      <dgm:spPr/>
      <dgm:t>
        <a:bodyPr/>
        <a:lstStyle/>
        <a:p>
          <a:endParaRPr kumimoji="1" lang="ja-JP" altLang="en-US"/>
        </a:p>
      </dgm:t>
    </dgm:pt>
    <dgm:pt modelId="{FEDEFA15-8EE1-48E5-BDBD-A94C09404762}">
      <dgm:prSet phldrT="[テキスト]"/>
      <dgm:spPr/>
      <dgm:t>
        <a:bodyPr/>
        <a:lstStyle/>
        <a:p>
          <a:r>
            <a:rPr kumimoji="1" lang="en-US" altLang="ja-JP" dirty="0" err="1" smtClean="0"/>
            <a:t>Kaonic</a:t>
          </a:r>
          <a:r>
            <a:rPr kumimoji="1" lang="en-US" altLang="ja-JP" dirty="0" smtClean="0"/>
            <a:t> </a:t>
          </a:r>
          <a:r>
            <a:rPr kumimoji="1" lang="en-US" altLang="ja-JP" dirty="0" smtClean="0"/>
            <a:t>atom</a:t>
          </a:r>
          <a:endParaRPr kumimoji="1" lang="ja-JP" altLang="en-US" dirty="0"/>
        </a:p>
      </dgm:t>
    </dgm:pt>
    <dgm:pt modelId="{566CC545-3B2A-4D5E-A109-8E1300CF334F}" type="parTrans" cxnId="{82D43350-117A-487B-8352-CFF82D9C73F3}">
      <dgm:prSet/>
      <dgm:spPr/>
      <dgm:t>
        <a:bodyPr/>
        <a:lstStyle/>
        <a:p>
          <a:endParaRPr kumimoji="1" lang="ja-JP" altLang="en-US"/>
        </a:p>
      </dgm:t>
    </dgm:pt>
    <dgm:pt modelId="{A1E84CFC-90BA-4145-80AA-A955BB6CA77E}" type="sibTrans" cxnId="{82D43350-117A-487B-8352-CFF82D9C73F3}">
      <dgm:prSet/>
      <dgm:spPr/>
      <dgm:t>
        <a:bodyPr/>
        <a:lstStyle/>
        <a:p>
          <a:endParaRPr kumimoji="1" lang="ja-JP" altLang="en-US"/>
        </a:p>
      </dgm:t>
    </dgm:pt>
    <dgm:pt modelId="{D0735144-1F62-4E03-A060-00392E9A5CD7}">
      <dgm:prSet phldrT="[テキスト]"/>
      <dgm:spPr/>
      <dgm:t>
        <a:bodyPr/>
        <a:lstStyle/>
        <a:p>
          <a:r>
            <a:rPr kumimoji="1" lang="en-US" altLang="ja-JP" dirty="0" smtClean="0"/>
            <a:t>Results</a:t>
          </a:r>
          <a:endParaRPr kumimoji="1" lang="ja-JP" altLang="en-US" dirty="0"/>
        </a:p>
      </dgm:t>
    </dgm:pt>
    <dgm:pt modelId="{37AEE7BB-1A9B-42B8-8AC5-30FCB2F98962}" type="parTrans" cxnId="{9DCA2CB3-B8BF-4488-879F-5536875F9352}">
      <dgm:prSet/>
      <dgm:spPr/>
      <dgm:t>
        <a:bodyPr/>
        <a:lstStyle/>
        <a:p>
          <a:endParaRPr kumimoji="1" lang="ja-JP" altLang="en-US"/>
        </a:p>
      </dgm:t>
    </dgm:pt>
    <dgm:pt modelId="{A96E53EA-21F1-47C2-9DF1-34BB1946A6F4}" type="sibTrans" cxnId="{9DCA2CB3-B8BF-4488-879F-5536875F9352}">
      <dgm:prSet/>
      <dgm:spPr/>
      <dgm:t>
        <a:bodyPr/>
        <a:lstStyle/>
        <a:p>
          <a:endParaRPr kumimoji="1" lang="ja-JP" altLang="en-US"/>
        </a:p>
      </dgm:t>
    </dgm:pt>
    <dgm:pt modelId="{4B09E035-5C5F-4B08-867C-3411D90EB0FD}">
      <dgm:prSet phldrT="[テキスト]"/>
      <dgm:spPr/>
      <dgm:t>
        <a:bodyPr/>
        <a:lstStyle/>
        <a:p>
          <a:r>
            <a:rPr kumimoji="1" lang="en-US" altLang="ja-JP" dirty="0" err="1" smtClean="0"/>
            <a:t>Kaonic</a:t>
          </a:r>
          <a:r>
            <a:rPr kumimoji="1" lang="en-US" altLang="ja-JP" dirty="0" smtClean="0"/>
            <a:t> </a:t>
          </a:r>
          <a:r>
            <a:rPr kumimoji="1" lang="en-US" altLang="ja-JP" dirty="0" smtClean="0"/>
            <a:t>deuterium</a:t>
          </a:r>
          <a:endParaRPr kumimoji="1" lang="ja-JP" altLang="en-US" dirty="0"/>
        </a:p>
      </dgm:t>
    </dgm:pt>
    <dgm:pt modelId="{971C2DAD-EF4E-4162-99D6-660243DDCC12}" type="parTrans" cxnId="{3FBAB037-D7E9-4BB9-8EC2-9B75233133F7}">
      <dgm:prSet/>
      <dgm:spPr/>
      <dgm:t>
        <a:bodyPr/>
        <a:lstStyle/>
        <a:p>
          <a:endParaRPr kumimoji="1" lang="ja-JP" altLang="en-US"/>
        </a:p>
      </dgm:t>
    </dgm:pt>
    <dgm:pt modelId="{34EADE9D-42F7-4DC6-9F83-113E3DCCCB2D}" type="sibTrans" cxnId="{3FBAB037-D7E9-4BB9-8EC2-9B75233133F7}">
      <dgm:prSet/>
      <dgm:spPr/>
      <dgm:t>
        <a:bodyPr/>
        <a:lstStyle/>
        <a:p>
          <a:endParaRPr kumimoji="1" lang="ja-JP" altLang="en-US"/>
        </a:p>
      </dgm:t>
    </dgm:pt>
    <dgm:pt modelId="{72943E3F-F633-4703-B2B2-0753EE63A05D}">
      <dgm:prSet phldrT="[テキスト]"/>
      <dgm:spPr/>
      <dgm:t>
        <a:bodyPr/>
        <a:lstStyle/>
        <a:p>
          <a:r>
            <a:rPr kumimoji="1" lang="en-US" altLang="ja-JP" dirty="0" smtClean="0"/>
            <a:t>Summary</a:t>
          </a:r>
          <a:endParaRPr kumimoji="1" lang="ja-JP" altLang="en-US" dirty="0"/>
        </a:p>
      </dgm:t>
    </dgm:pt>
    <dgm:pt modelId="{1288EBDA-2FC9-4568-AF17-7D6329EA7856}" type="parTrans" cxnId="{E4C2BC65-99A1-4C00-AAB0-EA29F232CF8E}">
      <dgm:prSet/>
      <dgm:spPr/>
      <dgm:t>
        <a:bodyPr/>
        <a:lstStyle/>
        <a:p>
          <a:endParaRPr kumimoji="1" lang="ja-JP" altLang="en-US"/>
        </a:p>
      </dgm:t>
    </dgm:pt>
    <dgm:pt modelId="{2CD23A65-5EF9-42FD-A2B7-9D3101051783}" type="sibTrans" cxnId="{E4C2BC65-99A1-4C00-AAB0-EA29F232CF8E}">
      <dgm:prSet/>
      <dgm:spPr/>
      <dgm:t>
        <a:bodyPr/>
        <a:lstStyle/>
        <a:p>
          <a:endParaRPr kumimoji="1" lang="ja-JP" altLang="en-US"/>
        </a:p>
      </dgm:t>
    </dgm:pt>
    <dgm:pt modelId="{0B5E49FC-E02B-4EF1-9F50-861D7C5BE68A}">
      <dgm:prSet phldrT="[テキスト]"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4FD1E74B-6F56-4EBE-B2DE-7750030CCA57}" type="parTrans" cxnId="{4819EF04-6F0A-425B-8309-2ADC1226BEEE}">
      <dgm:prSet/>
      <dgm:spPr/>
      <dgm:t>
        <a:bodyPr/>
        <a:lstStyle/>
        <a:p>
          <a:endParaRPr kumimoji="1" lang="ja-JP" altLang="en-US"/>
        </a:p>
      </dgm:t>
    </dgm:pt>
    <dgm:pt modelId="{57FFA145-9489-4BFB-829D-B9FCB94D7058}" type="sibTrans" cxnId="{4819EF04-6F0A-425B-8309-2ADC1226BEEE}">
      <dgm:prSet/>
      <dgm:spPr/>
      <dgm:t>
        <a:bodyPr/>
        <a:lstStyle/>
        <a:p>
          <a:endParaRPr kumimoji="1" lang="ja-JP" altLang="en-US"/>
        </a:p>
      </dgm:t>
    </dgm:pt>
    <dgm:pt modelId="{F4B7E1F5-C59D-426C-999A-C3246BE4C70F}">
      <dgm:prSet phldrT="[テキスト]"/>
      <dgm:spPr>
        <a:blipFill rotWithShape="1">
          <a:blip xmlns:r="http://schemas.openxmlformats.org/officeDocument/2006/relationships" r:embed="rId1"/>
          <a:stretch>
            <a:fillRect t="-11570" b="-17355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FDA565D8-38B4-445F-BFE2-FC4E1A1402AE}" type="parTrans" cxnId="{DB1B434E-2724-4965-B2DD-393A7AECFF8A}">
      <dgm:prSet/>
      <dgm:spPr/>
      <dgm:t>
        <a:bodyPr/>
        <a:lstStyle/>
        <a:p>
          <a:endParaRPr kumimoji="1" lang="ja-JP" altLang="en-US"/>
        </a:p>
      </dgm:t>
    </dgm:pt>
    <dgm:pt modelId="{5B921F03-9803-45BB-ABDF-C24ED237384C}" type="sibTrans" cxnId="{DB1B434E-2724-4965-B2DD-393A7AECFF8A}">
      <dgm:prSet/>
      <dgm:spPr/>
      <dgm:t>
        <a:bodyPr/>
        <a:lstStyle/>
        <a:p>
          <a:endParaRPr kumimoji="1" lang="ja-JP" altLang="en-US"/>
        </a:p>
      </dgm:t>
    </dgm:pt>
    <dgm:pt modelId="{69E07E4F-C007-49EB-8E7F-1ADB1CCF18B5}" type="pres">
      <dgm:prSet presAssocID="{6E318E24-4376-4F86-A3EA-0FA343DA56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E80BF7-39D7-459B-8B10-D9EAC246172A}" type="pres">
      <dgm:prSet presAssocID="{31CF6D59-B1BE-4C8E-B853-606C8011EEB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0B3A3AB-B25D-4479-B8CD-D959B1068539}" type="pres">
      <dgm:prSet presAssocID="{31CF6D59-B1BE-4C8E-B853-606C8011EEB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B1B4724-F72F-4788-B8F6-365ECDD3D045}" type="pres">
      <dgm:prSet presAssocID="{422FCB26-2286-4D4B-B554-C950AA7102C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E9BE0C4-E515-4A57-AC67-8FA60253D6D6}" type="pres">
      <dgm:prSet presAssocID="{422FCB26-2286-4D4B-B554-C950AA7102C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BE9BF56-DA30-47A1-B875-D81454048046}" type="pres">
      <dgm:prSet presAssocID="{D0735144-1F62-4E03-A060-00392E9A5CD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E796331-FB9F-4502-AD5A-A6D001B2B5EF}" type="pres">
      <dgm:prSet presAssocID="{D0735144-1F62-4E03-A060-00392E9A5CD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D4CFC32-6AD6-4D9F-9B3C-1E9BF8E94D9B}" type="pres">
      <dgm:prSet presAssocID="{72943E3F-F633-4703-B2B2-0753EE63A05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981A22F-7A18-4FCE-87A6-CDE6411B0F29}" type="presOf" srcId="{422FCB26-2286-4D4B-B554-C950AA7102C0}" destId="{1B1B4724-F72F-4788-B8F6-365ECDD3D045}" srcOrd="0" destOrd="0" presId="urn:microsoft.com/office/officeart/2005/8/layout/vList2"/>
    <dgm:cxn modelId="{82D43350-117A-487B-8352-CFF82D9C73F3}" srcId="{31CF6D59-B1BE-4C8E-B853-606C8011EEBA}" destId="{FEDEFA15-8EE1-48E5-BDBD-A94C09404762}" srcOrd="1" destOrd="0" parTransId="{566CC545-3B2A-4D5E-A109-8E1300CF334F}" sibTransId="{A1E84CFC-90BA-4145-80AA-A955BB6CA77E}"/>
    <dgm:cxn modelId="{AC9CF75A-698C-497A-869D-9D6A2690165C}" srcId="{6E318E24-4376-4F86-A3EA-0FA343DA5628}" destId="{422FCB26-2286-4D4B-B554-C950AA7102C0}" srcOrd="1" destOrd="0" parTransId="{A364AF57-0D1B-4243-AD20-9C9836217521}" sibTransId="{668C902E-2460-446E-87B0-E7B467969125}"/>
    <dgm:cxn modelId="{12F49722-B314-4CEE-BB51-C5705FAB4791}" srcId="{6E318E24-4376-4F86-A3EA-0FA343DA5628}" destId="{31CF6D59-B1BE-4C8E-B853-606C8011EEBA}" srcOrd="0" destOrd="0" parTransId="{FEDD1C3C-8E04-47D0-94C3-CA12268BC7ED}" sibTransId="{56B034A5-AFD4-4998-A2E1-FB3B0D643F93}"/>
    <dgm:cxn modelId="{E4C2BC65-99A1-4C00-AAB0-EA29F232CF8E}" srcId="{6E318E24-4376-4F86-A3EA-0FA343DA5628}" destId="{72943E3F-F633-4703-B2B2-0753EE63A05D}" srcOrd="3" destOrd="0" parTransId="{1288EBDA-2FC9-4568-AF17-7D6329EA7856}" sibTransId="{2CD23A65-5EF9-42FD-A2B7-9D3101051783}"/>
    <dgm:cxn modelId="{78AF5AEE-C6BF-47C6-8A64-1914D70916E8}" type="presOf" srcId="{7977CACB-4351-49F9-A008-77DED3A9EB47}" destId="{0E796331-FB9F-4502-AD5A-A6D001B2B5EF}" srcOrd="0" destOrd="0" presId="urn:microsoft.com/office/officeart/2005/8/layout/vList2"/>
    <dgm:cxn modelId="{5BAF6EDF-FBC6-4B8B-8653-FD682E8028FB}" type="presOf" srcId="{6E318E24-4376-4F86-A3EA-0FA343DA5628}" destId="{69E07E4F-C007-49EB-8E7F-1ADB1CCF18B5}" srcOrd="0" destOrd="0" presId="urn:microsoft.com/office/officeart/2005/8/layout/vList2"/>
    <dgm:cxn modelId="{DB1B434E-2724-4965-B2DD-393A7AECFF8A}" srcId="{422FCB26-2286-4D4B-B554-C950AA7102C0}" destId="{F4B7E1F5-C59D-426C-999A-C3246BE4C70F}" srcOrd="0" destOrd="0" parTransId="{FDA565D8-38B4-445F-BFE2-FC4E1A1402AE}" sibTransId="{5B921F03-9803-45BB-ABDF-C24ED237384C}"/>
    <dgm:cxn modelId="{1264F757-069E-42E4-B7FA-8E1863076EE9}" type="presOf" srcId="{72943E3F-F633-4703-B2B2-0753EE63A05D}" destId="{7D4CFC32-6AD6-4D9F-9B3C-1E9BF8E94D9B}" srcOrd="0" destOrd="0" presId="urn:microsoft.com/office/officeart/2005/8/layout/vList2"/>
    <dgm:cxn modelId="{0BB44704-A9F5-4A5B-9592-35320C671B86}" type="presOf" srcId="{4B09E035-5C5F-4B08-867C-3411D90EB0FD}" destId="{0E796331-FB9F-4502-AD5A-A6D001B2B5EF}" srcOrd="0" destOrd="1" presId="urn:microsoft.com/office/officeart/2005/8/layout/vList2"/>
    <dgm:cxn modelId="{A10513A8-5F1F-46C1-9791-B8AB9FC2DC35}" srcId="{D0735144-1F62-4E03-A060-00392E9A5CD7}" destId="{7977CACB-4351-49F9-A008-77DED3A9EB47}" srcOrd="0" destOrd="0" parTransId="{ACE4E527-CC06-48F3-A013-4F8417029A02}" sibTransId="{6A3E4516-948C-4FF8-A1D0-89F46139453C}"/>
    <dgm:cxn modelId="{3FBAB037-D7E9-4BB9-8EC2-9B75233133F7}" srcId="{D0735144-1F62-4E03-A060-00392E9A5CD7}" destId="{4B09E035-5C5F-4B08-867C-3411D90EB0FD}" srcOrd="1" destOrd="0" parTransId="{971C2DAD-EF4E-4162-99D6-660243DDCC12}" sibTransId="{34EADE9D-42F7-4DC6-9F83-113E3DCCCB2D}"/>
    <dgm:cxn modelId="{9DCA2CB3-B8BF-4488-879F-5536875F9352}" srcId="{6E318E24-4376-4F86-A3EA-0FA343DA5628}" destId="{D0735144-1F62-4E03-A060-00392E9A5CD7}" srcOrd="2" destOrd="0" parTransId="{37AEE7BB-1A9B-42B8-8AC5-30FCB2F98962}" sibTransId="{A96E53EA-21F1-47C2-9DF1-34BB1946A6F4}"/>
    <dgm:cxn modelId="{3B5C85E5-C41F-45F6-8310-E52CD131F596}" type="presOf" srcId="{BC432474-2CBB-4A42-84AA-6F4772242E33}" destId="{60B3A3AB-B25D-4479-B8CD-D959B1068539}" srcOrd="0" destOrd="0" presId="urn:microsoft.com/office/officeart/2005/8/layout/vList2"/>
    <dgm:cxn modelId="{69B80B1D-41FE-4E25-B085-98C7F0FF78BC}" type="presOf" srcId="{F4B7E1F5-C59D-426C-999A-C3246BE4C70F}" destId="{1E9BE0C4-E515-4A57-AC67-8FA60253D6D6}" srcOrd="0" destOrd="0" presId="urn:microsoft.com/office/officeart/2005/8/layout/vList2"/>
    <dgm:cxn modelId="{4C7AE70D-61FF-4684-B4A3-AC08E4898FE2}" type="presOf" srcId="{FEDEFA15-8EE1-48E5-BDBD-A94C09404762}" destId="{60B3A3AB-B25D-4479-B8CD-D959B1068539}" srcOrd="0" destOrd="1" presId="urn:microsoft.com/office/officeart/2005/8/layout/vList2"/>
    <dgm:cxn modelId="{4819EF04-6F0A-425B-8309-2ADC1226BEEE}" srcId="{422FCB26-2286-4D4B-B554-C950AA7102C0}" destId="{0B5E49FC-E02B-4EF1-9F50-861D7C5BE68A}" srcOrd="1" destOrd="0" parTransId="{4FD1E74B-6F56-4EBE-B2DE-7750030CCA57}" sibTransId="{57FFA145-9489-4BFB-829D-B9FCB94D7058}"/>
    <dgm:cxn modelId="{E14741B5-F40E-486D-96BB-FAF36EB69625}" type="presOf" srcId="{31CF6D59-B1BE-4C8E-B853-606C8011EEBA}" destId="{94E80BF7-39D7-459B-8B10-D9EAC246172A}" srcOrd="0" destOrd="0" presId="urn:microsoft.com/office/officeart/2005/8/layout/vList2"/>
    <dgm:cxn modelId="{98CA701B-C5CF-4811-8295-026102F6A8D3}" srcId="{31CF6D59-B1BE-4C8E-B853-606C8011EEBA}" destId="{BC432474-2CBB-4A42-84AA-6F4772242E33}" srcOrd="0" destOrd="0" parTransId="{76112BBD-7780-44A8-9679-5A18CC17B9B8}" sibTransId="{4565529B-A717-4E64-A746-FAFD9E4E4FA5}"/>
    <dgm:cxn modelId="{B812156A-11B8-45AD-950E-59A7604D953D}" type="presOf" srcId="{0B5E49FC-E02B-4EF1-9F50-861D7C5BE68A}" destId="{1E9BE0C4-E515-4A57-AC67-8FA60253D6D6}" srcOrd="0" destOrd="1" presId="urn:microsoft.com/office/officeart/2005/8/layout/vList2"/>
    <dgm:cxn modelId="{B0C7AFE6-646E-4E03-A783-29859218243E}" type="presOf" srcId="{D0735144-1F62-4E03-A060-00392E9A5CD7}" destId="{CBE9BF56-DA30-47A1-B875-D81454048046}" srcOrd="0" destOrd="0" presId="urn:microsoft.com/office/officeart/2005/8/layout/vList2"/>
    <dgm:cxn modelId="{59206BE6-7882-4C98-AAE6-BB3134D7549C}" type="presParOf" srcId="{69E07E4F-C007-49EB-8E7F-1ADB1CCF18B5}" destId="{94E80BF7-39D7-459B-8B10-D9EAC246172A}" srcOrd="0" destOrd="0" presId="urn:microsoft.com/office/officeart/2005/8/layout/vList2"/>
    <dgm:cxn modelId="{7C303550-0C97-4061-AA37-680DF1F27580}" type="presParOf" srcId="{69E07E4F-C007-49EB-8E7F-1ADB1CCF18B5}" destId="{60B3A3AB-B25D-4479-B8CD-D959B1068539}" srcOrd="1" destOrd="0" presId="urn:microsoft.com/office/officeart/2005/8/layout/vList2"/>
    <dgm:cxn modelId="{D6BEDBCD-8A2F-4E65-B3B0-164136857CA5}" type="presParOf" srcId="{69E07E4F-C007-49EB-8E7F-1ADB1CCF18B5}" destId="{1B1B4724-F72F-4788-B8F6-365ECDD3D045}" srcOrd="2" destOrd="0" presId="urn:microsoft.com/office/officeart/2005/8/layout/vList2"/>
    <dgm:cxn modelId="{37BD3324-0843-4A73-8B21-082316FBCB09}" type="presParOf" srcId="{69E07E4F-C007-49EB-8E7F-1ADB1CCF18B5}" destId="{1E9BE0C4-E515-4A57-AC67-8FA60253D6D6}" srcOrd="3" destOrd="0" presId="urn:microsoft.com/office/officeart/2005/8/layout/vList2"/>
    <dgm:cxn modelId="{595CF26C-FA50-4871-99D1-651091AB0331}" type="presParOf" srcId="{69E07E4F-C007-49EB-8E7F-1ADB1CCF18B5}" destId="{CBE9BF56-DA30-47A1-B875-D81454048046}" srcOrd="4" destOrd="0" presId="urn:microsoft.com/office/officeart/2005/8/layout/vList2"/>
    <dgm:cxn modelId="{E95890D1-F48D-4622-B270-3E844CA8B89B}" type="presParOf" srcId="{69E07E4F-C007-49EB-8E7F-1ADB1CCF18B5}" destId="{0E796331-FB9F-4502-AD5A-A6D001B2B5EF}" srcOrd="5" destOrd="0" presId="urn:microsoft.com/office/officeart/2005/8/layout/vList2"/>
    <dgm:cxn modelId="{9FE67F7C-BD2B-44C5-A324-284979FE96FA}" type="presParOf" srcId="{69E07E4F-C007-49EB-8E7F-1ADB1CCF18B5}" destId="{7D4CFC32-6AD6-4D9F-9B3C-1E9BF8E94D9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80BF7-39D7-459B-8B10-D9EAC246172A}">
      <dsp:nvSpPr>
        <dsp:cNvPr id="0" name=""/>
        <dsp:cNvSpPr/>
      </dsp:nvSpPr>
      <dsp:spPr>
        <a:xfrm>
          <a:off x="0" y="56922"/>
          <a:ext cx="8229600" cy="65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Introduction</a:t>
          </a:r>
          <a:endParaRPr kumimoji="1" lang="ja-JP" altLang="en-US" sz="2800" kern="1200" dirty="0"/>
        </a:p>
      </dsp:txBody>
      <dsp:txXfrm>
        <a:off x="31984" y="88906"/>
        <a:ext cx="8165632" cy="591232"/>
      </dsp:txXfrm>
    </dsp:sp>
    <dsp:sp modelId="{60B3A3AB-B25D-4479-B8CD-D959B1068539}">
      <dsp:nvSpPr>
        <dsp:cNvPr id="0" name=""/>
        <dsp:cNvSpPr/>
      </dsp:nvSpPr>
      <dsp:spPr>
        <a:xfrm>
          <a:off x="0" y="712122"/>
          <a:ext cx="8229600" cy="73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200" kern="1200" dirty="0" smtClean="0"/>
            <a:t>𝚲</a:t>
          </a:r>
          <a:r>
            <a:rPr lang="en-US" altLang="ja-JP" sz="2200" kern="1200" dirty="0" smtClean="0"/>
            <a:t>(</a:t>
          </a:r>
          <a:r>
            <a:rPr lang="ja-JP" altLang="en-US" sz="2200" kern="1200" dirty="0" smtClean="0"/>
            <a:t>𝟏𝟒𝟎𝟓</a:t>
          </a:r>
          <a:r>
            <a:rPr lang="en-US" altLang="ja-JP" sz="2200" kern="1200" dirty="0" smtClean="0"/>
            <a:t>)</a:t>
          </a:r>
          <a:endParaRPr kumimoji="1" lang="ja-JP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altLang="ja-JP" sz="2200" kern="1200" dirty="0" err="1" smtClean="0"/>
            <a:t>Kaonic</a:t>
          </a:r>
          <a:r>
            <a:rPr kumimoji="1" lang="en-US" altLang="ja-JP" sz="2200" kern="1200" dirty="0" smtClean="0"/>
            <a:t> atom</a:t>
          </a:r>
          <a:endParaRPr kumimoji="1" lang="ja-JP" altLang="en-US" sz="2200" kern="1200" dirty="0"/>
        </a:p>
      </dsp:txBody>
      <dsp:txXfrm>
        <a:off x="0" y="712122"/>
        <a:ext cx="8229600" cy="738990"/>
      </dsp:txXfrm>
    </dsp:sp>
    <dsp:sp modelId="{1B1B4724-F72F-4788-B8F6-365ECDD3D045}">
      <dsp:nvSpPr>
        <dsp:cNvPr id="0" name=""/>
        <dsp:cNvSpPr/>
      </dsp:nvSpPr>
      <dsp:spPr>
        <a:xfrm>
          <a:off x="0" y="1451112"/>
          <a:ext cx="8229600" cy="65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Method</a:t>
          </a:r>
          <a:endParaRPr kumimoji="1" lang="ja-JP" altLang="en-US" sz="2800" kern="1200" dirty="0"/>
        </a:p>
      </dsp:txBody>
      <dsp:txXfrm>
        <a:off x="31984" y="1483096"/>
        <a:ext cx="8165632" cy="591232"/>
      </dsp:txXfrm>
    </dsp:sp>
    <dsp:sp modelId="{1E9BE0C4-E515-4A57-AC67-8FA60253D6D6}">
      <dsp:nvSpPr>
        <dsp:cNvPr id="0" name=""/>
        <dsp:cNvSpPr/>
      </dsp:nvSpPr>
      <dsp:spPr>
        <a:xfrm>
          <a:off x="0" y="2106312"/>
          <a:ext cx="8229600" cy="73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altLang="ja-JP" sz="2200" kern="1200" dirty="0" smtClean="0"/>
            <a:t>Three-body calculation</a:t>
          </a:r>
          <a:endParaRPr kumimoji="1" lang="ja-JP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acc>
                <m:accPr>
                  <m:chr m:val="̅"/>
                  <m:ctrlPr>
                    <a:rPr lang="en-US" altLang="ja-JP" sz="2200" i="1" kern="1200" smtClean="0">
                      <a:latin typeface="Cambria Math"/>
                    </a:rPr>
                  </m:ctrlPr>
                </m:accPr>
                <m:e>
                  <m:r>
                    <m:rPr>
                      <m:sty m:val="p"/>
                    </m:rPr>
                    <a:rPr lang="en-US" altLang="ja-JP" sz="2200" kern="1200">
                      <a:latin typeface="Cambria Math"/>
                    </a:rPr>
                    <m:t>K</m:t>
                  </m:r>
                </m:e>
              </m:acc>
            </m:oMath>
          </a14:m>
          <a:r>
            <a:rPr lang="en-US" altLang="ja-JP" sz="2200" kern="1200" dirty="0" smtClean="0"/>
            <a:t>N interaction</a:t>
          </a:r>
          <a:endParaRPr kumimoji="1" lang="ja-JP" altLang="en-US" sz="2200" kern="1200" dirty="0"/>
        </a:p>
      </dsp:txBody>
      <dsp:txXfrm>
        <a:off x="0" y="2106312"/>
        <a:ext cx="8229600" cy="738990"/>
      </dsp:txXfrm>
    </dsp:sp>
    <dsp:sp modelId="{CBE9BF56-DA30-47A1-B875-D81454048046}">
      <dsp:nvSpPr>
        <dsp:cNvPr id="0" name=""/>
        <dsp:cNvSpPr/>
      </dsp:nvSpPr>
      <dsp:spPr>
        <a:xfrm>
          <a:off x="0" y="2845302"/>
          <a:ext cx="8229600" cy="65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Results</a:t>
          </a:r>
          <a:endParaRPr kumimoji="1" lang="ja-JP" altLang="en-US" sz="2800" kern="1200" dirty="0"/>
        </a:p>
      </dsp:txBody>
      <dsp:txXfrm>
        <a:off x="31984" y="2877286"/>
        <a:ext cx="8165632" cy="591232"/>
      </dsp:txXfrm>
    </dsp:sp>
    <dsp:sp modelId="{0E796331-FB9F-4502-AD5A-A6D001B2B5EF}">
      <dsp:nvSpPr>
        <dsp:cNvPr id="0" name=""/>
        <dsp:cNvSpPr/>
      </dsp:nvSpPr>
      <dsp:spPr>
        <a:xfrm>
          <a:off x="0" y="3500502"/>
          <a:ext cx="8229600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altLang="ja-JP" sz="2200" kern="1200" dirty="0" err="1" smtClean="0"/>
            <a:t>Kaonic</a:t>
          </a:r>
          <a:r>
            <a:rPr kumimoji="1" lang="en-US" altLang="ja-JP" sz="2200" kern="1200" dirty="0" smtClean="0"/>
            <a:t> hydrogen</a:t>
          </a:r>
          <a:endParaRPr kumimoji="1" lang="ja-JP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altLang="ja-JP" sz="2200" kern="1200" dirty="0" err="1" smtClean="0"/>
            <a:t>Kaonic</a:t>
          </a:r>
          <a:r>
            <a:rPr kumimoji="1" lang="en-US" altLang="ja-JP" sz="2200" kern="1200" dirty="0" smtClean="0"/>
            <a:t> deuterium</a:t>
          </a:r>
          <a:endParaRPr kumimoji="1" lang="ja-JP" altLang="en-US" sz="2200" kern="1200" dirty="0"/>
        </a:p>
      </dsp:txBody>
      <dsp:txXfrm>
        <a:off x="0" y="3500502"/>
        <a:ext cx="8229600" cy="724500"/>
      </dsp:txXfrm>
    </dsp:sp>
    <dsp:sp modelId="{7D4CFC32-6AD6-4D9F-9B3C-1E9BF8E94D9B}">
      <dsp:nvSpPr>
        <dsp:cNvPr id="0" name=""/>
        <dsp:cNvSpPr/>
      </dsp:nvSpPr>
      <dsp:spPr>
        <a:xfrm>
          <a:off x="0" y="4225002"/>
          <a:ext cx="8229600" cy="65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Summary</a:t>
          </a:r>
          <a:endParaRPr kumimoji="1" lang="ja-JP" altLang="en-US" sz="2800" kern="1200" dirty="0"/>
        </a:p>
      </dsp:txBody>
      <dsp:txXfrm>
        <a:off x="31984" y="4256986"/>
        <a:ext cx="8165632" cy="591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2C368-6764-404A-BDA6-33811F976CB1}" type="datetimeFigureOut">
              <a:rPr kumimoji="1" lang="ja-JP" altLang="en-US" smtClean="0"/>
              <a:t>2015/10/13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92E3C-F07F-42F0-804E-EA708C7DA65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54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92E3C-F07F-42F0-804E-EA708C7DA65B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936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92E3C-F07F-42F0-804E-EA708C7DA65B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779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92E3C-F07F-42F0-804E-EA708C7DA65B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7791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92E3C-F07F-42F0-804E-EA708C7DA65B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1259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92E3C-F07F-42F0-804E-EA708C7DA65B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1259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92E3C-F07F-42F0-804E-EA708C7DA65B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750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B5FBC6B-1863-485D-BB51-64602B8FBCC3}" type="datetimeFigureOut">
              <a:rPr kumimoji="1" lang="ja-JP" altLang="en-US" smtClean="0"/>
              <a:t>2015/10/13</a:t>
            </a:fld>
            <a:endParaRPr kumimoji="1" lang="ja-JP" altLang="en-US" dirty="0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7CDB926-7509-4F87-9D8A-8C2B91DEF5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BC6B-1863-485D-BB51-64602B8FBCC3}" type="datetimeFigureOut">
              <a:rPr kumimoji="1" lang="ja-JP" altLang="en-US" smtClean="0"/>
              <a:t>2015/10/13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B926-7509-4F87-9D8A-8C2B91DEF5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BC6B-1863-485D-BB51-64602B8FBCC3}" type="datetimeFigureOut">
              <a:rPr kumimoji="1" lang="ja-JP" altLang="en-US" smtClean="0"/>
              <a:t>2015/10/13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B926-7509-4F87-9D8A-8C2B91DEF5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BC6B-1863-485D-BB51-64602B8FBCC3}" type="datetimeFigureOut">
              <a:rPr kumimoji="1" lang="ja-JP" altLang="en-US" smtClean="0"/>
              <a:t>2015/10/13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B926-7509-4F87-9D8A-8C2B91DEF5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B5FBC6B-1863-485D-BB51-64602B8FBCC3}" type="datetimeFigureOut">
              <a:rPr kumimoji="1" lang="ja-JP" altLang="en-US" smtClean="0"/>
              <a:t>2015/10/13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7CDB926-7509-4F87-9D8A-8C2B91DEF5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BC6B-1863-485D-BB51-64602B8FBCC3}" type="datetimeFigureOut">
              <a:rPr kumimoji="1" lang="ja-JP" altLang="en-US" smtClean="0"/>
              <a:t>2015/10/13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B926-7509-4F87-9D8A-8C2B91DEF5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BC6B-1863-485D-BB51-64602B8FBCC3}" type="datetimeFigureOut">
              <a:rPr kumimoji="1" lang="ja-JP" altLang="en-US" smtClean="0"/>
              <a:t>2015/10/13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B926-7509-4F87-9D8A-8C2B91DEF5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BC6B-1863-485D-BB51-64602B8FBCC3}" type="datetimeFigureOut">
              <a:rPr kumimoji="1" lang="ja-JP" altLang="en-US" smtClean="0"/>
              <a:t>2015/10/13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B926-7509-4F87-9D8A-8C2B91DEF5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BC6B-1863-485D-BB51-64602B8FBCC3}" type="datetimeFigureOut">
              <a:rPr kumimoji="1" lang="ja-JP" altLang="en-US" smtClean="0"/>
              <a:t>2015/10/13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B926-7509-4F87-9D8A-8C2B91DEF5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BC6B-1863-485D-BB51-64602B8FBCC3}" type="datetimeFigureOut">
              <a:rPr kumimoji="1" lang="ja-JP" altLang="en-US" smtClean="0"/>
              <a:t>2015/10/13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B926-7509-4F87-9D8A-8C2B91DEF5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dirty="0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BC6B-1863-485D-BB51-64602B8FBCC3}" type="datetimeFigureOut">
              <a:rPr kumimoji="1" lang="ja-JP" altLang="en-US" smtClean="0"/>
              <a:t>2015/10/13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B926-7509-4F87-9D8A-8C2B91DEF5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B5FBC6B-1863-485D-BB51-64602B8FBCC3}" type="datetimeFigureOut">
              <a:rPr kumimoji="1" lang="ja-JP" altLang="en-US" smtClean="0"/>
              <a:t>2015/10/13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7CDB926-7509-4F87-9D8A-8C2B91DEF5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1.png"/><Relationship Id="rId5" Type="http://schemas.openxmlformats.org/officeDocument/2006/relationships/image" Target="../media/image19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2.png"/><Relationship Id="rId26" Type="http://schemas.openxmlformats.org/officeDocument/2006/relationships/image" Target="../media/image3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0.png"/><Relationship Id="rId17" Type="http://schemas.openxmlformats.org/officeDocument/2006/relationships/image" Target="../media/image31.png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24" Type="http://schemas.openxmlformats.org/officeDocument/2006/relationships/image" Target="../media/image25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Relationship Id="rId27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2.png"/><Relationship Id="rId26" Type="http://schemas.openxmlformats.org/officeDocument/2006/relationships/image" Target="../media/image33.png"/><Relationship Id="rId3" Type="http://schemas.openxmlformats.org/officeDocument/2006/relationships/notesSlide" Target="../notesSlides/notesSlide5.xml"/><Relationship Id="rId17" Type="http://schemas.openxmlformats.org/officeDocument/2006/relationships/image" Target="../media/image31.png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24" Type="http://schemas.openxmlformats.org/officeDocument/2006/relationships/image" Target="../media/image25.png"/><Relationship Id="rId28" Type="http://schemas.openxmlformats.org/officeDocument/2006/relationships/image" Target="../media/image20.png"/><Relationship Id="rId27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1547664" y="2060848"/>
            <a:ext cx="6768752" cy="1512168"/>
            <a:chOff x="899592" y="1988840"/>
            <a:chExt cx="6768752" cy="1512168"/>
          </a:xfrm>
        </p:grpSpPr>
        <p:sp>
          <p:nvSpPr>
            <p:cNvPr id="2" name="タイトル 1"/>
            <p:cNvSpPr txBox="1">
              <a:spLocks/>
            </p:cNvSpPr>
            <p:nvPr/>
          </p:nvSpPr>
          <p:spPr>
            <a:xfrm>
              <a:off x="899592" y="1988840"/>
              <a:ext cx="6120680" cy="151216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normAutofit fontScale="97500"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1" sz="32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ja-JP" altLang="en-US" sz="3600" dirty="0"/>
            </a:p>
          </p:txBody>
        </p:sp>
        <p:sp>
          <p:nvSpPr>
            <p:cNvPr id="3" name="タイトル 1"/>
            <p:cNvSpPr txBox="1">
              <a:spLocks/>
            </p:cNvSpPr>
            <p:nvPr/>
          </p:nvSpPr>
          <p:spPr>
            <a:xfrm>
              <a:off x="1314400" y="2276872"/>
              <a:ext cx="6353944" cy="990600"/>
            </a:xfrm>
            <a:prstGeom prst="rect">
              <a:avLst/>
            </a:prstGeom>
          </p:spPr>
          <p:txBody>
            <a:bodyPr>
              <a:normAutofit fontScale="97500" lnSpcReduction="10000"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1" sz="32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ja-JP" dirty="0" smtClean="0"/>
                <a:t>Three-body calculation</a:t>
              </a:r>
              <a:r>
                <a:rPr lang="ja-JP" altLang="en-US" dirty="0" smtClean="0"/>
                <a:t> </a:t>
              </a:r>
              <a:r>
                <a:rPr lang="en-US" altLang="ja-JP" dirty="0" smtClean="0"/>
                <a:t>for </a:t>
              </a:r>
            </a:p>
            <a:p>
              <a:r>
                <a:rPr lang="en-US" altLang="ja-JP" dirty="0" err="1" smtClean="0"/>
                <a:t>Kaonic</a:t>
              </a:r>
              <a:r>
                <a:rPr lang="en-US" altLang="ja-JP" dirty="0" smtClean="0"/>
                <a:t> deuterium</a:t>
              </a:r>
              <a:endParaRPr lang="ja-JP" altLang="en-US" dirty="0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4644008" y="3789040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>
                <a:latin typeface="HGP明朝B" panose="02020800000000000000" pitchFamily="18" charset="-128"/>
                <a:ea typeface="HGP明朝B" panose="02020800000000000000" pitchFamily="18" charset="-128"/>
              </a:rPr>
              <a:t>Tsubasa</a:t>
            </a:r>
            <a:r>
              <a:rPr lang="en-US" altLang="ja-JP" sz="20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 Hoshino, </a:t>
            </a:r>
          </a:p>
          <a:p>
            <a:r>
              <a:rPr lang="en-US" altLang="ja-JP" sz="2000" dirty="0">
                <a:latin typeface="HGP明朝B" panose="02020800000000000000" pitchFamily="18" charset="-128"/>
                <a:ea typeface="HGP明朝B" panose="02020800000000000000" pitchFamily="18" charset="-128"/>
              </a:rPr>
              <a:t>Shota Ohnishi</a:t>
            </a:r>
            <a:r>
              <a:rPr lang="en-US" altLang="ja-JP" sz="20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, </a:t>
            </a:r>
            <a:r>
              <a:rPr lang="en-US" altLang="ja-JP" sz="2000" dirty="0" err="1">
                <a:latin typeface="HGP明朝B" panose="02020800000000000000" pitchFamily="18" charset="-128"/>
                <a:ea typeface="HGP明朝B" panose="02020800000000000000" pitchFamily="18" charset="-128"/>
              </a:rPr>
              <a:t>Wataru</a:t>
            </a:r>
            <a:r>
              <a:rPr lang="en-US" altLang="ja-JP" sz="2000" dirty="0">
                <a:latin typeface="HGP明朝B" panose="02020800000000000000" pitchFamily="18" charset="-128"/>
                <a:ea typeface="HGP明朝B" panose="02020800000000000000" pitchFamily="18" charset="-128"/>
              </a:rPr>
              <a:t> </a:t>
            </a:r>
            <a:r>
              <a:rPr lang="en-US" altLang="ja-JP" sz="2000" dirty="0" err="1">
                <a:latin typeface="HGP明朝B" panose="02020800000000000000" pitchFamily="18" charset="-128"/>
                <a:ea typeface="HGP明朝B" panose="02020800000000000000" pitchFamily="18" charset="-128"/>
              </a:rPr>
              <a:t>Horiuchi</a:t>
            </a:r>
            <a:endParaRPr lang="en-US" altLang="ja-JP" sz="2000" dirty="0" smtClean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en-US" altLang="ja-JP" sz="20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(Hokkaido </a:t>
            </a:r>
            <a:r>
              <a:rPr lang="en-US" altLang="ja-JP" sz="2000" dirty="0">
                <a:latin typeface="HGP明朝B" panose="02020800000000000000" pitchFamily="18" charset="-128"/>
                <a:ea typeface="HGP明朝B" panose="02020800000000000000" pitchFamily="18" charset="-128"/>
              </a:rPr>
              <a:t>Univ</a:t>
            </a:r>
            <a:r>
              <a:rPr lang="en-US" altLang="ja-JP" sz="20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.)</a:t>
            </a:r>
            <a:r>
              <a:rPr kumimoji="1" lang="en-US" altLang="ja-JP" sz="20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 </a:t>
            </a:r>
            <a:endParaRPr kumimoji="1" lang="ja-JP" altLang="en-US" sz="20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5373216"/>
            <a:ext cx="914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Computational Advances in Nuclear and Hadron Physics (CANHP 2015)</a:t>
            </a:r>
          </a:p>
          <a:p>
            <a:pPr algn="ctr"/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October 14, 2015</a:t>
            </a:r>
            <a:endParaRPr lang="en-US" altLang="ja-JP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kumimoji="1" lang="en-US" altLang="ja-JP" dirty="0" err="1" smtClean="0">
                <a:solidFill>
                  <a:schemeClr val="accent2">
                    <a:lumMod val="75000"/>
                  </a:schemeClr>
                </a:solidFill>
              </a:rPr>
              <a:t>Yuakawa</a:t>
            </a:r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 Institute for Theoretical Physics, Kyoto,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Japan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7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09"/>
    </mc:Choice>
    <mc:Fallback>
      <p:transition spd="slow" advTm="232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Studies for </a:t>
            </a:r>
            <a:r>
              <a:rPr lang="en-US" altLang="ja-JP" dirty="0" err="1"/>
              <a:t>k</a:t>
            </a:r>
            <a:r>
              <a:rPr lang="en-US" altLang="ja-JP" dirty="0" err="1" smtClean="0"/>
              <a:t>aonic</a:t>
            </a:r>
            <a:r>
              <a:rPr lang="en-US" altLang="ja-JP" dirty="0" smtClean="0"/>
              <a:t> atoms 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268760"/>
                <a:ext cx="7992888" cy="3410510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 smtClean="0"/>
                  <a:t>Kaonic hydrogen was researched and measured its 1s level-shift and decay width precisely.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 (2011, SIDDHARTA experiment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DAΦNE</m:t>
                    </m:r>
                    <m:r>
                      <a:rPr lang="en-US" altLang="ja-JP" sz="2000">
                        <a:latin typeface="Cambria Math"/>
                      </a:rPr>
                      <m:t> )</m:t>
                    </m:r>
                  </m:oMath>
                </a14:m>
                <a:r>
                  <a:rPr lang="en-US" altLang="ja-JP" sz="2000" dirty="0">
                    <a:latin typeface="Cambria Math"/>
                  </a:rPr>
                  <a:t> </a:t>
                </a:r>
                <a:r>
                  <a:rPr lang="en-US" altLang="ja-JP" sz="1800" u="sng" dirty="0">
                    <a:solidFill>
                      <a:srgbClr val="00B0F0"/>
                    </a:solidFill>
                  </a:rPr>
                  <a:t>Bazzi et al., NPA881 (2012)</a:t>
                </a:r>
                <a:endParaRPr lang="en-US" altLang="ja-JP" sz="1800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 dirty="0">
                              <a:latin typeface="Cambria Math"/>
                            </a:rPr>
                            <m:t>ϵ</m:t>
                          </m:r>
                        </m:e>
                        <m:sub>
                          <m:r>
                            <a:rPr lang="en-US" altLang="ja-JP" sz="2000" dirty="0">
                              <a:latin typeface="Cambria Math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altLang="ja-JP" sz="2000" dirty="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altLang="ja-JP" sz="2000" dirty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ja-JP" sz="2000" dirty="0"/>
                        <m:t>283</m:t>
                      </m:r>
                      <m:r>
                        <a:rPr lang="en-US" altLang="ja-JP" sz="2000">
                          <a:latin typeface="Cambria Math"/>
                          <a:ea typeface="Cambria Math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ja-JP" sz="2000" dirty="0"/>
                        <m:t>36(</m:t>
                      </m:r>
                      <m:r>
                        <m:rPr>
                          <m:nor/>
                        </m:rPr>
                        <a:rPr lang="en-US" altLang="ja-JP" sz="2000" dirty="0"/>
                        <m:t>stat</m:t>
                      </m:r>
                      <m:r>
                        <m:rPr>
                          <m:nor/>
                        </m:rPr>
                        <a:rPr lang="en-US" altLang="ja-JP" sz="2000" dirty="0"/>
                        <m:t>)</m:t>
                      </m:r>
                      <m:r>
                        <a:rPr lang="en-US" altLang="ja-JP" sz="2000">
                          <a:latin typeface="Cambria Math"/>
                          <a:ea typeface="Cambria Math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ja-JP" sz="2000" dirty="0"/>
                        <m:t>6(</m:t>
                      </m:r>
                      <m:r>
                        <m:rPr>
                          <m:nor/>
                        </m:rPr>
                        <a:rPr lang="en-US" altLang="ja-JP" sz="2000" dirty="0" err="1"/>
                        <m:t>syst</m:t>
                      </m:r>
                      <m:r>
                        <m:rPr>
                          <m:nor/>
                        </m:rPr>
                        <a:rPr lang="en-US" altLang="ja-JP" sz="2000" dirty="0"/>
                        <m:t>)</m:t>
                      </m:r>
                      <m:r>
                        <m:rPr>
                          <m:nor/>
                        </m:rPr>
                        <a:rPr lang="en-US" altLang="ja-JP" sz="2000" dirty="0"/>
                        <m:t>eV</m:t>
                      </m:r>
                    </m:oMath>
                  </m:oMathPara>
                </a14:m>
                <a:endParaRPr lang="en-US" altLang="ja-JP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en-US" altLang="ja-JP" sz="2000">
                              <a:latin typeface="Cambria Math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altLang="ja-JP" sz="200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ja-JP" sz="2000">
                          <a:ea typeface="Cambria Math"/>
                        </a:rPr>
                        <m:t>541</m:t>
                      </m:r>
                      <m:r>
                        <a:rPr lang="en-US" altLang="ja-JP" sz="2000">
                          <a:latin typeface="Cambria Math"/>
                          <a:ea typeface="Cambria Math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ja-JP" sz="2000">
                          <a:ea typeface="Cambria Math"/>
                        </a:rPr>
                        <m:t>89</m:t>
                      </m:r>
                      <m:r>
                        <m:rPr>
                          <m:nor/>
                        </m:rPr>
                        <a:rPr lang="en-US" altLang="ja-JP" sz="2000" dirty="0"/>
                        <m:t>(</m:t>
                      </m:r>
                      <m:r>
                        <m:rPr>
                          <m:nor/>
                        </m:rPr>
                        <a:rPr lang="en-US" altLang="ja-JP" sz="2000" dirty="0"/>
                        <m:t>stat</m:t>
                      </m:r>
                      <m:r>
                        <m:rPr>
                          <m:nor/>
                        </m:rPr>
                        <a:rPr lang="en-US" altLang="ja-JP" sz="2000" dirty="0"/>
                        <m:t>)</m:t>
                      </m:r>
                      <m:r>
                        <a:rPr lang="en-US" altLang="ja-JP" sz="2000">
                          <a:latin typeface="Cambria Math"/>
                          <a:ea typeface="Cambria Math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ja-JP" sz="2000" dirty="0"/>
                        <m:t>22(</m:t>
                      </m:r>
                      <m:r>
                        <m:rPr>
                          <m:nor/>
                        </m:rPr>
                        <a:rPr lang="en-US" altLang="ja-JP" sz="2000" dirty="0"/>
                        <m:t>syst</m:t>
                      </m:r>
                      <m:r>
                        <m:rPr>
                          <m:nor/>
                        </m:rPr>
                        <a:rPr lang="en-US" altLang="ja-JP" sz="2000" dirty="0"/>
                        <m:t>)</m:t>
                      </m:r>
                      <m:r>
                        <m:rPr>
                          <m:nor/>
                        </m:rPr>
                        <a:rPr lang="en-US" altLang="ja-JP" sz="2000" dirty="0"/>
                        <m:t>eV</m:t>
                      </m:r>
                    </m:oMath>
                  </m:oMathPara>
                </a14:m>
                <a:endParaRPr lang="en-US" altLang="ja-JP" sz="2000" i="1" dirty="0" smtClean="0">
                  <a:latin typeface="Cambria Math"/>
                </a:endParaRPr>
              </a:p>
              <a:p>
                <a:pPr>
                  <a:buClr>
                    <a:srgbClr val="727CA3"/>
                  </a:buClr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0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K</m:t>
                        </m:r>
                      </m:e>
                    </m:acc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N</m:t>
                    </m:r>
                  </m:oMath>
                </a14:m>
                <a:r>
                  <a:rPr lang="en-US" altLang="ja-JP" sz="2000" dirty="0"/>
                  <a:t> interaction has isospin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𝐼</m:t>
                    </m:r>
                    <m:r>
                      <a:rPr lang="en-US" altLang="ja-JP" sz="2000" i="1">
                        <a:latin typeface="Cambria Math"/>
                      </a:rPr>
                      <m:t>=0</m:t>
                    </m:r>
                  </m:oMath>
                </a14:m>
                <a:r>
                  <a:rPr lang="en-US" altLang="ja-JP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𝐼</m:t>
                    </m:r>
                    <m:r>
                      <a:rPr lang="en-US" altLang="ja-JP" sz="2000" i="1">
                        <a:latin typeface="Cambria Math"/>
                      </a:rPr>
                      <m:t>=1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components</a:t>
                </a:r>
                <a:endParaRPr lang="en-US" altLang="ja-JP" sz="2000" dirty="0" smtClean="0">
                  <a:solidFill>
                    <a:prstClr val="black"/>
                  </a:solidFill>
                </a:endParaRPr>
              </a:p>
              <a:p>
                <a:pPr lvl="0">
                  <a:buClr>
                    <a:srgbClr val="727CA3"/>
                  </a:buClr>
                </a:pPr>
                <a:r>
                  <a:rPr lang="en-US" altLang="ja-JP" sz="2000" dirty="0" smtClean="0">
                    <a:solidFill>
                      <a:prstClr val="black"/>
                    </a:solidFill>
                  </a:rPr>
                  <a:t>The data of a </a:t>
                </a:r>
                <a:r>
                  <a:rPr lang="en-US" altLang="ja-JP" sz="2000" u="sng" dirty="0" err="1" smtClean="0">
                    <a:solidFill>
                      <a:srgbClr val="00B050"/>
                    </a:solidFill>
                  </a:rPr>
                  <a:t>kaonic</a:t>
                </a:r>
                <a:r>
                  <a:rPr lang="en-US" altLang="ja-JP" sz="2000" u="sng" dirty="0" smtClean="0">
                    <a:solidFill>
                      <a:srgbClr val="00B050"/>
                    </a:solidFill>
                  </a:rPr>
                  <a:t> hydrogen</a:t>
                </a:r>
                <a:r>
                  <a:rPr lang="en-US" altLang="ja-JP" sz="2000" dirty="0" smtClean="0">
                    <a:solidFill>
                      <a:prstClr val="black"/>
                    </a:solidFill>
                  </a:rPr>
                  <a:t> and a </a:t>
                </a:r>
                <a:r>
                  <a:rPr lang="en-US" altLang="ja-JP" sz="2000" u="sng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kaonic</a:t>
                </a:r>
                <a:r>
                  <a:rPr lang="en-US" altLang="ja-JP" sz="2000" u="sng" dirty="0" smtClean="0">
                    <a:solidFill>
                      <a:schemeClr val="bg2">
                        <a:lumMod val="50000"/>
                      </a:schemeClr>
                    </a:solidFill>
                  </a:rPr>
                  <a:t> deuterium</a:t>
                </a:r>
                <a:r>
                  <a:rPr lang="en-US" altLang="ja-JP" sz="2000" dirty="0" smtClean="0">
                    <a:solidFill>
                      <a:prstClr val="black"/>
                    </a:solidFill>
                  </a:rPr>
                  <a:t> may decompose isospin components of the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0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K</m:t>
                        </m:r>
                      </m:e>
                    </m:acc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N</m:t>
                    </m:r>
                  </m:oMath>
                </a14:m>
                <a:r>
                  <a:rPr lang="en-US" altLang="ja-JP" sz="2000" dirty="0" smtClean="0">
                    <a:solidFill>
                      <a:prstClr val="black"/>
                    </a:solidFill>
                  </a:rPr>
                  <a:t> interaction.</a:t>
                </a:r>
                <a:endParaRPr lang="en-US" altLang="ja-JP" sz="20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altLang="ja-JP" sz="2000" u="sng" dirty="0" smtClean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268760"/>
                <a:ext cx="7992888" cy="3410510"/>
              </a:xfrm>
              <a:blipFill rotWithShape="1">
                <a:blip r:embed="rId4"/>
                <a:stretch>
                  <a:fillRect l="-305" t="-8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/>
          <p:cNvGrpSpPr/>
          <p:nvPr/>
        </p:nvGrpSpPr>
        <p:grpSpPr>
          <a:xfrm>
            <a:off x="323528" y="4221088"/>
            <a:ext cx="4464496" cy="2520280"/>
            <a:chOff x="467544" y="4739660"/>
            <a:chExt cx="4464496" cy="2520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539552" y="4739660"/>
                  <a:ext cx="4392488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kumimoji="1" lang="en-US" altLang="ja-JP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kumimoji="1" lang="en-US" altLang="ja-JP" sz="2400" b="0" i="1" smtClean="0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m:rPr>
                            <m:aln/>
                          </m:rPr>
                          <a:rPr lang="en-US" altLang="ja-JP" sz="24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kumimoji="1" lang="en-US" altLang="ja-JP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ja-JP" altLang="en-US" sz="2400" b="0" i="1" smtClean="0">
                                <a:latin typeface="Cambria Math"/>
                              </a:rPr>
                              <m:t>↑↓</m:t>
                            </m:r>
                          </m:e>
                        </m:d>
                      </m:oMath>
                      <m:oMath xmlns:m="http://schemas.openxmlformats.org/officeDocument/2006/math">
                        <m:r>
                          <m:rPr>
                            <m:aln/>
                          </m:rPr>
                          <a:rPr lang="en-US" altLang="ja-JP" sz="2400" i="1" smtClean="0">
                            <a:latin typeface="Cambria Math"/>
                          </a:rPr>
                          <m:t>=</m:t>
                        </m:r>
                        <m:r>
                          <a:rPr lang="en-US" altLang="ja-JP" sz="2400" i="1" smtClean="0">
                            <a:latin typeface="Cambria Math"/>
                          </a:rPr>
                          <m:t>|</m:t>
                        </m:r>
                        <m:r>
                          <a:rPr lang="en-US" altLang="ja-JP" sz="2400" i="1">
                            <a:latin typeface="Cambria Math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/>
                          </a:rPr>
                          <m:t>=0⟩+|</m:t>
                        </m:r>
                        <m:r>
                          <a:rPr lang="en-US" altLang="ja-JP" sz="2400" i="1">
                            <a:latin typeface="Cambria Math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/>
                          </a:rPr>
                          <m:t>=1⟩</m:t>
                        </m:r>
                      </m:oMath>
                    </m:oMathPara>
                  </a14:m>
                  <a:endParaRPr lang="en-US" altLang="ja-JP" sz="2400" dirty="0" smtClean="0"/>
                </a:p>
                <a:p>
                  <a:endParaRPr lang="en-US" altLang="ja-JP" sz="2400" i="1" dirty="0">
                    <a:latin typeface="Cambria Math"/>
                  </a:endParaRPr>
                </a:p>
                <a:p>
                  <a:endParaRPr lang="en-US" altLang="ja-JP" sz="2400" b="0" i="1" dirty="0" smtClean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4739660"/>
                  <a:ext cx="4392488" cy="156966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467544" y="5690280"/>
                  <a:ext cx="3384376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altLang="ja-JP" sz="240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m:rPr>
                            <m:aln/>
                          </m:rPr>
                          <a:rPr lang="en-US" altLang="ja-JP" sz="2400" i="1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altLang="ja-JP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ja-JP" altLang="en-US" sz="2400" i="1">
                                <a:latin typeface="Cambria Math"/>
                              </a:rPr>
                              <m:t>↑↑</m:t>
                            </m:r>
                          </m:e>
                        </m:d>
                      </m:oMath>
                      <m:oMath xmlns:m="http://schemas.openxmlformats.org/officeDocument/2006/math">
                        <m:r>
                          <m:rPr>
                            <m:aln/>
                          </m:r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𝐼</m:t>
                            </m:r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=1</m:t>
                            </m:r>
                          </m:e>
                        </m:d>
                      </m:oMath>
                    </m:oMathPara>
                  </a14:m>
                  <a:endParaRPr lang="en-US" altLang="ja-JP" sz="2400" dirty="0"/>
                </a:p>
                <a:p>
                  <a:endParaRPr lang="en-US" altLang="ja-JP" sz="2400" i="1" dirty="0">
                    <a:latin typeface="Cambria Math"/>
                  </a:endParaRPr>
                </a:p>
                <a:p>
                  <a:endParaRPr lang="en-US" altLang="ja-JP" sz="2400" b="0" i="1" dirty="0" smtClean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5690280"/>
                  <a:ext cx="3384376" cy="156966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グループ化 22"/>
          <p:cNvGrpSpPr/>
          <p:nvPr/>
        </p:nvGrpSpPr>
        <p:grpSpPr>
          <a:xfrm>
            <a:off x="5940152" y="4175120"/>
            <a:ext cx="2304256" cy="2134200"/>
            <a:chOff x="6804248" y="3068960"/>
            <a:chExt cx="2304256" cy="2134200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6804248" y="3068960"/>
              <a:ext cx="1872208" cy="1675396"/>
              <a:chOff x="6804248" y="3068960"/>
              <a:chExt cx="1872208" cy="1675396"/>
            </a:xfrm>
          </p:grpSpPr>
          <p:sp>
            <p:nvSpPr>
              <p:cNvPr id="31" name="円/楕円 30"/>
              <p:cNvSpPr/>
              <p:nvPr/>
            </p:nvSpPr>
            <p:spPr>
              <a:xfrm>
                <a:off x="6948264" y="3068960"/>
                <a:ext cx="1728192" cy="167539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9" name="グループ化 28"/>
              <p:cNvGrpSpPr/>
              <p:nvPr/>
            </p:nvGrpSpPr>
            <p:grpSpPr>
              <a:xfrm>
                <a:off x="6804248" y="3399378"/>
                <a:ext cx="1114869" cy="1290432"/>
                <a:chOff x="7389820" y="5253580"/>
                <a:chExt cx="736888" cy="844590"/>
              </a:xfrm>
            </p:grpSpPr>
            <p:grpSp>
              <p:nvGrpSpPr>
                <p:cNvPr id="36" name="グループ化 35"/>
                <p:cNvGrpSpPr/>
                <p:nvPr/>
              </p:nvGrpSpPr>
              <p:grpSpPr>
                <a:xfrm>
                  <a:off x="7566692" y="5524172"/>
                  <a:ext cx="489454" cy="573998"/>
                  <a:chOff x="7566692" y="5524172"/>
                  <a:chExt cx="489454" cy="573998"/>
                </a:xfrm>
              </p:grpSpPr>
              <p:sp>
                <p:nvSpPr>
                  <p:cNvPr id="42" name="円/楕円 41"/>
                  <p:cNvSpPr/>
                  <p:nvPr/>
                </p:nvSpPr>
                <p:spPr>
                  <a:xfrm>
                    <a:off x="7858326" y="5524172"/>
                    <a:ext cx="197820" cy="196964"/>
                  </a:xfrm>
                  <a:prstGeom prst="ellipse">
                    <a:avLst/>
                  </a:prstGeom>
                  <a:solidFill>
                    <a:srgbClr val="F6929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3" name="円/楕円 42"/>
                  <p:cNvSpPr/>
                  <p:nvPr/>
                </p:nvSpPr>
                <p:spPr>
                  <a:xfrm>
                    <a:off x="7566692" y="5886806"/>
                    <a:ext cx="203889" cy="211364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7818175" y="5253580"/>
                  <a:ext cx="308533" cy="302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400" dirty="0" smtClean="0"/>
                    <a:t>p</a:t>
                  </a:r>
                  <a:endParaRPr kumimoji="1" lang="ja-JP" altLang="en-US" sz="2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正方形/長方形 40"/>
                    <p:cNvSpPr/>
                    <p:nvPr/>
                  </p:nvSpPr>
                  <p:spPr>
                    <a:xfrm>
                      <a:off x="7389820" y="5721136"/>
                      <a:ext cx="277063" cy="30216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altLang="ja-JP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2400" i="0">
                                    <a:latin typeface="Cambria Math"/>
                                  </a:rPr>
                                  <m:t>K</m:t>
                                </m:r>
                              </m:e>
                              <m:sup>
                                <m:r>
                                  <a:rPr lang="en-US" altLang="ja-JP" sz="2400" i="0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oMath>
                        </m:oMathPara>
                      </a14:m>
                      <a:endParaRPr lang="ja-JP" altLang="en-US" dirty="0"/>
                    </a:p>
                  </p:txBody>
                </p:sp>
              </mc:Choice>
              <mc:Fallback xmlns="">
                <p:sp>
                  <p:nvSpPr>
                    <p:cNvPr id="41" name="正方形/長方形 4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89820" y="5721136"/>
                      <a:ext cx="277063" cy="302160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l="-2899" r="-188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3" name="円/楕円 32"/>
              <p:cNvSpPr/>
              <p:nvPr/>
            </p:nvSpPr>
            <p:spPr>
              <a:xfrm>
                <a:off x="7791920" y="3806800"/>
                <a:ext cx="308472" cy="32293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5" name="テキスト ボックス 24"/>
            <p:cNvSpPr txBox="1"/>
            <p:nvPr/>
          </p:nvSpPr>
          <p:spPr>
            <a:xfrm>
              <a:off x="6804248" y="483382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err="1" smtClean="0"/>
                <a:t>Kaonic</a:t>
              </a:r>
              <a:r>
                <a:rPr lang="en-US" altLang="ja-JP" dirty="0"/>
                <a:t> </a:t>
              </a:r>
              <a:r>
                <a:rPr lang="en-US" altLang="ja-JP" dirty="0" smtClean="0"/>
                <a:t>deuterium</a:t>
              </a:r>
              <a:endParaRPr kumimoji="1" lang="ja-JP" altLang="en-US" dirty="0"/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6948264" y="4509120"/>
            <a:ext cx="466793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n</a:t>
            </a:r>
            <a:endParaRPr kumimoji="1" lang="ja-JP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880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3"/>
    </mc:Choice>
    <mc:Fallback>
      <p:transition spd="slow" advTm="539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3120" y="3018656"/>
            <a:ext cx="5277272" cy="914400"/>
          </a:xfrm>
        </p:spPr>
        <p:txBody>
          <a:bodyPr>
            <a:noAutofit/>
          </a:bodyPr>
          <a:lstStyle/>
          <a:p>
            <a:r>
              <a:rPr lang="en-US" altLang="ja-JP" sz="6000" dirty="0" smtClean="0"/>
              <a:t>Method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9527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41"/>
    </mc:Choice>
    <mc:Fallback>
      <p:transition spd="slow" advTm="764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320" y="188640"/>
            <a:ext cx="8229600" cy="990600"/>
          </a:xfrm>
        </p:spPr>
        <p:txBody>
          <a:bodyPr/>
          <a:lstStyle/>
          <a:p>
            <a:r>
              <a:rPr lang="en-US" altLang="ja-JP" dirty="0" smtClean="0"/>
              <a:t>Three body calculation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251520" y="1196752"/>
                <a:ext cx="5832648" cy="1825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4320" lvl="0" indent="-274320">
                  <a:spcBef>
                    <a:spcPts val="600"/>
                  </a:spcBef>
                  <a:buClr>
                    <a:srgbClr val="727CA3"/>
                  </a:buClr>
                  <a:buSzPct val="76000"/>
                  <a:buFont typeface="Wingdings 3"/>
                  <a:buChar char=""/>
                </a:pPr>
                <a:r>
                  <a:rPr lang="en-US" altLang="ja-JP" dirty="0" smtClean="0">
                    <a:solidFill>
                      <a:prstClr val="black"/>
                    </a:solidFill>
                  </a:rPr>
                  <a:t>Hamiltonian</a:t>
                </a:r>
                <a:endParaRPr lang="en-US" altLang="ja-JP" dirty="0">
                  <a:solidFill>
                    <a:prstClr val="black"/>
                  </a:solidFill>
                </a:endParaRPr>
              </a:p>
              <a:p>
                <a:pPr lvl="1">
                  <a:spcBef>
                    <a:spcPts val="600"/>
                  </a:spcBef>
                  <a:buClr>
                    <a:srgbClr val="727CA3"/>
                  </a:buClr>
                  <a:buSzPct val="76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ja-JP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𝑐𝑚</m:t>
                          </m:r>
                        </m:sub>
                      </m:sSub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𝑁𝑁</m:t>
                          </m:r>
                        </m:sup>
                      </m:sSup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  <m:acc>
                            <m:accPr>
                              <m:chr m:val="̅"/>
                              <m:ctrlPr>
                                <a:rPr lang="en-US" altLang="ja-JP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sup>
                      </m:sSup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𝑐𝑜𝑢𝑙</m:t>
                          </m:r>
                        </m:sup>
                      </m:sSup>
                    </m:oMath>
                  </m:oMathPara>
                </a14:m>
                <a:endParaRPr lang="en-US" altLang="ja-JP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0" lvl="1">
                  <a:spcBef>
                    <a:spcPts val="600"/>
                  </a:spcBef>
                  <a:buClr>
                    <a:srgbClr val="727CA3"/>
                  </a:buClr>
                  <a:buSzPct val="76000"/>
                </a:pPr>
                <a:r>
                  <a:rPr lang="ja-JP" altLang="en-US" b="0" dirty="0" smtClean="0"/>
                  <a:t>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𝑁𝑁</m:t>
                        </m:r>
                      </m:sup>
                    </m:sSup>
                  </m:oMath>
                </a14:m>
                <a:r>
                  <a:rPr lang="en-US" altLang="ja-JP" dirty="0" smtClean="0"/>
                  <a:t> </a:t>
                </a:r>
                <a:r>
                  <a:rPr lang="en-US" altLang="ja-JP" dirty="0"/>
                  <a:t>(Minnesota potential</a:t>
                </a:r>
                <a:r>
                  <a:rPr lang="en-US" altLang="ja-JP" dirty="0" smtClean="0"/>
                  <a:t>)</a:t>
                </a:r>
              </a:p>
              <a:p>
                <a:pPr lvl="0">
                  <a:spcBef>
                    <a:spcPts val="600"/>
                  </a:spcBef>
                  <a:buClr>
                    <a:srgbClr val="727CA3"/>
                  </a:buClr>
                  <a:buSzPct val="76000"/>
                </a:pPr>
                <a:r>
                  <a:rPr lang="en-US" altLang="ja-JP" sz="1600" u="sng" dirty="0" smtClean="0">
                    <a:solidFill>
                      <a:srgbClr val="00B0F0"/>
                    </a:solidFill>
                  </a:rPr>
                  <a:t>D</a:t>
                </a:r>
                <a:r>
                  <a:rPr lang="en-US" altLang="ja-JP" sz="1600" u="sng" dirty="0">
                    <a:solidFill>
                      <a:srgbClr val="00B0F0"/>
                    </a:solidFill>
                  </a:rPr>
                  <a:t>. R. Thompson, M. </a:t>
                </a:r>
                <a:r>
                  <a:rPr lang="en-US" altLang="ja-JP" sz="1600" u="sng" dirty="0" err="1">
                    <a:solidFill>
                      <a:srgbClr val="00B0F0"/>
                    </a:solidFill>
                  </a:rPr>
                  <a:t>Lemere</a:t>
                </a:r>
                <a:r>
                  <a:rPr lang="en-US" altLang="ja-JP" sz="1600" u="sng" dirty="0">
                    <a:solidFill>
                      <a:srgbClr val="00B0F0"/>
                    </a:solidFill>
                  </a:rPr>
                  <a:t> and Y. C. Tang, </a:t>
                </a:r>
                <a:r>
                  <a:rPr lang="en-US" altLang="ja-JP" sz="1600" u="sng" dirty="0" smtClean="0">
                    <a:solidFill>
                      <a:srgbClr val="00B0F0"/>
                    </a:solidFill>
                  </a:rPr>
                  <a:t>NPA286 </a:t>
                </a:r>
                <a:r>
                  <a:rPr lang="en-US" altLang="ja-JP" sz="1600" u="sng" dirty="0">
                    <a:solidFill>
                      <a:srgbClr val="00B0F0"/>
                    </a:solidFill>
                  </a:rPr>
                  <a:t>(1977</a:t>
                </a:r>
                <a:r>
                  <a:rPr lang="en-US" altLang="ja-JP" sz="1600" u="sng" dirty="0" smtClean="0">
                    <a:solidFill>
                      <a:srgbClr val="00B0F0"/>
                    </a:solidFill>
                  </a:rPr>
                  <a:t>)</a:t>
                </a:r>
                <a:endParaRPr lang="en-US" altLang="ja-JP" sz="1600" i="1" u="sng" dirty="0" smtClean="0">
                  <a:solidFill>
                    <a:srgbClr val="00B0F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5832648" cy="1825243"/>
              </a:xfrm>
              <a:prstGeom prst="rect">
                <a:avLst/>
              </a:prstGeom>
              <a:blipFill rotWithShape="1">
                <a:blip r:embed="rId4"/>
                <a:stretch>
                  <a:fillRect l="-522" t="-1667" b="-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/>
          <p:cNvGrpSpPr/>
          <p:nvPr/>
        </p:nvGrpSpPr>
        <p:grpSpPr>
          <a:xfrm>
            <a:off x="251520" y="3212976"/>
            <a:ext cx="5832648" cy="2872134"/>
            <a:chOff x="304810" y="1269776"/>
            <a:chExt cx="5080660" cy="17181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正方形/長方形 13"/>
                <p:cNvSpPr/>
                <p:nvPr/>
              </p:nvSpPr>
              <p:spPr>
                <a:xfrm>
                  <a:off x="304810" y="1269776"/>
                  <a:ext cx="5080660" cy="17181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74320" lvl="0" indent="-274320">
                    <a:spcBef>
                      <a:spcPts val="600"/>
                    </a:spcBef>
                    <a:buClr>
                      <a:srgbClr val="727CA3"/>
                    </a:buClr>
                    <a:buSzPct val="76000"/>
                    <a:buFont typeface="Wingdings 3"/>
                    <a:buChar char=""/>
                  </a:pPr>
                  <a:r>
                    <a:rPr lang="en-US" altLang="ja-JP" dirty="0" smtClean="0">
                      <a:solidFill>
                        <a:prstClr val="black"/>
                      </a:solidFill>
                    </a:rPr>
                    <a:t>Wave function</a:t>
                  </a:r>
                </a:p>
                <a:p>
                  <a:pPr marL="0" lvl="2">
                    <a:spcBef>
                      <a:spcPts val="600"/>
                    </a:spcBef>
                    <a:buClr>
                      <a:srgbClr val="727CA3"/>
                    </a:buClr>
                    <a:buSzPct val="76000"/>
                  </a:pPr>
                  <a:r>
                    <a:rPr lang="ja-JP" altLang="en-US" dirty="0" smtClean="0">
                      <a:solidFill>
                        <a:prstClr val="black"/>
                      </a:solidFill>
                      <a:latin typeface="Cambria Math"/>
                    </a:rPr>
                    <a:t>　　</a:t>
                  </a:r>
                  <a:r>
                    <a:rPr lang="en-US" altLang="ja-JP" dirty="0" smtClean="0">
                      <a:solidFill>
                        <a:prstClr val="black"/>
                      </a:solidFill>
                      <a:latin typeface="Cambria Math"/>
                    </a:rPr>
                    <a:t>Correlated </a:t>
                  </a:r>
                  <a:r>
                    <a:rPr lang="en-US" altLang="ja-JP" dirty="0">
                      <a:solidFill>
                        <a:prstClr val="black"/>
                      </a:solidFill>
                      <a:latin typeface="Cambria Math"/>
                    </a:rPr>
                    <a:t>Gaussian </a:t>
                  </a:r>
                  <a:r>
                    <a:rPr lang="en-US" altLang="ja-JP" dirty="0" smtClean="0">
                      <a:solidFill>
                        <a:prstClr val="black"/>
                      </a:solidFill>
                      <a:latin typeface="Cambria Math"/>
                    </a:rPr>
                    <a:t>basis </a:t>
                  </a:r>
                  <a:r>
                    <a:rPr lang="en-US" altLang="ja-JP" dirty="0">
                      <a:solidFill>
                        <a:prstClr val="black"/>
                      </a:solidFill>
                    </a:rPr>
                    <a:t>	</a:t>
                  </a:r>
                  <a:endParaRPr lang="en-US" altLang="ja-JP" i="1" dirty="0">
                    <a:solidFill>
                      <a:prstClr val="black"/>
                    </a:solidFill>
                    <a:latin typeface="Cambria Math"/>
                  </a:endParaRPr>
                </a:p>
                <a:p>
                  <a:pPr lvl="0">
                    <a:spcBef>
                      <a:spcPts val="600"/>
                    </a:spcBef>
                    <a:buClr>
                      <a:srgbClr val="727CA3"/>
                    </a:buClr>
                    <a:buSzPct val="76000"/>
                  </a:pPr>
                  <a:endParaRPr lang="en-US" altLang="ja-JP" i="1" dirty="0" smtClean="0">
                    <a:solidFill>
                      <a:prstClr val="black"/>
                    </a:solidFill>
                    <a:latin typeface="Cambria Math"/>
                  </a:endParaRPr>
                </a:p>
                <a:p>
                  <a:pPr lvl="0">
                    <a:spcBef>
                      <a:spcPts val="600"/>
                    </a:spcBef>
                    <a:buClr>
                      <a:srgbClr val="727CA3"/>
                    </a:buClr>
                    <a:buSzPct val="76000"/>
                  </a:pPr>
                  <a:endParaRPr lang="en-US" altLang="ja-JP" i="1" dirty="0" smtClean="0">
                    <a:solidFill>
                      <a:prstClr val="black"/>
                    </a:solidFill>
                    <a:latin typeface="Cambria Math"/>
                  </a:endParaRPr>
                </a:p>
                <a:p>
                  <a:pPr lvl="0">
                    <a:spcBef>
                      <a:spcPts val="600"/>
                    </a:spcBef>
                    <a:buClr>
                      <a:srgbClr val="727CA3"/>
                    </a:buClr>
                    <a:buSzPct val="76000"/>
                  </a:pPr>
                  <a:endParaRPr lang="en-US" altLang="ja-JP" i="1" dirty="0" smtClean="0">
                    <a:solidFill>
                      <a:prstClr val="black"/>
                    </a:solidFill>
                    <a:latin typeface="Cambria Math"/>
                  </a:endParaRPr>
                </a:p>
                <a:p>
                  <a:pPr lvl="0">
                    <a:spcBef>
                      <a:spcPts val="600"/>
                    </a:spcBef>
                    <a:buClr>
                      <a:srgbClr val="727CA3"/>
                    </a:buClr>
                    <a:buSzPct val="76000"/>
                  </a:pPr>
                  <a:endParaRPr lang="en-US" altLang="ja-JP" i="1" dirty="0">
                    <a:solidFill>
                      <a:prstClr val="black"/>
                    </a:solidFill>
                    <a:latin typeface="Cambria Math"/>
                  </a:endParaRPr>
                </a:p>
                <a:p>
                  <a:pPr>
                    <a:spcBef>
                      <a:spcPts val="600"/>
                    </a:spcBef>
                    <a:buClr>
                      <a:srgbClr val="727CA3"/>
                    </a:buClr>
                    <a:buSzPct val="76000"/>
                  </a:pPr>
                  <a:r>
                    <a:rPr lang="ja-JP" altLang="en-US" dirty="0">
                      <a:solidFill>
                        <a:prstClr val="black"/>
                      </a:solidFill>
                    </a:rPr>
                    <a:t>　</a:t>
                  </a:r>
                  <a:r>
                    <a:rPr lang="ja-JP" altLang="en-US" dirty="0" smtClean="0">
                      <a:solidFill>
                        <a:prstClr val="black"/>
                      </a:solidFill>
                    </a:rPr>
                    <a:t>　</a:t>
                  </a:r>
                  <a14:m>
                    <m:oMath xmlns:m="http://schemas.openxmlformats.org/officeDocument/2006/math">
                      <m:r>
                        <a:rPr lang="en-US" altLang="ja-JP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ja-JP" i="1" dirty="0" smtClean="0">
                      <a:solidFill>
                        <a:prstClr val="black"/>
                      </a:solidFill>
                      <a:latin typeface="Cambria Math"/>
                    </a:rPr>
                    <a:t>,</a:t>
                  </a:r>
                  <a:r>
                    <a:rPr lang="en-US" altLang="ja-JP" dirty="0">
                      <a:solidFill>
                        <a:prstClr val="black"/>
                      </a:solidFill>
                    </a:rPr>
                    <a:t> </a:t>
                  </a:r>
                  <a:r>
                    <a:rPr lang="en-US" altLang="ja-JP" dirty="0" smtClean="0">
                      <a:solidFill>
                        <a:prstClr val="black"/>
                      </a:solidFill>
                    </a:rPr>
                    <a:t> total </a:t>
                  </a:r>
                  <a:r>
                    <a:rPr lang="en-US" altLang="ja-JP" dirty="0">
                      <a:solidFill>
                        <a:prstClr val="black"/>
                      </a:solidFill>
                    </a:rPr>
                    <a:t>angular momentum 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altLang="ja-JP" dirty="0">
                      <a:solidFill>
                        <a:prstClr val="black"/>
                      </a:solidFill>
                    </a:rPr>
                    <a:t> </a:t>
                  </a:r>
                  <a:endParaRPr lang="en-US" altLang="ja-JP" i="1" dirty="0" smtClean="0">
                    <a:solidFill>
                      <a:prstClr val="black"/>
                    </a:solidFill>
                    <a:latin typeface="Cambria Math"/>
                  </a:endParaRPr>
                </a:p>
                <a:p>
                  <a:pPr lvl="0">
                    <a:spcBef>
                      <a:spcPts val="600"/>
                    </a:spcBef>
                    <a:buClr>
                      <a:srgbClr val="727CA3"/>
                    </a:buClr>
                    <a:buSzPct val="76000"/>
                  </a:pPr>
                  <a:r>
                    <a:rPr lang="ja-JP" altLang="en-US" dirty="0">
                      <a:solidFill>
                        <a:prstClr val="black"/>
                      </a:solidFill>
                    </a:rPr>
                    <a:t>　</a:t>
                  </a:r>
                  <a:r>
                    <a:rPr lang="ja-JP" altLang="en-US" dirty="0" smtClean="0">
                      <a:solidFill>
                        <a:prstClr val="black"/>
                      </a:solidFill>
                    </a:rPr>
                    <a:t>　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𝐽𝑀</m:t>
                          </m:r>
                        </m:sub>
                      </m:sSub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𝑠𝑝𝑖𝑛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𝑓𝑢𝑛𝑐𝑡𝑖𝑜𝑛</m:t>
                      </m:r>
                    </m:oMath>
                  </a14:m>
                  <a:r>
                    <a:rPr lang="en-US" altLang="ja-JP" i="1" dirty="0" smtClean="0">
                      <a:solidFill>
                        <a:prstClr val="black"/>
                      </a:solidFill>
                      <a:latin typeface="Cambria Math"/>
                    </a:rPr>
                    <a:t>,</a:t>
                  </a:r>
                  <a:r>
                    <a:rPr lang="en-US" altLang="ja-JP" dirty="0">
                      <a:solidFill>
                        <a:prstClr val="black"/>
                      </a:solidFill>
                    </a:rPr>
                    <a:t> </a:t>
                  </a:r>
                  <a:r>
                    <a:rPr lang="en-US" altLang="ja-JP" dirty="0" smtClean="0">
                      <a:solidFill>
                        <a:prstClr val="black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𝑖𝑠𝑜𝑠𝑝𝑖𝑛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𝑓𝑢𝑛𝑐𝑡𝑖𝑜𝑛</m:t>
                      </m:r>
                    </m:oMath>
                  </a14:m>
                  <a:endParaRPr lang="en-US" altLang="ja-JP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正方形/長方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10" y="1269776"/>
                  <a:ext cx="5080660" cy="171819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4" t="-1062" b="-14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正方形/長方形 3"/>
                <p:cNvSpPr/>
                <p:nvPr/>
              </p:nvSpPr>
              <p:spPr>
                <a:xfrm>
                  <a:off x="681155" y="1739338"/>
                  <a:ext cx="4139797" cy="6869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mtClean="0">
                            <a:latin typeface="Cambria Math"/>
                          </a:rPr>
                          <m:t>Ψ</m:t>
                        </m:r>
                        <m:r>
                          <a:rPr lang="en-US" altLang="ja-JP" i="1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altLang="ja-JP" b="0" i="1" smtClean="0">
                            <a:latin typeface="Cambria Math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=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𝐴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 {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acc>
                              <m:accPr>
                                <m:chr m:val="̃"/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acc>
                            <m:sSub>
                              <m:sSub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b="1" i="1"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𝑖𝐽𝑀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𝑖𝑇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en-US" altLang="ja-JP" sz="1600" dirty="0"/>
                </a:p>
                <a:p>
                  <a:endParaRPr lang="ja-JP" altLang="en-US" dirty="0"/>
                </a:p>
              </p:txBody>
            </p:sp>
          </mc:Choice>
          <mc:Fallback xmlns="">
            <p:sp>
              <p:nvSpPr>
                <p:cNvPr id="4" name="正方形/長方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155" y="1739338"/>
                  <a:ext cx="4139797" cy="68692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539552" y="5003884"/>
                <a:ext cx="5292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:2×2 </m:t>
                    </m:r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𝑚𝑎𝑡𝑟𝑖𝑥</m:t>
                    </m:r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( </m:t>
                    </m:r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𝑝𝑎𝑟𝑎𝑚𝑎𝑡𝑒𝑟𝑠</m:t>
                    </m:r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𝑜𝑓</m:t>
                    </m:r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𝑐𝑜𝑜𝑟𝑑𝑖𝑛𝑎𝑡𝑒𝑠</m:t>
                    </m:r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 )</m:t>
                    </m:r>
                  </m:oMath>
                </a14:m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 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03884"/>
                <a:ext cx="529208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グループ化 36"/>
          <p:cNvGrpSpPr/>
          <p:nvPr/>
        </p:nvGrpSpPr>
        <p:grpSpPr>
          <a:xfrm>
            <a:off x="6084168" y="980728"/>
            <a:ext cx="2520280" cy="5335121"/>
            <a:chOff x="6084168" y="980728"/>
            <a:chExt cx="2520280" cy="5335121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6156176" y="980728"/>
              <a:ext cx="2448272" cy="2601580"/>
              <a:chOff x="6156176" y="980728"/>
              <a:chExt cx="2448272" cy="2601580"/>
            </a:xfrm>
          </p:grpSpPr>
          <p:grpSp>
            <p:nvGrpSpPr>
              <p:cNvPr id="21" name="グループ化 20"/>
              <p:cNvGrpSpPr/>
              <p:nvPr/>
            </p:nvGrpSpPr>
            <p:grpSpPr>
              <a:xfrm>
                <a:off x="6156176" y="980728"/>
                <a:ext cx="2448272" cy="2207210"/>
                <a:chOff x="4788024" y="3625860"/>
                <a:chExt cx="2664296" cy="2495888"/>
              </a:xfrm>
            </p:grpSpPr>
            <p:grpSp>
              <p:nvGrpSpPr>
                <p:cNvPr id="20" name="グループ化 19"/>
                <p:cNvGrpSpPr/>
                <p:nvPr/>
              </p:nvGrpSpPr>
              <p:grpSpPr>
                <a:xfrm>
                  <a:off x="4788024" y="3933056"/>
                  <a:ext cx="2664296" cy="2188692"/>
                  <a:chOff x="4788024" y="3933056"/>
                  <a:chExt cx="2664296" cy="2188692"/>
                </a:xfrm>
              </p:grpSpPr>
              <p:sp>
                <p:nvSpPr>
                  <p:cNvPr id="6" name="円/楕円 5"/>
                  <p:cNvSpPr/>
                  <p:nvPr/>
                </p:nvSpPr>
                <p:spPr>
                  <a:xfrm>
                    <a:off x="6804248" y="3933056"/>
                    <a:ext cx="648072" cy="624771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" name="円/楕円 8"/>
                  <p:cNvSpPr/>
                  <p:nvPr/>
                </p:nvSpPr>
                <p:spPr>
                  <a:xfrm>
                    <a:off x="5878228" y="5496977"/>
                    <a:ext cx="648072" cy="624771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" name="円/楕円 9"/>
                  <p:cNvSpPr/>
                  <p:nvPr/>
                </p:nvSpPr>
                <p:spPr>
                  <a:xfrm>
                    <a:off x="4788024" y="3933056"/>
                    <a:ext cx="648072" cy="624771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" name="テキスト ボックス 10"/>
                  <p:cNvSpPr txBox="1"/>
                  <p:nvPr/>
                </p:nvSpPr>
                <p:spPr>
                  <a:xfrm>
                    <a:off x="6876256" y="3961508"/>
                    <a:ext cx="43204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800" dirty="0"/>
                      <a:t>N</a:t>
                    </a:r>
                    <a:endParaRPr kumimoji="1" lang="ja-JP" altLang="en-US" sz="2800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" name="テキスト ボックス 11"/>
                      <p:cNvSpPr txBox="1"/>
                      <p:nvPr/>
                    </p:nvSpPr>
                    <p:spPr>
                      <a:xfrm>
                        <a:off x="4866386" y="3951564"/>
                        <a:ext cx="432048" cy="59165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1" lang="en-US" altLang="ja-JP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acc>
                            </m:oMath>
                          </m:oMathPara>
                        </a14:m>
                        <a:endParaRPr kumimoji="1" lang="ja-JP" alt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2" name="テキスト ボックス 1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66386" y="3951564"/>
                        <a:ext cx="432048" cy="591651"/>
                      </a:xfrm>
                      <a:prstGeom prst="rect">
                        <a:avLst/>
                      </a:prstGeom>
                      <a:blipFill rotWithShape="1">
                        <a:blip r:embed="rId2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3" name="テキスト ボックス 12"/>
                  <p:cNvSpPr txBox="1"/>
                  <p:nvPr/>
                </p:nvSpPr>
                <p:spPr>
                  <a:xfrm>
                    <a:off x="5940152" y="5545684"/>
                    <a:ext cx="43204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800" dirty="0"/>
                      <a:t>N</a:t>
                    </a:r>
                    <a:endParaRPr kumimoji="1" lang="ja-JP" altLang="en-US" sz="2800" dirty="0"/>
                  </a:p>
                </p:txBody>
              </p:sp>
              <p:cxnSp>
                <p:nvCxnSpPr>
                  <p:cNvPr id="15" name="直線矢印コネクタ 14"/>
                  <p:cNvCxnSpPr>
                    <a:stCxn id="10" idx="6"/>
                    <a:endCxn id="6" idx="2"/>
                  </p:cNvCxnSpPr>
                  <p:nvPr/>
                </p:nvCxnSpPr>
                <p:spPr>
                  <a:xfrm>
                    <a:off x="5436096" y="4245442"/>
                    <a:ext cx="1368152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線矢印コネクタ 16"/>
                  <p:cNvCxnSpPr>
                    <a:stCxn id="9" idx="0"/>
                  </p:cNvCxnSpPr>
                  <p:nvPr/>
                </p:nvCxnSpPr>
                <p:spPr>
                  <a:xfrm flipV="1">
                    <a:off x="6202264" y="4245442"/>
                    <a:ext cx="25920" cy="1251535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テキスト ボックス 17"/>
                    <p:cNvSpPr txBox="1"/>
                    <p:nvPr/>
                  </p:nvSpPr>
                  <p:spPr>
                    <a:xfrm>
                      <a:off x="5796136" y="3625860"/>
                      <a:ext cx="79208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ja-JP" altLang="en-US" dirty="0"/>
                    </a:p>
                  </p:txBody>
                </p:sp>
              </mc:Choice>
              <mc:Fallback xmlns="">
                <p:sp>
                  <p:nvSpPr>
                    <p:cNvPr id="18" name="テキスト ボックス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96136" y="3625860"/>
                      <a:ext cx="792088" cy="523220"/>
                    </a:xfrm>
                    <a:prstGeom prst="rect">
                      <a:avLst/>
                    </a:prstGeom>
                    <a:blipFill rotWithShape="1"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テキスト ボックス 18"/>
                    <p:cNvSpPr txBox="1"/>
                    <p:nvPr/>
                  </p:nvSpPr>
                  <p:spPr>
                    <a:xfrm>
                      <a:off x="5580848" y="4797152"/>
                      <a:ext cx="71934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ja-JP" altLang="en-US" dirty="0"/>
                    </a:p>
                  </p:txBody>
                </p:sp>
              </mc:Choice>
              <mc:Fallback xmlns="">
                <p:sp>
                  <p:nvSpPr>
                    <p:cNvPr id="19" name="テキスト ボックス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80848" y="4797152"/>
                      <a:ext cx="719344" cy="523220"/>
                    </a:xfrm>
                    <a:prstGeom prst="rect">
                      <a:avLst/>
                    </a:prstGeom>
                    <a:blipFill rotWithShape="1"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9" name="テキスト ボックス 48"/>
              <p:cNvSpPr txBox="1"/>
              <p:nvPr/>
            </p:nvSpPr>
            <p:spPr>
              <a:xfrm>
                <a:off x="6588223" y="3212976"/>
                <a:ext cx="17281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Configuration,1</a:t>
                </a:r>
                <a:endParaRPr kumimoji="1" lang="ja-JP" altLang="en-US" dirty="0"/>
              </a:p>
            </p:txBody>
          </p:sp>
        </p:grpSp>
        <p:grpSp>
          <p:nvGrpSpPr>
            <p:cNvPr id="36" name="グループ化 35"/>
            <p:cNvGrpSpPr/>
            <p:nvPr/>
          </p:nvGrpSpPr>
          <p:grpSpPr>
            <a:xfrm>
              <a:off x="6084168" y="3861048"/>
              <a:ext cx="2387941" cy="2454801"/>
              <a:chOff x="6084168" y="3861048"/>
              <a:chExt cx="2387941" cy="2454801"/>
            </a:xfrm>
          </p:grpSpPr>
          <p:grpSp>
            <p:nvGrpSpPr>
              <p:cNvPr id="23" name="グループ化 22"/>
              <p:cNvGrpSpPr/>
              <p:nvPr/>
            </p:nvGrpSpPr>
            <p:grpSpPr>
              <a:xfrm>
                <a:off x="6084168" y="3861048"/>
                <a:ext cx="2387941" cy="2085085"/>
                <a:chOff x="4788024" y="3933056"/>
                <a:chExt cx="2664296" cy="2188692"/>
              </a:xfrm>
            </p:grpSpPr>
            <p:grpSp>
              <p:nvGrpSpPr>
                <p:cNvPr id="24" name="グループ化 23"/>
                <p:cNvGrpSpPr/>
                <p:nvPr/>
              </p:nvGrpSpPr>
              <p:grpSpPr>
                <a:xfrm>
                  <a:off x="4788024" y="3933056"/>
                  <a:ext cx="2664296" cy="2188692"/>
                  <a:chOff x="4788024" y="3933056"/>
                  <a:chExt cx="2664296" cy="2188692"/>
                </a:xfrm>
              </p:grpSpPr>
              <p:sp>
                <p:nvSpPr>
                  <p:cNvPr id="27" name="円/楕円 26"/>
                  <p:cNvSpPr/>
                  <p:nvPr/>
                </p:nvSpPr>
                <p:spPr>
                  <a:xfrm>
                    <a:off x="6804248" y="3933056"/>
                    <a:ext cx="648072" cy="624771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8" name="円/楕円 27"/>
                  <p:cNvSpPr/>
                  <p:nvPr/>
                </p:nvSpPr>
                <p:spPr>
                  <a:xfrm>
                    <a:off x="5878228" y="5496977"/>
                    <a:ext cx="648072" cy="624771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9" name="円/楕円 28"/>
                  <p:cNvSpPr/>
                  <p:nvPr/>
                </p:nvSpPr>
                <p:spPr>
                  <a:xfrm>
                    <a:off x="4788024" y="4009201"/>
                    <a:ext cx="648072" cy="624771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1" name="テキスト ボックス 30"/>
                  <p:cNvSpPr txBox="1"/>
                  <p:nvPr/>
                </p:nvSpPr>
                <p:spPr>
                  <a:xfrm>
                    <a:off x="6846560" y="3961508"/>
                    <a:ext cx="43204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800" dirty="0"/>
                      <a:t>N</a:t>
                    </a:r>
                    <a:endParaRPr kumimoji="1" lang="ja-JP" altLang="en-US" sz="2800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テキスト ボックス 31"/>
                      <p:cNvSpPr txBox="1"/>
                      <p:nvPr/>
                    </p:nvSpPr>
                    <p:spPr>
                      <a:xfrm>
                        <a:off x="4868365" y="4032350"/>
                        <a:ext cx="432048" cy="5492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1" lang="en-US" altLang="ja-JP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acc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 </m:t>
                              </m:r>
                            </m:oMath>
                          </m:oMathPara>
                        </a14:m>
                        <a:endParaRPr kumimoji="1" lang="ja-JP" alt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2" name="テキスト ボックス 3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68365" y="4032350"/>
                        <a:ext cx="432048" cy="549219"/>
                      </a:xfrm>
                      <a:prstGeom prst="rect">
                        <a:avLst/>
                      </a:prstGeom>
                      <a:blipFill rotWithShape="1">
                        <a:blip r:embed="rId2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3" name="テキスト ボックス 32"/>
                  <p:cNvSpPr txBox="1"/>
                  <p:nvPr/>
                </p:nvSpPr>
                <p:spPr>
                  <a:xfrm>
                    <a:off x="5940152" y="5545684"/>
                    <a:ext cx="43204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800" dirty="0"/>
                      <a:t>N</a:t>
                    </a:r>
                    <a:endParaRPr kumimoji="1" lang="ja-JP" altLang="en-US" sz="2800" dirty="0"/>
                  </a:p>
                </p:txBody>
              </p:sp>
              <p:cxnSp>
                <p:nvCxnSpPr>
                  <p:cNvPr id="34" name="直線矢印コネクタ 33"/>
                  <p:cNvCxnSpPr/>
                  <p:nvPr/>
                </p:nvCxnSpPr>
                <p:spPr>
                  <a:xfrm>
                    <a:off x="5417760" y="4452346"/>
                    <a:ext cx="1232800" cy="685682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線矢印コネクタ 34"/>
                  <p:cNvCxnSpPr>
                    <a:stCxn id="28" idx="7"/>
                  </p:cNvCxnSpPr>
                  <p:nvPr/>
                </p:nvCxnSpPr>
                <p:spPr>
                  <a:xfrm flipV="1">
                    <a:off x="6431392" y="4515039"/>
                    <a:ext cx="565692" cy="1073434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テキスト ボックス 24"/>
                    <p:cNvSpPr txBox="1"/>
                    <p:nvPr/>
                  </p:nvSpPr>
                  <p:spPr>
                    <a:xfrm>
                      <a:off x="6660232" y="4994012"/>
                      <a:ext cx="79208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kumimoji="1" lang="en-US" altLang="ja-JP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ja-JP" altLang="en-US" dirty="0"/>
                    </a:p>
                  </p:txBody>
                </p:sp>
              </mc:Choice>
              <mc:Fallback xmlns="">
                <p:sp>
                  <p:nvSpPr>
                    <p:cNvPr id="25" name="テキスト ボックス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60232" y="4994012"/>
                      <a:ext cx="792088" cy="523220"/>
                    </a:xfrm>
                    <a:prstGeom prst="rect">
                      <a:avLst/>
                    </a:prstGeom>
                    <a:blipFill rotWithShape="1"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テキスト ボックス 25"/>
                    <p:cNvSpPr txBox="1"/>
                    <p:nvPr/>
                  </p:nvSpPr>
                  <p:spPr>
                    <a:xfrm>
                      <a:off x="5796136" y="4182760"/>
                      <a:ext cx="71934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kumimoji="1" lang="en-US" altLang="ja-JP" sz="2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ja-JP" altLang="en-US" dirty="0"/>
                    </a:p>
                  </p:txBody>
                </p:sp>
              </mc:Choice>
              <mc:Fallback xmlns="">
                <p:sp>
                  <p:nvSpPr>
                    <p:cNvPr id="26" name="テキスト ボックス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96136" y="4182760"/>
                      <a:ext cx="719344" cy="523220"/>
                    </a:xfrm>
                    <a:prstGeom prst="rect">
                      <a:avLst/>
                    </a:prstGeom>
                    <a:blipFill rotWithShape="1"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0" name="テキスト ボックス 49"/>
              <p:cNvSpPr txBox="1"/>
              <p:nvPr/>
            </p:nvSpPr>
            <p:spPr>
              <a:xfrm>
                <a:off x="6588224" y="5946517"/>
                <a:ext cx="17281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Configuration,2</a:t>
                </a:r>
                <a:endParaRPr kumimoji="1" lang="ja-JP" altLang="en-US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700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809"/>
    </mc:Choice>
    <mc:Fallback>
      <p:transition spd="slow" advTm="9580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320" y="188640"/>
            <a:ext cx="8229600" cy="990600"/>
          </a:xfrm>
        </p:spPr>
        <p:txBody>
          <a:bodyPr/>
          <a:lstStyle/>
          <a:p>
            <a:r>
              <a:rPr lang="en-US" altLang="ja-JP" dirty="0" smtClean="0"/>
              <a:t>Three body calculation</a:t>
            </a:r>
            <a:endParaRPr kumimoji="1" lang="ja-JP" altLang="en-US" dirty="0"/>
          </a:p>
        </p:txBody>
      </p:sp>
      <p:grpSp>
        <p:nvGrpSpPr>
          <p:cNvPr id="37" name="グループ化 36"/>
          <p:cNvGrpSpPr/>
          <p:nvPr/>
        </p:nvGrpSpPr>
        <p:grpSpPr>
          <a:xfrm>
            <a:off x="6084168" y="980728"/>
            <a:ext cx="2520280" cy="5335121"/>
            <a:chOff x="6084168" y="980728"/>
            <a:chExt cx="2520280" cy="5335121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6156176" y="980728"/>
              <a:ext cx="2448272" cy="2601580"/>
              <a:chOff x="6156176" y="980728"/>
              <a:chExt cx="2448272" cy="2601580"/>
            </a:xfrm>
          </p:grpSpPr>
          <p:grpSp>
            <p:nvGrpSpPr>
              <p:cNvPr id="21" name="グループ化 20"/>
              <p:cNvGrpSpPr/>
              <p:nvPr/>
            </p:nvGrpSpPr>
            <p:grpSpPr>
              <a:xfrm>
                <a:off x="6156176" y="980728"/>
                <a:ext cx="2448272" cy="2207210"/>
                <a:chOff x="4788024" y="3625860"/>
                <a:chExt cx="2664296" cy="2495888"/>
              </a:xfrm>
            </p:grpSpPr>
            <p:grpSp>
              <p:nvGrpSpPr>
                <p:cNvPr id="20" name="グループ化 19"/>
                <p:cNvGrpSpPr/>
                <p:nvPr/>
              </p:nvGrpSpPr>
              <p:grpSpPr>
                <a:xfrm>
                  <a:off x="4788024" y="3933056"/>
                  <a:ext cx="2664296" cy="2188692"/>
                  <a:chOff x="4788024" y="3933056"/>
                  <a:chExt cx="2664296" cy="2188692"/>
                </a:xfrm>
              </p:grpSpPr>
              <p:sp>
                <p:nvSpPr>
                  <p:cNvPr id="6" name="円/楕円 5"/>
                  <p:cNvSpPr/>
                  <p:nvPr/>
                </p:nvSpPr>
                <p:spPr>
                  <a:xfrm>
                    <a:off x="6804248" y="3933056"/>
                    <a:ext cx="648072" cy="624771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" name="円/楕円 8"/>
                  <p:cNvSpPr/>
                  <p:nvPr/>
                </p:nvSpPr>
                <p:spPr>
                  <a:xfrm>
                    <a:off x="5878228" y="5496977"/>
                    <a:ext cx="648072" cy="624771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" name="円/楕円 9"/>
                  <p:cNvSpPr/>
                  <p:nvPr/>
                </p:nvSpPr>
                <p:spPr>
                  <a:xfrm>
                    <a:off x="4788024" y="3933056"/>
                    <a:ext cx="648072" cy="624771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" name="テキスト ボックス 10"/>
                  <p:cNvSpPr txBox="1"/>
                  <p:nvPr/>
                </p:nvSpPr>
                <p:spPr>
                  <a:xfrm>
                    <a:off x="6876256" y="3961508"/>
                    <a:ext cx="43204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800" dirty="0"/>
                      <a:t>N</a:t>
                    </a:r>
                    <a:endParaRPr kumimoji="1" lang="ja-JP" altLang="en-US" sz="2800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" name="テキスト ボックス 11"/>
                      <p:cNvSpPr txBox="1"/>
                      <p:nvPr/>
                    </p:nvSpPr>
                    <p:spPr>
                      <a:xfrm>
                        <a:off x="4866386" y="3951564"/>
                        <a:ext cx="432048" cy="59165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1" lang="en-US" altLang="ja-JP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acc>
                            </m:oMath>
                          </m:oMathPara>
                        </a14:m>
                        <a:endParaRPr kumimoji="1" lang="ja-JP" alt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2" name="テキスト ボックス 1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66386" y="3951564"/>
                        <a:ext cx="432048" cy="591651"/>
                      </a:xfrm>
                      <a:prstGeom prst="rect">
                        <a:avLst/>
                      </a:prstGeom>
                      <a:blipFill rotWithShape="1">
                        <a:blip r:embed="rId2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3" name="テキスト ボックス 12"/>
                  <p:cNvSpPr txBox="1"/>
                  <p:nvPr/>
                </p:nvSpPr>
                <p:spPr>
                  <a:xfrm>
                    <a:off x="5940152" y="5545684"/>
                    <a:ext cx="43204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800" dirty="0"/>
                      <a:t>N</a:t>
                    </a:r>
                    <a:endParaRPr kumimoji="1" lang="ja-JP" altLang="en-US" sz="2800" dirty="0"/>
                  </a:p>
                </p:txBody>
              </p:sp>
              <p:cxnSp>
                <p:nvCxnSpPr>
                  <p:cNvPr id="15" name="直線矢印コネクタ 14"/>
                  <p:cNvCxnSpPr>
                    <a:stCxn id="10" idx="6"/>
                    <a:endCxn id="6" idx="2"/>
                  </p:cNvCxnSpPr>
                  <p:nvPr/>
                </p:nvCxnSpPr>
                <p:spPr>
                  <a:xfrm>
                    <a:off x="5436096" y="4245442"/>
                    <a:ext cx="1368152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線矢印コネクタ 16"/>
                  <p:cNvCxnSpPr>
                    <a:stCxn id="9" idx="0"/>
                  </p:cNvCxnSpPr>
                  <p:nvPr/>
                </p:nvCxnSpPr>
                <p:spPr>
                  <a:xfrm flipV="1">
                    <a:off x="6202264" y="4245442"/>
                    <a:ext cx="25920" cy="1251535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テキスト ボックス 17"/>
                    <p:cNvSpPr txBox="1"/>
                    <p:nvPr/>
                  </p:nvSpPr>
                  <p:spPr>
                    <a:xfrm>
                      <a:off x="5796136" y="3625860"/>
                      <a:ext cx="79208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ja-JP" altLang="en-US" dirty="0"/>
                    </a:p>
                  </p:txBody>
                </p:sp>
              </mc:Choice>
              <mc:Fallback xmlns="">
                <p:sp>
                  <p:nvSpPr>
                    <p:cNvPr id="18" name="テキスト ボックス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96136" y="3625860"/>
                      <a:ext cx="792088" cy="523220"/>
                    </a:xfrm>
                    <a:prstGeom prst="rect">
                      <a:avLst/>
                    </a:prstGeom>
                    <a:blipFill rotWithShape="1"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テキスト ボックス 18"/>
                    <p:cNvSpPr txBox="1"/>
                    <p:nvPr/>
                  </p:nvSpPr>
                  <p:spPr>
                    <a:xfrm>
                      <a:off x="5580848" y="4797152"/>
                      <a:ext cx="71934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altLang="ja-JP" sz="2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ja-JP" altLang="en-US" dirty="0"/>
                    </a:p>
                  </p:txBody>
                </p:sp>
              </mc:Choice>
              <mc:Fallback xmlns="">
                <p:sp>
                  <p:nvSpPr>
                    <p:cNvPr id="19" name="テキスト ボックス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80848" y="4797152"/>
                      <a:ext cx="719344" cy="523220"/>
                    </a:xfrm>
                    <a:prstGeom prst="rect">
                      <a:avLst/>
                    </a:prstGeom>
                    <a:blipFill rotWithShape="1"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9" name="テキスト ボックス 48"/>
              <p:cNvSpPr txBox="1"/>
              <p:nvPr/>
            </p:nvSpPr>
            <p:spPr>
              <a:xfrm>
                <a:off x="6588223" y="3212976"/>
                <a:ext cx="17281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Configuration,1</a:t>
                </a:r>
                <a:endParaRPr kumimoji="1" lang="ja-JP" altLang="en-US" dirty="0"/>
              </a:p>
            </p:txBody>
          </p:sp>
        </p:grpSp>
        <p:grpSp>
          <p:nvGrpSpPr>
            <p:cNvPr id="36" name="グループ化 35"/>
            <p:cNvGrpSpPr/>
            <p:nvPr/>
          </p:nvGrpSpPr>
          <p:grpSpPr>
            <a:xfrm>
              <a:off x="6084168" y="3861048"/>
              <a:ext cx="2387941" cy="2454801"/>
              <a:chOff x="6084168" y="3861048"/>
              <a:chExt cx="2387941" cy="2454801"/>
            </a:xfrm>
          </p:grpSpPr>
          <p:grpSp>
            <p:nvGrpSpPr>
              <p:cNvPr id="23" name="グループ化 22"/>
              <p:cNvGrpSpPr/>
              <p:nvPr/>
            </p:nvGrpSpPr>
            <p:grpSpPr>
              <a:xfrm>
                <a:off x="6084168" y="3861048"/>
                <a:ext cx="2387941" cy="2085085"/>
                <a:chOff x="4788024" y="3933056"/>
                <a:chExt cx="2664296" cy="2188692"/>
              </a:xfrm>
            </p:grpSpPr>
            <p:grpSp>
              <p:nvGrpSpPr>
                <p:cNvPr id="24" name="グループ化 23"/>
                <p:cNvGrpSpPr/>
                <p:nvPr/>
              </p:nvGrpSpPr>
              <p:grpSpPr>
                <a:xfrm>
                  <a:off x="4788024" y="3933056"/>
                  <a:ext cx="2664296" cy="2188692"/>
                  <a:chOff x="4788024" y="3933056"/>
                  <a:chExt cx="2664296" cy="2188692"/>
                </a:xfrm>
              </p:grpSpPr>
              <p:sp>
                <p:nvSpPr>
                  <p:cNvPr id="27" name="円/楕円 26"/>
                  <p:cNvSpPr/>
                  <p:nvPr/>
                </p:nvSpPr>
                <p:spPr>
                  <a:xfrm>
                    <a:off x="6804248" y="3933056"/>
                    <a:ext cx="648072" cy="624771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8" name="円/楕円 27"/>
                  <p:cNvSpPr/>
                  <p:nvPr/>
                </p:nvSpPr>
                <p:spPr>
                  <a:xfrm>
                    <a:off x="5878228" y="5496977"/>
                    <a:ext cx="648072" cy="624771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9" name="円/楕円 28"/>
                  <p:cNvSpPr/>
                  <p:nvPr/>
                </p:nvSpPr>
                <p:spPr>
                  <a:xfrm>
                    <a:off x="4788024" y="4009201"/>
                    <a:ext cx="648072" cy="624771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1" name="テキスト ボックス 30"/>
                  <p:cNvSpPr txBox="1"/>
                  <p:nvPr/>
                </p:nvSpPr>
                <p:spPr>
                  <a:xfrm>
                    <a:off x="6846560" y="3961508"/>
                    <a:ext cx="43204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800" dirty="0"/>
                      <a:t>N</a:t>
                    </a:r>
                    <a:endParaRPr kumimoji="1" lang="ja-JP" altLang="en-US" sz="2800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テキスト ボックス 31"/>
                      <p:cNvSpPr txBox="1"/>
                      <p:nvPr/>
                    </p:nvSpPr>
                    <p:spPr>
                      <a:xfrm>
                        <a:off x="4868365" y="4032350"/>
                        <a:ext cx="432048" cy="5492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1" lang="en-US" altLang="ja-JP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acc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 </m:t>
                              </m:r>
                            </m:oMath>
                          </m:oMathPara>
                        </a14:m>
                        <a:endParaRPr kumimoji="1" lang="ja-JP" alt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2" name="テキスト ボックス 3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68365" y="4032350"/>
                        <a:ext cx="432048" cy="549219"/>
                      </a:xfrm>
                      <a:prstGeom prst="rect">
                        <a:avLst/>
                      </a:prstGeom>
                      <a:blipFill rotWithShape="1">
                        <a:blip r:embed="rId2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3" name="テキスト ボックス 32"/>
                  <p:cNvSpPr txBox="1"/>
                  <p:nvPr/>
                </p:nvSpPr>
                <p:spPr>
                  <a:xfrm>
                    <a:off x="5940152" y="5545684"/>
                    <a:ext cx="43204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800" dirty="0"/>
                      <a:t>N</a:t>
                    </a:r>
                    <a:endParaRPr kumimoji="1" lang="ja-JP" altLang="en-US" sz="2800" dirty="0"/>
                  </a:p>
                </p:txBody>
              </p:sp>
              <p:cxnSp>
                <p:nvCxnSpPr>
                  <p:cNvPr id="34" name="直線矢印コネクタ 33"/>
                  <p:cNvCxnSpPr/>
                  <p:nvPr/>
                </p:nvCxnSpPr>
                <p:spPr>
                  <a:xfrm>
                    <a:off x="5417760" y="4452346"/>
                    <a:ext cx="1232800" cy="685682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線矢印コネクタ 34"/>
                  <p:cNvCxnSpPr>
                    <a:stCxn id="28" idx="7"/>
                  </p:cNvCxnSpPr>
                  <p:nvPr/>
                </p:nvCxnSpPr>
                <p:spPr>
                  <a:xfrm flipV="1">
                    <a:off x="6431392" y="4515039"/>
                    <a:ext cx="565692" cy="1073434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テキスト ボックス 24"/>
                    <p:cNvSpPr txBox="1"/>
                    <p:nvPr/>
                  </p:nvSpPr>
                  <p:spPr>
                    <a:xfrm>
                      <a:off x="6660232" y="4994012"/>
                      <a:ext cx="79208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kumimoji="1" lang="en-US" altLang="ja-JP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ja-JP" altLang="en-US" dirty="0"/>
                    </a:p>
                  </p:txBody>
                </p:sp>
              </mc:Choice>
              <mc:Fallback xmlns="">
                <p:sp>
                  <p:nvSpPr>
                    <p:cNvPr id="25" name="テキスト ボックス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60232" y="4994012"/>
                      <a:ext cx="792088" cy="523220"/>
                    </a:xfrm>
                    <a:prstGeom prst="rect">
                      <a:avLst/>
                    </a:prstGeom>
                    <a:blipFill rotWithShape="1"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テキスト ボックス 25"/>
                    <p:cNvSpPr txBox="1"/>
                    <p:nvPr/>
                  </p:nvSpPr>
                  <p:spPr>
                    <a:xfrm>
                      <a:off x="5796136" y="4182760"/>
                      <a:ext cx="71934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kumimoji="1" lang="en-US" altLang="ja-JP" sz="2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ja-JP" altLang="en-US" dirty="0"/>
                    </a:p>
                  </p:txBody>
                </p:sp>
              </mc:Choice>
              <mc:Fallback xmlns="">
                <p:sp>
                  <p:nvSpPr>
                    <p:cNvPr id="26" name="テキスト ボックス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96136" y="4182760"/>
                      <a:ext cx="719344" cy="523220"/>
                    </a:xfrm>
                    <a:prstGeom prst="rect">
                      <a:avLst/>
                    </a:prstGeom>
                    <a:blipFill rotWithShape="1"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0" name="テキスト ボックス 49"/>
              <p:cNvSpPr txBox="1"/>
              <p:nvPr/>
            </p:nvSpPr>
            <p:spPr>
              <a:xfrm>
                <a:off x="6588224" y="5946517"/>
                <a:ext cx="17281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Configuration,2</a:t>
                </a:r>
                <a:endParaRPr kumimoji="1" lang="ja-JP" alt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コンテンツ プレースホルダー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199" y="1284679"/>
                <a:ext cx="5969493" cy="509664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400" dirty="0" smtClean="0"/>
                  <a:t>Variationl </a:t>
                </a:r>
                <a:r>
                  <a:rPr lang="en-US" altLang="ja-JP" sz="2400" dirty="0" smtClean="0"/>
                  <a:t>method</a:t>
                </a:r>
                <a:endParaRPr kumimoji="1" lang="en-US" altLang="ja-JP" sz="2400" dirty="0" smtClean="0"/>
              </a:p>
              <a:p>
                <a:r>
                  <a:rPr lang="en-US" altLang="ja-JP" sz="2400" dirty="0" smtClean="0"/>
                  <a:t>General eigenvalue problem</a:t>
                </a:r>
                <a:endParaRPr lang="en-US" altLang="ja-JP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ja-JP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altLang="ja-JP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/>
                            </a:rPr>
                            <m:t>=0   (</m:t>
                          </m:r>
                          <m:r>
                            <a:rPr lang="en-US" altLang="ja-JP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ja-JP" sz="2400" b="0" i="1" smtClean="0">
                              <a:latin typeface="Cambria Math"/>
                            </a:rPr>
                            <m:t>=1,…,</m:t>
                          </m:r>
                          <m:r>
                            <a:rPr lang="en-US" altLang="ja-JP" sz="24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altLang="ja-JP" sz="2400" b="0" i="1" smtClean="0">
                              <a:latin typeface="Cambria Math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altLang="ja-JP" sz="2400" dirty="0" smtClean="0"/>
              </a:p>
              <a:p>
                <a:pPr marL="0" indent="0">
                  <a:buNone/>
                </a:pPr>
                <a:endParaRPr kumimoji="1" lang="en-US" altLang="ja-JP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/>
                        </a:rPr>
                        <m:t>𝐻𝑐</m:t>
                      </m:r>
                      <m:r>
                        <a:rPr lang="en-US" altLang="ja-JP" sz="2400" i="1">
                          <a:latin typeface="Cambria Math"/>
                        </a:rPr>
                        <m:t>=</m:t>
                      </m:r>
                      <m:r>
                        <a:rPr lang="en-US" altLang="ja-JP" sz="2400" i="1">
                          <a:latin typeface="Cambria Math"/>
                        </a:rPr>
                        <m:t>𝐸𝐵𝑐</m:t>
                      </m:r>
                    </m:oMath>
                  </m:oMathPara>
                </a14:m>
                <a:endParaRPr kumimoji="1" lang="en-US" altLang="ja-JP" sz="2400" dirty="0" smtClean="0"/>
              </a:p>
              <a:p>
                <a:r>
                  <a:rPr kumimoji="1" lang="en-US" altLang="ja-JP" sz="2400" dirty="0" smtClean="0"/>
                  <a:t>Total angular momentum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𝐿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altLang="ja-JP" sz="2400" dirty="0" smtClean="0"/>
              </a:p>
              <a:p>
                <a:pPr marL="274320" lvl="1" indent="0">
                  <a:buNone/>
                </a:pPr>
                <a:r>
                  <a:rPr lang="en-US" altLang="ja-JP" sz="2000" dirty="0" smtClean="0"/>
                  <a:t>Different arrangement cannels </a:t>
                </a:r>
              </a:p>
              <a:p>
                <a:pPr marL="274320" lvl="1" indent="0">
                  <a:buNone/>
                </a:pPr>
                <a:r>
                  <a:rPr lang="ja-JP" altLang="en-US" sz="2000" dirty="0" smtClean="0"/>
                  <a:t>→</a:t>
                </a:r>
                <a:r>
                  <a:rPr lang="en-US" altLang="ja-JP" sz="2000" u="sng" dirty="0" smtClean="0"/>
                  <a:t>higher partial waves are taken into account.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kumimoji="1" lang="en-US" altLang="ja-JP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kumimoji="1" lang="en-US" altLang="ja-JP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𝒑𝒏</m:t>
                    </m:r>
                    <m:r>
                      <a:rPr kumimoji="1" lang="en-US" altLang="ja-JP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, </m:t>
                    </m:r>
                    <m:acc>
                      <m:accPr>
                        <m:chr m:val="̅"/>
                        <m:ctrlPr>
                          <a:rPr kumimoji="1" lang="en-US" altLang="ja-JP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kumimoji="1" lang="en-US" altLang="ja-JP" sz="2400" b="1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  <m:sup>
                            <m:r>
                              <a:rPr kumimoji="1" lang="en-US" altLang="ja-JP" sz="2400" b="1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e>
                    </m:acc>
                    <m:r>
                      <a:rPr kumimoji="1" lang="en-US" altLang="ja-JP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𝒏𝒏</m:t>
                    </m:r>
                  </m:oMath>
                </a14:m>
                <a:r>
                  <a:rPr kumimoji="1" lang="en-US" altLang="ja-JP" sz="2400" b="1" dirty="0" smtClean="0">
                    <a:solidFill>
                      <a:srgbClr val="00B0F0"/>
                    </a:solidFill>
                  </a:rPr>
                  <a:t> </a:t>
                </a:r>
                <a:r>
                  <a:rPr kumimoji="1" lang="en-US" altLang="ja-JP" sz="2400" dirty="0" smtClean="0"/>
                  <a:t>are coupled.</a:t>
                </a:r>
              </a:p>
            </p:txBody>
          </p:sp>
        </mc:Choice>
        <mc:Fallback xmlns="">
          <p:sp>
            <p:nvSpPr>
              <p:cNvPr id="38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199" y="1284679"/>
                <a:ext cx="5969493" cy="5096649"/>
              </a:xfrm>
              <a:blipFill rotWithShape="1">
                <a:blip r:embed="rId28"/>
                <a:stretch>
                  <a:fillRect l="-613" t="-9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下矢印 2"/>
          <p:cNvSpPr/>
          <p:nvPr/>
        </p:nvSpPr>
        <p:spPr>
          <a:xfrm>
            <a:off x="2843808" y="3068484"/>
            <a:ext cx="1224136" cy="43252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176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628"/>
    </mc:Choice>
    <mc:Fallback>
      <p:transition spd="slow" advTm="5462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Geometric progression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4373448"/>
                <a:ext cx="8229600" cy="2007880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000" b="0" i="0" smtClean="0">
                                <a:latin typeface="Cambria Math"/>
                              </a:rPr>
                              <m:t>ϕ</m:t>
                            </m:r>
                          </m:e>
                          <m:sub>
                            <m:r>
                              <a:rPr kumimoji="1" lang="en-US" altLang="ja-JP" sz="2000" b="0" i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0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000" b="0" i="0" smtClean="0">
                                <a:latin typeface="Cambria Math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000" b="0" i="0" smtClean="0"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kumimoji="1" lang="en-US" altLang="ja-JP" sz="2000" dirty="0" smtClean="0"/>
                  <a:t>is linearly dependent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000" dirty="0" smtClean="0"/>
                  <a:t>Solve the eigenvalue problem,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ja-JP" sz="2000" b="0" i="1" smtClean="0">
                            <a:latin typeface="Cambria Math"/>
                          </a:rPr>
                          <m:t>𝜇</m:t>
                        </m:r>
                        <m:r>
                          <a:rPr lang="en-US" altLang="ja-JP" sz="2000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altLang="ja-JP" sz="2000" b="0" i="1" smtClean="0">
                        <a:latin typeface="Cambria Math"/>
                      </a:rPr>
                      <m:t>=</m:t>
                    </m:r>
                    <m:r>
                      <a:rPr lang="en-US" altLang="ja-JP" sz="2000" b="0" i="1" smtClean="0">
                        <a:latin typeface="Cambria Math"/>
                      </a:rPr>
                      <m:t>𝜇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ja-JP" sz="2000" b="0" i="1" smtClean="0">
                            <a:latin typeface="Cambria Math"/>
                          </a:rPr>
                          <m:t>𝜇</m:t>
                        </m:r>
                        <m:r>
                          <a:rPr lang="en-US" altLang="ja-JP" sz="20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kumimoji="1" lang="en-US" altLang="ja-JP" sz="20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000" dirty="0" smtClean="0"/>
                  <a:t>Orthonormal set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ja-JP" sz="20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000"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0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𝜇</m:t>
                          </m:r>
                        </m:sub>
                      </m:sSub>
                      <m:r>
                        <a:rPr lang="en-US" altLang="ja-JP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𝜇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US" altLang="ja-JP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</m:d>
                            </m:sup>
                          </m:sSubSup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ja-JP" sz="2000" dirty="0" smtClean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4373448"/>
                <a:ext cx="8229600" cy="2007880"/>
              </a:xfrm>
              <a:blipFill rotWithShape="1">
                <a:blip r:embed="rId2"/>
                <a:stretch>
                  <a:fillRect l="-222" t="-30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/>
              <p:cNvSpPr txBox="1">
                <a:spLocks/>
              </p:cNvSpPr>
              <p:nvPr/>
            </p:nvSpPr>
            <p:spPr>
              <a:xfrm>
                <a:off x="446856" y="1340768"/>
                <a:ext cx="8229600" cy="221018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1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1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1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1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1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1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000" dirty="0" smtClean="0">
                    <a:latin typeface="Cambria Math"/>
                  </a:rPr>
                  <a:t>Radial part of the basis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̃"/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sz="2000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altLang="ja-JP" sz="20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ja-JP" sz="2000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altLang="ja-JP" sz="2000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altLang="ja-JP" sz="2000" b="0" i="1" smtClean="0">
                              <a:latin typeface="Cambria Math"/>
                            </a:rPr>
                            <m:t>𝑒𝑥𝑝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sz="20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ja-JP" sz="20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11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0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ja-JP" sz="20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0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ja-JP" sz="20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21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0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12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0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altLang="ja-JP" sz="20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altLang="ja-JP" sz="20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/>
                            </a:rPr>
                            <m:t>𝑜𝑟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/>
                            </a:rPr>
                            <m:t>22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altLang="ja-JP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ja-JP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ja-JP" sz="2000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ja-JP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/>
                        </a:rPr>
                        <m:t> (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=1−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ja-JP" sz="2000" i="1" dirty="0" smtClean="0"/>
              </a:p>
              <a:p>
                <a:r>
                  <a:rPr lang="en-US" altLang="ja-JP" sz="2000" dirty="0" smtClean="0"/>
                  <a:t>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{</m:t>
                        </m:r>
                        <m:r>
                          <a:rPr lang="en-US" altLang="ja-JP" sz="20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altLang="ja-JP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000" b="0" i="1" smtClean="0">
                        <a:latin typeface="Cambria Math"/>
                      </a:rPr>
                      <m:t>, </m:t>
                    </m:r>
                    <m:r>
                      <a:rPr lang="en-US" altLang="ja-JP" sz="2000" b="0" i="1" smtClean="0">
                        <a:latin typeface="Cambria Math"/>
                      </a:rPr>
                      <m:t>𝑎</m:t>
                    </m:r>
                    <m:r>
                      <a:rPr lang="en-US" altLang="ja-JP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ja-JP" sz="2000" dirty="0" smtClean="0"/>
              </a:p>
              <a:p>
                <a:pPr marL="0" indent="0">
                  <a:buNone/>
                </a:pPr>
                <a:endParaRPr lang="en-US" altLang="ja-JP" sz="2400" dirty="0" smtClean="0"/>
              </a:p>
              <a:p>
                <a:pPr marL="0" indent="0">
                  <a:buNone/>
                </a:pPr>
                <a:endParaRPr lang="en-US" altLang="ja-JP" sz="2400" dirty="0" smtClean="0"/>
              </a:p>
            </p:txBody>
          </p:sp>
        </mc:Choice>
        <mc:Fallback xmlns="">
          <p:sp>
            <p:nvSpPr>
              <p:cNvPr id="4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1340768"/>
                <a:ext cx="8229600" cy="2210182"/>
              </a:xfrm>
              <a:prstGeom prst="rect">
                <a:avLst/>
              </a:prstGeom>
              <a:blipFill rotWithShape="1">
                <a:blip r:embed="rId3"/>
                <a:stretch>
                  <a:fillRect l="-222" t="-1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4032448" y="2996952"/>
            <a:ext cx="507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u="sng" dirty="0">
                <a:solidFill>
                  <a:srgbClr val="00B0F0"/>
                </a:solidFill>
              </a:rPr>
              <a:t>E. </a:t>
            </a:r>
            <a:r>
              <a:rPr lang="en-US" altLang="ja-JP" u="sng" dirty="0" err="1" smtClean="0">
                <a:solidFill>
                  <a:srgbClr val="00B0F0"/>
                </a:solidFill>
              </a:rPr>
              <a:t>Hiyama</a:t>
            </a:r>
            <a:r>
              <a:rPr lang="en-US" altLang="ja-JP" u="sng" dirty="0" smtClean="0">
                <a:solidFill>
                  <a:srgbClr val="00B0F0"/>
                </a:solidFill>
              </a:rPr>
              <a:t> </a:t>
            </a:r>
            <a:r>
              <a:rPr lang="en-US" altLang="ja-JP" u="sng" dirty="0">
                <a:solidFill>
                  <a:srgbClr val="00B0F0"/>
                </a:solidFill>
              </a:rPr>
              <a:t>Y. </a:t>
            </a:r>
            <a:r>
              <a:rPr lang="en-US" altLang="ja-JP" u="sng" dirty="0" smtClean="0">
                <a:solidFill>
                  <a:srgbClr val="00B0F0"/>
                </a:solidFill>
              </a:rPr>
              <a:t>Kino </a:t>
            </a:r>
            <a:r>
              <a:rPr lang="en-US" altLang="ja-JP" u="sng" dirty="0">
                <a:solidFill>
                  <a:srgbClr val="00B0F0"/>
                </a:solidFill>
              </a:rPr>
              <a:t>and M. </a:t>
            </a:r>
            <a:r>
              <a:rPr lang="en-US" altLang="ja-JP" u="sng" dirty="0" err="1" smtClean="0">
                <a:solidFill>
                  <a:srgbClr val="00B0F0"/>
                </a:solidFill>
              </a:rPr>
              <a:t>Kamimura</a:t>
            </a:r>
            <a:r>
              <a:rPr lang="en-US" altLang="ja-JP" u="sng" dirty="0" smtClean="0">
                <a:solidFill>
                  <a:srgbClr val="00B0F0"/>
                </a:solidFill>
              </a:rPr>
              <a:t>,  PPNP51 (2003</a:t>
            </a:r>
            <a:r>
              <a:rPr lang="en-US" altLang="ja-JP" u="sng" dirty="0">
                <a:solidFill>
                  <a:srgbClr val="00B0F0"/>
                </a:solidFill>
              </a:rPr>
              <a:t>)</a:t>
            </a:r>
            <a:endParaRPr kumimoji="1" lang="ja-JP" altLang="en-US" u="sng" dirty="0">
              <a:solidFill>
                <a:srgbClr val="00B0F0"/>
              </a:solidFill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2267744" y="3694966"/>
            <a:ext cx="1764704" cy="454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55976" y="3707740"/>
            <a:ext cx="287431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Making the orthonormal set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509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914"/>
    </mc:Choice>
    <mc:Fallback>
      <p:transition spd="slow" advTm="9891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Geometric progression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059832" y="2780928"/>
            <a:ext cx="461665" cy="1746009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652120" y="11874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Energy eigenvalues with AY</a:t>
            </a:r>
            <a:endParaRPr kumimoji="1" lang="ja-JP" altLang="en-US" dirty="0"/>
          </a:p>
        </p:txBody>
      </p:sp>
      <p:grpSp>
        <p:nvGrpSpPr>
          <p:cNvPr id="39" name="グループ化 38"/>
          <p:cNvGrpSpPr/>
          <p:nvPr/>
        </p:nvGrpSpPr>
        <p:grpSpPr>
          <a:xfrm>
            <a:off x="467544" y="1402258"/>
            <a:ext cx="3168352" cy="2962846"/>
            <a:chOff x="467544" y="3068960"/>
            <a:chExt cx="3168352" cy="2962846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467544" y="3068960"/>
              <a:ext cx="3168352" cy="2962846"/>
              <a:chOff x="827584" y="2062589"/>
              <a:chExt cx="3168352" cy="2962846"/>
            </a:xfrm>
          </p:grpSpPr>
          <p:cxnSp>
            <p:nvCxnSpPr>
              <p:cNvPr id="6" name="直線コネクタ 5"/>
              <p:cNvCxnSpPr/>
              <p:nvPr/>
            </p:nvCxnSpPr>
            <p:spPr>
              <a:xfrm>
                <a:off x="1169338" y="2708920"/>
                <a:ext cx="324605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" name="グループ化 6"/>
              <p:cNvGrpSpPr/>
              <p:nvPr/>
            </p:nvGrpSpPr>
            <p:grpSpPr>
              <a:xfrm>
                <a:off x="827584" y="2062589"/>
                <a:ext cx="3168352" cy="2962846"/>
                <a:chOff x="323528" y="2062589"/>
                <a:chExt cx="3168352" cy="2962846"/>
              </a:xfrm>
            </p:grpSpPr>
            <p:grpSp>
              <p:nvGrpSpPr>
                <p:cNvPr id="8" name="グループ化 7"/>
                <p:cNvGrpSpPr/>
                <p:nvPr/>
              </p:nvGrpSpPr>
              <p:grpSpPr>
                <a:xfrm>
                  <a:off x="323528" y="2062589"/>
                  <a:ext cx="3024336" cy="2962846"/>
                  <a:chOff x="323528" y="2062589"/>
                  <a:chExt cx="3024336" cy="2962846"/>
                </a:xfrm>
              </p:grpSpPr>
              <p:grpSp>
                <p:nvGrpSpPr>
                  <p:cNvPr id="11" name="グループ化 10"/>
                  <p:cNvGrpSpPr/>
                  <p:nvPr/>
                </p:nvGrpSpPr>
                <p:grpSpPr>
                  <a:xfrm>
                    <a:off x="1638121" y="2062589"/>
                    <a:ext cx="1709743" cy="655623"/>
                    <a:chOff x="1638121" y="2062589"/>
                    <a:chExt cx="1709743" cy="655623"/>
                  </a:xfrm>
                </p:grpSpPr>
                <p:grpSp>
                  <p:nvGrpSpPr>
                    <p:cNvPr id="25" name="グループ化 24"/>
                    <p:cNvGrpSpPr/>
                    <p:nvPr/>
                  </p:nvGrpSpPr>
                  <p:grpSpPr>
                    <a:xfrm>
                      <a:off x="1638121" y="2062589"/>
                      <a:ext cx="1709743" cy="369332"/>
                      <a:chOff x="1782137" y="2134597"/>
                      <a:chExt cx="1709743" cy="369332"/>
                    </a:xfrm>
                  </p:grpSpPr>
                  <p:cxnSp>
                    <p:nvCxnSpPr>
                      <p:cNvPr id="29" name="直線コネクタ 28"/>
                      <p:cNvCxnSpPr/>
                      <p:nvPr/>
                    </p:nvCxnSpPr>
                    <p:spPr>
                      <a:xfrm>
                        <a:off x="1782137" y="2494637"/>
                        <a:ext cx="1547279" cy="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0" name="テキスト ボックス 29"/>
                          <p:cNvSpPr txBox="1"/>
                          <p:nvPr/>
                        </p:nvSpPr>
                        <p:spPr>
                          <a:xfrm>
                            <a:off x="1979712" y="2134597"/>
                            <a:ext cx="1512168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kumimoji="1" lang="ja-JP" alt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0" name="テキスト ボックス 29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979712" y="2134597"/>
                            <a:ext cx="1512168" cy="369332"/>
                          </a:xfrm>
                          <a:prstGeom prst="rect">
                            <a:avLst/>
                          </a:prstGeom>
                          <a:blipFill rotWithShape="1">
                            <a:blip r:embed="rId3"/>
                            <a:stretch>
                              <a:fillRect b="-6557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ja-JP" alt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grpSp>
                  <p:nvGrpSpPr>
                    <p:cNvPr id="26" name="グループ化 25"/>
                    <p:cNvGrpSpPr/>
                    <p:nvPr/>
                  </p:nvGrpSpPr>
                  <p:grpSpPr>
                    <a:xfrm>
                      <a:off x="1638121" y="2348880"/>
                      <a:ext cx="1547279" cy="369332"/>
                      <a:chOff x="1782137" y="2483604"/>
                      <a:chExt cx="1547279" cy="369332"/>
                    </a:xfrm>
                  </p:grpSpPr>
                  <p:cxnSp>
                    <p:nvCxnSpPr>
                      <p:cNvPr id="27" name="直線コネクタ 26"/>
                      <p:cNvCxnSpPr/>
                      <p:nvPr/>
                    </p:nvCxnSpPr>
                    <p:spPr>
                      <a:xfrm>
                        <a:off x="1782137" y="2797696"/>
                        <a:ext cx="1547279" cy="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8" name="テキスト ボックス 27"/>
                          <p:cNvSpPr txBox="1"/>
                          <p:nvPr/>
                        </p:nvSpPr>
                        <p:spPr>
                          <a:xfrm>
                            <a:off x="2034952" y="2483604"/>
                            <a:ext cx="1240904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𝑝𝑛</m:t>
                                  </m:r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kumimoji="1" lang="ja-JP" alt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8" name="テキスト ボックス 27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034952" y="2483604"/>
                            <a:ext cx="1240904" cy="369332"/>
                          </a:xfrm>
                          <a:prstGeom prst="rect">
                            <a:avLst/>
                          </a:prstGeom>
                          <a:blipFill rotWithShape="1">
                            <a:blip r:embed="rId4"/>
                            <a:stretch>
                              <a:fillRect b="-6557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ja-JP" alt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</p:grpSp>
              <p:grpSp>
                <p:nvGrpSpPr>
                  <p:cNvPr id="12" name="グループ化 11"/>
                  <p:cNvGrpSpPr/>
                  <p:nvPr/>
                </p:nvGrpSpPr>
                <p:grpSpPr>
                  <a:xfrm>
                    <a:off x="1547664" y="4306737"/>
                    <a:ext cx="1744960" cy="374275"/>
                    <a:chOff x="1547664" y="4306737"/>
                    <a:chExt cx="1744960" cy="374275"/>
                  </a:xfrm>
                </p:grpSpPr>
                <p:cxnSp>
                  <p:nvCxnSpPr>
                    <p:cNvPr id="23" name="直線コネクタ 22"/>
                    <p:cNvCxnSpPr/>
                    <p:nvPr/>
                  </p:nvCxnSpPr>
                  <p:spPr>
                    <a:xfrm>
                      <a:off x="1638121" y="4681012"/>
                      <a:ext cx="1547279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4" name="テキスト ボックス 23"/>
                        <p:cNvSpPr txBox="1"/>
                        <p:nvPr/>
                      </p:nvSpPr>
                      <p:spPr>
                        <a:xfrm>
                          <a:off x="1547664" y="4306737"/>
                          <a:ext cx="174496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</a:rPr>
                                  <m:t>Λ</m:t>
                                </m:r>
                                <m:r>
                                  <a:rPr lang="en-US" altLang="ja-JP" i="1">
                                    <a:latin typeface="Cambria Math"/>
                                  </a:rPr>
                                  <m:t>(1405)</m:t>
                                </m:r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4" name="テキスト ボックス 2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547664" y="4306737"/>
                          <a:ext cx="1744960" cy="369332"/>
                        </a:xfrm>
                        <a:prstGeom prst="rect">
                          <a:avLst/>
                        </a:prstGeom>
                        <a:blipFill rotWithShape="1">
                          <a:blip r:embed="rId5"/>
                          <a:stretch>
                            <a:fillRect b="-1311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ja-JP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3" name="グループ化 12"/>
                  <p:cNvGrpSpPr/>
                  <p:nvPr/>
                </p:nvGrpSpPr>
                <p:grpSpPr>
                  <a:xfrm>
                    <a:off x="323528" y="2074489"/>
                    <a:ext cx="1296144" cy="2950946"/>
                    <a:chOff x="323528" y="2074489"/>
                    <a:chExt cx="1296144" cy="2950946"/>
                  </a:xfrm>
                </p:grpSpPr>
                <p:cxnSp>
                  <p:nvCxnSpPr>
                    <p:cNvPr id="14" name="直線矢印コネクタ 13"/>
                    <p:cNvCxnSpPr/>
                    <p:nvPr/>
                  </p:nvCxnSpPr>
                  <p:spPr>
                    <a:xfrm flipV="1">
                      <a:off x="827584" y="2074489"/>
                      <a:ext cx="0" cy="2950946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" name="テキスト ボックス 14"/>
                    <p:cNvSpPr txBox="1"/>
                    <p:nvPr/>
                  </p:nvSpPr>
                  <p:spPr>
                    <a:xfrm rot="16200000">
                      <a:off x="-85872" y="3550368"/>
                      <a:ext cx="118813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ja-JP" dirty="0" smtClean="0"/>
                        <a:t>B.E. (MeV)</a:t>
                      </a:r>
                      <a:endParaRPr kumimoji="1" lang="ja-JP" altLang="en-US" dirty="0"/>
                    </a:p>
                  </p:txBody>
                </p:sp>
                <p:cxnSp>
                  <p:nvCxnSpPr>
                    <p:cNvPr id="16" name="直線コネクタ 15"/>
                    <p:cNvCxnSpPr/>
                    <p:nvPr/>
                  </p:nvCxnSpPr>
                  <p:spPr>
                    <a:xfrm>
                      <a:off x="680037" y="2494637"/>
                      <a:ext cx="295095" cy="0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" name="テキスト ボックス 16"/>
                    <p:cNvSpPr txBox="1"/>
                    <p:nvPr/>
                  </p:nvSpPr>
                  <p:spPr>
                    <a:xfrm>
                      <a:off x="1115616" y="2206605"/>
                      <a:ext cx="28803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ja-JP" dirty="0" smtClean="0"/>
                        <a:t>0 </a:t>
                      </a:r>
                      <a:endParaRPr kumimoji="1" lang="ja-JP" altLang="en-US" dirty="0"/>
                    </a:p>
                  </p:txBody>
                </p:sp>
                <p:cxnSp>
                  <p:nvCxnSpPr>
                    <p:cNvPr id="18" name="直線コネクタ 17"/>
                    <p:cNvCxnSpPr/>
                    <p:nvPr/>
                  </p:nvCxnSpPr>
                  <p:spPr>
                    <a:xfrm>
                      <a:off x="665282" y="2636912"/>
                      <a:ext cx="324605" cy="0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" name="テキスト ボックス 18"/>
                    <p:cNvSpPr txBox="1"/>
                    <p:nvPr/>
                  </p:nvSpPr>
                  <p:spPr>
                    <a:xfrm>
                      <a:off x="966696" y="2420888"/>
                      <a:ext cx="65297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ja-JP" dirty="0" smtClean="0"/>
                        <a:t>-2.20 </a:t>
                      </a:r>
                      <a:endParaRPr kumimoji="1" lang="ja-JP" altLang="en-US" dirty="0"/>
                    </a:p>
                  </p:txBody>
                </p:sp>
                <p:cxnSp>
                  <p:nvCxnSpPr>
                    <p:cNvPr id="21" name="直線コネクタ 20"/>
                    <p:cNvCxnSpPr/>
                    <p:nvPr/>
                  </p:nvCxnSpPr>
                  <p:spPr>
                    <a:xfrm>
                      <a:off x="680037" y="4676069"/>
                      <a:ext cx="295095" cy="0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テキスト ボックス 21"/>
                    <p:cNvSpPr txBox="1"/>
                    <p:nvPr/>
                  </p:nvSpPr>
                  <p:spPr>
                    <a:xfrm>
                      <a:off x="966696" y="4450753"/>
                      <a:ext cx="65297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ja-JP" dirty="0" smtClean="0"/>
                        <a:t>-29.6 </a:t>
                      </a:r>
                      <a:endParaRPr kumimoji="1" lang="ja-JP" altLang="en-US" dirty="0"/>
                    </a:p>
                  </p:txBody>
                </p:sp>
              </p:grpSp>
            </p:grpSp>
            <p:cxnSp>
              <p:nvCxnSpPr>
                <p:cNvPr id="9" name="直線コネクタ 8"/>
                <p:cNvCxnSpPr/>
                <p:nvPr/>
              </p:nvCxnSpPr>
              <p:spPr>
                <a:xfrm>
                  <a:off x="1638121" y="2718212"/>
                  <a:ext cx="1547279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テキスト ボックス 9"/>
                    <p:cNvSpPr txBox="1"/>
                    <p:nvPr/>
                  </p:nvSpPr>
                  <p:spPr>
                    <a:xfrm>
                      <a:off x="1475656" y="2708920"/>
                      <a:ext cx="2016224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dirty="0" smtClean="0">
                          <a:solidFill>
                            <a:srgbClr val="00B050"/>
                          </a:solidFill>
                        </a:rPr>
                        <a:t>Kaonic deuterium</a:t>
                      </a: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𝑝𝑛</m:t>
                            </m:r>
                            <m:sSup>
                              <m:sSup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oMath>
                        </m:oMathPara>
                      </a14:m>
                      <a:endParaRPr kumimoji="1" lang="en-US" altLang="ja-JP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テキスト ボックス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75656" y="2708920"/>
                      <a:ext cx="2016224" cy="923330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l="-2727" t="-32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36" name="テキスト ボックス 35"/>
            <p:cNvSpPr txBox="1"/>
            <p:nvPr/>
          </p:nvSpPr>
          <p:spPr>
            <a:xfrm>
              <a:off x="1763688" y="4581128"/>
              <a:ext cx="1565728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continuum</a:t>
              </a:r>
              <a:endParaRPr kumimoji="1" lang="ja-JP" altLang="en-US" sz="2400" dirty="0"/>
            </a:p>
          </p:txBody>
        </p:sp>
      </p:grpSp>
      <p:pic>
        <p:nvPicPr>
          <p:cNvPr id="20" name="コンテンツ プレースホルダー 19"/>
          <p:cNvPicPr>
            <a:picLocks noGrp="1" noChangeAspect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31" y="1340768"/>
            <a:ext cx="5048681" cy="3789627"/>
          </a:xfrm>
        </p:spPr>
      </p:pic>
      <p:cxnSp>
        <p:nvCxnSpPr>
          <p:cNvPr id="33" name="直線矢印コネクタ 32"/>
          <p:cNvCxnSpPr/>
          <p:nvPr/>
        </p:nvCxnSpPr>
        <p:spPr>
          <a:xfrm>
            <a:off x="3436640" y="2060848"/>
            <a:ext cx="3943672" cy="160792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コンテンツ プレースホルダー 2"/>
          <p:cNvSpPr txBox="1">
            <a:spLocks/>
          </p:cNvSpPr>
          <p:nvPr/>
        </p:nvSpPr>
        <p:spPr>
          <a:xfrm>
            <a:off x="457200" y="5013176"/>
            <a:ext cx="8507288" cy="14318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It is difficult to use the random selection and optimization </a:t>
            </a:r>
          </a:p>
          <a:p>
            <a:pPr lvl="1"/>
            <a:r>
              <a:rPr lang="en-US" altLang="ja-JP" dirty="0"/>
              <a:t>E</a:t>
            </a:r>
            <a:r>
              <a:rPr lang="en-US" altLang="ja-JP" dirty="0" smtClean="0"/>
              <a:t>xistence of the continuum state</a:t>
            </a:r>
          </a:p>
          <a:p>
            <a:pPr lvl="1"/>
            <a:r>
              <a:rPr lang="en-US" altLang="ja-JP" dirty="0" smtClean="0"/>
              <a:t>The scales of the states are extremely different.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515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762"/>
    </mc:Choice>
    <mc:Fallback>
      <p:transition spd="slow" advTm="14076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chemeClr val="tx1"/>
                            </a:solidFill>
                            <a:latin typeface="Cambria Math"/>
                          </a:rPr>
                          <m:t>K</m:t>
                        </m:r>
                      </m:e>
                    </m:acc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-N </a:t>
                </a:r>
                <a:r>
                  <a:rPr lang="en-US" altLang="ja-JP" dirty="0"/>
                  <a:t>Interaction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9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087660"/>
              </p:ext>
            </p:extLst>
          </p:nvPr>
        </p:nvGraphicFramePr>
        <p:xfrm>
          <a:off x="467544" y="1196752"/>
          <a:ext cx="5304992" cy="1962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926"/>
                <a:gridCol w="2069530"/>
                <a:gridCol w="1795536"/>
              </a:tblGrid>
              <a:tr h="66007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Akaishi,</a:t>
                      </a:r>
                      <a:r>
                        <a:rPr kumimoji="1" lang="en-US" altLang="ja-JP" baseline="0" dirty="0" smtClean="0"/>
                        <a:t> Yamazaki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Miyahara,</a:t>
                      </a:r>
                    </a:p>
                    <a:p>
                      <a:r>
                        <a:rPr kumimoji="1" lang="en-US" altLang="ja-JP" dirty="0" err="1" smtClean="0"/>
                        <a:t>Hyodo</a:t>
                      </a:r>
                      <a:r>
                        <a:rPr kumimoji="1" lang="en-US" altLang="ja-JP" baseline="0" dirty="0" smtClean="0"/>
                        <a:t> 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32538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Theory</a:t>
                      </a:r>
                      <a:r>
                        <a:rPr kumimoji="1" lang="en-US" altLang="ja-JP" baseline="0" dirty="0" smtClean="0"/>
                        <a:t>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phenomenological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/>
                        <a:t>Chiral SU(3) 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6978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Energy</a:t>
                      </a:r>
                      <a:r>
                        <a:rPr kumimoji="1" lang="en-US" altLang="ja-JP" baseline="0" dirty="0" smtClean="0"/>
                        <a:t> dependence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×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u="sng" dirty="0" smtClean="0">
                          <a:solidFill>
                            <a:srgbClr val="FF0000"/>
                          </a:solidFill>
                        </a:rPr>
                        <a:t>○</a:t>
                      </a:r>
                      <a:endParaRPr kumimoji="1" lang="ja-JP" altLang="en-US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5796136" y="1268760"/>
            <a:ext cx="34563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u="sng" dirty="0" smtClean="0">
                <a:solidFill>
                  <a:srgbClr val="00B0F0"/>
                </a:solidFill>
              </a:rPr>
              <a:t>Y</a:t>
            </a:r>
            <a:r>
              <a:rPr lang="en-US" altLang="ja-JP" sz="1600" u="sng" dirty="0">
                <a:solidFill>
                  <a:srgbClr val="00B0F0"/>
                </a:solidFill>
              </a:rPr>
              <a:t>. Akaishi, </a:t>
            </a:r>
            <a:r>
              <a:rPr lang="en-US" altLang="ja-JP" sz="1600" u="sng" dirty="0" smtClean="0">
                <a:solidFill>
                  <a:srgbClr val="00B0F0"/>
                </a:solidFill>
              </a:rPr>
              <a:t> </a:t>
            </a:r>
            <a:r>
              <a:rPr lang="en-US" altLang="ja-JP" sz="1600" u="sng" dirty="0" err="1" smtClean="0">
                <a:solidFill>
                  <a:srgbClr val="00B0F0"/>
                </a:solidFill>
              </a:rPr>
              <a:t>T.Yamazaki</a:t>
            </a:r>
            <a:r>
              <a:rPr lang="en-US" altLang="ja-JP" sz="1600" u="sng" dirty="0">
                <a:solidFill>
                  <a:srgbClr val="00B0F0"/>
                </a:solidFill>
              </a:rPr>
              <a:t>, </a:t>
            </a:r>
            <a:r>
              <a:rPr lang="en-US" altLang="ja-JP" sz="1600" u="sng" dirty="0" smtClean="0">
                <a:solidFill>
                  <a:srgbClr val="00B0F0"/>
                </a:solidFill>
              </a:rPr>
              <a:t> PRC65 </a:t>
            </a:r>
            <a:r>
              <a:rPr lang="en-US" altLang="ja-JP" sz="1600" u="sng" dirty="0">
                <a:solidFill>
                  <a:srgbClr val="00B0F0"/>
                </a:solidFill>
              </a:rPr>
              <a:t>(</a:t>
            </a:r>
            <a:r>
              <a:rPr lang="en-US" altLang="ja-JP" sz="1600" u="sng" dirty="0" smtClean="0">
                <a:solidFill>
                  <a:srgbClr val="00B0F0"/>
                </a:solidFill>
              </a:rPr>
              <a:t>2002)</a:t>
            </a:r>
            <a:endParaRPr kumimoji="1" lang="en-US" altLang="ja-JP" sz="1600" u="sng" dirty="0" smtClean="0">
              <a:solidFill>
                <a:srgbClr val="00B0F0"/>
              </a:solidFill>
            </a:endParaRPr>
          </a:p>
          <a:p>
            <a:r>
              <a:rPr kumimoji="1" lang="en-US" altLang="ja-JP" sz="1600" u="sng" dirty="0" err="1" smtClean="0">
                <a:solidFill>
                  <a:srgbClr val="00B0F0"/>
                </a:solidFill>
              </a:rPr>
              <a:t>T.Yamazaki</a:t>
            </a:r>
            <a:r>
              <a:rPr kumimoji="1" lang="en-US" altLang="ja-JP" sz="1600" u="sng" dirty="0" smtClean="0">
                <a:solidFill>
                  <a:srgbClr val="00B0F0"/>
                </a:solidFill>
              </a:rPr>
              <a:t>,  Y. Akaishi, PRC76 (2007)</a:t>
            </a:r>
          </a:p>
          <a:p>
            <a:endParaRPr kumimoji="1" lang="en-US" altLang="ja-JP" u="sng" dirty="0" smtClean="0">
              <a:solidFill>
                <a:srgbClr val="00B0F0"/>
              </a:solidFill>
            </a:endParaRPr>
          </a:p>
          <a:p>
            <a:r>
              <a:rPr lang="en-US" altLang="ja-JP" sz="1600" u="sng" dirty="0" err="1" smtClean="0">
                <a:solidFill>
                  <a:srgbClr val="00B0F0"/>
                </a:solidFill>
              </a:rPr>
              <a:t>K.Miyahara</a:t>
            </a:r>
            <a:r>
              <a:rPr lang="en-US" altLang="ja-JP" sz="1600" u="sng" dirty="0" smtClean="0">
                <a:solidFill>
                  <a:srgbClr val="00B0F0"/>
                </a:solidFill>
              </a:rPr>
              <a:t>, </a:t>
            </a:r>
            <a:r>
              <a:rPr lang="en-US" altLang="ja-JP" sz="1600" u="sng" dirty="0" err="1" smtClean="0">
                <a:solidFill>
                  <a:srgbClr val="00B0F0"/>
                </a:solidFill>
              </a:rPr>
              <a:t>T.Hyodo</a:t>
            </a:r>
            <a:r>
              <a:rPr lang="en-US" altLang="ja-JP" sz="1600" u="sng" dirty="0" smtClean="0">
                <a:solidFill>
                  <a:srgbClr val="00B0F0"/>
                </a:solidFill>
              </a:rPr>
              <a:t>, arXiv:1506.05724 [</a:t>
            </a:r>
            <a:r>
              <a:rPr lang="en-US" altLang="ja-JP" sz="1600" u="sng" dirty="0" err="1" smtClean="0">
                <a:solidFill>
                  <a:srgbClr val="00B0F0"/>
                </a:solidFill>
              </a:rPr>
              <a:t>nucl-th</a:t>
            </a:r>
            <a:r>
              <a:rPr lang="en-US" altLang="ja-JP" sz="1600" u="sng" dirty="0" smtClean="0">
                <a:solidFill>
                  <a:srgbClr val="00B0F0"/>
                </a:solidFill>
              </a:rPr>
              <a:t>] </a:t>
            </a:r>
            <a:endParaRPr kumimoji="1" lang="ja-JP" altLang="en-US" sz="1600" u="sng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8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3140968"/>
                <a:ext cx="8856984" cy="324036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ja-JP" dirty="0" smtClean="0"/>
                  <a:t>AY</a:t>
                </a:r>
              </a:p>
              <a:p>
                <a:pPr marL="0" indent="0">
                  <a:buNone/>
                </a:pPr>
                <a:r>
                  <a:rPr lang="ja-JP" altLang="en-US" sz="1900" dirty="0"/>
                  <a:t> </a:t>
                </a:r>
                <a:r>
                  <a:rPr lang="en-US" altLang="ja-JP" sz="1900" dirty="0" smtClean="0"/>
                  <a:t>Parameters are determined to reprodeuce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900" b="0" i="1">
                        <a:latin typeface="Cambria Math"/>
                      </a:rPr>
                      <m:t>N</m:t>
                    </m:r>
                    <m:acc>
                      <m:accPr>
                        <m:chr m:val="̅"/>
                        <m:ctrlPr>
                          <a:rPr lang="en-US" altLang="ja-JP" sz="19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1900" b="0" i="1">
                            <a:latin typeface="Cambria Math"/>
                          </a:rPr>
                          <m:t>K</m:t>
                        </m:r>
                      </m:e>
                    </m:acc>
                  </m:oMath>
                </a14:m>
                <a:r>
                  <a:rPr lang="en-US" altLang="ja-JP" sz="1900" dirty="0"/>
                  <a:t> </a:t>
                </a:r>
                <a:r>
                  <a:rPr lang="en-US" altLang="ja-JP" sz="1900" dirty="0" smtClean="0"/>
                  <a:t>scattering length(1981,Martin),  the </a:t>
                </a:r>
                <a:r>
                  <a:rPr lang="en-US" altLang="ja-JP" sz="1900" dirty="0" err="1" smtClean="0"/>
                  <a:t>kaonic</a:t>
                </a:r>
                <a:r>
                  <a:rPr lang="en-US" altLang="ja-JP" sz="1900" dirty="0" smtClean="0"/>
                  <a:t> hydrogen data(KEK-PS E228), and the mass of the </a:t>
                </a:r>
                <a14:m>
                  <m:oMath xmlns:m="http://schemas.openxmlformats.org/officeDocument/2006/math">
                    <m:r>
                      <a:rPr lang="en-US" altLang="ja-JP" sz="1900" i="1">
                        <a:latin typeface="Cambria Math"/>
                      </a:rPr>
                      <m:t>𝛬</m:t>
                    </m:r>
                  </m:oMath>
                </a14:m>
                <a:r>
                  <a:rPr lang="en-US" altLang="ja-JP" sz="1900" dirty="0"/>
                  <a:t>(1405</a:t>
                </a:r>
                <a:r>
                  <a:rPr lang="en-US" altLang="ja-JP" sz="1900" dirty="0" smtClean="0"/>
                  <a:t>).</a:t>
                </a:r>
              </a:p>
              <a:p>
                <a:pPr marL="0" indent="0">
                  <a:buNone/>
                </a:pPr>
                <a:r>
                  <a:rPr lang="en-US" altLang="ja-JP" sz="1800" u="sng" dirty="0" smtClean="0">
                    <a:solidFill>
                      <a:srgbClr val="00B0F0"/>
                    </a:solidFill>
                  </a:rPr>
                  <a:t>A. D. Martin,  NPB179 </a:t>
                </a:r>
                <a:r>
                  <a:rPr lang="en-US" altLang="ja-JP" sz="1800" u="sng" dirty="0">
                    <a:solidFill>
                      <a:srgbClr val="00B0F0"/>
                    </a:solidFill>
                  </a:rPr>
                  <a:t>(</a:t>
                </a:r>
                <a:r>
                  <a:rPr lang="en-US" altLang="ja-JP" sz="1800" u="sng" dirty="0" smtClean="0">
                    <a:solidFill>
                      <a:srgbClr val="00B0F0"/>
                    </a:solidFill>
                  </a:rPr>
                  <a:t>1981),</a:t>
                </a:r>
                <a:r>
                  <a:rPr lang="en-US" altLang="ja-JP" sz="1800" dirty="0" smtClean="0">
                    <a:solidFill>
                      <a:srgbClr val="00B0F0"/>
                    </a:solidFill>
                  </a:rPr>
                  <a:t>  </a:t>
                </a:r>
                <a:r>
                  <a:rPr lang="en-US" altLang="ja-JP" sz="1800" u="sng" dirty="0">
                    <a:solidFill>
                      <a:srgbClr val="00B0F0"/>
                    </a:solidFill>
                  </a:rPr>
                  <a:t>M. Iwasaki</a:t>
                </a:r>
                <a:r>
                  <a:rPr lang="en-US" altLang="ja-JP" sz="1800" u="sng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altLang="ja-JP" sz="1800" i="1" u="sng" dirty="0" smtClean="0">
                    <a:solidFill>
                      <a:srgbClr val="00B0F0"/>
                    </a:solidFill>
                  </a:rPr>
                  <a:t>et </a:t>
                </a:r>
                <a:r>
                  <a:rPr lang="en-US" altLang="ja-JP" sz="1800" i="1" u="sng" dirty="0">
                    <a:solidFill>
                      <a:srgbClr val="00B0F0"/>
                    </a:solidFill>
                  </a:rPr>
                  <a:t>al.</a:t>
                </a:r>
                <a:r>
                  <a:rPr lang="en-US" altLang="ja-JP" sz="1800" u="sng" dirty="0">
                    <a:solidFill>
                      <a:srgbClr val="00B0F0"/>
                    </a:solidFill>
                  </a:rPr>
                  <a:t>, </a:t>
                </a:r>
                <a:r>
                  <a:rPr lang="en-US" altLang="ja-JP" sz="1800" u="sng" dirty="0" smtClean="0">
                    <a:solidFill>
                      <a:srgbClr val="00B0F0"/>
                    </a:solidFill>
                  </a:rPr>
                  <a:t>PRL 78, (1997)</a:t>
                </a:r>
                <a:endParaRPr kumimoji="1" lang="en-US" altLang="ja-JP" sz="1900" u="sng" dirty="0" smtClean="0">
                  <a:solidFill>
                    <a:srgbClr val="00B0F0"/>
                  </a:solidFill>
                </a:endParaRPr>
              </a:p>
              <a:p>
                <a:r>
                  <a:rPr kumimoji="1" lang="en-US" altLang="ja-JP" dirty="0" smtClean="0"/>
                  <a:t>MH</a:t>
                </a:r>
              </a:p>
              <a:p>
                <a:pPr marL="0" indent="0">
                  <a:buNone/>
                </a:pPr>
                <a:r>
                  <a:rPr lang="en-US" altLang="ja-JP" sz="2000" dirty="0" smtClean="0"/>
                  <a:t> It reproduce the scattering amplitude calculated by the chiral SU(3) dynamics which takes into account the NLO.</a:t>
                </a:r>
                <a:r>
                  <a:rPr lang="en-US" altLang="ja-JP" sz="2000" dirty="0" smtClean="0">
                    <a:solidFill>
                      <a:srgbClr val="00B0F0"/>
                    </a:solidFill>
                  </a:rPr>
                  <a:t>   </a:t>
                </a:r>
                <a:r>
                  <a:rPr lang="en-US" altLang="ja-JP" sz="1700" u="sng" dirty="0" smtClean="0">
                    <a:solidFill>
                      <a:srgbClr val="00B0F0"/>
                    </a:solidFill>
                  </a:rPr>
                  <a:t>Y.Ikeda</a:t>
                </a:r>
                <a:r>
                  <a:rPr lang="en-US" altLang="ja-JP" sz="1700" u="sng" dirty="0">
                    <a:solidFill>
                      <a:srgbClr val="00B0F0"/>
                    </a:solidFill>
                  </a:rPr>
                  <a:t>, </a:t>
                </a:r>
                <a:r>
                  <a:rPr lang="en-US" altLang="ja-JP" sz="1700" u="sng" dirty="0" err="1">
                    <a:solidFill>
                      <a:srgbClr val="00B0F0"/>
                    </a:solidFill>
                  </a:rPr>
                  <a:t>T.Hyodo</a:t>
                </a:r>
                <a:r>
                  <a:rPr lang="en-US" altLang="ja-JP" sz="1700" u="sng" dirty="0">
                    <a:solidFill>
                      <a:srgbClr val="00B0F0"/>
                    </a:solidFill>
                  </a:rPr>
                  <a:t>, </a:t>
                </a:r>
                <a:r>
                  <a:rPr lang="en-US" altLang="ja-JP" sz="1700" u="sng" dirty="0" err="1">
                    <a:solidFill>
                      <a:srgbClr val="00B0F0"/>
                    </a:solidFill>
                  </a:rPr>
                  <a:t>W.Weise</a:t>
                </a:r>
                <a:r>
                  <a:rPr lang="en-US" altLang="ja-JP" sz="1700" u="sng" dirty="0">
                    <a:solidFill>
                      <a:srgbClr val="00B0F0"/>
                    </a:solidFill>
                  </a:rPr>
                  <a:t>, NPA881 (2012</a:t>
                </a:r>
                <a:r>
                  <a:rPr lang="en-US" altLang="ja-JP" sz="1700" u="sng" dirty="0" smtClean="0">
                    <a:solidFill>
                      <a:srgbClr val="00B0F0"/>
                    </a:solidFill>
                  </a:rPr>
                  <a:t>)</a:t>
                </a:r>
                <a:r>
                  <a:rPr lang="en-US" altLang="ja-JP" sz="1700" dirty="0" smtClean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1900" dirty="0" smtClean="0"/>
                  <a:t>Scattering </a:t>
                </a:r>
                <a:r>
                  <a:rPr lang="en-US" altLang="ja-JP" sz="1900" dirty="0"/>
                  <a:t>length derived from </a:t>
                </a:r>
                <a:r>
                  <a:rPr lang="en-US" altLang="ja-JP" sz="1900" dirty="0" smtClean="0"/>
                  <a:t>the energy shift </a:t>
                </a:r>
                <a:r>
                  <a:rPr lang="en-US" altLang="ja-JP" sz="1900" dirty="0"/>
                  <a:t>measured in SIDDHARTA </a:t>
                </a:r>
                <a:r>
                  <a:rPr lang="en-US" altLang="ja-JP" sz="1900" dirty="0" smtClean="0"/>
                  <a:t>experiment.</a:t>
                </a:r>
                <a:endParaRPr lang="en-US" altLang="ja-JP" sz="19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1900" dirty="0"/>
                  <a:t>Cross section of </a:t>
                </a:r>
                <a:r>
                  <a:rPr lang="en-US" altLang="ja-JP" sz="1900" dirty="0" smtClean="0"/>
                  <a:t>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900" i="1">
                        <a:latin typeface="Cambria Math"/>
                      </a:rPr>
                      <m:t>N</m:t>
                    </m:r>
                    <m:acc>
                      <m:accPr>
                        <m:chr m:val="̅"/>
                        <m:ctrlPr>
                          <a:rPr lang="en-US" altLang="ja-JP" sz="19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1900" i="1">
                            <a:latin typeface="Cambria Math"/>
                          </a:rPr>
                          <m:t>K</m:t>
                        </m:r>
                      </m:e>
                    </m:acc>
                  </m:oMath>
                </a14:m>
                <a:r>
                  <a:rPr lang="en-US" altLang="ja-JP" sz="1900" dirty="0"/>
                  <a:t> two-body scattering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1900" dirty="0"/>
                  <a:t>Branching ratio of </a:t>
                </a:r>
                <a:r>
                  <a:rPr lang="en-US" altLang="ja-JP" sz="1900" dirty="0" smtClean="0"/>
                  <a:t>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19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sz="1900" i="1">
                            <a:latin typeface="Cambria Math"/>
                          </a:rPr>
                          <m:t>𝐾</m:t>
                        </m:r>
                      </m:e>
                    </m:acc>
                    <m:r>
                      <a:rPr lang="en-US" altLang="ja-JP" sz="1900" i="1" dirty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ja-JP" sz="1900" dirty="0"/>
                  <a:t> decay </a:t>
                </a:r>
              </a:p>
              <a:p>
                <a:pPr marL="0" indent="0">
                  <a:buNone/>
                </a:pPr>
                <a:endParaRPr lang="en-US" altLang="ja-JP" sz="1900" dirty="0" smtClean="0"/>
              </a:p>
            </p:txBody>
          </p:sp>
        </mc:Choice>
        <mc:Fallback xmlns="">
          <p:sp>
            <p:nvSpPr>
              <p:cNvPr id="9" name="コンテンツ プレースホルダー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3140968"/>
                <a:ext cx="8856984" cy="3240360"/>
              </a:xfrm>
              <a:blipFill rotWithShape="1">
                <a:blip r:embed="rId3"/>
                <a:stretch>
                  <a:fillRect l="-688" t="-37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379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095"/>
    </mc:Choice>
    <mc:Fallback>
      <p:transition spd="slow" advTm="9609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of potentials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79512" y="1196752"/>
            <a:ext cx="4320480" cy="3168352"/>
            <a:chOff x="5230358" y="1124743"/>
            <a:chExt cx="3806138" cy="2664297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358" y="1124743"/>
              <a:ext cx="3806138" cy="2664297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7164288" y="2319263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AY</a:t>
              </a:r>
              <a:endParaRPr kumimoji="1" lang="ja-JP" altLang="en-US" sz="2400" dirty="0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4572000" y="1196753"/>
            <a:ext cx="4392488" cy="3168351"/>
            <a:chOff x="5230358" y="3717032"/>
            <a:chExt cx="3806138" cy="2664296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358" y="3717032"/>
              <a:ext cx="3806138" cy="2664296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7164288" y="4869160"/>
              <a:ext cx="10801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MH</a:t>
              </a:r>
            </a:p>
            <a:p>
              <a:r>
                <a:rPr lang="en-US" altLang="ja-JP" sz="2400" dirty="0" smtClean="0"/>
                <a:t>(E=0)</a:t>
              </a:r>
              <a:endParaRPr kumimoji="1" lang="ja-JP" alt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2185450" y="4571836"/>
                <a:ext cx="4114742" cy="36933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Volume integral of potentials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/>
                      </a:rPr>
                      <m:t>MeV</m:t>
                    </m:r>
                    <m:r>
                      <a:rPr kumimoji="1" lang="en-US" altLang="ja-JP" b="0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/>
                        <a:ea typeface="Cambria Math"/>
                      </a:rPr>
                      <m:t>f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p>
                        <m:r>
                          <a:rPr kumimoji="1" lang="en-US" altLang="ja-JP" b="0" i="0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1" lang="en-US" altLang="ja-JP" dirty="0" smtClean="0"/>
                  <a:t>)</a:t>
                </a: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450" y="4571836"/>
                <a:ext cx="411474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182" t="-6250" b="-2031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3630301"/>
                  </p:ext>
                </p:extLst>
              </p:nvPr>
            </p:nvGraphicFramePr>
            <p:xfrm>
              <a:off x="1116328" y="4977312"/>
              <a:ext cx="6408000" cy="126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1600"/>
                    <a:gridCol w="1281600"/>
                    <a:gridCol w="1281600"/>
                    <a:gridCol w="1281600"/>
                    <a:gridCol w="1281600"/>
                  </a:tblGrid>
                  <a:tr h="420000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𝑰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𝑹𝒆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𝑰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𝑹𝒆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𝑰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𝑰𝒎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𝑰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𝑰𝒎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</a:tr>
                  <a:tr h="42000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AY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dirty="0" smtClean="0"/>
                            <a:t>-952.5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dirty="0" smtClean="0"/>
                            <a:t>-280.1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 smtClean="0"/>
                            <a:t>-132.8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 smtClean="0"/>
                            <a:t>-168.0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</a:tr>
                  <a:tr h="42000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MH (E=0)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 smtClean="0"/>
                            <a:t>-425.4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 smtClean="0"/>
                            <a:t>-244.5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 smtClean="0"/>
                            <a:t>-71.28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 smtClean="0"/>
                            <a:t>-68.26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3630301"/>
                  </p:ext>
                </p:extLst>
              </p:nvPr>
            </p:nvGraphicFramePr>
            <p:xfrm>
              <a:off x="1116328" y="4977312"/>
              <a:ext cx="6408000" cy="126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1600"/>
                    <a:gridCol w="1281600"/>
                    <a:gridCol w="1281600"/>
                    <a:gridCol w="1281600"/>
                    <a:gridCol w="1281600"/>
                  </a:tblGrid>
                  <a:tr h="420000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000" r="-300952" b="-210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99052" r="-199526" b="-210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00476" r="-100476" b="-210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400476" r="-476" b="-210145"/>
                          </a:stretch>
                        </a:blipFill>
                      </a:tcPr>
                    </a:tc>
                  </a:tr>
                  <a:tr h="42000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AY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dirty="0" smtClean="0"/>
                            <a:t>-952.5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dirty="0" smtClean="0"/>
                            <a:t>-280.1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 smtClean="0"/>
                            <a:t>-132.8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 smtClean="0"/>
                            <a:t>-168.0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</a:tr>
                  <a:tr h="42000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MH (E=0)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 smtClean="0"/>
                            <a:t>-425.4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 smtClean="0"/>
                            <a:t>-244.5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 smtClean="0"/>
                            <a:t>-71.28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 smtClean="0"/>
                            <a:t>-68.26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3254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428"/>
    </mc:Choice>
    <mc:Fallback>
      <p:transition spd="slow" advTm="6342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3120" y="3018656"/>
            <a:ext cx="5277272" cy="914400"/>
          </a:xfrm>
        </p:spPr>
        <p:txBody>
          <a:bodyPr>
            <a:noAutofit/>
          </a:bodyPr>
          <a:lstStyle/>
          <a:p>
            <a:r>
              <a:rPr lang="en-US" altLang="ja-JP" sz="6000" dirty="0" smtClean="0"/>
              <a:t>Results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5493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0"/>
    </mc:Choice>
    <mc:Fallback>
      <p:transition spd="slow" advTm="329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effect of the mass difference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1560" y="3861048"/>
                <a:ext cx="8064896" cy="237626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ja-JP" dirty="0" smtClean="0"/>
                  <a:t>To consider the </a:t>
                </a:r>
                <a:r>
                  <a:rPr lang="en-US" altLang="ja-JP" u="sng" dirty="0" smtClean="0"/>
                  <a:t>mass differences</a:t>
                </a:r>
                <a:r>
                  <a:rPr lang="en-US" altLang="ja-JP" dirty="0" smtClean="0"/>
                  <a:t> between two cannels 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kumimoji="1" lang="en-US" altLang="ja-JP" dirty="0" smtClean="0"/>
                  <a:t>Iso</a:t>
                </a:r>
                <a:r>
                  <a:rPr lang="en-US" altLang="ja-JP" dirty="0" smtClean="0"/>
                  <a:t>spin averaged</a:t>
                </a:r>
              </a:p>
              <a:p>
                <a:pPr marL="822960" lvl="3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𝐾</m:t>
                        </m:r>
                      </m:e>
                    </m:acc>
                    <m:r>
                      <a:rPr lang="en-US" altLang="ja-JP" b="0" i="1" dirty="0" smtClean="0">
                        <a:latin typeface="Cambria Math"/>
                      </a:rPr>
                      <m:t>𝑁</m:t>
                    </m:r>
                    <m:r>
                      <a:rPr lang="en-US" altLang="ja-JP" b="0" i="1" dirty="0" smtClean="0">
                        <a:latin typeface="Cambria Math"/>
                      </a:rPr>
                      <m:t> ~ 143</m:t>
                    </m:r>
                    <m:r>
                      <a:rPr lang="en-US" altLang="ja-JP" b="0" i="0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altLang="ja-JP" dirty="0" smtClean="0"/>
                  <a:t> MeV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altLang="ja-JP" dirty="0" smtClean="0"/>
                  <a:t>Considering the difference of the threshold</a:t>
                </a:r>
              </a:p>
              <a:p>
                <a:pPr marL="822960" lvl="3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i="1">
                        <a:latin typeface="Cambria Math"/>
                      </a:rPr>
                      <m:t>𝑝</m:t>
                    </m:r>
                    <m:r>
                      <a:rPr lang="en-US" altLang="ja-JP" b="0" i="1" smtClean="0">
                        <a:latin typeface="Cambria Math"/>
                      </a:rPr>
                      <m:t> </m:t>
                    </m:r>
                    <m:r>
                      <a:rPr lang="en-US" altLang="ja-JP" i="1">
                        <a:latin typeface="Cambria Math"/>
                      </a:rPr>
                      <m:t>~</m:t>
                    </m:r>
                    <m:r>
                      <a:rPr lang="en-US" altLang="ja-JP" b="0" i="1" smtClean="0">
                        <a:latin typeface="Cambria Math"/>
                      </a:rPr>
                      <m:t> </m:t>
                    </m:r>
                    <m:r>
                      <a:rPr lang="en-US" altLang="ja-JP" i="1">
                        <a:latin typeface="Cambria Math"/>
                      </a:rPr>
                      <m:t>143</m:t>
                    </m:r>
                    <m:r>
                      <a:rPr lang="en-US" altLang="ja-JP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altLang="ja-JP" i="1" dirty="0" smtClean="0">
                    <a:latin typeface="Cambria Math"/>
                  </a:rPr>
                  <a:t> </a:t>
                </a:r>
                <a:r>
                  <a:rPr lang="en-US" altLang="ja-JP" dirty="0" smtClean="0"/>
                  <a:t>MeV</a:t>
                </a:r>
                <a:endParaRPr lang="en-US" altLang="ja-JP" i="1" dirty="0" smtClean="0"/>
              </a:p>
              <a:p>
                <a:pPr marL="822960" lvl="3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acc>
                    <m:r>
                      <a:rPr lang="en-US" altLang="ja-JP" i="1">
                        <a:latin typeface="Cambria Math"/>
                      </a:rPr>
                      <m:t>𝑛</m:t>
                    </m:r>
                    <m:r>
                      <a:rPr lang="en-US" altLang="ja-JP" b="0" i="0" smtClean="0">
                        <a:latin typeface="Cambria Math"/>
                      </a:rPr>
                      <m:t> </m:t>
                    </m:r>
                    <m:r>
                      <a:rPr lang="en-US" altLang="ja-JP">
                        <a:latin typeface="Cambria Math"/>
                      </a:rPr>
                      <m:t>~</m:t>
                    </m:r>
                    <m:r>
                      <a:rPr lang="en-US" altLang="ja-JP" b="0" i="0" smtClean="0">
                        <a:latin typeface="Cambria Math"/>
                      </a:rPr>
                      <m:t> </m:t>
                    </m:r>
                    <m:r>
                      <a:rPr lang="en-US" altLang="ja-JP">
                        <a:latin typeface="Cambria Math"/>
                      </a:rPr>
                      <m:t>14</m:t>
                    </m:r>
                    <m:r>
                      <a:rPr lang="en-US" altLang="ja-JP" b="0" i="0" smtClean="0">
                        <a:latin typeface="Cambria Math"/>
                      </a:rPr>
                      <m:t>37</m:t>
                    </m:r>
                  </m:oMath>
                </a14:m>
                <a:r>
                  <a:rPr kumimoji="1" lang="en-US" altLang="ja-JP" dirty="0" smtClean="0"/>
                  <a:t> MeV</a:t>
                </a:r>
              </a:p>
              <a:p>
                <a:r>
                  <a:rPr kumimoji="1" lang="en-US" altLang="ja-JP" dirty="0" smtClean="0"/>
                  <a:t>The effect </a:t>
                </a:r>
                <a:r>
                  <a:rPr lang="en-US" altLang="ja-JP" dirty="0" smtClean="0"/>
                  <a:t>from </a:t>
                </a:r>
                <a:r>
                  <a:rPr kumimoji="1" lang="en-US" altLang="ja-JP" dirty="0" smtClean="0"/>
                  <a:t>difference of the threshold is </a:t>
                </a:r>
                <a:r>
                  <a:rPr kumimoji="1" lang="en-US" altLang="ja-JP" dirty="0" smtClean="0"/>
                  <a:t>abou</a:t>
                </a:r>
                <a:r>
                  <a:rPr lang="en-US" altLang="ja-JP" dirty="0" smtClean="0"/>
                  <a:t>t100eV </a:t>
                </a:r>
                <a:r>
                  <a:rPr lang="en-US" altLang="ja-JP" dirty="0" smtClean="0"/>
                  <a:t>to </a:t>
                </a:r>
                <a:r>
                  <a:rPr kumimoji="1" lang="en-US" altLang="ja-JP" dirty="0" smtClean="0"/>
                  <a:t>the energy shift.</a:t>
                </a: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1560" y="3861048"/>
                <a:ext cx="8064896" cy="2376264"/>
              </a:xfrm>
              <a:blipFill rotWithShape="1">
                <a:blip r:embed="rId2"/>
                <a:stretch>
                  <a:fillRect l="-302" t="-4359" b="-20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コンテンツ プレースホルダー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57616292"/>
                  </p:ext>
                </p:extLst>
              </p:nvPr>
            </p:nvGraphicFramePr>
            <p:xfrm>
              <a:off x="467544" y="1392864"/>
              <a:ext cx="8229600" cy="2252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486000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Energy</a:t>
                          </a:r>
                          <a:r>
                            <a:rPr kumimoji="1" lang="en-US" altLang="ja-JP" baseline="0" dirty="0" smtClean="0"/>
                            <a:t> shift </a:t>
                          </a:r>
                          <a:r>
                            <a:rPr kumimoji="1" lang="ja-JP" altLang="en-US" dirty="0" smtClean="0"/>
                            <a:t>（</a:t>
                          </a:r>
                          <a:r>
                            <a:rPr kumimoji="1" lang="en-US" altLang="ja-JP" dirty="0" smtClean="0"/>
                            <a:t>eV</a:t>
                          </a:r>
                          <a:r>
                            <a:rPr kumimoji="1" lang="ja-JP" altLang="en-US" dirty="0" smtClean="0"/>
                            <a:t>）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Decay</a:t>
                          </a:r>
                          <a:r>
                            <a:rPr kumimoji="1" lang="en-US" altLang="ja-JP" baseline="0" dirty="0" smtClean="0"/>
                            <a:t> width </a:t>
                          </a:r>
                          <a:r>
                            <a:rPr kumimoji="1" lang="en-US" altLang="ja-JP" dirty="0" smtClean="0"/>
                            <a:t>(eV)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MH</a:t>
                          </a:r>
                          <a:r>
                            <a:rPr kumimoji="1" lang="en-US" altLang="ja-JP" baseline="0" dirty="0" smtClean="0"/>
                            <a:t> ( w/o threshold-difference 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-188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574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MH</a:t>
                          </a:r>
                          <a:r>
                            <a:rPr kumimoji="1" lang="ja-JP" altLang="en-US" dirty="0" smtClean="0"/>
                            <a:t>（</a:t>
                          </a:r>
                          <a:r>
                            <a:rPr kumimoji="1" lang="en-US" altLang="ja-JP" baseline="0" dirty="0" smtClean="0"/>
                            <a:t>w/ threshold-difference </a:t>
                          </a:r>
                          <a:r>
                            <a:rPr kumimoji="1" lang="ja-JP" altLang="en-US" dirty="0" smtClean="0"/>
                            <a:t>）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-307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606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Experiment</a:t>
                          </a:r>
                          <a:r>
                            <a:rPr kumimoji="1" lang="en-US" altLang="ja-JP" baseline="0" dirty="0" smtClean="0"/>
                            <a:t> (</a:t>
                          </a:r>
                          <a:r>
                            <a:rPr lang="en-US" altLang="ja-JP" sz="1800" dirty="0" smtClean="0"/>
                            <a:t>SIDDHARTA)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283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kumimoji="1" lang="en-US" altLang="ja-JP" dirty="0" smtClean="0"/>
                            <a:t>36(stat)</a:t>
                          </a:r>
                          <a:r>
                            <a:rPr kumimoji="1" lang="en-US" altLang="ja-JP" dirty="0" smtClean="0"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kumimoji="1" lang="en-US" altLang="ja-JP" dirty="0" smtClean="0"/>
                            <a:t>6(syst)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i="0" dirty="0" smtClean="0">
                              <a:latin typeface="+mn-lt"/>
                              <a:ea typeface="+mn-ea"/>
                            </a:rPr>
                            <a:t>541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kumimoji="1" lang="en-US" altLang="ja-JP" dirty="0" smtClean="0"/>
                            <a:t>89(stat)</a:t>
                          </a:r>
                          <a:r>
                            <a:rPr kumimoji="1" lang="en-US" altLang="ja-JP" dirty="0" smtClean="0"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kumimoji="1" lang="en-US" altLang="ja-JP" dirty="0" smtClean="0"/>
                            <a:t>22(syst)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コンテンツ プレースホルダー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57616292"/>
                  </p:ext>
                </p:extLst>
              </p:nvPr>
            </p:nvGraphicFramePr>
            <p:xfrm>
              <a:off x="467544" y="1392864"/>
              <a:ext cx="8229600" cy="2252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486000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Energy</a:t>
                          </a:r>
                          <a:r>
                            <a:rPr kumimoji="1" lang="en-US" altLang="ja-JP" baseline="0" dirty="0" smtClean="0"/>
                            <a:t> shift </a:t>
                          </a:r>
                          <a:r>
                            <a:rPr kumimoji="1" lang="ja-JP" altLang="en-US" dirty="0" smtClean="0"/>
                            <a:t>（</a:t>
                          </a:r>
                          <a:r>
                            <a:rPr kumimoji="1" lang="en-US" altLang="ja-JP" dirty="0" smtClean="0"/>
                            <a:t>eV</a:t>
                          </a:r>
                          <a:r>
                            <a:rPr kumimoji="1" lang="ja-JP" altLang="en-US" dirty="0" smtClean="0"/>
                            <a:t>）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Decay</a:t>
                          </a:r>
                          <a:r>
                            <a:rPr kumimoji="1" lang="en-US" altLang="ja-JP" baseline="0" dirty="0" smtClean="0"/>
                            <a:t> width </a:t>
                          </a:r>
                          <a:r>
                            <a:rPr kumimoji="1" lang="en-US" altLang="ja-JP" dirty="0" smtClean="0"/>
                            <a:t>(eV)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MH</a:t>
                          </a:r>
                          <a:r>
                            <a:rPr kumimoji="1" lang="en-US" altLang="ja-JP" baseline="0" dirty="0" smtClean="0"/>
                            <a:t> ( w/o threshold-difference 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-188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574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MH</a:t>
                          </a:r>
                          <a:r>
                            <a:rPr kumimoji="1" lang="ja-JP" altLang="en-US" dirty="0" smtClean="0"/>
                            <a:t>（</a:t>
                          </a:r>
                          <a:r>
                            <a:rPr kumimoji="1" lang="en-US" altLang="ja-JP" baseline="0" dirty="0" smtClean="0"/>
                            <a:t>w/ threshold-difference </a:t>
                          </a:r>
                          <a:r>
                            <a:rPr kumimoji="1" lang="ja-JP" altLang="en-US" dirty="0" smtClean="0"/>
                            <a:t>）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-307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606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Experiment</a:t>
                          </a:r>
                          <a:r>
                            <a:rPr kumimoji="1" lang="en-US" altLang="ja-JP" baseline="0" dirty="0" smtClean="0"/>
                            <a:t> (</a:t>
                          </a:r>
                          <a:r>
                            <a:rPr lang="en-US" altLang="ja-JP" sz="1800" dirty="0" smtClean="0"/>
                            <a:t>SIDDHARTA)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222" t="-37125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222" t="-37125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4209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275"/>
    </mc:Choice>
    <mc:Fallback>
      <p:transition spd="slow" advTm="9727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コンテンツ プレースホルダー 4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932614715"/>
                  </p:ext>
                </p:extLst>
              </p:nvPr>
            </p:nvGraphicFramePr>
            <p:xfrm>
              <a:off x="457200" y="1219200"/>
              <a:ext cx="8229600" cy="49371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コンテンツ プレースホルダー 4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932614715"/>
                  </p:ext>
                </p:extLst>
              </p:nvPr>
            </p:nvGraphicFramePr>
            <p:xfrm>
              <a:off x="457200" y="1219200"/>
              <a:ext cx="8229600" cy="49371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2701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79"/>
    </mc:Choice>
    <mc:Fallback>
      <p:transition spd="slow" advTm="3127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Results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prstClr val="black"/>
                        </a:solidFill>
                        <a:latin typeface="Cambria Math"/>
                      </a:rPr>
                      <m:t>N</m:t>
                    </m:r>
                    <m:acc>
                      <m:accPr>
                        <m:chr m:val="̅"/>
                        <m:ctrlPr>
                          <a:rPr lang="en-US" altLang="ja-JP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/>
                          </a:rPr>
                          <m:t>K</m:t>
                        </m:r>
                      </m:e>
                    </m:acc>
                  </m:oMath>
                </a14:m>
                <a:r>
                  <a:rPr lang="en-US" altLang="ja-JP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ja-JP" dirty="0" smtClean="0"/>
                  <a:t>two-body)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コンテンツ プレースホルダー 4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935287693"/>
                  </p:ext>
                </p:extLst>
              </p:nvPr>
            </p:nvGraphicFramePr>
            <p:xfrm>
              <a:off x="467544" y="1412776"/>
              <a:ext cx="8229600" cy="243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486000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Energy</a:t>
                          </a:r>
                          <a:r>
                            <a:rPr kumimoji="1" lang="en-US" altLang="ja-JP" baseline="0" dirty="0" smtClean="0"/>
                            <a:t> shift </a:t>
                          </a:r>
                          <a:r>
                            <a:rPr kumimoji="1" lang="ja-JP" altLang="en-US" dirty="0" smtClean="0"/>
                            <a:t>（</a:t>
                          </a:r>
                          <a:r>
                            <a:rPr kumimoji="1" lang="en-US" altLang="ja-JP" dirty="0" smtClean="0"/>
                            <a:t>eV</a:t>
                          </a:r>
                          <a:r>
                            <a:rPr kumimoji="1" lang="ja-JP" altLang="en-US" dirty="0" smtClean="0"/>
                            <a:t>）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Decay</a:t>
                          </a:r>
                          <a:r>
                            <a:rPr kumimoji="1" lang="en-US" altLang="ja-JP" baseline="0" dirty="0" smtClean="0"/>
                            <a:t> width </a:t>
                          </a:r>
                          <a:r>
                            <a:rPr kumimoji="1" lang="en-US" altLang="ja-JP" dirty="0" smtClean="0"/>
                            <a:t>(eV)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AY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-399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318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MH</a:t>
                          </a:r>
                          <a:r>
                            <a:rPr kumimoji="1" lang="ja-JP" altLang="en-US" dirty="0" smtClean="0"/>
                            <a:t>（</a:t>
                          </a:r>
                          <a:r>
                            <a:rPr kumimoji="1" lang="en-US" altLang="ja-JP" dirty="0" smtClean="0"/>
                            <a:t>E=0</a:t>
                          </a:r>
                          <a:r>
                            <a:rPr kumimoji="1" lang="ja-JP" altLang="en-US" dirty="0" smtClean="0"/>
                            <a:t>）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-307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606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MH</a:t>
                          </a:r>
                          <a:r>
                            <a:rPr kumimoji="1" lang="ja-JP" altLang="en-US" dirty="0" smtClean="0"/>
                            <a:t>（</a:t>
                          </a:r>
                          <a:r>
                            <a:rPr kumimoji="1" lang="en-US" altLang="ja-JP" dirty="0" smtClean="0"/>
                            <a:t>self</a:t>
                          </a:r>
                          <a:r>
                            <a:rPr kumimoji="1" lang="en-US" altLang="ja-JP" baseline="0" dirty="0" smtClean="0"/>
                            <a:t>-consistent</a:t>
                          </a:r>
                          <a:r>
                            <a:rPr kumimoji="1" lang="ja-JP" altLang="en-US" dirty="0" smtClean="0"/>
                            <a:t>）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-307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606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Experiment</a:t>
                          </a:r>
                          <a:r>
                            <a:rPr kumimoji="1" lang="en-US" altLang="ja-JP" baseline="0" dirty="0" smtClean="0"/>
                            <a:t> (</a:t>
                          </a:r>
                          <a:r>
                            <a:rPr lang="en-US" altLang="ja-JP" sz="1800" dirty="0" smtClean="0"/>
                            <a:t>SIDDHARTA)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283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kumimoji="1" lang="en-US" altLang="ja-JP" dirty="0" smtClean="0"/>
                            <a:t>36(stat)</a:t>
                          </a:r>
                          <a:r>
                            <a:rPr kumimoji="1" lang="en-US" altLang="ja-JP" dirty="0" smtClean="0"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kumimoji="1" lang="en-US" altLang="ja-JP" dirty="0" smtClean="0"/>
                            <a:t>6(syst)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i="0" dirty="0" smtClean="0">
                              <a:latin typeface="+mn-lt"/>
                              <a:ea typeface="+mn-ea"/>
                            </a:rPr>
                            <a:t>541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kumimoji="1" lang="en-US" altLang="ja-JP" dirty="0" smtClean="0"/>
                            <a:t>89(stat)</a:t>
                          </a:r>
                          <a:r>
                            <a:rPr kumimoji="1" lang="en-US" altLang="ja-JP" dirty="0" smtClean="0"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kumimoji="1" lang="en-US" altLang="ja-JP" dirty="0" smtClean="0"/>
                            <a:t>22(syst)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コンテンツ プレースホルダー 4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935287693"/>
                  </p:ext>
                </p:extLst>
              </p:nvPr>
            </p:nvGraphicFramePr>
            <p:xfrm>
              <a:off x="467544" y="1412776"/>
              <a:ext cx="8229600" cy="243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486000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Energy</a:t>
                          </a:r>
                          <a:r>
                            <a:rPr kumimoji="1" lang="en-US" altLang="ja-JP" baseline="0" dirty="0" smtClean="0"/>
                            <a:t> shift </a:t>
                          </a:r>
                          <a:r>
                            <a:rPr kumimoji="1" lang="ja-JP" altLang="en-US" dirty="0" smtClean="0"/>
                            <a:t>（</a:t>
                          </a:r>
                          <a:r>
                            <a:rPr kumimoji="1" lang="en-US" altLang="ja-JP" dirty="0" smtClean="0"/>
                            <a:t>eV</a:t>
                          </a:r>
                          <a:r>
                            <a:rPr kumimoji="1" lang="ja-JP" altLang="en-US" dirty="0" smtClean="0"/>
                            <a:t>）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Decay</a:t>
                          </a:r>
                          <a:r>
                            <a:rPr kumimoji="1" lang="en-US" altLang="ja-JP" baseline="0" dirty="0" smtClean="0"/>
                            <a:t> width </a:t>
                          </a:r>
                          <a:r>
                            <a:rPr kumimoji="1" lang="en-US" altLang="ja-JP" dirty="0" smtClean="0"/>
                            <a:t>(eV)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AY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-</a:t>
                          </a:r>
                          <a:r>
                            <a:rPr kumimoji="1" lang="en-US" altLang="ja-JP" dirty="0" smtClean="0"/>
                            <a:t>399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318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MH</a:t>
                          </a:r>
                          <a:r>
                            <a:rPr kumimoji="1" lang="ja-JP" altLang="en-US" dirty="0" smtClean="0"/>
                            <a:t>（</a:t>
                          </a:r>
                          <a:r>
                            <a:rPr kumimoji="1" lang="en-US" altLang="ja-JP" dirty="0" smtClean="0"/>
                            <a:t>E=0</a:t>
                          </a:r>
                          <a:r>
                            <a:rPr kumimoji="1" lang="ja-JP" altLang="en-US" dirty="0" smtClean="0"/>
                            <a:t>）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-307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606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MH</a:t>
                          </a:r>
                          <a:r>
                            <a:rPr kumimoji="1" lang="ja-JP" altLang="en-US" dirty="0" smtClean="0"/>
                            <a:t>（</a:t>
                          </a:r>
                          <a:r>
                            <a:rPr kumimoji="1" lang="en-US" altLang="ja-JP" dirty="0" smtClean="0"/>
                            <a:t>self</a:t>
                          </a:r>
                          <a:r>
                            <a:rPr kumimoji="1" lang="en-US" altLang="ja-JP" baseline="0" dirty="0" smtClean="0"/>
                            <a:t>-consistent</a:t>
                          </a:r>
                          <a:r>
                            <a:rPr kumimoji="1" lang="ja-JP" altLang="en-US" dirty="0" smtClean="0"/>
                            <a:t>）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-307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606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Experiment</a:t>
                          </a:r>
                          <a:r>
                            <a:rPr kumimoji="1" lang="en-US" altLang="ja-JP" baseline="0" dirty="0" smtClean="0"/>
                            <a:t> (</a:t>
                          </a:r>
                          <a:r>
                            <a:rPr lang="en-US" altLang="ja-JP" sz="1800" dirty="0" smtClean="0"/>
                            <a:t>SIDDHARTA)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222" t="-406250" r="-100000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222" t="-406250" b="-125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8" name="グループ化 7"/>
          <p:cNvGrpSpPr/>
          <p:nvPr/>
        </p:nvGrpSpPr>
        <p:grpSpPr>
          <a:xfrm>
            <a:off x="6360522" y="4322870"/>
            <a:ext cx="2387941" cy="834322"/>
            <a:chOff x="4788024" y="3801637"/>
            <a:chExt cx="2664296" cy="875779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4788024" y="4052612"/>
              <a:ext cx="2664296" cy="624804"/>
              <a:chOff x="4788024" y="4052612"/>
              <a:chExt cx="2664296" cy="624804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6804247" y="4052644"/>
                <a:ext cx="648073" cy="62477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4788024" y="4052644"/>
                <a:ext cx="648072" cy="62477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6889701" y="4052643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/>
                  <a:t>N</a:t>
                </a:r>
                <a:endParaRPr kumimoji="1" lang="ja-JP" altLang="en-US" sz="28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テキスト ボックス 16"/>
                  <p:cNvSpPr txBox="1"/>
                  <p:nvPr/>
                </p:nvSpPr>
                <p:spPr>
                  <a:xfrm>
                    <a:off x="4881395" y="4052612"/>
                    <a:ext cx="432048" cy="549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kumimoji="1" lang="en-US" altLang="ja-JP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oMath>
                      </m:oMathPara>
                    </a14:m>
                    <a:endParaRPr kumimoji="1" lang="ja-JP" altLang="en-US" sz="2800" dirty="0"/>
                  </a:p>
                </p:txBody>
              </p:sp>
            </mc:Choice>
            <mc:Fallback xmlns="">
              <p:sp>
                <p:nvSpPr>
                  <p:cNvPr id="17" name="テキスト ボックス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1395" y="4052612"/>
                    <a:ext cx="432048" cy="549218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直線矢印コネクタ 18"/>
              <p:cNvCxnSpPr>
                <a:stCxn id="15" idx="6"/>
                <a:endCxn id="13" idx="2"/>
              </p:cNvCxnSpPr>
              <p:nvPr/>
            </p:nvCxnSpPr>
            <p:spPr>
              <a:xfrm>
                <a:off x="5436097" y="4365030"/>
                <a:ext cx="136815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5745906" y="3801637"/>
                  <a:ext cx="792089" cy="549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5906" y="3801637"/>
                  <a:ext cx="792089" cy="5492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588960" y="4005064"/>
            <a:ext cx="5567216" cy="23042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solidFill>
                  <a:srgbClr val="FF0000"/>
                </a:solidFill>
              </a:rPr>
              <a:t>The effect of the self-consistency in the MH potential is negligible.</a:t>
            </a:r>
            <a:endParaRPr lang="en-US" altLang="ja-JP" sz="2000" b="0" dirty="0" smtClean="0">
              <a:solidFill>
                <a:srgbClr val="FF0000"/>
              </a:solidFill>
            </a:endParaRPr>
          </a:p>
          <a:p>
            <a:r>
              <a:rPr lang="en-US" altLang="ja-JP" sz="2000" dirty="0" smtClean="0"/>
              <a:t>MH interaction well reproduced the SIDDHARTA experiment.</a:t>
            </a:r>
          </a:p>
          <a:p>
            <a:r>
              <a:rPr lang="en-US" altLang="ja-JP" sz="2000" dirty="0" smtClean="0"/>
              <a:t>AY interaction failed to reproduce the experimental value.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022461" y="5229200"/>
            <a:ext cx="172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0.1~300 </a:t>
            </a:r>
            <a:r>
              <a:rPr kumimoji="1" lang="en-US" altLang="ja-JP" dirty="0" err="1" smtClean="0"/>
              <a:t>fm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757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054"/>
    </mc:Choice>
    <mc:Fallback>
      <p:transition spd="slow" advTm="8605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Results (</a:t>
            </a:r>
            <a:r>
              <a:rPr lang="en-US" altLang="ja-JP" dirty="0"/>
              <a:t>three-body) 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123571"/>
              </p:ext>
            </p:extLst>
          </p:nvPr>
        </p:nvGraphicFramePr>
        <p:xfrm>
          <a:off x="539552" y="1340767"/>
          <a:ext cx="7920879" cy="1584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528059"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solidFill>
                            <a:srgbClr val="FFFF00"/>
                          </a:solidFill>
                        </a:rPr>
                        <a:t>Kaonic</a:t>
                      </a:r>
                      <a:r>
                        <a:rPr kumimoji="1" lang="en-US" altLang="ja-JP" dirty="0" smtClean="0">
                          <a:solidFill>
                            <a:srgbClr val="FFFF00"/>
                          </a:solidFill>
                        </a:rPr>
                        <a:t> deuterium</a:t>
                      </a:r>
                      <a:endParaRPr kumimoji="1" lang="ja-JP" alt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Energy</a:t>
                      </a:r>
                      <a:r>
                        <a:rPr kumimoji="1" lang="en-US" altLang="ja-JP" baseline="0" dirty="0" smtClean="0"/>
                        <a:t> shift </a:t>
                      </a:r>
                      <a:r>
                        <a:rPr kumimoji="1" lang="en-US" altLang="ja-JP" dirty="0" smtClean="0"/>
                        <a:t>(eV)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Decay</a:t>
                      </a:r>
                      <a:r>
                        <a:rPr kumimoji="1" lang="en-US" altLang="ja-JP" baseline="0" dirty="0" smtClean="0"/>
                        <a:t> width </a:t>
                      </a:r>
                      <a:r>
                        <a:rPr kumimoji="1" lang="en-US" altLang="ja-JP" dirty="0" smtClean="0"/>
                        <a:t>(eV)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-778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624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-6</a:t>
                      </a:r>
                      <a:r>
                        <a:rPr kumimoji="1" lang="en-US" altLang="ja-JP" u="none" dirty="0" smtClean="0"/>
                        <a:t>69</a:t>
                      </a:r>
                      <a:endParaRPr kumimoji="1" lang="ja-JP" alt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1030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06944"/>
              </p:ext>
            </p:extLst>
          </p:nvPr>
        </p:nvGraphicFramePr>
        <p:xfrm>
          <a:off x="539553" y="3068960"/>
          <a:ext cx="7920879" cy="138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461997"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solidFill>
                            <a:schemeClr val="bg1"/>
                          </a:solidFill>
                        </a:rPr>
                        <a:t>Kaonic</a:t>
                      </a:r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 hydrogen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Energy</a:t>
                      </a:r>
                      <a:r>
                        <a:rPr kumimoji="1" lang="en-US" altLang="ja-JP" baseline="0" dirty="0" smtClean="0"/>
                        <a:t> shift </a:t>
                      </a:r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eV</a:t>
                      </a:r>
                      <a:r>
                        <a:rPr kumimoji="1"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Decay</a:t>
                      </a:r>
                      <a:r>
                        <a:rPr kumimoji="1" lang="en-US" altLang="ja-JP" baseline="0" dirty="0" smtClean="0"/>
                        <a:t> width </a:t>
                      </a:r>
                      <a:r>
                        <a:rPr kumimoji="1" lang="en-US" altLang="ja-JP" dirty="0" smtClean="0"/>
                        <a:t>(eV)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61997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-399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318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61997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-307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606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/>
              <p:cNvSpPr txBox="1">
                <a:spLocks/>
              </p:cNvSpPr>
              <p:nvPr/>
            </p:nvSpPr>
            <p:spPr>
              <a:xfrm>
                <a:off x="588960" y="4509120"/>
                <a:ext cx="7655448" cy="1800200"/>
              </a:xfrm>
              <a:prstGeom prst="rect">
                <a:avLst/>
              </a:prstGeom>
            </p:spPr>
            <p:txBody>
              <a:bodyPr vert="horz">
                <a:normAutofit fontScale="92500" lnSpcReduction="1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1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1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1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1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1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1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200" dirty="0" smtClean="0"/>
                  <a:t>Converged solution with more than 1500 basis</a:t>
                </a:r>
              </a:p>
              <a:p>
                <a:r>
                  <a:rPr lang="en-US" altLang="ja-JP" sz="2200" dirty="0" smtClean="0"/>
                  <a:t>The effect from the difference of threshold is not taken into account.</a:t>
                </a:r>
              </a:p>
              <a:p>
                <a:r>
                  <a:rPr lang="en-US" altLang="ja-JP" sz="2200" dirty="0" smtClean="0"/>
                  <a:t>Energy dependence of MH interaction is fixed to 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latin typeface="Cambria Math"/>
                      </a:rPr>
                      <m:t>𝐸</m:t>
                    </m:r>
                    <m:r>
                      <a:rPr lang="en-US" altLang="ja-JP" sz="2200" b="0" i="1" smtClean="0">
                        <a:latin typeface="Cambria Math"/>
                      </a:rPr>
                      <m:t>=0</m:t>
                    </m:r>
                    <m:r>
                      <a:rPr lang="en-US" altLang="ja-JP" sz="2200" b="0" i="0" smtClean="0">
                        <a:latin typeface="Cambria Math"/>
                      </a:rPr>
                      <m:t>.</m:t>
                    </m:r>
                  </m:oMath>
                </a14:m>
                <a:endParaRPr lang="en-US" altLang="ja-JP" sz="2200" b="0" dirty="0" smtClean="0"/>
              </a:p>
              <a:p>
                <a:r>
                  <a:rPr lang="en-US" altLang="ja-JP" sz="2200" dirty="0" smtClean="0"/>
                  <a:t>Both </a:t>
                </a:r>
                <a:r>
                  <a:rPr lang="en-US" altLang="ja-JP" sz="2200" dirty="0"/>
                  <a:t>e</a:t>
                </a:r>
                <a:r>
                  <a:rPr lang="en-US" altLang="ja-JP" sz="2200" dirty="0" smtClean="0"/>
                  <a:t>nergy shift and decay width of the </a:t>
                </a:r>
                <a:r>
                  <a:rPr lang="en-US" altLang="ja-JP" sz="2200" dirty="0" err="1" smtClean="0"/>
                  <a:t>kaonic</a:t>
                </a:r>
                <a:r>
                  <a:rPr lang="en-US" altLang="ja-JP" sz="2200" dirty="0" smtClean="0"/>
                  <a:t> deuterium are larger than the that of the </a:t>
                </a:r>
                <a:r>
                  <a:rPr lang="en-US" altLang="ja-JP" sz="2200" dirty="0" err="1" smtClean="0"/>
                  <a:t>kaonic</a:t>
                </a:r>
                <a:r>
                  <a:rPr lang="en-US" altLang="ja-JP" sz="2200" dirty="0" smtClean="0"/>
                  <a:t> hydrogen.</a:t>
                </a:r>
              </a:p>
              <a:p>
                <a:endParaRPr lang="en-US" altLang="ja-JP" sz="1800" dirty="0" smtClean="0"/>
              </a:p>
              <a:p>
                <a:endParaRPr lang="en-US" altLang="ja-JP" sz="1800" dirty="0" smtClean="0"/>
              </a:p>
            </p:txBody>
          </p:sp>
        </mc:Choice>
        <mc:Fallback xmlns="">
          <p:sp>
            <p:nvSpPr>
              <p:cNvPr id="7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60" y="4509120"/>
                <a:ext cx="7655448" cy="1800200"/>
              </a:xfrm>
              <a:prstGeom prst="rect">
                <a:avLst/>
              </a:prstGeom>
              <a:blipFill rotWithShape="1">
                <a:blip r:embed="rId2"/>
                <a:stretch>
                  <a:fillRect l="-319" t="-3390" r="-319" b="-3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961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448"/>
    </mc:Choice>
    <mc:Fallback>
      <p:transition spd="slow" advTm="8544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:r>
                  <a:rPr lang="en-US" altLang="ja-JP" sz="2000" dirty="0" smtClean="0">
                    <a:solidFill>
                      <a:schemeClr val="tx1"/>
                    </a:solidFill>
                  </a:rPr>
                  <a:t>MH potential is consistent with the SIDDHARTA experiment, but  AY potential is not.</a:t>
                </a:r>
              </a:p>
              <a:p>
                <a:pPr lvl="1"/>
                <a:r>
                  <a:rPr lang="en-US" altLang="ja-JP" sz="2000" dirty="0" smtClean="0">
                    <a:solidFill>
                      <a:schemeClr val="tx1"/>
                    </a:solidFill>
                  </a:rPr>
                  <a:t>The effect of the self-consistency of the interaction is negligible for </a:t>
                </a:r>
                <a:r>
                  <a:rPr lang="en-US" altLang="ja-JP" sz="2000" dirty="0" err="1" smtClean="0">
                    <a:solidFill>
                      <a:schemeClr val="tx1"/>
                    </a:solidFill>
                  </a:rPr>
                  <a:t>kaonic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 atoms.</a:t>
                </a:r>
              </a:p>
              <a:p>
                <a:pPr lvl="1"/>
                <a:r>
                  <a:rPr lang="en-US" altLang="ja-JP" sz="2000" dirty="0" smtClean="0">
                    <a:solidFill>
                      <a:schemeClr val="tx1"/>
                    </a:solidFill>
                  </a:rPr>
                  <a:t>The effect of the mass difference is about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100eV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lvl="1"/>
                <a:r>
                  <a:rPr lang="en-US" altLang="ja-JP" sz="2000" dirty="0" smtClean="0">
                    <a:solidFill>
                      <a:schemeClr val="tx1"/>
                    </a:solidFill>
                  </a:rPr>
                  <a:t>Three-body calculation for the </a:t>
                </a:r>
                <a:r>
                  <a:rPr lang="en-US" altLang="ja-JP" sz="2000" dirty="0" err="1" smtClean="0">
                    <a:solidFill>
                      <a:schemeClr val="tx1"/>
                    </a:solidFill>
                  </a:rPr>
                  <a:t>kaonic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 deuterium is performed.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ϵ</m:t>
                          </m:r>
                        </m:e>
                        <m:sub>
                          <m:r>
                            <a:rPr lang="en-US" altLang="ja-JP" sz="20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altLang="ja-JP" sz="20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altLang="ja-JP" sz="2000" dirty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ja-JP" sz="2000" b="0" i="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−669</m:t>
                      </m:r>
                      <m:r>
                        <m:rPr>
                          <m:nor/>
                        </m:rPr>
                        <a:rPr lang="en-US" altLang="ja-JP" sz="2000" dirty="0">
                          <a:solidFill>
                            <a:schemeClr val="tx1"/>
                          </a:solidFill>
                        </a:rPr>
                        <m:t>eV</m:t>
                      </m:r>
                      <m:r>
                        <a:rPr lang="en-US" altLang="ja-JP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en-US" altLang="ja-JP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altLang="ja-JP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altLang="ja-JP" sz="20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ja-JP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1030</m:t>
                      </m:r>
                      <m:r>
                        <m:rPr>
                          <m:nor/>
                        </m:rPr>
                        <a:rPr lang="en-US" altLang="ja-JP" sz="2000" dirty="0">
                          <a:solidFill>
                            <a:schemeClr val="tx1"/>
                          </a:solidFill>
                        </a:rPr>
                        <m:t>eV</m:t>
                      </m:r>
                    </m:oMath>
                  </m:oMathPara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r>
                  <a:rPr kumimoji="1" lang="en-US" altLang="ja-JP" sz="2000" dirty="0" smtClean="0">
                    <a:solidFill>
                      <a:schemeClr val="tx1"/>
                    </a:solidFill>
                  </a:rPr>
                  <a:t>Future work</a:t>
                </a:r>
              </a:p>
              <a:p>
                <a:pPr lvl="1"/>
                <a:r>
                  <a:rPr lang="en-US" altLang="ja-JP" sz="2000" dirty="0" smtClean="0">
                    <a:solidFill>
                      <a:schemeClr val="tx1"/>
                    </a:solidFill>
                  </a:rPr>
                  <a:t>Wave function including the L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≠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0 components.</a:t>
                </a:r>
              </a:p>
              <a:p>
                <a:pPr marL="274320" lvl="1" indent="0">
                  <a:buNone/>
                </a:pPr>
                <a:r>
                  <a:rPr lang="ja-JP" altLang="en-US" sz="2000" dirty="0">
                    <a:solidFill>
                      <a:schemeClr val="tx1"/>
                    </a:solidFill>
                  </a:rPr>
                  <a:t>　</a:t>
                </a:r>
                <a:r>
                  <a:rPr lang="ja-JP" altLang="en-US" sz="2000" dirty="0" smtClean="0">
                    <a:solidFill>
                      <a:schemeClr val="tx1"/>
                    </a:solidFill>
                  </a:rPr>
                  <a:t>→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The transition from 2p</a:t>
                </a:r>
                <a:r>
                  <a:rPr lang="ja-JP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to 1s</a:t>
                </a:r>
                <a:r>
                  <a:rPr lang="ja-JP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is measured in experiments</a:t>
                </a:r>
              </a:p>
              <a:p>
                <a:pPr lvl="1"/>
                <a:r>
                  <a:rPr lang="en-US" altLang="ja-JP" sz="2000" dirty="0">
                    <a:solidFill>
                      <a:schemeClr val="tx1"/>
                    </a:solidFill>
                  </a:rPr>
                  <a:t>Mass difference for the </a:t>
                </a:r>
                <a:r>
                  <a:rPr lang="en-US" altLang="ja-JP" sz="2000" dirty="0" err="1">
                    <a:solidFill>
                      <a:schemeClr val="tx1"/>
                    </a:solidFill>
                  </a:rPr>
                  <a:t>kaonic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deuterium</a:t>
                </a:r>
                <a:endParaRPr lang="ja-JP" altLang="en-US" sz="20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ja-JP" sz="2000" dirty="0" smtClean="0">
                    <a:solidFill>
                      <a:schemeClr val="tx1"/>
                    </a:solidFill>
                  </a:rPr>
                  <a:t>More particles systems </a:t>
                </a:r>
                <a:r>
                  <a:rPr kumimoji="1" lang="ja-JP" altLang="en-US" sz="2000" dirty="0" smtClean="0">
                    <a:solidFill>
                      <a:schemeClr val="tx1"/>
                    </a:solidFill>
                  </a:rPr>
                  <a:t>（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He</m:t>
                        </m:r>
                      </m:e>
                    </m:sPre>
                    <m:r>
                      <a:rPr lang="en-US" altLang="ja-JP" sz="20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K</m:t>
                        </m:r>
                      </m:e>
                      <m:sup>
                        <m:r>
                          <a:rPr lang="en-US" altLang="ja-JP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altLang="ja-JP" sz="200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sPre>
                      <m:sPre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He</m:t>
                        </m:r>
                      </m:e>
                    </m:sPre>
                    <m:r>
                      <a:rPr lang="en-US" altLang="ja-JP" sz="20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K</m:t>
                        </m:r>
                      </m:e>
                      <m:sup>
                        <m:r>
                          <a:rPr lang="en-US" altLang="ja-JP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ja-JP" sz="2000" dirty="0" smtClean="0">
                    <a:solidFill>
                      <a:schemeClr val="tx1"/>
                    </a:solidFill>
                  </a:rPr>
                  <a:t> )</a:t>
                </a: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t="-6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70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789"/>
    </mc:Choice>
    <mc:Fallback>
      <p:transition spd="slow" advTm="9478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83568" y="200257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dirty="0" smtClean="0"/>
              <a:t>Thank you </a:t>
            </a:r>
            <a:r>
              <a:rPr kumimoji="1" lang="ja-JP" altLang="en-US" sz="7200" dirty="0" smtClean="0"/>
              <a:t>　　　　　</a:t>
            </a:r>
            <a:r>
              <a:rPr kumimoji="1" lang="en-US" altLang="ja-JP" sz="7200" dirty="0" smtClean="0"/>
              <a:t>for your attention.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58827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6"/>
    </mc:Choice>
    <mc:Fallback>
      <p:transition spd="slow" advTm="69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Spectra of the system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88" y="1556792"/>
            <a:ext cx="6577420" cy="4937125"/>
          </a:xfrm>
        </p:spPr>
      </p:pic>
      <p:grpSp>
        <p:nvGrpSpPr>
          <p:cNvPr id="5" name="グループ化 4"/>
          <p:cNvGrpSpPr/>
          <p:nvPr/>
        </p:nvGrpSpPr>
        <p:grpSpPr>
          <a:xfrm>
            <a:off x="107504" y="1903191"/>
            <a:ext cx="3168352" cy="3927709"/>
            <a:chOff x="827584" y="1916832"/>
            <a:chExt cx="3168352" cy="3927709"/>
          </a:xfrm>
        </p:grpSpPr>
        <p:cxnSp>
          <p:nvCxnSpPr>
            <p:cNvPr id="6" name="直線コネクタ 5"/>
            <p:cNvCxnSpPr/>
            <p:nvPr/>
          </p:nvCxnSpPr>
          <p:spPr>
            <a:xfrm>
              <a:off x="1169338" y="2708920"/>
              <a:ext cx="324605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グループ化 6"/>
            <p:cNvGrpSpPr/>
            <p:nvPr/>
          </p:nvGrpSpPr>
          <p:grpSpPr>
            <a:xfrm>
              <a:off x="827584" y="1916832"/>
              <a:ext cx="3168352" cy="3927709"/>
              <a:chOff x="323528" y="1916832"/>
              <a:chExt cx="3168352" cy="3927709"/>
            </a:xfrm>
          </p:grpSpPr>
          <p:grpSp>
            <p:nvGrpSpPr>
              <p:cNvPr id="8" name="グループ化 7"/>
              <p:cNvGrpSpPr/>
              <p:nvPr/>
            </p:nvGrpSpPr>
            <p:grpSpPr>
              <a:xfrm>
                <a:off x="323528" y="1916832"/>
                <a:ext cx="3024336" cy="3927709"/>
                <a:chOff x="323528" y="1916832"/>
                <a:chExt cx="3024336" cy="3927709"/>
              </a:xfrm>
            </p:grpSpPr>
            <p:grpSp>
              <p:nvGrpSpPr>
                <p:cNvPr id="11" name="グループ化 10"/>
                <p:cNvGrpSpPr/>
                <p:nvPr/>
              </p:nvGrpSpPr>
              <p:grpSpPr>
                <a:xfrm>
                  <a:off x="1638121" y="2062589"/>
                  <a:ext cx="1709743" cy="655623"/>
                  <a:chOff x="1638121" y="2062589"/>
                  <a:chExt cx="1709743" cy="655623"/>
                </a:xfrm>
              </p:grpSpPr>
              <p:grpSp>
                <p:nvGrpSpPr>
                  <p:cNvPr id="25" name="グループ化 24"/>
                  <p:cNvGrpSpPr/>
                  <p:nvPr/>
                </p:nvGrpSpPr>
                <p:grpSpPr>
                  <a:xfrm>
                    <a:off x="1638121" y="2062589"/>
                    <a:ext cx="1709743" cy="369332"/>
                    <a:chOff x="1782137" y="2134597"/>
                    <a:chExt cx="1709743" cy="369332"/>
                  </a:xfrm>
                </p:grpSpPr>
                <p:cxnSp>
                  <p:nvCxnSpPr>
                    <p:cNvPr id="29" name="直線コネクタ 28"/>
                    <p:cNvCxnSpPr/>
                    <p:nvPr/>
                  </p:nvCxnSpPr>
                  <p:spPr>
                    <a:xfrm>
                      <a:off x="1782137" y="2494637"/>
                      <a:ext cx="1547279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0" name="テキスト ボックス 29"/>
                        <p:cNvSpPr txBox="1"/>
                        <p:nvPr/>
                      </p:nvSpPr>
                      <p:spPr>
                        <a:xfrm>
                          <a:off x="1979712" y="2134597"/>
                          <a:ext cx="151216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30" name="テキスト ボックス 2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979712" y="2134597"/>
                          <a:ext cx="1512168" cy="369332"/>
                        </a:xfrm>
                        <a:prstGeom prst="rect">
                          <a:avLst/>
                        </a:prstGeom>
                        <a:blipFill rotWithShape="1">
                          <a:blip r:embed="rId3"/>
                          <a:stretch>
                            <a:fillRect b="-655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ja-JP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6" name="グループ化 25"/>
                  <p:cNvGrpSpPr/>
                  <p:nvPr/>
                </p:nvGrpSpPr>
                <p:grpSpPr>
                  <a:xfrm>
                    <a:off x="1638121" y="2348880"/>
                    <a:ext cx="1547279" cy="369332"/>
                    <a:chOff x="1782137" y="2483604"/>
                    <a:chExt cx="1547279" cy="369332"/>
                  </a:xfrm>
                </p:grpSpPr>
                <p:cxnSp>
                  <p:nvCxnSpPr>
                    <p:cNvPr id="27" name="直線コネクタ 26"/>
                    <p:cNvCxnSpPr/>
                    <p:nvPr/>
                  </p:nvCxnSpPr>
                  <p:spPr>
                    <a:xfrm>
                      <a:off x="1782137" y="2797696"/>
                      <a:ext cx="1547279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8" name="テキスト ボックス 27"/>
                        <p:cNvSpPr txBox="1"/>
                        <p:nvPr/>
                      </p:nvSpPr>
                      <p:spPr>
                        <a:xfrm>
                          <a:off x="2034952" y="2483604"/>
                          <a:ext cx="1240904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𝑝𝑛</m:t>
                                </m:r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8" name="テキスト ボックス 2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034952" y="2483604"/>
                          <a:ext cx="1240904" cy="369332"/>
                        </a:xfrm>
                        <a:prstGeom prst="rect">
                          <a:avLst/>
                        </a:prstGeom>
                        <a:blipFill rotWithShape="1">
                          <a:blip r:embed="rId4"/>
                          <a:stretch>
                            <a:fillRect b="-655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ja-JP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12" name="グループ化 11"/>
                <p:cNvGrpSpPr/>
                <p:nvPr/>
              </p:nvGrpSpPr>
              <p:grpSpPr>
                <a:xfrm>
                  <a:off x="1547664" y="4509120"/>
                  <a:ext cx="1744960" cy="378624"/>
                  <a:chOff x="1547664" y="4509120"/>
                  <a:chExt cx="1744960" cy="378624"/>
                </a:xfrm>
              </p:grpSpPr>
              <p:cxnSp>
                <p:nvCxnSpPr>
                  <p:cNvPr id="23" name="直線コネクタ 22"/>
                  <p:cNvCxnSpPr/>
                  <p:nvPr/>
                </p:nvCxnSpPr>
                <p:spPr>
                  <a:xfrm>
                    <a:off x="1638121" y="4887744"/>
                    <a:ext cx="1547279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テキスト ボックス 23"/>
                      <p:cNvSpPr txBox="1"/>
                      <p:nvPr/>
                    </p:nvSpPr>
                    <p:spPr>
                      <a:xfrm>
                        <a:off x="1547664" y="4509120"/>
                        <a:ext cx="174496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/>
                                </a:rPr>
                                <m:t>Λ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(1405)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𝑛</m:t>
                              </m:r>
                            </m:oMath>
                          </m:oMathPara>
                        </a14:m>
                        <a:endParaRPr kumimoji="1" lang="ja-JP" altLang="en-US" dirty="0"/>
                      </a:p>
                    </p:txBody>
                  </p:sp>
                </mc:Choice>
                <mc:Fallback xmlns="">
                  <p:sp>
                    <p:nvSpPr>
                      <p:cNvPr id="24" name="テキスト ボックス 2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47664" y="4509120"/>
                        <a:ext cx="1744960" cy="369332"/>
                      </a:xfrm>
                      <a:prstGeom prst="rect">
                        <a:avLst/>
                      </a:prstGeom>
                      <a:blipFill rotWithShape="1">
                        <a:blip r:embed="rId5"/>
                        <a:stretch>
                          <a:fillRect b="-1311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3" name="グループ化 12"/>
                <p:cNvGrpSpPr/>
                <p:nvPr/>
              </p:nvGrpSpPr>
              <p:grpSpPr>
                <a:xfrm>
                  <a:off x="323528" y="1916832"/>
                  <a:ext cx="1296144" cy="3927709"/>
                  <a:chOff x="323528" y="1916832"/>
                  <a:chExt cx="1296144" cy="3927709"/>
                </a:xfrm>
              </p:grpSpPr>
              <p:cxnSp>
                <p:nvCxnSpPr>
                  <p:cNvPr id="14" name="直線矢印コネクタ 13"/>
                  <p:cNvCxnSpPr/>
                  <p:nvPr/>
                </p:nvCxnSpPr>
                <p:spPr>
                  <a:xfrm flipV="1">
                    <a:off x="827584" y="1916832"/>
                    <a:ext cx="0" cy="3927709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テキスト ボックス 14"/>
                  <p:cNvSpPr txBox="1"/>
                  <p:nvPr/>
                </p:nvSpPr>
                <p:spPr>
                  <a:xfrm rot="16200000">
                    <a:off x="-85872" y="3550368"/>
                    <a:ext cx="118813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/>
                      <a:t>B.E. (MeV)</a:t>
                    </a:r>
                    <a:endParaRPr kumimoji="1" lang="ja-JP" altLang="en-US" dirty="0"/>
                  </a:p>
                </p:txBody>
              </p:sp>
              <p:cxnSp>
                <p:nvCxnSpPr>
                  <p:cNvPr id="16" name="直線コネクタ 15"/>
                  <p:cNvCxnSpPr/>
                  <p:nvPr/>
                </p:nvCxnSpPr>
                <p:spPr>
                  <a:xfrm>
                    <a:off x="680037" y="2494637"/>
                    <a:ext cx="295095" cy="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テキスト ボックス 16"/>
                  <p:cNvSpPr txBox="1"/>
                  <p:nvPr/>
                </p:nvSpPr>
                <p:spPr>
                  <a:xfrm>
                    <a:off x="1115616" y="2206605"/>
                    <a:ext cx="28803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/>
                      <a:t>0 </a:t>
                    </a:r>
                    <a:endParaRPr kumimoji="1" lang="ja-JP" altLang="en-US" dirty="0"/>
                  </a:p>
                </p:txBody>
              </p:sp>
              <p:cxnSp>
                <p:nvCxnSpPr>
                  <p:cNvPr id="18" name="直線コネクタ 17"/>
                  <p:cNvCxnSpPr/>
                  <p:nvPr/>
                </p:nvCxnSpPr>
                <p:spPr>
                  <a:xfrm>
                    <a:off x="665282" y="2636912"/>
                    <a:ext cx="324605" cy="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テキスト ボックス 18"/>
                  <p:cNvSpPr txBox="1"/>
                  <p:nvPr/>
                </p:nvSpPr>
                <p:spPr>
                  <a:xfrm>
                    <a:off x="966696" y="2420888"/>
                    <a:ext cx="65297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/>
                      <a:t>-2.20 </a:t>
                    </a:r>
                    <a:endParaRPr kumimoji="1" lang="ja-JP" altLang="en-US" dirty="0"/>
                  </a:p>
                </p:txBody>
              </p:sp>
              <p:cxnSp>
                <p:nvCxnSpPr>
                  <p:cNvPr id="21" name="直線コネクタ 20"/>
                  <p:cNvCxnSpPr/>
                  <p:nvPr/>
                </p:nvCxnSpPr>
                <p:spPr>
                  <a:xfrm>
                    <a:off x="680037" y="4878452"/>
                    <a:ext cx="295095" cy="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テキスト ボックス 21"/>
                  <p:cNvSpPr txBox="1"/>
                  <p:nvPr/>
                </p:nvSpPr>
                <p:spPr>
                  <a:xfrm>
                    <a:off x="966696" y="4653136"/>
                    <a:ext cx="65297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/>
                      <a:t>-29.6 </a:t>
                    </a:r>
                    <a:endParaRPr kumimoji="1" lang="ja-JP" altLang="en-US" dirty="0"/>
                  </a:p>
                </p:txBody>
              </p:sp>
            </p:grpSp>
          </p:grpSp>
          <p:cxnSp>
            <p:nvCxnSpPr>
              <p:cNvPr id="9" name="直線コネクタ 8"/>
              <p:cNvCxnSpPr/>
              <p:nvPr/>
            </p:nvCxnSpPr>
            <p:spPr>
              <a:xfrm>
                <a:off x="1638121" y="2718212"/>
                <a:ext cx="1547279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テキスト ボックス 9"/>
                  <p:cNvSpPr txBox="1"/>
                  <p:nvPr/>
                </p:nvSpPr>
                <p:spPr>
                  <a:xfrm>
                    <a:off x="1475656" y="2708920"/>
                    <a:ext cx="2016224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dirty="0" smtClean="0">
                        <a:solidFill>
                          <a:srgbClr val="00B050"/>
                        </a:solidFill>
                      </a:rPr>
                      <a:t>Kaonic deuterium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𝑝𝑛</m:t>
                          </m:r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kumimoji="1" lang="en-US" altLang="ja-JP" dirty="0" smtClean="0">
                      <a:solidFill>
                        <a:srgbClr val="FF0000"/>
                      </a:solidFill>
                    </a:endParaRPr>
                  </a:p>
                  <a:p>
                    <a:endParaRPr kumimoji="1" lang="ja-JP" alt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テキスト ボックス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5656" y="2708920"/>
                    <a:ext cx="2016224" cy="92333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2727" t="-328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1" name="テキスト ボックス 30"/>
          <p:cNvSpPr txBox="1"/>
          <p:nvPr/>
        </p:nvSpPr>
        <p:spPr>
          <a:xfrm>
            <a:off x="3059832" y="2780928"/>
            <a:ext cx="461665" cy="1746009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kumimoji="1" lang="ja-JP" altLang="en-US" dirty="0"/>
          </a:p>
        </p:txBody>
      </p:sp>
      <p:cxnSp>
        <p:nvCxnSpPr>
          <p:cNvPr id="33" name="直線矢印コネクタ 32"/>
          <p:cNvCxnSpPr/>
          <p:nvPr/>
        </p:nvCxnSpPr>
        <p:spPr>
          <a:xfrm flipV="1">
            <a:off x="3076600" y="2591913"/>
            <a:ext cx="3511624" cy="10336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4788024" y="133147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Energy eigenvalues with AY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403648" y="3645024"/>
            <a:ext cx="165618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continuum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19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7016" y="3018656"/>
            <a:ext cx="5277272" cy="914400"/>
          </a:xfrm>
        </p:spPr>
        <p:txBody>
          <a:bodyPr>
            <a:noAutofit/>
          </a:bodyPr>
          <a:lstStyle/>
          <a:p>
            <a:r>
              <a:rPr lang="en-US" altLang="ja-JP" sz="6000" dirty="0"/>
              <a:t>I</a:t>
            </a:r>
            <a:r>
              <a:rPr kumimoji="1" lang="en-US" altLang="ja-JP" sz="6000" dirty="0" smtClean="0"/>
              <a:t>ntroduction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11794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2"/>
    </mc:Choice>
    <mc:Fallback>
      <p:transition spd="slow" advTm="177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>
                          <a:solidFill>
                            <a:schemeClr val="tx1"/>
                          </a:solidFill>
                          <a:latin typeface="Cambria Math"/>
                        </a:rPr>
                        <m:t>𝛬</m:t>
                      </m:r>
                      <m:r>
                        <a:rPr lang="en-US" altLang="ja-JP" b="0" i="1">
                          <a:solidFill>
                            <a:schemeClr val="tx1"/>
                          </a:solidFill>
                          <a:latin typeface="Cambria Math"/>
                        </a:rPr>
                        <m:t>(1405)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353816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𝚲</m:t>
                      </m:r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𝟏𝟒𝟎𝟓</m:t>
                      </m:r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ja-JP" sz="2400" b="1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sz="2000" b="0" dirty="0" smtClean="0">
                    <a:solidFill>
                      <a:schemeClr val="tx1"/>
                    </a:solidFill>
                  </a:rPr>
                  <a:t>Baryon: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=−1, </m:t>
                    </m:r>
                    <m:sSup>
                      <m:sSup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𝐽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sup>
                    </m:sSup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sz="2000" dirty="0" smtClean="0"/>
                  <a:t>Found experimentally in 1961 for the first time</a:t>
                </a:r>
              </a:p>
              <a:p>
                <a:r>
                  <a:rPr lang="en-US" altLang="ja-JP" sz="2000" dirty="0" smtClean="0"/>
                  <a:t>The excited state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smtClean="0">
                        <a:solidFill>
                          <a:schemeClr val="tx1"/>
                        </a:solidFill>
                        <a:latin typeface="Cambria Math"/>
                      </a:rPr>
                      <m:t>Λ</m:t>
                    </m:r>
                  </m:oMath>
                </a14:m>
                <a:r>
                  <a:rPr lang="ja-JP" altLang="en-US" sz="2000" dirty="0" smtClean="0"/>
                  <a:t> </a:t>
                </a:r>
                <a:r>
                  <a:rPr lang="en-US" altLang="ja-JP" sz="2000" dirty="0" smtClean="0"/>
                  <a:t>particle</a:t>
                </a:r>
              </a:p>
              <a:p>
                <a:r>
                  <a:rPr lang="en-US" altLang="ja-JP" sz="2000" dirty="0" smtClean="0"/>
                  <a:t>Smaller mass than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K</m:t>
                        </m:r>
                      </m:e>
                    </m:acc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ja-JP" altLang="en-US" sz="2000" dirty="0" smtClean="0"/>
                  <a:t> </a:t>
                </a:r>
                <a:r>
                  <a:rPr lang="en-US" altLang="ja-JP" sz="2000" dirty="0" smtClean="0"/>
                  <a:t>threshold (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1435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/>
                        <a:ea typeface="Cambria Math"/>
                      </a:rPr>
                      <m:t>MeV</m:t>
                    </m:r>
                  </m:oMath>
                </a14:m>
                <a:r>
                  <a:rPr lang="en-US" altLang="ja-JP" sz="2000" dirty="0" smtClean="0"/>
                  <a:t>)</a:t>
                </a:r>
                <a:endParaRPr lang="ja-JP" altLang="en-US" sz="2000" dirty="0"/>
              </a:p>
              <a:p>
                <a:endParaRPr lang="en-US" altLang="ja-JP" dirty="0" smtClean="0"/>
              </a:p>
              <a:p>
                <a:pPr marL="0" indent="0">
                  <a:buNone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353816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下矢印 9"/>
          <p:cNvSpPr/>
          <p:nvPr/>
        </p:nvSpPr>
        <p:spPr>
          <a:xfrm>
            <a:off x="3131840" y="3850173"/>
            <a:ext cx="2448272" cy="51493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59632" y="494116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539552" y="4293096"/>
                <a:ext cx="8208912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b="1" dirty="0" smtClean="0">
                    <a:solidFill>
                      <a:srgbClr val="002060"/>
                    </a:solidFill>
                  </a:rPr>
                  <a:t>quark models</a:t>
                </a:r>
              </a:p>
              <a:p>
                <a:r>
                  <a:rPr lang="en-US" altLang="ja-JP" sz="2400" dirty="0" smtClean="0"/>
                  <a:t>3 quarks description</a:t>
                </a:r>
              </a:p>
              <a:p>
                <a:r>
                  <a:rPr lang="ja-JP" altLang="en-US" sz="2400" dirty="0" smtClean="0"/>
                  <a:t>→</a:t>
                </a:r>
                <a:r>
                  <a:rPr lang="en-US" altLang="ja-JP" sz="2400" dirty="0"/>
                  <a:t> </a:t>
                </a:r>
                <a:r>
                  <a:rPr lang="en-US" altLang="ja-JP" sz="2400" u="sng" dirty="0" smtClean="0">
                    <a:solidFill>
                      <a:srgbClr val="FF0000"/>
                    </a:solidFill>
                  </a:rPr>
                  <a:t>It is difficult to reproduce </a:t>
                </a:r>
                <a14:m>
                  <m:oMath xmlns:m="http://schemas.openxmlformats.org/officeDocument/2006/math">
                    <m:r>
                      <a:rPr lang="en-US" altLang="ja-JP" sz="2400" b="0" i="1" u="sng">
                        <a:solidFill>
                          <a:srgbClr val="FF0000"/>
                        </a:solidFill>
                        <a:latin typeface="Cambria Math"/>
                      </a:rPr>
                      <m:t>𝛬</m:t>
                    </m:r>
                    <m:r>
                      <a:rPr lang="en-US" altLang="ja-JP" sz="2400" b="0" i="1" u="sng">
                        <a:solidFill>
                          <a:srgbClr val="FF0000"/>
                        </a:solidFill>
                        <a:latin typeface="Cambria Math"/>
                      </a:rPr>
                      <m:t>(1405)</m:t>
                    </m:r>
                  </m:oMath>
                </a14:m>
                <a:r>
                  <a:rPr lang="en-US" altLang="ja-JP" sz="2400" u="sng" dirty="0" smtClean="0">
                    <a:solidFill>
                      <a:srgbClr val="FF0000"/>
                    </a:solidFill>
                  </a:rPr>
                  <a:t> mass</a:t>
                </a:r>
              </a:p>
              <a:p>
                <a:r>
                  <a:rPr lang="en-US" altLang="ja-JP" sz="2400" dirty="0" smtClean="0"/>
                  <a:t>5 </a:t>
                </a:r>
                <a:r>
                  <a:rPr lang="en-US" altLang="ja-JP" sz="2400" dirty="0"/>
                  <a:t>quarks </a:t>
                </a:r>
                <a:r>
                  <a:rPr lang="en-US" altLang="ja-JP" sz="2400" dirty="0" smtClean="0"/>
                  <a:t>description</a:t>
                </a:r>
              </a:p>
              <a:p>
                <a:r>
                  <a:rPr lang="ja-JP" altLang="en-US" sz="2400" dirty="0" smtClean="0"/>
                  <a:t>→</a:t>
                </a:r>
                <a:r>
                  <a:rPr lang="en-US" altLang="ja-JP" sz="2400" dirty="0" smtClean="0"/>
                  <a:t>can reproduce the mass but </a:t>
                </a:r>
                <a:r>
                  <a:rPr lang="en-US" altLang="ja-JP" sz="2400" u="sng" dirty="0" smtClean="0">
                    <a:solidFill>
                      <a:srgbClr val="FF0000"/>
                    </a:solidFill>
                  </a:rPr>
                  <a:t>new exited state </a:t>
                </a:r>
                <a:r>
                  <a:rPr lang="en-US" altLang="ja-JP" sz="2400" u="sng" dirty="0" smtClean="0">
                    <a:solidFill>
                      <a:srgbClr val="FF0000"/>
                    </a:solidFill>
                  </a:rPr>
                  <a:t>appear </a:t>
                </a:r>
                <a:endParaRPr lang="en-US" altLang="ja-JP" sz="2400" u="sng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293096"/>
                <a:ext cx="8208912" cy="2000548"/>
              </a:xfrm>
              <a:prstGeom prst="rect">
                <a:avLst/>
              </a:prstGeom>
              <a:blipFill rotWithShape="1">
                <a:blip r:embed="rId4"/>
                <a:stretch>
                  <a:fillRect l="-1560" t="-3049" b="-64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64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751"/>
    </mc:Choice>
    <mc:Fallback>
      <p:transition spd="slow" advTm="6775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Three-body </a:t>
            </a:r>
            <a:r>
              <a:rPr lang="en-US" altLang="ja-JP" dirty="0"/>
              <a:t>quarks </a:t>
            </a:r>
            <a:r>
              <a:rPr lang="en-US" altLang="ja-JP" dirty="0" smtClean="0"/>
              <a:t>model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0"/>
          <a:stretch/>
        </p:blipFill>
        <p:spPr bwMode="auto">
          <a:xfrm>
            <a:off x="539552" y="1855848"/>
            <a:ext cx="7760345" cy="387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2267744" y="4437112"/>
            <a:ext cx="64807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987824" y="4787860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Λ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(1405)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787860"/>
                <a:ext cx="936104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11688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1259632" y="58267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altLang="ja-JP" u="sng" dirty="0" err="1" smtClean="0">
                <a:solidFill>
                  <a:srgbClr val="00B0F0"/>
                </a:solidFill>
              </a:rPr>
              <a:t>N.Isgur</a:t>
            </a:r>
            <a:r>
              <a:rPr lang="en-US" altLang="ja-JP" u="sng" dirty="0">
                <a:solidFill>
                  <a:srgbClr val="00B0F0"/>
                </a:solidFill>
              </a:rPr>
              <a:t> </a:t>
            </a:r>
            <a:r>
              <a:rPr lang="en-US" altLang="ja-JP" u="sng" dirty="0" smtClean="0">
                <a:solidFill>
                  <a:srgbClr val="00B0F0"/>
                </a:solidFill>
              </a:rPr>
              <a:t>and </a:t>
            </a:r>
            <a:r>
              <a:rPr lang="en-US" altLang="ja-JP" u="sng" dirty="0" err="1" smtClean="0">
                <a:solidFill>
                  <a:srgbClr val="00B0F0"/>
                </a:solidFill>
              </a:rPr>
              <a:t>G.Karl</a:t>
            </a:r>
            <a:r>
              <a:rPr lang="en-US" altLang="ja-JP" u="sng" dirty="0" smtClean="0">
                <a:solidFill>
                  <a:srgbClr val="00B0F0"/>
                </a:solidFill>
              </a:rPr>
              <a:t>,  PRD18 </a:t>
            </a:r>
            <a:r>
              <a:rPr lang="en-US" altLang="ja-JP" u="sng" dirty="0">
                <a:solidFill>
                  <a:srgbClr val="00B0F0"/>
                </a:solidFill>
              </a:rPr>
              <a:t>(</a:t>
            </a:r>
            <a:r>
              <a:rPr lang="en-US" altLang="ja-JP" u="sng" dirty="0" smtClean="0">
                <a:solidFill>
                  <a:srgbClr val="00B0F0"/>
                </a:solidFill>
              </a:rPr>
              <a:t>1978)</a:t>
            </a:r>
            <a:endParaRPr lang="en-US" altLang="ja-JP" i="1" u="sng" dirty="0">
              <a:solidFill>
                <a:srgbClr val="00B0F0"/>
              </a:solidFill>
              <a:latin typeface="Cambria Math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75656" y="134076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Calculation of Hadron mass from three-body quarks model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8298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34"/>
    </mc:Choice>
    <mc:Fallback>
      <p:transition spd="slow" advTm="2543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Meson-Baryon </a:t>
            </a:r>
            <a:r>
              <a:rPr lang="en-US" altLang="ja-JP" dirty="0" smtClean="0"/>
              <a:t>description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1921768"/>
              </a:xfrm>
            </p:spPr>
            <p:txBody>
              <a:bodyPr/>
              <a:lstStyle/>
              <a:p>
                <a:r>
                  <a:rPr kumimoji="1" lang="en-US" altLang="ja-JP" dirty="0" smtClean="0"/>
                  <a:t>Quarks model cannot explain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b="0" i="0">
                        <a:latin typeface="Cambria Math"/>
                      </a:rPr>
                      <m:t>Λ</m:t>
                    </m:r>
                    <m:d>
                      <m:dPr>
                        <m:ctrlPr>
                          <a:rPr lang="en-US" altLang="ja-JP" sz="2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b="0" i="0">
                            <a:latin typeface="Cambria Math"/>
                          </a:rPr>
                          <m:t>1405</m:t>
                        </m:r>
                      </m:e>
                    </m:d>
                  </m:oMath>
                </a14:m>
                <a:endParaRPr lang="en-US" altLang="ja-JP" sz="2800" b="0" dirty="0" smtClean="0"/>
              </a:p>
              <a:p>
                <a:r>
                  <a:rPr kumimoji="1" lang="en-US" altLang="ja-JP" dirty="0" smtClean="0"/>
                  <a:t>Lattice QCD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ja-JP" dirty="0" smtClean="0">
                    <a:solidFill>
                      <a:schemeClr val="tx1"/>
                    </a:solidFill>
                  </a:rPr>
                  <a:t>3 quarks 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→ 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1700MeV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ja-JP" dirty="0" smtClean="0">
                    <a:solidFill>
                      <a:schemeClr val="tx1"/>
                    </a:solidFill>
                  </a:rPr>
                  <a:t>5 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quarks 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→ 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1890MeV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1921768"/>
              </a:xfrm>
              <a:blipFill rotWithShape="1">
                <a:blip r:embed="rId3"/>
                <a:stretch>
                  <a:fillRect l="-593" t="-1587" b="-19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4247924" y="2195572"/>
            <a:ext cx="3153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altLang="ja-JP" u="sng" dirty="0" err="1" smtClean="0">
                <a:solidFill>
                  <a:srgbClr val="00B0F0"/>
                </a:solidFill>
              </a:rPr>
              <a:t>Y.Nemoto</a:t>
            </a:r>
            <a:r>
              <a:rPr lang="en-US" altLang="ja-JP" u="sng" dirty="0" smtClean="0">
                <a:solidFill>
                  <a:srgbClr val="00B0F0"/>
                </a:solidFill>
              </a:rPr>
              <a:t> </a:t>
            </a:r>
            <a:r>
              <a:rPr lang="en-US" altLang="ja-JP" u="sng" dirty="0">
                <a:solidFill>
                  <a:srgbClr val="00B0F0"/>
                </a:solidFill>
              </a:rPr>
              <a:t>et al</a:t>
            </a:r>
            <a:r>
              <a:rPr lang="en-US" altLang="ja-JP" u="sng" dirty="0" smtClean="0">
                <a:solidFill>
                  <a:srgbClr val="00B0F0"/>
                </a:solidFill>
              </a:rPr>
              <a:t>.</a:t>
            </a:r>
            <a:r>
              <a:rPr lang="en-US" altLang="ja-JP" u="sng" dirty="0">
                <a:solidFill>
                  <a:srgbClr val="00B0F0"/>
                </a:solidFill>
              </a:rPr>
              <a:t>,</a:t>
            </a:r>
            <a:r>
              <a:rPr lang="en-US" altLang="ja-JP" u="sng" dirty="0" smtClean="0">
                <a:solidFill>
                  <a:srgbClr val="00B0F0"/>
                </a:solidFill>
              </a:rPr>
              <a:t>  PRD68 (2003)</a:t>
            </a:r>
            <a:endParaRPr lang="en-US" altLang="ja-JP" i="1" u="sng" dirty="0">
              <a:solidFill>
                <a:srgbClr val="00B0F0"/>
              </a:solidFill>
              <a:latin typeface="Cambria Math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83968" y="2627620"/>
            <a:ext cx="2848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u="sng" dirty="0" err="1" smtClean="0">
                <a:solidFill>
                  <a:srgbClr val="00B0F0"/>
                </a:solidFill>
              </a:rPr>
              <a:t>N.Ishii</a:t>
            </a:r>
            <a:r>
              <a:rPr lang="en-US" altLang="ja-JP" u="sng" dirty="0" smtClean="0">
                <a:solidFill>
                  <a:srgbClr val="00B0F0"/>
                </a:solidFill>
              </a:rPr>
              <a:t> </a:t>
            </a:r>
            <a:r>
              <a:rPr lang="en-US" altLang="ja-JP" u="sng" dirty="0">
                <a:solidFill>
                  <a:srgbClr val="00B0F0"/>
                </a:solidFill>
              </a:rPr>
              <a:t>et al.,  </a:t>
            </a:r>
            <a:r>
              <a:rPr lang="en-US" altLang="ja-JP" u="sng" dirty="0" smtClean="0">
                <a:solidFill>
                  <a:srgbClr val="00B0F0"/>
                </a:solidFill>
              </a:rPr>
              <a:t>PTP168 </a:t>
            </a:r>
            <a:r>
              <a:rPr lang="en-US" altLang="ja-JP" u="sng" dirty="0">
                <a:solidFill>
                  <a:srgbClr val="00B0F0"/>
                </a:solidFill>
              </a:rPr>
              <a:t>(</a:t>
            </a:r>
            <a:r>
              <a:rPr lang="en-US" altLang="ja-JP" u="sng" dirty="0" smtClean="0">
                <a:solidFill>
                  <a:srgbClr val="00B0F0"/>
                </a:solidFill>
              </a:rPr>
              <a:t>2007)</a:t>
            </a:r>
            <a:endParaRPr lang="ja-JP" altLang="en-US" dirty="0"/>
          </a:p>
        </p:txBody>
      </p:sp>
      <p:sp>
        <p:nvSpPr>
          <p:cNvPr id="9" name="下矢印 8"/>
          <p:cNvSpPr/>
          <p:nvPr/>
        </p:nvSpPr>
        <p:spPr>
          <a:xfrm>
            <a:off x="3203848" y="3140968"/>
            <a:ext cx="19442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1560" y="3789040"/>
            <a:ext cx="424847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Meson-Baryon description</a:t>
            </a:r>
            <a:endParaRPr kumimoji="1" lang="ja-JP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755576" y="4365104"/>
                <a:ext cx="81003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Λ</m:t>
                    </m:r>
                    <m:d>
                      <m:dPr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1405</m:t>
                        </m:r>
                      </m:e>
                    </m:d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lang="en-US" altLang="ja-JP" sz="2400" dirty="0" smtClean="0"/>
                  <a:t>can be understand as a </a:t>
                </a:r>
                <a:r>
                  <a:rPr lang="en-US" altLang="ja-JP" sz="2400" u="sng" dirty="0" smtClean="0">
                    <a:solidFill>
                      <a:srgbClr val="FF0000"/>
                    </a:solidFill>
                  </a:rPr>
                  <a:t>quasi-bound state</a:t>
                </a:r>
                <a:r>
                  <a:rPr lang="en-US" altLang="ja-JP" sz="2400" dirty="0" smtClean="0"/>
                  <a:t> of nucleon and anti-kaon </a:t>
                </a:r>
                <a:r>
                  <a:rPr lang="en-US" altLang="ja-JP" sz="3200" dirty="0"/>
                  <a:t> </a:t>
                </a:r>
                <a:r>
                  <a:rPr kumimoji="0" lang="en-US" altLang="ja-JP" sz="2000" u="sng" kern="0" dirty="0" err="1">
                    <a:solidFill>
                      <a:srgbClr val="00B0F0"/>
                    </a:solidFill>
                  </a:rPr>
                  <a:t>R.H.Dalitz</a:t>
                </a:r>
                <a:r>
                  <a:rPr kumimoji="0" lang="en-US" altLang="ja-JP" sz="2000" u="sng" kern="0" dirty="0">
                    <a:solidFill>
                      <a:srgbClr val="00B0F0"/>
                    </a:solidFill>
                  </a:rPr>
                  <a:t> </a:t>
                </a:r>
                <a:r>
                  <a:rPr lang="en-US" altLang="ja-JP" sz="2000" u="sng" dirty="0">
                    <a:solidFill>
                      <a:srgbClr val="00B0F0"/>
                    </a:solidFill>
                  </a:rPr>
                  <a:t>et al</a:t>
                </a:r>
                <a:r>
                  <a:rPr kumimoji="0" lang="en-US" altLang="ja-JP" sz="2000" u="sng" kern="0" dirty="0">
                    <a:solidFill>
                      <a:srgbClr val="00B0F0"/>
                    </a:solidFill>
                  </a:rPr>
                  <a:t>., PR153 (1967)</a:t>
                </a:r>
                <a:r>
                  <a:rPr lang="en-US" altLang="ja-JP" sz="2000" dirty="0" smtClean="0"/>
                  <a:t>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365104"/>
                <a:ext cx="8100392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204" t="-5096" b="-108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609600" y="4963616"/>
            <a:ext cx="8229600" cy="19217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コンテンツ プレースホルダー 2"/>
              <p:cNvSpPr txBox="1">
                <a:spLocks/>
              </p:cNvSpPr>
              <p:nvPr/>
            </p:nvSpPr>
            <p:spPr>
              <a:xfrm>
                <a:off x="1033264" y="5157192"/>
                <a:ext cx="8229600" cy="19217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1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1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1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1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1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1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000" dirty="0" smtClean="0"/>
                  <a:t>Quasi-bound state</a:t>
                </a:r>
                <a:r>
                  <a:rPr lang="ja-JP" altLang="en-US" sz="2000" dirty="0"/>
                  <a:t> </a:t>
                </a:r>
                <a:r>
                  <a:rPr lang="ja-JP" altLang="en-US" sz="2000" dirty="0" smtClean="0"/>
                  <a:t>→ </a:t>
                </a:r>
                <a:r>
                  <a:rPr lang="en-US" altLang="ja-JP" sz="2000" dirty="0" smtClean="0"/>
                  <a:t>strong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0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K</m:t>
                        </m:r>
                      </m:e>
                    </m:acc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N</m:t>
                    </m:r>
                  </m:oMath>
                </a14:m>
                <a:r>
                  <a:rPr lang="en-US" altLang="ja-JP" sz="2000" dirty="0" smtClean="0"/>
                  <a:t> interaction</a:t>
                </a:r>
              </a:p>
              <a:p>
                <a:r>
                  <a:rPr lang="en-US" altLang="ja-JP" sz="2000" dirty="0" err="1" smtClean="0"/>
                  <a:t>Kaonic</a:t>
                </a:r>
                <a:r>
                  <a:rPr lang="en-US" altLang="ja-JP" sz="2000" dirty="0" smtClean="0"/>
                  <a:t> nucleus is suggested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0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K</m:t>
                        </m:r>
                      </m:e>
                    </m:acc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N</m:t>
                    </m:r>
                  </m:oMath>
                </a14:m>
                <a:r>
                  <a:rPr lang="en-US" altLang="ja-JP" sz="2000" dirty="0" smtClean="0"/>
                  <a:t> interaction has isospin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𝐼</m:t>
                    </m:r>
                    <m:r>
                      <a:rPr lang="en-US" altLang="ja-JP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ja-JP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𝐼</m:t>
                    </m:r>
                    <m:r>
                      <a:rPr lang="en-US" altLang="ja-JP" sz="2000" i="1">
                        <a:latin typeface="Cambria Math"/>
                      </a:rPr>
                      <m:t>=1</m:t>
                    </m:r>
                  </m:oMath>
                </a14:m>
                <a:r>
                  <a:rPr lang="en-US" altLang="ja-JP" sz="2000" dirty="0" smtClean="0"/>
                  <a:t> components</a:t>
                </a:r>
              </a:p>
            </p:txBody>
          </p:sp>
        </mc:Choice>
        <mc:Fallback xmlns="">
          <p:sp>
            <p:nvSpPr>
              <p:cNvPr id="14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64" y="5157192"/>
                <a:ext cx="8229600" cy="1921768"/>
              </a:xfrm>
              <a:prstGeom prst="rect">
                <a:avLst/>
              </a:prstGeom>
              <a:blipFill rotWithShape="1">
                <a:blip r:embed="rId5"/>
                <a:stretch>
                  <a:fillRect l="-222" t="-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33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113"/>
    </mc:Choice>
    <mc:Fallback>
      <p:transition spd="slow" advTm="12811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Kaon</a:t>
            </a:r>
            <a:r>
              <a:rPr kumimoji="1" lang="en-US" altLang="ja-JP" dirty="0" smtClean="0"/>
              <a:t>(meson having strangeness)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268760"/>
                <a:ext cx="7992888" cy="2232248"/>
              </a:xfr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r>
                  <a:rPr lang="en-US" altLang="ja-JP" sz="2400" dirty="0" smtClean="0"/>
                  <a:t>Kaon is a 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meson</a:t>
                </a:r>
                <a:r>
                  <a:rPr lang="en-US" altLang="ja-JP" sz="2400" dirty="0" smtClean="0"/>
                  <a:t> consists of ‘s’ quark and ‘u’ or ‘d’ quark</a:t>
                </a:r>
              </a:p>
              <a:p>
                <a:r>
                  <a:rPr lang="en-US" altLang="ja-JP" sz="2400" dirty="0" smtClean="0"/>
                  <a:t>It was found from cosmic rays in1947</a:t>
                </a:r>
              </a:p>
              <a:p>
                <a:r>
                  <a:rPr lang="en-US" altLang="ja-JP" sz="2400" dirty="0" smtClean="0"/>
                  <a:t>Properties</a:t>
                </a:r>
              </a:p>
              <a:p>
                <a:pPr marL="548640" lvl="2" indent="0">
                  <a:buNone/>
                </a:pPr>
                <a:r>
                  <a:rPr lang="en-US" altLang="ja-JP" sz="2400" dirty="0" smtClean="0"/>
                  <a:t>Spin: 0,   Isospin: ½,   Lifetime</a:t>
                </a:r>
                <a:r>
                  <a:rPr lang="en-US" altLang="ja-JP" sz="2400" dirty="0"/>
                  <a:t>: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−8</m:t>
                        </m:r>
                      </m:sup>
                    </m:sSup>
                    <m:r>
                      <a:rPr lang="en-US" altLang="ja-JP" sz="2400" b="0" i="1" smtClean="0">
                        <a:latin typeface="Cambria Math"/>
                      </a:rPr>
                      <m:t>𝑠</m:t>
                    </m:r>
                    <m:r>
                      <a:rPr lang="en-US" altLang="ja-JP" sz="24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altLang="ja-JP" sz="2400" dirty="0" smtClean="0"/>
                  <a:t>Mass: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/>
                      </a:rPr>
                      <m:t>494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/>
                      </a:rPr>
                      <m:t>MeV</m:t>
                    </m:r>
                    <m:r>
                      <a:rPr lang="en-US" altLang="ja-JP" sz="2400" b="0" i="0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 smtClean="0"/>
                  <a:t> (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latin typeface="Cambria Math"/>
                      </a:rPr>
                      <m:t>~</m:t>
                    </m:r>
                    <m:r>
                      <a:rPr lang="en-US" altLang="ja-JP" sz="24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400" dirty="0" smtClean="0"/>
                  <a:t>a half of the proton mass)  </a:t>
                </a:r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268760"/>
                <a:ext cx="7992888" cy="2232248"/>
              </a:xfrm>
              <a:blipFill rotWithShape="1">
                <a:blip r:embed="rId3"/>
                <a:stretch>
                  <a:fillRect l="-534" t="-2186" b="-19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/>
          <p:cNvGrpSpPr/>
          <p:nvPr/>
        </p:nvGrpSpPr>
        <p:grpSpPr>
          <a:xfrm>
            <a:off x="6228184" y="3717032"/>
            <a:ext cx="2304256" cy="635878"/>
            <a:chOff x="971600" y="5550912"/>
            <a:chExt cx="2304256" cy="6358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正方形/長方形 4"/>
                <p:cNvSpPr/>
                <p:nvPr/>
              </p:nvSpPr>
              <p:spPr>
                <a:xfrm>
                  <a:off x="971600" y="5817458"/>
                  <a:ext cx="5541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5" name="正方形/長方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5817458"/>
                  <a:ext cx="55412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正方形/長方形 5"/>
                <p:cNvSpPr/>
                <p:nvPr/>
              </p:nvSpPr>
              <p:spPr>
                <a:xfrm>
                  <a:off x="2721730" y="5795972"/>
                  <a:ext cx="5541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" name="正方形/長方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1730" y="5795972"/>
                  <a:ext cx="55412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直線矢印コネクタ 9"/>
            <p:cNvCxnSpPr/>
            <p:nvPr/>
          </p:nvCxnSpPr>
          <p:spPr>
            <a:xfrm>
              <a:off x="1525725" y="5958034"/>
              <a:ext cx="1159193" cy="0"/>
            </a:xfrm>
            <a:prstGeom prst="straightConnector1">
              <a:avLst/>
            </a:prstGeom>
            <a:ln>
              <a:solidFill>
                <a:srgbClr val="FFC000"/>
              </a:solidFill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1475656" y="5550912"/>
              <a:ext cx="1595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Anti particle</a:t>
              </a:r>
              <a:endParaRPr kumimoji="1" lang="ja-JP" altLang="en-US" dirty="0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6300192" y="4787860"/>
            <a:ext cx="2232248" cy="585356"/>
            <a:chOff x="1096067" y="5643037"/>
            <a:chExt cx="2232248" cy="5853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正方形/長方形 13"/>
                <p:cNvSpPr/>
                <p:nvPr/>
              </p:nvSpPr>
              <p:spPr>
                <a:xfrm>
                  <a:off x="1096067" y="5835331"/>
                  <a:ext cx="53008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4" name="正方形/長方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067" y="5835331"/>
                  <a:ext cx="53008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正方形/長方形 14"/>
                <p:cNvSpPr/>
                <p:nvPr/>
              </p:nvSpPr>
              <p:spPr>
                <a:xfrm>
                  <a:off x="2798234" y="5838286"/>
                  <a:ext cx="530081" cy="3901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ja-JP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e>
                        </m:acc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5" name="正方形/長方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8234" y="5838286"/>
                  <a:ext cx="530081" cy="39010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直線矢印コネクタ 15"/>
            <p:cNvCxnSpPr>
              <a:endCxn id="15" idx="1"/>
            </p:cNvCxnSpPr>
            <p:nvPr/>
          </p:nvCxnSpPr>
          <p:spPr>
            <a:xfrm>
              <a:off x="1610950" y="6021288"/>
              <a:ext cx="1187284" cy="12052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1488873" y="5643037"/>
              <a:ext cx="1595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Anti particle</a:t>
              </a:r>
              <a:endParaRPr kumimoji="1" lang="ja-JP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表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4943396"/>
                  </p:ext>
                </p:extLst>
              </p:nvPr>
            </p:nvGraphicFramePr>
            <p:xfrm>
              <a:off x="611560" y="3645024"/>
              <a:ext cx="5184576" cy="22322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925"/>
                    <a:gridCol w="991169"/>
                    <a:gridCol w="914925"/>
                    <a:gridCol w="914925"/>
                    <a:gridCol w="1448632"/>
                  </a:tblGrid>
                  <a:tr h="441811">
                    <a:tc>
                      <a:txBody>
                        <a:bodyPr/>
                        <a:lstStyle/>
                        <a:p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smtClean="0"/>
                            <a:t>quark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smtClean="0"/>
                            <a:t>Charge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smtClean="0"/>
                            <a:t>strangeness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</a:tr>
                  <a:tr h="44181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Charged </a:t>
                          </a:r>
                          <a:r>
                            <a:rPr kumimoji="1" lang="en-US" altLang="ja-JP" sz="1600" dirty="0" err="1" smtClean="0"/>
                            <a:t>kaon</a:t>
                          </a:r>
                          <a:r>
                            <a:rPr kumimoji="1" lang="en-US" altLang="ja-JP" sz="1600" dirty="0" smtClean="0"/>
                            <a:t> 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800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kumimoji="1" lang="en-US" altLang="ja-JP" sz="1800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18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1800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acc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1" lang="ja-JP" altLang="en-US" sz="1800" dirty="0"/>
                        </a:p>
                      </a:txBody>
                      <a:tcPr/>
                    </a:tc>
                  </a:tr>
                  <a:tr h="441811">
                    <a:tc vMerge="1">
                      <a:txBody>
                        <a:bodyPr/>
                        <a:lstStyle/>
                        <a:p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800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kumimoji="1" lang="en-US" altLang="ja-JP" sz="1800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𝑠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18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1800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kumimoji="1" lang="ja-JP" altLang="en-US" sz="1800" dirty="0"/>
                        </a:p>
                      </a:txBody>
                      <a:tcPr/>
                    </a:tc>
                  </a:tr>
                  <a:tr h="44181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Neutral</a:t>
                          </a:r>
                          <a:r>
                            <a:rPr kumimoji="1" lang="en-US" altLang="ja-JP" sz="1600" baseline="0" dirty="0" smtClean="0"/>
                            <a:t> </a:t>
                          </a:r>
                          <a:r>
                            <a:rPr kumimoji="1" lang="en-US" altLang="ja-JP" sz="1600" baseline="0" dirty="0" err="1" smtClean="0"/>
                            <a:t>kaon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800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kumimoji="1" lang="en-US" altLang="ja-JP" sz="1800" smtClean="0">
                                        <a:latin typeface="Cambria Math"/>
                                      </a:rPr>
                                      <m:t>0 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18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1800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acc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1" lang="ja-JP" altLang="en-US" sz="1800" dirty="0"/>
                        </a:p>
                      </a:txBody>
                      <a:tcPr/>
                    </a:tc>
                  </a:tr>
                  <a:tr h="465006">
                    <a:tc vMerge="1">
                      <a:txBody>
                        <a:bodyPr/>
                        <a:lstStyle/>
                        <a:p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18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kumimoji="1" lang="en-US" altLang="ja-JP" sz="18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1800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1800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acc>
                              </m:oMath>
                            </m:oMathPara>
                          </a14:m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𝑠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18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1800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1" lang="ja-JP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kumimoji="1" lang="ja-JP" altLang="en-US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表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4943396"/>
                  </p:ext>
                </p:extLst>
              </p:nvPr>
            </p:nvGraphicFramePr>
            <p:xfrm>
              <a:off x="611560" y="3645024"/>
              <a:ext cx="5184576" cy="22322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925"/>
                    <a:gridCol w="991169"/>
                    <a:gridCol w="914925"/>
                    <a:gridCol w="914925"/>
                    <a:gridCol w="1448632"/>
                  </a:tblGrid>
                  <a:tr h="441811">
                    <a:tc>
                      <a:txBody>
                        <a:bodyPr/>
                        <a:lstStyle/>
                        <a:p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smtClean="0"/>
                            <a:t>quark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smtClean="0"/>
                            <a:t>Charge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dirty="0" smtClean="0"/>
                            <a:t>strangeness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</a:tr>
                  <a:tr h="44181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Charged </a:t>
                          </a:r>
                          <a:r>
                            <a:rPr kumimoji="1" lang="en-US" altLang="ja-JP" sz="1600" dirty="0" err="1" smtClean="0"/>
                            <a:t>kaon</a:t>
                          </a:r>
                          <a:r>
                            <a:rPr kumimoji="1" lang="en-US" altLang="ja-JP" sz="1600" dirty="0" smtClean="0"/>
                            <a:t> 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92025" t="-102740" r="-330061" b="-30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08667" t="-102740" r="-258667" b="-30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308667" t="-102740" r="-158667" b="-30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57563" t="-102740" b="-304110"/>
                          </a:stretch>
                        </a:blipFill>
                      </a:tcPr>
                    </a:tc>
                  </a:tr>
                  <a:tr h="441811">
                    <a:tc vMerge="1">
                      <a:txBody>
                        <a:bodyPr/>
                        <a:lstStyle/>
                        <a:p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92025" t="-205556" r="-330061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08667" t="-205556" r="-258667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308667" t="-205556" r="-158667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57563" t="-205556" b="-208333"/>
                          </a:stretch>
                        </a:blipFill>
                      </a:tcPr>
                    </a:tc>
                  </a:tr>
                  <a:tr h="44181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Neutral</a:t>
                          </a:r>
                          <a:r>
                            <a:rPr kumimoji="1" lang="en-US" altLang="ja-JP" sz="1600" baseline="0" dirty="0" smtClean="0"/>
                            <a:t> </a:t>
                          </a:r>
                          <a:r>
                            <a:rPr kumimoji="1" lang="en-US" altLang="ja-JP" sz="1600" baseline="0" dirty="0" err="1" smtClean="0"/>
                            <a:t>kaon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92025" t="-301370" r="-330061" b="-10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08667" t="-301370" r="-258667" b="-10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308667" t="-301370" r="-158667" b="-10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57563" t="-301370" b="-105479"/>
                          </a:stretch>
                        </a:blipFill>
                      </a:tcPr>
                    </a:tc>
                  </a:tr>
                  <a:tr h="465006">
                    <a:tc vMerge="1">
                      <a:txBody>
                        <a:bodyPr/>
                        <a:lstStyle/>
                        <a:p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92025" t="-385526" r="-330061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08667" t="-385526" r="-258667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308667" t="-385526" r="-158667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57563" t="-385526" b="-131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円/楕円 18"/>
          <p:cNvSpPr/>
          <p:nvPr/>
        </p:nvSpPr>
        <p:spPr>
          <a:xfrm>
            <a:off x="7956376" y="3829690"/>
            <a:ext cx="576064" cy="1687542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7884368" y="5589240"/>
                <a:ext cx="7920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ja-JP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K</m:t>
                          </m:r>
                        </m:e>
                      </m:ac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5589240"/>
                <a:ext cx="792088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2980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915"/>
    </mc:Choice>
    <mc:Fallback>
      <p:transition spd="slow" advTm="5491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K</a:t>
            </a:r>
            <a:r>
              <a:rPr kumimoji="1" lang="en-US" altLang="ja-JP" dirty="0" err="1" smtClean="0"/>
              <a:t>aonic</a:t>
            </a:r>
            <a:r>
              <a:rPr kumimoji="1" lang="en-US" altLang="ja-JP" dirty="0" smtClean="0"/>
              <a:t> atom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00464" y="1196752"/>
                <a:ext cx="9361040" cy="28239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2800" dirty="0" err="1" smtClean="0"/>
                  <a:t>Kaonic</a:t>
                </a:r>
                <a:r>
                  <a:rPr lang="en-US" altLang="ja-JP" sz="2800" dirty="0" smtClean="0"/>
                  <a:t> atom</a:t>
                </a:r>
                <a:endParaRPr lang="en-US" altLang="ja-JP" sz="2000" dirty="0" smtClean="0"/>
              </a:p>
              <a:p>
                <a:r>
                  <a:rPr lang="en-US" altLang="ja-JP" sz="2000" dirty="0"/>
                  <a:t>A </a:t>
                </a:r>
                <a:r>
                  <a:rPr lang="en-US" altLang="ja-JP" sz="2000" dirty="0" err="1"/>
                  <a:t>kaonic</a:t>
                </a:r>
                <a:r>
                  <a:rPr lang="en-US" altLang="ja-JP" sz="2000" dirty="0"/>
                  <a:t> atom </a:t>
                </a:r>
                <a:r>
                  <a:rPr lang="en-US" altLang="ja-JP" sz="2000" dirty="0"/>
                  <a:t>can be de-excited </a:t>
                </a:r>
                <a:r>
                  <a:rPr lang="en-US" altLang="ja-JP" sz="2000" dirty="0"/>
                  <a:t>with X-ray </a:t>
                </a:r>
                <a:r>
                  <a:rPr lang="en-US" altLang="ja-JP" sz="2000" dirty="0" smtClean="0"/>
                  <a:t>emissions </a:t>
                </a:r>
                <a:r>
                  <a:rPr lang="en-US" altLang="ja-JP" sz="2000" dirty="0"/>
                  <a:t>like </a:t>
                </a:r>
                <a:r>
                  <a:rPr lang="en-US" altLang="ja-JP" sz="2000" dirty="0"/>
                  <a:t>as </a:t>
                </a:r>
                <a:r>
                  <a:rPr lang="en-US" altLang="ja-JP" sz="2000" dirty="0" smtClean="0"/>
                  <a:t>an ordinary atom</a:t>
                </a:r>
                <a:endParaRPr lang="en-US" altLang="ja-JP" sz="2000" dirty="0"/>
              </a:p>
              <a:p>
                <a:r>
                  <a:rPr lang="en-US" altLang="ja-JP" sz="2000" dirty="0" smtClean="0"/>
                  <a:t>There </a:t>
                </a:r>
                <a:r>
                  <a:rPr lang="en-US" altLang="ja-JP" sz="2000" dirty="0" smtClean="0"/>
                  <a:t>is difference between calculated X-ray energy with only the Coulomb interaction and the experimental value</a:t>
                </a:r>
              </a:p>
              <a:p>
                <a:pPr marL="274320" lvl="1" indent="0">
                  <a:buNone/>
                </a:pPr>
                <a:r>
                  <a:rPr lang="ja-JP" altLang="en-US" sz="2000" dirty="0"/>
                  <a:t>→</a:t>
                </a:r>
                <a:r>
                  <a:rPr lang="en-US" altLang="ja-JP" sz="2000" dirty="0" smtClean="0">
                    <a:solidFill>
                      <a:srgbClr val="0070C0"/>
                    </a:solidFill>
                  </a:rPr>
                  <a:t>Short ranged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K</m:t>
                        </m:r>
                      </m:e>
                    </m:acc>
                    <m:r>
                      <m:rPr>
                        <m:sty m:val="p"/>
                      </m:rPr>
                      <a:rPr lang="en-US" altLang="ja-JP" sz="2000">
                        <a:solidFill>
                          <a:srgbClr val="0070C0"/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en-US" altLang="ja-JP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rgbClr val="0070C0"/>
                    </a:solidFill>
                  </a:rPr>
                  <a:t>interaction </a:t>
                </a:r>
                <a:r>
                  <a:rPr lang="en-US" altLang="ja-JP" sz="2000" dirty="0" smtClean="0">
                    <a:solidFill>
                      <a:prstClr val="black"/>
                    </a:solidFill>
                  </a:rPr>
                  <a:t>affects the X-ray </a:t>
                </a:r>
                <a:r>
                  <a:rPr lang="en-US" altLang="ja-JP" sz="2000" dirty="0" smtClean="0">
                    <a:solidFill>
                      <a:prstClr val="black"/>
                    </a:solidFill>
                  </a:rPr>
                  <a:t>energy</a:t>
                </a:r>
                <a:endParaRPr lang="en-US" altLang="ja-JP" sz="2000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00464" y="1196752"/>
                <a:ext cx="9361040" cy="2823935"/>
              </a:xfrm>
              <a:blipFill rotWithShape="1">
                <a:blip r:embed="rId4"/>
                <a:stretch>
                  <a:fillRect l="-1368" t="-21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5292080" y="3554432"/>
            <a:ext cx="3168352" cy="2826896"/>
            <a:chOff x="5940152" y="2708920"/>
            <a:chExt cx="3168352" cy="2826896"/>
          </a:xfrm>
        </p:grpSpPr>
        <p:grpSp>
          <p:nvGrpSpPr>
            <p:cNvPr id="72" name="グループ化 71"/>
            <p:cNvGrpSpPr/>
            <p:nvPr/>
          </p:nvGrpSpPr>
          <p:grpSpPr>
            <a:xfrm>
              <a:off x="5940152" y="2708920"/>
              <a:ext cx="3003104" cy="2470555"/>
              <a:chOff x="5940152" y="2708920"/>
              <a:chExt cx="3003104" cy="2470555"/>
            </a:xfrm>
          </p:grpSpPr>
          <p:sp>
            <p:nvSpPr>
              <p:cNvPr id="68" name="フリーフォーム 67"/>
              <p:cNvSpPr/>
              <p:nvPr/>
            </p:nvSpPr>
            <p:spPr>
              <a:xfrm rot="13929688">
                <a:off x="5364897" y="3620662"/>
                <a:ext cx="1831418" cy="169055"/>
              </a:xfrm>
              <a:custGeom>
                <a:avLst/>
                <a:gdLst>
                  <a:gd name="connsiteX0" fmla="*/ 0 w 4218432"/>
                  <a:gd name="connsiteY0" fmla="*/ 646176 h 682757"/>
                  <a:gd name="connsiteX1" fmla="*/ 682752 w 4218432"/>
                  <a:gd name="connsiteY1" fmla="*/ 0 h 682757"/>
                  <a:gd name="connsiteX2" fmla="*/ 1377696 w 4218432"/>
                  <a:gd name="connsiteY2" fmla="*/ 646176 h 682757"/>
                  <a:gd name="connsiteX3" fmla="*/ 2109216 w 4218432"/>
                  <a:gd name="connsiteY3" fmla="*/ 12192 h 682757"/>
                  <a:gd name="connsiteX4" fmla="*/ 2816352 w 4218432"/>
                  <a:gd name="connsiteY4" fmla="*/ 682752 h 682757"/>
                  <a:gd name="connsiteX5" fmla="*/ 3547872 w 4218432"/>
                  <a:gd name="connsiteY5" fmla="*/ 24384 h 682757"/>
                  <a:gd name="connsiteX6" fmla="*/ 3938016 w 4218432"/>
                  <a:gd name="connsiteY6" fmla="*/ 353568 h 682757"/>
                  <a:gd name="connsiteX7" fmla="*/ 4218432 w 4218432"/>
                  <a:gd name="connsiteY7" fmla="*/ 402336 h 682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18432" h="682757">
                    <a:moveTo>
                      <a:pt x="0" y="646176"/>
                    </a:moveTo>
                    <a:cubicBezTo>
                      <a:pt x="226568" y="323088"/>
                      <a:pt x="453136" y="0"/>
                      <a:pt x="682752" y="0"/>
                    </a:cubicBezTo>
                    <a:cubicBezTo>
                      <a:pt x="912368" y="0"/>
                      <a:pt x="1139952" y="644144"/>
                      <a:pt x="1377696" y="646176"/>
                    </a:cubicBezTo>
                    <a:cubicBezTo>
                      <a:pt x="1615440" y="648208"/>
                      <a:pt x="1869440" y="6096"/>
                      <a:pt x="2109216" y="12192"/>
                    </a:cubicBezTo>
                    <a:cubicBezTo>
                      <a:pt x="2348992" y="18288"/>
                      <a:pt x="2576576" y="680720"/>
                      <a:pt x="2816352" y="682752"/>
                    </a:cubicBezTo>
                    <a:cubicBezTo>
                      <a:pt x="3056128" y="684784"/>
                      <a:pt x="3360928" y="79248"/>
                      <a:pt x="3547872" y="24384"/>
                    </a:cubicBezTo>
                    <a:cubicBezTo>
                      <a:pt x="3734816" y="-30480"/>
                      <a:pt x="3826256" y="290576"/>
                      <a:pt x="3938016" y="353568"/>
                    </a:cubicBezTo>
                    <a:cubicBezTo>
                      <a:pt x="4049776" y="416560"/>
                      <a:pt x="4134104" y="409448"/>
                      <a:pt x="4218432" y="402336"/>
                    </a:cubicBezTo>
                  </a:path>
                </a:pathLst>
              </a:custGeom>
              <a:ln>
                <a:tailEnd type="triangle" w="lg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1" name="グループ化 70"/>
              <p:cNvGrpSpPr/>
              <p:nvPr/>
            </p:nvGrpSpPr>
            <p:grpSpPr>
              <a:xfrm>
                <a:off x="5940152" y="2708920"/>
                <a:ext cx="3003104" cy="2470555"/>
                <a:chOff x="5940152" y="2708920"/>
                <a:chExt cx="3003104" cy="2470555"/>
              </a:xfrm>
            </p:grpSpPr>
            <p:sp>
              <p:nvSpPr>
                <p:cNvPr id="39" name="円/楕円 38"/>
                <p:cNvSpPr/>
                <p:nvPr/>
              </p:nvSpPr>
              <p:spPr>
                <a:xfrm>
                  <a:off x="6372200" y="2708920"/>
                  <a:ext cx="2571056" cy="247055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5" name="グループ化 14"/>
                <p:cNvGrpSpPr/>
                <p:nvPr/>
              </p:nvGrpSpPr>
              <p:grpSpPr>
                <a:xfrm>
                  <a:off x="6300195" y="3399378"/>
                  <a:ext cx="1618931" cy="1541788"/>
                  <a:chOff x="7056654" y="5253580"/>
                  <a:chExt cx="1070054" cy="1009103"/>
                </a:xfrm>
              </p:grpSpPr>
              <p:grpSp>
                <p:nvGrpSpPr>
                  <p:cNvPr id="16" name="グループ化 15"/>
                  <p:cNvGrpSpPr/>
                  <p:nvPr/>
                </p:nvGrpSpPr>
                <p:grpSpPr>
                  <a:xfrm>
                    <a:off x="7233526" y="5490391"/>
                    <a:ext cx="830061" cy="772292"/>
                    <a:chOff x="7233526" y="5490391"/>
                    <a:chExt cx="830061" cy="772292"/>
                  </a:xfrm>
                </p:grpSpPr>
                <p:sp>
                  <p:nvSpPr>
                    <p:cNvPr id="19" name="円/楕円 18"/>
                    <p:cNvSpPr/>
                    <p:nvPr/>
                  </p:nvSpPr>
                  <p:spPr>
                    <a:xfrm>
                      <a:off x="7865767" y="5490391"/>
                      <a:ext cx="197820" cy="196964"/>
                    </a:xfrm>
                    <a:prstGeom prst="ellipse">
                      <a:avLst/>
                    </a:prstGeom>
                    <a:solidFill>
                      <a:srgbClr val="F6929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1" name="円/楕円 20"/>
                    <p:cNvSpPr/>
                    <p:nvPr/>
                  </p:nvSpPr>
                  <p:spPr>
                    <a:xfrm>
                      <a:off x="7233526" y="6051319"/>
                      <a:ext cx="203889" cy="211364"/>
                    </a:xfrm>
                    <a:prstGeom prst="ellipse">
                      <a:avLst/>
                    </a:prstGeom>
                    <a:solidFill>
                      <a:schemeClr val="accent4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17" name="テキスト ボックス 16"/>
                  <p:cNvSpPr txBox="1"/>
                  <p:nvPr/>
                </p:nvSpPr>
                <p:spPr>
                  <a:xfrm>
                    <a:off x="7818175" y="5253580"/>
                    <a:ext cx="308533" cy="3021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2400" dirty="0" smtClean="0"/>
                      <a:t>p</a:t>
                    </a:r>
                    <a:endParaRPr kumimoji="1" lang="ja-JP" altLang="en-US" sz="2400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正方形/長方形 17"/>
                      <p:cNvSpPr/>
                      <p:nvPr/>
                    </p:nvSpPr>
                    <p:spPr>
                      <a:xfrm>
                        <a:off x="7056654" y="5885649"/>
                        <a:ext cx="277063" cy="30216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400" i="0">
                                      <a:latin typeface="Cambria Math"/>
                                    </a:rPr>
                                    <m:t>K</m:t>
                                  </m:r>
                                </m:e>
                                <m:sup>
                                  <m:r>
                                    <a:rPr lang="en-US" altLang="ja-JP" sz="2400" i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ja-JP" alt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正方形/長方形 1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56654" y="5885649"/>
                        <a:ext cx="277063" cy="302160"/>
                      </a:xfrm>
                      <a:prstGeom prst="rect">
                        <a:avLst/>
                      </a:prstGeom>
                      <a:blipFill rotWithShape="1">
                        <a:blip r:embed="rId9"/>
                        <a:stretch>
                          <a:fillRect l="-2899" r="-188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35" name="円/楕円 34"/>
                <p:cNvSpPr/>
                <p:nvPr/>
              </p:nvSpPr>
              <p:spPr>
                <a:xfrm>
                  <a:off x="7186660" y="3397484"/>
                  <a:ext cx="985740" cy="9676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円/楕円 37"/>
                <p:cNvSpPr/>
                <p:nvPr/>
              </p:nvSpPr>
              <p:spPr>
                <a:xfrm>
                  <a:off x="6804248" y="3068960"/>
                  <a:ext cx="1728192" cy="1675396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" name="下矢印 3"/>
                <p:cNvSpPr/>
                <p:nvPr/>
              </p:nvSpPr>
              <p:spPr>
                <a:xfrm rot="13902540">
                  <a:off x="6908045" y="4321314"/>
                  <a:ext cx="333358" cy="426036"/>
                </a:xfrm>
                <a:prstGeom prst="downArrow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円/楕円 39"/>
                <p:cNvSpPr/>
                <p:nvPr/>
              </p:nvSpPr>
              <p:spPr>
                <a:xfrm>
                  <a:off x="7236296" y="4114173"/>
                  <a:ext cx="308472" cy="322939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9" name="テキスト ボックス 68"/>
                <p:cNvSpPr txBox="1"/>
                <p:nvPr/>
              </p:nvSpPr>
              <p:spPr>
                <a:xfrm>
                  <a:off x="5940152" y="2843644"/>
                  <a:ext cx="11521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X</a:t>
                  </a:r>
                  <a:r>
                    <a:rPr lang="en-US" altLang="ja-JP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-ray</a:t>
                  </a:r>
                  <a:endParaRPr kumimoji="1" lang="ja-JP" altLang="en-US" b="1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70" name="テキスト ボックス 69"/>
            <p:cNvSpPr txBox="1"/>
            <p:nvPr/>
          </p:nvSpPr>
          <p:spPr>
            <a:xfrm>
              <a:off x="6804248" y="5166484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err="1" smtClean="0"/>
                <a:t>Kaonic</a:t>
              </a:r>
              <a:r>
                <a:rPr lang="en-US" altLang="ja-JP" dirty="0"/>
                <a:t> </a:t>
              </a:r>
              <a:r>
                <a:rPr lang="en-US" altLang="ja-JP" dirty="0" smtClean="0"/>
                <a:t>hydrogen</a:t>
              </a:r>
              <a:endParaRPr kumimoji="1" lang="ja-JP" altLang="en-US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611559" y="3911670"/>
            <a:ext cx="3672409" cy="2037610"/>
            <a:chOff x="5659187" y="4509117"/>
            <a:chExt cx="3672409" cy="2037610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5659187" y="4509117"/>
              <a:ext cx="3593333" cy="2037610"/>
              <a:chOff x="5659187" y="4509117"/>
              <a:chExt cx="3593333" cy="2037610"/>
            </a:xfrm>
          </p:grpSpPr>
          <p:grpSp>
            <p:nvGrpSpPr>
              <p:cNvPr id="31" name="グループ化 30"/>
              <p:cNvGrpSpPr/>
              <p:nvPr/>
            </p:nvGrpSpPr>
            <p:grpSpPr>
              <a:xfrm>
                <a:off x="5659187" y="4509125"/>
                <a:ext cx="3593333" cy="2037602"/>
                <a:chOff x="2123223" y="21088042"/>
                <a:chExt cx="6896084" cy="3026612"/>
              </a:xfrm>
            </p:grpSpPr>
            <p:grpSp>
              <p:nvGrpSpPr>
                <p:cNvPr id="32" name="グループ化 31"/>
                <p:cNvGrpSpPr/>
                <p:nvPr/>
              </p:nvGrpSpPr>
              <p:grpSpPr>
                <a:xfrm>
                  <a:off x="5545618" y="21088042"/>
                  <a:ext cx="3473689" cy="2032225"/>
                  <a:chOff x="5545618" y="21088042"/>
                  <a:chExt cx="3473689" cy="2032225"/>
                </a:xfrm>
              </p:grpSpPr>
              <p:cxnSp>
                <p:nvCxnSpPr>
                  <p:cNvPr id="37" name="直線コネクタ 36"/>
                  <p:cNvCxnSpPr/>
                  <p:nvPr/>
                </p:nvCxnSpPr>
                <p:spPr>
                  <a:xfrm>
                    <a:off x="5922964" y="23120267"/>
                    <a:ext cx="254713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線コネクタ 40"/>
                  <p:cNvCxnSpPr/>
                  <p:nvPr/>
                </p:nvCxnSpPr>
                <p:spPr>
                  <a:xfrm>
                    <a:off x="5922963" y="22124342"/>
                    <a:ext cx="254713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2" name="テキスト ボックス 41"/>
                      <p:cNvSpPr txBox="1"/>
                      <p:nvPr/>
                    </p:nvSpPr>
                    <p:spPr>
                      <a:xfrm>
                        <a:off x="5545618" y="21088042"/>
                        <a:ext cx="3473689" cy="548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en-US" altLang="ja-JP" dirty="0" smtClean="0"/>
                          <a:t>Coulomb </a:t>
                        </a:r>
                        <a:r>
                          <a:rPr kumimoji="1" lang="en-US" altLang="ja-JP" dirty="0" smtClean="0">
                            <a:solidFill>
                              <a:srgbClr val="FF0000"/>
                            </a:solidFill>
                          </a:rPr>
                          <a:t>+</a:t>
                        </a:r>
                        <a:r>
                          <a:rPr lang="en-US" altLang="ja-JP" dirty="0" smtClean="0">
                            <a:solidFill>
                              <a:srgbClr val="FF0000"/>
                            </a:solidFill>
                          </a:rPr>
                          <a:t> </a:t>
                        </a:r>
                        <a14:m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altLang="ja-JP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K</m:t>
                                </m:r>
                              </m:e>
                            </m:acc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N</m:t>
                            </m:r>
                          </m:oMath>
                        </a14:m>
                        <a:r>
                          <a:rPr kumimoji="1" lang="en-US" altLang="ja-JP" sz="1100" dirty="0" smtClean="0"/>
                          <a:t> </a:t>
                        </a:r>
                        <a:endParaRPr kumimoji="1" lang="ja-JP" altLang="en-US" sz="1100" dirty="0"/>
                      </a:p>
                    </p:txBody>
                  </p:sp>
                </mc:Choice>
                <mc:Fallback xmlns="">
                  <p:sp>
                    <p:nvSpPr>
                      <p:cNvPr id="42" name="テキスト ボックス 4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545618" y="21088042"/>
                        <a:ext cx="3473689" cy="548598"/>
                      </a:xfrm>
                      <a:prstGeom prst="rect">
                        <a:avLst/>
                      </a:prstGeom>
                      <a:blipFill rotWithShape="1">
                        <a:blip r:embed="rId10"/>
                        <a:stretch>
                          <a:fillRect l="-3030" t="-8333" b="-26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2123223" y="21716314"/>
                  <a:ext cx="792088" cy="960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2p</a:t>
                  </a:r>
                  <a:endParaRPr kumimoji="1" lang="ja-JP" altLang="en-US" sz="1100" dirty="0"/>
                </a:p>
              </p:txBody>
            </p:sp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2272058" y="23154607"/>
                  <a:ext cx="792088" cy="960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/>
                    <a:t>1s</a:t>
                  </a:r>
                  <a:endParaRPr kumimoji="1" lang="ja-JP" altLang="en-US" sz="1100" dirty="0"/>
                </a:p>
              </p:txBody>
            </p:sp>
            <p:sp>
              <p:nvSpPr>
                <p:cNvPr id="36" name="下矢印 35"/>
                <p:cNvSpPr/>
                <p:nvPr/>
              </p:nvSpPr>
              <p:spPr>
                <a:xfrm>
                  <a:off x="6476448" y="22196351"/>
                  <a:ext cx="1440159" cy="927395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100"/>
                </a:p>
              </p:txBody>
            </p:sp>
          </p:grpSp>
          <p:grpSp>
            <p:nvGrpSpPr>
              <p:cNvPr id="43" name="グループ化 42"/>
              <p:cNvGrpSpPr/>
              <p:nvPr/>
            </p:nvGrpSpPr>
            <p:grpSpPr>
              <a:xfrm>
                <a:off x="5724128" y="4509117"/>
                <a:ext cx="2304256" cy="1656183"/>
                <a:chOff x="5202883" y="21088040"/>
                <a:chExt cx="4422174" cy="2460061"/>
              </a:xfrm>
            </p:grpSpPr>
            <p:grpSp>
              <p:nvGrpSpPr>
                <p:cNvPr id="44" name="グループ化 43"/>
                <p:cNvGrpSpPr/>
                <p:nvPr/>
              </p:nvGrpSpPr>
              <p:grpSpPr>
                <a:xfrm>
                  <a:off x="5922963" y="21088040"/>
                  <a:ext cx="3702094" cy="2460061"/>
                  <a:chOff x="5922963" y="21088040"/>
                  <a:chExt cx="3702094" cy="2460061"/>
                </a:xfrm>
              </p:grpSpPr>
              <p:cxnSp>
                <p:nvCxnSpPr>
                  <p:cNvPr id="48" name="直線コネクタ 47"/>
                  <p:cNvCxnSpPr/>
                  <p:nvPr/>
                </p:nvCxnSpPr>
                <p:spPr>
                  <a:xfrm>
                    <a:off x="5922963" y="23548101"/>
                    <a:ext cx="2547131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線コネクタ 48"/>
                  <p:cNvCxnSpPr/>
                  <p:nvPr/>
                </p:nvCxnSpPr>
                <p:spPr>
                  <a:xfrm>
                    <a:off x="5922963" y="22157631"/>
                    <a:ext cx="2547131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テキスト ボックス 49"/>
                  <p:cNvSpPr txBox="1"/>
                  <p:nvPr/>
                </p:nvSpPr>
                <p:spPr>
                  <a:xfrm>
                    <a:off x="6151369" y="21088040"/>
                    <a:ext cx="3473688" cy="5485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dirty="0" smtClean="0"/>
                      <a:t>Coulomb </a:t>
                    </a:r>
                    <a:endParaRPr kumimoji="1" lang="ja-JP" altLang="en-US" sz="1100" dirty="0"/>
                  </a:p>
                </p:txBody>
              </p:sp>
            </p:grpSp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5202883" y="21827599"/>
                  <a:ext cx="792088" cy="3885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kumimoji="1" lang="ja-JP" altLang="en-US" sz="1100" dirty="0"/>
                </a:p>
              </p:txBody>
            </p:sp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5274891" y="23123743"/>
                  <a:ext cx="792088" cy="3885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kumimoji="1" lang="ja-JP" altLang="en-US" sz="1100" dirty="0"/>
                </a:p>
              </p:txBody>
            </p:sp>
            <p:sp>
              <p:nvSpPr>
                <p:cNvPr id="47" name="下矢印 46"/>
                <p:cNvSpPr/>
                <p:nvPr/>
              </p:nvSpPr>
              <p:spPr>
                <a:xfrm>
                  <a:off x="6476449" y="22196349"/>
                  <a:ext cx="1440160" cy="1315982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100"/>
                </a:p>
              </p:txBody>
            </p:sp>
          </p:grpSp>
        </p:grpSp>
        <p:cxnSp>
          <p:nvCxnSpPr>
            <p:cNvPr id="53" name="直線矢印コネクタ 52"/>
            <p:cNvCxnSpPr/>
            <p:nvPr/>
          </p:nvCxnSpPr>
          <p:spPr>
            <a:xfrm>
              <a:off x="7596336" y="5877272"/>
              <a:ext cx="0" cy="288028"/>
            </a:xfrm>
            <a:prstGeom prst="straightConnector1">
              <a:avLst/>
            </a:prstGeom>
            <a:noFill/>
            <a:ln w="38100" cap="flat" cmpd="thickThin" algn="ctr">
              <a:solidFill>
                <a:srgbClr val="DA1F28"/>
              </a:solidFill>
              <a:prstDash val="solid"/>
              <a:headEnd type="arrow"/>
              <a:tailEnd type="arrow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54" name="テキスト ボックス 53"/>
            <p:cNvSpPr txBox="1"/>
            <p:nvPr/>
          </p:nvSpPr>
          <p:spPr>
            <a:xfrm>
              <a:off x="7779996" y="5961952"/>
              <a:ext cx="1551600" cy="338554"/>
            </a:xfrm>
            <a:prstGeom prst="rect">
              <a:avLst/>
            </a:prstGeom>
            <a:gradFill rotWithShape="1">
              <a:gsLst>
                <a:gs pos="0">
                  <a:srgbClr val="DA1F28">
                    <a:shade val="15000"/>
                    <a:satMod val="180000"/>
                  </a:srgbClr>
                </a:gs>
                <a:gs pos="50000">
                  <a:srgbClr val="DA1F28">
                    <a:shade val="45000"/>
                    <a:satMod val="170000"/>
                  </a:srgbClr>
                </a:gs>
                <a:gs pos="70000">
                  <a:srgbClr val="DA1F28">
                    <a:tint val="99000"/>
                    <a:shade val="65000"/>
                    <a:satMod val="155000"/>
                  </a:srgbClr>
                </a:gs>
                <a:gs pos="100000">
                  <a:srgbClr val="DA1F28">
                    <a:tint val="95500"/>
                    <a:shade val="100000"/>
                    <a:satMod val="155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DA1F28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 Unicode"/>
                  <a:ea typeface="ＭＳ Ｐゴシック"/>
                  <a:cs typeface="+mn-cs"/>
                </a:rPr>
                <a:t>1s level shift</a:t>
              </a:r>
              <a:endPara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ＭＳ Ｐゴシック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1590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795"/>
    </mc:Choice>
    <mc:Fallback>
      <p:transition spd="slow" advTm="7079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Studies for </a:t>
            </a:r>
            <a:r>
              <a:rPr lang="en-US" altLang="ja-JP" dirty="0" err="1" smtClean="0"/>
              <a:t>kaonic</a:t>
            </a:r>
            <a:r>
              <a:rPr lang="en-US" altLang="ja-JP" dirty="0" smtClean="0"/>
              <a:t> hydrogen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4157424"/>
                <a:ext cx="5338936" cy="2151896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u="sng" dirty="0" err="1"/>
                  <a:t>K</a:t>
                </a:r>
                <a:r>
                  <a:rPr lang="en-US" altLang="ja-JP" sz="2000" u="sng" dirty="0" err="1" smtClean="0"/>
                  <a:t>aonic</a:t>
                </a:r>
                <a:r>
                  <a:rPr lang="en-US" altLang="ja-JP" sz="2000" u="sng" dirty="0" smtClean="0"/>
                  <a:t> hydrogen puzzle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smtClean="0">
                        <a:latin typeface="Cambria Math"/>
                      </a:rPr>
                      <m:t>Λ</m:t>
                    </m:r>
                    <m:d>
                      <m:dPr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>
                            <a:latin typeface="Cambria Math"/>
                          </a:rPr>
                          <m:t>1405</m:t>
                        </m:r>
                      </m:e>
                    </m:d>
                  </m:oMath>
                </a14:m>
                <a:r>
                  <a:rPr lang="ja-JP" altLang="en-US" sz="2000" dirty="0"/>
                  <a:t> </a:t>
                </a:r>
                <a:r>
                  <a:rPr lang="en-US" altLang="ja-JP" sz="2000" dirty="0" smtClean="0"/>
                  <a:t>is </a:t>
                </a:r>
                <a:r>
                  <a:rPr lang="en-US" altLang="ja-JP" sz="2000" dirty="0"/>
                  <a:t>a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𝑁</m:t>
                    </m:r>
                    <m:acc>
                      <m:accPr>
                        <m:chr m:val="̅"/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altLang="ja-JP" sz="2000" dirty="0" smtClean="0"/>
                  <a:t> quasi-bound </a:t>
                </a:r>
                <a:r>
                  <a:rPr lang="en-US" altLang="ja-JP" sz="2000" dirty="0"/>
                  <a:t>state </a:t>
                </a:r>
                <a:r>
                  <a:rPr lang="ja-JP" altLang="en-US" sz="2000" dirty="0" smtClean="0"/>
                  <a:t>⇒</a:t>
                </a:r>
                <a:r>
                  <a:rPr lang="en-US" altLang="ja-JP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1">
                        <a:latin typeface="Cambria Math"/>
                      </a:rPr>
                      <m:t>𝚫</m:t>
                    </m:r>
                    <m:r>
                      <a:rPr lang="en-US" altLang="ja-JP" sz="2000" b="1">
                        <a:latin typeface="Cambria Math"/>
                      </a:rPr>
                      <m:t>𝐄</m:t>
                    </m:r>
                    <m:r>
                      <a:rPr lang="en-US" altLang="ja-JP" sz="2000" b="1" i="0" smtClean="0">
                        <a:latin typeface="Cambria Math"/>
                      </a:rPr>
                      <m:t>&lt;</m:t>
                    </m:r>
                    <m:r>
                      <a:rPr lang="en-US" altLang="ja-JP" sz="2000" b="1" i="0" smtClean="0">
                        <a:latin typeface="Cambria Math"/>
                      </a:rPr>
                      <m:t>𝟎</m:t>
                    </m:r>
                  </m:oMath>
                </a14:m>
                <a:endParaRPr lang="en-US" altLang="ja-JP" sz="2000" dirty="0" smtClean="0"/>
              </a:p>
              <a:p>
                <a:r>
                  <a:rPr lang="en-US" altLang="ja-JP" sz="2000" dirty="0" smtClean="0"/>
                  <a:t>KEK and DEAR are qualitatively inconsistent</a:t>
                </a:r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4157424"/>
                <a:ext cx="5338936" cy="2151896"/>
              </a:xfrm>
              <a:blipFill rotWithShape="1">
                <a:blip r:embed="rId2"/>
                <a:stretch>
                  <a:fillRect l="-342" t="-14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コンテンツ プレースホルダー 4"/>
              <p:cNvGraphicFramePr>
                <a:graphicFrameLocks noGrp="1"/>
              </p:cNvGraphicFramePr>
              <p:nvPr>
                <p:ph sz="quarter" idx="2"/>
                <p:extLst>
                  <p:ext uri="{D42A27DB-BD31-4B8C-83A1-F6EECF244321}">
                    <p14:modId xmlns:p14="http://schemas.microsoft.com/office/powerpoint/2010/main" val="1252804064"/>
                  </p:ext>
                </p:extLst>
              </p:nvPr>
            </p:nvGraphicFramePr>
            <p:xfrm>
              <a:off x="899590" y="1340768"/>
              <a:ext cx="7344098" cy="2600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8"/>
                    <a:gridCol w="1440000"/>
                    <a:gridCol w="2520000"/>
                    <a:gridCol w="2520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Year 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Group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 smtClean="0"/>
                            <a:t>Energy shift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1" i="0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kumimoji="1" lang="en-US" altLang="ja-JP" b="1" i="0" smtClean="0">
                                  <a:latin typeface="Cambria Math"/>
                                </a:rPr>
                                <m:t>𝐞𝐕</m:t>
                              </m:r>
                              <m:r>
                                <a:rPr kumimoji="1" lang="en-US" altLang="ja-JP" b="1" i="0" smtClean="0">
                                  <a:latin typeface="Cambria Math"/>
                                </a:rPr>
                                <m:t>]</m:t>
                              </m:r>
                            </m:oMath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Decay width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1" i="0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kumimoji="1" lang="en-US" altLang="ja-JP" b="1" i="0" smtClean="0">
                                  <a:latin typeface="Cambria Math"/>
                                </a:rPr>
                                <m:t>𝐞𝐕</m:t>
                              </m:r>
                              <m:r>
                                <a:rPr kumimoji="1" lang="en-US" altLang="ja-JP" b="1" i="0" smtClean="0">
                                  <a:latin typeface="Cambria Math"/>
                                </a:rPr>
                                <m:t>]</m:t>
                              </m:r>
                            </m:oMath>
                          </a14:m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1979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NIMROD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+40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±60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−0</m:t>
                                    </m:r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+230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1980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CERN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+270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±80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560±260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1983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CERN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+197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±60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80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−80</m:t>
                                    </m:r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+220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1997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KEK-PS K3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−323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±63,±11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407±208±100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2005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DEAR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−193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±37,±6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249±111±30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2011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SIDDHARTA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−283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±36,±6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541±89±22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コンテンツ プレースホルダー 4"/>
              <p:cNvGraphicFramePr>
                <a:graphicFrameLocks noGrp="1"/>
              </p:cNvGraphicFramePr>
              <p:nvPr>
                <p:ph sz="quarter" idx="2"/>
                <p:extLst>
                  <p:ext uri="{D42A27DB-BD31-4B8C-83A1-F6EECF244321}">
                    <p14:modId xmlns:p14="http://schemas.microsoft.com/office/powerpoint/2010/main" val="1252804064"/>
                  </p:ext>
                </p:extLst>
              </p:nvPr>
            </p:nvGraphicFramePr>
            <p:xfrm>
              <a:off x="899590" y="1340768"/>
              <a:ext cx="7344098" cy="2600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8"/>
                    <a:gridCol w="1440000"/>
                    <a:gridCol w="2520000"/>
                    <a:gridCol w="2520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Year 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Group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1768" t="-8197" r="-100242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1768" t="-8197" r="-242" b="-624590"/>
                          </a:stretch>
                        </a:blipFill>
                      </a:tcPr>
                    </a:tc>
                  </a:tr>
                  <a:tr h="372872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1979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NIMROD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1768" t="-108197" r="-100242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1768" t="-108197" r="-242" b="-5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1980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CERN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1768" t="-208197" r="-10024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1768" t="-208197" r="-242" b="-424590"/>
                          </a:stretch>
                        </a:blipFill>
                      </a:tcPr>
                    </a:tc>
                  </a:tr>
                  <a:tr h="372999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1983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CERN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1768" t="-308197" r="-10024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1768" t="-308197" r="-242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1997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KEK-PS K3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1768" t="-415000" r="-100242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1768" t="-415000" r="-242" b="-23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2005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DEAR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1768" t="-506557" r="-100242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1768" t="-506557" r="-242" b="-1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2011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SIDDHARTA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1768" t="-606557" r="-100242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1768" t="-606557" r="-242" b="-262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下矢印 3"/>
          <p:cNvSpPr/>
          <p:nvPr/>
        </p:nvSpPr>
        <p:spPr>
          <a:xfrm>
            <a:off x="2123728" y="5309552"/>
            <a:ext cx="1656184" cy="288032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1680" y="5741600"/>
            <a:ext cx="26642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SIDDHARTA experiment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76664" y="4145012"/>
            <a:ext cx="3131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solidFill>
                  <a:srgbClr val="00B0F0"/>
                </a:solidFill>
              </a:rPr>
              <a:t>J. Davies </a:t>
            </a:r>
            <a:r>
              <a:rPr kumimoji="1" lang="en-US" altLang="ja-JP" i="1" u="sng" dirty="0" smtClean="0">
                <a:solidFill>
                  <a:srgbClr val="00B0F0"/>
                </a:solidFill>
              </a:rPr>
              <a:t>et al</a:t>
            </a:r>
            <a:r>
              <a:rPr kumimoji="1" lang="en-US" altLang="ja-JP" u="sng" dirty="0" smtClean="0">
                <a:solidFill>
                  <a:srgbClr val="00B0F0"/>
                </a:solidFill>
              </a:rPr>
              <a:t>., PLB83 (1979).</a:t>
            </a:r>
          </a:p>
          <a:p>
            <a:r>
              <a:rPr kumimoji="1" lang="en-US" altLang="ja-JP" u="sng" dirty="0" smtClean="0">
                <a:solidFill>
                  <a:srgbClr val="00B0F0"/>
                </a:solidFill>
              </a:rPr>
              <a:t>M. </a:t>
            </a:r>
            <a:r>
              <a:rPr kumimoji="1" lang="en-US" altLang="ja-JP" u="sng" dirty="0" err="1" smtClean="0">
                <a:solidFill>
                  <a:srgbClr val="00B0F0"/>
                </a:solidFill>
              </a:rPr>
              <a:t>Izycki</a:t>
            </a:r>
            <a:r>
              <a:rPr kumimoji="1" lang="en-US" altLang="ja-JP" u="sng" dirty="0" smtClean="0">
                <a:solidFill>
                  <a:srgbClr val="00B0F0"/>
                </a:solidFill>
              </a:rPr>
              <a:t> </a:t>
            </a:r>
            <a:r>
              <a:rPr lang="en-US" altLang="ja-JP" i="1" u="sng" dirty="0">
                <a:solidFill>
                  <a:srgbClr val="00B0F0"/>
                </a:solidFill>
              </a:rPr>
              <a:t>et al</a:t>
            </a:r>
            <a:r>
              <a:rPr lang="en-US" altLang="ja-JP" u="sng" dirty="0" smtClean="0">
                <a:solidFill>
                  <a:srgbClr val="00B0F0"/>
                </a:solidFill>
              </a:rPr>
              <a:t>., ZPA297 (1980)</a:t>
            </a:r>
          </a:p>
          <a:p>
            <a:r>
              <a:rPr lang="en-US" altLang="ja-JP" u="sng" dirty="0" smtClean="0">
                <a:solidFill>
                  <a:srgbClr val="00B0F0"/>
                </a:solidFill>
              </a:rPr>
              <a:t>P. Bird </a:t>
            </a:r>
            <a:r>
              <a:rPr lang="en-US" altLang="ja-JP" i="1" u="sng" dirty="0">
                <a:solidFill>
                  <a:srgbClr val="00B0F0"/>
                </a:solidFill>
              </a:rPr>
              <a:t>et al</a:t>
            </a:r>
            <a:r>
              <a:rPr lang="en-US" altLang="ja-JP" u="sng" dirty="0" smtClean="0">
                <a:solidFill>
                  <a:srgbClr val="00B0F0"/>
                </a:solidFill>
              </a:rPr>
              <a:t>.,  NPA404 (1983)</a:t>
            </a:r>
          </a:p>
          <a:p>
            <a:r>
              <a:rPr kumimoji="1" lang="en-US" altLang="ja-JP" u="sng" dirty="0" smtClean="0">
                <a:solidFill>
                  <a:srgbClr val="00B0F0"/>
                </a:solidFill>
              </a:rPr>
              <a:t>M. Iwasaki </a:t>
            </a:r>
            <a:r>
              <a:rPr lang="en-US" altLang="ja-JP" i="1" u="sng" dirty="0">
                <a:solidFill>
                  <a:srgbClr val="00B0F0"/>
                </a:solidFill>
              </a:rPr>
              <a:t>et al</a:t>
            </a:r>
            <a:r>
              <a:rPr lang="en-US" altLang="ja-JP" u="sng" dirty="0" smtClean="0">
                <a:solidFill>
                  <a:srgbClr val="00B0F0"/>
                </a:solidFill>
              </a:rPr>
              <a:t>., PRL78 (1997)</a:t>
            </a:r>
          </a:p>
          <a:p>
            <a:r>
              <a:rPr kumimoji="1" lang="en-US" altLang="ja-JP" u="sng" dirty="0" smtClean="0">
                <a:solidFill>
                  <a:srgbClr val="00B0F0"/>
                </a:solidFill>
              </a:rPr>
              <a:t>G. Beer </a:t>
            </a:r>
            <a:r>
              <a:rPr lang="en-US" altLang="ja-JP" i="1" u="sng" dirty="0">
                <a:solidFill>
                  <a:srgbClr val="00B0F0"/>
                </a:solidFill>
              </a:rPr>
              <a:t>et al</a:t>
            </a:r>
            <a:r>
              <a:rPr lang="en-US" altLang="ja-JP" u="sng" dirty="0" smtClean="0">
                <a:solidFill>
                  <a:srgbClr val="00B0F0"/>
                </a:solidFill>
              </a:rPr>
              <a:t>., PRL94 (2005)</a:t>
            </a:r>
          </a:p>
          <a:p>
            <a:r>
              <a:rPr lang="en-US" altLang="ja-JP" u="sng" dirty="0" err="1">
                <a:solidFill>
                  <a:srgbClr val="00B0F0"/>
                </a:solidFill>
              </a:rPr>
              <a:t>Bazzi</a:t>
            </a:r>
            <a:r>
              <a:rPr lang="en-US" altLang="ja-JP" u="sng" dirty="0">
                <a:solidFill>
                  <a:srgbClr val="00B0F0"/>
                </a:solidFill>
              </a:rPr>
              <a:t> et al., NPA881 (2012)</a:t>
            </a:r>
            <a:endParaRPr lang="en-US" altLang="ja-JP" dirty="0">
              <a:latin typeface="Cambria Math"/>
            </a:endParaRP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952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327"/>
    </mc:Choice>
    <mc:Fallback>
      <p:transition spd="slow" advTm="9532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インフィニティ テーマ</Template>
  <TotalTime>12840</TotalTime>
  <Words>1906</Words>
  <Application>Microsoft Office PowerPoint</Application>
  <PresentationFormat>画面に合わせる (4:3)</PresentationFormat>
  <Paragraphs>359</Paragraphs>
  <Slides>24</Slides>
  <Notes>6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アース</vt:lpstr>
      <vt:lpstr>PowerPoint プレゼンテーション</vt:lpstr>
      <vt:lpstr>Outline</vt:lpstr>
      <vt:lpstr>Introduction</vt:lpstr>
      <vt:lpstr>Λ(1405)</vt:lpstr>
      <vt:lpstr> Three-body quarks model</vt:lpstr>
      <vt:lpstr>Meson-Baryon description</vt:lpstr>
      <vt:lpstr>Kaon(meson having strangeness) </vt:lpstr>
      <vt:lpstr>Kaonic atom</vt:lpstr>
      <vt:lpstr>Studies for kaonic hydrogen</vt:lpstr>
      <vt:lpstr>Studies for kaonic atoms </vt:lpstr>
      <vt:lpstr>Method</vt:lpstr>
      <vt:lpstr>Three body calculation</vt:lpstr>
      <vt:lpstr>Three body calculation</vt:lpstr>
      <vt:lpstr>Geometric progression</vt:lpstr>
      <vt:lpstr>Geometric progression</vt:lpstr>
      <vt:lpstr>K ̅-N Interaction</vt:lpstr>
      <vt:lpstr>Comparison of potentials</vt:lpstr>
      <vt:lpstr>Results</vt:lpstr>
      <vt:lpstr>The effect of the mass difference</vt:lpstr>
      <vt:lpstr>Results (NK ̅ two-body)</vt:lpstr>
      <vt:lpstr>Results (three-body) </vt:lpstr>
      <vt:lpstr>Summary </vt:lpstr>
      <vt:lpstr>PowerPoint プレゼンテーション</vt:lpstr>
      <vt:lpstr>Spectra of the system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Windows ユーザー</cp:lastModifiedBy>
  <cp:revision>384</cp:revision>
  <cp:lastPrinted>2015-08-15T07:40:54Z</cp:lastPrinted>
  <dcterms:created xsi:type="dcterms:W3CDTF">2015-02-10T05:07:17Z</dcterms:created>
  <dcterms:modified xsi:type="dcterms:W3CDTF">2015-10-13T14:07:46Z</dcterms:modified>
</cp:coreProperties>
</file>