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3" r:id="rId2"/>
    <p:sldId id="284" r:id="rId3"/>
    <p:sldId id="291" r:id="rId4"/>
    <p:sldId id="288" r:id="rId5"/>
    <p:sldId id="285" r:id="rId6"/>
    <p:sldId id="286" r:id="rId7"/>
    <p:sldId id="287" r:id="rId8"/>
    <p:sldId id="280" r:id="rId9"/>
    <p:sldId id="289" r:id="rId10"/>
    <p:sldId id="282" r:id="rId11"/>
    <p:sldId id="281" r:id="rId12"/>
    <p:sldId id="290" r:id="rId13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>
      <p:cViewPr varScale="1">
        <p:scale>
          <a:sx n="129" d="100"/>
          <a:sy n="129" d="100"/>
        </p:scale>
        <p:origin x="88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gray">
          <a:xfrm rot="10800000" flipV="1">
            <a:off x="688731" y="3502025"/>
            <a:ext cx="7769469" cy="71438"/>
          </a:xfrm>
          <a:prstGeom prst="rect">
            <a:avLst/>
          </a:prstGeom>
          <a:solidFill>
            <a:srgbClr val="99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1662" dirty="0" smtClean="0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gray">
          <a:xfrm>
            <a:off x="0" y="1"/>
            <a:ext cx="9144000" cy="836613"/>
          </a:xfrm>
          <a:prstGeom prst="rect">
            <a:avLst/>
          </a:prstGeom>
          <a:solidFill>
            <a:srgbClr val="99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1662" dirty="0" smtClean="0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gray">
          <a:xfrm>
            <a:off x="3974123" y="457200"/>
            <a:ext cx="5169877" cy="381000"/>
          </a:xfrm>
          <a:prstGeom prst="rect">
            <a:avLst/>
          </a:prstGeom>
          <a:solidFill>
            <a:srgbClr val="CC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1662" dirty="0" smtClean="0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gray">
          <a:xfrm>
            <a:off x="1182566" y="476250"/>
            <a:ext cx="2825262" cy="361950"/>
          </a:xfrm>
          <a:prstGeom prst="rect">
            <a:avLst/>
          </a:prstGeom>
          <a:solidFill>
            <a:srgbClr val="B0FF6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1662" dirty="0" smtClean="0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gray">
          <a:xfrm>
            <a:off x="3974123" y="185738"/>
            <a:ext cx="5169877" cy="271462"/>
          </a:xfrm>
          <a:prstGeom prst="rect">
            <a:avLst/>
          </a:prstGeom>
          <a:solidFill>
            <a:srgbClr val="B0FF6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1662" dirty="0" smtClean="0">
              <a:solidFill>
                <a:srgbClr val="000000"/>
              </a:solidFill>
            </a:endParaRPr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gray">
          <a:xfrm>
            <a:off x="0" y="765175"/>
            <a:ext cx="9144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en-US" sz="1662" dirty="0">
              <a:solidFill>
                <a:srgbClr val="000000"/>
              </a:solidFill>
            </a:endParaRPr>
          </a:p>
        </p:txBody>
      </p:sp>
      <p:sp>
        <p:nvSpPr>
          <p:cNvPr id="447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708276"/>
            <a:ext cx="7772400" cy="720725"/>
          </a:xfrm>
        </p:spPr>
        <p:txBody>
          <a:bodyPr/>
          <a:lstStyle>
            <a:lvl1pPr algn="ctr">
              <a:defRPr sz="4431"/>
            </a:lvl1pPr>
          </a:lstStyle>
          <a:p>
            <a:pPr lvl="0"/>
            <a:r>
              <a:rPr lang="ja-JP" altLang="en-US" noProof="0" smtClean="0"/>
              <a:t>マスタ タイトルの書式設定</a:t>
            </a:r>
          </a:p>
        </p:txBody>
      </p:sp>
      <p:sp>
        <p:nvSpPr>
          <p:cNvPr id="4474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89364"/>
            <a:ext cx="6400800" cy="911225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ja-JP" altLang="en-US" noProof="0" smtClean="0"/>
              <a:t>マスタ サブタイトルの書式設定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506666" y="5084764"/>
            <a:ext cx="2133600" cy="288925"/>
          </a:xfrm>
        </p:spPr>
        <p:txBody>
          <a:bodyPr/>
          <a:lstStyle>
            <a:lvl1pPr algn="ctr">
              <a:defRPr sz="1292"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5453064"/>
            <a:ext cx="2895600" cy="288925"/>
          </a:xfrm>
        </p:spPr>
        <p:txBody>
          <a:bodyPr/>
          <a:lstStyle>
            <a:lvl1pPr>
              <a:defRPr sz="1292"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513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F3710-3FDB-451B-AFD1-4DF9B6628B5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198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49561" y="30163"/>
            <a:ext cx="2176097" cy="60960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19808" y="30163"/>
            <a:ext cx="6389077" cy="60960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BE10D-809C-473B-A880-B6DD903B236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89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D5A9A-600D-40A2-8134-9D4E127A052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375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4254" y="1709739"/>
            <a:ext cx="7886700" cy="2852737"/>
          </a:xfrm>
        </p:spPr>
        <p:txBody>
          <a:bodyPr anchor="b"/>
          <a:lstStyle>
            <a:lvl1pPr>
              <a:defRPr sz="5539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4254" y="4589464"/>
            <a:ext cx="7886700" cy="1500187"/>
          </a:xfrm>
        </p:spPr>
        <p:txBody>
          <a:bodyPr/>
          <a:lstStyle>
            <a:lvl1pPr marL="0" indent="0">
              <a:buNone/>
              <a:defRPr sz="2215"/>
            </a:lvl1pPr>
            <a:lvl2pPr marL="422041" indent="0">
              <a:buNone/>
              <a:defRPr sz="1846"/>
            </a:lvl2pPr>
            <a:lvl3pPr marL="844083" indent="0">
              <a:buNone/>
              <a:defRPr sz="1662"/>
            </a:lvl3pPr>
            <a:lvl4pPr marL="1266124" indent="0">
              <a:buNone/>
              <a:defRPr sz="1477"/>
            </a:lvl4pPr>
            <a:lvl5pPr marL="1688165" indent="0">
              <a:buNone/>
              <a:defRPr sz="1477"/>
            </a:lvl5pPr>
            <a:lvl6pPr marL="2110207" indent="0">
              <a:buNone/>
              <a:defRPr sz="1477"/>
            </a:lvl6pPr>
            <a:lvl7pPr marL="2532248" indent="0">
              <a:buNone/>
              <a:defRPr sz="1477"/>
            </a:lvl7pPr>
            <a:lvl8pPr marL="2954289" indent="0">
              <a:buNone/>
              <a:defRPr sz="1477"/>
            </a:lvl8pPr>
            <a:lvl9pPr marL="3376331" indent="0">
              <a:buNone/>
              <a:defRPr sz="1477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992B7-9B95-4360-B5D2-43570F4FEE5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52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44462" cy="49291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2338" y="1196975"/>
            <a:ext cx="4044462" cy="49291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D9005-99F4-4C2D-8ADD-07418D25031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103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116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116" y="1681163"/>
            <a:ext cx="3868615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116" y="2505075"/>
            <a:ext cx="3868615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665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665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4C5A7-F5FC-47E4-A4EA-816290A88F2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946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6545C-D58C-4E60-B535-12939566592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051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7E926-2299-44D5-B91D-8F6333A7ADF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015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115" y="457200"/>
            <a:ext cx="2948354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666" y="987426"/>
            <a:ext cx="4629150" cy="4873625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115" y="2057400"/>
            <a:ext cx="2948354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F1F43-5B6E-4541-9E88-93531730274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694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115" y="457200"/>
            <a:ext cx="2948354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666" y="987426"/>
            <a:ext cx="4629150" cy="4873625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endParaRPr lang="ja-JP" altLang="en-US" noProof="0" dirty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115" y="2057400"/>
            <a:ext cx="2948354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460E3-37EC-41F4-9736-1F6DA96B060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506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gray">
          <a:xfrm>
            <a:off x="0" y="1"/>
            <a:ext cx="9144000" cy="836613"/>
          </a:xfrm>
          <a:prstGeom prst="rect">
            <a:avLst/>
          </a:prstGeom>
          <a:solidFill>
            <a:srgbClr val="99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1662" dirty="0" smtClean="0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gray">
          <a:xfrm>
            <a:off x="3975589" y="457201"/>
            <a:ext cx="5169877" cy="307975"/>
          </a:xfrm>
          <a:prstGeom prst="rect">
            <a:avLst/>
          </a:prstGeom>
          <a:solidFill>
            <a:srgbClr val="CC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1662" dirty="0" smtClean="0">
              <a:solidFill>
                <a:srgbClr val="000000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gray">
          <a:xfrm>
            <a:off x="1184031" y="476250"/>
            <a:ext cx="2826727" cy="361950"/>
          </a:xfrm>
          <a:prstGeom prst="rect">
            <a:avLst/>
          </a:prstGeom>
          <a:solidFill>
            <a:srgbClr val="B0FF6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1662" dirty="0" smtClean="0">
              <a:solidFill>
                <a:srgbClr val="000000"/>
              </a:solidFill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gray">
          <a:xfrm>
            <a:off x="0" y="765175"/>
            <a:ext cx="9144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en-US" sz="1662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196975"/>
            <a:ext cx="8229600" cy="492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 flipV="1">
            <a:off x="-7328" y="6742114"/>
            <a:ext cx="9158655" cy="71437"/>
          </a:xfrm>
          <a:prstGeom prst="rect">
            <a:avLst/>
          </a:prstGeom>
          <a:solidFill>
            <a:srgbClr val="99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1662" dirty="0" smtClean="0">
              <a:solidFill>
                <a:srgbClr val="000000"/>
              </a:solidFill>
            </a:endParaRPr>
          </a:p>
        </p:txBody>
      </p:sp>
      <p:sp>
        <p:nvSpPr>
          <p:cNvPr id="446472" name="Rectangle 8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184638" y="6524625"/>
            <a:ext cx="21336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8"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446473" name="Rectangle 9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524625"/>
            <a:ext cx="28956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108"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446474" name="Rectangle 10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825762" y="6524625"/>
            <a:ext cx="21336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8"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59E1AE-525C-4144-BE09-FF1DE9C525A2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gray">
          <a:xfrm>
            <a:off x="3975589" y="185738"/>
            <a:ext cx="5169877" cy="271462"/>
          </a:xfrm>
          <a:prstGeom prst="rect">
            <a:avLst/>
          </a:prstGeom>
          <a:solidFill>
            <a:srgbClr val="B0FF6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1662" dirty="0" smtClean="0">
              <a:solidFill>
                <a:srgbClr val="000000"/>
              </a:solidFill>
            </a:endParaRP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title"/>
          </p:nvPr>
        </p:nvSpPr>
        <p:spPr bwMode="gray">
          <a:xfrm>
            <a:off x="219808" y="30163"/>
            <a:ext cx="8705850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392706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585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585">
          <a:solidFill>
            <a:schemeClr val="tx1"/>
          </a:solidFill>
          <a:latin typeface="HGP創英角ﾎﾟｯﾌﾟ体" panose="040B0A00000000000000" pitchFamily="50" charset="-128"/>
          <a:ea typeface="HGP創英角ﾎﾟｯﾌﾟ体" panose="040B0A00000000000000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585">
          <a:solidFill>
            <a:schemeClr val="tx1"/>
          </a:solidFill>
          <a:latin typeface="HGP創英角ﾎﾟｯﾌﾟ体" panose="040B0A00000000000000" pitchFamily="50" charset="-128"/>
          <a:ea typeface="HGP創英角ﾎﾟｯﾌﾟ体" panose="040B0A00000000000000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585">
          <a:solidFill>
            <a:schemeClr val="tx1"/>
          </a:solidFill>
          <a:latin typeface="HGP創英角ﾎﾟｯﾌﾟ体" panose="040B0A00000000000000" pitchFamily="50" charset="-128"/>
          <a:ea typeface="HGP創英角ﾎﾟｯﾌﾟ体" panose="040B0A00000000000000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585">
          <a:solidFill>
            <a:schemeClr val="tx1"/>
          </a:solidFill>
          <a:latin typeface="HGP創英角ﾎﾟｯﾌﾟ体" panose="040B0A00000000000000" pitchFamily="50" charset="-128"/>
          <a:ea typeface="HGP創英角ﾎﾟｯﾌﾟ体" panose="040B0A00000000000000" pitchFamily="50" charset="-128"/>
        </a:defRPr>
      </a:lvl5pPr>
      <a:lvl6pPr marL="422041" algn="l" rtl="0" fontAlgn="base">
        <a:spcBef>
          <a:spcPct val="0"/>
        </a:spcBef>
        <a:spcAft>
          <a:spcPct val="0"/>
        </a:spcAft>
        <a:defRPr kumimoji="1" sz="2585">
          <a:solidFill>
            <a:schemeClr val="tx1"/>
          </a:solidFill>
          <a:latin typeface="HGP創英角ﾎﾟｯﾌﾟ体" panose="040B0A00000000000000" pitchFamily="50" charset="-128"/>
          <a:ea typeface="HGP創英角ﾎﾟｯﾌﾟ体" panose="040B0A00000000000000" pitchFamily="50" charset="-128"/>
        </a:defRPr>
      </a:lvl6pPr>
      <a:lvl7pPr marL="844083" algn="l" rtl="0" fontAlgn="base">
        <a:spcBef>
          <a:spcPct val="0"/>
        </a:spcBef>
        <a:spcAft>
          <a:spcPct val="0"/>
        </a:spcAft>
        <a:defRPr kumimoji="1" sz="2585">
          <a:solidFill>
            <a:schemeClr val="tx1"/>
          </a:solidFill>
          <a:latin typeface="HGP創英角ﾎﾟｯﾌﾟ体" panose="040B0A00000000000000" pitchFamily="50" charset="-128"/>
          <a:ea typeface="HGP創英角ﾎﾟｯﾌﾟ体" panose="040B0A00000000000000" pitchFamily="50" charset="-128"/>
        </a:defRPr>
      </a:lvl7pPr>
      <a:lvl8pPr marL="1266124" algn="l" rtl="0" fontAlgn="base">
        <a:spcBef>
          <a:spcPct val="0"/>
        </a:spcBef>
        <a:spcAft>
          <a:spcPct val="0"/>
        </a:spcAft>
        <a:defRPr kumimoji="1" sz="2585">
          <a:solidFill>
            <a:schemeClr val="tx1"/>
          </a:solidFill>
          <a:latin typeface="HGP創英角ﾎﾟｯﾌﾟ体" panose="040B0A00000000000000" pitchFamily="50" charset="-128"/>
          <a:ea typeface="HGP創英角ﾎﾟｯﾌﾟ体" panose="040B0A00000000000000" pitchFamily="50" charset="-128"/>
        </a:defRPr>
      </a:lvl8pPr>
      <a:lvl9pPr marL="1688165" algn="l" rtl="0" fontAlgn="base">
        <a:spcBef>
          <a:spcPct val="0"/>
        </a:spcBef>
        <a:spcAft>
          <a:spcPct val="0"/>
        </a:spcAft>
        <a:defRPr kumimoji="1" sz="2585">
          <a:solidFill>
            <a:schemeClr val="tx1"/>
          </a:solidFill>
          <a:latin typeface="HGP創英角ﾎﾟｯﾌﾟ体" panose="040B0A00000000000000" pitchFamily="50" charset="-128"/>
          <a:ea typeface="HGP創英角ﾎﾟｯﾌﾟ体" panose="040B0A00000000000000" pitchFamily="50" charset="-128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Char char="•"/>
        <a:defRPr kumimoji="1" sz="2954" kern="1200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Char char="–"/>
        <a:defRPr kumimoji="1"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Char char="•"/>
        <a:defRPr kumimoji="1"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Char char="–"/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Char char="»"/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6.png"/><Relationship Id="rId7" Type="http://schemas.openxmlformats.org/officeDocument/2006/relationships/image" Target="../media/image4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11" Type="http://schemas.openxmlformats.org/officeDocument/2006/relationships/image" Target="../media/image19.png"/><Relationship Id="rId10" Type="http://schemas.openxmlformats.org/officeDocument/2006/relationships/image" Target="../media/image51.png"/><Relationship Id="rId9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944724"/>
            <a:ext cx="9108504" cy="2484277"/>
          </a:xfrm>
        </p:spPr>
        <p:txBody>
          <a:bodyPr/>
          <a:lstStyle/>
          <a:p>
            <a:r>
              <a:rPr lang="en-US" altLang="ja-JP" dirty="0"/>
              <a:t>M87</a:t>
            </a:r>
            <a:r>
              <a:rPr lang="ja-JP" altLang="en-US" dirty="0"/>
              <a:t>からの広帯域放射の解釈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59532" y="3789364"/>
            <a:ext cx="8712968" cy="2879996"/>
          </a:xfrm>
        </p:spPr>
        <p:txBody>
          <a:bodyPr/>
          <a:lstStyle/>
          <a:p>
            <a:r>
              <a:rPr lang="ja-JP" altLang="en-US" sz="3200" dirty="0"/>
              <a:t>浅野勝晃</a:t>
            </a:r>
            <a:r>
              <a:rPr lang="en-US" altLang="ja-JP" sz="3200" dirty="0"/>
              <a:t>, Daniel </a:t>
            </a:r>
            <a:r>
              <a:rPr lang="en-US" altLang="ja-JP" sz="3200" dirty="0" err="1"/>
              <a:t>Mazin</a:t>
            </a:r>
            <a:r>
              <a:rPr lang="en-US" altLang="ja-JP" sz="3200" dirty="0"/>
              <a:t> (</a:t>
            </a:r>
            <a:r>
              <a:rPr lang="ja-JP" altLang="en-US" sz="3200" dirty="0"/>
              <a:t>東大宇宙線研</a:t>
            </a:r>
            <a:r>
              <a:rPr lang="en-US" altLang="ja-JP" sz="3200" dirty="0"/>
              <a:t>)</a:t>
            </a:r>
            <a:r>
              <a:rPr lang="en-US" altLang="ja-JP" sz="2400" dirty="0"/>
              <a:t>, </a:t>
            </a:r>
            <a:endParaRPr lang="en-US" altLang="ja-JP" sz="2400" dirty="0" smtClean="0"/>
          </a:p>
          <a:p>
            <a:r>
              <a:rPr lang="en-US" altLang="ja-JP" sz="2400" dirty="0" smtClean="0"/>
              <a:t>Elina </a:t>
            </a:r>
            <a:r>
              <a:rPr lang="en-US" altLang="ja-JP" sz="2400" dirty="0" err="1"/>
              <a:t>Lindfors</a:t>
            </a:r>
            <a:r>
              <a:rPr lang="en-US" altLang="ja-JP" sz="2400" dirty="0"/>
              <a:t> (</a:t>
            </a:r>
            <a:r>
              <a:rPr lang="ja-JP" altLang="en-US" sz="2400" dirty="0"/>
              <a:t>トゥルク大</a:t>
            </a:r>
            <a:r>
              <a:rPr lang="en-US" altLang="ja-JP" sz="2400" dirty="0"/>
              <a:t>), </a:t>
            </a:r>
            <a:r>
              <a:rPr lang="en-US" altLang="ja-JP" sz="2400" dirty="0" err="1"/>
              <a:t>Fabrizio</a:t>
            </a:r>
            <a:r>
              <a:rPr lang="en-US" altLang="ja-JP" sz="2400" dirty="0"/>
              <a:t> </a:t>
            </a:r>
            <a:r>
              <a:rPr lang="en-US" altLang="ja-JP" sz="2400" dirty="0" err="1"/>
              <a:t>Tavecchio</a:t>
            </a:r>
            <a:r>
              <a:rPr lang="en-US" altLang="ja-JP" sz="2400" dirty="0"/>
              <a:t> (</a:t>
            </a:r>
            <a:r>
              <a:rPr lang="ja-JP" altLang="en-US" sz="2400" dirty="0" smtClean="0"/>
              <a:t>ブレラ天</a:t>
            </a:r>
            <a:r>
              <a:rPr lang="ja-JP" altLang="en-US" sz="2400" dirty="0"/>
              <a:t>文台</a:t>
            </a:r>
            <a:r>
              <a:rPr lang="en-US" altLang="ja-JP" sz="2400" dirty="0"/>
              <a:t>), Julian </a:t>
            </a:r>
            <a:r>
              <a:rPr lang="en-US" altLang="ja-JP" sz="2400" dirty="0" err="1"/>
              <a:t>Sitarek</a:t>
            </a:r>
            <a:r>
              <a:rPr lang="en-US" altLang="ja-JP" sz="2400" dirty="0"/>
              <a:t> (</a:t>
            </a:r>
            <a:r>
              <a:rPr lang="ja-JP" altLang="en-US" sz="2400" dirty="0"/>
              <a:t>ウッジ大</a:t>
            </a:r>
            <a:r>
              <a:rPr lang="en-US" altLang="ja-JP" sz="2400" dirty="0"/>
              <a:t>), Elisa Prandini (</a:t>
            </a:r>
            <a:r>
              <a:rPr lang="ja-JP" altLang="en-US" sz="2400" dirty="0"/>
              <a:t>パドヴァ大</a:t>
            </a:r>
            <a:r>
              <a:rPr lang="en-US" altLang="ja-JP" sz="2400" dirty="0"/>
              <a:t>), </a:t>
            </a:r>
            <a:r>
              <a:rPr lang="ja-JP" altLang="en-US" sz="2400" dirty="0"/>
              <a:t>窪秀利</a:t>
            </a:r>
            <a:r>
              <a:rPr lang="en-US" altLang="ja-JP" sz="2400" dirty="0"/>
              <a:t>, </a:t>
            </a:r>
            <a:r>
              <a:rPr lang="ja-JP" altLang="en-US" sz="2400" dirty="0"/>
              <a:t>増田周</a:t>
            </a:r>
            <a:r>
              <a:rPr lang="en-US" altLang="ja-JP" sz="2400" dirty="0"/>
              <a:t>(</a:t>
            </a:r>
            <a:r>
              <a:rPr lang="ja-JP" altLang="en-US" sz="2400" dirty="0"/>
              <a:t>京大</a:t>
            </a:r>
            <a:r>
              <a:rPr lang="en-US" altLang="ja-JP" sz="2400" dirty="0"/>
              <a:t>), </a:t>
            </a:r>
            <a:r>
              <a:rPr lang="ja-JP" altLang="en-US" sz="2400" dirty="0"/>
              <a:t>西嶋恭司</a:t>
            </a:r>
            <a:r>
              <a:rPr lang="en-US" altLang="ja-JP" sz="2400" dirty="0" smtClean="0"/>
              <a:t>,</a:t>
            </a:r>
            <a:r>
              <a:rPr lang="ja-JP" altLang="en-US" sz="2400" dirty="0" smtClean="0"/>
              <a:t> 櫛田</a:t>
            </a:r>
            <a:r>
              <a:rPr lang="ja-JP" altLang="en-US" sz="2400" dirty="0"/>
              <a:t>淳子</a:t>
            </a:r>
            <a:r>
              <a:rPr lang="en-US" altLang="ja-JP" sz="2400" dirty="0"/>
              <a:t>, </a:t>
            </a:r>
            <a:r>
              <a:rPr lang="ja-JP" altLang="en-US" sz="2400" dirty="0"/>
              <a:t>辻本晋平</a:t>
            </a:r>
            <a:r>
              <a:rPr lang="en-US" altLang="ja-JP" sz="2400" dirty="0"/>
              <a:t>, </a:t>
            </a:r>
            <a:r>
              <a:rPr lang="ja-JP" altLang="en-US" sz="2400" dirty="0"/>
              <a:t>神本匠</a:t>
            </a:r>
            <a:r>
              <a:rPr lang="en-US" altLang="ja-JP" sz="2400" dirty="0"/>
              <a:t>(</a:t>
            </a:r>
            <a:r>
              <a:rPr lang="ja-JP" altLang="en-US" sz="2400" dirty="0"/>
              <a:t>東海大</a:t>
            </a:r>
            <a:r>
              <a:rPr lang="en-US" altLang="ja-JP" sz="2400" dirty="0"/>
              <a:t>), </a:t>
            </a:r>
            <a:r>
              <a:rPr lang="ja-JP" altLang="en-US" sz="2400" dirty="0"/>
              <a:t>手嶋政廣</a:t>
            </a:r>
            <a:r>
              <a:rPr lang="en-US" altLang="ja-JP" sz="2400" dirty="0"/>
              <a:t>, </a:t>
            </a:r>
            <a:r>
              <a:rPr lang="ja-JP" altLang="en-US" sz="2400" dirty="0"/>
              <a:t>齋藤隆之</a:t>
            </a:r>
            <a:r>
              <a:rPr lang="en-US" altLang="ja-JP" sz="2400" dirty="0"/>
              <a:t>, </a:t>
            </a:r>
            <a:r>
              <a:rPr lang="ja-JP" altLang="en-US" sz="2400" dirty="0"/>
              <a:t>中嶋大輔</a:t>
            </a:r>
            <a:r>
              <a:rPr lang="en-US" altLang="ja-JP" sz="2400" dirty="0"/>
              <a:t>, </a:t>
            </a:r>
            <a:r>
              <a:rPr lang="ja-JP" altLang="en-US" sz="2400" dirty="0"/>
              <a:t>林田将明</a:t>
            </a:r>
            <a:r>
              <a:rPr lang="en-US" altLang="ja-JP" sz="2400" dirty="0"/>
              <a:t>, Daniela </a:t>
            </a:r>
            <a:r>
              <a:rPr lang="en-US" altLang="ja-JP" sz="2400" dirty="0" err="1"/>
              <a:t>Hadasch</a:t>
            </a:r>
            <a:r>
              <a:rPr lang="en-US" altLang="ja-JP" sz="2400" dirty="0" smtClean="0"/>
              <a:t>,</a:t>
            </a:r>
            <a:r>
              <a:rPr lang="ja-JP" altLang="en-US" sz="2400" dirty="0" smtClean="0"/>
              <a:t> 井</a:t>
            </a:r>
            <a:r>
              <a:rPr lang="ja-JP" altLang="en-US" sz="2400" dirty="0"/>
              <a:t>上進</a:t>
            </a:r>
            <a:r>
              <a:rPr lang="en-US" altLang="ja-JP" sz="2400" dirty="0"/>
              <a:t>, </a:t>
            </a:r>
            <a:r>
              <a:rPr lang="ja-JP" altLang="en-US" sz="2400" dirty="0"/>
              <a:t>高橋光成</a:t>
            </a:r>
            <a:r>
              <a:rPr lang="en-US" altLang="ja-JP" sz="2400" dirty="0"/>
              <a:t>, </a:t>
            </a:r>
            <a:r>
              <a:rPr lang="ja-JP" altLang="en-US" sz="2400" dirty="0"/>
              <a:t>永吉勤</a:t>
            </a:r>
            <a:r>
              <a:rPr lang="en-US" altLang="ja-JP" sz="2400" dirty="0"/>
              <a:t>, </a:t>
            </a:r>
            <a:r>
              <a:rPr lang="ja-JP" altLang="en-US" sz="2400" dirty="0"/>
              <a:t>深見哲志</a:t>
            </a:r>
            <a:r>
              <a:rPr lang="en-US" altLang="ja-JP" sz="2400" dirty="0"/>
              <a:t>, </a:t>
            </a:r>
            <a:r>
              <a:rPr lang="ja-JP" altLang="en-US" sz="2400" dirty="0"/>
              <a:t>稲田知大</a:t>
            </a:r>
            <a:r>
              <a:rPr lang="en-US" altLang="ja-JP" sz="2400" dirty="0"/>
              <a:t>, </a:t>
            </a:r>
            <a:r>
              <a:rPr lang="ja-JP" altLang="en-US" sz="2400" dirty="0"/>
              <a:t>岩村由樹</a:t>
            </a:r>
            <a:r>
              <a:rPr lang="en-US" altLang="ja-JP" sz="2400" dirty="0"/>
              <a:t>(</a:t>
            </a:r>
            <a:r>
              <a:rPr lang="ja-JP" altLang="en-US" sz="2400" dirty="0"/>
              <a:t>東大宇宙線研</a:t>
            </a:r>
            <a:r>
              <a:rPr lang="en-US" altLang="ja-JP" sz="2400" dirty="0"/>
              <a:t>), </a:t>
            </a:r>
            <a:r>
              <a:rPr lang="ja-JP" altLang="en-US" sz="2400" dirty="0"/>
              <a:t>折戸玲子</a:t>
            </a:r>
            <a:r>
              <a:rPr lang="en-US" altLang="ja-JP" sz="2400" dirty="0"/>
              <a:t>(</a:t>
            </a:r>
            <a:r>
              <a:rPr lang="ja-JP" altLang="en-US" sz="2400" dirty="0"/>
              <a:t>徳島大</a:t>
            </a:r>
            <a:r>
              <a:rPr lang="en-US" altLang="ja-JP" sz="2400" dirty="0"/>
              <a:t>) </a:t>
            </a:r>
            <a:r>
              <a:rPr lang="ja-JP" altLang="en-US" sz="2400" dirty="0" smtClean="0"/>
              <a:t>ほか </a:t>
            </a:r>
            <a:r>
              <a:rPr lang="en-US" altLang="ja-JP" sz="2400" dirty="0" smtClean="0"/>
              <a:t>MAGIC </a:t>
            </a:r>
            <a:r>
              <a:rPr lang="en-US" altLang="ja-JP" sz="2400" dirty="0"/>
              <a:t>collaboration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449008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Evolution of Electron and Photon Spectra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341" y="1124744"/>
            <a:ext cx="7056784" cy="5497927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431540" y="872716"/>
            <a:ext cx="1955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Comoving Frame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231475" y="6381328"/>
                <a:ext cx="61352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b="0" dirty="0" smtClean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&lt;2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en-US" altLang="ja-JP" dirty="0" smtClean="0"/>
                  <a:t>, electrons are continuously injected.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75" y="6381328"/>
                <a:ext cx="6135269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895" t="-13333" b="-2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1333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Spectrum &amp; Radial Evolution of the energy densities.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2742"/>
            <a:ext cx="5400092" cy="425637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2561" y="1350931"/>
            <a:ext cx="3673269" cy="2973504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2051720" y="859695"/>
            <a:ext cx="4838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The viewing angle is assumed as 15 degree.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5316350"/>
            <a:ext cx="85411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Radio data: 5/10 mas </a:t>
            </a:r>
            <a:r>
              <a:rPr lang="en-US" altLang="ja-JP" dirty="0" smtClean="0"/>
              <a:t>G</a:t>
            </a:r>
            <a:r>
              <a:rPr kumimoji="1" lang="en-US" altLang="ja-JP" dirty="0" smtClean="0"/>
              <a:t>aussian beam for 5/1.7GHz (</a:t>
            </a:r>
            <a:r>
              <a:rPr lang="en-US" altLang="ja-JP" dirty="0"/>
              <a:t>European VLBI Network</a:t>
            </a:r>
            <a:r>
              <a:rPr kumimoji="1" lang="en-US" altLang="ja-JP" dirty="0" smtClean="0"/>
              <a:t>),</a:t>
            </a:r>
          </a:p>
          <a:p>
            <a:r>
              <a:rPr kumimoji="1" lang="en-US" altLang="ja-JP" dirty="0" smtClean="0"/>
              <a:t>1.2mas for 43GHz (VLBA).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 rot="19518009">
            <a:off x="1979491" y="3830058"/>
            <a:ext cx="1423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Preliminary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380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sz="2800" dirty="0" smtClean="0"/>
              <a:t>GeV-</a:t>
            </a:r>
            <a:r>
              <a:rPr kumimoji="1" lang="en-US" altLang="ja-JP" sz="2800" dirty="0" err="1" smtClean="0"/>
              <a:t>TeV</a:t>
            </a:r>
            <a:r>
              <a:rPr kumimoji="1" lang="ja-JP" altLang="en-US" sz="2800" dirty="0" smtClean="0"/>
              <a:t>は</a:t>
            </a:r>
            <a:r>
              <a:rPr kumimoji="1" lang="en-US" altLang="ja-JP" sz="2800" dirty="0" smtClean="0"/>
              <a:t>Single</a:t>
            </a:r>
            <a:r>
              <a:rPr kumimoji="1" lang="ja-JP" altLang="en-US" sz="2800" dirty="0" smtClean="0"/>
              <a:t> </a:t>
            </a:r>
            <a:r>
              <a:rPr kumimoji="1" lang="en-US" altLang="ja-JP" sz="2800" dirty="0" smtClean="0"/>
              <a:t>Component</a:t>
            </a:r>
            <a:r>
              <a:rPr kumimoji="1" lang="ja-JP" altLang="en-US" sz="2800" dirty="0" smtClean="0"/>
              <a:t>と考えるのが自然。</a:t>
            </a:r>
            <a:endParaRPr kumimoji="1" lang="en-US" altLang="ja-JP" sz="2800" dirty="0" smtClean="0"/>
          </a:p>
          <a:p>
            <a:r>
              <a:rPr lang="en-US" altLang="ja-JP" sz="2800" dirty="0" smtClean="0"/>
              <a:t>SSC</a:t>
            </a:r>
            <a:r>
              <a:rPr lang="ja-JP" altLang="en-US" sz="2800" dirty="0" smtClean="0"/>
              <a:t>で</a:t>
            </a:r>
            <a:r>
              <a:rPr lang="en-US" altLang="ja-JP" sz="2800" dirty="0" smtClean="0"/>
              <a:t>Fit</a:t>
            </a:r>
            <a:r>
              <a:rPr lang="ja-JP" altLang="en-US" sz="2800" dirty="0" smtClean="0"/>
              <a:t>するには、低い磁場が要求</a:t>
            </a:r>
            <a:endParaRPr lang="en-US" altLang="ja-JP" sz="2800" dirty="0" smtClean="0"/>
          </a:p>
          <a:p>
            <a:r>
              <a:rPr kumimoji="1" lang="ja-JP" altLang="en-US" sz="2800" dirty="0" smtClean="0"/>
              <a:t>電波</a:t>
            </a:r>
            <a:r>
              <a:rPr kumimoji="1" lang="ja-JP" altLang="en-US" sz="2800" dirty="0"/>
              <a:t>観測</a:t>
            </a:r>
            <a:r>
              <a:rPr kumimoji="1" lang="ja-JP" altLang="en-US" sz="2800" dirty="0" smtClean="0"/>
              <a:t>による磁場の制限とは矛盾</a:t>
            </a:r>
            <a:endParaRPr kumimoji="1" lang="en-US" altLang="ja-JP" sz="2800" dirty="0" smtClean="0"/>
          </a:p>
          <a:p>
            <a:r>
              <a:rPr lang="ja-JP" altLang="en-US" sz="2800" dirty="0"/>
              <a:t>何</a:t>
            </a:r>
            <a:r>
              <a:rPr lang="ja-JP" altLang="en-US" sz="2800" dirty="0" smtClean="0"/>
              <a:t>か</a:t>
            </a:r>
            <a:r>
              <a:rPr lang="ja-JP" altLang="en-US" sz="2800" dirty="0"/>
              <a:t>別</a:t>
            </a:r>
            <a:r>
              <a:rPr lang="ja-JP" altLang="en-US" sz="2800" dirty="0" smtClean="0"/>
              <a:t>なものを見ている？</a:t>
            </a:r>
            <a:endParaRPr kumimoji="1" lang="ja-JP" altLang="en-US" sz="28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580" y="3429000"/>
            <a:ext cx="6761841" cy="282024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4031940" y="6123893"/>
            <a:ext cx="4483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天文月報</a:t>
            </a:r>
            <a:r>
              <a:rPr lang="en-US" altLang="ja-JP" dirty="0"/>
              <a:t>2017</a:t>
            </a:r>
            <a:r>
              <a:rPr lang="ja-JP" altLang="en-US" dirty="0"/>
              <a:t>年</a:t>
            </a:r>
            <a:r>
              <a:rPr lang="en-US" altLang="ja-JP" dirty="0"/>
              <a:t>9</a:t>
            </a:r>
            <a:r>
              <a:rPr lang="ja-JP" altLang="en-US" dirty="0"/>
              <a:t>月号 </a:t>
            </a:r>
            <a:r>
              <a:rPr lang="en-US" altLang="ja-JP" dirty="0"/>
              <a:t>EUREKA(</a:t>
            </a:r>
            <a:r>
              <a:rPr lang="ja-JP" altLang="en-US" dirty="0"/>
              <a:t>林田</a:t>
            </a:r>
            <a:r>
              <a:rPr lang="en-US" altLang="ja-JP" dirty="0"/>
              <a:t>)</a:t>
            </a:r>
            <a:r>
              <a:rPr lang="ja-JP" altLang="en-US" dirty="0" smtClean="0"/>
              <a:t>より</a:t>
            </a:r>
            <a:endParaRPr lang="en-US" altLang="ja-JP" dirty="0" smtClean="0"/>
          </a:p>
          <a:p>
            <a:r>
              <a:rPr lang="en-US" altLang="ja-JP" dirty="0"/>
              <a:t>David </a:t>
            </a:r>
            <a:r>
              <a:rPr lang="en-US" altLang="ja-JP" dirty="0" smtClean="0"/>
              <a:t>Meier</a:t>
            </a:r>
            <a:r>
              <a:rPr lang="ja-JP" altLang="en-US" dirty="0" smtClean="0"/>
              <a:t>の図から改変。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37611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M87</a:t>
            </a:r>
            <a:endParaRPr kumimoji="1" lang="ja-JP" altLang="en-US" dirty="0"/>
          </a:p>
        </p:txBody>
      </p:sp>
      <p:pic>
        <p:nvPicPr>
          <p:cNvPr id="1026" name="Picture 2" descr="「M87 radio」の画像検索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1448780"/>
            <a:ext cx="295275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219808" y="810870"/>
            <a:ext cx="1478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電波イメージ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995536"/>
            <a:ext cx="4487315" cy="558924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7272300" y="5445224"/>
            <a:ext cx="1383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H.E.S.S. obs.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173715" y="1772816"/>
            <a:ext cx="158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C000"/>
                </a:solidFill>
              </a:rPr>
              <a:t>Other BL Lac</a:t>
            </a:r>
            <a:endParaRPr kumimoji="1" lang="ja-JP" altLang="en-US" dirty="0">
              <a:solidFill>
                <a:srgbClr val="FFC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79689" y="4687782"/>
            <a:ext cx="3175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/>
              <a:t>Tavecchio</a:t>
            </a:r>
            <a:r>
              <a:rPr lang="en-US" altLang="ja-JP" i="1" dirty="0"/>
              <a:t> </a:t>
            </a:r>
            <a:r>
              <a:rPr lang="en-US" altLang="ja-JP" i="1" dirty="0" smtClean="0"/>
              <a:t>&amp; </a:t>
            </a:r>
            <a:r>
              <a:rPr lang="en-US" altLang="ja-JP" dirty="0" err="1" smtClean="0"/>
              <a:t>Ghisellini</a:t>
            </a:r>
            <a:r>
              <a:rPr lang="en-US" altLang="ja-JP" dirty="0" smtClean="0"/>
              <a:t> 2008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25839" y="4294608"/>
            <a:ext cx="2207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Spine-Layer Model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218671" y="5167488"/>
                <a:ext cx="3570914" cy="9264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Layer Energy Density</a:t>
                </a:r>
              </a:p>
              <a:p>
                <a:r>
                  <a:rPr lang="en-US" altLang="ja-JP" dirty="0"/>
                  <a:t> </a:t>
                </a:r>
                <a:r>
                  <a:rPr lang="en-US" altLang="ja-JP" dirty="0" smtClean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~0.9−2.6×</m:t>
                    </m:r>
                    <m:sSup>
                      <m:sSup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sup>
                    </m:sSup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b="0" i="0" smtClean="0">
                        <a:latin typeface="Cambria Math" panose="02040503050406030204" pitchFamily="18" charset="0"/>
                      </a:rPr>
                      <m:t>erg</m:t>
                    </m:r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b="0" i="0" smtClean="0">
                        <a:latin typeface="Cambria Math" panose="02040503050406030204" pitchFamily="18" charset="0"/>
                      </a:rPr>
                      <m:t>c</m:t>
                    </m:r>
                    <m:sSup>
                      <m:sSup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US" altLang="ja-JP" b="0" i="0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endParaRPr lang="en-US" altLang="ja-JP" b="0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altLang="ja-JP" i="1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1.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6−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4.9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ja-JP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ja-JP">
                          <a:latin typeface="Cambria Math" panose="02040503050406030204" pitchFamily="18" charset="0"/>
                        </a:rPr>
                        <m:t>erg</m:t>
                      </m:r>
                      <m:r>
                        <a:rPr lang="en-US" altLang="ja-JP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ja-JP">
                          <a:latin typeface="Cambria Math" panose="02040503050406030204" pitchFamily="18" charset="0"/>
                        </a:rPr>
                        <m:t>c</m:t>
                      </m:r>
                      <m:sSup>
                        <m:sSup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ja-JP"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p>
                          <m:r>
                            <a:rPr lang="en-US" altLang="ja-JP"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671" y="5167488"/>
                <a:ext cx="3570914" cy="926407"/>
              </a:xfrm>
              <a:prstGeom prst="rect">
                <a:avLst/>
              </a:prstGeom>
              <a:blipFill rotWithShape="0">
                <a:blip r:embed="rId4"/>
                <a:stretch>
                  <a:fillRect l="-1536" t="-3947" b="-32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9183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56" y="1102942"/>
            <a:ext cx="6041057" cy="436841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Fermi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Paper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39552" y="833672"/>
            <a:ext cx="1539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Abdo</a:t>
            </a:r>
            <a:r>
              <a:rPr kumimoji="1" lang="en-US" altLang="ja-JP" dirty="0" smtClean="0"/>
              <a:t>+ 2009</a:t>
            </a:r>
            <a:endParaRPr kumimoji="1" lang="ja-JP" altLang="en-US" dirty="0"/>
          </a:p>
        </p:txBody>
      </p:sp>
      <p:sp>
        <p:nvSpPr>
          <p:cNvPr id="6" name="円/楕円 5"/>
          <p:cNvSpPr/>
          <p:nvPr/>
        </p:nvSpPr>
        <p:spPr bwMode="auto">
          <a:xfrm>
            <a:off x="4801972" y="2821842"/>
            <a:ext cx="936104" cy="864096"/>
          </a:xfrm>
          <a:prstGeom prst="ellipse">
            <a:avLst/>
          </a:prstGeom>
          <a:solidFill>
            <a:srgbClr val="FFC000">
              <a:alpha val="21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53800" y="3541922"/>
            <a:ext cx="16930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Large Error</a:t>
            </a:r>
          </a:p>
          <a:p>
            <a:r>
              <a:rPr lang="en-US" altLang="ja-JP" dirty="0" smtClean="0"/>
              <a:t>Slight tension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1753080" y="5319729"/>
                <a:ext cx="364407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Source radius: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=1.4×</m:t>
                    </m:r>
                    <m:sSup>
                      <m:sSup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sup>
                    </m:sSup>
                  </m:oMath>
                </a14:m>
                <a:r>
                  <a:rPr kumimoji="1" lang="en-US" altLang="ja-JP" dirty="0" smtClean="0"/>
                  <a:t>cm.</a:t>
                </a:r>
              </a:p>
              <a:p>
                <a:r>
                  <a:rPr lang="en-US" altLang="ja-JP" dirty="0" smtClean="0"/>
                  <a:t>Magnetic Field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b="0" i="0" smtClean="0">
                        <a:latin typeface="Cambria Math" panose="02040503050406030204" pitchFamily="18" charset="0"/>
                      </a:rPr>
                      <m:t>55</m:t>
                    </m:r>
                    <m:r>
                      <m:rPr>
                        <m:sty m:val="p"/>
                      </m:rPr>
                      <a:rPr kumimoji="1" lang="en-US" altLang="ja-JP" b="0" i="0" smtClean="0">
                        <a:latin typeface="Cambria Math" panose="02040503050406030204" pitchFamily="18" charset="0"/>
                      </a:rPr>
                      <m:t>mG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3080" y="5319729"/>
                <a:ext cx="3644075" cy="646331"/>
              </a:xfrm>
              <a:prstGeom prst="rect">
                <a:avLst/>
              </a:prstGeom>
              <a:blipFill rotWithShape="0">
                <a:blip r:embed="rId3"/>
                <a:stretch>
                  <a:fillRect l="-1508" t="-7547" b="-1226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762104" y="6004749"/>
                <a:ext cx="7417415" cy="5875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600" dirty="0" smtClean="0"/>
                  <a:t>For Electrons,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  <m:t>min</m:t>
                        </m:r>
                      </m:sub>
                    </m:sSub>
                    <m:r>
                      <a:rPr kumimoji="1" lang="en-US" altLang="ja-JP" sz="16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kumimoji="1" lang="en-US" altLang="ja-JP" sz="16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  <m:t>br</m:t>
                        </m:r>
                      </m:sub>
                    </m:sSub>
                    <m:r>
                      <a:rPr kumimoji="1" lang="en-US" altLang="ja-JP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1600" b="0" i="1" smtClean="0">
                        <a:latin typeface="Cambria Math" panose="02040503050406030204" pitchFamily="18" charset="0"/>
                      </a:rPr>
                      <m:t>4000</m:t>
                    </m:r>
                  </m:oMath>
                </a14:m>
                <a:r>
                  <a:rPr kumimoji="1" lang="en-US" altLang="ja-JP" sz="16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r>
                      <a:rPr lang="en-US" altLang="ja-JP" sz="1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</m:oMath>
                </a14:m>
                <a:r>
                  <a:rPr lang="en-US" altLang="ja-JP" sz="1600" dirty="0"/>
                  <a:t>, and index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60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kumimoji="1" lang="en-US" altLang="ja-JP" sz="16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16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sz="1600" b="0" i="1" dirty="0" smtClean="0">
                        <a:latin typeface="Cambria Math" panose="02040503050406030204" pitchFamily="18" charset="0"/>
                      </a:rPr>
                      <m:t>1.6, </m:t>
                    </m:r>
                    <m:sSub>
                      <m:sSubPr>
                        <m:ctrlPr>
                          <a:rPr kumimoji="1" lang="en-US" altLang="ja-JP" sz="1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6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kumimoji="1" lang="en-US" altLang="ja-JP" sz="16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sz="1600" b="0" i="1" dirty="0" smtClean="0">
                        <a:latin typeface="Cambria Math" panose="02040503050406030204" pitchFamily="18" charset="0"/>
                      </a:rPr>
                      <m:t>=3.6</m:t>
                    </m:r>
                    <m:r>
                      <a:rPr kumimoji="1" lang="en-US" altLang="ja-JP" sz="160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kumimoji="1" lang="en-US" altLang="ja-JP" sz="1600" dirty="0" smtClean="0"/>
              </a:p>
              <a:p>
                <a:r>
                  <a:rPr lang="en-US" altLang="ja-JP" sz="1600" dirty="0" smtClean="0"/>
                  <a:t>Electron Luminosity: </a:t>
                </a:r>
                <a14:m>
                  <m:oMath xmlns:m="http://schemas.openxmlformats.org/officeDocument/2006/math">
                    <m:r>
                      <a:rPr lang="en-US" altLang="ja-JP" sz="1600" b="0" i="1" smtClean="0">
                        <a:latin typeface="Cambria Math" panose="02040503050406030204" pitchFamily="18" charset="0"/>
                      </a:rPr>
                      <m:t>7×</m:t>
                    </m:r>
                    <m:sSup>
                      <m:sSupPr>
                        <m:ctrlP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  <m:t>42</m:t>
                        </m:r>
                      </m:sup>
                    </m:sSup>
                    <m:r>
                      <a:rPr lang="en-US" altLang="ja-JP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1600" b="0" i="0" smtClean="0">
                        <a:latin typeface="Cambria Math" panose="02040503050406030204" pitchFamily="18" charset="0"/>
                      </a:rPr>
                      <m:t>erg</m:t>
                    </m:r>
                    <m:r>
                      <a:rPr lang="en-US" altLang="ja-JP" sz="1600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 sz="16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altLang="ja-JP" sz="1600" b="0" i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kumimoji="1" lang="en-US" altLang="ja-JP" sz="1600" dirty="0" smtClean="0"/>
                  <a:t>, Magnetic Luminosity: </a:t>
                </a:r>
                <a14:m>
                  <m:oMath xmlns:m="http://schemas.openxmlformats.org/officeDocument/2006/math">
                    <m:r>
                      <a:rPr lang="en-US" altLang="ja-JP" sz="16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ja-JP" sz="1600" i="1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ja-JP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ja-JP" sz="16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1600">
                        <a:latin typeface="Cambria Math" panose="02040503050406030204" pitchFamily="18" charset="0"/>
                      </a:rPr>
                      <m:t>erg</m:t>
                    </m:r>
                    <m:r>
                      <a:rPr lang="en-US" altLang="ja-JP" sz="160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ja-JP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 sz="160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altLang="ja-JP" sz="160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104" y="6004749"/>
                <a:ext cx="7417415" cy="587597"/>
              </a:xfrm>
              <a:prstGeom prst="rect">
                <a:avLst/>
              </a:prstGeom>
              <a:blipFill rotWithShape="0">
                <a:blip r:embed="rId4"/>
                <a:stretch>
                  <a:fillRect l="-411" t="-4167" b="-114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テキスト ボックス 9"/>
          <p:cNvSpPr txBox="1"/>
          <p:nvPr/>
        </p:nvSpPr>
        <p:spPr>
          <a:xfrm>
            <a:off x="5404991" y="5349377"/>
            <a:ext cx="2924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Viewing angle: 10 degree.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762104" y="5273562"/>
                <a:ext cx="9909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b="0" i="0" smtClean="0">
                          <a:latin typeface="Cambria Math" panose="02040503050406030204" pitchFamily="18" charset="0"/>
                        </a:rPr>
                        <m:t>Γ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=2.3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104" y="5273562"/>
                <a:ext cx="990976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1435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Poynting</a:t>
            </a:r>
            <a:r>
              <a:rPr kumimoji="1" lang="en-US" altLang="ja-JP" dirty="0" smtClean="0"/>
              <a:t> Flux Dominated?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872716"/>
            <a:ext cx="4220270" cy="286135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481" y="3429000"/>
            <a:ext cx="3344777" cy="3331084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5112060" y="5769260"/>
            <a:ext cx="21611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Kino+ 2015</a:t>
            </a:r>
          </a:p>
          <a:p>
            <a:r>
              <a:rPr lang="en-US" altLang="ja-JP" dirty="0" smtClean="0"/>
              <a:t>with EHT@230GHz</a:t>
            </a:r>
            <a:endParaRPr kumimoji="1" lang="ja-JP" altLang="en-US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6967" y="877176"/>
            <a:ext cx="4368691" cy="36363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0" y="3703584"/>
                <a:ext cx="15987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∼</m:t>
                    </m:r>
                    <m:sSup>
                      <m:sSup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sup>
                    </m:sSup>
                    <m:r>
                      <m:rPr>
                        <m:sty m:val="p"/>
                      </m:rPr>
                      <a:rPr kumimoji="1" lang="en-US" altLang="ja-JP" b="0" i="0" smtClean="0">
                        <a:latin typeface="Cambria Math" panose="02040503050406030204" pitchFamily="18" charset="0"/>
                      </a:rPr>
                      <m:t>cm</m:t>
                    </m:r>
                  </m:oMath>
                </a14:m>
                <a:r>
                  <a:rPr kumimoji="1" lang="ja-JP" altLang="en-US" dirty="0" smtClean="0"/>
                  <a:t> </a:t>
                </a:r>
                <a:r>
                  <a:rPr kumimoji="1" lang="en-US" altLang="ja-JP" dirty="0" smtClean="0"/>
                  <a:t>scale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703584"/>
                <a:ext cx="1598771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2672" t="-33333" r="-7634" b="-4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3302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MAGIC Monitoring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02" y="908720"/>
            <a:ext cx="4489931" cy="156086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808" y="2655992"/>
            <a:ext cx="4531748" cy="318390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287524" y="5373216"/>
            <a:ext cx="1008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Skymap</a:t>
            </a:r>
            <a:endParaRPr kumimoji="1" lang="ja-JP" altLang="en-US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2100" y="2945743"/>
            <a:ext cx="3245064" cy="302838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6868945" y="5777796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VLA image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296280" y="2449572"/>
            <a:ext cx="23936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99.9% CF circle</a:t>
            </a:r>
          </a:p>
          <a:p>
            <a:r>
              <a:rPr lang="ja-JP" altLang="en-US" dirty="0" smtClean="0"/>
              <a:t>～</a:t>
            </a:r>
            <a:r>
              <a:rPr lang="en-US" altLang="ja-JP" dirty="0" smtClean="0"/>
              <a:t>0.04deg</a:t>
            </a:r>
            <a:r>
              <a:rPr lang="ja-JP" altLang="en-US" dirty="0" smtClean="0"/>
              <a:t>～</a:t>
            </a:r>
            <a:r>
              <a:rPr lang="en-US" altLang="ja-JP" dirty="0" smtClean="0"/>
              <a:t>11.5kpc</a:t>
            </a:r>
            <a:endParaRPr kumimoji="1"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 rot="19518009">
            <a:off x="2786316" y="4521502"/>
            <a:ext cx="1423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Preliminary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 rot="19518009">
            <a:off x="6754176" y="4934790"/>
            <a:ext cx="1423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Preliminary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32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Fermi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and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others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9" y="908720"/>
            <a:ext cx="3805162" cy="1587902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2503978"/>
            <a:ext cx="7020272" cy="4280902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 rot="19518009">
            <a:off x="5414609" y="5493610"/>
            <a:ext cx="1423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Preliminary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023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HE-VHE Spectrum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3" y="1664586"/>
            <a:ext cx="4685961" cy="316857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395536" y="1304764"/>
            <a:ext cx="1949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MAGIC Spectrum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184068" y="1304764"/>
            <a:ext cx="2702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Fermi-MAGIC Spectrum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328" y="1772816"/>
            <a:ext cx="4166636" cy="3201786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 rot="19518009">
            <a:off x="2138245" y="3621293"/>
            <a:ext cx="1423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Preliminary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754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Off-axis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Calculation</a:t>
            </a:r>
            <a:endParaRPr kumimoji="1" lang="ja-JP" altLang="en-US" dirty="0"/>
          </a:p>
        </p:txBody>
      </p:sp>
      <p:pic>
        <p:nvPicPr>
          <p:cNvPr id="3" name="Picture 2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09"/>
          <a:stretch/>
        </p:blipFill>
        <p:spPr bwMode="auto">
          <a:xfrm>
            <a:off x="287524" y="1052736"/>
            <a:ext cx="5292588" cy="244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395536" y="1052736"/>
            <a:ext cx="210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1-D steady model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402476" y="4102788"/>
                <a:ext cx="7757573" cy="11948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Initial radius: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=4×</m:t>
                    </m:r>
                    <m:sSup>
                      <m:sSup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17</m:t>
                        </m:r>
                      </m:sup>
                    </m:sSup>
                  </m:oMath>
                </a14:m>
                <a:r>
                  <a:rPr kumimoji="1" lang="en-US" altLang="ja-JP" dirty="0" smtClean="0"/>
                  <a:t>cm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∼200 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>
                            <a:latin typeface="Cambria Math" panose="02040503050406030204" pitchFamily="18" charset="0"/>
                          </a:rPr>
                          <m:t>g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→1.6</m:t>
                    </m:r>
                    <m:r>
                      <m:rPr>
                        <m:sty m:val="p"/>
                      </m:rPr>
                      <a:rPr lang="en-US" altLang="ja-JP">
                        <a:latin typeface="Cambria Math" panose="02040503050406030204" pitchFamily="18" charset="0"/>
                      </a:rPr>
                      <m:t>marcsec</m:t>
                    </m:r>
                  </m:oMath>
                </a14:m>
                <a:endParaRPr kumimoji="1" lang="en-US" altLang="ja-JP" dirty="0" smtClean="0"/>
              </a:p>
              <a:p>
                <a:r>
                  <a:rPr lang="en-US" altLang="ja-JP" dirty="0" smtClean="0"/>
                  <a:t>Broken power-law electrons are injected from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ja-JP" altLang="en-US" dirty="0" smtClean="0"/>
                  <a:t> </a:t>
                </a:r>
                <a:r>
                  <a:rPr kumimoji="1" lang="en-US" altLang="ja-JP" dirty="0" smtClean="0"/>
                  <a:t>to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ja-JP" altLang="en-US" dirty="0" smtClean="0"/>
                  <a:t> </a:t>
                </a:r>
                <a:r>
                  <a:rPr kumimoji="1" lang="en-US" altLang="ja-JP" dirty="0" smtClean="0"/>
                  <a:t>(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00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>
                            <a:latin typeface="Cambria Math" panose="02040503050406030204" pitchFamily="18" charset="0"/>
                          </a:rPr>
                          <m:t>g</m:t>
                        </m:r>
                      </m:sub>
                    </m:sSub>
                  </m:oMath>
                </a14:m>
                <a:r>
                  <a:rPr kumimoji="1" lang="en-US" altLang="ja-JP" dirty="0" smtClean="0"/>
                  <a:t>).</a:t>
                </a:r>
              </a:p>
              <a:p>
                <a:r>
                  <a:rPr lang="en-US" altLang="ja-JP" dirty="0" smtClean="0"/>
                  <a:t>Magnetic Field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altLang="ja-JP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kumimoji="1" lang="ja-JP" altLang="en-US" dirty="0" smtClean="0"/>
                  <a:t> </a:t>
                </a:r>
                <a:r>
                  <a:rPr kumimoji="1" lang="en-US" altLang="ja-JP" dirty="0" smtClean="0"/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b="0" i="0" smtClean="0">
                        <a:latin typeface="Cambria Math" panose="02040503050406030204" pitchFamily="18" charset="0"/>
                      </a:rPr>
                      <m:t>3.1</m:t>
                    </m:r>
                    <m:r>
                      <m:rPr>
                        <m:sty m:val="p"/>
                      </m:rPr>
                      <a:rPr kumimoji="1" lang="en-US" altLang="ja-JP" b="0" i="0" smtClean="0">
                        <a:latin typeface="Cambria Math" panose="02040503050406030204" pitchFamily="18" charset="0"/>
                      </a:rPr>
                      <m:t>mG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476" y="4102788"/>
                <a:ext cx="7757573" cy="1194814"/>
              </a:xfrm>
              <a:prstGeom prst="rect">
                <a:avLst/>
              </a:prstGeom>
              <a:blipFill rotWithShape="0">
                <a:blip r:embed="rId3"/>
                <a:stretch>
                  <a:fillRect l="-628" t="-40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42" t="37923" r="-132" b="44416"/>
          <a:stretch/>
        </p:blipFill>
        <p:spPr bwMode="auto">
          <a:xfrm rot="832418">
            <a:off x="5962136" y="3283048"/>
            <a:ext cx="360040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直線矢印コネクタ 10"/>
          <p:cNvCxnSpPr>
            <a:stCxn id="3" idx="1"/>
            <a:endCxn id="9" idx="1"/>
          </p:cNvCxnSpPr>
          <p:nvPr/>
        </p:nvCxnSpPr>
        <p:spPr bwMode="auto">
          <a:xfrm>
            <a:off x="287524" y="2275905"/>
            <a:ext cx="5679864" cy="1180002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フリーフォーム 13"/>
          <p:cNvSpPr/>
          <p:nvPr/>
        </p:nvSpPr>
        <p:spPr bwMode="auto">
          <a:xfrm>
            <a:off x="2644140" y="2301240"/>
            <a:ext cx="144836" cy="480060"/>
          </a:xfrm>
          <a:custGeom>
            <a:avLst/>
            <a:gdLst>
              <a:gd name="connsiteX0" fmla="*/ 0 w 249532"/>
              <a:gd name="connsiteY0" fmla="*/ 0 h 480060"/>
              <a:gd name="connsiteX1" fmla="*/ 175260 w 249532"/>
              <a:gd name="connsiteY1" fmla="*/ 114300 h 480060"/>
              <a:gd name="connsiteX2" fmla="*/ 243840 w 249532"/>
              <a:gd name="connsiteY2" fmla="*/ 259080 h 480060"/>
              <a:gd name="connsiteX3" fmla="*/ 243840 w 249532"/>
              <a:gd name="connsiteY3" fmla="*/ 396240 h 480060"/>
              <a:gd name="connsiteX4" fmla="*/ 228600 w 249532"/>
              <a:gd name="connsiteY4" fmla="*/ 480060 h 480060"/>
              <a:gd name="connsiteX0" fmla="*/ 0 w 119992"/>
              <a:gd name="connsiteY0" fmla="*/ 0 h 480060"/>
              <a:gd name="connsiteX1" fmla="*/ 45720 w 119992"/>
              <a:gd name="connsiteY1" fmla="*/ 114300 h 480060"/>
              <a:gd name="connsiteX2" fmla="*/ 114300 w 119992"/>
              <a:gd name="connsiteY2" fmla="*/ 259080 h 480060"/>
              <a:gd name="connsiteX3" fmla="*/ 114300 w 119992"/>
              <a:gd name="connsiteY3" fmla="*/ 396240 h 480060"/>
              <a:gd name="connsiteX4" fmla="*/ 99060 w 119992"/>
              <a:gd name="connsiteY4" fmla="*/ 480060 h 480060"/>
              <a:gd name="connsiteX0" fmla="*/ 0 w 117280"/>
              <a:gd name="connsiteY0" fmla="*/ 0 h 480060"/>
              <a:gd name="connsiteX1" fmla="*/ 106680 w 117280"/>
              <a:gd name="connsiteY1" fmla="*/ 106680 h 480060"/>
              <a:gd name="connsiteX2" fmla="*/ 114300 w 117280"/>
              <a:gd name="connsiteY2" fmla="*/ 259080 h 480060"/>
              <a:gd name="connsiteX3" fmla="*/ 114300 w 117280"/>
              <a:gd name="connsiteY3" fmla="*/ 396240 h 480060"/>
              <a:gd name="connsiteX4" fmla="*/ 99060 w 117280"/>
              <a:gd name="connsiteY4" fmla="*/ 480060 h 480060"/>
              <a:gd name="connsiteX0" fmla="*/ 0 w 144828"/>
              <a:gd name="connsiteY0" fmla="*/ 0 h 480060"/>
              <a:gd name="connsiteX1" fmla="*/ 106680 w 144828"/>
              <a:gd name="connsiteY1" fmla="*/ 106680 h 480060"/>
              <a:gd name="connsiteX2" fmla="*/ 144780 w 144828"/>
              <a:gd name="connsiteY2" fmla="*/ 259080 h 480060"/>
              <a:gd name="connsiteX3" fmla="*/ 114300 w 144828"/>
              <a:gd name="connsiteY3" fmla="*/ 396240 h 480060"/>
              <a:gd name="connsiteX4" fmla="*/ 99060 w 144828"/>
              <a:gd name="connsiteY4" fmla="*/ 480060 h 480060"/>
              <a:gd name="connsiteX0" fmla="*/ 0 w 144836"/>
              <a:gd name="connsiteY0" fmla="*/ 0 h 480060"/>
              <a:gd name="connsiteX1" fmla="*/ 106680 w 144836"/>
              <a:gd name="connsiteY1" fmla="*/ 106680 h 480060"/>
              <a:gd name="connsiteX2" fmla="*/ 144780 w 144836"/>
              <a:gd name="connsiteY2" fmla="*/ 259080 h 480060"/>
              <a:gd name="connsiteX3" fmla="*/ 114300 w 144836"/>
              <a:gd name="connsiteY3" fmla="*/ 396240 h 480060"/>
              <a:gd name="connsiteX4" fmla="*/ 76200 w 144836"/>
              <a:gd name="connsiteY4" fmla="*/ 480060 h 480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836" h="480060">
                <a:moveTo>
                  <a:pt x="0" y="0"/>
                </a:moveTo>
                <a:cubicBezTo>
                  <a:pt x="67310" y="35560"/>
                  <a:pt x="82550" y="63500"/>
                  <a:pt x="106680" y="106680"/>
                </a:cubicBezTo>
                <a:cubicBezTo>
                  <a:pt x="130810" y="149860"/>
                  <a:pt x="143510" y="210820"/>
                  <a:pt x="144780" y="259080"/>
                </a:cubicBezTo>
                <a:cubicBezTo>
                  <a:pt x="146050" y="307340"/>
                  <a:pt x="125730" y="359410"/>
                  <a:pt x="114300" y="396240"/>
                </a:cubicBezTo>
                <a:cubicBezTo>
                  <a:pt x="102870" y="433070"/>
                  <a:pt x="82550" y="456565"/>
                  <a:pt x="76200" y="480060"/>
                </a:cubicBezTo>
              </a:path>
            </a:pathLst>
          </a:cu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/>
              <p:cNvSpPr txBox="1"/>
              <p:nvPr/>
            </p:nvSpPr>
            <p:spPr>
              <a:xfrm>
                <a:off x="2746682" y="2377265"/>
                <a:ext cx="4937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obs</m:t>
                          </m:r>
                        </m:sub>
                      </m:sSub>
                    </m:oMath>
                  </m:oMathPara>
                </a14:m>
                <a:endParaRPr kumimoji="1" lang="ja-JP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6682" y="2377265"/>
                <a:ext cx="493789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8642" r="-3704" b="-2222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6444208" y="1086046"/>
                <a:ext cx="927946" cy="3027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b="0" i="0" smtClean="0">
                              <a:latin typeface="Cambria Math" panose="02040503050406030204" pitchFamily="18" charset="0"/>
                            </a:rPr>
                            <m:t>j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=1/</m:t>
                      </m:r>
                      <m:r>
                        <m:rPr>
                          <m:sty m:val="p"/>
                        </m:rPr>
                        <a:rPr kumimoji="1" lang="en-US" altLang="ja-JP" b="0" i="0" smtClean="0">
                          <a:latin typeface="Cambria Math" panose="02040503050406030204" pitchFamily="18" charset="0"/>
                        </a:rPr>
                        <m:t>Γ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1086046"/>
                <a:ext cx="927946" cy="302712"/>
              </a:xfrm>
              <a:prstGeom prst="rect">
                <a:avLst/>
              </a:prstGeom>
              <a:blipFill rotWithShape="0">
                <a:blip r:embed="rId7"/>
                <a:stretch>
                  <a:fillRect l="-3947" r="-5263" b="-28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/>
              <p:cNvSpPr txBox="1"/>
              <p:nvPr/>
            </p:nvSpPr>
            <p:spPr>
              <a:xfrm>
                <a:off x="6142156" y="1624474"/>
                <a:ext cx="2181944" cy="39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b="0" i="0" smtClean="0">
                        <a:latin typeface="Cambria Math" panose="02040503050406030204" pitchFamily="18" charset="0"/>
                      </a:rPr>
                      <m:t>Γ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kumimoji="1" lang="en-US" altLang="ja-JP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19</m:t>
                        </m:r>
                      </m:e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7" name="テキスト ボックス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2156" y="1624474"/>
                <a:ext cx="2181944" cy="391646"/>
              </a:xfrm>
              <a:prstGeom prst="rect">
                <a:avLst/>
              </a:prstGeom>
              <a:blipFill rotWithShape="0">
                <a:blip r:embed="rId8"/>
                <a:stretch>
                  <a:fillRect l="-2514" t="-12308" b="-123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/>
              <p:cNvSpPr txBox="1"/>
              <p:nvPr/>
            </p:nvSpPr>
            <p:spPr>
              <a:xfrm>
                <a:off x="510488" y="5438421"/>
                <a:ext cx="8255914" cy="5875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600" dirty="0" smtClean="0"/>
                  <a:t>For Electrons,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  <m:t>min</m:t>
                        </m:r>
                      </m:sub>
                    </m:sSub>
                    <m:r>
                      <a:rPr kumimoji="1" lang="en-US" altLang="ja-JP" sz="1600" b="0" i="1" smtClean="0">
                        <a:latin typeface="Cambria Math" panose="02040503050406030204" pitchFamily="18" charset="0"/>
                      </a:rPr>
                      <m:t>=500</m:t>
                    </m:r>
                  </m:oMath>
                </a14:m>
                <a:r>
                  <a:rPr kumimoji="1" lang="en-US" altLang="ja-JP" sz="16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  <m:t>br</m:t>
                        </m:r>
                      </m:sub>
                    </m:sSub>
                    <m:r>
                      <a:rPr kumimoji="1" lang="en-US" altLang="ja-JP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1.4×10</m:t>
                        </m:r>
                      </m:e>
                      <m:sup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kumimoji="1" lang="en-US" altLang="ja-JP" sz="16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r>
                      <a:rPr lang="en-US" altLang="ja-JP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1600" b="0" i="1" smtClean="0">
                        <a:latin typeface="Cambria Math" panose="02040503050406030204" pitchFamily="18" charset="0"/>
                      </a:rPr>
                      <m:t>3×</m:t>
                    </m:r>
                    <m:sSup>
                      <m:sSupPr>
                        <m:ctrlPr>
                          <a:rPr lang="en-US" altLang="ja-JP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</m:oMath>
                </a14:m>
                <a:r>
                  <a:rPr lang="en-US" altLang="ja-JP" sz="1600" dirty="0"/>
                  <a:t>, and index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60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kumimoji="1" lang="en-US" altLang="ja-JP" sz="16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16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sz="1600" b="0" i="1" dirty="0" smtClean="0">
                        <a:latin typeface="Cambria Math" panose="02040503050406030204" pitchFamily="18" charset="0"/>
                      </a:rPr>
                      <m:t>1.9, </m:t>
                    </m:r>
                    <m:sSub>
                      <m:sSubPr>
                        <m:ctrlPr>
                          <a:rPr kumimoji="1" lang="en-US" altLang="ja-JP" sz="1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6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kumimoji="1" lang="en-US" altLang="ja-JP" sz="16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sz="1600" b="0" i="1" dirty="0" smtClean="0">
                        <a:latin typeface="Cambria Math" panose="02040503050406030204" pitchFamily="18" charset="0"/>
                      </a:rPr>
                      <m:t>=3.2</m:t>
                    </m:r>
                    <m:r>
                      <a:rPr kumimoji="1" lang="en-US" altLang="ja-JP" sz="160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kumimoji="1" lang="en-US" altLang="ja-JP" sz="1600" dirty="0" smtClean="0"/>
              </a:p>
              <a:p>
                <a:r>
                  <a:rPr lang="en-US" altLang="ja-JP" sz="1600" dirty="0" smtClean="0"/>
                  <a:t>Isotropic Electron Luminosity: </a:t>
                </a:r>
                <a14:m>
                  <m:oMath xmlns:m="http://schemas.openxmlformats.org/officeDocument/2006/math">
                    <m:r>
                      <a:rPr lang="en-US" altLang="ja-JP" sz="1600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altLang="ja-JP" sz="1600" b="0" i="1" smtClean="0">
                        <a:latin typeface="Cambria Math" panose="02040503050406030204" pitchFamily="18" charset="0"/>
                      </a:rPr>
                      <m:t>.5×</m:t>
                    </m:r>
                    <m:sSup>
                      <m:sSupPr>
                        <m:ctrlP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  <m:t>45</m:t>
                        </m:r>
                      </m:sup>
                    </m:sSup>
                    <m:r>
                      <a:rPr lang="en-US" altLang="ja-JP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1600" b="0" i="0" smtClean="0">
                        <a:latin typeface="Cambria Math" panose="02040503050406030204" pitchFamily="18" charset="0"/>
                      </a:rPr>
                      <m:t>erg</m:t>
                    </m:r>
                    <m:r>
                      <a:rPr lang="en-US" altLang="ja-JP" sz="1600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 sz="16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altLang="ja-JP" sz="1600" b="0" i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ja-JP" sz="1600" b="0" i="1" smtClean="0">
                        <a:latin typeface="Cambria Math" panose="02040503050406030204" pitchFamily="18" charset="0"/>
                      </a:rPr>
                      <m:t>∼</m:t>
                    </m:r>
                    <m:sSup>
                      <m:sSupPr>
                        <m:ctrlP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  <m:t>5.4×10</m:t>
                        </m:r>
                      </m:e>
                      <m:sup>
                        <m: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  <m:sSub>
                      <m:sSubPr>
                        <m:ctrlP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  <m:t>Edd</m:t>
                        </m:r>
                      </m:sub>
                    </m:sSub>
                  </m:oMath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18" name="テキスト ボックス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488" y="5438421"/>
                <a:ext cx="8255914" cy="587597"/>
              </a:xfrm>
              <a:prstGeom prst="rect">
                <a:avLst/>
              </a:prstGeom>
              <a:blipFill rotWithShape="0">
                <a:blip r:embed="rId9"/>
                <a:stretch>
                  <a:fillRect l="-443" t="-4124" b="-1030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3890930" y="3849901"/>
                <a:ext cx="62998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b="0" i="0" smtClean="0">
                          <a:latin typeface="Cambria Math" panose="02040503050406030204" pitchFamily="18" charset="0"/>
                        </a:rPr>
                        <m:t>Γ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0930" y="3849901"/>
                <a:ext cx="629981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5769" r="-6731" b="-111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5087105" y="6166837"/>
                <a:ext cx="2788584" cy="3965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dirty="0" smtClean="0"/>
                  <a:t>→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b="0" i="0" smtClean="0">
                            <a:latin typeface="Cambria Math" panose="02040503050406030204" pitchFamily="18" charset="0"/>
                          </a:rPr>
                          <m:t>j</m:t>
                        </m:r>
                        <m:r>
                          <a:rPr kumimoji="1" lang="en-US" altLang="ja-JP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kumimoji="1" lang="en-US" altLang="ja-JP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=1.2×</m:t>
                    </m:r>
                    <m:sSup>
                      <m:sSup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44</m:t>
                        </m:r>
                      </m:sup>
                    </m:sSup>
                    <m:r>
                      <m:rPr>
                        <m:sty m:val="p"/>
                      </m:rPr>
                      <a:rPr kumimoji="1" lang="en-US" altLang="ja-JP" b="0" i="0" smtClean="0">
                        <a:latin typeface="Cambria Math" panose="02040503050406030204" pitchFamily="18" charset="0"/>
                      </a:rPr>
                      <m:t>erg</m:t>
                    </m:r>
                    <m:r>
                      <a:rPr kumimoji="1" lang="en-US" altLang="ja-JP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1" lang="en-US" altLang="ja-JP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kumimoji="1" lang="en-US" altLang="ja-JP" b="0" i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7105" y="6166837"/>
                <a:ext cx="2788584" cy="396583"/>
              </a:xfrm>
              <a:prstGeom prst="rect">
                <a:avLst/>
              </a:prstGeom>
              <a:blipFill rotWithShape="0">
                <a:blip r:embed="rId11"/>
                <a:stretch>
                  <a:fillRect l="-1747" t="-12308" b="-1384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49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Large Scale Jet Power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524" y="1124926"/>
            <a:ext cx="4752528" cy="54946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5220072" y="1520788"/>
                <a:ext cx="3531288" cy="6730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Owen+ 2000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∼</m:t>
                    </m:r>
                    <m:sSup>
                      <m:sSup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5×10</m:t>
                        </m:r>
                      </m:e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44</m:t>
                        </m:r>
                      </m:sup>
                    </m:sSup>
                    <m:r>
                      <m:rPr>
                        <m:sty m:val="p"/>
                      </m:rPr>
                      <a:rPr kumimoji="1" lang="en-US" altLang="ja-JP" b="0" i="0" smtClean="0">
                        <a:latin typeface="Cambria Math" panose="02040503050406030204" pitchFamily="18" charset="0"/>
                      </a:rPr>
                      <m:t>erg</m:t>
                    </m:r>
                    <m:r>
                      <a:rPr kumimoji="1" lang="en-US" altLang="ja-JP" b="0" i="0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kumimoji="1" lang="en-US" altLang="ja-JP" b="0" i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endParaRPr kumimoji="1" lang="en-US" altLang="ja-JP" dirty="0" smtClean="0"/>
              </a:p>
              <a:p>
                <a:r>
                  <a:rPr lang="en-US" altLang="ja-JP" dirty="0" smtClean="0"/>
                  <a:t>for knot D @ 10kpc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1520788"/>
                <a:ext cx="3531288" cy="673005"/>
              </a:xfrm>
              <a:prstGeom prst="rect">
                <a:avLst/>
              </a:prstGeom>
              <a:blipFill rotWithShape="0">
                <a:blip r:embed="rId3"/>
                <a:stretch>
                  <a:fillRect l="-1379" t="-6306" b="-126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/>
          <p:cNvSpPr txBox="1"/>
          <p:nvPr/>
        </p:nvSpPr>
        <p:spPr>
          <a:xfrm>
            <a:off x="278116" y="936884"/>
            <a:ext cx="1271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VLA 90cm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08215934"/>
      </p:ext>
    </p:extLst>
  </p:cSld>
  <p:clrMapOvr>
    <a:masterClrMapping/>
  </p:clrMapOvr>
</p:sld>
</file>

<file path=ppt/theme/theme1.xml><?xml version="1.0" encoding="utf-8"?>
<a:theme xmlns:a="http://schemas.openxmlformats.org/drawingml/2006/main" name="1_s-natural7">
  <a:themeElements>
    <a:clrScheme name="s-natural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-natural7">
      <a:majorFont>
        <a:latin typeface="HGP創英角ﾎﾟｯﾌﾟ体"/>
        <a:ea typeface="HGP創英角ﾎﾟｯﾌﾟ体"/>
        <a:cs typeface=""/>
      </a:majorFont>
      <a:minorFont>
        <a:latin typeface="HGP創英角ﾎﾟｯﾌﾟ体"/>
        <a:ea typeface="HGP創英角ﾎﾟｯﾌﾟ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GP創英角ﾎﾟｯﾌﾟ体" panose="040B0A00000000000000" pitchFamily="50" charset="-128"/>
            <a:ea typeface="HGP創英角ﾎﾟｯﾌﾟ体" panose="040B0A00000000000000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GP創英角ﾎﾟｯﾌﾟ体" panose="040B0A00000000000000" pitchFamily="50" charset="-128"/>
            <a:ea typeface="HGP創英角ﾎﾟｯﾌﾟ体" panose="040B0A00000000000000" pitchFamily="50" charset="-128"/>
          </a:defRPr>
        </a:defPPr>
      </a:lstStyle>
    </a:lnDef>
  </a:objectDefaults>
  <a:extraClrSchemeLst>
    <a:extraClrScheme>
      <a:clrScheme name="s-natural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-natural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-natural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-natural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-natural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-natural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-natural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-natural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-natural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-natural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-natural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-natural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859</TotalTime>
  <Words>334</Words>
  <Application>Microsoft Office PowerPoint</Application>
  <PresentationFormat>画面に合わせる (4:3)</PresentationFormat>
  <Paragraphs>70</Paragraphs>
  <Slides>12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7" baseType="lpstr">
      <vt:lpstr>HGP創英角ﾎﾟｯﾌﾟ体</vt:lpstr>
      <vt:lpstr>ＭＳ Ｐゴシック</vt:lpstr>
      <vt:lpstr>Arial</vt:lpstr>
      <vt:lpstr>Cambria Math</vt:lpstr>
      <vt:lpstr>1_s-natural7</vt:lpstr>
      <vt:lpstr>M87からの広帯域放射の解釈</vt:lpstr>
      <vt:lpstr>M87</vt:lpstr>
      <vt:lpstr>Fermi Paper</vt:lpstr>
      <vt:lpstr>Poynting Flux Dominated?</vt:lpstr>
      <vt:lpstr>MAGIC Monitoring</vt:lpstr>
      <vt:lpstr>Fermi and others</vt:lpstr>
      <vt:lpstr>HE-VHE Spectrum</vt:lpstr>
      <vt:lpstr>Off-axis Calculation</vt:lpstr>
      <vt:lpstr>Large Scale Jet Power</vt:lpstr>
      <vt:lpstr>Evolution of Electron and Photon Spectra</vt:lpstr>
      <vt:lpstr>Spectrum &amp; Radial Evolution of the energy densities.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M87</dc:title>
  <dc:creator>Asano</dc:creator>
  <cp:lastModifiedBy>Asano</cp:lastModifiedBy>
  <cp:revision>70</cp:revision>
  <dcterms:created xsi:type="dcterms:W3CDTF">2016-09-02T10:02:28Z</dcterms:created>
  <dcterms:modified xsi:type="dcterms:W3CDTF">2017-09-01T10:42:01Z</dcterms:modified>
</cp:coreProperties>
</file>