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6.xml" ContentType="application/vnd.openxmlformats-officedocument.presentationml.notesSlide+xml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7" r:id="rId1"/>
  </p:sldMasterIdLst>
  <p:notesMasterIdLst>
    <p:notesMasterId r:id="rId22"/>
  </p:notesMasterIdLst>
  <p:handoutMasterIdLst>
    <p:handoutMasterId r:id="rId23"/>
  </p:handoutMasterIdLst>
  <p:sldIdLst>
    <p:sldId id="257" r:id="rId2"/>
    <p:sldId id="409" r:id="rId3"/>
    <p:sldId id="412" r:id="rId4"/>
    <p:sldId id="413" r:id="rId5"/>
    <p:sldId id="414" r:id="rId6"/>
    <p:sldId id="415" r:id="rId7"/>
    <p:sldId id="427" r:id="rId8"/>
    <p:sldId id="416" r:id="rId9"/>
    <p:sldId id="417" r:id="rId10"/>
    <p:sldId id="418" r:id="rId11"/>
    <p:sldId id="421" r:id="rId12"/>
    <p:sldId id="426" r:id="rId13"/>
    <p:sldId id="408" r:id="rId14"/>
    <p:sldId id="425" r:id="rId15"/>
    <p:sldId id="419" r:id="rId16"/>
    <p:sldId id="420" r:id="rId17"/>
    <p:sldId id="374" r:id="rId18"/>
    <p:sldId id="422" r:id="rId19"/>
    <p:sldId id="423" r:id="rId20"/>
    <p:sldId id="424" r:id="rId21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95"/>
    <p:restoredTop sz="94674"/>
  </p:normalViewPr>
  <p:slideViewPr>
    <p:cSldViewPr>
      <p:cViewPr varScale="1">
        <p:scale>
          <a:sx n="79" d="100"/>
          <a:sy n="79" d="100"/>
        </p:scale>
        <p:origin x="-67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image" Target="../media/image10.emf"/><Relationship Id="rId2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Relationship Id="rId2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B81FDD8-1E94-7C40-BA28-E3C663919BFC}" type="datetimeFigureOut">
              <a:rPr lang="ja-JP" altLang="en-US"/>
              <a:pPr/>
              <a:t>17/09/05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B957B5-DB55-0B4B-9D74-9B0C7F580228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61493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F362284-B7C1-D547-82E3-A9CF0CC101D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15257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0"/>
        <a:cs typeface="ＭＳ Ｐ明朝" charset="0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A075ECE-A5FD-924E-9706-CF3858BE9EA3}" type="slidenum">
              <a:rPr lang="en-US" altLang="ja-JP" sz="1200"/>
              <a:pPr/>
              <a:t>1</a:t>
            </a:fld>
            <a:endParaRPr lang="en-US" altLang="ja-JP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700DF9A-A7D1-AD4E-AD0F-6BF014624483}" type="slidenum">
              <a:rPr lang="en-US" altLang="ja-JP" sz="1200"/>
              <a:pPr/>
              <a:t>4</a:t>
            </a:fld>
            <a:endParaRPr lang="en-US" altLang="ja-JP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78605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3A9051C-C083-1045-B267-4E92F7D694DF}" type="slidenum">
              <a:rPr lang="en-US" altLang="ja-JP" sz="1200"/>
              <a:pPr/>
              <a:t>5</a:t>
            </a:fld>
            <a:endParaRPr lang="en-US" altLang="ja-JP" sz="1200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92692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77FA3B-98AB-7B4F-8AB1-CE293E119911}" type="slidenum">
              <a:rPr lang="en-US" altLang="ja-JP"/>
              <a:pPr>
                <a:defRPr/>
              </a:pPr>
              <a:t>7</a:t>
            </a:fld>
            <a:endParaRPr lang="en-US" altLang="ja-JP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733AE01-B159-0B4F-A638-C8BB29DBC352}" type="slidenum">
              <a:rPr lang="en-US" altLang="ja-JP" sz="1200"/>
              <a:pPr/>
              <a:t>8</a:t>
            </a:fld>
            <a:endParaRPr lang="en-US" altLang="ja-JP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22019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1832D16-8109-7D4B-8F7C-C70861DCCB6F}" type="slidenum">
              <a:rPr lang="en-US" altLang="ja-JP" sz="1200"/>
              <a:pPr/>
              <a:t>17</a:t>
            </a:fld>
            <a:endParaRPr lang="en-US" altLang="ja-JP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3F893-1850-B643-8E64-8BBEA946E5D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80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414631-EF0D-694A-A40F-5302F4BDF79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584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F89FC-B545-834B-9878-9E3BEC51EE1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69316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B892B-0161-164B-A16A-83FB83D1C40E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1644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E57F5-4DDE-D04E-8582-CC734948BDE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79694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DF3A8BFC-65A3-DB40-94F9-76C60A7CF45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296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7E6CDA3-5433-5649-B542-BE0E46C9022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9039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75CC5-5C83-A34C-8853-F13C1964CF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86390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6C7EA-72D7-7541-A5D2-5D1A0E10584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49795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7B846-F988-6445-B840-C544AC9EFBA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795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D3088-844B-6745-9442-7C565FD0989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1033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altLang="ja-JP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fld id="{82A98F96-50FD-4847-854A-DAEFFF7A9BAB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8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ＭＳ ゴシック" charset="0"/>
        </a:defRPr>
      </a:lvl1pPr>
      <a:lvl2pPr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2pPr>
      <a:lvl3pPr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3pPr>
      <a:lvl4pPr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4pPr>
      <a:lvl5pPr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kumimoji="1" sz="5400">
          <a:solidFill>
            <a:schemeClr val="tx2"/>
          </a:solidFill>
          <a:latin typeface="Palatino Linotype" charset="0"/>
          <a:ea typeface="ＭＳ ゴシック" charset="0"/>
          <a:cs typeface="ＭＳ 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rgbClr val="7F7F7F"/>
          </a:solidFill>
          <a:latin typeface="+mj-lt"/>
          <a:ea typeface="+mn-ea"/>
          <a:cs typeface="HGS明朝E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Courier New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HGS明朝E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HGS明朝E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Courier New" charset="0"/>
        <a:buChar char="o"/>
        <a:defRPr kumimoji="1" sz="1600" kern="1200">
          <a:solidFill>
            <a:srgbClr val="7F7F7F"/>
          </a:solidFill>
          <a:latin typeface="+mj-lt"/>
          <a:ea typeface="+mn-ea"/>
          <a:cs typeface="HGS明朝E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1600" kern="1200">
          <a:solidFill>
            <a:srgbClr val="7F7F7F"/>
          </a:solidFill>
          <a:latin typeface="+mj-lt"/>
          <a:ea typeface="+mn-ea"/>
          <a:cs typeface="HGS明朝E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2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33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35.tiff"/><Relationship Id="rId5" Type="http://schemas.openxmlformats.org/officeDocument/2006/relationships/image" Target="../media/image36.tif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3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.bin"/><Relationship Id="rId12" Type="http://schemas.openxmlformats.org/officeDocument/2006/relationships/image" Target="../media/image1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.bin"/><Relationship Id="rId4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1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2.w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7.emf"/><Relationship Id="rId6" Type="http://schemas.openxmlformats.org/officeDocument/2006/relationships/image" Target="../media/image19.png"/><Relationship Id="rId7" Type="http://schemas.openxmlformats.org/officeDocument/2006/relationships/oleObject" Target="../embeddings/oleObject8.bin"/><Relationship Id="rId8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20.e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44563" y="908050"/>
            <a:ext cx="7273925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altLang="ja-JP" sz="40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5496" y="4653136"/>
            <a:ext cx="9073008" cy="1971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en-US" altLang="ja-JP" sz="3200" b="1" dirty="0" err="1" smtClean="0">
                <a:latin typeface="+mn-lt"/>
                <a:ea typeface="ＭＳ Ｐゴシック" charset="0"/>
                <a:cs typeface="ＭＳ Ｐゴシック" charset="0"/>
              </a:rPr>
              <a:t>Norita</a:t>
            </a:r>
            <a:r>
              <a:rPr lang="en-US" altLang="ja-JP" sz="3200" b="1" dirty="0" smtClean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3200" b="1" dirty="0" err="1" smtClean="0">
                <a:latin typeface="+mn-lt"/>
                <a:ea typeface="ＭＳ Ｐゴシック" charset="0"/>
                <a:cs typeface="ＭＳ Ｐゴシック" charset="0"/>
              </a:rPr>
              <a:t>Kawanaka</a:t>
            </a:r>
            <a:endParaRPr lang="en-US" altLang="ja-JP" sz="3200" b="1" dirty="0"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en-US" altLang="ja-JP" sz="2400" dirty="0" err="1" smtClean="0">
                <a:latin typeface="+mn-lt"/>
                <a:ea typeface="ＭＳ Ｐゴシック" charset="0"/>
                <a:cs typeface="ＭＳ Ｐゴシック" charset="0"/>
              </a:rPr>
              <a:t>Hakubi</a:t>
            </a:r>
            <a:r>
              <a:rPr lang="en-US" altLang="ja-JP" sz="2400" dirty="0" smtClean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400" dirty="0" smtClean="0">
                <a:latin typeface="+mn-lt"/>
                <a:ea typeface="ＭＳ Ｐゴシック" charset="0"/>
                <a:cs typeface="ＭＳ Ｐゴシック" charset="0"/>
              </a:rPr>
              <a:t>center / Department </a:t>
            </a:r>
            <a:r>
              <a:rPr lang="en-US" altLang="ja-JP" sz="2400" dirty="0" smtClean="0">
                <a:latin typeface="+mn-lt"/>
                <a:ea typeface="ＭＳ Ｐゴシック" charset="0"/>
                <a:cs typeface="ＭＳ Ｐゴシック" charset="0"/>
              </a:rPr>
              <a:t>of Astronomy, Kyoto U</a:t>
            </a:r>
            <a:endParaRPr lang="en-US" altLang="ja-JP" sz="2400" dirty="0">
              <a:latin typeface="+mn-lt"/>
              <a:ea typeface="ＭＳ Ｐゴシック" charset="0"/>
              <a:cs typeface="ＭＳ Ｐゴシック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altLang="ja-JP" sz="2800" dirty="0">
              <a:ea typeface="ＭＳ Ｐゴシック" charset="0"/>
              <a:cs typeface="ＭＳ Ｐゴシック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ja-JP" altLang="en-US" sz="2000" dirty="0" smtClean="0">
                <a:latin typeface="+mn-lt"/>
                <a:ea typeface="ＭＳ Ｐゴシック" charset="0"/>
                <a:cs typeface="ＭＳ Ｐゴシック" charset="0"/>
              </a:rPr>
              <a:t>高エネルギー宇宙物理学研究会</a:t>
            </a:r>
            <a:r>
              <a:rPr lang="ja-JP" altLang="ja-JP" sz="2000" dirty="0">
                <a:latin typeface="+mn-lt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2000" dirty="0" smtClean="0">
                <a:latin typeface="+mn-lt"/>
                <a:ea typeface="ＭＳ Ｐゴシック" charset="0"/>
                <a:cs typeface="ＭＳ Ｐゴシック" charset="0"/>
              </a:rPr>
              <a:t>9/5/2017</a:t>
            </a:r>
            <a:endParaRPr lang="en-US" altLang="ja-JP" sz="20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0268" y="764704"/>
            <a:ext cx="8883463" cy="144016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err="1" smtClean="0">
                <a:solidFill>
                  <a:srgbClr val="002060"/>
                </a:solidFill>
                <a:cs typeface="+mj-cs"/>
              </a:rPr>
              <a:t>TeV</a:t>
            </a:r>
            <a:r>
              <a:rPr lang="en-US" altLang="ja-JP" sz="3600" dirty="0" smtClean="0">
                <a:solidFill>
                  <a:srgbClr val="002060"/>
                </a:solidFill>
                <a:cs typeface="+mj-cs"/>
              </a:rPr>
              <a:t> </a:t>
            </a:r>
            <a:r>
              <a:rPr lang="ja-JP" altLang="en-US" sz="3600" dirty="0" smtClean="0">
                <a:solidFill>
                  <a:srgbClr val="002060"/>
                </a:solidFill>
                <a:cs typeface="+mj-cs"/>
              </a:rPr>
              <a:t>宇宙線</a:t>
            </a:r>
            <a:r>
              <a:rPr lang="ja-JP" altLang="en-US" sz="3600" dirty="0" smtClean="0">
                <a:solidFill>
                  <a:srgbClr val="002060"/>
                </a:solidFill>
                <a:cs typeface="+mj-cs"/>
              </a:rPr>
              <a:t>電子スペクトル</a:t>
            </a:r>
            <a:r>
              <a:rPr lang="ja-JP" altLang="en-US" sz="3600" dirty="0" smtClean="0">
                <a:solidFill>
                  <a:srgbClr val="002060"/>
                </a:solidFill>
                <a:cs typeface="+mj-cs"/>
              </a:rPr>
              <a:t>の解釈</a:t>
            </a:r>
            <a:r>
              <a:rPr lang="en-US" altLang="ja-JP" sz="3600" dirty="0" smtClean="0">
                <a:solidFill>
                  <a:srgbClr val="002060"/>
                </a:solidFill>
                <a:cs typeface="+mj-cs"/>
              </a:rPr>
              <a:t/>
            </a:r>
            <a:br>
              <a:rPr lang="en-US" altLang="ja-JP" sz="3600" dirty="0" smtClean="0">
                <a:solidFill>
                  <a:srgbClr val="002060"/>
                </a:solidFill>
                <a:cs typeface="+mj-cs"/>
              </a:rPr>
            </a:br>
            <a:r>
              <a:rPr lang="en-US" altLang="ja-JP" sz="3600" dirty="0" smtClean="0">
                <a:solidFill>
                  <a:srgbClr val="002060"/>
                </a:solidFill>
                <a:cs typeface="+mj-cs"/>
              </a:rPr>
              <a:t>- HESS </a:t>
            </a:r>
            <a:r>
              <a:rPr lang="ja-JP" altLang="en-US" sz="3600" dirty="0" smtClean="0">
                <a:solidFill>
                  <a:srgbClr val="002060"/>
                </a:solidFill>
                <a:cs typeface="+mj-cs"/>
              </a:rPr>
              <a:t>の結果について少し</a:t>
            </a:r>
            <a:r>
              <a:rPr lang="en-US" altLang="ja-JP" sz="3600" dirty="0" smtClean="0">
                <a:solidFill>
                  <a:srgbClr val="002060"/>
                </a:solidFill>
                <a:cs typeface="+mj-cs"/>
              </a:rPr>
              <a:t> -</a:t>
            </a:r>
            <a:endParaRPr lang="ja-JP" altLang="en-US" sz="3600" dirty="0">
              <a:solidFill>
                <a:srgbClr val="00206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549650"/>
            <a:ext cx="4718050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98425"/>
            <a:ext cx="4716462" cy="320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331913" y="404813"/>
            <a:ext cx="1439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>
                <a:solidFill>
                  <a:srgbClr val="FF0000"/>
                </a:solidFill>
              </a:rPr>
              <a:t>e</a:t>
            </a:r>
            <a:r>
              <a:rPr lang="en-US" altLang="ja-JP" sz="2000" baseline="30000">
                <a:solidFill>
                  <a:srgbClr val="FF0000"/>
                </a:solidFill>
              </a:rPr>
              <a:t>+ </a:t>
            </a:r>
            <a:r>
              <a:rPr lang="en-US" altLang="ja-JP" sz="2000">
                <a:solidFill>
                  <a:srgbClr val="FF0000"/>
                </a:solidFill>
              </a:rPr>
              <a:t>fraction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187450" y="3789363"/>
            <a:ext cx="1728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>
                <a:solidFill>
                  <a:srgbClr val="FF0000"/>
                </a:solidFill>
              </a:rPr>
              <a:t>e</a:t>
            </a:r>
            <a:r>
              <a:rPr lang="en-US" altLang="ja-JP" sz="2000" baseline="30000">
                <a:solidFill>
                  <a:srgbClr val="FF0000"/>
                </a:solidFill>
              </a:rPr>
              <a:t>±</a:t>
            </a:r>
            <a:r>
              <a:rPr lang="en-US" altLang="ja-JP" sz="2000">
                <a:solidFill>
                  <a:srgbClr val="FF0000"/>
                </a:solidFill>
              </a:rPr>
              <a:t>spectrum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859338" y="115888"/>
            <a:ext cx="3527425" cy="1042987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i="1">
                <a:latin typeface="Times New Roman" charset="0"/>
              </a:rPr>
              <a:t>solid lines</a:t>
            </a:r>
            <a:r>
              <a:rPr lang="ja-JP" altLang="en-US" sz="2000"/>
              <a:t>：</a:t>
            </a:r>
            <a:r>
              <a:rPr lang="en-US" altLang="ja-JP" sz="2000"/>
              <a:t>  </a:t>
            </a:r>
            <a:r>
              <a:rPr lang="en-US" altLang="ja-JP" sz="2400" i="1">
                <a:latin typeface="Times New Roman" charset="0"/>
              </a:rPr>
              <a:t>f</a:t>
            </a:r>
            <a:r>
              <a:rPr lang="en-US" altLang="ja-JP" sz="2400" baseline="-25000">
                <a:latin typeface="Times New Roman" charset="0"/>
              </a:rPr>
              <a:t>ave</a:t>
            </a:r>
            <a:r>
              <a:rPr lang="en-US" altLang="ja-JP" sz="2400">
                <a:latin typeface="Times New Roman" charset="0"/>
              </a:rPr>
              <a:t>(</a:t>
            </a:r>
            <a:r>
              <a:rPr lang="en-US" altLang="ja-JP" sz="2400">
                <a:latin typeface="Symbol" charset="0"/>
              </a:rPr>
              <a:t>e</a:t>
            </a:r>
            <a:r>
              <a:rPr lang="en-US" altLang="ja-JP" sz="2400" i="1" baseline="-25000">
                <a:latin typeface="Times New Roman" charset="0"/>
              </a:rPr>
              <a:t>e</a:t>
            </a:r>
            <a:r>
              <a:rPr lang="en-US" altLang="ja-JP" sz="2400">
                <a:latin typeface="Times New Roman" charset="0"/>
              </a:rPr>
              <a:t>)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000" i="1">
                <a:latin typeface="Times New Roman" charset="0"/>
              </a:rPr>
              <a:t>dashed lines</a:t>
            </a:r>
            <a:r>
              <a:rPr lang="ja-JP" altLang="en-US" sz="2000"/>
              <a:t>：</a:t>
            </a:r>
            <a:r>
              <a:rPr lang="en-US" altLang="ja-JP" sz="2000"/>
              <a:t>  </a:t>
            </a:r>
            <a:r>
              <a:rPr lang="en-US" altLang="ja-JP" sz="2400" i="1">
                <a:latin typeface="Times New Roman" charset="0"/>
              </a:rPr>
              <a:t>f</a:t>
            </a:r>
            <a:r>
              <a:rPr lang="en-US" altLang="ja-JP" sz="2400" baseline="-25000">
                <a:latin typeface="Times New Roman" charset="0"/>
              </a:rPr>
              <a:t>ave</a:t>
            </a:r>
            <a:r>
              <a:rPr lang="en-US" altLang="ja-JP" sz="2400"/>
              <a:t>(</a:t>
            </a:r>
            <a:r>
              <a:rPr lang="en-US" altLang="ja-JP" sz="2400">
                <a:latin typeface="Symbol" charset="0"/>
              </a:rPr>
              <a:t>e</a:t>
            </a:r>
            <a:r>
              <a:rPr lang="en-US" altLang="ja-JP" sz="2400" i="1" baseline="-25000">
                <a:latin typeface="Times New Roman" charset="0"/>
              </a:rPr>
              <a:t>e</a:t>
            </a:r>
            <a:r>
              <a:rPr lang="en-US" altLang="ja-JP" sz="2400"/>
              <a:t>) ±</a:t>
            </a:r>
            <a:r>
              <a:rPr lang="en-US" altLang="ja-JP" sz="2400">
                <a:latin typeface="Symbol" charset="0"/>
              </a:rPr>
              <a:t>D</a:t>
            </a:r>
            <a:r>
              <a:rPr lang="en-US" altLang="ja-JP" sz="2400" i="1">
                <a:latin typeface="Times New Roman" charset="0"/>
              </a:rPr>
              <a:t>f</a:t>
            </a:r>
            <a:r>
              <a:rPr lang="en-US" altLang="ja-JP" sz="2400" baseline="-25000">
                <a:latin typeface="Times New Roman" charset="0"/>
              </a:rPr>
              <a:t>ave</a:t>
            </a:r>
            <a:endParaRPr lang="en-US" altLang="ja-JP" sz="2400" i="1">
              <a:latin typeface="Symbol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827088" y="1844675"/>
            <a:ext cx="3311525" cy="103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ja-JP" sz="2000" i="1">
                <a:latin typeface="Times New Roman" charset="0"/>
              </a:rPr>
              <a:t>R</a:t>
            </a:r>
            <a:r>
              <a:rPr lang="en-US" altLang="ja-JP" sz="2000">
                <a:latin typeface="Times New Roman" charset="0"/>
              </a:rPr>
              <a:t>~0.7x10</a:t>
            </a:r>
            <a:r>
              <a:rPr lang="en-US" altLang="ja-JP" sz="2000" baseline="30000">
                <a:latin typeface="Times New Roman" charset="0"/>
              </a:rPr>
              <a:t>-5</a:t>
            </a:r>
            <a:r>
              <a:rPr lang="en-US" altLang="ja-JP" sz="2000">
                <a:latin typeface="Times New Roman" charset="0"/>
              </a:rPr>
              <a:t>/yr/kpc</a:t>
            </a:r>
            <a:r>
              <a:rPr lang="en-US" altLang="ja-JP" sz="2000" baseline="30000">
                <a:latin typeface="Times New Roman" charset="0"/>
              </a:rPr>
              <a:t>2</a:t>
            </a:r>
            <a:endParaRPr lang="en-US" altLang="ja-JP" sz="2000">
              <a:latin typeface="Times New Roman" charset="0"/>
            </a:endParaRP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ja-JP" sz="2000" i="1">
                <a:latin typeface="Times New Roman" charset="0"/>
              </a:rPr>
              <a:t>E</a:t>
            </a:r>
            <a:r>
              <a:rPr lang="en-US" altLang="ja-JP" sz="2000" i="1" baseline="-25000">
                <a:latin typeface="Times New Roman" charset="0"/>
              </a:rPr>
              <a:t>e</a:t>
            </a:r>
            <a:r>
              <a:rPr lang="en-US" altLang="ja-JP" sz="2000" baseline="-25000">
                <a:latin typeface="Times New Roman" charset="0"/>
              </a:rPr>
              <a:t>+</a:t>
            </a:r>
            <a:r>
              <a:rPr lang="en-US" altLang="ja-JP" sz="2000">
                <a:latin typeface="Times New Roman" charset="0"/>
              </a:rPr>
              <a:t>=</a:t>
            </a:r>
            <a:r>
              <a:rPr lang="en-US" altLang="ja-JP" sz="2000" i="1">
                <a:latin typeface="Times New Roman" charset="0"/>
              </a:rPr>
              <a:t>E</a:t>
            </a:r>
            <a:r>
              <a:rPr lang="en-US" altLang="ja-JP" sz="2000" i="1" baseline="-25000">
                <a:latin typeface="Times New Roman" charset="0"/>
              </a:rPr>
              <a:t>e</a:t>
            </a:r>
            <a:r>
              <a:rPr lang="en-US" altLang="ja-JP" sz="2000" baseline="-25000">
                <a:latin typeface="Times New Roman" charset="0"/>
              </a:rPr>
              <a:t>-</a:t>
            </a:r>
            <a:r>
              <a:rPr lang="en-US" altLang="ja-JP" sz="2000">
                <a:latin typeface="Times New Roman" charset="0"/>
              </a:rPr>
              <a:t>~</a:t>
            </a:r>
            <a:r>
              <a:rPr lang="en-US" altLang="ja-JP" sz="2000" u="sng">
                <a:latin typeface="Times New Roman" charset="0"/>
              </a:rPr>
              <a:t>10</a:t>
            </a:r>
            <a:r>
              <a:rPr lang="en-US" altLang="ja-JP" sz="2000" u="sng" baseline="30000">
                <a:latin typeface="Times New Roman" charset="0"/>
              </a:rPr>
              <a:t>48</a:t>
            </a:r>
            <a:r>
              <a:rPr lang="en-US" altLang="ja-JP" sz="2000" u="sng">
                <a:latin typeface="Times New Roman" charset="0"/>
              </a:rPr>
              <a:t>erg</a:t>
            </a:r>
            <a:r>
              <a:rPr lang="en-US" altLang="ja-JP" sz="2000">
                <a:latin typeface="Times New Roman" charset="0"/>
              </a:rPr>
              <a:t> </a:t>
            </a:r>
          </a:p>
          <a:p>
            <a:pPr>
              <a:lnSpc>
                <a:spcPct val="70000"/>
              </a:lnSpc>
              <a:spcBef>
                <a:spcPct val="50000"/>
              </a:spcBef>
              <a:defRPr/>
            </a:pPr>
            <a:r>
              <a:rPr lang="en-US" altLang="ja-JP" sz="2000">
                <a:latin typeface="Symbol" charset="0"/>
              </a:rPr>
              <a:t>a</a:t>
            </a:r>
            <a:r>
              <a:rPr lang="en-US" altLang="ja-JP" sz="2000">
                <a:latin typeface="Times New Roman" charset="0"/>
              </a:rPr>
              <a:t>~1.9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4787900" y="1393825"/>
            <a:ext cx="424815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Average spectra are consistent with PAMELA, Fermi &amp; H.E.S.S.</a:t>
            </a: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ATIC/PPB-BETS peak is largely separated from the average flux. </a:t>
            </a:r>
            <a:r>
              <a:rPr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Wingdings" charset="0"/>
              </a:rPr>
              <a:t> Such a peak is hard to produce by the sum of multiple pulsars.</a:t>
            </a:r>
            <a:endParaRPr lang="en-US" altLang="ja-JP" sz="24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  <a:p>
            <a:pPr>
              <a:spcBef>
                <a:spcPct val="50000"/>
              </a:spcBef>
              <a:buFontTx/>
              <a:buAutoNum type="arabicPeriod"/>
              <a:defRPr/>
            </a:pPr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Large dispersion in the </a:t>
            </a:r>
            <a:r>
              <a:rPr lang="en-US" altLang="ja-JP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TeV</a:t>
            </a:r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range due to the small </a:t>
            </a:r>
            <a:r>
              <a:rPr lang="en-US" altLang="ja-JP" sz="2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N</a:t>
            </a:r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(</a:t>
            </a:r>
            <a:r>
              <a:rPr lang="en-US" altLang="ja-JP" sz="2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0"/>
              </a:rPr>
              <a:t>e</a:t>
            </a:r>
            <a:r>
              <a:rPr lang="en-US" altLang="ja-JP" sz="2400" i="1" baseline="-2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e</a:t>
            </a:r>
            <a:r>
              <a:rPr lang="en-US" altLang="ja-JP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) </a:t>
            </a:r>
            <a:r>
              <a:rPr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sym typeface="Wingdings" charset="0"/>
              </a:rPr>
              <a:t> possible explanation for </a:t>
            </a:r>
            <a:r>
              <a:rPr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the cutoff inferred by H.E.S.S</a:t>
            </a:r>
            <a:r>
              <a:rPr lang="en-US" altLang="ja-JP" sz="2400" dirty="0" smtClean="0">
                <a:solidFill>
                  <a:srgbClr val="FF0000"/>
                </a:solidFill>
              </a:rPr>
              <a:t>. </a:t>
            </a:r>
            <a:r>
              <a:rPr lang="en-US" altLang="ja-JP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(</a:t>
            </a:r>
            <a:r>
              <a:rPr lang="en-US" altLang="ja-JP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2008)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endParaRPr lang="en-US" altLang="ja-JP" sz="2400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5040313" y="1247775"/>
            <a:ext cx="39608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1258888" y="4724400"/>
            <a:ext cx="504825" cy="6492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2700338" y="4149725"/>
            <a:ext cx="865187" cy="1223963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3851275" y="4508500"/>
            <a:ext cx="936625" cy="1801813"/>
          </a:xfrm>
          <a:prstGeom prst="ellips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H="1" flipV="1">
            <a:off x="2771775" y="1196975"/>
            <a:ext cx="431800" cy="7207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634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3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3" grpId="0" animBg="1"/>
      <p:bldP spid="13323" grpId="1" animBg="1"/>
      <p:bldP spid="133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0080"/>
          </a:xfrm>
        </p:spPr>
        <p:txBody>
          <a:bodyPr/>
          <a:lstStyle/>
          <a:p>
            <a:r>
              <a:rPr kumimoji="1" lang="en-US" altLang="ja-JP" sz="3600" dirty="0" smtClean="0"/>
              <a:t>Other candidates</a:t>
            </a:r>
            <a:endParaRPr kumimoji="1" lang="ja-JP" altLang="en-US" sz="36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0" y="3839117"/>
            <a:ext cx="4572000" cy="3097162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58273" y="620688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+mn-lt"/>
              </a:rPr>
              <a:t>White dwarf pulsars</a:t>
            </a:r>
            <a:endParaRPr kumimoji="1" lang="ja-JP" altLang="en-US" sz="28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1727"/>
            <a:ext cx="4572000" cy="3097389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724128" y="3140968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+mn-lt"/>
              </a:rPr>
              <a:t>Kashiyama, </a:t>
            </a:r>
            <a:r>
              <a:rPr kumimoji="1" lang="en-US" altLang="ja-JP" sz="2000" dirty="0" err="1" smtClean="0">
                <a:latin typeface="+mn-lt"/>
              </a:rPr>
              <a:t>Ioka</a:t>
            </a:r>
            <a:r>
              <a:rPr kumimoji="1" lang="en-US" altLang="ja-JP" sz="2000" dirty="0" smtClean="0">
                <a:latin typeface="+mn-lt"/>
              </a:rPr>
              <a:t> &amp; NK 2011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732240" y="6237312"/>
            <a:ext cx="241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err="1" smtClean="0">
                <a:latin typeface="+mn-lt"/>
              </a:rPr>
              <a:t>Kisaka</a:t>
            </a:r>
            <a:r>
              <a:rPr kumimoji="1" lang="en-US" altLang="ja-JP" sz="2000" dirty="0" smtClean="0">
                <a:latin typeface="+mn-lt"/>
              </a:rPr>
              <a:t> &amp; NK 2011</a:t>
            </a:r>
            <a:endParaRPr kumimoji="1" lang="ja-JP" altLang="en-US" sz="2000" dirty="0">
              <a:latin typeface="+mn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11333" y="37170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+mn-lt"/>
              </a:rPr>
              <a:t>Millisecond pulsars</a:t>
            </a:r>
            <a:endParaRPr kumimoji="1" lang="ja-JP" altLang="en-US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76056" y="1340768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Times New Roman" charset="0"/>
                <a:ea typeface="Times New Roman" charset="0"/>
                <a:cs typeface="Times New Roman" charset="0"/>
              </a:rPr>
              <a:t>R 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~ 10</a:t>
            </a:r>
            <a:r>
              <a:rPr kumimoji="1"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-7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ja-JP" sz="2800" dirty="0" err="1" smtClean="0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kpc</a:t>
            </a:r>
            <a:r>
              <a:rPr kumimoji="1"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-2</a:t>
            </a:r>
            <a:endParaRPr kumimoji="1" lang="en-US" altLang="ja-JP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ja-JP" sz="2800" i="1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altLang="ja-JP" sz="28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WD</a:t>
            </a:r>
            <a:r>
              <a:rPr lang="en-US" altLang="ja-JP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~ 10</a:t>
            </a:r>
            <a:r>
              <a:rPr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9</a:t>
            </a:r>
            <a:r>
              <a:rPr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800" dirty="0" err="1" smtClean="0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endParaRPr kumimoji="1" lang="ja-JP" altLang="en-US" sz="2800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68093" y="4514055"/>
            <a:ext cx="406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Times New Roman" charset="0"/>
                <a:ea typeface="Times New Roman" charset="0"/>
                <a:cs typeface="Times New Roman" charset="0"/>
              </a:rPr>
              <a:t>R 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~ 3×10</a:t>
            </a:r>
            <a:r>
              <a:rPr kumimoji="1"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-9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ja-JP" sz="2800" dirty="0" err="1" smtClean="0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kpc</a:t>
            </a:r>
            <a:r>
              <a:rPr kumimoji="1"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-2</a:t>
            </a:r>
            <a:endParaRPr kumimoji="1" lang="en-US" altLang="ja-JP" sz="28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altLang="ja-JP" sz="2800" i="1" dirty="0" err="1" smtClean="0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en-US" altLang="ja-JP" sz="28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MSP</a:t>
            </a:r>
            <a:r>
              <a:rPr lang="en-US" altLang="ja-JP" sz="2800" baseline="-250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~ 5×10</a:t>
            </a:r>
            <a:r>
              <a:rPr lang="en-US" altLang="ja-JP" sz="2800" baseline="30000" dirty="0" smtClean="0">
                <a:latin typeface="Times New Roman" charset="0"/>
                <a:ea typeface="Times New Roman" charset="0"/>
                <a:cs typeface="Times New Roman" charset="0"/>
              </a:rPr>
              <a:t>10</a:t>
            </a:r>
            <a:r>
              <a:rPr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ja-JP" sz="2800" dirty="0" err="1" smtClean="0">
                <a:latin typeface="Times New Roman" charset="0"/>
                <a:ea typeface="Times New Roman" charset="0"/>
                <a:cs typeface="Times New Roman" charset="0"/>
              </a:rPr>
              <a:t>yr</a:t>
            </a:r>
            <a:r>
              <a:rPr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&gt; </a:t>
            </a:r>
            <a:r>
              <a:rPr lang="en-US" altLang="ja-JP" sz="2800" i="1" dirty="0" err="1" smtClean="0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altLang="ja-JP" sz="2800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cos</a:t>
            </a:r>
            <a:endParaRPr kumimoji="1" lang="ja-JP" altLang="en-US" sz="2800" i="1" dirty="0">
              <a:latin typeface="Symbol" charset="2"/>
              <a:ea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46158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4463"/>
            <a:ext cx="8229600" cy="692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ja-JP" sz="3600" i="1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charset="2"/>
              </a:rPr>
              <a:t>e</a:t>
            </a:r>
            <a:r>
              <a:rPr lang="en-US" altLang="ja-JP" sz="3600" baseline="-250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altLang="ja-JP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&gt;</a:t>
            </a:r>
            <a:r>
              <a:rPr lang="en-US" altLang="ja-JP" sz="3600" dirty="0" err="1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TeV</a:t>
            </a:r>
            <a:r>
              <a:rPr lang="en-US" altLang="ja-JP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spectrum is interesting!</a:t>
            </a:r>
            <a:endParaRPr lang="en-US" altLang="ja-JP" sz="36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68313" y="836613"/>
            <a:ext cx="8208962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Will be explored by CALET, DAMPE</a:t>
            </a:r>
            <a:r>
              <a:rPr lang="en-US" altLang="ja-JP" sz="2400">
                <a:latin typeface="+mn-lt"/>
                <a:ea typeface="ＭＳ Ｐゴシック" charset="0"/>
                <a:cs typeface="ＭＳ Ｐゴシック" charset="0"/>
              </a:rPr>
              <a:t>, ISS-CREAM, </a:t>
            </a: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etc.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Large theoretical dispersion </a:t>
            </a: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  <a:sym typeface="Wingdings" charset="0"/>
              </a:rPr>
              <a:t> We can expect to observe the contributions from a single </a:t>
            </a:r>
            <a:r>
              <a:rPr lang="en-US" altLang="ja-JP" sz="24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  <a:sym typeface="Wingdings" charset="0"/>
              </a:rPr>
              <a:t>young and nearby source</a:t>
            </a: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  <a:sym typeface="Wingdings" charset="0"/>
              </a:rPr>
              <a:t>.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  <a:sym typeface="Wingdings" charset="0"/>
              </a:rPr>
              <a:t>Vela pulsar (age~10</a:t>
            </a:r>
            <a:r>
              <a:rPr lang="en-US" altLang="ja-JP" sz="2400" baseline="30000" dirty="0">
                <a:latin typeface="+mn-lt"/>
                <a:ea typeface="ＭＳ Ｐゴシック" charset="0"/>
                <a:cs typeface="ＭＳ Ｐゴシック" charset="0"/>
                <a:sym typeface="Wingdings" charset="0"/>
              </a:rPr>
              <a:t>4</a:t>
            </a: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  <a:sym typeface="Wingdings" charset="0"/>
              </a:rPr>
              <a:t>year, distance~290pc), Cygnus loop, or undiscovered compact objects</a:t>
            </a:r>
            <a:endParaRPr lang="en-US" altLang="ja-JP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141663"/>
            <a:ext cx="504031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580063" y="3141663"/>
            <a:ext cx="3097212" cy="3600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5508625" y="6237288"/>
            <a:ext cx="30241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6877050" y="60213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8388350" y="60213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6445250" y="6308725"/>
            <a:ext cx="863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>
                <a:ea typeface="ＭＳ Ｐゴシック" charset="0"/>
                <a:cs typeface="ＭＳ Ｐゴシック" charset="0"/>
              </a:rPr>
              <a:t>10TeV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40650" y="6308725"/>
            <a:ext cx="10080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>
                <a:ea typeface="ＭＳ Ｐゴシック" charset="0"/>
                <a:cs typeface="ＭＳ Ｐゴシック" charset="0"/>
              </a:rPr>
              <a:t>100TeV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6875463" y="3716338"/>
            <a:ext cx="792162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660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14348" name="Freeform 12"/>
          <p:cNvSpPr>
            <a:spLocks/>
          </p:cNvSpPr>
          <p:nvPr/>
        </p:nvSpPr>
        <p:spPr bwMode="auto">
          <a:xfrm>
            <a:off x="6156325" y="4700588"/>
            <a:ext cx="1812925" cy="1536700"/>
          </a:xfrm>
          <a:custGeom>
            <a:avLst/>
            <a:gdLst>
              <a:gd name="T0" fmla="*/ 0 w 1142"/>
              <a:gd name="T1" fmla="*/ 968 h 968"/>
              <a:gd name="T2" fmla="*/ 181 w 1142"/>
              <a:gd name="T3" fmla="*/ 560 h 968"/>
              <a:gd name="T4" fmla="*/ 408 w 1142"/>
              <a:gd name="T5" fmla="*/ 152 h 968"/>
              <a:gd name="T6" fmla="*/ 635 w 1142"/>
              <a:gd name="T7" fmla="*/ 15 h 968"/>
              <a:gd name="T8" fmla="*/ 771 w 1142"/>
              <a:gd name="T9" fmla="*/ 61 h 968"/>
              <a:gd name="T10" fmla="*/ 952 w 1142"/>
              <a:gd name="T11" fmla="*/ 197 h 968"/>
              <a:gd name="T12" fmla="*/ 1089 w 1142"/>
              <a:gd name="T13" fmla="*/ 514 h 968"/>
              <a:gd name="T14" fmla="*/ 1134 w 1142"/>
              <a:gd name="T15" fmla="*/ 787 h 968"/>
              <a:gd name="T16" fmla="*/ 1134 w 1142"/>
              <a:gd name="T17" fmla="*/ 968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42" h="968">
                <a:moveTo>
                  <a:pt x="0" y="968"/>
                </a:moveTo>
                <a:cubicBezTo>
                  <a:pt x="56" y="832"/>
                  <a:pt x="113" y="696"/>
                  <a:pt x="181" y="560"/>
                </a:cubicBezTo>
                <a:cubicBezTo>
                  <a:pt x="249" y="424"/>
                  <a:pt x="332" y="243"/>
                  <a:pt x="408" y="152"/>
                </a:cubicBezTo>
                <a:cubicBezTo>
                  <a:pt x="484" y="61"/>
                  <a:pt x="575" y="30"/>
                  <a:pt x="635" y="15"/>
                </a:cubicBezTo>
                <a:cubicBezTo>
                  <a:pt x="695" y="0"/>
                  <a:pt x="718" y="31"/>
                  <a:pt x="771" y="61"/>
                </a:cubicBezTo>
                <a:cubicBezTo>
                  <a:pt x="824" y="91"/>
                  <a:pt x="899" y="121"/>
                  <a:pt x="952" y="197"/>
                </a:cubicBezTo>
                <a:cubicBezTo>
                  <a:pt x="1005" y="273"/>
                  <a:pt x="1059" y="416"/>
                  <a:pt x="1089" y="514"/>
                </a:cubicBezTo>
                <a:cubicBezTo>
                  <a:pt x="1119" y="612"/>
                  <a:pt x="1126" y="711"/>
                  <a:pt x="1134" y="787"/>
                </a:cubicBezTo>
                <a:cubicBezTo>
                  <a:pt x="1142" y="863"/>
                  <a:pt x="1138" y="915"/>
                  <a:pt x="1134" y="968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29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20" y="836712"/>
            <a:ext cx="7812360" cy="588508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92696"/>
          </a:xfrm>
        </p:spPr>
        <p:txBody>
          <a:bodyPr/>
          <a:lstStyle/>
          <a:p>
            <a:r>
              <a:rPr lang="en-US" altLang="ja-JP" sz="3600" i="1" dirty="0" smtClean="0">
                <a:latin typeface="Times New Roman"/>
                <a:cs typeface="Times New Roman"/>
              </a:rPr>
              <a:t>e</a:t>
            </a:r>
            <a:r>
              <a:rPr lang="en-US" altLang="ja-JP" sz="3600" baseline="30000" dirty="0" smtClean="0">
                <a:latin typeface="Times New Roman"/>
                <a:cs typeface="Times New Roman"/>
              </a:rPr>
              <a:t>±</a:t>
            </a:r>
            <a:r>
              <a:rPr lang="en-US" altLang="ja-JP" sz="3600" dirty="0" smtClean="0">
                <a:latin typeface="Times New Roman"/>
                <a:cs typeface="Times New Roman"/>
              </a:rPr>
              <a:t> spectrum &gt; </a:t>
            </a:r>
            <a:r>
              <a:rPr lang="en-US" altLang="ja-JP" sz="3600" smtClean="0">
                <a:latin typeface="Times New Roman"/>
                <a:cs typeface="Times New Roman"/>
              </a:rPr>
              <a:t>TeV </a:t>
            </a:r>
            <a:r>
              <a:rPr lang="en-US" altLang="ja-JP" sz="3600" dirty="0" smtClean="0">
                <a:latin typeface="Times New Roman"/>
                <a:cs typeface="Times New Roman"/>
              </a:rPr>
              <a:t>by HESS (ICRC 2017)</a:t>
            </a:r>
            <a:endParaRPr kumimoji="1" lang="ja-JP" altLang="en-US" sz="3600" i="1" dirty="0">
              <a:latin typeface="Times New Roman"/>
              <a:cs typeface="Times New Roman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072" y="1484784"/>
            <a:ext cx="2980928" cy="11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28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35496"/>
          </a:xfrm>
        </p:spPr>
        <p:txBody>
          <a:bodyPr/>
          <a:lstStyle/>
          <a:p>
            <a:r>
              <a:rPr kumimoji="1" lang="en-US" altLang="ja-JP" sz="3600" dirty="0" smtClean="0"/>
              <a:t>Featureless spectrum up to ~ 10 </a:t>
            </a:r>
            <a:r>
              <a:rPr kumimoji="1" lang="en-US" altLang="ja-JP" sz="3600" dirty="0" err="1" smtClean="0"/>
              <a:t>TeV</a:t>
            </a:r>
            <a:endParaRPr kumimoji="1" lang="ja-JP" altLang="en-US" sz="3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57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888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008" y="116632"/>
            <a:ext cx="9036496" cy="764704"/>
          </a:xfrm>
        </p:spPr>
        <p:txBody>
          <a:bodyPr/>
          <a:lstStyle/>
          <a:p>
            <a:r>
              <a:rPr kumimoji="1" lang="en-US" altLang="ja-JP" sz="3200" dirty="0" smtClean="0"/>
              <a:t>What is </a:t>
            </a:r>
            <a:r>
              <a:rPr lang="en-US" altLang="ja-JP" sz="3200" dirty="0" smtClean="0"/>
              <a:t>interesting</a:t>
            </a:r>
            <a:r>
              <a:rPr kumimoji="1" lang="en-US" altLang="ja-JP" sz="3200" dirty="0" smtClean="0"/>
              <a:t> in the HESS e</a:t>
            </a:r>
            <a:r>
              <a:rPr kumimoji="1" lang="en-US" altLang="ja-JP" sz="3200" baseline="30000" dirty="0" smtClean="0"/>
              <a:t>±</a:t>
            </a:r>
            <a:r>
              <a:rPr kumimoji="1" lang="en-US" altLang="ja-JP" sz="3200" dirty="0" smtClean="0"/>
              <a:t> spectrum?</a:t>
            </a:r>
            <a:endParaRPr kumimoji="1" lang="ja-JP" altLang="en-US" sz="32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40296"/>
            <a:ext cx="4323645" cy="580107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607498" y="1042858"/>
            <a:ext cx="47170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dirty="0" smtClean="0">
                <a:latin typeface="+mn-lt"/>
              </a:rPr>
              <a:t>no features of young, nearby sources (e.g. Vela)</a:t>
            </a:r>
            <a:endParaRPr kumimoji="1" lang="en-US" altLang="ja-JP" sz="2800" dirty="0" smtClean="0">
              <a:latin typeface="+mn-lt"/>
            </a:endParaRPr>
          </a:p>
          <a:p>
            <a:pPr marL="514350" indent="-514350">
              <a:buAutoNum type="arabicPeriod"/>
            </a:pPr>
            <a:endParaRPr lang="en-US" altLang="ja-JP" sz="2800" dirty="0" smtClean="0">
              <a:latin typeface="+mn-lt"/>
            </a:endParaRPr>
          </a:p>
          <a:p>
            <a:pPr marL="514350" indent="-514350">
              <a:buAutoNum type="arabicPeriod"/>
            </a:pPr>
            <a:endParaRPr lang="en-US" altLang="ja-JP" sz="2800" dirty="0" smtClean="0">
              <a:latin typeface="+mn-lt"/>
            </a:endParaRPr>
          </a:p>
          <a:p>
            <a:pPr marL="514350" indent="-514350">
              <a:buAutoNum type="arabicPeriod"/>
            </a:pPr>
            <a:r>
              <a:rPr lang="en-US" altLang="ja-JP" sz="2800" dirty="0" smtClean="0">
                <a:latin typeface="+mn-lt"/>
              </a:rPr>
              <a:t>power-law-like cutoff (?)</a:t>
            </a:r>
          </a:p>
          <a:p>
            <a:pPr marL="514350" indent="-514350">
              <a:buAutoNum type="arabicPeriod"/>
            </a:pPr>
            <a:endParaRPr lang="en-US" altLang="ja-JP" sz="2800" dirty="0" smtClean="0">
              <a:latin typeface="+mn-lt"/>
            </a:endParaRPr>
          </a:p>
          <a:p>
            <a:pPr marL="514350" indent="-514350">
              <a:buAutoNum type="arabicPeriod"/>
            </a:pPr>
            <a:endParaRPr lang="en-US" altLang="ja-JP" sz="2800" dirty="0" smtClean="0">
              <a:latin typeface="+mn-lt"/>
            </a:endParaRPr>
          </a:p>
          <a:p>
            <a:pPr marL="514350" indent="-514350">
              <a:buAutoNum type="arabicPeriod"/>
            </a:pPr>
            <a:r>
              <a:rPr kumimoji="1" lang="en-US" altLang="ja-JP" sz="2800" dirty="0" smtClean="0">
                <a:latin typeface="+mn-lt"/>
              </a:rPr>
              <a:t>smoothly connected with the lower energy part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923" y="5549499"/>
            <a:ext cx="3334502" cy="127403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59019" y="3343197"/>
            <a:ext cx="4284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lt"/>
                <a:sym typeface="Wingdings"/>
              </a:rPr>
              <a:t> Not expected from cooling</a:t>
            </a:r>
            <a:endParaRPr kumimoji="1" lang="ja-JP" altLang="en-US" sz="2400" dirty="0">
              <a:latin typeface="+mn-lt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59023" y="2060224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>
                <a:latin typeface="+mn-lt"/>
                <a:sym typeface="Wingdings"/>
              </a:rPr>
              <a:t> </a:t>
            </a:r>
            <a:r>
              <a:rPr lang="en-US" altLang="ja-JP" sz="2400" dirty="0" err="1" smtClean="0">
                <a:latin typeface="+mn-lt"/>
                <a:sym typeface="Wingdings"/>
              </a:rPr>
              <a:t>e</a:t>
            </a:r>
            <a:r>
              <a:rPr lang="en-US" altLang="ja-JP" sz="2400" baseline="30000" dirty="0" err="1" smtClean="0">
                <a:latin typeface="+mn-lt"/>
                <a:sym typeface="Wingdings"/>
              </a:rPr>
              <a:t>±</a:t>
            </a:r>
            <a:r>
              <a:rPr lang="en-US" altLang="ja-JP" sz="2400" dirty="0" err="1" smtClean="0">
                <a:latin typeface="+mn-lt"/>
                <a:sym typeface="Wingdings"/>
              </a:rPr>
              <a:t>s</a:t>
            </a:r>
            <a:r>
              <a:rPr lang="en-US" altLang="ja-JP" sz="2400" dirty="0" smtClean="0">
                <a:latin typeface="+mn-lt"/>
                <a:sym typeface="Wingdings"/>
              </a:rPr>
              <a:t> are still confined?</a:t>
            </a:r>
            <a:endParaRPr kumimoji="1" lang="ja-JP" altLang="en-US" sz="2400" dirty="0">
              <a:latin typeface="+mn-lt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 flipV="1">
            <a:off x="7236296" y="5733256"/>
            <a:ext cx="72008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7236296" y="5949280"/>
            <a:ext cx="720080" cy="21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956376" y="5775647"/>
            <a:ext cx="111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~ 0.78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6239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en-US" altLang="ja-JP" sz="3600" dirty="0" smtClean="0"/>
              <a:t>More nearby sources than expected</a:t>
            </a:r>
            <a:r>
              <a:rPr kumimoji="1" lang="en-US" altLang="ja-JP" sz="3600" dirty="0" smtClean="0"/>
              <a:t>?</a:t>
            </a:r>
            <a:endParaRPr kumimoji="1" lang="ja-JP" altLang="en-US" sz="3600" dirty="0"/>
          </a:p>
        </p:txBody>
      </p:sp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69738"/>
              </p:ext>
            </p:extLst>
          </p:nvPr>
        </p:nvGraphicFramePr>
        <p:xfrm>
          <a:off x="1263650" y="1412875"/>
          <a:ext cx="6616700" cy="145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69" name="数式" r:id="rId3" imgW="2082800" imgH="457200" progId="Equation.DSMT4">
                  <p:embed/>
                </p:oleObj>
              </mc:Choice>
              <mc:Fallback>
                <p:oleObj name="数式" r:id="rId3" imgW="2082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3650" y="1412875"/>
                        <a:ext cx="6616700" cy="1452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755576" y="98072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+mn-lt"/>
              </a:rPr>
              <a:t>When the disk thickness can be ignored,</a:t>
            </a:r>
            <a:endParaRPr kumimoji="1" lang="ja-JP" altLang="en-US" sz="2800" dirty="0">
              <a:latin typeface="+mn-lt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552" y="292494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+mn-lt"/>
              </a:rPr>
              <a:t>However, if there are sufficiently </a:t>
            </a:r>
            <a:r>
              <a:rPr lang="en-US" altLang="ja-JP" sz="2800" dirty="0" smtClean="0">
                <a:latin typeface="+mn-lt"/>
              </a:rPr>
              <a:t>many sources within </a:t>
            </a:r>
            <a:r>
              <a:rPr lang="en-US" altLang="ja-JP" sz="2800" i="1" dirty="0">
                <a:latin typeface="Times New Roman"/>
                <a:cs typeface="Times New Roman"/>
              </a:rPr>
              <a:t>r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 &lt;~ </a:t>
            </a:r>
            <a:r>
              <a:rPr kumimoji="1" lang="en-US" altLang="ja-JP" sz="2800" i="1" dirty="0" smtClean="0">
                <a:latin typeface="Times New Roman"/>
                <a:cs typeface="Times New Roman"/>
              </a:rPr>
              <a:t>H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 ~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200-500 </a:t>
            </a:r>
            <a:r>
              <a:rPr kumimoji="1" lang="en-US" altLang="ja-JP" sz="2800" dirty="0" smtClean="0">
                <a:latin typeface="Times New Roman"/>
                <a:cs typeface="Times New Roman"/>
              </a:rPr>
              <a:t>pc, </a:t>
            </a:r>
            <a:r>
              <a:rPr kumimoji="1" lang="en-US" altLang="ja-JP" sz="2800" dirty="0" smtClean="0">
                <a:latin typeface="+mn-lt"/>
                <a:cs typeface="Times New Roman"/>
              </a:rPr>
              <a:t>this integral should be</a:t>
            </a:r>
            <a:endParaRPr kumimoji="1" lang="ja-JP" altLang="en-US" sz="2800" dirty="0">
              <a:latin typeface="+mn-lt"/>
            </a:endParaRPr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5809671"/>
              </p:ext>
            </p:extLst>
          </p:nvPr>
        </p:nvGraphicFramePr>
        <p:xfrm>
          <a:off x="99369" y="3861048"/>
          <a:ext cx="9044631" cy="1452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70" name="数式" r:id="rId5" imgW="2844800" imgH="457200" progId="Equation.DSMT4">
                  <p:embed/>
                </p:oleObj>
              </mc:Choice>
              <mc:Fallback>
                <p:oleObj name="数式" r:id="rId5" imgW="2844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369" y="3861048"/>
                        <a:ext cx="9044631" cy="1452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144016" y="5445224"/>
            <a:ext cx="8892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latin typeface="+mn-lt"/>
                <a:cs typeface="Times New Roman"/>
              </a:rPr>
              <a:t>When </a:t>
            </a:r>
            <a:r>
              <a:rPr lang="en-US" altLang="ja-JP" sz="2800" i="1" dirty="0" err="1" smtClean="0">
                <a:latin typeface="Times New Roman"/>
                <a:cs typeface="Times New Roman"/>
              </a:rPr>
              <a:t>d</a:t>
            </a:r>
            <a:r>
              <a:rPr lang="en-US" altLang="ja-JP" sz="2800" baseline="-25000" dirty="0" err="1" smtClean="0">
                <a:latin typeface="Times New Roman"/>
                <a:cs typeface="Times New Roman"/>
              </a:rPr>
              <a:t>diff</a:t>
            </a:r>
            <a:r>
              <a:rPr lang="en-US" altLang="ja-JP" sz="2800" dirty="0" smtClean="0">
                <a:latin typeface="Times New Roman"/>
                <a:cs typeface="Times New Roman"/>
              </a:rPr>
              <a:t> ~ [4</a:t>
            </a:r>
            <a:r>
              <a:rPr lang="en-US" altLang="ja-JP" sz="2800" i="1" dirty="0" smtClean="0">
                <a:latin typeface="Times New Roman"/>
                <a:cs typeface="Times New Roman"/>
              </a:rPr>
              <a:t>K</a:t>
            </a:r>
            <a:r>
              <a:rPr lang="en-US" altLang="ja-JP" sz="2800" dirty="0" smtClean="0">
                <a:latin typeface="Times New Roman"/>
                <a:cs typeface="Times New Roman"/>
              </a:rPr>
              <a:t>(</a:t>
            </a:r>
            <a:r>
              <a:rPr lang="en-US" altLang="ja-JP" sz="2800" i="1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28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altLang="ja-JP" sz="2800" dirty="0" smtClean="0">
                <a:latin typeface="Times New Roman"/>
                <a:cs typeface="Times New Roman"/>
              </a:rPr>
              <a:t>)</a:t>
            </a:r>
            <a:r>
              <a:rPr lang="en-US" altLang="ja-JP" sz="2800" i="1" dirty="0" err="1" smtClean="0">
                <a:latin typeface="Times New Roman"/>
                <a:cs typeface="Times New Roman"/>
              </a:rPr>
              <a:t>t</a:t>
            </a:r>
            <a:r>
              <a:rPr lang="en-US" altLang="ja-JP" sz="2800" baseline="-25000" dirty="0" err="1" smtClean="0">
                <a:latin typeface="Times New Roman"/>
                <a:cs typeface="Times New Roman"/>
              </a:rPr>
              <a:t>cool</a:t>
            </a:r>
            <a:r>
              <a:rPr lang="en-US" altLang="ja-JP" sz="2800" dirty="0" smtClean="0">
                <a:latin typeface="Times New Roman"/>
                <a:cs typeface="Times New Roman"/>
              </a:rPr>
              <a:t>]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1/2</a:t>
            </a:r>
            <a:r>
              <a:rPr lang="en-US" altLang="ja-JP" sz="2800" dirty="0" smtClean="0">
                <a:latin typeface="Times New Roman"/>
                <a:cs typeface="Times New Roman"/>
              </a:rPr>
              <a:t> &lt; </a:t>
            </a:r>
            <a:r>
              <a:rPr lang="en-US" altLang="ja-JP" sz="2800" i="1" dirty="0" smtClean="0">
                <a:latin typeface="Times New Roman"/>
                <a:cs typeface="Times New Roman"/>
              </a:rPr>
              <a:t>H</a:t>
            </a:r>
            <a:r>
              <a:rPr lang="en-US" altLang="ja-JP" sz="2800" dirty="0" smtClean="0">
                <a:latin typeface="Times New Roman"/>
                <a:cs typeface="Times New Roman"/>
              </a:rPr>
              <a:t>, </a:t>
            </a:r>
            <a:r>
              <a:rPr lang="en-US" altLang="ja-JP" sz="2800" dirty="0" smtClean="0">
                <a:latin typeface="+mn-lt"/>
                <a:cs typeface="Times New Roman"/>
              </a:rPr>
              <a:t>the average spectrum would become </a:t>
            </a:r>
            <a:r>
              <a:rPr lang="en-US" altLang="ja-JP" sz="2800" dirty="0" smtClean="0">
                <a:solidFill>
                  <a:srgbClr val="FF0000"/>
                </a:solidFill>
                <a:latin typeface="+mn-lt"/>
                <a:cs typeface="Times New Roman"/>
              </a:rPr>
              <a:t>softer</a:t>
            </a:r>
            <a:r>
              <a:rPr lang="en-US" altLang="ja-JP" sz="2800" dirty="0" smtClean="0">
                <a:latin typeface="+mn-lt"/>
                <a:cs typeface="Times New Roman"/>
              </a:rPr>
              <a:t> by</a:t>
            </a:r>
            <a:r>
              <a:rPr lang="en-US" altLang="ja-JP" sz="28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i="1" dirty="0" smtClean="0">
                <a:latin typeface="Times New Roman"/>
                <a:cs typeface="Times New Roman"/>
              </a:rPr>
              <a:t>d</a:t>
            </a:r>
            <a:r>
              <a:rPr lang="en-US" altLang="ja-JP" sz="2800" baseline="-25000" dirty="0" smtClean="0">
                <a:latin typeface="Times New Roman"/>
                <a:cs typeface="Times New Roman"/>
              </a:rPr>
              <a:t>diff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1</a:t>
            </a:r>
            <a:r>
              <a:rPr lang="en-US" altLang="ja-JP" sz="2800" dirty="0" smtClean="0">
                <a:latin typeface="Times New Roman"/>
                <a:cs typeface="Times New Roman"/>
              </a:rPr>
              <a:t> ~ </a:t>
            </a:r>
            <a:r>
              <a:rPr lang="en-US" altLang="ja-JP" sz="2800" i="1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2800" i="1" baseline="-25000" dirty="0" err="1" smtClean="0">
                <a:latin typeface="Times New Roman"/>
                <a:cs typeface="Times New Roman"/>
              </a:rPr>
              <a:t>e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(</a:t>
            </a:r>
            <a:r>
              <a:rPr lang="en-US" altLang="ja-JP" sz="2800" i="1" baseline="300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800" baseline="30000" dirty="0" smtClean="0">
                <a:latin typeface="Times New Roman"/>
                <a:cs typeface="Times New Roman"/>
              </a:rPr>
              <a:t>-1)/2</a:t>
            </a:r>
            <a:endParaRPr kumimoji="1" lang="ja-JP" altLang="en-US" sz="2800" i="1" dirty="0">
              <a:latin typeface="Times New Roman"/>
              <a:cs typeface="Times New Roman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5148064" y="2420888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6228184" y="4869160"/>
            <a:ext cx="36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5148064" y="242088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2-dim</a:t>
            </a:r>
            <a:endParaRPr kumimoji="1" lang="ja-JP" alt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228184" y="494116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+mn-lt"/>
              </a:rPr>
              <a:t>3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+mn-lt"/>
              </a:rPr>
              <a:t>-dim</a:t>
            </a:r>
            <a:endParaRPr kumimoji="1" lang="ja-JP" alt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2755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064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smtClean="0">
                <a:solidFill>
                  <a:srgbClr val="000090"/>
                </a:solidFill>
                <a:cs typeface="+mj-cs"/>
              </a:rPr>
              <a:t>Recent results (AMS-02)</a:t>
            </a:r>
            <a:endParaRPr lang="ja-JP" altLang="en-US" sz="3600" dirty="0">
              <a:solidFill>
                <a:srgbClr val="000090"/>
              </a:solidFill>
              <a:cs typeface="+mj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9" y="1628800"/>
            <a:ext cx="4374368" cy="302433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628800"/>
            <a:ext cx="4438141" cy="306684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593317" y="105273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+mn-lt"/>
              </a:rPr>
              <a:t>B/C ratio</a:t>
            </a:r>
            <a:endParaRPr kumimoji="1" lang="ja-JP" altLang="en-US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81749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+mn-lt"/>
              </a:rPr>
              <a:t>Power-law index</a:t>
            </a:r>
            <a:endParaRPr kumimoji="1" lang="ja-JP" altLang="en-US" sz="2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47664" y="5895886"/>
            <a:ext cx="1655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i="1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 &gt;~ 1/3</a:t>
            </a:r>
            <a:endParaRPr kumimoji="1" lang="ja-JP" altLang="en-US" sz="2800" i="1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4849996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+mn-lt"/>
              </a:rPr>
              <a:t>B/C</a:t>
            </a:r>
            <a:r>
              <a:rPr kumimoji="1" lang="en-US" altLang="ja-JP" sz="2800" dirty="0" smtClean="0"/>
              <a:t>  ~ </a:t>
            </a:r>
            <a:r>
              <a:rPr kumimoji="1" lang="en-US" altLang="ja-JP" sz="2800" dirty="0" smtClean="0">
                <a:latin typeface="+mn-lt"/>
              </a:rPr>
              <a:t>escape time of CR particles ~ 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1/</a:t>
            </a:r>
            <a:r>
              <a:rPr kumimoji="1" lang="en-US" altLang="ja-JP" sz="2800" i="1" dirty="0" smtClean="0">
                <a:latin typeface="Times New Roman" charset="0"/>
                <a:ea typeface="Times New Roman" charset="0"/>
                <a:cs typeface="Times New Roman" charset="0"/>
              </a:rPr>
              <a:t>K</a:t>
            </a:r>
            <a:r>
              <a:rPr kumimoji="1"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kumimoji="1" lang="en-US" altLang="ja-JP" sz="2800" i="1" dirty="0" err="1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altLang="ja-JP" sz="2800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e</a:t>
            </a:r>
            <a:r>
              <a:rPr lang="en-US" altLang="ja-JP" sz="2800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  <p:sp>
        <p:nvSpPr>
          <p:cNvPr id="9" name="右矢印 8"/>
          <p:cNvSpPr/>
          <p:nvPr/>
        </p:nvSpPr>
        <p:spPr>
          <a:xfrm>
            <a:off x="688233" y="5934474"/>
            <a:ext cx="715415" cy="484632"/>
          </a:xfrm>
          <a:prstGeom prst="righ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909460"/>
              </p:ext>
            </p:extLst>
          </p:nvPr>
        </p:nvGraphicFramePr>
        <p:xfrm>
          <a:off x="4397449" y="5589240"/>
          <a:ext cx="399097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4" name="数式" r:id="rId6" imgW="1435100" imgH="393700" progId="Equation.DSMT4">
                  <p:embed/>
                </p:oleObj>
              </mc:Choice>
              <mc:Fallback>
                <p:oleObj name="数式" r:id="rId6" imgW="14351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97449" y="5589240"/>
                        <a:ext cx="3990975" cy="109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右矢印 10"/>
          <p:cNvSpPr/>
          <p:nvPr/>
        </p:nvSpPr>
        <p:spPr>
          <a:xfrm>
            <a:off x="3347864" y="5949280"/>
            <a:ext cx="715415" cy="484632"/>
          </a:xfrm>
          <a:prstGeom prst="righ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kumimoji="1" lang="en-US" altLang="ja-JP" sz="3600" dirty="0" smtClean="0"/>
              <a:t>Then</a:t>
            </a:r>
            <a:r>
              <a:rPr kumimoji="1" lang="mr-IN" altLang="ja-JP" sz="3600" dirty="0" smtClean="0"/>
              <a:t>…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576" y="1182231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The</a:t>
            </a:r>
            <a:r>
              <a:rPr kumimoji="1" lang="en-US" altLang="ja-JP" sz="2800" dirty="0" smtClean="0"/>
              <a:t> steepening above ~ </a:t>
            </a:r>
            <a:r>
              <a:rPr kumimoji="1" lang="en-US" altLang="ja-JP" sz="2800" dirty="0" err="1" smtClean="0"/>
              <a:t>TeV</a:t>
            </a:r>
            <a:r>
              <a:rPr kumimoji="1" lang="en-US" altLang="ja-JP" sz="2800" dirty="0" smtClean="0"/>
              <a:t> may not be due to the cooling or the 3-dim effect.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/>
              <a:t>Too smooth </a:t>
            </a:r>
            <a:r>
              <a:rPr lang="en-US" altLang="ja-JP" sz="2800" dirty="0" smtClean="0">
                <a:sym typeface="Wingdings"/>
              </a:rPr>
              <a:t> </a:t>
            </a:r>
            <a:r>
              <a:rPr lang="en-US" altLang="ja-JP" sz="2800" dirty="0">
                <a:sym typeface="Wingdings"/>
              </a:rPr>
              <a:t>S</a:t>
            </a:r>
            <a:r>
              <a:rPr lang="en-US" altLang="ja-JP" sz="2800" dirty="0" smtClean="0">
                <a:sym typeface="Wingdings"/>
              </a:rPr>
              <a:t>ingle source contribution is not likely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>
                <a:sym typeface="Wingdings"/>
              </a:rPr>
              <a:t>another component of multiple sources? (NS pulsars and MSP/WD etc.?)</a:t>
            </a:r>
            <a:r>
              <a:rPr kumimoji="1" lang="en-US" altLang="ja-JP" sz="2800" dirty="0" smtClean="0"/>
              <a:t>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01109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692696"/>
          </a:xfrm>
        </p:spPr>
        <p:txBody>
          <a:bodyPr/>
          <a:lstStyle/>
          <a:p>
            <a:r>
              <a:rPr kumimoji="1" lang="en-US" altLang="ja-JP" sz="3600" dirty="0" smtClean="0"/>
              <a:t>Example</a:t>
            </a:r>
            <a:endParaRPr kumimoji="1" lang="ja-JP" altLang="en-US" sz="36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65276" y="733246"/>
            <a:ext cx="30598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+mn-lt"/>
              </a:rPr>
              <a:t>NS pulsars</a:t>
            </a:r>
          </a:p>
          <a:p>
            <a:r>
              <a:rPr kumimoji="1" lang="en-US" altLang="ja-JP" sz="2800" dirty="0" smtClean="0">
                <a:latin typeface="+mn-lt"/>
              </a:rPr>
              <a:t>(~ 10</a:t>
            </a:r>
            <a:r>
              <a:rPr kumimoji="1" lang="en-US" altLang="ja-JP" sz="2800" baseline="30000" dirty="0" smtClean="0">
                <a:latin typeface="+mn-lt"/>
              </a:rPr>
              <a:t>-5</a:t>
            </a:r>
            <a:r>
              <a:rPr kumimoji="1" lang="en-US" altLang="ja-JP" sz="2800" dirty="0" smtClean="0">
                <a:latin typeface="+mn-lt"/>
              </a:rPr>
              <a:t> yr</a:t>
            </a:r>
            <a:r>
              <a:rPr kumimoji="1" lang="en-US" altLang="ja-JP" sz="2800" baseline="30000" dirty="0" smtClean="0">
                <a:latin typeface="+mn-lt"/>
              </a:rPr>
              <a:t>-1</a:t>
            </a:r>
            <a:r>
              <a:rPr kumimoji="1" lang="en-US" altLang="ja-JP" sz="2800" dirty="0" smtClean="0">
                <a:latin typeface="+mn-lt"/>
              </a:rPr>
              <a:t> kpc</a:t>
            </a:r>
            <a:r>
              <a:rPr kumimoji="1" lang="en-US" altLang="ja-JP" sz="2800" baseline="30000" dirty="0" smtClean="0">
                <a:latin typeface="+mn-lt"/>
              </a:rPr>
              <a:t>-</a:t>
            </a:r>
            <a:r>
              <a:rPr kumimoji="1" lang="en-US" altLang="ja-JP" sz="2800" baseline="30000" dirty="0" smtClean="0">
                <a:latin typeface="+mn-lt"/>
              </a:rPr>
              <a:t>2</a:t>
            </a:r>
            <a:r>
              <a:rPr lang="en-US" altLang="ja-JP" sz="2800" dirty="0" smtClean="0">
                <a:latin typeface="+mn-lt"/>
              </a:rPr>
              <a:t>, cutoff ~ </a:t>
            </a:r>
            <a:r>
              <a:rPr lang="en-US" altLang="ja-JP" sz="2800" dirty="0" err="1" smtClean="0">
                <a:latin typeface="+mn-lt"/>
              </a:rPr>
              <a:t>TeV</a:t>
            </a:r>
            <a:r>
              <a:rPr kumimoji="1" lang="en-US" altLang="ja-JP" sz="2800" dirty="0" smtClean="0">
                <a:latin typeface="+mn-lt"/>
              </a:rPr>
              <a:t>)</a:t>
            </a:r>
            <a:endParaRPr kumimoji="1" lang="en-US" altLang="ja-JP" sz="2800" dirty="0" smtClean="0">
              <a:latin typeface="+mn-lt"/>
            </a:endParaRPr>
          </a:p>
          <a:p>
            <a:r>
              <a:rPr kumimoji="1" lang="en-US" altLang="ja-JP" sz="2800" dirty="0" smtClean="0">
                <a:latin typeface="+mn-lt"/>
              </a:rPr>
              <a:t>+ </a:t>
            </a:r>
            <a:r>
              <a:rPr kumimoji="1" lang="en-US" altLang="ja-JP" sz="2800" dirty="0" smtClean="0">
                <a:solidFill>
                  <a:srgbClr val="0000FF"/>
                </a:solidFill>
                <a:latin typeface="+mn-lt"/>
              </a:rPr>
              <a:t>WD pulsars</a:t>
            </a:r>
          </a:p>
          <a:p>
            <a:r>
              <a:rPr lang="en-US" altLang="ja-JP" sz="2800" dirty="0" smtClean="0">
                <a:latin typeface="+mn-lt"/>
              </a:rPr>
              <a:t>(~ 10</a:t>
            </a:r>
            <a:r>
              <a:rPr lang="en-US" altLang="ja-JP" sz="2800" baseline="30000" dirty="0" smtClean="0">
                <a:latin typeface="+mn-lt"/>
              </a:rPr>
              <a:t>-7</a:t>
            </a:r>
            <a:r>
              <a:rPr lang="en-US" altLang="ja-JP" sz="2800" dirty="0" smtClean="0">
                <a:latin typeface="+mn-lt"/>
              </a:rPr>
              <a:t> yr</a:t>
            </a:r>
            <a:r>
              <a:rPr lang="en-US" altLang="ja-JP" sz="2800" baseline="30000" dirty="0" smtClean="0">
                <a:latin typeface="+mn-lt"/>
              </a:rPr>
              <a:t>-1</a:t>
            </a:r>
            <a:r>
              <a:rPr lang="en-US" altLang="ja-JP" sz="2800" dirty="0" smtClean="0">
                <a:latin typeface="+mn-lt"/>
              </a:rPr>
              <a:t> kpc</a:t>
            </a:r>
            <a:r>
              <a:rPr lang="en-US" altLang="ja-JP" sz="2800" baseline="30000" dirty="0" smtClean="0">
                <a:latin typeface="+mn-lt"/>
              </a:rPr>
              <a:t>-</a:t>
            </a:r>
            <a:r>
              <a:rPr lang="en-US" altLang="ja-JP" sz="2800" baseline="30000" dirty="0" smtClean="0">
                <a:latin typeface="+mn-lt"/>
              </a:rPr>
              <a:t>2</a:t>
            </a:r>
            <a:r>
              <a:rPr lang="en-US" altLang="ja-JP" sz="2800" dirty="0" smtClean="0">
                <a:latin typeface="+mn-lt"/>
              </a:rPr>
              <a:t>, </a:t>
            </a:r>
            <a:r>
              <a:rPr lang="en-US" altLang="ja-JP" sz="2800" dirty="0" smtClean="0">
                <a:latin typeface="+mn-lt"/>
              </a:rPr>
              <a:t>long-lived, cutoff ~ 10 </a:t>
            </a:r>
            <a:r>
              <a:rPr lang="en-US" altLang="ja-JP" sz="2800" dirty="0" err="1" smtClean="0">
                <a:latin typeface="+mn-lt"/>
              </a:rPr>
              <a:t>TeV</a:t>
            </a:r>
            <a:r>
              <a:rPr lang="en-US" altLang="ja-JP" sz="2800" dirty="0" smtClean="0">
                <a:latin typeface="+mn-lt"/>
              </a:rPr>
              <a:t>)</a:t>
            </a:r>
            <a:endParaRPr lang="en-US" altLang="ja-JP" sz="2800" dirty="0" smtClean="0">
              <a:latin typeface="+mn-lt"/>
            </a:endParaRPr>
          </a:p>
          <a:p>
            <a:endParaRPr kumimoji="1" lang="en-US" altLang="ja-JP" sz="2800" dirty="0">
              <a:latin typeface="+mn-lt"/>
            </a:endParaRPr>
          </a:p>
          <a:p>
            <a:r>
              <a:rPr lang="en-US" altLang="ja-JP" sz="2800" dirty="0" smtClean="0">
                <a:latin typeface="+mn-lt"/>
              </a:rPr>
              <a:t>fine tuning is </a:t>
            </a:r>
            <a:r>
              <a:rPr lang="en-US" altLang="ja-JP" sz="2800" dirty="0" smtClean="0">
                <a:latin typeface="+mn-lt"/>
              </a:rPr>
              <a:t>need</a:t>
            </a:r>
            <a:r>
              <a:rPr lang="en-US" altLang="ja-JP" sz="2800" dirty="0" smtClean="0">
                <a:latin typeface="+mn-lt"/>
              </a:rPr>
              <a:t>ed</a:t>
            </a:r>
            <a:r>
              <a:rPr lang="mr-IN" altLang="ja-JP" sz="2800" dirty="0" smtClean="0">
                <a:latin typeface="+mn-lt"/>
              </a:rPr>
              <a:t>…</a:t>
            </a:r>
            <a:endParaRPr lang="en-US" altLang="ja-JP" sz="2800" dirty="0" smtClean="0">
              <a:latin typeface="+mn-lt"/>
            </a:endParaRPr>
          </a:p>
          <a:p>
            <a:endParaRPr kumimoji="1" lang="en-US" altLang="ja-JP" sz="2800" dirty="0">
              <a:latin typeface="+mn-lt"/>
            </a:endParaRPr>
          </a:p>
          <a:p>
            <a:r>
              <a:rPr lang="en-US" altLang="ja-JP" sz="2800" dirty="0" smtClean="0">
                <a:latin typeface="+mn-lt"/>
              </a:rPr>
              <a:t>A higher energy cutoff may exist (&gt;~ 30 </a:t>
            </a:r>
            <a:r>
              <a:rPr lang="en-US" altLang="ja-JP" sz="2800" dirty="0" err="1" smtClean="0">
                <a:latin typeface="+mn-lt"/>
              </a:rPr>
              <a:t>TeV</a:t>
            </a:r>
            <a:r>
              <a:rPr lang="en-US" altLang="ja-JP" sz="2800" dirty="0" smtClean="0">
                <a:latin typeface="+mn-lt"/>
              </a:rPr>
              <a:t>)</a:t>
            </a:r>
            <a:endParaRPr kumimoji="1" lang="ja-JP" altLang="en-US" sz="2800" dirty="0">
              <a:latin typeface="+mn-lt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8812"/>
            <a:ext cx="5713164" cy="402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9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タイトル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08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smtClean="0">
                <a:solidFill>
                  <a:srgbClr val="000090"/>
                </a:solidFill>
                <a:ea typeface="ＭＳ Ｐゴシック" charset="0"/>
                <a:cs typeface="+mj-cs"/>
              </a:rPr>
              <a:t>Cosmic-ray Electrons </a:t>
            </a:r>
            <a:r>
              <a:rPr lang="en-US" altLang="ja-JP" sz="3600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  <a:cs typeface="+mj-cs"/>
              </a:rPr>
              <a:t>(</a:t>
            </a:r>
            <a:r>
              <a:rPr lang="en-US" altLang="ja-JP" sz="3600" i="1" dirty="0">
                <a:solidFill>
                  <a:srgbClr val="000090"/>
                </a:solidFill>
                <a:latin typeface="Times New Roman" charset="0"/>
                <a:ea typeface="ＭＳ Ｐゴシック" charset="0"/>
                <a:cs typeface="+mj-cs"/>
              </a:rPr>
              <a:t>e</a:t>
            </a:r>
            <a:r>
              <a:rPr lang="en-US" altLang="ja-JP" sz="3600" baseline="30000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  <a:cs typeface="+mj-cs"/>
              </a:rPr>
              <a:t>-</a:t>
            </a:r>
            <a:r>
              <a:rPr lang="en-US" altLang="ja-JP" sz="3600" dirty="0" smtClean="0">
                <a:solidFill>
                  <a:srgbClr val="000090"/>
                </a:solidFill>
                <a:latin typeface="Times New Roman" charset="0"/>
                <a:ea typeface="ＭＳ Ｐゴシック" charset="0"/>
                <a:cs typeface="+mj-cs"/>
              </a:rPr>
              <a:t>)</a:t>
            </a:r>
            <a:endParaRPr lang="ja-JP" altLang="en-US" sz="3600" dirty="0">
              <a:solidFill>
                <a:srgbClr val="000090"/>
              </a:solidFill>
              <a:latin typeface="Harrington" charset="0"/>
              <a:ea typeface="ＭＳ Ｐゴシック" charset="0"/>
              <a:cs typeface="+mj-cs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844675"/>
            <a:ext cx="4573588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147" name="正方形/長方形 3"/>
          <p:cNvSpPr>
            <a:spLocks noChangeArrowheads="1"/>
          </p:cNvSpPr>
          <p:nvPr/>
        </p:nvSpPr>
        <p:spPr bwMode="auto">
          <a:xfrm>
            <a:off x="179388" y="765175"/>
            <a:ext cx="4392612" cy="649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ja-JP" sz="2800" dirty="0">
                <a:latin typeface="+mn-lt"/>
                <a:ea typeface="ＭＳ Ｐゴシック" charset="0"/>
                <a:cs typeface="ＭＳ Ｐゴシック" charset="0"/>
              </a:rPr>
              <a:t> flux ~ 1% of </a:t>
            </a:r>
            <a:r>
              <a:rPr lang="en-US" altLang="ja-JP" sz="2800" i="1" dirty="0">
                <a:latin typeface="Times New Roman"/>
                <a:ea typeface="ＭＳ Ｐゴシック" charset="0"/>
                <a:cs typeface="Times New Roman"/>
              </a:rPr>
              <a:t>p</a:t>
            </a:r>
            <a:r>
              <a:rPr lang="en-US" altLang="ja-JP" sz="2800" dirty="0">
                <a:ea typeface="ＭＳ Ｐゴシック" charset="0"/>
                <a:cs typeface="Times New Roman"/>
              </a:rPr>
              <a:t> </a:t>
            </a:r>
            <a:endParaRPr lang="en-US" altLang="ja-JP" sz="2800" dirty="0">
              <a:latin typeface="+mn-lt"/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ja-JP" sz="2800" dirty="0">
                <a:latin typeface="+mn-lt"/>
                <a:ea typeface="ＭＳ Ｐゴシック" charset="0"/>
                <a:cs typeface="ＭＳ Ｐゴシック" charset="0"/>
              </a:rPr>
              <a:t> (partly) accelerated in SNRs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ja-JP" sz="28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 significant energy loss during propagation </a:t>
            </a:r>
            <a:r>
              <a:rPr lang="en-US" altLang="ja-JP" sz="2800" dirty="0">
                <a:latin typeface="+mn-lt"/>
                <a:ea typeface="ＭＳ Ｐゴシック" charset="0"/>
                <a:cs typeface="ＭＳ Ｐゴシック" charset="0"/>
              </a:rPr>
              <a:t>(synchrotron &amp; inverse Compton scattering)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ja-JP" sz="2800" dirty="0">
                <a:latin typeface="+mn-lt"/>
                <a:ea typeface="ＭＳ Ｐゴシック" charset="0"/>
                <a:cs typeface="ＭＳ Ｐゴシック" charset="0"/>
              </a:rPr>
              <a:t> the spectrum is softer than that of nuclei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ja-JP" sz="2800" dirty="0">
                <a:latin typeface="+mn-lt"/>
                <a:ea typeface="ＭＳ Ｐゴシック" charset="0"/>
                <a:cs typeface="ＭＳ Ｐゴシック" charset="0"/>
              </a:rPr>
              <a:t> cannot propagate farther than </a:t>
            </a:r>
            <a:r>
              <a:rPr lang="en-US" altLang="ja-JP" sz="2800" u="sng" dirty="0">
                <a:latin typeface="+mn-lt"/>
                <a:ea typeface="ＭＳ Ｐゴシック" charset="0"/>
                <a:cs typeface="ＭＳ Ｐゴシック" charset="0"/>
              </a:rPr>
              <a:t>~ 1-2 </a:t>
            </a:r>
            <a:r>
              <a:rPr lang="en-US" altLang="ja-JP" sz="2800" u="sng" dirty="0" err="1">
                <a:latin typeface="+mn-lt"/>
                <a:ea typeface="ＭＳ Ｐゴシック" charset="0"/>
                <a:cs typeface="ＭＳ Ｐゴシック" charset="0"/>
              </a:rPr>
              <a:t>kpc</a:t>
            </a:r>
            <a:r>
              <a:rPr lang="en-US" altLang="ja-JP" sz="2800" u="sng" dirty="0"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altLang="ja-JP" sz="2800" dirty="0">
                <a:latin typeface="+mn-lt"/>
                <a:ea typeface="ＭＳ Ｐゴシック" charset="0"/>
                <a:cs typeface="ＭＳ Ｐゴシック" charset="0"/>
              </a:rPr>
              <a:t>due to the energy loss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en-US" altLang="ja-JP" sz="2400" u="sng" baseline="30000" dirty="0">
              <a:latin typeface="+mn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8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kumimoji="1" lang="en-US" altLang="ja-JP" sz="3600" dirty="0" smtClean="0"/>
              <a:t>Summary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83568" y="1124744"/>
            <a:ext cx="7776864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800" dirty="0" smtClean="0">
                <a:latin typeface="+mn-lt"/>
              </a:rPr>
              <a:t>The origin of </a:t>
            </a:r>
            <a:r>
              <a:rPr lang="en-US" altLang="ja-JP" sz="2800" dirty="0" err="1" smtClean="0">
                <a:latin typeface="+mn-lt"/>
              </a:rPr>
              <a:t>GeV</a:t>
            </a:r>
            <a:r>
              <a:rPr lang="en-US" altLang="ja-JP" sz="2800" dirty="0" smtClean="0">
                <a:latin typeface="+mn-lt"/>
              </a:rPr>
              <a:t> - </a:t>
            </a:r>
            <a:r>
              <a:rPr lang="en-US" altLang="ja-JP" sz="2800" dirty="0" err="1" smtClean="0">
                <a:latin typeface="+mn-lt"/>
              </a:rPr>
              <a:t>TeV</a:t>
            </a:r>
            <a:r>
              <a:rPr lang="en-US" altLang="ja-JP" sz="2800" dirty="0" smtClean="0">
                <a:latin typeface="+mn-lt"/>
              </a:rPr>
              <a:t> cosmic-ray electrons is still uncertain.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>
                <a:latin typeface="+mn-lt"/>
              </a:rPr>
              <a:t>If the </a:t>
            </a:r>
            <a:r>
              <a:rPr lang="en-US" altLang="ja-JP" sz="2800" dirty="0" smtClean="0">
                <a:latin typeface="+mn-lt"/>
              </a:rPr>
              <a:t>origin is </a:t>
            </a:r>
            <a:r>
              <a:rPr kumimoji="1" lang="en-US" altLang="ja-JP" sz="2800" dirty="0" smtClean="0">
                <a:latin typeface="+mn-lt"/>
              </a:rPr>
              <a:t>Galactic sources (e.g. pulsars), the contribution from a few young, nearby sources </a:t>
            </a:r>
            <a:r>
              <a:rPr lang="en-US" altLang="ja-JP" sz="2800" dirty="0" smtClean="0">
                <a:latin typeface="+mn-lt"/>
              </a:rPr>
              <a:t>above ~ </a:t>
            </a:r>
            <a:r>
              <a:rPr lang="en-US" altLang="ja-JP" sz="2800" dirty="0" err="1" smtClean="0">
                <a:latin typeface="+mn-lt"/>
              </a:rPr>
              <a:t>TeV</a:t>
            </a:r>
            <a:r>
              <a:rPr lang="en-US" altLang="ja-JP" sz="2800" dirty="0" smtClean="0">
                <a:latin typeface="+mn-lt"/>
              </a:rPr>
              <a:t> is expected.</a:t>
            </a:r>
          </a:p>
          <a:p>
            <a:pPr marL="285750" indent="-285750">
              <a:buFont typeface="Arial"/>
              <a:buChar char="•"/>
            </a:pPr>
            <a:r>
              <a:rPr kumimoji="1" lang="en-US" altLang="ja-JP" sz="2800" dirty="0" smtClean="0">
                <a:latin typeface="+mn-lt"/>
              </a:rPr>
              <a:t> HESS results: </a:t>
            </a:r>
            <a:r>
              <a:rPr lang="en-US" altLang="ja-JP" sz="2800" dirty="0" smtClean="0">
                <a:latin typeface="+mn-lt"/>
              </a:rPr>
              <a:t>broken-power-law (</a:t>
            </a:r>
            <a:r>
              <a:rPr lang="en-US" altLang="ja-JP" sz="2800" i="1" dirty="0" err="1" smtClean="0">
                <a:latin typeface="Symbol" charset="2"/>
                <a:cs typeface="Symbol" charset="2"/>
              </a:rPr>
              <a:t>e</a:t>
            </a:r>
            <a:r>
              <a:rPr lang="en-US" altLang="ja-JP" sz="2800" i="1" baseline="-25000" dirty="0" err="1" smtClean="0">
                <a:latin typeface="Times New Roman"/>
                <a:cs typeface="Times New Roman"/>
              </a:rPr>
              <a:t>b</a:t>
            </a:r>
            <a:r>
              <a:rPr lang="en-US" altLang="ja-JP" sz="2800" i="1" baseline="-25000" dirty="0" smtClean="0">
                <a:latin typeface="Times New Roman"/>
                <a:cs typeface="Times New Roman"/>
              </a:rPr>
              <a:t> </a:t>
            </a:r>
            <a:r>
              <a:rPr lang="en-US" altLang="ja-JP" sz="2800" dirty="0" smtClean="0">
                <a:latin typeface="Times New Roman"/>
                <a:cs typeface="Times New Roman"/>
              </a:rPr>
              <a:t>~ </a:t>
            </a:r>
            <a:r>
              <a:rPr lang="en-US" altLang="ja-JP" sz="2800" dirty="0" err="1" smtClean="0">
                <a:latin typeface="Times New Roman"/>
                <a:cs typeface="Times New Roman"/>
              </a:rPr>
              <a:t>TeV</a:t>
            </a:r>
            <a:r>
              <a:rPr lang="en-US" altLang="ja-JP" sz="2800" dirty="0" smtClean="0">
                <a:latin typeface="+mn-lt"/>
              </a:rPr>
              <a:t>), there is </a:t>
            </a:r>
            <a:r>
              <a:rPr kumimoji="1" lang="en-US" altLang="ja-JP" sz="2800" dirty="0" smtClean="0">
                <a:latin typeface="+mn-lt"/>
              </a:rPr>
              <a:t>no contribution from nearby sources such as Vela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>
                <a:latin typeface="+mn-lt"/>
              </a:rPr>
              <a:t>very smooth spectrum: multiple sources are contributing?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>
                <a:latin typeface="+mn-lt"/>
              </a:rPr>
              <a:t>3-dim effect: probably no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800" dirty="0" smtClean="0">
                <a:latin typeface="+mn-lt"/>
              </a:rPr>
              <a:t>double-</a:t>
            </a:r>
            <a:r>
              <a:rPr lang="en-US" altLang="ja-JP" sz="2800" smtClean="0">
                <a:latin typeface="+mn-lt"/>
              </a:rPr>
              <a:t>component effect?</a:t>
            </a:r>
            <a:endParaRPr lang="en-US" altLang="ja-JP" sz="2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988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284538"/>
            <a:ext cx="5332413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57200" y="101600"/>
            <a:ext cx="82296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ja-JP" sz="3200" dirty="0" smtClean="0">
                <a:solidFill>
                  <a:srgbClr val="000090"/>
                </a:solidFill>
                <a:latin typeface="+mn-lt"/>
                <a:ea typeface="ＭＳ Ｐゴシック" charset="0"/>
                <a:cs typeface="ＭＳ Ｐゴシック" charset="0"/>
              </a:rPr>
              <a:t>Cosmic-ray Electron </a:t>
            </a:r>
            <a:r>
              <a:rPr lang="en-US" altLang="ja-JP" sz="3200" dirty="0">
                <a:solidFill>
                  <a:srgbClr val="000090"/>
                </a:solidFill>
                <a:latin typeface="+mn-lt"/>
                <a:ea typeface="ＭＳ Ｐゴシック" charset="0"/>
                <a:cs typeface="ＭＳ Ｐゴシック" charset="0"/>
              </a:rPr>
              <a:t>Flux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0538" y="692150"/>
            <a:ext cx="8172450" cy="224676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ja-JP" sz="2800" dirty="0">
                <a:latin typeface="Palatino Linotype" charset="0"/>
              </a:rPr>
              <a:t>Excess from the conventional model</a:t>
            </a:r>
            <a:r>
              <a:rPr lang="en-US" altLang="ja-JP" sz="2800" dirty="0" smtClean="0">
                <a:latin typeface="Palatino Linotype" charset="0"/>
              </a:rPr>
              <a:t>?</a:t>
            </a:r>
          </a:p>
          <a:p>
            <a:pPr>
              <a:buFont typeface="Arial" charset="0"/>
              <a:buChar char="•"/>
            </a:pPr>
            <a:r>
              <a:rPr lang="en-US" altLang="ja-JP" sz="2800" dirty="0" smtClean="0">
                <a:latin typeface="Palatino Linotype" charset="0"/>
              </a:rPr>
              <a:t>Positron fraction also exceeds the prediction (PAMELA / AMS-02)</a:t>
            </a:r>
            <a:endParaRPr lang="en-US" altLang="ja-JP" sz="2800" dirty="0">
              <a:latin typeface="Palatino Linotype" charset="0"/>
            </a:endParaRPr>
          </a:p>
          <a:p>
            <a:r>
              <a:rPr lang="en-US" altLang="ja-JP" sz="2800" dirty="0">
                <a:latin typeface="Palatino Linotype" charset="0"/>
                <a:sym typeface="Wingdings" charset="2"/>
              </a:rPr>
              <a:t> </a:t>
            </a:r>
            <a:r>
              <a:rPr lang="en-US" altLang="ja-JP" sz="2800" dirty="0">
                <a:solidFill>
                  <a:srgbClr val="FF0000"/>
                </a:solidFill>
                <a:latin typeface="Palatino Linotype" charset="0"/>
                <a:sym typeface="Wingdings" charset="2"/>
              </a:rPr>
              <a:t>Primary CR </a:t>
            </a:r>
            <a:r>
              <a:rPr lang="en-US" altLang="ja-JP" sz="2800" i="1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e</a:t>
            </a:r>
            <a:r>
              <a:rPr lang="en-US" altLang="ja-JP" sz="2800" i="1" baseline="30000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±</a:t>
            </a:r>
            <a:r>
              <a:rPr lang="en-US" altLang="ja-JP" sz="2800" dirty="0">
                <a:solidFill>
                  <a:srgbClr val="FF0000"/>
                </a:solidFill>
                <a:latin typeface="Palatino Linotype" charset="0"/>
                <a:sym typeface="Wingdings" charset="2"/>
              </a:rPr>
              <a:t> sources</a:t>
            </a:r>
            <a:r>
              <a:rPr lang="en-US" altLang="ja-JP" sz="2800" dirty="0" smtClean="0">
                <a:solidFill>
                  <a:srgbClr val="FF0000"/>
                </a:solidFill>
                <a:latin typeface="Palatino Linotype" charset="0"/>
                <a:sym typeface="Wingdings" charset="2"/>
              </a:rPr>
              <a:t>?</a:t>
            </a:r>
            <a:endParaRPr lang="en-US" altLang="ja-JP" sz="2800" dirty="0" smtClean="0">
              <a:latin typeface="Palatino Linotype" charset="0"/>
            </a:endParaRPr>
          </a:p>
          <a:p>
            <a:pPr>
              <a:buFont typeface="Arial" charset="0"/>
              <a:buChar char="•"/>
            </a:pPr>
            <a:r>
              <a:rPr lang="en-US" altLang="ja-JP" sz="2800" dirty="0" smtClean="0">
                <a:latin typeface="Palatino Linotype" charset="0"/>
              </a:rPr>
              <a:t>drop </a:t>
            </a:r>
            <a:r>
              <a:rPr lang="en-US" altLang="ja-JP" sz="2800" dirty="0">
                <a:latin typeface="Palatino Linotype" charset="0"/>
              </a:rPr>
              <a:t>above ~</a:t>
            </a:r>
            <a:r>
              <a:rPr lang="en-US" altLang="ja-JP" sz="2800" dirty="0" err="1">
                <a:latin typeface="Palatino Linotype" charset="0"/>
              </a:rPr>
              <a:t>TeV</a:t>
            </a:r>
            <a:r>
              <a:rPr lang="en-US" altLang="ja-JP" sz="2800" dirty="0">
                <a:latin typeface="Palatino Linotype" charset="0"/>
              </a:rPr>
              <a:t>? (</a:t>
            </a:r>
            <a:r>
              <a:rPr lang="en-US" altLang="ja-JP" sz="2800" dirty="0" smtClean="0">
                <a:latin typeface="Palatino Linotype" charset="0"/>
              </a:rPr>
              <a:t>HESS 2008, </a:t>
            </a:r>
            <a:r>
              <a:rPr lang="en-US" altLang="ja-JP" sz="2800" dirty="0" smtClean="0">
                <a:solidFill>
                  <a:srgbClr val="FF0000"/>
                </a:solidFill>
                <a:latin typeface="Palatino Linotype" charset="0"/>
              </a:rPr>
              <a:t>2017 </a:t>
            </a:r>
            <a:r>
              <a:rPr lang="en-US" altLang="ja-JP" sz="2800" dirty="0" smtClean="0">
                <a:solidFill>
                  <a:srgbClr val="FF0000"/>
                </a:solidFill>
                <a:latin typeface="Palatino Linotype" charset="0"/>
                <a:sym typeface="Wingdings"/>
              </a:rPr>
              <a:t> new!</a:t>
            </a:r>
            <a:r>
              <a:rPr lang="en-US" altLang="ja-JP" sz="2800" dirty="0" smtClean="0">
                <a:latin typeface="Palatino Linotype" charset="0"/>
                <a:sym typeface="Wingdings"/>
              </a:rPr>
              <a:t>)</a:t>
            </a:r>
            <a:endParaRPr lang="en-US" altLang="ja-JP" sz="2800" dirty="0">
              <a:solidFill>
                <a:srgbClr val="FF0000"/>
              </a:solidFill>
              <a:latin typeface="Palatino Linotype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771775" y="5732463"/>
            <a:ext cx="2506663" cy="401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000" dirty="0">
                <a:latin typeface="+mn-lt"/>
                <a:ea typeface="ＭＳ Ｐゴシック" charset="0"/>
                <a:cs typeface="ＭＳ Ｐゴシック" charset="0"/>
              </a:rPr>
              <a:t>(Aguilar et al.  2014)</a:t>
            </a:r>
            <a:endParaRPr lang="ja-JP" altLang="en-US" sz="20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9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3" y="3213100"/>
            <a:ext cx="35306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94374" y="3184525"/>
            <a:ext cx="23060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H.E.S.S</a:t>
            </a:r>
            <a:r>
              <a:rPr lang="en-US" altLang="ja-JP" sz="2400" b="1" dirty="0" smtClean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. (2008)</a:t>
            </a:r>
            <a:endParaRPr lang="en-US" altLang="ja-JP" sz="2400" b="1" dirty="0">
              <a:solidFill>
                <a:srgbClr val="FF0000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864225" y="5878513"/>
            <a:ext cx="27384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lt"/>
                <a:ea typeface="ＭＳ Ｐゴシック" charset="0"/>
                <a:cs typeface="ＭＳ Ｐゴシック" charset="0"/>
              </a:rPr>
              <a:t>(</a:t>
            </a:r>
            <a:r>
              <a:rPr lang="en-US" altLang="ja-JP" sz="2000" dirty="0" err="1">
                <a:latin typeface="+mn-lt"/>
                <a:ea typeface="ＭＳ Ｐゴシック" charset="0"/>
                <a:cs typeface="ＭＳ Ｐゴシック" charset="0"/>
              </a:rPr>
              <a:t>Aharonian</a:t>
            </a:r>
            <a:r>
              <a:rPr lang="en-US" altLang="ja-JP" sz="2000" dirty="0">
                <a:latin typeface="+mn-lt"/>
                <a:ea typeface="ＭＳ Ｐゴシック" charset="0"/>
                <a:cs typeface="ＭＳ Ｐゴシック" charset="0"/>
              </a:rPr>
              <a:t> et al. 2008)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195736" y="3441072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  <a:latin typeface="+mn-lt"/>
              </a:rPr>
              <a:t>Fermi/AMS-02 etc</a:t>
            </a:r>
            <a:r>
              <a:rPr lang="en-US" altLang="ja-JP" sz="2400" b="1" dirty="0">
                <a:solidFill>
                  <a:srgbClr val="FF0000"/>
                </a:solidFill>
                <a:latin typeface="+mn-lt"/>
              </a:rPr>
              <a:t>.</a:t>
            </a:r>
            <a:endParaRPr kumimoji="1" lang="ja-JP" altLang="en-US" sz="24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974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7200" y="44450"/>
            <a:ext cx="8229600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ja-JP" sz="3600" dirty="0">
                <a:solidFill>
                  <a:srgbClr val="000090"/>
                </a:solidFill>
                <a:latin typeface="+mn-lt"/>
                <a:ea typeface="ＭＳ Ｐゴシック" charset="0"/>
                <a:cs typeface="ＭＳ Ｐゴシック" charset="0"/>
              </a:rPr>
              <a:t>Astrophysical Origin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07950" y="733425"/>
            <a:ext cx="4535488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Pulsars </a:t>
            </a:r>
            <a:r>
              <a:rPr lang="en-US" altLang="ja-JP" sz="20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(including MSPs)</a:t>
            </a:r>
          </a:p>
          <a:p>
            <a:pPr>
              <a:defRPr/>
            </a:pP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Atoyan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et al. 95; Chi+ 96; Zhang &amp; Cheng 01;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Yuksel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+ 08;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Buesching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+ 08; Hooper+ 08;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Profumo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08; Malyshev+09; Grasso+ 09; 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NK, </a:t>
            </a:r>
            <a:r>
              <a:rPr lang="en-US" altLang="ja-JP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Ioka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&amp; </a:t>
            </a:r>
            <a:r>
              <a:rPr lang="en-US" altLang="ja-JP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Nojiri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10; NK, </a:t>
            </a:r>
            <a:r>
              <a:rPr lang="en-US" altLang="ja-JP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Ioka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, </a:t>
            </a:r>
            <a:r>
              <a:rPr lang="en-US" altLang="ja-JP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Ohira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&amp; Kashiyama 11; </a:t>
            </a:r>
            <a:r>
              <a:rPr lang="en-US" altLang="ja-JP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Kisaka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&amp; NK 12 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etc.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Supernova Remnants 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Pohl &amp; Esposito 98; Kobayashi+ 04;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Shaviv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+ 09; Hu+ 09; Fujita+ 09;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Blasi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09;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Blasi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&amp;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Serpico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09;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Mertsch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&amp;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Sarkar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09;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Biermann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+ 09;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Ahlers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+ 09; 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NK 12 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etc.</a:t>
            </a:r>
            <a:endParaRPr lang="en-US" altLang="ja-JP" sz="2400" dirty="0">
              <a:latin typeface="+mn-lt"/>
              <a:ea typeface="ＭＳ Ｐゴシック" charset="0"/>
              <a:cs typeface="ＭＳ Ｐゴシック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2400" dirty="0" err="1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Microquasars</a:t>
            </a:r>
            <a:r>
              <a:rPr lang="en-US" altLang="ja-JP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 (Galactic BHs)</a:t>
            </a:r>
          </a:p>
          <a:p>
            <a:pPr>
              <a:defRPr/>
            </a:pP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Heinz &amp;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Sunyaev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02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ja-JP" altLang="en-US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　</a:t>
            </a:r>
            <a:r>
              <a:rPr lang="en-US" altLang="ja-JP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Gamma-Ray Burst </a:t>
            </a:r>
            <a:r>
              <a:rPr lang="en-US" altLang="ja-JP" dirty="0" err="1">
                <a:latin typeface="+mn-lt"/>
                <a:ea typeface="ＭＳ Ｐゴシック" charset="0"/>
                <a:cs typeface="ＭＳ Ｐゴシック" charset="0"/>
              </a:rPr>
              <a:t>Ioka</a:t>
            </a:r>
            <a:r>
              <a:rPr lang="en-US" altLang="ja-JP" dirty="0">
                <a:latin typeface="+mn-lt"/>
                <a:ea typeface="ＭＳ Ｐゴシック" charset="0"/>
                <a:cs typeface="ＭＳ Ｐゴシック" charset="0"/>
              </a:rPr>
              <a:t> 10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altLang="ja-JP" sz="2400" dirty="0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  White Dwarfs 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Kashiyama, </a:t>
            </a:r>
            <a:r>
              <a:rPr lang="en-US" altLang="ja-JP" dirty="0" err="1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Ioka</a:t>
            </a:r>
            <a:r>
              <a:rPr lang="en-US" altLang="ja-JP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 &amp; NK 11</a:t>
            </a:r>
            <a:endParaRPr lang="en-US" altLang="ja-JP" sz="2400" dirty="0">
              <a:solidFill>
                <a:srgbClr val="0000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765175"/>
            <a:ext cx="2051050" cy="20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2425"/>
            <a:ext cx="20161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716338"/>
            <a:ext cx="22955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4797425"/>
            <a:ext cx="2430462" cy="164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05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57200" y="115888"/>
            <a:ext cx="822960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3600">
                <a:solidFill>
                  <a:srgbClr val="000090"/>
                </a:solidFill>
                <a:latin typeface="Palatino Linotype" charset="0"/>
              </a:rPr>
              <a:t>CR e</a:t>
            </a:r>
            <a:r>
              <a:rPr lang="en-US" altLang="ja-JP" sz="3600" baseline="30000">
                <a:solidFill>
                  <a:srgbClr val="000090"/>
                </a:solidFill>
                <a:latin typeface="Palatino Linotype" charset="0"/>
              </a:rPr>
              <a:t>±</a:t>
            </a:r>
            <a:r>
              <a:rPr lang="en-US" altLang="ja-JP" sz="3600">
                <a:solidFill>
                  <a:srgbClr val="000090"/>
                </a:solidFill>
                <a:latin typeface="Palatino Linotype" charset="0"/>
              </a:rPr>
              <a:t> propagation equation</a:t>
            </a:r>
          </a:p>
        </p:txBody>
      </p:sp>
      <p:graphicFrame>
        <p:nvGraphicFramePr>
          <p:cNvPr id="24578" name="Object 3"/>
          <p:cNvGraphicFramePr>
            <a:graphicFrameLocks noChangeAspect="1"/>
          </p:cNvGraphicFramePr>
          <p:nvPr/>
        </p:nvGraphicFramePr>
        <p:xfrm>
          <a:off x="971550" y="1628775"/>
          <a:ext cx="6408738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2" name="数式" r:id="rId4" imgW="3213100" imgH="431800" progId="Equation.3">
                  <p:embed/>
                </p:oleObj>
              </mc:Choice>
              <mc:Fallback>
                <p:oleObj name="数式" r:id="rId4" imgW="3213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628775"/>
                        <a:ext cx="6408738" cy="860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41325" y="879475"/>
            <a:ext cx="8280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>
                <a:latin typeface="Palatino Linotype" charset="0"/>
              </a:rPr>
              <a:t>Diffusion equation for CR </a:t>
            </a:r>
            <a:r>
              <a:rPr lang="en-US" altLang="ja-JP" i="1">
                <a:latin typeface="Times New Roman" charset="0"/>
              </a:rPr>
              <a:t>e</a:t>
            </a:r>
            <a:r>
              <a:rPr lang="en-US" altLang="ja-JP" baseline="30000">
                <a:latin typeface="Times New Roman" charset="0"/>
              </a:rPr>
              <a:t>±</a:t>
            </a:r>
            <a:r>
              <a:rPr lang="en-US" altLang="ja-JP">
                <a:latin typeface="Times New Roman" charset="0"/>
              </a:rPr>
              <a:t> </a:t>
            </a:r>
            <a:r>
              <a:rPr lang="en-US" altLang="ja-JP">
                <a:latin typeface="Palatino Linotype" charset="0"/>
              </a:rPr>
              <a:t>distribution function</a:t>
            </a:r>
            <a:r>
              <a:rPr lang="en-US" altLang="ja-JP">
                <a:latin typeface="Times New Roman" charset="0"/>
              </a:rPr>
              <a:t>, </a:t>
            </a:r>
            <a:r>
              <a:rPr lang="en-US" altLang="ja-JP" i="1">
                <a:latin typeface="Times New Roman" charset="0"/>
              </a:rPr>
              <a:t>f </a:t>
            </a:r>
            <a:r>
              <a:rPr lang="en-US" altLang="ja-JP">
                <a:latin typeface="Times New Roman" charset="0"/>
              </a:rPr>
              <a:t>:</a:t>
            </a:r>
            <a:endParaRPr lang="en-US" altLang="ja-JP" i="1">
              <a:latin typeface="Times New Roman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6154738" y="2373313"/>
            <a:ext cx="11525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804025" y="2349500"/>
            <a:ext cx="19446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injection</a:t>
            </a: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354513" y="2492375"/>
            <a:ext cx="1584325" cy="0"/>
          </a:xfrm>
          <a:prstGeom prst="line">
            <a:avLst/>
          </a:prstGeom>
          <a:noFill/>
          <a:ln w="19050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4572000" y="2781300"/>
            <a:ext cx="38163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3366FF"/>
                </a:solidFill>
                <a:latin typeface="+mn-lt"/>
                <a:ea typeface="ＭＳ Ｐゴシック" charset="0"/>
                <a:cs typeface="ＭＳ Ｐゴシック" charset="0"/>
              </a:rPr>
              <a:t>energy loss (</a:t>
            </a:r>
            <a:r>
              <a:rPr lang="en-US" altLang="ja-JP" sz="2000" u="sng" dirty="0">
                <a:solidFill>
                  <a:srgbClr val="3366FF"/>
                </a:solidFill>
                <a:latin typeface="+mn-lt"/>
                <a:ea typeface="ＭＳ Ｐゴシック" charset="0"/>
                <a:cs typeface="ＭＳ Ｐゴシック" charset="0"/>
              </a:rPr>
              <a:t>not negligible</a:t>
            </a:r>
            <a:r>
              <a:rPr lang="en-US" altLang="ja-JP" sz="2000" dirty="0">
                <a:solidFill>
                  <a:srgbClr val="3366FF"/>
                </a:solidFill>
                <a:latin typeface="+mn-lt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2843213" y="2349500"/>
            <a:ext cx="1223962" cy="0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2771775" y="2343150"/>
            <a:ext cx="12239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006666"/>
                </a:solidFill>
                <a:latin typeface="+mn-lt"/>
                <a:ea typeface="ＭＳ Ｐゴシック" charset="0"/>
                <a:cs typeface="ＭＳ Ｐゴシック" charset="0"/>
              </a:rPr>
              <a:t>diffusion</a:t>
            </a:r>
          </a:p>
        </p:txBody>
      </p:sp>
      <p:sp>
        <p:nvSpPr>
          <p:cNvPr id="18466" name="Text Box 34"/>
          <p:cNvSpPr txBox="1">
            <a:spLocks noChangeArrowheads="1"/>
          </p:cNvSpPr>
          <p:nvPr/>
        </p:nvSpPr>
        <p:spPr bwMode="auto">
          <a:xfrm>
            <a:off x="2771774" y="3573463"/>
            <a:ext cx="604869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i="1" dirty="0">
                <a:latin typeface="Times New Roman" charset="0"/>
              </a:rPr>
              <a:t>K</a:t>
            </a:r>
            <a:r>
              <a:rPr lang="en-US" altLang="ja-JP" dirty="0">
                <a:latin typeface="Times New Roman" charset="0"/>
              </a:rPr>
              <a:t>(</a:t>
            </a:r>
            <a:r>
              <a:rPr lang="en-US" altLang="ja-JP" i="1" dirty="0" err="1">
                <a:latin typeface="Symbol" charset="2"/>
              </a:rPr>
              <a:t>e</a:t>
            </a:r>
            <a:r>
              <a:rPr lang="en-US" altLang="ja-JP" i="1" baseline="-25000" dirty="0" err="1">
                <a:latin typeface="Times New Roman" charset="0"/>
              </a:rPr>
              <a:t>e</a:t>
            </a:r>
            <a:r>
              <a:rPr lang="en-US" altLang="ja-JP" dirty="0">
                <a:latin typeface="Times New Roman" charset="0"/>
              </a:rPr>
              <a:t>) ~ </a:t>
            </a:r>
            <a:r>
              <a:rPr lang="en-US" altLang="ja-JP" dirty="0" smtClean="0">
                <a:latin typeface="Times New Roman" charset="0"/>
              </a:rPr>
              <a:t>2×</a:t>
            </a:r>
            <a:r>
              <a:rPr lang="en-US" altLang="ja-JP" dirty="0">
                <a:latin typeface="Times New Roman" charset="0"/>
              </a:rPr>
              <a:t>10</a:t>
            </a:r>
            <a:r>
              <a:rPr lang="en-US" altLang="ja-JP" baseline="30000" dirty="0">
                <a:latin typeface="Times New Roman" charset="0"/>
              </a:rPr>
              <a:t>28</a:t>
            </a:r>
            <a:r>
              <a:rPr lang="en-US" altLang="ja-JP" dirty="0">
                <a:latin typeface="Times New Roman" charset="0"/>
              </a:rPr>
              <a:t>cm</a:t>
            </a:r>
            <a:r>
              <a:rPr lang="en-US" altLang="ja-JP" baseline="30000" dirty="0">
                <a:latin typeface="Times New Roman" charset="0"/>
              </a:rPr>
              <a:t>2</a:t>
            </a:r>
            <a:r>
              <a:rPr lang="en-US" altLang="ja-JP" dirty="0">
                <a:latin typeface="Times New Roman" charset="0"/>
              </a:rPr>
              <a:t>s</a:t>
            </a:r>
            <a:r>
              <a:rPr lang="en-US" altLang="ja-JP" baseline="30000" dirty="0">
                <a:latin typeface="Times New Roman" charset="0"/>
              </a:rPr>
              <a:t>-1</a:t>
            </a:r>
            <a:r>
              <a:rPr lang="en-US" altLang="ja-JP" dirty="0">
                <a:latin typeface="Times New Roman" charset="0"/>
              </a:rPr>
              <a:t>(</a:t>
            </a:r>
            <a:r>
              <a:rPr lang="en-US" altLang="ja-JP" i="1" dirty="0" err="1">
                <a:latin typeface="Symbol" charset="2"/>
              </a:rPr>
              <a:t>e</a:t>
            </a:r>
            <a:r>
              <a:rPr lang="en-US" altLang="ja-JP" i="1" baseline="-25000" dirty="0" err="1">
                <a:latin typeface="Times New Roman" charset="0"/>
              </a:rPr>
              <a:t>e</a:t>
            </a:r>
            <a:r>
              <a:rPr lang="en-US" altLang="ja-JP" dirty="0" smtClean="0">
                <a:latin typeface="Times New Roman" charset="0"/>
              </a:rPr>
              <a:t>/1GeV</a:t>
            </a:r>
            <a:r>
              <a:rPr lang="en-US" altLang="ja-JP" dirty="0">
                <a:latin typeface="Times New Roman" charset="0"/>
              </a:rPr>
              <a:t>)</a:t>
            </a:r>
            <a:r>
              <a:rPr lang="en-US" altLang="ja-JP" i="1" baseline="30000" dirty="0">
                <a:latin typeface="Symbol" charset="2"/>
              </a:rPr>
              <a:t>d</a:t>
            </a:r>
            <a:r>
              <a:rPr lang="en-US" altLang="ja-JP" dirty="0">
                <a:latin typeface="Times New Roman" charset="0"/>
              </a:rPr>
              <a:t>, </a:t>
            </a:r>
            <a:r>
              <a:rPr lang="en-US" altLang="ja-JP" i="1" dirty="0">
                <a:latin typeface="Symbol" charset="2"/>
              </a:rPr>
              <a:t>d </a:t>
            </a:r>
            <a:r>
              <a:rPr lang="en-US" altLang="ja-JP" dirty="0">
                <a:latin typeface="Times New Roman" charset="0"/>
              </a:rPr>
              <a:t>= 1/</a:t>
            </a:r>
            <a:r>
              <a:rPr lang="en-US" altLang="ja-JP" dirty="0" smtClean="0">
                <a:latin typeface="Times New Roman" charset="0"/>
              </a:rPr>
              <a:t>3 </a:t>
            </a:r>
            <a:r>
              <a:rPr lang="mr-IN" altLang="ja-JP" dirty="0" smtClean="0">
                <a:latin typeface="Times New Roman" charset="0"/>
              </a:rPr>
              <a:t>–</a:t>
            </a:r>
            <a:r>
              <a:rPr lang="en-US" altLang="ja-JP" dirty="0" smtClean="0">
                <a:latin typeface="Times New Roman" charset="0"/>
              </a:rPr>
              <a:t> 1/2</a:t>
            </a:r>
            <a:endParaRPr lang="en-US" altLang="ja-JP" dirty="0">
              <a:latin typeface="Times New Roman" charset="0"/>
            </a:endParaRPr>
          </a:p>
        </p:txBody>
      </p:sp>
      <p:cxnSp>
        <p:nvCxnSpPr>
          <p:cNvPr id="3" name="直線矢印コネクタ 2"/>
          <p:cNvCxnSpPr>
            <a:cxnSpLocks noChangeShapeType="1"/>
          </p:cNvCxnSpPr>
          <p:nvPr/>
        </p:nvCxnSpPr>
        <p:spPr bwMode="auto">
          <a:xfrm flipH="1" flipV="1">
            <a:off x="5076825" y="2492375"/>
            <a:ext cx="215900" cy="360363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42900" y="3616325"/>
            <a:ext cx="25908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006666"/>
                </a:solidFill>
                <a:latin typeface="+mn-lt"/>
                <a:ea typeface="ＭＳ Ｐゴシック" charset="0"/>
                <a:cs typeface="ＭＳ Ｐゴシック" charset="0"/>
              </a:rPr>
              <a:t>diffusion coefficient</a:t>
            </a:r>
            <a:r>
              <a:rPr lang="ja-JP" altLang="en-US" sz="2000" dirty="0">
                <a:solidFill>
                  <a:srgbClr val="006666"/>
                </a:solidFill>
                <a:latin typeface="+mn-lt"/>
                <a:ea typeface="ＭＳ Ｐゴシック" charset="0"/>
                <a:cs typeface="ＭＳ Ｐゴシック" charset="0"/>
              </a:rPr>
              <a:t>：</a:t>
            </a:r>
            <a:endParaRPr lang="en-US" altLang="ja-JP" sz="2000" dirty="0">
              <a:solidFill>
                <a:srgbClr val="006666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23850" y="4221163"/>
            <a:ext cx="28082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3366FF"/>
                </a:solidFill>
                <a:latin typeface="+mn-lt"/>
                <a:ea typeface="ＭＳ Ｐゴシック" charset="0"/>
                <a:cs typeface="ＭＳ Ｐゴシック" charset="0"/>
              </a:rPr>
              <a:t>energy loss rate</a:t>
            </a:r>
            <a:r>
              <a:rPr lang="ja-JP" altLang="en-US" sz="2000" dirty="0">
                <a:solidFill>
                  <a:srgbClr val="3366FF"/>
                </a:solidFill>
                <a:latin typeface="+mn-lt"/>
                <a:ea typeface="ＭＳ Ｐゴシック" charset="0"/>
                <a:cs typeface="ＭＳ Ｐゴシック" charset="0"/>
              </a:rPr>
              <a:t>：</a:t>
            </a:r>
            <a:endParaRPr lang="en-US" altLang="ja-JP" sz="2000" dirty="0">
              <a:solidFill>
                <a:srgbClr val="3366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4590" name="テキスト ボックス 8"/>
          <p:cNvSpPr txBox="1">
            <a:spLocks noChangeArrowheads="1"/>
          </p:cNvSpPr>
          <p:nvPr/>
        </p:nvSpPr>
        <p:spPr bwMode="auto">
          <a:xfrm>
            <a:off x="2339975" y="4221163"/>
            <a:ext cx="3240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b="1" i="1">
                <a:latin typeface="Times New Roman" charset="0"/>
              </a:rPr>
              <a:t>P</a:t>
            </a:r>
            <a:r>
              <a:rPr lang="en-US" altLang="ja-JP" b="1">
                <a:latin typeface="Times New Roman" charset="0"/>
              </a:rPr>
              <a:t>(</a:t>
            </a:r>
            <a:r>
              <a:rPr lang="en-US" altLang="ja-JP" b="1">
                <a:latin typeface="Symbol" charset="2"/>
              </a:rPr>
              <a:t>e</a:t>
            </a:r>
            <a:r>
              <a:rPr lang="en-US" altLang="ja-JP" b="1" i="1" baseline="-25000">
                <a:latin typeface="Times New Roman" charset="0"/>
              </a:rPr>
              <a:t>e</a:t>
            </a:r>
            <a:r>
              <a:rPr lang="en-US" altLang="ja-JP" b="1">
                <a:latin typeface="Times New Roman" charset="0"/>
              </a:rPr>
              <a:t>) = </a:t>
            </a:r>
            <a:r>
              <a:rPr lang="en-US" altLang="ja-JP" b="1" i="1">
                <a:latin typeface="Times New Roman" charset="0"/>
              </a:rPr>
              <a:t>P</a:t>
            </a:r>
            <a:r>
              <a:rPr lang="en-US" altLang="ja-JP" b="1" baseline="-25000">
                <a:latin typeface="Times New Roman" charset="0"/>
              </a:rPr>
              <a:t>syn</a:t>
            </a:r>
            <a:r>
              <a:rPr lang="en-US" altLang="ja-JP" b="1">
                <a:latin typeface="Times New Roman" charset="0"/>
              </a:rPr>
              <a:t>(</a:t>
            </a:r>
            <a:r>
              <a:rPr lang="en-US" altLang="ja-JP" b="1">
                <a:latin typeface="Symbol" charset="2"/>
              </a:rPr>
              <a:t>e</a:t>
            </a:r>
            <a:r>
              <a:rPr lang="en-US" altLang="ja-JP" b="1" i="1" baseline="-25000">
                <a:latin typeface="Times New Roman" charset="0"/>
              </a:rPr>
              <a:t>e</a:t>
            </a:r>
            <a:r>
              <a:rPr lang="en-US" altLang="ja-JP" b="1">
                <a:latin typeface="Times New Roman" charset="0"/>
              </a:rPr>
              <a:t>) + </a:t>
            </a:r>
            <a:r>
              <a:rPr lang="en-US" altLang="ja-JP" b="1" i="1">
                <a:latin typeface="Times New Roman" charset="0"/>
              </a:rPr>
              <a:t>P</a:t>
            </a:r>
            <a:r>
              <a:rPr lang="en-US" altLang="ja-JP" b="1" baseline="-25000">
                <a:latin typeface="Times New Roman" charset="0"/>
              </a:rPr>
              <a:t>IC</a:t>
            </a:r>
            <a:r>
              <a:rPr lang="en-US" altLang="ja-JP" b="1">
                <a:latin typeface="Times New Roman" charset="0"/>
              </a:rPr>
              <a:t>(</a:t>
            </a:r>
            <a:r>
              <a:rPr lang="en-US" altLang="ja-JP" b="1">
                <a:latin typeface="Symbol" charset="2"/>
              </a:rPr>
              <a:t>e</a:t>
            </a:r>
            <a:r>
              <a:rPr lang="en-US" altLang="ja-JP" b="1" i="1" baseline="-25000">
                <a:latin typeface="Times New Roman" charset="0"/>
              </a:rPr>
              <a:t>e</a:t>
            </a:r>
            <a:r>
              <a:rPr lang="en-US" altLang="ja-JP" b="1">
                <a:latin typeface="Times New Roman" charset="0"/>
              </a:rPr>
              <a:t>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288" y="4941888"/>
            <a:ext cx="8353425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ja-JP" sz="2400" b="1" i="1" dirty="0" err="1">
                <a:latin typeface="Times New Roman"/>
                <a:ea typeface="ＭＳ Ｐゴシック" charset="0"/>
                <a:cs typeface="Times New Roman"/>
              </a:rPr>
              <a:t>P</a:t>
            </a:r>
            <a:r>
              <a:rPr lang="en-US" altLang="ja-JP" sz="2400" b="1" baseline="-25000" dirty="0" err="1">
                <a:latin typeface="Times New Roman"/>
                <a:ea typeface="ＭＳ Ｐゴシック" charset="0"/>
                <a:cs typeface="Times New Roman"/>
              </a:rPr>
              <a:t>syn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US" altLang="ja-JP" sz="2400" dirty="0">
                <a:latin typeface="+mn-lt"/>
                <a:ea typeface="ＭＳ Ｐゴシック" charset="0"/>
                <a:cs typeface="Times New Roman"/>
              </a:rPr>
              <a:t>synchrotron cooling (Galactic magnetic field 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~1-3 </a:t>
            </a:r>
            <a:r>
              <a:rPr lang="en-US" altLang="ja-JP" sz="2400" dirty="0" err="1">
                <a:latin typeface="Symbol" charset="2"/>
                <a:ea typeface="ＭＳ Ｐゴシック" charset="0"/>
                <a:cs typeface="Symbol" charset="2"/>
              </a:rPr>
              <a:t>m</a:t>
            </a:r>
            <a:r>
              <a:rPr lang="en-US" altLang="ja-JP" sz="2400" dirty="0" err="1">
                <a:latin typeface="Times New Roman"/>
                <a:ea typeface="ＭＳ Ｐゴシック" charset="0"/>
                <a:cs typeface="Times New Roman"/>
              </a:rPr>
              <a:t>G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sz="2400" b="1" i="1" dirty="0">
                <a:latin typeface="Times New Roman"/>
                <a:ea typeface="ＭＳ Ｐゴシック" charset="0"/>
                <a:cs typeface="Times New Roman"/>
              </a:rPr>
              <a:t>P</a:t>
            </a:r>
            <a:r>
              <a:rPr lang="en-US" altLang="ja-JP" sz="2400" b="1" baseline="-25000" dirty="0">
                <a:latin typeface="Times New Roman"/>
                <a:ea typeface="ＭＳ Ｐゴシック" charset="0"/>
                <a:cs typeface="Times New Roman"/>
              </a:rPr>
              <a:t>IC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: </a:t>
            </a:r>
            <a:r>
              <a:rPr lang="en-US" altLang="ja-JP" sz="2400" dirty="0">
                <a:latin typeface="+mn-lt"/>
                <a:ea typeface="ＭＳ Ｐゴシック" charset="0"/>
                <a:cs typeface="Times New Roman"/>
              </a:rPr>
              <a:t>inverse Compton scattering (starlight, dust, CMB)</a:t>
            </a:r>
            <a:endParaRPr lang="en-US" altLang="ja-JP" sz="2400" dirty="0">
              <a:latin typeface="Times New Roman"/>
              <a:ea typeface="ＭＳ Ｐゴシック" charset="0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Times New Roman"/>
              </a:rPr>
              <a:t>Thomson approx</a:t>
            </a:r>
            <a:r>
              <a:rPr lang="en-US" altLang="ja-JP" sz="2400" b="1" i="1" dirty="0">
                <a:latin typeface="Times New Roman"/>
                <a:ea typeface="ＭＳ Ｐゴシック" charset="0"/>
                <a:cs typeface="Times New Roman"/>
              </a:rPr>
              <a:t>. P</a:t>
            </a:r>
            <a:r>
              <a:rPr lang="en-US" altLang="ja-JP" sz="2400" b="1" dirty="0">
                <a:latin typeface="Times New Roman"/>
                <a:ea typeface="ＭＳ Ｐゴシック" charset="0"/>
                <a:cs typeface="Times New Roman"/>
              </a:rPr>
              <a:t>(</a:t>
            </a:r>
            <a:r>
              <a:rPr lang="en-US" altLang="ja-JP" sz="2400" b="1" dirty="0" err="1">
                <a:latin typeface="Symbol" charset="2"/>
                <a:ea typeface="ＭＳ Ｐゴシック" charset="0"/>
                <a:cs typeface="Symbol" charset="2"/>
              </a:rPr>
              <a:t>e</a:t>
            </a:r>
            <a:r>
              <a:rPr lang="en-US" altLang="ja-JP" sz="2400" b="1" i="1" baseline="-25000" dirty="0" err="1">
                <a:latin typeface="Times New Roman"/>
                <a:ea typeface="ＭＳ Ｐゴシック" charset="0"/>
                <a:cs typeface="Times New Roman"/>
              </a:rPr>
              <a:t>e</a:t>
            </a:r>
            <a:r>
              <a:rPr lang="en-US" altLang="ja-JP" sz="2400" b="1" dirty="0">
                <a:latin typeface="Times New Roman"/>
                <a:ea typeface="ＭＳ Ｐゴシック" charset="0"/>
                <a:cs typeface="Times New Roman"/>
              </a:rPr>
              <a:t>) ~ </a:t>
            </a:r>
            <a:r>
              <a:rPr lang="en-US" altLang="ja-JP" sz="2400" b="1" i="1" dirty="0">
                <a:latin typeface="Times New Roman"/>
                <a:ea typeface="ＭＳ Ｐゴシック" charset="0"/>
                <a:cs typeface="Times New Roman"/>
              </a:rPr>
              <a:t>b</a:t>
            </a:r>
            <a:r>
              <a:rPr lang="en-US" altLang="ja-JP" sz="2400" b="1" dirty="0">
                <a:latin typeface="Symbol" charset="2"/>
                <a:ea typeface="ＭＳ Ｐゴシック" charset="0"/>
                <a:cs typeface="Symbol" charset="2"/>
              </a:rPr>
              <a:t>e</a:t>
            </a:r>
            <a:r>
              <a:rPr lang="en-US" altLang="ja-JP" sz="2400" b="1" i="1" baseline="-25000" dirty="0">
                <a:latin typeface="Times New Roman"/>
                <a:ea typeface="ＭＳ Ｐゴシック" charset="0"/>
                <a:cs typeface="Times New Roman"/>
              </a:rPr>
              <a:t>e</a:t>
            </a:r>
            <a:r>
              <a:rPr lang="en-US" altLang="ja-JP" sz="2400" b="1" baseline="30000" dirty="0">
                <a:latin typeface="Times New Roman"/>
                <a:ea typeface="ＭＳ Ｐゴシック" charset="0"/>
                <a:cs typeface="Times New Roman"/>
              </a:rPr>
              <a:t>2</a:t>
            </a:r>
            <a:r>
              <a:rPr lang="en-US" altLang="ja-JP" sz="2400" b="1" dirty="0">
                <a:latin typeface="Times New Roman"/>
                <a:ea typeface="ＭＳ Ｐゴシック" charset="0"/>
                <a:cs typeface="Times New Roman"/>
              </a:rPr>
              <a:t>, </a:t>
            </a:r>
            <a:r>
              <a:rPr lang="en-US" altLang="ja-JP" sz="2400" b="1" i="1" dirty="0">
                <a:latin typeface="Times New Roman"/>
                <a:ea typeface="ＭＳ Ｐゴシック" charset="0"/>
                <a:cs typeface="Times New Roman"/>
              </a:rPr>
              <a:t>b ~</a:t>
            </a:r>
            <a:r>
              <a:rPr lang="en-US" altLang="ja-JP" sz="2400" b="1" dirty="0">
                <a:latin typeface="Times New Roman"/>
                <a:ea typeface="ＭＳ Ｐゴシック" charset="0"/>
                <a:cs typeface="Times New Roman"/>
              </a:rPr>
              <a:t>10</a:t>
            </a:r>
            <a:r>
              <a:rPr lang="en-US" altLang="ja-JP" sz="2400" b="1" baseline="30000" dirty="0">
                <a:latin typeface="Times New Roman"/>
                <a:ea typeface="ＭＳ Ｐゴシック" charset="0"/>
                <a:cs typeface="Times New Roman"/>
              </a:rPr>
              <a:t>-16 </a:t>
            </a:r>
            <a:r>
              <a:rPr lang="en-US" altLang="ja-JP" sz="2400" b="1" dirty="0">
                <a:latin typeface="Times New Roman"/>
                <a:ea typeface="ＭＳ Ｐゴシック" charset="0"/>
                <a:cs typeface="Times New Roman"/>
              </a:rPr>
              <a:t>GeV</a:t>
            </a:r>
            <a:r>
              <a:rPr lang="en-US" altLang="ja-JP" sz="2400" b="1" baseline="30000" dirty="0">
                <a:latin typeface="Times New Roman"/>
                <a:ea typeface="ＭＳ Ｐゴシック" charset="0"/>
                <a:cs typeface="Times New Roman"/>
              </a:rPr>
              <a:t>-1</a:t>
            </a:r>
            <a:r>
              <a:rPr lang="en-US" altLang="ja-JP" sz="2400" b="1" dirty="0">
                <a:latin typeface="Times New Roman"/>
                <a:ea typeface="ＭＳ Ｐゴシック" charset="0"/>
                <a:cs typeface="Times New Roman"/>
              </a:rPr>
              <a:t>s</a:t>
            </a:r>
            <a:r>
              <a:rPr lang="en-US" altLang="ja-JP" sz="2400" b="1" baseline="30000" dirty="0">
                <a:latin typeface="Times New Roman"/>
                <a:ea typeface="ＭＳ Ｐゴシック" charset="0"/>
                <a:cs typeface="Times New Roman"/>
              </a:rPr>
              <a:t>-1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altLang="ja-JP" sz="2400" i="1" dirty="0" err="1">
                <a:latin typeface="Times New Roman"/>
                <a:ea typeface="ＭＳ Ｐゴシック" charset="0"/>
                <a:cs typeface="Times New Roman"/>
              </a:rPr>
              <a:t>t</a:t>
            </a:r>
            <a:r>
              <a:rPr lang="en-US" altLang="ja-JP" sz="2400" baseline="-25000" dirty="0" err="1">
                <a:latin typeface="Times New Roman"/>
                <a:ea typeface="ＭＳ Ｐゴシック" charset="0"/>
                <a:cs typeface="Times New Roman"/>
              </a:rPr>
              <a:t>cool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 ~ 1/</a:t>
            </a:r>
            <a:r>
              <a:rPr lang="en-US" altLang="ja-JP" sz="2400" i="1" dirty="0">
                <a:latin typeface="Times New Roman"/>
                <a:ea typeface="ＭＳ Ｐゴシック" charset="0"/>
                <a:cs typeface="Times New Roman"/>
              </a:rPr>
              <a:t>b</a:t>
            </a:r>
            <a:r>
              <a:rPr lang="en-US" altLang="ja-JP" sz="2400" dirty="0">
                <a:latin typeface="Symbol" charset="2"/>
                <a:ea typeface="ＭＳ Ｐゴシック" charset="0"/>
                <a:cs typeface="Symbol" charset="2"/>
              </a:rPr>
              <a:t>e</a:t>
            </a:r>
            <a:r>
              <a:rPr lang="en-US" altLang="ja-JP" sz="2400" i="1" baseline="-25000" dirty="0">
                <a:latin typeface="Times New Roman"/>
                <a:ea typeface="ＭＳ Ｐゴシック" charset="0"/>
                <a:cs typeface="Times New Roman"/>
              </a:rPr>
              <a:t>e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 ~ 10</a:t>
            </a:r>
            <a:r>
              <a:rPr lang="en-US" altLang="ja-JP" sz="2400" baseline="30000" dirty="0">
                <a:latin typeface="Times New Roman"/>
                <a:ea typeface="ＭＳ Ｐゴシック" charset="0"/>
                <a:cs typeface="Times New Roman"/>
              </a:rPr>
              <a:t>6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altLang="ja-JP" sz="2400" dirty="0" err="1">
                <a:latin typeface="Times New Roman"/>
                <a:ea typeface="ＭＳ Ｐゴシック" charset="0"/>
                <a:cs typeface="Times New Roman"/>
              </a:rPr>
              <a:t>yr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 (</a:t>
            </a:r>
            <a:r>
              <a:rPr lang="en-US" altLang="ja-JP" sz="2400" dirty="0" err="1">
                <a:latin typeface="Symbol" charset="2"/>
                <a:ea typeface="ＭＳ Ｐゴシック" charset="0"/>
                <a:cs typeface="Symbol" charset="2"/>
              </a:rPr>
              <a:t>e</a:t>
            </a:r>
            <a:r>
              <a:rPr lang="en-US" altLang="ja-JP" sz="2400" i="1" baseline="-25000" dirty="0" err="1">
                <a:latin typeface="Times New Roman"/>
                <a:ea typeface="ＭＳ Ｐゴシック" charset="0"/>
                <a:cs typeface="Times New Roman"/>
              </a:rPr>
              <a:t>e</a:t>
            </a:r>
            <a:r>
              <a:rPr lang="en-US" altLang="ja-JP" sz="2400" dirty="0">
                <a:latin typeface="Times New Roman"/>
                <a:ea typeface="ＭＳ Ｐゴシック" charset="0"/>
                <a:cs typeface="Times New Roman"/>
              </a:rPr>
              <a:t>/300GeV)</a:t>
            </a:r>
            <a:r>
              <a:rPr lang="en-US" altLang="ja-JP" sz="2400" baseline="30000" dirty="0">
                <a:latin typeface="Times New Roman"/>
                <a:ea typeface="ＭＳ Ｐゴシック" charset="0"/>
                <a:cs typeface="Times New Roman"/>
              </a:rPr>
              <a:t>-1</a:t>
            </a:r>
            <a:endParaRPr lang="ja-JP" altLang="en-US" sz="2400" dirty="0">
              <a:latin typeface="+mn-lt"/>
              <a:ea typeface="ＭＳ Ｐゴシック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532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5"/>
          <p:cNvGraphicFramePr>
            <a:graphicFrameLocks noChangeAspect="1"/>
          </p:cNvGraphicFramePr>
          <p:nvPr/>
        </p:nvGraphicFramePr>
        <p:xfrm>
          <a:off x="1116013" y="1700213"/>
          <a:ext cx="593407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3" name="数式" r:id="rId3" imgW="2921000" imgH="508000" progId="Equation.3">
                  <p:embed/>
                </p:oleObj>
              </mc:Choice>
              <mc:Fallback>
                <p:oleObj name="数式" r:id="rId3" imgW="2921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1700213"/>
                        <a:ext cx="5934075" cy="1031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6" name="Object 14"/>
          <p:cNvGraphicFramePr>
            <a:graphicFrameLocks noChangeAspect="1"/>
          </p:cNvGraphicFramePr>
          <p:nvPr/>
        </p:nvGraphicFramePr>
        <p:xfrm>
          <a:off x="5148263" y="3644900"/>
          <a:ext cx="179228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4" name="数式" r:id="rId5" imgW="1053643" imgH="266584" progId="Equation.3">
                  <p:embed/>
                </p:oleObj>
              </mc:Choice>
              <mc:Fallback>
                <p:oleObj name="数式" r:id="rId5" imgW="1053643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3644900"/>
                        <a:ext cx="1792287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6948488" y="3644900"/>
            <a:ext cx="216058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2000" dirty="0">
                <a:latin typeface="+mn-lt"/>
                <a:ea typeface="ＭＳ Ｐゴシック" charset="0"/>
                <a:cs typeface="ＭＳ Ｐゴシック" charset="0"/>
              </a:rPr>
              <a:t>：</a:t>
            </a:r>
            <a:r>
              <a:rPr lang="en-US" altLang="ja-JP" sz="2000" dirty="0">
                <a:latin typeface="+mn-lt"/>
                <a:ea typeface="ＭＳ Ｐゴシック" charset="0"/>
                <a:cs typeface="ＭＳ Ｐゴシック" charset="0"/>
              </a:rPr>
              <a:t>diffusion length</a:t>
            </a:r>
          </a:p>
        </p:txBody>
      </p:sp>
      <p:graphicFrame>
        <p:nvGraphicFramePr>
          <p:cNvPr id="26628" name="Object 20"/>
          <p:cNvGraphicFramePr>
            <a:graphicFrameLocks noChangeAspect="1"/>
          </p:cNvGraphicFramePr>
          <p:nvPr/>
        </p:nvGraphicFramePr>
        <p:xfrm>
          <a:off x="5148263" y="2836863"/>
          <a:ext cx="50323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5" name="数式" r:id="rId7" imgW="241195" imgH="241195" progId="Equation.3">
                  <p:embed/>
                </p:oleObj>
              </mc:Choice>
              <mc:Fallback>
                <p:oleObj name="数式" r:id="rId7" imgW="241195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2836863"/>
                        <a:ext cx="503237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5580063" y="2889250"/>
            <a:ext cx="33131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lt"/>
                <a:ea typeface="ＭＳ Ｐゴシック" charset="0"/>
                <a:cs typeface="ＭＳ Ｐゴシック" charset="0"/>
              </a:rPr>
              <a:t>:energy of a particle at its injection</a:t>
            </a:r>
          </a:p>
        </p:txBody>
      </p:sp>
      <p:graphicFrame>
        <p:nvGraphicFramePr>
          <p:cNvPr id="26630" name="Object 25"/>
          <p:cNvGraphicFramePr>
            <a:graphicFrameLocks noChangeAspect="1"/>
          </p:cNvGraphicFramePr>
          <p:nvPr/>
        </p:nvGraphicFramePr>
        <p:xfrm>
          <a:off x="3243263" y="4221163"/>
          <a:ext cx="4164012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6" name="数式" r:id="rId9" imgW="1892300" imgH="254000" progId="Equation.3">
                  <p:embed/>
                </p:oleObj>
              </mc:Choice>
              <mc:Fallback>
                <p:oleObj name="数式" r:id="rId9" imgW="1892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3263" y="4221163"/>
                        <a:ext cx="4164012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1044575" y="4324350"/>
            <a:ext cx="230346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latin typeface="+mn-lt"/>
                <a:ea typeface="ＭＳ Ｐゴシック" charset="0"/>
                <a:cs typeface="ＭＳ Ｐゴシック" charset="0"/>
              </a:rPr>
              <a:t>Thomson approx.</a:t>
            </a:r>
          </a:p>
        </p:txBody>
      </p:sp>
      <p:graphicFrame>
        <p:nvGraphicFramePr>
          <p:cNvPr id="26632" name="Object 27"/>
          <p:cNvGraphicFramePr>
            <a:graphicFrameLocks noChangeAspect="1"/>
          </p:cNvGraphicFramePr>
          <p:nvPr/>
        </p:nvGraphicFramePr>
        <p:xfrm>
          <a:off x="631825" y="4989513"/>
          <a:ext cx="609282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37" name="数式" r:id="rId11" imgW="2882900" imgH="508000" progId="Equation.3">
                  <p:embed/>
                </p:oleObj>
              </mc:Choice>
              <mc:Fallback>
                <p:oleObj name="数式" r:id="rId11" imgW="2882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825" y="4989513"/>
                        <a:ext cx="6092825" cy="1073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val 29"/>
          <p:cNvSpPr>
            <a:spLocks noChangeArrowheads="1"/>
          </p:cNvSpPr>
          <p:nvPr/>
        </p:nvSpPr>
        <p:spPr bwMode="auto">
          <a:xfrm>
            <a:off x="3744913" y="5170488"/>
            <a:ext cx="1584325" cy="7699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7019925" y="5276850"/>
            <a:ext cx="1439863" cy="830263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cutoff: </a:t>
            </a:r>
            <a:r>
              <a:rPr lang="en-US" altLang="ja-JP" sz="2400" i="1" dirty="0">
                <a:latin typeface="Symbol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400" i="1" baseline="-25000" dirty="0">
                <a:latin typeface="Times New Roman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400" dirty="0">
                <a:latin typeface="Times New Roman" charset="0"/>
                <a:ea typeface="ＭＳ Ｐゴシック" charset="0"/>
                <a:cs typeface="ＭＳ Ｐゴシック" charset="0"/>
              </a:rPr>
              <a:t>~1/</a:t>
            </a:r>
            <a:r>
              <a:rPr lang="en-US" altLang="ja-JP" sz="2400" i="1" dirty="0" err="1">
                <a:latin typeface="Times New Roman" charset="0"/>
                <a:ea typeface="ＭＳ Ｐゴシック" charset="0"/>
                <a:cs typeface="ＭＳ Ｐゴシック" charset="0"/>
              </a:rPr>
              <a:t>bt</a:t>
            </a:r>
            <a:r>
              <a:rPr lang="en-US" altLang="ja-JP" sz="2400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age</a:t>
            </a:r>
            <a:endParaRPr lang="en-US" altLang="ja-JP" sz="2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32"/>
          <p:cNvSpPr>
            <a:spLocks/>
          </p:cNvSpPr>
          <p:nvPr/>
        </p:nvSpPr>
        <p:spPr bwMode="auto">
          <a:xfrm>
            <a:off x="5219700" y="5781675"/>
            <a:ext cx="1943100" cy="671513"/>
          </a:xfrm>
          <a:custGeom>
            <a:avLst/>
            <a:gdLst>
              <a:gd name="T0" fmla="*/ 1224 w 1224"/>
              <a:gd name="T1" fmla="*/ 226 h 423"/>
              <a:gd name="T2" fmla="*/ 1179 w 1224"/>
              <a:gd name="T3" fmla="*/ 226 h 423"/>
              <a:gd name="T4" fmla="*/ 952 w 1224"/>
              <a:gd name="T5" fmla="*/ 363 h 423"/>
              <a:gd name="T6" fmla="*/ 362 w 1224"/>
              <a:gd name="T7" fmla="*/ 363 h 423"/>
              <a:gd name="T8" fmla="*/ 0 w 1224"/>
              <a:gd name="T9" fmla="*/ 0 h 4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24" h="423">
                <a:moveTo>
                  <a:pt x="1224" y="226"/>
                </a:moveTo>
                <a:cubicBezTo>
                  <a:pt x="1224" y="214"/>
                  <a:pt x="1224" y="203"/>
                  <a:pt x="1179" y="226"/>
                </a:cubicBezTo>
                <a:cubicBezTo>
                  <a:pt x="1134" y="249"/>
                  <a:pt x="1088" y="340"/>
                  <a:pt x="952" y="363"/>
                </a:cubicBezTo>
                <a:cubicBezTo>
                  <a:pt x="816" y="386"/>
                  <a:pt x="521" y="423"/>
                  <a:pt x="362" y="363"/>
                </a:cubicBezTo>
                <a:cubicBezTo>
                  <a:pt x="203" y="303"/>
                  <a:pt x="101" y="151"/>
                  <a:pt x="0" y="0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98750" y="6029325"/>
            <a:ext cx="3240088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>
                <a:latin typeface="Symbol" charset="2"/>
              </a:rPr>
              <a:t>(a</a:t>
            </a:r>
            <a:r>
              <a:rPr lang="en-US" altLang="ja-JP" sz="2000">
                <a:latin typeface="Palatino Linotype" charset="0"/>
              </a:rPr>
              <a:t>: spectral index of e</a:t>
            </a:r>
            <a:r>
              <a:rPr lang="en-US" altLang="ja-JP" sz="2000" baseline="30000">
                <a:latin typeface="Palatino Linotype" charset="0"/>
              </a:rPr>
              <a:t>±</a:t>
            </a:r>
            <a:r>
              <a:rPr lang="en-US" altLang="ja-JP" sz="2000">
                <a:latin typeface="Palatino Linotype" charset="0"/>
              </a:rPr>
              <a:t>)</a:t>
            </a:r>
            <a:endParaRPr lang="ja-JP" altLang="en-US" sz="2000">
              <a:latin typeface="Symbol" charset="2"/>
            </a:endParaRPr>
          </a:p>
        </p:txBody>
      </p:sp>
      <p:sp>
        <p:nvSpPr>
          <p:cNvPr id="15" name="タイトル 14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35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3600" dirty="0" smtClean="0">
                <a:solidFill>
                  <a:srgbClr val="000090"/>
                </a:solidFill>
                <a:cs typeface="+mj-cs"/>
              </a:rPr>
              <a:t>Simplest Solution (a single source)</a:t>
            </a:r>
            <a:endParaRPr lang="ja-JP" altLang="en-US" sz="3600" dirty="0">
              <a:solidFill>
                <a:srgbClr val="000090"/>
              </a:solidFill>
              <a:cs typeface="+mj-cs"/>
            </a:endParaRPr>
          </a:p>
        </p:txBody>
      </p:sp>
      <p:sp>
        <p:nvSpPr>
          <p:cNvPr id="25614" name="テキスト ボックス 15"/>
          <p:cNvSpPr txBox="1">
            <a:spLocks noChangeArrowheads="1"/>
          </p:cNvSpPr>
          <p:nvPr/>
        </p:nvSpPr>
        <p:spPr bwMode="auto">
          <a:xfrm>
            <a:off x="6875463" y="69215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altLang="ja-JP" sz="1800" dirty="0" err="1" smtClean="0">
                <a:latin typeface="+mn-lt"/>
              </a:rPr>
              <a:t>Atoyan</a:t>
            </a:r>
            <a:r>
              <a:rPr lang="en-US" altLang="ja-JP" sz="1800" dirty="0" smtClean="0">
                <a:latin typeface="+mn-lt"/>
              </a:rPr>
              <a:t>+ 1995</a:t>
            </a:r>
            <a:endParaRPr lang="ja-JP" altLang="en-US" sz="1800" dirty="0" smtClean="0">
              <a:latin typeface="+mn-lt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68313" y="1125538"/>
            <a:ext cx="7920037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>
                <a:latin typeface="Palatino Linotype" charset="0"/>
              </a:rPr>
              <a:t>Point-like, instantaneous injection </a:t>
            </a:r>
            <a:r>
              <a:rPr lang="en-US" altLang="ja-JP" i="1">
                <a:latin typeface="Times New Roman" charset="0"/>
              </a:rPr>
              <a:t>Q</a:t>
            </a:r>
            <a:r>
              <a:rPr lang="en-US" altLang="ja-JP">
                <a:latin typeface="Times New Roman" charset="0"/>
              </a:rPr>
              <a:t>∝</a:t>
            </a:r>
            <a:r>
              <a:rPr lang="en-US" altLang="ja-JP">
                <a:latin typeface="Symbol" charset="2"/>
              </a:rPr>
              <a:t>d</a:t>
            </a:r>
            <a:r>
              <a:rPr lang="en-US" altLang="ja-JP">
                <a:latin typeface="Times New Roman" charset="0"/>
              </a:rPr>
              <a:t>(</a:t>
            </a:r>
            <a:r>
              <a:rPr lang="en-US" altLang="ja-JP" i="1">
                <a:latin typeface="Times New Roman" charset="0"/>
              </a:rPr>
              <a:t>r</a:t>
            </a:r>
            <a:r>
              <a:rPr lang="en-US" altLang="ja-JP">
                <a:latin typeface="Times New Roman" charset="0"/>
              </a:rPr>
              <a:t>) </a:t>
            </a:r>
            <a:r>
              <a:rPr lang="en-US" altLang="ja-JP">
                <a:latin typeface="Symbol" charset="2"/>
              </a:rPr>
              <a:t>d(</a:t>
            </a:r>
            <a:r>
              <a:rPr lang="en-US" altLang="ja-JP" i="1">
                <a:latin typeface="Times New Roman" charset="0"/>
              </a:rPr>
              <a:t>t </a:t>
            </a:r>
            <a:r>
              <a:rPr lang="en-US" altLang="ja-JP">
                <a:latin typeface="Times New Roman" charset="0"/>
              </a:rPr>
              <a:t>– </a:t>
            </a:r>
            <a:r>
              <a:rPr lang="en-US" altLang="ja-JP" i="1">
                <a:latin typeface="Times New Roman" charset="0"/>
              </a:rPr>
              <a:t>t</a:t>
            </a:r>
            <a:r>
              <a:rPr lang="en-US" altLang="ja-JP" baseline="-25000">
                <a:latin typeface="Times New Roman" charset="0"/>
              </a:rPr>
              <a:t>0</a:t>
            </a:r>
            <a:r>
              <a:rPr lang="en-US" altLang="ja-JP">
                <a:latin typeface="Symbol" charset="2"/>
              </a:rPr>
              <a:t>)</a:t>
            </a:r>
            <a:endParaRPr lang="ja-JP" altLang="en-US" i="1">
              <a:latin typeface="Times New Roman" charset="0"/>
            </a:endParaRPr>
          </a:p>
        </p:txBody>
      </p:sp>
      <p:sp>
        <p:nvSpPr>
          <p:cNvPr id="26640" name="テキスト ボックス 17"/>
          <p:cNvSpPr txBox="1">
            <a:spLocks noChangeArrowheads="1"/>
          </p:cNvSpPr>
          <p:nvPr/>
        </p:nvSpPr>
        <p:spPr bwMode="auto">
          <a:xfrm>
            <a:off x="1042988" y="2924175"/>
            <a:ext cx="4033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2000" i="1">
                <a:latin typeface="Times New Roman" charset="0"/>
              </a:rPr>
              <a:t>N</a:t>
            </a:r>
            <a:r>
              <a:rPr lang="en-US" altLang="ja-JP" sz="2000" i="1" baseline="-25000">
                <a:latin typeface="Times New Roman" charset="0"/>
              </a:rPr>
              <a:t>e </a:t>
            </a:r>
            <a:r>
              <a:rPr lang="en-US" altLang="ja-JP" sz="2000">
                <a:latin typeface="Times New Roman" charset="0"/>
              </a:rPr>
              <a:t>(</a:t>
            </a:r>
            <a:r>
              <a:rPr lang="en-US" altLang="ja-JP" sz="2000">
                <a:latin typeface="Symbol" charset="2"/>
              </a:rPr>
              <a:t>e</a:t>
            </a:r>
            <a:r>
              <a:rPr lang="en-US" altLang="ja-JP" sz="2000" i="1" baseline="-25000">
                <a:latin typeface="Times New Roman" charset="0"/>
              </a:rPr>
              <a:t>e</a:t>
            </a:r>
            <a:r>
              <a:rPr lang="en-US" altLang="ja-JP" sz="2000">
                <a:latin typeface="Times New Roman" charset="0"/>
              </a:rPr>
              <a:t>, </a:t>
            </a:r>
            <a:r>
              <a:rPr lang="en-US" altLang="ja-JP" sz="2000" i="1">
                <a:latin typeface="Times New Roman" charset="0"/>
              </a:rPr>
              <a:t>t</a:t>
            </a:r>
            <a:r>
              <a:rPr lang="en-US" altLang="ja-JP" sz="2000">
                <a:latin typeface="Times New Roman" charset="0"/>
              </a:rPr>
              <a:t>): total number of injected particles</a:t>
            </a:r>
            <a:endParaRPr lang="ja-JP" altLang="en-US" sz="2000" i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35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79388" y="88900"/>
            <a:ext cx="8796337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ja-JP" sz="3600" dirty="0">
                <a:solidFill>
                  <a:srgbClr val="000090"/>
                </a:solidFill>
                <a:latin typeface="+mn-lt"/>
              </a:rPr>
              <a:t>The case of transient source: </a:t>
            </a:r>
            <a:r>
              <a:rPr lang="en-US" altLang="ja-JP" sz="3600" i="1" dirty="0">
                <a:solidFill>
                  <a:srgbClr val="000090"/>
                </a:solidFill>
                <a:latin typeface="Times New Roman"/>
                <a:cs typeface="Times New Roman"/>
              </a:rPr>
              <a:t>e</a:t>
            </a:r>
            <a:r>
              <a:rPr lang="en-US" altLang="ja-JP" sz="3600" baseline="30000" dirty="0">
                <a:solidFill>
                  <a:srgbClr val="000090"/>
                </a:solidFill>
                <a:latin typeface="Times New Roman"/>
                <a:cs typeface="Times New Roman"/>
              </a:rPr>
              <a:t>±</a:t>
            </a:r>
            <a:r>
              <a:rPr lang="en-US" altLang="ja-JP" sz="3600" dirty="0">
                <a:solidFill>
                  <a:srgbClr val="000090"/>
                </a:solidFill>
                <a:latin typeface="+mn-lt"/>
              </a:rPr>
              <a:t> spectrum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57313"/>
            <a:ext cx="6624637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6804025" y="1700213"/>
            <a:ext cx="2195513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/>
              <a:t>(a)</a:t>
            </a:r>
          </a:p>
          <a:p>
            <a:pPr>
              <a:defRPr/>
            </a:pPr>
            <a:r>
              <a:rPr lang="en-US" altLang="ja-JP" sz="2400"/>
              <a:t>E=0.9x10</a:t>
            </a:r>
            <a:r>
              <a:rPr lang="en-US" altLang="ja-JP" sz="2400" baseline="30000"/>
              <a:t>50</a:t>
            </a:r>
            <a:r>
              <a:rPr lang="en-US" altLang="ja-JP" sz="2400"/>
              <a:t>erg</a:t>
            </a:r>
          </a:p>
          <a:p>
            <a:pPr>
              <a:defRPr/>
            </a:pPr>
            <a:r>
              <a:rPr lang="en-US" altLang="ja-JP" sz="2400"/>
              <a:t>age=2x10</a:t>
            </a:r>
            <a:r>
              <a:rPr lang="en-US" altLang="ja-JP" sz="2400" baseline="30000"/>
              <a:t>5</a:t>
            </a:r>
            <a:r>
              <a:rPr lang="en-US" altLang="ja-JP" sz="2400"/>
              <a:t>yr</a:t>
            </a:r>
          </a:p>
          <a:p>
            <a:pPr>
              <a:defRPr/>
            </a:pPr>
            <a:r>
              <a:rPr lang="en-US" altLang="ja-JP" sz="2400">
                <a:latin typeface="Symbol" charset="0"/>
              </a:rPr>
              <a:t>a</a:t>
            </a:r>
            <a:r>
              <a:rPr lang="en-US" altLang="ja-JP" sz="2400"/>
              <a:t>=2.5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400"/>
              <a:t>(b)</a:t>
            </a:r>
          </a:p>
          <a:p>
            <a:pPr>
              <a:defRPr/>
            </a:pPr>
            <a:r>
              <a:rPr lang="en-US" altLang="ja-JP" sz="2400"/>
              <a:t>E=0.8x10</a:t>
            </a:r>
            <a:r>
              <a:rPr lang="en-US" altLang="ja-JP" sz="2400" baseline="30000"/>
              <a:t>50</a:t>
            </a:r>
            <a:r>
              <a:rPr lang="en-US" altLang="ja-JP" sz="2400"/>
              <a:t>erg</a:t>
            </a:r>
          </a:p>
          <a:p>
            <a:pPr>
              <a:defRPr/>
            </a:pPr>
            <a:r>
              <a:rPr lang="en-US" altLang="ja-JP" sz="2400"/>
              <a:t>age=5.6x10</a:t>
            </a:r>
            <a:r>
              <a:rPr lang="en-US" altLang="ja-JP" sz="2400" baseline="30000"/>
              <a:t>5</a:t>
            </a:r>
            <a:r>
              <a:rPr lang="en-US" altLang="ja-JP" sz="2400"/>
              <a:t>yr</a:t>
            </a:r>
          </a:p>
          <a:p>
            <a:pPr>
              <a:defRPr/>
            </a:pPr>
            <a:r>
              <a:rPr lang="en-US" altLang="ja-JP" sz="2400">
                <a:latin typeface="Symbol" charset="0"/>
              </a:rPr>
              <a:t>a</a:t>
            </a:r>
            <a:r>
              <a:rPr lang="en-US" altLang="ja-JP" sz="2400"/>
              <a:t>=1.8</a:t>
            </a:r>
          </a:p>
          <a:p>
            <a:pPr>
              <a:spcBef>
                <a:spcPct val="50000"/>
              </a:spcBef>
              <a:defRPr/>
            </a:pPr>
            <a:r>
              <a:rPr lang="en-US" altLang="ja-JP" sz="2400"/>
              <a:t>(c)</a:t>
            </a:r>
          </a:p>
          <a:p>
            <a:pPr>
              <a:defRPr/>
            </a:pPr>
            <a:r>
              <a:rPr lang="en-US" altLang="ja-JP" sz="2400"/>
              <a:t>E=3x10</a:t>
            </a:r>
            <a:r>
              <a:rPr lang="en-US" altLang="ja-JP" sz="2400" baseline="30000"/>
              <a:t>50</a:t>
            </a:r>
            <a:r>
              <a:rPr lang="en-US" altLang="ja-JP" sz="2400"/>
              <a:t>erg</a:t>
            </a:r>
          </a:p>
          <a:p>
            <a:pPr>
              <a:defRPr/>
            </a:pPr>
            <a:r>
              <a:rPr lang="en-US" altLang="ja-JP" sz="2400"/>
              <a:t>age=3x10</a:t>
            </a:r>
            <a:r>
              <a:rPr lang="en-US" altLang="ja-JP" sz="2400" baseline="30000"/>
              <a:t>6</a:t>
            </a:r>
            <a:r>
              <a:rPr lang="en-US" altLang="ja-JP" sz="2400"/>
              <a:t>yr</a:t>
            </a:r>
          </a:p>
          <a:p>
            <a:pPr>
              <a:defRPr/>
            </a:pPr>
            <a:r>
              <a:rPr lang="en-US" altLang="ja-JP" sz="2400">
                <a:latin typeface="Symbol" charset="0"/>
              </a:rPr>
              <a:t>a</a:t>
            </a:r>
            <a:r>
              <a:rPr lang="en-US" altLang="ja-JP" sz="2400"/>
              <a:t>=1.8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5795963" y="2708275"/>
            <a:ext cx="1081087" cy="10080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877050" y="1268413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/>
              <a:t>d=1kpc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11188" y="811213"/>
            <a:ext cx="77771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solidFill>
                  <a:srgbClr val="00CC00"/>
                </a:solidFill>
                <a:latin typeface="+mn-lt"/>
              </a:rPr>
              <a:t>The cutoff energy corresponds to the age of the source.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50825" y="5516563"/>
            <a:ext cx="14414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 err="1"/>
              <a:t>Ioka</a:t>
            </a:r>
            <a:r>
              <a:rPr lang="en-US" altLang="ja-JP" sz="2000" dirty="0"/>
              <a:t> 2011</a:t>
            </a: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3" y="5465763"/>
            <a:ext cx="5470525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50" name="Line 10"/>
          <p:cNvSpPr>
            <a:spLocks noChangeShapeType="1"/>
          </p:cNvSpPr>
          <p:nvPr/>
        </p:nvSpPr>
        <p:spPr bwMode="auto">
          <a:xfrm flipH="1" flipV="1">
            <a:off x="4065588" y="4862513"/>
            <a:ext cx="504825" cy="647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4859338" y="4292600"/>
            <a:ext cx="288925" cy="12239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5364163" y="4624388"/>
            <a:ext cx="431800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588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93" y="213568"/>
            <a:ext cx="8686800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ja-JP" sz="3600" i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e</a:t>
            </a:r>
            <a:r>
              <a:rPr lang="en-US" altLang="ja-JP" sz="3600" baseline="300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charset="0"/>
              </a:rPr>
              <a:t>±</a:t>
            </a:r>
            <a:r>
              <a:rPr lang="en-US" altLang="ja-JP" sz="36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ja-JP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flux from multiple sources</a:t>
            </a:r>
            <a:endParaRPr lang="en-US" altLang="ja-JP" sz="36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611981" y="1268760"/>
            <a:ext cx="7920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Average flux from </a:t>
            </a:r>
            <a:r>
              <a:rPr lang="en-US" altLang="ja-JP" sz="2400" dirty="0" smtClean="0">
                <a:latin typeface="+mn-lt"/>
                <a:ea typeface="ＭＳ Ｐゴシック" charset="0"/>
                <a:cs typeface="ＭＳ Ｐゴシック" charset="0"/>
              </a:rPr>
              <a:t>multiple </a:t>
            </a: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sources with a birth rate of </a:t>
            </a:r>
            <a:r>
              <a:rPr lang="en-US" altLang="ja-JP" sz="2400" i="1" dirty="0" smtClean="0">
                <a:latin typeface="+mn-lt"/>
                <a:ea typeface="ＭＳ Ｐゴシック" charset="0"/>
                <a:cs typeface="ＭＳ Ｐゴシック" charset="0"/>
              </a:rPr>
              <a:t>R </a:t>
            </a:r>
            <a:r>
              <a:rPr lang="en-US" altLang="ja-JP" sz="2400" dirty="0" smtClean="0">
                <a:latin typeface="+mn-lt"/>
                <a:ea typeface="ＭＳ Ｐゴシック" charset="0"/>
                <a:cs typeface="ＭＳ Ｐゴシック" charset="0"/>
              </a:rPr>
              <a:t>(per unit surface area per unit time):</a:t>
            </a:r>
            <a:endParaRPr lang="en-US" altLang="ja-JP" sz="240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5868144" y="3212976"/>
            <a:ext cx="188599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4261643" y="764704"/>
            <a:ext cx="4822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NK+ 2010; Kashiyama, </a:t>
            </a:r>
            <a:r>
              <a:rPr lang="en-US" altLang="ja-JP" sz="20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Ioka</a:t>
            </a:r>
            <a:r>
              <a:rPr lang="en-US" altLang="ja-JP" sz="20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&amp; NK 2011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673056" y="3228131"/>
            <a:ext cx="2160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Flux per source</a:t>
            </a:r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191158"/>
              </p:ext>
            </p:extLst>
          </p:nvPr>
        </p:nvGraphicFramePr>
        <p:xfrm>
          <a:off x="1231550" y="2132856"/>
          <a:ext cx="6940850" cy="1452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72" name="数式" r:id="rId4" imgW="2184400" imgH="457200" progId="Equation.DSMT4">
                  <p:embed/>
                </p:oleObj>
              </mc:Choice>
              <mc:Fallback>
                <p:oleObj name="数式" r:id="rId4" imgW="2184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31550" y="2132856"/>
                        <a:ext cx="6940850" cy="1452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611560" y="386104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In the Thomson regime (</a:t>
            </a:r>
            <a:r>
              <a:rPr kumimoji="1" lang="en-US" altLang="ja-JP" sz="2400" i="1" dirty="0" err="1" smtClean="0">
                <a:latin typeface="Times New Roman"/>
                <a:cs typeface="Times New Roman"/>
              </a:rPr>
              <a:t>t</a:t>
            </a:r>
            <a:r>
              <a:rPr kumimoji="1" lang="en-US" altLang="ja-JP" sz="2400" baseline="-25000" dirty="0" err="1" smtClean="0">
                <a:latin typeface="Times New Roman"/>
                <a:cs typeface="Times New Roman"/>
              </a:rPr>
              <a:t>cool</a:t>
            </a:r>
            <a:r>
              <a:rPr kumimoji="1" lang="en-US" altLang="ja-JP" sz="2400" dirty="0" smtClean="0">
                <a:latin typeface="Times New Roman"/>
                <a:cs typeface="Times New Roman"/>
              </a:rPr>
              <a:t> ~ 1/</a:t>
            </a:r>
            <a:r>
              <a:rPr kumimoji="1" lang="en-US" altLang="ja-JP" sz="2400" i="1" dirty="0" smtClean="0">
                <a:latin typeface="Times New Roman"/>
                <a:cs typeface="Times New Roman"/>
              </a:rPr>
              <a:t>b</a:t>
            </a:r>
            <a:r>
              <a:rPr kumimoji="1" lang="en-US" altLang="ja-JP" sz="2400" i="1" dirty="0" smtClean="0">
                <a:latin typeface="Symbol" charset="2"/>
                <a:cs typeface="Symbol" charset="2"/>
              </a:rPr>
              <a:t>e</a:t>
            </a:r>
            <a:r>
              <a:rPr kumimoji="1" lang="en-US" altLang="ja-JP" sz="2400" i="1" baseline="-25000" dirty="0" smtClean="0">
                <a:latin typeface="Times New Roman"/>
                <a:cs typeface="Times New Roman"/>
              </a:rPr>
              <a:t>e</a:t>
            </a:r>
            <a:r>
              <a:rPr lang="en-US" altLang="ja-JP" sz="2400" dirty="0" smtClean="0">
                <a:latin typeface="+mn-lt"/>
                <a:cs typeface="Times New Roman"/>
              </a:rPr>
              <a:t>),</a:t>
            </a:r>
            <a:endParaRPr kumimoji="1" lang="ja-JP" altLang="en-US" sz="24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000" y="4535636"/>
            <a:ext cx="6350000" cy="1917700"/>
          </a:xfrm>
          <a:prstGeom prst="rect">
            <a:avLst/>
          </a:prstGeom>
        </p:spPr>
      </p:pic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9008863"/>
              </p:ext>
            </p:extLst>
          </p:nvPr>
        </p:nvGraphicFramePr>
        <p:xfrm>
          <a:off x="5652120" y="5661248"/>
          <a:ext cx="2032738" cy="690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73" name="数式" r:id="rId7" imgW="673100" imgH="228600" progId="Equation.DSMT4">
                  <p:embed/>
                </p:oleObj>
              </mc:Choice>
              <mc:Fallback>
                <p:oleObj name="数式" r:id="rId7" imgW="673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52120" y="5661248"/>
                        <a:ext cx="2032738" cy="690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6564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144016"/>
            <a:ext cx="8229600" cy="620688"/>
          </a:xfrm>
        </p:spPr>
        <p:txBody>
          <a:bodyPr/>
          <a:lstStyle/>
          <a:p>
            <a:r>
              <a:rPr kumimoji="1" lang="en-US" altLang="ja-JP" sz="3600" dirty="0" smtClean="0"/>
              <a:t>Dispersion of the </a:t>
            </a:r>
            <a:r>
              <a:rPr kumimoji="1" lang="en-US" altLang="ja-JP" sz="3600" i="1" dirty="0" smtClean="0">
                <a:latin typeface="Times New Roman"/>
                <a:cs typeface="Times New Roman"/>
              </a:rPr>
              <a:t>e</a:t>
            </a:r>
            <a:r>
              <a:rPr kumimoji="1" lang="en-US" altLang="ja-JP" sz="3600" baseline="30000" dirty="0" smtClean="0">
                <a:latin typeface="Times New Roman"/>
                <a:cs typeface="Times New Roman"/>
              </a:rPr>
              <a:t>±</a:t>
            </a:r>
            <a:r>
              <a:rPr kumimoji="1" lang="en-US" altLang="ja-JP" sz="3600" dirty="0" smtClean="0">
                <a:latin typeface="Times New Roman"/>
                <a:cs typeface="Times New Roman"/>
              </a:rPr>
              <a:t> </a:t>
            </a:r>
            <a:r>
              <a:rPr kumimoji="1" lang="en-US" altLang="ja-JP" sz="3600" dirty="0" smtClean="0">
                <a:cs typeface="Times New Roman"/>
              </a:rPr>
              <a:t>flux</a:t>
            </a:r>
            <a:endParaRPr kumimoji="1" lang="ja-JP" altLang="en-US" sz="3600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67544" y="980728"/>
            <a:ext cx="82073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  <a:ea typeface="ＭＳ Ｐゴシック" charset="0"/>
                <a:cs typeface="ＭＳ Ｐゴシック" charset="0"/>
              </a:rPr>
              <a:t>Number of sources which contribute to the energy bin of </a:t>
            </a:r>
            <a:r>
              <a:rPr lang="en-US" altLang="ja-JP" sz="2400" i="1" dirty="0" err="1">
                <a:latin typeface="Symbol" charset="2"/>
                <a:ea typeface="ＭＳ Ｐゴシック" charset="0"/>
                <a:cs typeface="Symbol" charset="2"/>
              </a:rPr>
              <a:t>e</a:t>
            </a:r>
            <a:r>
              <a:rPr lang="en-US" altLang="ja-JP" sz="2400" i="1" baseline="-25000" dirty="0" err="1">
                <a:latin typeface="+mn-lt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2400" i="1" dirty="0">
                <a:latin typeface="+mn-lt"/>
                <a:ea typeface="ＭＳ Ｐゴシック" charset="0"/>
                <a:cs typeface="ＭＳ Ｐゴシック" charset="0"/>
              </a:rPr>
              <a:t> </a:t>
            </a: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103948"/>
              </p:ext>
            </p:extLst>
          </p:nvPr>
        </p:nvGraphicFramePr>
        <p:xfrm>
          <a:off x="496888" y="1571625"/>
          <a:ext cx="6002337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数式" r:id="rId3" imgW="2628900" imgH="965200" progId="Equation.DSMT4">
                  <p:embed/>
                </p:oleObj>
              </mc:Choice>
              <mc:Fallback>
                <p:oleObj name="数式" r:id="rId3" imgW="2628900" imgH="965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1571625"/>
                        <a:ext cx="6002337" cy="22034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線矢印コネクタ 7"/>
          <p:cNvCxnSpPr/>
          <p:nvPr/>
        </p:nvCxnSpPr>
        <p:spPr>
          <a:xfrm flipH="1" flipV="1">
            <a:off x="5148064" y="3645024"/>
            <a:ext cx="1080120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263680" y="3645024"/>
            <a:ext cx="28803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+mn-lt"/>
              </a:rPr>
              <a:t>typical birth rate of pulsars in the vicinity of the Earth</a:t>
            </a:r>
            <a:endParaRPr kumimoji="1" lang="ja-JP" altLang="en-US" sz="2400" dirty="0">
              <a:latin typeface="+mn-lt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79388" y="4942185"/>
            <a:ext cx="863600" cy="412750"/>
          </a:xfrm>
          <a:prstGeom prst="rightArrow">
            <a:avLst>
              <a:gd name="adj1" fmla="val 50000"/>
              <a:gd name="adj2" fmla="val 5230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367635"/>
            <a:ext cx="201612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5367635"/>
            <a:ext cx="3671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116013" y="4869160"/>
            <a:ext cx="8208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atin typeface="+mn-lt"/>
              </a:rPr>
              <a:t>Assuming the Poisson statistics of the source distribution,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5813" y="5910560"/>
            <a:ext cx="7583487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i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e</a:t>
            </a:r>
            <a:r>
              <a:rPr lang="en-US" altLang="ja-JP" sz="2400" b="1" i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↑ or </a:t>
            </a:r>
            <a:r>
              <a:rPr lang="en-US" altLang="ja-JP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R ↓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⇒ </a:t>
            </a:r>
            <a:r>
              <a:rPr lang="en-US" altLang="ja-JP" sz="24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sz="24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/ </a:t>
            </a:r>
            <a:r>
              <a:rPr lang="en-US" altLang="ja-JP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f </a:t>
            </a:r>
            <a:r>
              <a:rPr lang="en-US" altLang="ja-JP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↑   </a:t>
            </a:r>
            <a:r>
              <a:rPr lang="en-US" altLang="ja-JP" sz="2400" dirty="0">
                <a:latin typeface="+mn-lt"/>
                <a:cs typeface="Times New Roman"/>
              </a:rPr>
              <a:t>i.e. higher energy/lower birth rate would make the spectrum wiggled</a:t>
            </a:r>
            <a:endParaRPr lang="ja-JP" alt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561455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グゼクティブ">
  <a:themeElements>
    <a:clrScheme name="エグゼクティブ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エグゼクティブ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エグゼクティブ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エグゼクティブ.thmx</Template>
  <TotalTime>71814</TotalTime>
  <Words>1139</Words>
  <Application>Microsoft Macintosh PowerPoint</Application>
  <PresentationFormat>画面に合わせる (4:3)</PresentationFormat>
  <Paragraphs>154</Paragraphs>
  <Slides>20</Slides>
  <Notes>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2" baseType="lpstr">
      <vt:lpstr>エグゼクティブ</vt:lpstr>
      <vt:lpstr>数式</vt:lpstr>
      <vt:lpstr>TeV 宇宙線電子スペクトルの解釈 - HESS の結果について少し -</vt:lpstr>
      <vt:lpstr>Cosmic-ray Electrons (e-)</vt:lpstr>
      <vt:lpstr>PowerPoint プレゼンテーション</vt:lpstr>
      <vt:lpstr>PowerPoint プレゼンテーション</vt:lpstr>
      <vt:lpstr>PowerPoint プレゼンテーション</vt:lpstr>
      <vt:lpstr>Simplest Solution (a single source)</vt:lpstr>
      <vt:lpstr>PowerPoint プレゼンテーション</vt:lpstr>
      <vt:lpstr>e± flux from multiple sources</vt:lpstr>
      <vt:lpstr>Dispersion of the e± flux</vt:lpstr>
      <vt:lpstr>PowerPoint プレゼンテーション</vt:lpstr>
      <vt:lpstr>Other candidates</vt:lpstr>
      <vt:lpstr>ee&gt;TeV spectrum is interesting!</vt:lpstr>
      <vt:lpstr>e± spectrum &gt; TeV by HESS (ICRC 2017)</vt:lpstr>
      <vt:lpstr>Featureless spectrum up to ~ 10 TeV</vt:lpstr>
      <vt:lpstr>What is interesting in the HESS e± spectrum?</vt:lpstr>
      <vt:lpstr>More nearby sources than expected?</vt:lpstr>
      <vt:lpstr>Recent results (AMS-02)</vt:lpstr>
      <vt:lpstr>Then…</vt:lpstr>
      <vt:lpstr>Example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NORITA</dc:creator>
  <cp:lastModifiedBy>川中 宣太</cp:lastModifiedBy>
  <cp:revision>686</cp:revision>
  <cp:lastPrinted>2016-06-22T13:50:46Z</cp:lastPrinted>
  <dcterms:created xsi:type="dcterms:W3CDTF">2010-09-21T11:56:06Z</dcterms:created>
  <dcterms:modified xsi:type="dcterms:W3CDTF">2017-09-05T08:00:51Z</dcterms:modified>
</cp:coreProperties>
</file>