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991" r:id="rId2"/>
    <p:sldId id="934" r:id="rId3"/>
    <p:sldId id="933" r:id="rId4"/>
    <p:sldId id="935" r:id="rId5"/>
    <p:sldId id="1006" r:id="rId6"/>
    <p:sldId id="822" r:id="rId7"/>
    <p:sldId id="864" r:id="rId8"/>
    <p:sldId id="996" r:id="rId9"/>
    <p:sldId id="1008" r:id="rId10"/>
    <p:sldId id="977" r:id="rId11"/>
    <p:sldId id="821" r:id="rId12"/>
    <p:sldId id="966" r:id="rId13"/>
    <p:sldId id="961" r:id="rId14"/>
    <p:sldId id="875" r:id="rId15"/>
    <p:sldId id="876" r:id="rId16"/>
    <p:sldId id="1005" r:id="rId17"/>
    <p:sldId id="877" r:id="rId18"/>
    <p:sldId id="878" r:id="rId19"/>
    <p:sldId id="1010" r:id="rId20"/>
    <p:sldId id="993" r:id="rId21"/>
    <p:sldId id="1017" r:id="rId22"/>
    <p:sldId id="1018" r:id="rId23"/>
    <p:sldId id="962" r:id="rId24"/>
    <p:sldId id="930" r:id="rId25"/>
    <p:sldId id="998" r:id="rId26"/>
    <p:sldId id="926" r:id="rId27"/>
    <p:sldId id="929" r:id="rId28"/>
    <p:sldId id="1004" r:id="rId29"/>
    <p:sldId id="1001" r:id="rId30"/>
    <p:sldId id="882" r:id="rId31"/>
    <p:sldId id="1002" r:id="rId32"/>
    <p:sldId id="1011" r:id="rId33"/>
    <p:sldId id="963" r:id="rId34"/>
    <p:sldId id="887" r:id="rId35"/>
    <p:sldId id="906" r:id="rId36"/>
    <p:sldId id="907" r:id="rId37"/>
    <p:sldId id="909" r:id="rId38"/>
    <p:sldId id="910" r:id="rId39"/>
    <p:sldId id="975" r:id="rId40"/>
    <p:sldId id="959" r:id="rId41"/>
    <p:sldId id="964" r:id="rId42"/>
    <p:sldId id="901" r:id="rId43"/>
    <p:sldId id="90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k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4A206A"/>
    <a:srgbClr val="FFFF66"/>
    <a:srgbClr val="FFFF99"/>
    <a:srgbClr val="FFCC99"/>
    <a:srgbClr val="EAC0E1"/>
    <a:srgbClr val="66FF33"/>
    <a:srgbClr val="DECCCF"/>
    <a:srgbClr val="FFCC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 autoAdjust="0"/>
    <p:restoredTop sz="81890" autoAdjust="0"/>
  </p:normalViewPr>
  <p:slideViewPr>
    <p:cSldViewPr>
      <p:cViewPr>
        <p:scale>
          <a:sx n="66" d="100"/>
          <a:sy n="66" d="100"/>
        </p:scale>
        <p:origin x="-86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7E29-F64F-4FFA-9A16-E11B64805F8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78ED-61CC-4C3F-8A16-96E4BEBC1776}" type="datetimeFigureOut">
              <a:rPr lang="pl-PL" smtClean="0"/>
              <a:t>2015-03-05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88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33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88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251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44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336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028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179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151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811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829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990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201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3305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  <a:p>
            <a:r>
              <a:rPr lang="pl-PL" baseline="0" dirty="0" smtClean="0"/>
              <a:t>W TYM OPISIE DOŁOŻYC  TAKŻE WIDMA TAKŻE Z FOTOPRODUKCJI ….  !!!!!!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121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F297-2F59-43DE-B555-83B3D34C34EC}" type="slidenum">
              <a:rPr lang="pl-PL" altLang="pl-PL"/>
              <a:pPr/>
              <a:t>35</a:t>
            </a:fld>
            <a:endParaRPr lang="pl-PL" altLang="pl-PL"/>
          </a:p>
        </p:txBody>
      </p:sp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47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639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315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83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BFE3A9D-670A-44F2-829B-6FE5C4495600}" type="slidenum">
              <a:rPr lang="en-GB" altLang="pl-PL" sz="1200">
                <a:solidFill>
                  <a:srgbClr val="000000"/>
                </a:solidFill>
              </a:rPr>
              <a:pPr eaLnBrk="1" hangingPunct="1"/>
              <a:t>6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CCCFF29-6681-4538-AD04-E35A89B972F0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6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99795DB6-D793-4858-AAD7-B81C3E671297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6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933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72A4F8-0AF8-4CCE-9FB6-86CC1324A758}" type="slidenum">
              <a:rPr lang="en-GB" altLang="pl-PL" sz="1200">
                <a:solidFill>
                  <a:srgbClr val="000000"/>
                </a:solidFill>
              </a:rPr>
              <a:pPr eaLnBrk="1" hangingPunct="1"/>
              <a:t>8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2B96C34D-DE20-4651-B6A9-31368130562B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8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276D6589-3BA6-437A-813E-B5C24CC894BE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8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D5D5DAEF-C37E-4968-8C8A-5EC280173077}" type="slidenum">
              <a:rPr lang="en-GB" altLang="pl-PL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</a:pPr>
              <a:t>8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101382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1383" name="Rectangle 5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72A4F8-0AF8-4CCE-9FB6-86CC1324A758}" type="slidenum">
              <a:rPr lang="en-GB" altLang="pl-PL" sz="120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2B96C34D-DE20-4651-B6A9-31368130562B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9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276D6589-3BA6-437A-813E-B5C24CC894BE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9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D5D5DAEF-C37E-4968-8C8A-5EC280173077}" type="slidenum">
              <a:rPr lang="en-GB" altLang="pl-PL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</a:pPr>
              <a:t>9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101382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1383" name="Rectangle 5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A08D-70CE-487A-BFC1-C83B7F722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8CDC-6937-4FB9-B9E4-4216F3440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89B-94BC-4900-8170-50287821C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0B1D94-4D2A-4819-8D0C-C7AAB1230C0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8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506357-A5EF-4621-A7AE-5F62BA71FE9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81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55DD90-CC00-4AC3-B8DB-230A9CD1E893}" type="slidenum">
              <a:rPr lang="de-DE" altLang="pl-PL"/>
              <a:pPr/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289873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A10-EF80-4998-BF27-EDB40DB5C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709-7E8B-402D-861A-372CAB481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A2E-8838-4D77-A367-CC5D6DFA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56D3-8E62-4552-8D9E-DAD7307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8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69B3-E88E-4ED5-873A-4EFC143AD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8FB4-C5F8-493B-B1B7-7359705F59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355-D8B4-48D9-8325-83ACEC859A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507-010F-43EE-9EFF-475D545F3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FE4EA0-58EF-40B8-9E72-1F7E1E1D8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w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1568078"/>
            <a:ext cx="8281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dirty="0">
                <a:solidFill>
                  <a:srgbClr val="666699"/>
                </a:solidFill>
              </a:rPr>
              <a:t>                                        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Pawe</a:t>
            </a:r>
            <a:r>
              <a:rPr lang="en-US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ł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 Moskal</a:t>
            </a:r>
          </a:p>
          <a:p>
            <a:pPr eaLnBrk="1" hangingPunct="1"/>
            <a:r>
              <a:rPr lang="pl-PL" dirty="0">
                <a:solidFill>
                  <a:srgbClr val="660066"/>
                </a:solidFill>
              </a:rPr>
              <a:t>                               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44463" y="5301208"/>
            <a:ext cx="9396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Hadrons and Hadron Interaction in QCD 2015 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Kyoto,  YITP, 1-6 March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201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5</a:t>
            </a:r>
            <a:endParaRPr lang="de-DE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5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5528"/>
            <a:ext cx="9223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11188" y="1941141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i="1" dirty="0">
                <a:solidFill>
                  <a:srgbClr val="6600CC"/>
                </a:solidFill>
              </a:rPr>
              <a:t>               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Jagiellonian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,  </a:t>
            </a:r>
            <a:r>
              <a:rPr lang="pl-PL" dirty="0" err="1">
                <a:solidFill>
                  <a:srgbClr val="000066"/>
                </a:solidFill>
                <a:latin typeface="Arial" charset="0"/>
              </a:rPr>
              <a:t>Cracow</a:t>
            </a:r>
            <a:r>
              <a:rPr lang="pl-PL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pl-PL" dirty="0" smtClean="0">
                <a:solidFill>
                  <a:srgbClr val="000066"/>
                </a:solidFill>
                <a:latin typeface="Arial" charset="0"/>
              </a:rPr>
              <a:t>Poland</a:t>
            </a:r>
            <a:endParaRPr lang="pl-PL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-324544" y="333375"/>
            <a:ext cx="98655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</a:t>
            </a:r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η and </a:t>
            </a:r>
            <a:r>
              <a:rPr lang="el-G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ή</a:t>
            </a:r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meson </a:t>
            </a:r>
            <a:endParaRPr lang="pl-PL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nucleons</a:t>
            </a:r>
            <a: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el-GR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5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28" y="1412776"/>
            <a:ext cx="922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-36512" y="2708920"/>
            <a:ext cx="93245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Abstract:</a:t>
            </a:r>
            <a:endParaRPr lang="pl-PL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review experiments and phenomenology 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threshold production of the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́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mesons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proton-proton and proton-deuteron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P.M.,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Few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Body Syst. 55 (2014) 667-674</a:t>
            </a:r>
            <a:endParaRPr lang="pl-PL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val 2"/>
          <p:cNvSpPr>
            <a:spLocks noChangeArrowheads="1"/>
          </p:cNvSpPr>
          <p:nvPr/>
        </p:nvSpPr>
        <p:spPr bwMode="auto">
          <a:xfrm>
            <a:off x="6623745" y="1052959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007170" y="100850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laboratory</a:t>
            </a:r>
            <a:endParaRPr lang="de-DE" u="none" dirty="0"/>
          </a:p>
        </p:txBody>
      </p:sp>
      <p:sp>
        <p:nvSpPr>
          <p:cNvPr id="240644" name="Oval 4"/>
          <p:cNvSpPr>
            <a:spLocks noChangeArrowheads="1"/>
          </p:cNvSpPr>
          <p:nvPr/>
        </p:nvSpPr>
        <p:spPr bwMode="auto">
          <a:xfrm>
            <a:off x="611188" y="4383161"/>
            <a:ext cx="647700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5" name="Oval 5"/>
          <p:cNvSpPr>
            <a:spLocks noChangeArrowheads="1"/>
          </p:cNvSpPr>
          <p:nvPr/>
        </p:nvSpPr>
        <p:spPr bwMode="auto">
          <a:xfrm>
            <a:off x="3778250" y="50308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H="1">
            <a:off x="2338388" y="5389636"/>
            <a:ext cx="18002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971550" y="4743524"/>
            <a:ext cx="180022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755650" y="3320157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before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683568" y="5559623"/>
            <a:ext cx="1871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1" u="none" dirty="0">
                <a:solidFill>
                  <a:schemeClr val="accent2"/>
                </a:solidFill>
              </a:rPr>
              <a:t>L = </a:t>
            </a:r>
            <a:r>
              <a:rPr lang="de-DE" b="1" u="none" dirty="0" smtClean="0">
                <a:solidFill>
                  <a:schemeClr val="accent2"/>
                </a:solidFill>
              </a:rPr>
              <a:t>1</a:t>
            </a:r>
            <a:r>
              <a:rPr lang="pl-PL" b="1" u="none" dirty="0" smtClean="0">
                <a:solidFill>
                  <a:schemeClr val="accent2"/>
                </a:solidFill>
              </a:rPr>
              <a:t>,  </a:t>
            </a:r>
            <a:r>
              <a:rPr lang="de-DE" b="1" u="none" dirty="0" smtClean="0">
                <a:solidFill>
                  <a:schemeClr val="accent2"/>
                </a:solidFill>
              </a:rPr>
              <a:t>S </a:t>
            </a:r>
            <a:r>
              <a:rPr lang="de-DE" b="1" u="none" dirty="0">
                <a:solidFill>
                  <a:schemeClr val="accent2"/>
                </a:solidFill>
              </a:rPr>
              <a:t>= 1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1330325" y="43831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2627313" y="50308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2770188" y="4743524"/>
            <a:ext cx="25923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4498975" y="5391224"/>
            <a:ext cx="86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4" name="Oval 14"/>
          <p:cNvSpPr>
            <a:spLocks noChangeArrowheads="1"/>
          </p:cNvSpPr>
          <p:nvPr/>
        </p:nvSpPr>
        <p:spPr bwMode="auto">
          <a:xfrm>
            <a:off x="6372225" y="41672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5" name="Oval 15"/>
          <p:cNvSpPr>
            <a:spLocks noChangeArrowheads="1"/>
          </p:cNvSpPr>
          <p:nvPr/>
        </p:nvSpPr>
        <p:spPr bwMode="auto">
          <a:xfrm>
            <a:off x="6805613" y="4743524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6" name="Oval 16"/>
          <p:cNvSpPr>
            <a:spLocks noChangeArrowheads="1"/>
          </p:cNvSpPr>
          <p:nvPr/>
        </p:nvSpPr>
        <p:spPr bwMode="auto">
          <a:xfrm>
            <a:off x="7092950" y="4238699"/>
            <a:ext cx="576263" cy="5762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6588125" y="4310136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7019925" y="4886399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7237413" y="431172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072460" y="3320157"/>
            <a:ext cx="173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after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372225" y="5607124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u="none">
                <a:solidFill>
                  <a:schemeClr val="accent2"/>
                </a:solidFill>
              </a:rPr>
              <a:t>L = 0, </a:t>
            </a:r>
            <a:r>
              <a:rPr lang="de-DE" b="1" u="none">
                <a:solidFill>
                  <a:srgbClr val="66FF33"/>
                </a:solidFill>
              </a:rPr>
              <a:t>l=0</a:t>
            </a:r>
          </a:p>
        </p:txBody>
      </p:sp>
      <p:sp>
        <p:nvSpPr>
          <p:cNvPr id="240662" name="Oval 22"/>
          <p:cNvSpPr>
            <a:spLocks noChangeArrowheads="1"/>
          </p:cNvSpPr>
          <p:nvPr/>
        </p:nvSpPr>
        <p:spPr bwMode="auto">
          <a:xfrm>
            <a:off x="430908" y="1772097"/>
            <a:ext cx="649287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3" name="Line 23"/>
          <p:cNvSpPr>
            <a:spLocks noChangeShapeType="1"/>
          </p:cNvSpPr>
          <p:nvPr/>
        </p:nvSpPr>
        <p:spPr bwMode="auto">
          <a:xfrm>
            <a:off x="1080195" y="2062609"/>
            <a:ext cx="20034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64" name="Text Box 24"/>
          <p:cNvSpPr txBox="1">
            <a:spLocks noChangeArrowheads="1"/>
          </p:cNvSpPr>
          <p:nvPr/>
        </p:nvSpPr>
        <p:spPr bwMode="auto">
          <a:xfrm>
            <a:off x="1438970" y="1702247"/>
            <a:ext cx="96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3 GeV/c</a:t>
            </a:r>
          </a:p>
        </p:txBody>
      </p:sp>
      <p:sp>
        <p:nvSpPr>
          <p:cNvPr id="240665" name="Oval 25"/>
          <p:cNvSpPr>
            <a:spLocks noChangeArrowheads="1"/>
          </p:cNvSpPr>
          <p:nvPr/>
        </p:nvSpPr>
        <p:spPr bwMode="auto">
          <a:xfrm>
            <a:off x="3310633" y="1989584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6" name="Oval 26"/>
          <p:cNvSpPr>
            <a:spLocks noChangeArrowheads="1"/>
          </p:cNvSpPr>
          <p:nvPr/>
        </p:nvSpPr>
        <p:spPr bwMode="auto">
          <a:xfrm>
            <a:off x="6623745" y="2565847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839645" y="2708722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6839645" y="1195834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9" name="Oval 29"/>
          <p:cNvSpPr>
            <a:spLocks noChangeArrowheads="1"/>
          </p:cNvSpPr>
          <p:nvPr/>
        </p:nvSpPr>
        <p:spPr bwMode="auto">
          <a:xfrm>
            <a:off x="6766620" y="1916559"/>
            <a:ext cx="576263" cy="5762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6911083" y="198958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71" name="Line 31"/>
          <p:cNvSpPr>
            <a:spLocks noChangeShapeType="1"/>
          </p:cNvSpPr>
          <p:nvPr/>
        </p:nvSpPr>
        <p:spPr bwMode="auto">
          <a:xfrm flipV="1">
            <a:off x="7271445" y="1124397"/>
            <a:ext cx="122396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>
            <a:off x="7198420" y="2205484"/>
            <a:ext cx="137001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>
            <a:off x="7198420" y="2997647"/>
            <a:ext cx="1296988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339752" y="3933056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centre</a:t>
            </a:r>
            <a:r>
              <a:rPr lang="pl-PL" u="none" dirty="0"/>
              <a:t> of mass system</a:t>
            </a:r>
            <a:endParaRPr lang="en-US" u="none" dirty="0">
              <a:cs typeface="Times New Roman" pitchFamily="18" charset="0"/>
            </a:endParaRPr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684213" y="6281811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b="1" u="none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de-DE" sz="3600" u="none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000" b="1" u="none">
                <a:solidFill>
                  <a:srgbClr val="CC0000"/>
                </a:solidFill>
                <a:sym typeface="Symbol" pitchFamily="18" charset="2"/>
              </a:rPr>
              <a:t>Reaction parameter </a:t>
            </a:r>
            <a:r>
              <a:rPr lang="de-DE" sz="2000" b="1" u="none">
                <a:solidFill>
                  <a:srgbClr val="CC0000"/>
                </a:solidFill>
              </a:rPr>
              <a:t>b </a:t>
            </a:r>
            <a:r>
              <a:rPr lang="de-DE" b="1" u="none">
                <a:solidFill>
                  <a:srgbClr val="CC0000"/>
                </a:solidFill>
                <a:sym typeface="Symbol" pitchFamily="18" charset="2"/>
              </a:rPr>
              <a:t></a:t>
            </a:r>
            <a:r>
              <a:rPr lang="de-DE" b="1" u="none"/>
              <a:t> </a:t>
            </a:r>
            <a:r>
              <a:rPr lang="de-DE" b="1" u="none">
                <a:solidFill>
                  <a:srgbClr val="CC0000"/>
                </a:solidFill>
              </a:rPr>
              <a:t>0.2 fm</a:t>
            </a:r>
          </a:p>
        </p:txBody>
      </p:sp>
      <p:sp>
        <p:nvSpPr>
          <p:cNvPr id="240676" name="Line 36"/>
          <p:cNvSpPr>
            <a:spLocks noChangeShapeType="1"/>
          </p:cNvSpPr>
          <p:nvPr/>
        </p:nvSpPr>
        <p:spPr bwMode="auto">
          <a:xfrm flipV="1">
            <a:off x="4140200" y="4840361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7" name="Line 37"/>
          <p:cNvSpPr>
            <a:spLocks noChangeShapeType="1"/>
          </p:cNvSpPr>
          <p:nvPr/>
        </p:nvSpPr>
        <p:spPr bwMode="auto">
          <a:xfrm flipV="1">
            <a:off x="900113" y="4191074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40678" name="Group 38"/>
          <p:cNvGrpSpPr>
            <a:grpSpLocks/>
          </p:cNvGrpSpPr>
          <p:nvPr/>
        </p:nvGrpSpPr>
        <p:grpSpPr bwMode="auto">
          <a:xfrm>
            <a:off x="6227763" y="6165304"/>
            <a:ext cx="1800225" cy="893763"/>
            <a:chOff x="3923" y="3430"/>
            <a:chExt cx="1134" cy="563"/>
          </a:xfrm>
        </p:grpSpPr>
        <p:sp>
          <p:nvSpPr>
            <p:cNvPr id="240679" name="Rectangle 39"/>
            <p:cNvSpPr>
              <a:spLocks noChangeArrowheads="1"/>
            </p:cNvSpPr>
            <p:nvPr/>
          </p:nvSpPr>
          <p:spPr bwMode="auto">
            <a:xfrm>
              <a:off x="4014" y="3475"/>
              <a:ext cx="86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de-DE" b="1" u="none" baseline="30000">
                  <a:solidFill>
                    <a:srgbClr val="CC0000"/>
                  </a:solidFill>
                </a:rPr>
                <a:t>3</a:t>
              </a:r>
              <a:r>
                <a:rPr lang="de-DE" b="1" u="none">
                  <a:solidFill>
                    <a:srgbClr val="CC0000"/>
                  </a:solidFill>
                </a:rPr>
                <a:t>P</a:t>
              </a:r>
              <a:r>
                <a:rPr lang="de-DE" b="1" u="none" baseline="-25000">
                  <a:solidFill>
                    <a:srgbClr val="CC0000"/>
                  </a:solidFill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</a:t>
              </a:r>
              <a:r>
                <a:rPr lang="de-DE" b="1" u="none" baseline="30000">
                  <a:solidFill>
                    <a:srgbClr val="CC0000"/>
                  </a:solidFill>
                </a:rPr>
                <a:t>1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 baseline="-25000">
                  <a:solidFill>
                    <a:srgbClr val="CC0000"/>
                  </a:solidFill>
                  <a:sym typeface="Symbol" pitchFamily="18" charset="2"/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>
                  <a:sym typeface="Symbol" pitchFamily="18" charset="2"/>
                </a:rPr>
                <a:t>	</a:t>
              </a:r>
              <a:r>
                <a:rPr lang="en-US" u="none">
                  <a:sym typeface="Symbol" pitchFamily="18" charset="2"/>
                </a:rPr>
                <a:t> </a:t>
              </a:r>
            </a:p>
          </p:txBody>
        </p:sp>
        <p:sp>
          <p:nvSpPr>
            <p:cNvPr id="240680" name="Rectangle 40"/>
            <p:cNvSpPr>
              <a:spLocks noChangeArrowheads="1"/>
            </p:cNvSpPr>
            <p:nvPr/>
          </p:nvSpPr>
          <p:spPr bwMode="auto">
            <a:xfrm>
              <a:off x="3923" y="3430"/>
              <a:ext cx="1134" cy="409"/>
            </a:xfrm>
            <a:prstGeom prst="rect">
              <a:avLst/>
            </a:prstGeom>
            <a:noFill/>
            <a:ln w="444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0681" name="Line 41"/>
          <p:cNvSpPr>
            <a:spLocks noChangeShapeType="1"/>
          </p:cNvSpPr>
          <p:nvPr/>
        </p:nvSpPr>
        <p:spPr bwMode="auto">
          <a:xfrm flipV="1">
            <a:off x="7164388" y="4695899"/>
            <a:ext cx="0" cy="9366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82" name="Line 42"/>
          <p:cNvSpPr>
            <a:spLocks noChangeShapeType="1"/>
          </p:cNvSpPr>
          <p:nvPr/>
        </p:nvSpPr>
        <p:spPr bwMode="auto">
          <a:xfrm>
            <a:off x="6732588" y="4048199"/>
            <a:ext cx="0" cy="9334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289032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threshold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spin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filter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           COSY-11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48" y="7350571"/>
            <a:ext cx="6937060" cy="7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088" y="6021288"/>
            <a:ext cx="9043416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COSY-11: 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 105 (2010) 122001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481792"/>
            <a:ext cx="9043416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40768"/>
            <a:ext cx="79819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7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59632" y="-12870"/>
            <a:ext cx="6698506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  The  </a:t>
            </a:r>
            <a:r>
              <a:rPr lang="el-GR" sz="2800" b="1" dirty="0" smtClean="0">
                <a:latin typeface="Palatino Linotype" pitchFamily="18" charset="0"/>
              </a:rPr>
              <a:t>η</a:t>
            </a:r>
            <a:r>
              <a:rPr lang="el-GR" sz="2800" b="1" dirty="0" smtClean="0">
                <a:latin typeface="Times New Roman"/>
                <a:cs typeface="Times New Roman"/>
              </a:rPr>
              <a:t>́</a:t>
            </a:r>
            <a:r>
              <a:rPr lang="pl-PL" sz="2800" b="1" dirty="0" smtClean="0">
                <a:latin typeface="Times New Roman"/>
                <a:cs typeface="Times New Roman"/>
              </a:rPr>
              <a:t>  - proton </a:t>
            </a:r>
            <a:r>
              <a:rPr lang="pl-PL" sz="2800" b="1" dirty="0" err="1" smtClean="0">
                <a:latin typeface="Times New Roman"/>
                <a:cs typeface="Times New Roman"/>
              </a:rPr>
              <a:t>hadronic</a:t>
            </a:r>
            <a:r>
              <a:rPr lang="pl-PL" sz="2800" b="1" dirty="0" smtClean="0">
                <a:latin typeface="Times New Roman"/>
                <a:cs typeface="Times New Roman"/>
              </a:rPr>
              <a:t> </a:t>
            </a:r>
            <a:r>
              <a:rPr lang="pl-PL" sz="2800" b="1" dirty="0" err="1" smtClean="0">
                <a:latin typeface="Times New Roman"/>
                <a:cs typeface="Times New Roman"/>
              </a:rPr>
              <a:t>interaction</a:t>
            </a:r>
            <a:endParaRPr lang="pl-PL" sz="2800" b="1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uj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36400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68" y="620688"/>
            <a:ext cx="5069588" cy="45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504" y="5517232"/>
            <a:ext cx="8957004" cy="1631216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COSY-11: 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 113 (2014) 062004</a:t>
            </a:r>
          </a:p>
          <a:p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358656" y="499839"/>
            <a:ext cx="768350" cy="76835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dirty="0">
                <a:solidFill>
                  <a:srgbClr val="000000"/>
                </a:solidFill>
              </a:rPr>
              <a:t>p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28164"/>
            <a:ext cx="8955691" cy="6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915816" y="836712"/>
            <a:ext cx="24428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75856" y="646460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pl-PL" dirty="0" smtClean="0">
                <a:solidFill>
                  <a:srgbClr val="000000"/>
                </a:solidFill>
                <a:cs typeface="Arial" charset="0"/>
              </a:rPr>
              <a:t>'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21288"/>
            <a:ext cx="10288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           CBELSA/TAPS: Vreal(</a:t>
            </a:r>
            <a:r>
              <a:rPr lang="el-GR" b="1" dirty="0" smtClean="0"/>
              <a:t>ρ0) =−37±10(</a:t>
            </a:r>
            <a:r>
              <a:rPr lang="pl-PL" b="1" dirty="0" smtClean="0"/>
              <a:t>stat.)±10(syst.)  </a:t>
            </a:r>
          </a:p>
          <a:p>
            <a:r>
              <a:rPr lang="pl-PL" b="1" dirty="0" smtClean="0"/>
              <a:t>        Phys. Lett</a:t>
            </a:r>
            <a:r>
              <a:rPr lang="pl-PL" b="1" dirty="0"/>
              <a:t>. </a:t>
            </a:r>
            <a:r>
              <a:rPr lang="pl-PL" b="1" dirty="0" smtClean="0"/>
              <a:t>B727, </a:t>
            </a:r>
            <a:r>
              <a:rPr lang="pl-PL" b="1" dirty="0"/>
              <a:t>417 (2013); </a:t>
            </a:r>
            <a:r>
              <a:rPr lang="pl-PL" b="1" dirty="0" smtClean="0"/>
              <a:t>Phys. Lett. B710, </a:t>
            </a:r>
            <a:r>
              <a:rPr lang="pl-PL" b="1" dirty="0"/>
              <a:t>600 (2012)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3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5616" y="44624"/>
            <a:ext cx="6842522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             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roduction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pl-PL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885384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7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77025" y="3791645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η</a:t>
            </a:r>
          </a:p>
        </p:txBody>
      </p:sp>
      <p:pic>
        <p:nvPicPr>
          <p:cNvPr id="13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36400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476672" y="7122894"/>
            <a:ext cx="7267502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600" b="1" dirty="0" err="1" smtClean="0">
                <a:latin typeface="Palatino Linotype" pitchFamily="18" charset="0"/>
              </a:rPr>
              <a:t>Transition</a:t>
            </a:r>
            <a:r>
              <a:rPr lang="pl-PL" sz="1600" b="1" dirty="0" smtClean="0">
                <a:latin typeface="Palatino Linotype" pitchFamily="18" charset="0"/>
              </a:rPr>
              <a:t> Form-</a:t>
            </a:r>
            <a:r>
              <a:rPr lang="pl-PL" sz="1600" b="1" dirty="0" err="1" smtClean="0">
                <a:latin typeface="Palatino Linotype" pitchFamily="18" charset="0"/>
              </a:rPr>
              <a:t>Factors</a:t>
            </a:r>
            <a:r>
              <a:rPr lang="pl-PL" sz="1600" b="1" dirty="0" smtClean="0">
                <a:latin typeface="Palatino Linotype" pitchFamily="18" charset="0"/>
              </a:rPr>
              <a:t>:  J. </a:t>
            </a:r>
            <a:r>
              <a:rPr lang="pl-PL" sz="1600" b="1" dirty="0" err="1" smtClean="0">
                <a:latin typeface="Palatino Linotype" pitchFamily="18" charset="0"/>
              </a:rPr>
              <a:t>Zdebik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(2013); </a:t>
            </a:r>
            <a:r>
              <a:rPr lang="pl-PL" sz="1600" b="1" dirty="0" err="1" smtClean="0">
                <a:latin typeface="Palatino Linotype" pitchFamily="18" charset="0"/>
              </a:rPr>
              <a:t>M.Hodana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(2012)</a:t>
            </a:r>
            <a:endParaRPr lang="pl-PL" sz="18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62936" y="7266910"/>
            <a:ext cx="5397696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/>
              <a:t>R. Pohl </a:t>
            </a:r>
            <a:r>
              <a:rPr lang="pl-PL" sz="1600" b="1" dirty="0" smtClean="0"/>
              <a:t>et al.</a:t>
            </a:r>
            <a:r>
              <a:rPr lang="en-US" sz="1600" b="1" dirty="0" smtClean="0"/>
              <a:t>, </a:t>
            </a:r>
            <a:r>
              <a:rPr lang="en-US" sz="1600" b="1" dirty="0"/>
              <a:t>The size of the proton, Nature 466, 213 (2010)</a:t>
            </a:r>
            <a:endParaRPr lang="pl-PL" sz="1600" b="1" i="1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2" y="976074"/>
            <a:ext cx="6336704" cy="590931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atural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-proton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-proton-proton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 flipV="1">
            <a:off x="1619672" y="980728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 flipV="1">
            <a:off x="1619672" y="1662762"/>
            <a:ext cx="6336704" cy="133419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flipV="1">
            <a:off x="1619672" y="2996952"/>
            <a:ext cx="6336704" cy="75812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7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9" name="Picture 5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53" y="2150889"/>
            <a:ext cx="4676775" cy="3924300"/>
          </a:xfrm>
          <a:noFill/>
          <a:ln/>
        </p:spPr>
      </p:pic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461516" y="1815207"/>
            <a:ext cx="3041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</a:t>
            </a:r>
            <a:r>
              <a:rPr lang="pl-PL" u="none" dirty="0" smtClean="0">
                <a:solidFill>
                  <a:schemeClr val="accent2"/>
                </a:solidFill>
              </a:rPr>
              <a:t>dynamics  </a:t>
            </a:r>
            <a:r>
              <a:rPr lang="pl-PL" dirty="0" smtClean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u="none" dirty="0">
                <a:solidFill>
                  <a:schemeClr val="accent2"/>
                </a:solidFill>
              </a:rPr>
              <a:t>|M</a:t>
            </a:r>
            <a:r>
              <a:rPr lang="de-DE" u="none" baseline="-25000" dirty="0">
                <a:solidFill>
                  <a:schemeClr val="accent2"/>
                </a:solidFill>
              </a:rPr>
              <a:t>0</a:t>
            </a:r>
            <a:r>
              <a:rPr lang="de-DE" u="none" dirty="0">
                <a:solidFill>
                  <a:schemeClr val="accent2"/>
                </a:solidFill>
              </a:rPr>
              <a:t>|</a:t>
            </a:r>
            <a:r>
              <a:rPr lang="de-DE" u="none" baseline="30000" dirty="0">
                <a:solidFill>
                  <a:schemeClr val="accent2"/>
                </a:solidFill>
              </a:rPr>
              <a:t>2</a:t>
            </a:r>
            <a:r>
              <a:rPr lang="pl-PL" dirty="0">
                <a:sym typeface="Wingdings" pitchFamily="2" charset="2"/>
              </a:rPr>
              <a:t>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66228" y="6111701"/>
            <a:ext cx="381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</a:t>
            </a:r>
            <a:r>
              <a:rPr lang="de-DE" sz="1600" u="none" dirty="0"/>
              <a:t>ONE NUMBER </a:t>
            </a:r>
            <a:r>
              <a:rPr lang="en-US" sz="1600" u="none" dirty="0">
                <a:solidFill>
                  <a:schemeClr val="accent2"/>
                </a:solidFill>
              </a:rPr>
              <a:t>  and</a:t>
            </a:r>
            <a:r>
              <a:rPr lang="pl-PL" sz="1600" u="none" dirty="0">
                <a:solidFill>
                  <a:schemeClr val="accent2"/>
                </a:solidFill>
                <a:sym typeface="Wingdings" pitchFamily="2" charset="2"/>
              </a:rPr>
              <a:t>  MANY GRAPHS </a:t>
            </a:r>
            <a:endParaRPr lang="en-US" sz="1600" u="none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sz="1600" u="none" dirty="0">
                <a:solidFill>
                  <a:schemeClr val="accent2"/>
                </a:solidFill>
                <a:sym typeface="Wingdings" pitchFamily="2" charset="2"/>
              </a:rPr>
              <a:t>                                  </a:t>
            </a:r>
            <a:endParaRPr lang="de-DE" sz="2000" dirty="0">
              <a:sym typeface="Wingdings" pitchFamily="2" charset="2"/>
            </a:endParaRP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4458841" y="1026492"/>
            <a:ext cx="47513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/>
              <a:t>   </a:t>
            </a:r>
            <a:r>
              <a:rPr lang="pl-PL" sz="1600" u="none"/>
              <a:t>What would the first experimental physicists  tell us?</a:t>
            </a:r>
          </a:p>
          <a:p>
            <a:endParaRPr lang="de-DE" sz="1400">
              <a:sym typeface="Wingdings" pitchFamily="2" charset="2"/>
            </a:endParaRP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4596259" y="4147393"/>
            <a:ext cx="4440237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 dirty="0"/>
              <a:t>                 </a:t>
            </a:r>
            <a:r>
              <a:rPr lang="pl-PL" sz="1600" u="none" dirty="0" err="1"/>
              <a:t>What</a:t>
            </a:r>
            <a:r>
              <a:rPr lang="pl-PL" sz="1600" u="none" dirty="0"/>
              <a:t> </a:t>
            </a:r>
            <a:r>
              <a:rPr lang="pl-PL" sz="1600" u="none" dirty="0" err="1"/>
              <a:t>would</a:t>
            </a:r>
            <a:r>
              <a:rPr lang="pl-PL" sz="1600" u="none" dirty="0"/>
              <a:t> the </a:t>
            </a:r>
            <a:r>
              <a:rPr lang="en-US" sz="1600" u="none" dirty="0"/>
              <a:t> best student </a:t>
            </a:r>
          </a:p>
          <a:p>
            <a:r>
              <a:rPr lang="en-US" sz="1600" u="none" dirty="0"/>
              <a:t>            of the </a:t>
            </a:r>
            <a:r>
              <a:rPr lang="en-US" sz="1600" u="none" dirty="0" err="1"/>
              <a:t>Jagellonian</a:t>
            </a:r>
            <a:r>
              <a:rPr lang="en-US" sz="1600" u="none" dirty="0"/>
              <a:t> University tell us?</a:t>
            </a:r>
            <a:endParaRPr lang="pl-PL" sz="1600" u="none" dirty="0"/>
          </a:p>
          <a:p>
            <a:endParaRPr lang="en-US" sz="1600" u="none" dirty="0"/>
          </a:p>
          <a:p>
            <a:r>
              <a:rPr lang="en-US" sz="1600" u="none" dirty="0"/>
              <a:t>He is encouraging us</a:t>
            </a:r>
            <a:r>
              <a:rPr lang="pl-PL" sz="1600" u="none" dirty="0"/>
              <a:t> to </a:t>
            </a:r>
            <a:r>
              <a:rPr lang="pl-PL" sz="1600" u="none" dirty="0" err="1"/>
              <a:t>continue</a:t>
            </a:r>
            <a:r>
              <a:rPr lang="en-US" sz="1600" u="none" dirty="0"/>
              <a:t>:</a:t>
            </a:r>
          </a:p>
          <a:p>
            <a:endParaRPr lang="en-US" sz="1600" u="none" dirty="0"/>
          </a:p>
          <a:p>
            <a:r>
              <a:rPr lang="en-US" sz="1600" u="none" dirty="0"/>
              <a:t>                     </a:t>
            </a:r>
            <a:r>
              <a:rPr lang="en-US" sz="2000" i="1" u="none" dirty="0">
                <a:solidFill>
                  <a:srgbClr val="FF0000"/>
                </a:solidFill>
              </a:rPr>
              <a:t>For what is determinate </a:t>
            </a:r>
          </a:p>
          <a:p>
            <a:r>
              <a:rPr lang="en-US" sz="2000" i="1" u="none" dirty="0">
                <a:solidFill>
                  <a:srgbClr val="FF0000"/>
                </a:solidFill>
              </a:rPr>
              <a:t>     cannot have innumerable explanations</a:t>
            </a:r>
          </a:p>
          <a:p>
            <a:endParaRPr lang="pl-PL" sz="1600" u="none" dirty="0"/>
          </a:p>
          <a:p>
            <a:r>
              <a:rPr lang="en-US" sz="1400" u="none" dirty="0"/>
              <a:t>NICOLAUS COPERNICUS</a:t>
            </a:r>
            <a:r>
              <a:rPr lang="pl-PL" sz="1400" u="none" dirty="0"/>
              <a:t> </a:t>
            </a:r>
            <a:endParaRPr lang="en-US" sz="1400" u="none" dirty="0"/>
          </a:p>
          <a:p>
            <a:r>
              <a:rPr lang="en-US" sz="1400" u="none" dirty="0"/>
              <a:t>                        ”Minor Works III, Letter against Wagner</a:t>
            </a:r>
            <a:r>
              <a:rPr lang="pl-PL" sz="1400" u="none" dirty="0"/>
              <a:t>”</a:t>
            </a:r>
            <a:endParaRPr lang="de-DE" sz="1400" dirty="0">
              <a:sym typeface="Wingdings" pitchFamily="2" charset="2"/>
            </a:endParaRP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4638228" y="1458292"/>
            <a:ext cx="46863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600" u="none"/>
              <a:t>Salviati.  </a:t>
            </a:r>
            <a:r>
              <a:rPr lang="pl-PL" sz="1800" i="1" u="none"/>
              <a:t>But if, of many computations, </a:t>
            </a:r>
            <a:endParaRPr lang="en-US" sz="1800" i="1" u="none"/>
          </a:p>
          <a:p>
            <a:r>
              <a:rPr lang="en-US" sz="1800" i="1" u="none"/>
              <a:t>                   </a:t>
            </a:r>
            <a:r>
              <a:rPr lang="pl-PL" sz="1800" i="1" u="none"/>
              <a:t>not even two</a:t>
            </a:r>
            <a:r>
              <a:rPr lang="en-US" sz="1800" i="1" u="none"/>
              <a:t> </a:t>
            </a:r>
            <a:r>
              <a:rPr lang="pl-PL" sz="1800" i="1" u="none"/>
              <a:t>came out in agreement, </a:t>
            </a:r>
            <a:endParaRPr lang="en-US" sz="1800" i="1" u="none"/>
          </a:p>
          <a:p>
            <a:r>
              <a:rPr lang="en-US" sz="1800" i="1" u="none"/>
              <a:t>                   </a:t>
            </a:r>
            <a:r>
              <a:rPr lang="pl-PL" sz="1800" i="1" u="none"/>
              <a:t>what would you think of that?</a:t>
            </a:r>
          </a:p>
          <a:p>
            <a:r>
              <a:rPr lang="pl-PL" sz="1400" u="none"/>
              <a:t>      </a:t>
            </a:r>
            <a:r>
              <a:rPr lang="pl-PL" sz="1600" u="none"/>
              <a:t>Simplicio. </a:t>
            </a:r>
            <a:r>
              <a:rPr lang="pl-PL" sz="2000" i="1" u="none">
                <a:solidFill>
                  <a:srgbClr val="FF0000"/>
                </a:solidFill>
              </a:rPr>
              <a:t>If that is how the matters stand, </a:t>
            </a:r>
          </a:p>
          <a:p>
            <a:r>
              <a:rPr lang="pl-PL" sz="2000" i="1" u="none">
                <a:solidFill>
                  <a:srgbClr val="FF0000"/>
                </a:solidFill>
              </a:rPr>
              <a:t>                           it is truly a serious defect</a:t>
            </a:r>
          </a:p>
          <a:p>
            <a:r>
              <a:rPr lang="pl-PL" sz="1400" u="none"/>
              <a:t>      </a:t>
            </a:r>
            <a:r>
              <a:rPr lang="en-US" sz="1400" u="none"/>
              <a:t>   </a:t>
            </a:r>
            <a:r>
              <a:rPr lang="pl-PL" sz="1400" u="none"/>
              <a:t>GALILEO GALILEI </a:t>
            </a:r>
            <a:endParaRPr lang="en-US" sz="1400" u="none"/>
          </a:p>
          <a:p>
            <a:r>
              <a:rPr lang="en-US" sz="1400" u="none"/>
              <a:t>                ”</a:t>
            </a:r>
            <a:r>
              <a:rPr lang="pl-PL" sz="1400" u="none"/>
              <a:t>Dialogue concerning the two chief world systems”</a:t>
            </a:r>
            <a:endParaRPr lang="de-DE" sz="1400">
              <a:sym typeface="Wingdings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dynamics        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meson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5496" y="658713"/>
            <a:ext cx="2254250" cy="754063"/>
            <a:chOff x="2789" y="527"/>
            <a:chExt cx="1420" cy="475"/>
          </a:xfrm>
        </p:grpSpPr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2789" y="618"/>
              <a:ext cx="1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u="none" dirty="0">
                  <a:cs typeface="Times New Roman" pitchFamily="18" charset="0"/>
                </a:rPr>
                <a:t>σ</a:t>
              </a:r>
              <a:r>
                <a:rPr lang="en-US" u="none" dirty="0">
                  <a:cs typeface="Times New Roman" pitchFamily="18" charset="0"/>
                </a:rPr>
                <a:t> =       </a:t>
              </a:r>
              <a:r>
                <a:rPr lang="en-US" u="none" dirty="0" err="1">
                  <a:cs typeface="Times New Roman" pitchFamily="18" charset="0"/>
                </a:rPr>
                <a:t>dV</a:t>
              </a:r>
              <a:r>
                <a:rPr lang="en-US" u="none" baseline="-25000" dirty="0" err="1">
                  <a:cs typeface="Times New Roman" pitchFamily="18" charset="0"/>
                </a:rPr>
                <a:t>p</a:t>
              </a:r>
              <a:r>
                <a:rPr lang="pl-PL" u="none" baseline="-25000" dirty="0">
                  <a:cs typeface="Times New Roman" pitchFamily="18" charset="0"/>
                </a:rPr>
                <a:t>s</a:t>
              </a:r>
              <a:r>
                <a:rPr lang="en-US" u="none" dirty="0">
                  <a:cs typeface="Times New Roman" pitchFamily="18" charset="0"/>
                </a:rPr>
                <a:t> |M|</a:t>
              </a:r>
              <a:r>
                <a:rPr lang="en-US" u="none" baseline="30000" dirty="0">
                  <a:cs typeface="Times New Roman" pitchFamily="18" charset="0"/>
                </a:rPr>
                <a:t>2</a:t>
              </a:r>
              <a:endParaRPr lang="en-US" u="none" dirty="0">
                <a:cs typeface="Times New Roman" pitchFamily="18" charset="0"/>
              </a:endParaRPr>
            </a:p>
          </p:txBody>
        </p:sp>
        <p:graphicFrame>
          <p:nvGraphicFramePr>
            <p:cNvPr id="11" name="Object 29"/>
            <p:cNvGraphicFramePr>
              <a:graphicFrameLocks noChangeAspect="1"/>
            </p:cNvGraphicFramePr>
            <p:nvPr/>
          </p:nvGraphicFramePr>
          <p:xfrm>
            <a:off x="3107" y="527"/>
            <a:ext cx="444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8" name="Formel" r:id="rId5" imgW="368280" imgH="393480" progId="Equation.3">
                    <p:embed/>
                  </p:oleObj>
                </mc:Choice>
                <mc:Fallback>
                  <p:oleObj name="Formel" r:id="rId5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444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660277" y="1243608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u="none" dirty="0"/>
              <a:t>|M|</a:t>
            </a:r>
            <a:r>
              <a:rPr lang="de-DE" u="none" baseline="30000" dirty="0"/>
              <a:t>2 </a:t>
            </a:r>
            <a:r>
              <a:rPr lang="de-DE" u="none" dirty="0"/>
              <a:t> ~ |M</a:t>
            </a:r>
            <a:r>
              <a:rPr lang="de-DE" u="none" baseline="-25000" dirty="0"/>
              <a:t>0</a:t>
            </a:r>
            <a:r>
              <a:rPr lang="de-DE" u="none" dirty="0"/>
              <a:t>|</a:t>
            </a:r>
            <a:r>
              <a:rPr lang="de-DE" u="none" baseline="30000" dirty="0"/>
              <a:t>2 </a:t>
            </a:r>
            <a:r>
              <a:rPr lang="de-DE" u="none" dirty="0"/>
              <a:t>|M</a:t>
            </a:r>
            <a:r>
              <a:rPr lang="de-DE" u="none" baseline="-25000" dirty="0"/>
              <a:t>FSI</a:t>
            </a:r>
            <a:r>
              <a:rPr lang="de-DE" u="none" dirty="0"/>
              <a:t>|</a:t>
            </a:r>
            <a:r>
              <a:rPr lang="de-DE" u="none" baseline="30000" dirty="0"/>
              <a:t>2</a:t>
            </a:r>
            <a:endParaRPr lang="de-DE" u="none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588125" y="4310136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" name="Rectangle 1"/>
          <p:cNvSpPr/>
          <p:nvPr/>
        </p:nvSpPr>
        <p:spPr>
          <a:xfrm>
            <a:off x="-252536" y="3904245"/>
            <a:ext cx="9649072" cy="1964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11188" y="4383161"/>
            <a:ext cx="647700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778250" y="50308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338388" y="5389636"/>
            <a:ext cx="18002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971550" y="4743524"/>
            <a:ext cx="180022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330325" y="43831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627313" y="50308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2770188" y="4743524"/>
            <a:ext cx="25923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4498975" y="5391224"/>
            <a:ext cx="86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372225" y="41672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6805613" y="4743524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7092950" y="4238699"/>
            <a:ext cx="576263" cy="5762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019925" y="4886399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7237413" y="431172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0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6862763" y="2767013"/>
            <a:ext cx="287337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2727325" y="43703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2305050" y="48148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728788" y="37988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6600CC"/>
              </a:solidFill>
            </a:endParaRP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1011238" y="7000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6600CC"/>
              </a:solidFill>
            </a:endParaRPr>
          </a:p>
        </p:txBody>
      </p:sp>
      <p:pic>
        <p:nvPicPr>
          <p:cNvPr id="2273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37991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4572000" y="0"/>
            <a:ext cx="39485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        </a:t>
            </a:r>
            <a:r>
              <a:rPr lang="pl-PL" u="none" dirty="0">
                <a:solidFill>
                  <a:schemeClr val="accent2"/>
                </a:solidFill>
              </a:rPr>
              <a:t>dynamics  </a:t>
            </a:r>
            <a:r>
              <a:rPr lang="pl-PL" dirty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u="none" dirty="0">
                <a:solidFill>
                  <a:schemeClr val="accent2"/>
                </a:solidFill>
              </a:rPr>
              <a:t>|M</a:t>
            </a:r>
            <a:r>
              <a:rPr lang="de-DE" u="none" baseline="-25000" dirty="0">
                <a:solidFill>
                  <a:schemeClr val="accent2"/>
                </a:solidFill>
              </a:rPr>
              <a:t>0</a:t>
            </a:r>
            <a:r>
              <a:rPr lang="de-DE" u="none" dirty="0">
                <a:solidFill>
                  <a:schemeClr val="accent2"/>
                </a:solidFill>
              </a:rPr>
              <a:t>|</a:t>
            </a:r>
            <a:r>
              <a:rPr lang="de-DE" u="none" baseline="30000" dirty="0">
                <a:solidFill>
                  <a:schemeClr val="accent2"/>
                </a:solidFill>
              </a:rPr>
              <a:t>2</a:t>
            </a:r>
            <a:r>
              <a:rPr lang="pl-PL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u="none" dirty="0">
                <a:sym typeface="Wingdings" pitchFamily="2" charset="2"/>
              </a:rPr>
              <a:t>      </a:t>
            </a:r>
            <a:r>
              <a:rPr lang="en-US" u="none" dirty="0">
                <a:solidFill>
                  <a:schemeClr val="accent2"/>
                </a:solidFill>
                <a:sym typeface="Wingdings" pitchFamily="2" charset="2"/>
              </a:rPr>
              <a:t>LARGE </a:t>
            </a:r>
            <a:r>
              <a:rPr lang="en-US" u="none" dirty="0" smtClean="0">
                <a:solidFill>
                  <a:schemeClr val="accent2"/>
                </a:solidFill>
                <a:sym typeface="Wingdings" pitchFamily="2" charset="2"/>
              </a:rPr>
              <a:t>→ </a:t>
            </a:r>
            <a:r>
              <a:rPr lang="en-US" u="none" dirty="0">
                <a:solidFill>
                  <a:schemeClr val="accent2"/>
                </a:solidFill>
                <a:sym typeface="Wingdings" pitchFamily="2" charset="2"/>
              </a:rPr>
              <a:t>RESONANSE</a:t>
            </a:r>
            <a:endParaRPr lang="de-DE" u="none" dirty="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22734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376487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5652120" y="3768422"/>
            <a:ext cx="47513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u="none" dirty="0">
                <a:solidFill>
                  <a:schemeClr val="accent2"/>
                </a:solidFill>
              </a:rPr>
              <a:t>CELSIUS</a:t>
            </a:r>
            <a:endParaRPr lang="pl-PL" sz="3600" u="none" dirty="0">
              <a:solidFill>
                <a:schemeClr val="accent2"/>
              </a:solidFill>
            </a:endParaRPr>
          </a:p>
          <a:p>
            <a:endParaRPr lang="de-DE" sz="3600" u="none" dirty="0">
              <a:solidFill>
                <a:schemeClr val="accent2"/>
              </a:solidFill>
            </a:endParaRPr>
          </a:p>
          <a:p>
            <a:r>
              <a:rPr lang="de-DE" sz="3600" u="none" dirty="0" smtClean="0">
                <a:solidFill>
                  <a:schemeClr val="accent2"/>
                </a:solidFill>
              </a:rPr>
              <a:t>COSY</a:t>
            </a:r>
            <a:r>
              <a:rPr lang="pl-PL" sz="3600" dirty="0">
                <a:solidFill>
                  <a:schemeClr val="accent2"/>
                </a:solidFill>
              </a:rPr>
              <a:t/>
            </a:r>
            <a:br>
              <a:rPr lang="pl-PL" sz="3600" dirty="0">
                <a:solidFill>
                  <a:schemeClr val="accent2"/>
                </a:solidFill>
              </a:rPr>
            </a:br>
            <a:endParaRPr lang="de-DE" sz="3600" u="none" dirty="0">
              <a:solidFill>
                <a:schemeClr val="accent2"/>
              </a:solidFill>
            </a:endParaRPr>
          </a:p>
          <a:p>
            <a:r>
              <a:rPr lang="de-DE" sz="3600" u="none" dirty="0" smtClean="0">
                <a:solidFill>
                  <a:schemeClr val="accent2"/>
                </a:solidFill>
              </a:rPr>
              <a:t>SATURNE</a:t>
            </a:r>
            <a:endParaRPr lang="pl-PL" sz="3600" u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1"/>
          <a:stretch>
            <a:fillRect/>
          </a:stretch>
        </p:blipFill>
        <p:spPr>
          <a:xfrm>
            <a:off x="611188" y="-557213"/>
            <a:ext cx="7129462" cy="6289676"/>
          </a:xfrm>
          <a:noFill/>
        </p:spPr>
      </p:pic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2627784" y="5516711"/>
            <a:ext cx="649287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>
            <a:off x="3277071" y="5807223"/>
            <a:ext cx="20034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5507509" y="5734198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3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563938" y="3357563"/>
            <a:ext cx="626427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pl-PL" sz="2000" u="none"/>
              <a:t>    </a:t>
            </a:r>
            <a:r>
              <a:rPr lang="de-DE" sz="2000" u="none"/>
              <a:t>     STRONG ISOSPIN DEPENDENCE</a:t>
            </a:r>
          </a:p>
          <a:p>
            <a:pPr lvl="1"/>
            <a:r>
              <a:rPr lang="de-DE" sz="2000" u="none"/>
              <a:t>          Eta meson is by factor  of </a:t>
            </a:r>
            <a:r>
              <a:rPr lang="de-DE" sz="2800" u="none"/>
              <a:t>12 </a:t>
            </a:r>
          </a:p>
          <a:p>
            <a:pPr lvl="1"/>
            <a:r>
              <a:rPr lang="de-DE" sz="2800" u="none"/>
              <a:t>          </a:t>
            </a:r>
            <a:r>
              <a:rPr lang="de-DE" sz="2000" u="none"/>
              <a:t>more coupiously produced </a:t>
            </a:r>
          </a:p>
          <a:p>
            <a:pPr lvl="1"/>
            <a:r>
              <a:rPr lang="de-DE" sz="2000" u="none"/>
              <a:t>          when the total isospin of nucleons </a:t>
            </a:r>
          </a:p>
          <a:p>
            <a:pPr lvl="1"/>
            <a:r>
              <a:rPr lang="de-DE" sz="2000" u="none"/>
              <a:t>                            is equal to </a:t>
            </a:r>
            <a:r>
              <a:rPr lang="de-DE" sz="2800" u="none"/>
              <a:t>0 </a:t>
            </a:r>
          </a:p>
          <a:p>
            <a:pPr lvl="1"/>
            <a:r>
              <a:rPr lang="de-DE" sz="2000" u="none"/>
              <a:t>                   than when it is equal to </a:t>
            </a:r>
            <a:r>
              <a:rPr lang="de-DE" sz="2800" u="none"/>
              <a:t>1</a:t>
            </a:r>
          </a:p>
          <a:p>
            <a:pPr lvl="1"/>
            <a:r>
              <a:rPr lang="de-DE" sz="2800" u="none"/>
              <a:t>    </a:t>
            </a:r>
            <a:r>
              <a:rPr lang="de-DE" u="none"/>
              <a:t>Strong evidence of   isovector</a:t>
            </a:r>
            <a:r>
              <a:rPr lang="pl-PL" u="none"/>
              <a:t> </a:t>
            </a:r>
            <a:r>
              <a:rPr lang="de-DE" u="none"/>
              <a:t>meson</a:t>
            </a:r>
          </a:p>
          <a:p>
            <a:pPr lvl="1"/>
            <a:r>
              <a:rPr lang="de-DE" sz="2800" u="none"/>
              <a:t>     </a:t>
            </a:r>
            <a:r>
              <a:rPr lang="de-DE" u="none"/>
              <a:t>exchange in</a:t>
            </a:r>
            <a:r>
              <a:rPr lang="pl-PL" u="none"/>
              <a:t>  </a:t>
            </a:r>
            <a:r>
              <a:rPr lang="de-DE" u="none"/>
              <a:t>production mechanism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1403746" y="4852317"/>
            <a:ext cx="66246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u="none" dirty="0" smtClean="0">
                <a:solidFill>
                  <a:srgbClr val="9900FF"/>
                </a:solidFill>
              </a:rPr>
              <a:t>CELSIUS</a:t>
            </a:r>
            <a:endParaRPr lang="de-DE" sz="1200" u="none" dirty="0">
              <a:solidFill>
                <a:srgbClr val="9900FF"/>
              </a:solidFill>
            </a:endParaRPr>
          </a:p>
          <a:p>
            <a:r>
              <a:rPr lang="de-DE" sz="2800" u="none" dirty="0" smtClean="0">
                <a:solidFill>
                  <a:srgbClr val="9900FF"/>
                </a:solidFill>
              </a:rPr>
              <a:t>COSY</a:t>
            </a:r>
            <a:r>
              <a:rPr lang="pl-PL" sz="2800" dirty="0">
                <a:solidFill>
                  <a:srgbClr val="9900FF"/>
                </a:solidFill>
              </a:rPr>
              <a:t/>
            </a:r>
            <a:br>
              <a:rPr lang="pl-PL" sz="2800" dirty="0">
                <a:solidFill>
                  <a:srgbClr val="9900FF"/>
                </a:solidFill>
              </a:rPr>
            </a:br>
            <a:r>
              <a:rPr lang="pl-PL" sz="2800" u="none" dirty="0" smtClean="0">
                <a:solidFill>
                  <a:srgbClr val="9900FF"/>
                </a:solidFill>
              </a:rPr>
              <a:t>SATURNE</a:t>
            </a:r>
            <a:endParaRPr lang="de-DE" sz="2800" u="none" dirty="0">
              <a:solidFill>
                <a:srgbClr val="9900FF"/>
              </a:solidFill>
            </a:endParaRPr>
          </a:p>
        </p:txBody>
      </p:sp>
      <p:pic>
        <p:nvPicPr>
          <p:cNvPr id="37376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33375"/>
            <a:ext cx="3302000" cy="2943225"/>
          </a:xfrm>
          <a:noFill/>
          <a:ln/>
        </p:spPr>
      </p:pic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55800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60118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62912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8636"/>
            <a:ext cx="4464496" cy="45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0" grpId="0"/>
      <p:bldP spid="373771" grpId="0"/>
      <p:bldP spid="3737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330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3238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7556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10350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539750" y="1700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3181350" y="333375"/>
            <a:ext cx="5962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/>
              <a:t>      </a:t>
            </a:r>
            <a:r>
              <a:rPr lang="en-US" sz="2000" u="none"/>
              <a:t>This was PREDICTED already about 2500 years ago </a:t>
            </a:r>
          </a:p>
          <a:p>
            <a:r>
              <a:rPr lang="en-US" sz="2000" u="none"/>
              <a:t>                          by the very first physicists</a:t>
            </a:r>
          </a:p>
          <a:p>
            <a:r>
              <a:rPr lang="en-US" sz="2000" u="none"/>
              <a:t>     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2936875" y="1125538"/>
            <a:ext cx="6054725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none" dirty="0">
                <a:solidFill>
                  <a:srgbClr val="FF0000"/>
                </a:solidFill>
              </a:rPr>
              <a:t>Thus, it is suggested that among created beings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there must be some basic agent which will move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             things and bring them together</a:t>
            </a:r>
          </a:p>
          <a:p>
            <a:endParaRPr lang="pl-PL" sz="1800" u="none" dirty="0"/>
          </a:p>
          <a:p>
            <a:r>
              <a:rPr lang="en-US" sz="1400" u="none" dirty="0"/>
              <a:t>ARISTOTLE</a:t>
            </a:r>
            <a:r>
              <a:rPr lang="pl-PL" sz="1400" u="none" dirty="0"/>
              <a:t> </a:t>
            </a:r>
            <a:endParaRPr lang="en-US" sz="1400" u="none" dirty="0"/>
          </a:p>
          <a:p>
            <a:r>
              <a:rPr lang="en-US" sz="1400" u="none" dirty="0"/>
              <a:t>             “Metaphysics” </a:t>
            </a:r>
            <a:endParaRPr lang="de-DE" sz="1400" dirty="0">
              <a:sym typeface="Wingdings" pitchFamily="2" charset="2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023940"/>
            <a:ext cx="3154363" cy="3284538"/>
          </a:xfrm>
          <a:noFill/>
          <a:ln/>
        </p:spPr>
      </p:pic>
      <p:pic>
        <p:nvPicPr>
          <p:cNvPr id="1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2996952"/>
            <a:ext cx="3098800" cy="3349626"/>
          </a:xfrm>
          <a:noFill/>
          <a:ln/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7669287" y="3907904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FF0000"/>
                </a:solidFill>
                <a:latin typeface="Symbol" pitchFamily="18" charset="2"/>
              </a:rPr>
              <a:t>r</a:t>
            </a:r>
            <a:endParaRPr lang="pl-PL" u="none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237456" y="3907904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latin typeface="Symbol" pitchFamily="18" charset="2"/>
              </a:rPr>
              <a:t>p</a:t>
            </a:r>
            <a:endParaRPr lang="pl-PL" u="none" dirty="0">
              <a:latin typeface="Symbol" pitchFamily="18" charset="2"/>
            </a:endParaRP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0" y="6362164"/>
            <a:ext cx="9252520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sz="2000" b="1" u="none" dirty="0"/>
              <a:t>    </a:t>
            </a:r>
            <a:r>
              <a:rPr lang="pl-PL" sz="2000" b="1" u="none" dirty="0" smtClean="0"/>
              <a:t>                       </a:t>
            </a:r>
            <a:r>
              <a:rPr lang="pl-PL" b="1" u="none" dirty="0" smtClean="0"/>
              <a:t>COSY-11</a:t>
            </a:r>
            <a:r>
              <a:rPr lang="pl-PL" b="1" u="none" dirty="0"/>
              <a:t>: </a:t>
            </a:r>
            <a:r>
              <a:rPr lang="pl-PL" b="1" dirty="0" err="1" smtClean="0"/>
              <a:t>Phys</a:t>
            </a:r>
            <a:r>
              <a:rPr lang="pl-PL" b="1" dirty="0" smtClean="0"/>
              <a:t>. </a:t>
            </a:r>
            <a:r>
              <a:rPr lang="pl-PL" b="1" dirty="0" err="1" smtClean="0"/>
              <a:t>Rev</a:t>
            </a:r>
            <a:r>
              <a:rPr lang="pl-PL" b="1" dirty="0" smtClean="0"/>
              <a:t>. </a:t>
            </a:r>
            <a:r>
              <a:rPr lang="pl-PL" b="1" dirty="0" err="1" smtClean="0"/>
              <a:t>Lett</a:t>
            </a:r>
            <a:r>
              <a:rPr lang="pl-PL" b="1" dirty="0"/>
              <a:t>. 98 (2007) 122003</a:t>
            </a:r>
            <a:r>
              <a:rPr lang="pl-PL" sz="2800" u="none" dirty="0" smtClean="0"/>
              <a:t>    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36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6512" y="-534347"/>
            <a:ext cx="9180512" cy="304698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/>
              <a:t>     </a:t>
            </a:r>
            <a:r>
              <a:rPr lang="pl-PL" sz="3200" b="1" dirty="0" smtClean="0"/>
              <a:t>                </a:t>
            </a:r>
          </a:p>
          <a:p>
            <a:r>
              <a:rPr lang="pl-PL" sz="3200" b="1" dirty="0"/>
              <a:t> </a:t>
            </a:r>
            <a:r>
              <a:rPr lang="pl-PL" sz="3200" b="1" dirty="0" smtClean="0"/>
              <a:t>                           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28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28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</a:t>
            </a:r>
            <a:r>
              <a:rPr lang="pl-PL" sz="3200" b="1" dirty="0" smtClean="0">
                <a:sym typeface="Symbol" pitchFamily="18" charset="2"/>
              </a:rPr>
              <a:t>10</a:t>
            </a:r>
            <a:r>
              <a:rPr lang="pl-PL" sz="3200" b="1" baseline="30000" dirty="0" smtClean="0">
                <a:sym typeface="Symbol" pitchFamily="18" charset="2"/>
              </a:rPr>
              <a:t>9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2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and</a:t>
            </a:r>
            <a:r>
              <a:rPr lang="pl-PL" sz="32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800" b="1" dirty="0" smtClean="0">
                <a:sym typeface="Symbol" pitchFamily="18" charset="2"/>
              </a:rPr>
              <a:t>10</a:t>
            </a:r>
            <a:r>
              <a:rPr lang="pl-PL" sz="2800" b="1" baseline="30000" dirty="0" smtClean="0">
                <a:sym typeface="Symbol" pitchFamily="18" charset="2"/>
              </a:rPr>
              <a:t>11</a:t>
            </a:r>
            <a:r>
              <a:rPr lang="pl-PL" sz="2800" b="1" dirty="0" smtClean="0">
                <a:sym typeface="Symbol" pitchFamily="18" charset="2"/>
              </a:rPr>
              <a:t> </a:t>
            </a:r>
            <a:r>
              <a:rPr lang="el-GR" sz="2000" b="1" dirty="0" smtClean="0">
                <a:sym typeface="Symbol" pitchFamily="18" charset="2"/>
              </a:rPr>
              <a:t>π</a:t>
            </a:r>
            <a:r>
              <a:rPr lang="pl-PL" sz="2000" b="1" baseline="30000" dirty="0" smtClean="0">
                <a:sym typeface="Symbol" pitchFamily="18" charset="2"/>
              </a:rPr>
              <a:t>0</a:t>
            </a:r>
            <a:r>
              <a:rPr lang="pl-PL" sz="2000" b="1" dirty="0">
                <a:sym typeface="Symbol" pitchFamily="18" charset="2"/>
              </a:rPr>
              <a:t> 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on </a:t>
            </a:r>
            <a:r>
              <a:rPr lang="pl-PL" sz="2000" b="1" dirty="0" err="1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/>
            </a:r>
            <a:b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</a:br>
            <a:r>
              <a:rPr lang="pl-PL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sz="3600" b="1" dirty="0" smtClean="0">
                <a:sym typeface="Symbol" pitchFamily="18" charset="2"/>
              </a:rPr>
              <a:t>10</a:t>
            </a:r>
            <a:r>
              <a:rPr lang="pl-PL" sz="3600" b="1" baseline="30000" dirty="0" smtClean="0">
                <a:sym typeface="Symbol" pitchFamily="18" charset="2"/>
              </a:rPr>
              <a:t>6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6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mesons on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;   Polarization of about 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70%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/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more than factor of  </a:t>
            </a:r>
            <a:r>
              <a:rPr lang="pl-PL" sz="2800" b="1" dirty="0"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00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larger statistics  </a:t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I. Ozerianska, P.M., M. Zieliński,  </a:t>
            </a:r>
            <a:r>
              <a:rPr lang="pl-PL" b="1" dirty="0" smtClean="0">
                <a:cs typeface="Times New Roman" pitchFamily="18" charset="0"/>
                <a:sym typeface="Symbol" pitchFamily="18" charset="2"/>
              </a:rPr>
              <a:t>Acta Phys. Pol. B 46 (2015) 153 </a:t>
            </a:r>
            <a:endParaRPr lang="pl-PL" sz="20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59995"/>
            <a:ext cx="7361588" cy="26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5496" y="9807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→</a:t>
            </a:r>
          </a:p>
        </p:txBody>
      </p:sp>
      <p:pic>
        <p:nvPicPr>
          <p:cNvPr id="28674" name="Picture 2" descr="C:\Users\Moskal\Downloads\3034_dow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" y="7398177"/>
            <a:ext cx="4917314" cy="32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Moskal\Downloads\3034_u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52806"/>
            <a:ext cx="4997202" cy="33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40568" y="5373216"/>
            <a:ext cx="106571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2" y="2492896"/>
            <a:ext cx="9117886" cy="341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4814" y="6063679"/>
            <a:ext cx="6325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SPIN UP                                           SPIN DOWN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7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976074"/>
            <a:ext cx="6336704" cy="590931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atural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-proton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-proton-proton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619672" y="980728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0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6512" y="-534347"/>
            <a:ext cx="9180512" cy="304698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/>
              <a:t>     </a:t>
            </a:r>
            <a:r>
              <a:rPr lang="pl-PL" sz="3200" b="1" dirty="0" smtClean="0"/>
              <a:t>                </a:t>
            </a:r>
          </a:p>
          <a:p>
            <a:r>
              <a:rPr lang="pl-PL" sz="3200" b="1" dirty="0"/>
              <a:t> </a:t>
            </a:r>
            <a:r>
              <a:rPr lang="pl-PL" sz="3200" b="1" dirty="0" smtClean="0"/>
              <a:t>                           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28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28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</a:t>
            </a:r>
            <a:r>
              <a:rPr lang="pl-PL" sz="3200" b="1" dirty="0" smtClean="0">
                <a:sym typeface="Symbol" pitchFamily="18" charset="2"/>
              </a:rPr>
              <a:t>10</a:t>
            </a:r>
            <a:r>
              <a:rPr lang="pl-PL" sz="3200" b="1" baseline="30000" dirty="0" smtClean="0">
                <a:sym typeface="Symbol" pitchFamily="18" charset="2"/>
              </a:rPr>
              <a:t>9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2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and</a:t>
            </a:r>
            <a:r>
              <a:rPr lang="pl-PL" sz="32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800" b="1" dirty="0" smtClean="0">
                <a:sym typeface="Symbol" pitchFamily="18" charset="2"/>
              </a:rPr>
              <a:t>10</a:t>
            </a:r>
            <a:r>
              <a:rPr lang="pl-PL" sz="2800" b="1" baseline="30000" dirty="0" smtClean="0">
                <a:sym typeface="Symbol" pitchFamily="18" charset="2"/>
              </a:rPr>
              <a:t>11</a:t>
            </a:r>
            <a:r>
              <a:rPr lang="pl-PL" sz="2800" b="1" dirty="0" smtClean="0">
                <a:sym typeface="Symbol" pitchFamily="18" charset="2"/>
              </a:rPr>
              <a:t> </a:t>
            </a:r>
            <a:r>
              <a:rPr lang="el-GR" sz="2000" b="1" dirty="0" smtClean="0">
                <a:sym typeface="Symbol" pitchFamily="18" charset="2"/>
              </a:rPr>
              <a:t>π</a:t>
            </a:r>
            <a:r>
              <a:rPr lang="pl-PL" sz="2000" b="1" baseline="30000" dirty="0" smtClean="0">
                <a:sym typeface="Symbol" pitchFamily="18" charset="2"/>
              </a:rPr>
              <a:t>0</a:t>
            </a:r>
            <a:r>
              <a:rPr lang="pl-PL" sz="2000" b="1" dirty="0">
                <a:sym typeface="Symbol" pitchFamily="18" charset="2"/>
              </a:rPr>
              <a:t> 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on </a:t>
            </a:r>
            <a:r>
              <a:rPr lang="pl-PL" sz="2000" b="1" dirty="0" err="1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/>
            </a:r>
            <a:b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</a:br>
            <a:r>
              <a:rPr lang="pl-PL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sz="3600" b="1" dirty="0" smtClean="0">
                <a:sym typeface="Symbol" pitchFamily="18" charset="2"/>
              </a:rPr>
              <a:t>10</a:t>
            </a:r>
            <a:r>
              <a:rPr lang="pl-PL" sz="3600" b="1" baseline="30000" dirty="0" smtClean="0">
                <a:sym typeface="Symbol" pitchFamily="18" charset="2"/>
              </a:rPr>
              <a:t>6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6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mesons on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;   Polarization of about 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70%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/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more than factor of  </a:t>
            </a:r>
            <a:r>
              <a:rPr lang="pl-PL" sz="2800" b="1" dirty="0"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00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larger statistics  </a:t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I. Ozerianska, P.M., M. Zieliński,  </a:t>
            </a:r>
            <a:r>
              <a:rPr lang="pl-PL" b="1" dirty="0" smtClean="0">
                <a:cs typeface="Times New Roman" pitchFamily="18" charset="0"/>
                <a:sym typeface="Symbol" pitchFamily="18" charset="2"/>
              </a:rPr>
              <a:t>Acta Phys. Pol. B 46 (2015) 153 </a:t>
            </a:r>
            <a:endParaRPr lang="pl-PL" sz="20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59995"/>
            <a:ext cx="7361588" cy="26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5496" y="9807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→</a:t>
            </a:r>
          </a:p>
        </p:txBody>
      </p:sp>
      <p:pic>
        <p:nvPicPr>
          <p:cNvPr id="28674" name="Picture 2" descr="C:\Users\Moskal\Downloads\3034_dow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826" y="5534137"/>
            <a:ext cx="4917314" cy="32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Moskal\Downloads\3034_u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86" y="3544550"/>
            <a:ext cx="4997202" cy="33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91048"/>
            <a:ext cx="9180512" cy="374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540568" y="6237312"/>
            <a:ext cx="106571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0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" y="0"/>
            <a:ext cx="9143969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849996"/>
            <a:ext cx="6796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COSY-11: Phys.Rev</a:t>
            </a:r>
            <a:r>
              <a:rPr lang="pl-PL" sz="2800" b="1" dirty="0">
                <a:latin typeface="Arial" pitchFamily="34" charset="0"/>
                <a:cs typeface="Arial" pitchFamily="34" charset="0"/>
              </a:rPr>
              <a:t>. C79 (2009) 015208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659"/>
            <a:ext cx="5042991" cy="420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16" y="44624"/>
            <a:ext cx="4510296" cy="41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1680" y="4678978"/>
            <a:ext cx="6015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COSY-11: Phys. Rev. C81 (2010) 035209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5616" y="44624"/>
            <a:ext cx="6842522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      </a:t>
            </a:r>
            <a:r>
              <a:rPr lang="pl-PL" sz="2800" b="1" dirty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           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Borromean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pl-PL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885384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7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77025" y="3791645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η</a:t>
            </a:r>
          </a:p>
        </p:txBody>
      </p:sp>
      <p:pic>
        <p:nvPicPr>
          <p:cNvPr id="13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36400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476672" y="7122894"/>
            <a:ext cx="7267502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600" b="1" dirty="0" err="1" smtClean="0">
                <a:latin typeface="Palatino Linotype" pitchFamily="18" charset="0"/>
              </a:rPr>
              <a:t>Transition</a:t>
            </a:r>
            <a:r>
              <a:rPr lang="pl-PL" sz="1600" b="1" dirty="0" smtClean="0">
                <a:latin typeface="Palatino Linotype" pitchFamily="18" charset="0"/>
              </a:rPr>
              <a:t> Form-</a:t>
            </a:r>
            <a:r>
              <a:rPr lang="pl-PL" sz="1600" b="1" dirty="0" err="1" smtClean="0">
                <a:latin typeface="Palatino Linotype" pitchFamily="18" charset="0"/>
              </a:rPr>
              <a:t>Factors</a:t>
            </a:r>
            <a:r>
              <a:rPr lang="pl-PL" sz="1600" b="1" dirty="0" smtClean="0">
                <a:latin typeface="Palatino Linotype" pitchFamily="18" charset="0"/>
              </a:rPr>
              <a:t>:  J. </a:t>
            </a:r>
            <a:r>
              <a:rPr lang="pl-PL" sz="1600" b="1" dirty="0" err="1" smtClean="0">
                <a:latin typeface="Palatino Linotype" pitchFamily="18" charset="0"/>
              </a:rPr>
              <a:t>Zdebik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(2013); </a:t>
            </a:r>
            <a:r>
              <a:rPr lang="pl-PL" sz="1600" b="1" dirty="0" err="1" smtClean="0">
                <a:latin typeface="Palatino Linotype" pitchFamily="18" charset="0"/>
              </a:rPr>
              <a:t>M.Hodana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(2012)</a:t>
            </a:r>
            <a:endParaRPr lang="pl-PL" sz="18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62936" y="7266910"/>
            <a:ext cx="5397696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/>
              <a:t>R. Pohl </a:t>
            </a:r>
            <a:r>
              <a:rPr lang="pl-PL" sz="1600" b="1" dirty="0" smtClean="0"/>
              <a:t>et al.</a:t>
            </a:r>
            <a:r>
              <a:rPr lang="en-US" sz="1600" b="1" dirty="0" smtClean="0"/>
              <a:t>, </a:t>
            </a:r>
            <a:r>
              <a:rPr lang="en-US" sz="1600" b="1" dirty="0"/>
              <a:t>The size of the proton, Nature 466, 213 (2010)</a:t>
            </a:r>
            <a:endParaRPr lang="pl-PL" sz="1600" b="1" i="1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2" y="976074"/>
            <a:ext cx="6336704" cy="590931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atural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-proton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-proton-proton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 flipV="1">
            <a:off x="1619672" y="980728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 flipV="1">
            <a:off x="1619672" y="1662762"/>
            <a:ext cx="6336704" cy="133419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flipV="1">
            <a:off x="1619672" y="2996952"/>
            <a:ext cx="6336704" cy="75812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 flipV="1">
            <a:off x="1619672" y="3750994"/>
            <a:ext cx="6336704" cy="111816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5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3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8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2727325" y="43703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8" name="Oval 10"/>
          <p:cNvSpPr>
            <a:spLocks noChangeArrowheads="1"/>
          </p:cNvSpPr>
          <p:nvPr/>
        </p:nvSpPr>
        <p:spPr bwMode="auto">
          <a:xfrm>
            <a:off x="2305050" y="48148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1728788" y="37988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1011238" y="7000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pl-PL">
              <a:solidFill>
                <a:srgbClr val="6600CC"/>
              </a:solidFill>
            </a:endParaRPr>
          </a:p>
        </p:txBody>
      </p:sp>
      <p:pic>
        <p:nvPicPr>
          <p:cNvPr id="355345" name="Picture 17" descr="ppetaet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6988"/>
            <a:ext cx="4608513" cy="61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5346" name="Group 18"/>
          <p:cNvGrpSpPr>
            <a:grpSpLocks/>
          </p:cNvGrpSpPr>
          <p:nvPr/>
        </p:nvGrpSpPr>
        <p:grpSpPr bwMode="auto">
          <a:xfrm>
            <a:off x="5867400" y="-38100"/>
            <a:ext cx="2254250" cy="754063"/>
            <a:chOff x="2789" y="527"/>
            <a:chExt cx="1420" cy="475"/>
          </a:xfrm>
        </p:grpSpPr>
        <p:sp>
          <p:nvSpPr>
            <p:cNvPr id="355347" name="Text Box 19"/>
            <p:cNvSpPr txBox="1">
              <a:spLocks noChangeArrowheads="1"/>
            </p:cNvSpPr>
            <p:nvPr/>
          </p:nvSpPr>
          <p:spPr bwMode="auto">
            <a:xfrm>
              <a:off x="2789" y="618"/>
              <a:ext cx="1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pl-PL" u="none">
                  <a:cs typeface="Times New Roman" pitchFamily="18" charset="0"/>
                </a:rPr>
                <a:t>σ</a:t>
              </a:r>
              <a:r>
                <a:rPr lang="en-US" altLang="pl-PL" u="none">
                  <a:cs typeface="Times New Roman" pitchFamily="18" charset="0"/>
                </a:rPr>
                <a:t> =       dV</a:t>
              </a:r>
              <a:r>
                <a:rPr lang="en-US" altLang="pl-PL" u="none" baseline="-25000">
                  <a:cs typeface="Times New Roman" pitchFamily="18" charset="0"/>
                </a:rPr>
                <a:t>p</a:t>
              </a:r>
              <a:r>
                <a:rPr lang="pl-PL" altLang="pl-PL" u="none" baseline="-25000">
                  <a:cs typeface="Times New Roman" pitchFamily="18" charset="0"/>
                </a:rPr>
                <a:t>s</a:t>
              </a:r>
              <a:r>
                <a:rPr lang="en-US" altLang="pl-PL" u="none">
                  <a:cs typeface="Times New Roman" pitchFamily="18" charset="0"/>
                </a:rPr>
                <a:t> |M|</a:t>
              </a:r>
              <a:r>
                <a:rPr lang="en-US" altLang="pl-PL" u="none" baseline="30000">
                  <a:cs typeface="Times New Roman" pitchFamily="18" charset="0"/>
                </a:rPr>
                <a:t>2</a:t>
              </a:r>
              <a:endParaRPr lang="en-US" altLang="pl-PL" u="none">
                <a:cs typeface="Times New Roman" pitchFamily="18" charset="0"/>
              </a:endParaRPr>
            </a:p>
          </p:txBody>
        </p:sp>
        <p:graphicFrame>
          <p:nvGraphicFramePr>
            <p:cNvPr id="355348" name="Object 20"/>
            <p:cNvGraphicFramePr>
              <a:graphicFrameLocks noChangeAspect="1"/>
            </p:cNvGraphicFramePr>
            <p:nvPr/>
          </p:nvGraphicFramePr>
          <p:xfrm>
            <a:off x="3107" y="527"/>
            <a:ext cx="444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99" name="Formel" r:id="rId7" imgW="368280" imgH="393480" progId="Equation.3">
                    <p:embed/>
                  </p:oleObj>
                </mc:Choice>
                <mc:Fallback>
                  <p:oleObj name="Formel" r:id="rId7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444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5580063" y="779463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pl-PL" u="none"/>
              <a:t>|M|</a:t>
            </a:r>
            <a:r>
              <a:rPr lang="de-DE" altLang="pl-PL" u="none" baseline="30000"/>
              <a:t>2 </a:t>
            </a:r>
            <a:r>
              <a:rPr lang="de-DE" altLang="pl-PL" u="none"/>
              <a:t> ~ |M</a:t>
            </a:r>
            <a:r>
              <a:rPr lang="de-DE" altLang="pl-PL" u="none" baseline="-25000"/>
              <a:t>0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|M</a:t>
            </a:r>
            <a:r>
              <a:rPr lang="de-DE" altLang="pl-PL" u="none" baseline="-25000"/>
              <a:t>FSI</a:t>
            </a:r>
            <a:r>
              <a:rPr lang="de-DE" altLang="pl-PL" u="none"/>
              <a:t>|</a:t>
            </a:r>
            <a:r>
              <a:rPr lang="de-DE" altLang="pl-PL" u="none" baseline="30000"/>
              <a:t>2</a:t>
            </a:r>
            <a:endParaRPr lang="de-DE" altLang="pl-PL" u="none"/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5364163" y="1330325"/>
            <a:ext cx="371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pl-PL" u="none"/>
              <a:t>|M</a:t>
            </a:r>
            <a:r>
              <a:rPr lang="de-DE" altLang="pl-PL" u="none" baseline="-25000"/>
              <a:t>FSI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~ |M</a:t>
            </a:r>
            <a:r>
              <a:rPr lang="de-DE" altLang="pl-PL" u="none" baseline="-25000"/>
              <a:t>pp</a:t>
            </a:r>
            <a:r>
              <a:rPr lang="de-DE" altLang="pl-PL" u="none"/>
              <a:t>|</a:t>
            </a:r>
            <a:r>
              <a:rPr lang="de-DE" altLang="pl-PL" u="none" baseline="30000"/>
              <a:t>2 </a:t>
            </a:r>
            <a:r>
              <a:rPr lang="de-DE" altLang="pl-PL" u="none"/>
              <a:t>|M</a:t>
            </a:r>
            <a:r>
              <a:rPr lang="de-DE" altLang="pl-PL" u="none" baseline="-25000"/>
              <a:t>p1</a:t>
            </a:r>
            <a:r>
              <a:rPr lang="el-GR" altLang="pl-PL" u="none" baseline="-25000">
                <a:cs typeface="Times New Roman" pitchFamily="18" charset="0"/>
              </a:rPr>
              <a:t>η</a:t>
            </a:r>
            <a:r>
              <a:rPr lang="de-DE" altLang="pl-PL" u="none">
                <a:cs typeface="Times New Roman" pitchFamily="18" charset="0"/>
              </a:rPr>
              <a:t>|</a:t>
            </a:r>
            <a:r>
              <a:rPr lang="de-DE" altLang="pl-PL" u="none" baseline="30000">
                <a:cs typeface="Times New Roman" pitchFamily="18" charset="0"/>
              </a:rPr>
              <a:t>2  </a:t>
            </a:r>
            <a:r>
              <a:rPr lang="de-DE" altLang="pl-PL" u="none">
                <a:cs typeface="Times New Roman" pitchFamily="18" charset="0"/>
              </a:rPr>
              <a:t>|M</a:t>
            </a:r>
            <a:r>
              <a:rPr lang="de-DE" altLang="pl-PL" u="none" baseline="-25000">
                <a:cs typeface="Times New Roman" pitchFamily="18" charset="0"/>
              </a:rPr>
              <a:t>p2</a:t>
            </a:r>
            <a:r>
              <a:rPr lang="el-GR" altLang="pl-PL" u="none" baseline="-25000">
                <a:cs typeface="Times New Roman" pitchFamily="18" charset="0"/>
              </a:rPr>
              <a:t>η</a:t>
            </a:r>
            <a:r>
              <a:rPr lang="de-DE" altLang="pl-PL" u="none">
                <a:cs typeface="Times New Roman" pitchFamily="18" charset="0"/>
              </a:rPr>
              <a:t>|</a:t>
            </a:r>
            <a:r>
              <a:rPr lang="de-DE" altLang="pl-PL" u="none" baseline="30000">
                <a:cs typeface="Times New Roman" pitchFamily="18" charset="0"/>
              </a:rPr>
              <a:t>2</a:t>
            </a:r>
            <a:endParaRPr lang="el-GR" altLang="pl-PL" u="none">
              <a:cs typeface="Times New Roman" pitchFamily="18" charset="0"/>
            </a:endParaRPr>
          </a:p>
        </p:txBody>
      </p:sp>
      <p:sp>
        <p:nvSpPr>
          <p:cNvPr id="355351" name="Rectangle 23"/>
          <p:cNvSpPr>
            <a:spLocks noChangeArrowheads="1"/>
          </p:cNvSpPr>
          <p:nvPr/>
        </p:nvSpPr>
        <p:spPr bwMode="auto">
          <a:xfrm>
            <a:off x="7078663" y="2638425"/>
            <a:ext cx="287337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4992688" y="2204864"/>
            <a:ext cx="3579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 </a:t>
            </a:r>
            <a:r>
              <a:rPr lang="pl-PL" altLang="pl-PL" u="none" dirty="0">
                <a:solidFill>
                  <a:schemeClr val="accent2"/>
                </a:solidFill>
              </a:rPr>
              <a:t>dynamics    </a:t>
            </a:r>
            <a:r>
              <a:rPr lang="pl-PL" altLang="pl-PL" u="none" dirty="0" smtClean="0">
                <a:solidFill>
                  <a:schemeClr val="accent2"/>
                </a:solidFill>
              </a:rPr>
              <a:t>→</a:t>
            </a:r>
            <a:r>
              <a:rPr lang="pl-PL" alt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altLang="pl-PL" u="none" dirty="0">
                <a:solidFill>
                  <a:schemeClr val="accent2"/>
                </a:solidFill>
              </a:rPr>
              <a:t>|M</a:t>
            </a:r>
            <a:r>
              <a:rPr lang="de-DE" altLang="pl-PL" u="none" baseline="-25000" dirty="0">
                <a:solidFill>
                  <a:schemeClr val="accent2"/>
                </a:solidFill>
              </a:rPr>
              <a:t>0</a:t>
            </a:r>
            <a:r>
              <a:rPr lang="de-DE" altLang="pl-PL" u="none" dirty="0">
                <a:solidFill>
                  <a:schemeClr val="accent2"/>
                </a:solidFill>
              </a:rPr>
              <a:t>|</a:t>
            </a:r>
            <a:r>
              <a:rPr lang="de-DE" altLang="pl-PL" u="none" baseline="30000" dirty="0">
                <a:solidFill>
                  <a:schemeClr val="accent2"/>
                </a:solidFill>
              </a:rPr>
              <a:t>2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355353" name="Text Box 25"/>
          <p:cNvSpPr txBox="1">
            <a:spLocks noChangeArrowheads="1"/>
          </p:cNvSpPr>
          <p:nvPr/>
        </p:nvSpPr>
        <p:spPr bwMode="auto">
          <a:xfrm>
            <a:off x="5075238" y="2709689"/>
            <a:ext cx="3554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u="none" dirty="0"/>
              <a:t>         </a:t>
            </a:r>
            <a:r>
              <a:rPr lang="pl-PL" altLang="pl-PL" u="none" dirty="0" err="1">
                <a:solidFill>
                  <a:schemeClr val="accent2"/>
                </a:solidFill>
              </a:rPr>
              <a:t>interaction</a:t>
            </a:r>
            <a:r>
              <a:rPr lang="pl-PL" altLang="pl-PL" u="none" dirty="0">
                <a:solidFill>
                  <a:schemeClr val="accent2"/>
                </a:solidFill>
              </a:rPr>
              <a:t>  </a:t>
            </a:r>
            <a:r>
              <a:rPr lang="pl-PL" altLang="pl-PL" u="none" dirty="0" smtClean="0">
                <a:solidFill>
                  <a:schemeClr val="accent2"/>
                </a:solidFill>
              </a:rPr>
              <a:t>→  </a:t>
            </a:r>
            <a:r>
              <a:rPr lang="el-GR" altLang="pl-PL" u="none" dirty="0">
                <a:solidFill>
                  <a:schemeClr val="accent2"/>
                </a:solidFill>
                <a:cs typeface="Times New Roman" pitchFamily="18" charset="0"/>
              </a:rPr>
              <a:t>σ</a:t>
            </a:r>
            <a:r>
              <a:rPr lang="pl-PL" altLang="pl-PL" u="none" dirty="0">
                <a:solidFill>
                  <a:schemeClr val="accent2"/>
                </a:solidFill>
                <a:cs typeface="Times New Roman" pitchFamily="18" charset="0"/>
              </a:rPr>
              <a:t> (Q)</a:t>
            </a:r>
            <a:r>
              <a:rPr lang="pl-PL" altLang="pl-PL" dirty="0">
                <a:sym typeface="Wingdings" pitchFamily="2" charset="2"/>
              </a:rPr>
              <a:t> </a:t>
            </a:r>
            <a:endParaRPr lang="de-DE" altLang="pl-PL" dirty="0">
              <a:sym typeface="Wingdings" pitchFamily="2" charset="2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184576" y="3356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CELSIUS</a:t>
            </a:r>
            <a:r>
              <a:rPr lang="pl-PL" dirty="0" smtClean="0">
                <a:solidFill>
                  <a:schemeClr val="accent2"/>
                </a:solidFill>
              </a:rPr>
              <a:t>, </a:t>
            </a:r>
            <a:r>
              <a:rPr lang="de-DE" dirty="0" smtClean="0">
                <a:solidFill>
                  <a:schemeClr val="accent2"/>
                </a:solidFill>
              </a:rPr>
              <a:t>COSY</a:t>
            </a:r>
            <a:r>
              <a:rPr lang="pl-PL" dirty="0" smtClean="0">
                <a:solidFill>
                  <a:schemeClr val="accent2"/>
                </a:solidFill>
              </a:rPr>
              <a:t>, SATURNE</a:t>
            </a:r>
            <a:r>
              <a:rPr lang="pl-PL" dirty="0">
                <a:solidFill>
                  <a:schemeClr val="accent2"/>
                </a:solidFill>
              </a:rPr>
              <a:t/>
            </a:r>
            <a:br>
              <a:rPr lang="pl-PL" dirty="0">
                <a:solidFill>
                  <a:schemeClr val="accent2"/>
                </a:solidFill>
              </a:rPr>
            </a:b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 rot="14043672">
            <a:off x="7014585" y="4046933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 rot="1503792">
            <a:off x="7193153" y="3848395"/>
            <a:ext cx="123889" cy="8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 rot="14043672">
            <a:off x="6438521" y="5365390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 rot="1503792">
            <a:off x="6656815" y="5136483"/>
            <a:ext cx="123889" cy="5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29" name="Group 39"/>
          <p:cNvGrpSpPr>
            <a:grpSpLocks noChangeAspect="1"/>
          </p:cNvGrpSpPr>
          <p:nvPr/>
        </p:nvGrpSpPr>
        <p:grpSpPr bwMode="auto">
          <a:xfrm>
            <a:off x="7956376" y="5184181"/>
            <a:ext cx="524637" cy="621083"/>
            <a:chOff x="3243" y="2312"/>
            <a:chExt cx="408" cy="483"/>
          </a:xfrm>
        </p:grpSpPr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32" name="Elipsa 31"/>
          <p:cNvSpPr/>
          <p:nvPr/>
        </p:nvSpPr>
        <p:spPr>
          <a:xfrm>
            <a:off x="6012160" y="3717032"/>
            <a:ext cx="3079130" cy="3059064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  <a:lumMod val="24000"/>
                  <a:lumOff val="76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3888" y="6409896"/>
            <a:ext cx="6343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S. </a:t>
            </a:r>
            <a:r>
              <a:rPr lang="pl-PL" dirty="0" smtClean="0"/>
              <a:t>Wycech, </a:t>
            </a:r>
            <a:r>
              <a:rPr lang="pl-PL" dirty="0"/>
              <a:t>Acta </a:t>
            </a:r>
            <a:r>
              <a:rPr lang="pl-PL" dirty="0" err="1"/>
              <a:t>Phys</a:t>
            </a:r>
            <a:r>
              <a:rPr lang="pl-PL" dirty="0"/>
              <a:t>. Polon.  B </a:t>
            </a:r>
            <a:r>
              <a:rPr lang="pl-PL" dirty="0" smtClean="0"/>
              <a:t>27</a:t>
            </a:r>
            <a:r>
              <a:rPr lang="pl-PL" dirty="0"/>
              <a:t> </a:t>
            </a:r>
            <a:r>
              <a:rPr lang="pl-PL" dirty="0" smtClean="0"/>
              <a:t>(1996)  2981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16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3382963" cy="3146425"/>
          </a:xfrm>
          <a:noFill/>
          <a:ln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79388" y="1844675"/>
            <a:ext cx="1800225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4925" y="44450"/>
            <a:ext cx="5048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68313" y="6021388"/>
            <a:ext cx="33845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pl-PL" dirty="0" err="1"/>
              <a:t>Borromeo</a:t>
            </a:r>
            <a:r>
              <a:rPr lang="de-DE" altLang="pl-PL" dirty="0"/>
              <a:t>, Sforza, Visconti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1547813" y="4149725"/>
            <a:ext cx="68389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pl-PL" dirty="0" err="1" smtClean="0"/>
              <a:t>Baroque</a:t>
            </a:r>
            <a:r>
              <a:rPr lang="de-DE" altLang="pl-PL" dirty="0" smtClean="0"/>
              <a:t> </a:t>
            </a:r>
            <a:r>
              <a:rPr lang="pl-PL" altLang="pl-PL" dirty="0" err="1" smtClean="0"/>
              <a:t>Borromeo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Palace</a:t>
            </a:r>
            <a:r>
              <a:rPr lang="de-DE" altLang="pl-PL" dirty="0" smtClean="0"/>
              <a:t>,  </a:t>
            </a:r>
            <a:r>
              <a:rPr lang="de-DE" altLang="pl-PL" dirty="0"/>
              <a:t>Lake </a:t>
            </a:r>
            <a:r>
              <a:rPr lang="de-DE" altLang="pl-PL" dirty="0" err="1"/>
              <a:t>Magiorre</a:t>
            </a:r>
            <a:r>
              <a:rPr lang="de-DE" altLang="pl-PL" dirty="0"/>
              <a:t> in </a:t>
            </a:r>
            <a:r>
              <a:rPr lang="de-DE" altLang="pl-PL" dirty="0" err="1"/>
              <a:t>Italy</a:t>
            </a:r>
            <a:endParaRPr lang="en-US" altLang="pl-PL" dirty="0">
              <a:cs typeface="Arial" charset="0"/>
            </a:endParaRPr>
          </a:p>
        </p:txBody>
      </p:sp>
      <p:pic>
        <p:nvPicPr>
          <p:cNvPr id="59397" name="Picture 5" descr="bor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88913"/>
            <a:ext cx="6840537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732588" y="3789363"/>
            <a:ext cx="16573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pl-PL" dirty="0"/>
              <a:t>Isola Bella</a:t>
            </a:r>
          </a:p>
        </p:txBody>
      </p:sp>
      <p:pic>
        <p:nvPicPr>
          <p:cNvPr id="59407" name="Picture 15" descr="sforza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62150"/>
            <a:ext cx="12096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5" name="Picture 23" descr="cremon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8863"/>
            <a:ext cx="15017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80528" y="6876278"/>
            <a:ext cx="9881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most famous of the islands, </a:t>
            </a:r>
            <a:r>
              <a:rPr lang="en-US" b="1" dirty="0" err="1"/>
              <a:t>Isola</a:t>
            </a:r>
            <a:r>
              <a:rPr lang="en-US" b="1" dirty="0"/>
              <a:t> Bella</a:t>
            </a:r>
            <a:r>
              <a:rPr lang="en-US" dirty="0"/>
              <a:t>, is crowned by the </a:t>
            </a:r>
            <a:r>
              <a:rPr lang="en-US" dirty="0" smtClean="0"/>
              <a:t>princely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en-US" dirty="0" err="1"/>
              <a:t>Borromeo</a:t>
            </a:r>
            <a:r>
              <a:rPr lang="en-US" dirty="0"/>
              <a:t> Palace with its formal Italian-style gardens laid out on ten terraces. 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en-US" dirty="0"/>
              <a:t>The Baroque palace contains a wealth of </a:t>
            </a:r>
            <a:r>
              <a:rPr lang="en-US" dirty="0" err="1"/>
              <a:t>artefacts</a:t>
            </a:r>
            <a:r>
              <a:rPr lang="en-US" dirty="0"/>
              <a:t>: original furnishings</a:t>
            </a:r>
            <a:r>
              <a:rPr lang="en-US" dirty="0" smtClean="0"/>
              <a:t>,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en-US" dirty="0"/>
              <a:t>gold and silk Flemish tapestries, period weapons, sculptures, paintings </a:t>
            </a:r>
            <a:endParaRPr lang="pl-PL" dirty="0" smtClean="0"/>
          </a:p>
          <a:p>
            <a:r>
              <a:rPr lang="en-US" dirty="0" smtClean="0"/>
              <a:t>and </a:t>
            </a:r>
            <a:r>
              <a:rPr lang="en-US" dirty="0"/>
              <a:t>frescoes from the 16th to the 19th centuries.  </a:t>
            </a:r>
            <a:endParaRPr lang="pl-PL" dirty="0"/>
          </a:p>
        </p:txBody>
      </p:sp>
      <p:pic>
        <p:nvPicPr>
          <p:cNvPr id="11266" name="Picture 2" descr="C:\Users\Moskal\Desktop\Bona-Sforza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6"/>
            <a:ext cx="5855120" cy="56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6511" y="-27384"/>
            <a:ext cx="9289032" cy="1512168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24695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4000" b="1" kern="0" dirty="0" err="1" smtClean="0"/>
              <a:t>Borromean</a:t>
            </a:r>
            <a:r>
              <a:rPr lang="pl-PL" sz="4000" b="1" kern="0" dirty="0" smtClean="0"/>
              <a:t> </a:t>
            </a:r>
            <a:r>
              <a:rPr lang="pl-PL" sz="4000" b="1" kern="0" dirty="0" err="1" smtClean="0"/>
              <a:t>rings</a:t>
            </a:r>
            <a:r>
              <a:rPr lang="pl-PL" sz="4000" b="1" kern="0" dirty="0" smtClean="0"/>
              <a:t> from </a:t>
            </a:r>
            <a:r>
              <a:rPr lang="pl-PL" sz="4000" b="1" kern="0" dirty="0" err="1" smtClean="0"/>
              <a:t>nucleons</a:t>
            </a:r>
            <a:endParaRPr lang="pl-PL" sz="4000" b="1" kern="0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b="1" kern="0" baseline="30000" dirty="0" smtClean="0"/>
              <a:t>6</a:t>
            </a:r>
            <a:r>
              <a:rPr lang="pl-PL" b="1" kern="0" dirty="0" smtClean="0"/>
              <a:t>He</a:t>
            </a:r>
            <a:r>
              <a:rPr lang="pl-PL" sz="3600" b="1" kern="0" dirty="0" smtClean="0"/>
              <a:t> </a:t>
            </a:r>
            <a:endParaRPr lang="de-DE" sz="3600" b="1" kern="0" baseline="30000" dirty="0">
              <a:latin typeface="FreeSerif" pitchFamily="16" charset="0"/>
              <a:cs typeface="Times New Roman" pitchFamily="16" charset="0"/>
            </a:endParaRPr>
          </a:p>
        </p:txBody>
      </p:sp>
      <p:grpSp>
        <p:nvGrpSpPr>
          <p:cNvPr id="4" name="Grupa 3"/>
          <p:cNvGrpSpPr>
            <a:grpSpLocks noChangeAspect="1"/>
          </p:cNvGrpSpPr>
          <p:nvPr/>
        </p:nvGrpSpPr>
        <p:grpSpPr>
          <a:xfrm>
            <a:off x="5808567" y="3061866"/>
            <a:ext cx="1563903" cy="1545168"/>
            <a:chOff x="3426769" y="2917567"/>
            <a:chExt cx="3010542" cy="3019664"/>
          </a:xfrm>
        </p:grpSpPr>
        <p:sp>
          <p:nvSpPr>
            <p:cNvPr id="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 rot="12539880">
              <a:off x="5188591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14" name="Elipsa 13"/>
          <p:cNvSpPr/>
          <p:nvPr/>
        </p:nvSpPr>
        <p:spPr>
          <a:xfrm>
            <a:off x="4788024" y="2204864"/>
            <a:ext cx="3763262" cy="3384376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5567564" y="4683959"/>
            <a:ext cx="565343" cy="565343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686661" y="3063253"/>
            <a:ext cx="557747" cy="55774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4" descr="brunni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123" y="2204864"/>
            <a:ext cx="3238797" cy="32387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-108520" y="6093296"/>
            <a:ext cx="9289032" cy="864095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24695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4000" b="1" kern="0" dirty="0" err="1" smtClean="0"/>
              <a:t>Borromean</a:t>
            </a:r>
            <a:r>
              <a:rPr lang="pl-PL" sz="4000" b="1" kern="0" dirty="0"/>
              <a:t> </a:t>
            </a:r>
            <a:r>
              <a:rPr lang="pl-PL" sz="4000" b="1" kern="0" dirty="0" err="1" smtClean="0"/>
              <a:t>nuclei</a:t>
            </a:r>
            <a:r>
              <a:rPr lang="pl-PL" sz="4000" b="1" kern="0" dirty="0" smtClean="0"/>
              <a:t>:  </a:t>
            </a:r>
            <a:r>
              <a:rPr lang="pl-PL" b="1" kern="0" baseline="30000" dirty="0" smtClean="0"/>
              <a:t>6</a:t>
            </a:r>
            <a:r>
              <a:rPr lang="pl-PL" b="1" kern="0" dirty="0" smtClean="0"/>
              <a:t>He, </a:t>
            </a:r>
            <a:r>
              <a:rPr lang="pl-PL" b="1" kern="0" baseline="30000" dirty="0" smtClean="0"/>
              <a:t>11</a:t>
            </a:r>
            <a:r>
              <a:rPr lang="pl-PL" b="1" kern="0" dirty="0" smtClean="0"/>
              <a:t>Li,</a:t>
            </a:r>
            <a:r>
              <a:rPr lang="pl-PL" sz="3600" b="1" kern="0" baseline="30000" dirty="0" smtClean="0"/>
              <a:t> </a:t>
            </a:r>
            <a:r>
              <a:rPr lang="pl-PL" b="1" kern="0" baseline="30000" dirty="0" smtClean="0"/>
              <a:t>14</a:t>
            </a:r>
            <a:r>
              <a:rPr lang="pl-PL" b="1" kern="0" dirty="0" smtClean="0"/>
              <a:t>Be</a:t>
            </a:r>
            <a:endParaRPr lang="de-DE" b="1" kern="0" dirty="0">
              <a:latin typeface="FreeSerif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02849"/>
            <a:ext cx="5808562" cy="58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85875"/>
            <a:ext cx="3390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8250"/>
            <a:ext cx="2385982" cy="7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174825" y="476672"/>
            <a:ext cx="287337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 rot="14043672">
            <a:off x="1110747" y="4440223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 rot="1503792">
            <a:off x="1326631" y="4281637"/>
            <a:ext cx="123889" cy="8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 rot="14043672">
            <a:off x="610313" y="5521578"/>
            <a:ext cx="727014" cy="712623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 rot="1503792">
            <a:off x="865923" y="5332623"/>
            <a:ext cx="123889" cy="5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39"/>
          <p:cNvGrpSpPr>
            <a:grpSpLocks noChangeAspect="1"/>
          </p:cNvGrpSpPr>
          <p:nvPr/>
        </p:nvGrpSpPr>
        <p:grpSpPr bwMode="auto">
          <a:xfrm>
            <a:off x="1907704" y="5445224"/>
            <a:ext cx="524637" cy="621083"/>
            <a:chOff x="3243" y="2312"/>
            <a:chExt cx="408" cy="483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14" name="Elipsa 13"/>
          <p:cNvSpPr/>
          <p:nvPr/>
        </p:nvSpPr>
        <p:spPr>
          <a:xfrm>
            <a:off x="245549" y="4248472"/>
            <a:ext cx="2886291" cy="2564904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  <a:lumMod val="24000"/>
                  <a:lumOff val="76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3336" y="4701551"/>
            <a:ext cx="72485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5589240"/>
            <a:ext cx="3524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838847" y="6104956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Koonin-Pratt</a:t>
            </a:r>
            <a:r>
              <a:rPr lang="pl-PL" dirty="0"/>
              <a:t> model [2]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9645" y="-2438772"/>
            <a:ext cx="65627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49"/>
            <a:ext cx="4286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21"/>
          <p:cNvSpPr/>
          <p:nvPr/>
        </p:nvSpPr>
        <p:spPr>
          <a:xfrm>
            <a:off x="35496" y="-27384"/>
            <a:ext cx="4106738" cy="415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A. </a:t>
            </a:r>
            <a:r>
              <a:rPr lang="pl-PL" sz="1600" b="1" dirty="0" err="1" smtClean="0">
                <a:solidFill>
                  <a:schemeClr val="tx1"/>
                </a:solidFill>
              </a:rPr>
              <a:t>Deloff</a:t>
            </a:r>
            <a:r>
              <a:rPr lang="pl-PL" sz="1600" b="1" dirty="0" smtClean="0">
                <a:solidFill>
                  <a:schemeClr val="tx1"/>
                </a:solidFill>
              </a:rPr>
              <a:t>,  AIP </a:t>
            </a:r>
            <a:r>
              <a:rPr lang="pl-PL" sz="1600" b="1" dirty="0" err="1" smtClean="0">
                <a:solidFill>
                  <a:schemeClr val="tx1"/>
                </a:solidFill>
              </a:rPr>
              <a:t>Conf</a:t>
            </a:r>
            <a:r>
              <a:rPr lang="pl-PL" sz="1600" b="1" dirty="0" smtClean="0">
                <a:solidFill>
                  <a:schemeClr val="tx1"/>
                </a:solidFill>
              </a:rPr>
              <a:t>. Proc. 950 (2007) 150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60032" y="5877888"/>
            <a:ext cx="4314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/>
              <a:t>Correlation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femtoscopy</a:t>
            </a:r>
            <a:endParaRPr lang="pl-PL" sz="3200" b="1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499992" y="4725144"/>
            <a:ext cx="7024042" cy="113877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COSY-11: J.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 G 37 (2010) 055003</a:t>
            </a:r>
          </a:p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4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203848" y="4023062"/>
            <a:ext cx="13465496" cy="2862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l-PL" sz="2000" dirty="0" smtClean="0"/>
              <a:t>„</a:t>
            </a:r>
            <a:r>
              <a:rPr lang="en-US" sz="2000" dirty="0" smtClean="0"/>
              <a:t>At </a:t>
            </a:r>
            <a:r>
              <a:rPr lang="en-US" sz="2000" dirty="0"/>
              <a:t>present it is not possible to draw a solid quantitative </a:t>
            </a:r>
            <a:endParaRPr lang="pl-PL" sz="2000" dirty="0" smtClean="0"/>
          </a:p>
          <a:p>
            <a:r>
              <a:rPr lang="en-US" sz="2000" dirty="0" smtClean="0"/>
              <a:t>conclusion </a:t>
            </a:r>
            <a:r>
              <a:rPr lang="en-US" sz="2000" dirty="0"/>
              <a:t>about the </a:t>
            </a:r>
            <a:r>
              <a:rPr lang="en-US" sz="2000" dirty="0" smtClean="0"/>
              <a:t>size</a:t>
            </a:r>
            <a:r>
              <a:rPr lang="pl-PL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system since e.g. in the </a:t>
            </a:r>
            <a:endParaRPr lang="pl-PL" sz="2000" dirty="0" smtClean="0"/>
          </a:p>
          <a:p>
            <a:r>
              <a:rPr lang="en-US" sz="2000" dirty="0" smtClean="0"/>
              <a:t>case </a:t>
            </a:r>
            <a:r>
              <a:rPr lang="en-US" sz="2000" dirty="0"/>
              <a:t>of the </a:t>
            </a:r>
            <a:r>
              <a:rPr lang="en-US" sz="2000" dirty="0" err="1"/>
              <a:t>pp</a:t>
            </a:r>
            <a:r>
              <a:rPr lang="en-US" sz="2000" dirty="0"/>
              <a:t> → </a:t>
            </a:r>
            <a:r>
              <a:rPr lang="en-US" sz="2000" dirty="0" err="1"/>
              <a:t>pp</a:t>
            </a:r>
            <a:r>
              <a:rPr lang="en-US" sz="2000" dirty="0"/>
              <a:t> reaction it would require to solve</a:t>
            </a:r>
          </a:p>
          <a:p>
            <a:r>
              <a:rPr lang="en-US" sz="2000" dirty="0"/>
              <a:t>a three-body problem where </a:t>
            </a:r>
            <a:r>
              <a:rPr lang="en-US" sz="2000" dirty="0" err="1"/>
              <a:t>pp</a:t>
            </a:r>
            <a:r>
              <a:rPr lang="en-US" sz="2000" dirty="0"/>
              <a:t> and </a:t>
            </a:r>
            <a:r>
              <a:rPr lang="en-US" sz="2000" dirty="0" smtClean="0"/>
              <a:t>p</a:t>
            </a:r>
            <a:r>
              <a:rPr lang="pl-PL" sz="2000" dirty="0" smtClean="0"/>
              <a:t>-eta</a:t>
            </a:r>
            <a:r>
              <a:rPr lang="en-US" sz="2000" dirty="0" smtClean="0"/>
              <a:t> interactions </a:t>
            </a:r>
            <a:endParaRPr lang="pl-PL" sz="2000" dirty="0" smtClean="0"/>
          </a:p>
          <a:p>
            <a:r>
              <a:rPr lang="en-US" sz="2000" dirty="0" smtClean="0"/>
              <a:t>are </a:t>
            </a:r>
            <a:r>
              <a:rPr lang="en-US" sz="2000" dirty="0"/>
              <a:t>not negligible and </a:t>
            </a:r>
            <a:r>
              <a:rPr lang="en-US" sz="2000" dirty="0" smtClean="0"/>
              <a:t>both</a:t>
            </a:r>
            <a:r>
              <a:rPr lang="pl-PL" sz="2000" dirty="0" smtClean="0"/>
              <a:t> </a:t>
            </a:r>
            <a:r>
              <a:rPr lang="en-US" sz="2000" dirty="0" smtClean="0"/>
              <a:t>contribute </a:t>
            </a:r>
            <a:r>
              <a:rPr lang="en-US" sz="2000" dirty="0"/>
              <a:t>significantly </a:t>
            </a:r>
            <a:endParaRPr lang="pl-PL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the proton-proton correlation. </a:t>
            </a:r>
            <a:r>
              <a:rPr lang="en-US" sz="2000" dirty="0" smtClean="0"/>
              <a:t>However, based on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err="1" smtClean="0"/>
              <a:t>semiquantitative</a:t>
            </a:r>
            <a:r>
              <a:rPr lang="pl-PL" sz="2000" dirty="0" smtClean="0"/>
              <a:t> </a:t>
            </a:r>
            <a:r>
              <a:rPr lang="en-US" sz="2000" dirty="0" smtClean="0"/>
              <a:t>predictions one can estimate that the </a:t>
            </a:r>
            <a:endParaRPr lang="pl-PL" sz="2000" dirty="0" smtClean="0"/>
          </a:p>
          <a:p>
            <a:r>
              <a:rPr lang="en-US" sz="2000" dirty="0" smtClean="0"/>
              <a:t>system must be unexpectedly</a:t>
            </a:r>
            <a:r>
              <a:rPr lang="pl-PL" sz="2000" dirty="0" smtClean="0"/>
              <a:t> </a:t>
            </a:r>
            <a:r>
              <a:rPr lang="en-US" sz="2000" dirty="0" smtClean="0"/>
              <a:t>large with a radius </a:t>
            </a:r>
            <a:endParaRPr lang="pl-PL" sz="2000" dirty="0" smtClean="0"/>
          </a:p>
          <a:p>
            <a:r>
              <a:rPr lang="en-US" sz="2000" dirty="0" smtClean="0"/>
              <a:t>in the order of 4 </a:t>
            </a:r>
            <a:r>
              <a:rPr lang="en-US" sz="2000" dirty="0" err="1" smtClean="0"/>
              <a:t>fm</a:t>
            </a:r>
            <a:r>
              <a:rPr lang="pl-PL" sz="2000" dirty="0" smtClean="0"/>
              <a:t>”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912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974" y="323081"/>
            <a:ext cx="4032250" cy="3609975"/>
          </a:xfr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076700"/>
            <a:ext cx="2806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076700"/>
            <a:ext cx="28797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05275"/>
            <a:ext cx="28797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780928" y="404664"/>
            <a:ext cx="3568700" cy="3852862"/>
          </a:xfrm>
          <a:noFill/>
        </p:spPr>
      </p:pic>
    </p:spTree>
    <p:extLst>
      <p:ext uri="{BB962C8B-B14F-4D97-AF65-F5344CB8AC3E}">
        <p14:creationId xmlns:p14="http://schemas.microsoft.com/office/powerpoint/2010/main" val="36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1488"/>
            <a:ext cx="3054350" cy="2566987"/>
          </a:xfrm>
          <a:noFill/>
          <a:ln/>
        </p:spPr>
      </p:pic>
      <p:pic>
        <p:nvPicPr>
          <p:cNvPr id="2314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663" y="471488"/>
            <a:ext cx="3109912" cy="2522537"/>
          </a:xfrm>
          <a:noFill/>
          <a:ln/>
        </p:spPr>
      </p:pic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019550"/>
            <a:ext cx="267017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8213" y="428625"/>
            <a:ext cx="3125787" cy="2566988"/>
          </a:xfrm>
          <a:noFill/>
          <a:ln/>
        </p:spPr>
      </p:pic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065588"/>
            <a:ext cx="2763838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2411760" y="3284538"/>
            <a:ext cx="379244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l-PL" altLang="pl-PL" sz="1800" dirty="0"/>
              <a:t> </a:t>
            </a:r>
            <a:r>
              <a:rPr lang="pl-PL" altLang="pl-PL" sz="1800" dirty="0" smtClean="0"/>
              <a:t>          </a:t>
            </a:r>
            <a:r>
              <a:rPr lang="de-DE" altLang="pl-PL" sz="1800" u="none" dirty="0" smtClean="0"/>
              <a:t>Phys</a:t>
            </a:r>
            <a:r>
              <a:rPr lang="de-DE" altLang="pl-PL" sz="1800" u="none" dirty="0"/>
              <a:t>. </a:t>
            </a:r>
            <a:r>
              <a:rPr lang="de-DE" altLang="pl-PL" sz="1800" u="none" dirty="0" err="1"/>
              <a:t>Rev</a:t>
            </a:r>
            <a:r>
              <a:rPr lang="de-DE" altLang="pl-PL" sz="1800" u="none" dirty="0"/>
              <a:t>. </a:t>
            </a:r>
            <a:r>
              <a:rPr lang="de-DE" altLang="pl-PL" sz="1800" b="1" u="none" dirty="0"/>
              <a:t>C 69</a:t>
            </a:r>
            <a:r>
              <a:rPr lang="de-DE" altLang="pl-PL" sz="1800" u="none" dirty="0"/>
              <a:t> (2004) </a:t>
            </a:r>
            <a:r>
              <a:rPr lang="de-DE" altLang="pl-PL" sz="1800" u="none" dirty="0" smtClean="0"/>
              <a:t>025203</a:t>
            </a:r>
            <a:endParaRPr lang="de-DE" altLang="pl-PL" sz="1800" u="none" dirty="0"/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71438" y="71438"/>
            <a:ext cx="3081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800" u="none">
                <a:solidFill>
                  <a:srgbClr val="CC3300"/>
                </a:solidFill>
              </a:rPr>
              <a:t>EXPERIMENT  Q = 15.5 MeV</a:t>
            </a:r>
            <a:endParaRPr lang="de-DE" altLang="pl-PL" sz="1800" u="none">
              <a:solidFill>
                <a:srgbClr val="CC3300"/>
              </a:solidFill>
            </a:endParaRP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3814763" y="4286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800" u="none">
                <a:solidFill>
                  <a:srgbClr val="CC3300"/>
                </a:solidFill>
              </a:rPr>
              <a:t>SIMULATION</a:t>
            </a:r>
            <a:endParaRPr lang="de-DE" altLang="pl-PL" sz="1800" u="none">
              <a:solidFill>
                <a:srgbClr val="CC3300"/>
              </a:solidFill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6818313" y="28575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800" u="none">
                <a:solidFill>
                  <a:srgbClr val="CC3300"/>
                </a:solidFill>
              </a:rPr>
              <a:t>SIMULATION</a:t>
            </a:r>
            <a:endParaRPr lang="de-DE" altLang="pl-PL" sz="1800" u="none">
              <a:solidFill>
                <a:srgbClr val="CC3300"/>
              </a:solidFill>
            </a:endParaRPr>
          </a:p>
        </p:txBody>
      </p:sp>
      <p:pic>
        <p:nvPicPr>
          <p:cNvPr id="2314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529012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95288" y="3789363"/>
            <a:ext cx="2436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u="none">
                <a:solidFill>
                  <a:srgbClr val="CC3300"/>
                </a:solidFill>
              </a:rPr>
              <a:t>EXPERIMENT  Q = 15.5 MeV</a:t>
            </a:r>
            <a:endParaRPr lang="de-DE" altLang="pl-PL" sz="1400" u="none">
              <a:solidFill>
                <a:srgbClr val="CC3300"/>
              </a:solidFill>
            </a:endParaRP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6732588" y="3789363"/>
            <a:ext cx="2967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1400" u="none">
                <a:solidFill>
                  <a:srgbClr val="CC3300"/>
                </a:solidFill>
              </a:rPr>
              <a:t>EXPERIMENT  Q = 4.5 MeV</a:t>
            </a:r>
            <a:endParaRPr lang="de-DE" altLang="pl-PL" sz="1400" u="none">
              <a:solidFill>
                <a:srgbClr val="CC3300"/>
              </a:solidFill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3421063" y="3860800"/>
            <a:ext cx="230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u="none">
                <a:solidFill>
                  <a:srgbClr val="CC3300"/>
                </a:solidFill>
              </a:rPr>
              <a:t>EXPERIMENT  Q = 10 MeV</a:t>
            </a:r>
            <a:endParaRPr lang="de-DE" altLang="pl-PL" sz="1400" u="none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val 2"/>
          <p:cNvSpPr>
            <a:spLocks noChangeArrowheads="1"/>
          </p:cNvSpPr>
          <p:nvPr/>
        </p:nvSpPr>
        <p:spPr bwMode="auto">
          <a:xfrm>
            <a:off x="6623745" y="1052959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007170" y="100850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laboratory</a:t>
            </a:r>
            <a:endParaRPr lang="de-DE" u="none" dirty="0"/>
          </a:p>
        </p:txBody>
      </p:sp>
      <p:sp>
        <p:nvSpPr>
          <p:cNvPr id="240644" name="Oval 4"/>
          <p:cNvSpPr>
            <a:spLocks noChangeArrowheads="1"/>
          </p:cNvSpPr>
          <p:nvPr/>
        </p:nvSpPr>
        <p:spPr bwMode="auto">
          <a:xfrm>
            <a:off x="611188" y="4383161"/>
            <a:ext cx="647700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5" name="Oval 5"/>
          <p:cNvSpPr>
            <a:spLocks noChangeArrowheads="1"/>
          </p:cNvSpPr>
          <p:nvPr/>
        </p:nvSpPr>
        <p:spPr bwMode="auto">
          <a:xfrm>
            <a:off x="3778250" y="50308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H="1">
            <a:off x="2338388" y="5389636"/>
            <a:ext cx="18002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971550" y="4743524"/>
            <a:ext cx="180022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755650" y="3320157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before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683568" y="5559623"/>
            <a:ext cx="1871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1" u="none" dirty="0">
                <a:solidFill>
                  <a:schemeClr val="accent2"/>
                </a:solidFill>
              </a:rPr>
              <a:t>L = </a:t>
            </a:r>
            <a:r>
              <a:rPr lang="de-DE" b="1" u="none" dirty="0" smtClean="0">
                <a:solidFill>
                  <a:schemeClr val="accent2"/>
                </a:solidFill>
              </a:rPr>
              <a:t>1</a:t>
            </a:r>
            <a:r>
              <a:rPr lang="pl-PL" b="1" u="none" dirty="0" smtClean="0">
                <a:solidFill>
                  <a:schemeClr val="accent2"/>
                </a:solidFill>
              </a:rPr>
              <a:t>,  </a:t>
            </a:r>
            <a:r>
              <a:rPr lang="de-DE" b="1" u="none" dirty="0" smtClean="0">
                <a:solidFill>
                  <a:schemeClr val="accent2"/>
                </a:solidFill>
              </a:rPr>
              <a:t>S </a:t>
            </a:r>
            <a:r>
              <a:rPr lang="de-DE" b="1" u="none" dirty="0">
                <a:solidFill>
                  <a:schemeClr val="accent2"/>
                </a:solidFill>
              </a:rPr>
              <a:t>= 1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1330325" y="43831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2627313" y="50308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2770188" y="4743524"/>
            <a:ext cx="25923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4498975" y="5391224"/>
            <a:ext cx="86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4" name="Oval 14"/>
          <p:cNvSpPr>
            <a:spLocks noChangeArrowheads="1"/>
          </p:cNvSpPr>
          <p:nvPr/>
        </p:nvSpPr>
        <p:spPr bwMode="auto">
          <a:xfrm>
            <a:off x="6372225" y="41672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5" name="Oval 15"/>
          <p:cNvSpPr>
            <a:spLocks noChangeArrowheads="1"/>
          </p:cNvSpPr>
          <p:nvPr/>
        </p:nvSpPr>
        <p:spPr bwMode="auto">
          <a:xfrm>
            <a:off x="6805613" y="4743524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6" name="Oval 16"/>
          <p:cNvSpPr>
            <a:spLocks noChangeArrowheads="1"/>
          </p:cNvSpPr>
          <p:nvPr/>
        </p:nvSpPr>
        <p:spPr bwMode="auto">
          <a:xfrm>
            <a:off x="7092950" y="4238699"/>
            <a:ext cx="576263" cy="5762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6588125" y="4310136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7019925" y="4886399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7237413" y="431172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072460" y="3320157"/>
            <a:ext cx="173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after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372225" y="5607124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u="none">
                <a:solidFill>
                  <a:schemeClr val="accent2"/>
                </a:solidFill>
              </a:rPr>
              <a:t>L = 0, </a:t>
            </a:r>
            <a:r>
              <a:rPr lang="de-DE" b="1" u="none">
                <a:solidFill>
                  <a:srgbClr val="66FF33"/>
                </a:solidFill>
              </a:rPr>
              <a:t>l=0</a:t>
            </a:r>
          </a:p>
        </p:txBody>
      </p:sp>
      <p:sp>
        <p:nvSpPr>
          <p:cNvPr id="240662" name="Oval 22"/>
          <p:cNvSpPr>
            <a:spLocks noChangeArrowheads="1"/>
          </p:cNvSpPr>
          <p:nvPr/>
        </p:nvSpPr>
        <p:spPr bwMode="auto">
          <a:xfrm>
            <a:off x="430908" y="1772097"/>
            <a:ext cx="649287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3" name="Line 23"/>
          <p:cNvSpPr>
            <a:spLocks noChangeShapeType="1"/>
          </p:cNvSpPr>
          <p:nvPr/>
        </p:nvSpPr>
        <p:spPr bwMode="auto">
          <a:xfrm>
            <a:off x="1080195" y="2062609"/>
            <a:ext cx="20034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64" name="Text Box 24"/>
          <p:cNvSpPr txBox="1">
            <a:spLocks noChangeArrowheads="1"/>
          </p:cNvSpPr>
          <p:nvPr/>
        </p:nvSpPr>
        <p:spPr bwMode="auto">
          <a:xfrm>
            <a:off x="1438970" y="1702247"/>
            <a:ext cx="96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3 GeV/c</a:t>
            </a:r>
          </a:p>
        </p:txBody>
      </p:sp>
      <p:sp>
        <p:nvSpPr>
          <p:cNvPr id="240665" name="Oval 25"/>
          <p:cNvSpPr>
            <a:spLocks noChangeArrowheads="1"/>
          </p:cNvSpPr>
          <p:nvPr/>
        </p:nvSpPr>
        <p:spPr bwMode="auto">
          <a:xfrm>
            <a:off x="3310633" y="1989584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6" name="Oval 26"/>
          <p:cNvSpPr>
            <a:spLocks noChangeArrowheads="1"/>
          </p:cNvSpPr>
          <p:nvPr/>
        </p:nvSpPr>
        <p:spPr bwMode="auto">
          <a:xfrm>
            <a:off x="6623745" y="2565847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839645" y="2708722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6839645" y="1195834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9" name="Oval 29"/>
          <p:cNvSpPr>
            <a:spLocks noChangeArrowheads="1"/>
          </p:cNvSpPr>
          <p:nvPr/>
        </p:nvSpPr>
        <p:spPr bwMode="auto">
          <a:xfrm>
            <a:off x="6766620" y="1916559"/>
            <a:ext cx="576263" cy="5762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6911083" y="198958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71" name="Line 31"/>
          <p:cNvSpPr>
            <a:spLocks noChangeShapeType="1"/>
          </p:cNvSpPr>
          <p:nvPr/>
        </p:nvSpPr>
        <p:spPr bwMode="auto">
          <a:xfrm flipV="1">
            <a:off x="7271445" y="1124397"/>
            <a:ext cx="122396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>
            <a:off x="7198420" y="2205484"/>
            <a:ext cx="137001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>
            <a:off x="7198420" y="2997647"/>
            <a:ext cx="1296988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339752" y="3933056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centre</a:t>
            </a:r>
            <a:r>
              <a:rPr lang="pl-PL" u="none" dirty="0"/>
              <a:t> of mass system</a:t>
            </a:r>
            <a:endParaRPr lang="en-US" u="none" dirty="0">
              <a:cs typeface="Times New Roman" pitchFamily="18" charset="0"/>
            </a:endParaRPr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684213" y="6281811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b="1" u="none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de-DE" sz="3600" u="none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000" b="1" u="none">
                <a:solidFill>
                  <a:srgbClr val="CC0000"/>
                </a:solidFill>
                <a:sym typeface="Symbol" pitchFamily="18" charset="2"/>
              </a:rPr>
              <a:t>Reaction parameter </a:t>
            </a:r>
            <a:r>
              <a:rPr lang="de-DE" sz="2000" b="1" u="none">
                <a:solidFill>
                  <a:srgbClr val="CC0000"/>
                </a:solidFill>
              </a:rPr>
              <a:t>b </a:t>
            </a:r>
            <a:r>
              <a:rPr lang="de-DE" b="1" u="none">
                <a:solidFill>
                  <a:srgbClr val="CC0000"/>
                </a:solidFill>
                <a:sym typeface="Symbol" pitchFamily="18" charset="2"/>
              </a:rPr>
              <a:t></a:t>
            </a:r>
            <a:r>
              <a:rPr lang="de-DE" b="1" u="none"/>
              <a:t> </a:t>
            </a:r>
            <a:r>
              <a:rPr lang="de-DE" b="1" u="none">
                <a:solidFill>
                  <a:srgbClr val="CC0000"/>
                </a:solidFill>
              </a:rPr>
              <a:t>0.2 fm</a:t>
            </a:r>
          </a:p>
        </p:txBody>
      </p:sp>
      <p:sp>
        <p:nvSpPr>
          <p:cNvPr id="240676" name="Line 36"/>
          <p:cNvSpPr>
            <a:spLocks noChangeShapeType="1"/>
          </p:cNvSpPr>
          <p:nvPr/>
        </p:nvSpPr>
        <p:spPr bwMode="auto">
          <a:xfrm flipV="1">
            <a:off x="4140200" y="4840361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7" name="Line 37"/>
          <p:cNvSpPr>
            <a:spLocks noChangeShapeType="1"/>
          </p:cNvSpPr>
          <p:nvPr/>
        </p:nvSpPr>
        <p:spPr bwMode="auto">
          <a:xfrm flipV="1">
            <a:off x="900113" y="4191074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40678" name="Group 38"/>
          <p:cNvGrpSpPr>
            <a:grpSpLocks/>
          </p:cNvGrpSpPr>
          <p:nvPr/>
        </p:nvGrpSpPr>
        <p:grpSpPr bwMode="auto">
          <a:xfrm>
            <a:off x="6227763" y="6165304"/>
            <a:ext cx="1800225" cy="893763"/>
            <a:chOff x="3923" y="3430"/>
            <a:chExt cx="1134" cy="563"/>
          </a:xfrm>
        </p:grpSpPr>
        <p:sp>
          <p:nvSpPr>
            <p:cNvPr id="240679" name="Rectangle 39"/>
            <p:cNvSpPr>
              <a:spLocks noChangeArrowheads="1"/>
            </p:cNvSpPr>
            <p:nvPr/>
          </p:nvSpPr>
          <p:spPr bwMode="auto">
            <a:xfrm>
              <a:off x="4014" y="3475"/>
              <a:ext cx="86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de-DE" b="1" u="none" baseline="30000">
                  <a:solidFill>
                    <a:srgbClr val="CC0000"/>
                  </a:solidFill>
                </a:rPr>
                <a:t>3</a:t>
              </a:r>
              <a:r>
                <a:rPr lang="de-DE" b="1" u="none">
                  <a:solidFill>
                    <a:srgbClr val="CC0000"/>
                  </a:solidFill>
                </a:rPr>
                <a:t>P</a:t>
              </a:r>
              <a:r>
                <a:rPr lang="de-DE" b="1" u="none" baseline="-25000">
                  <a:solidFill>
                    <a:srgbClr val="CC0000"/>
                  </a:solidFill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</a:t>
              </a:r>
              <a:r>
                <a:rPr lang="de-DE" b="1" u="none" baseline="30000">
                  <a:solidFill>
                    <a:srgbClr val="CC0000"/>
                  </a:solidFill>
                </a:rPr>
                <a:t>1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 baseline="-25000">
                  <a:solidFill>
                    <a:srgbClr val="CC0000"/>
                  </a:solidFill>
                  <a:sym typeface="Symbol" pitchFamily="18" charset="2"/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>
                  <a:sym typeface="Symbol" pitchFamily="18" charset="2"/>
                </a:rPr>
                <a:t>	</a:t>
              </a:r>
              <a:r>
                <a:rPr lang="en-US" u="none">
                  <a:sym typeface="Symbol" pitchFamily="18" charset="2"/>
                </a:rPr>
                <a:t> </a:t>
              </a:r>
            </a:p>
          </p:txBody>
        </p:sp>
        <p:sp>
          <p:nvSpPr>
            <p:cNvPr id="240680" name="Rectangle 40"/>
            <p:cNvSpPr>
              <a:spLocks noChangeArrowheads="1"/>
            </p:cNvSpPr>
            <p:nvPr/>
          </p:nvSpPr>
          <p:spPr bwMode="auto">
            <a:xfrm>
              <a:off x="3923" y="3430"/>
              <a:ext cx="1134" cy="409"/>
            </a:xfrm>
            <a:prstGeom prst="rect">
              <a:avLst/>
            </a:prstGeom>
            <a:noFill/>
            <a:ln w="444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0681" name="Line 41"/>
          <p:cNvSpPr>
            <a:spLocks noChangeShapeType="1"/>
          </p:cNvSpPr>
          <p:nvPr/>
        </p:nvSpPr>
        <p:spPr bwMode="auto">
          <a:xfrm flipV="1">
            <a:off x="7164388" y="4695899"/>
            <a:ext cx="0" cy="9366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82" name="Line 42"/>
          <p:cNvSpPr>
            <a:spLocks noChangeShapeType="1"/>
          </p:cNvSpPr>
          <p:nvPr/>
        </p:nvSpPr>
        <p:spPr bwMode="auto">
          <a:xfrm>
            <a:off x="6732588" y="4048199"/>
            <a:ext cx="0" cy="9334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289032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threshold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spin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filter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6" grpId="0" animBg="1"/>
      <p:bldP spid="240677" grpId="0" animBg="1"/>
      <p:bldP spid="240681" grpId="0" animBg="1"/>
      <p:bldP spid="2406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331" y="1052736"/>
            <a:ext cx="4446157" cy="4411556"/>
          </a:xfr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124744"/>
            <a:ext cx="4274857" cy="4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79712" y="5991671"/>
            <a:ext cx="551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COSY TOF, COSY-11, WASA/CELSIUS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7416824" y="16711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pl-PL" sz="1200" dirty="0"/>
              <a:t>V</a:t>
            </a:r>
            <a:r>
              <a:rPr lang="pl-PL" sz="800" dirty="0"/>
              <a:t>.</a:t>
            </a:r>
            <a:r>
              <a:rPr lang="pl-PL" sz="1200" dirty="0"/>
              <a:t> Baru et al., </a:t>
            </a:r>
            <a:r>
              <a:rPr lang="pl-PL" sz="1200" dirty="0" smtClean="0"/>
              <a:t>PRC </a:t>
            </a:r>
            <a:r>
              <a:rPr lang="pl-PL" sz="1200" dirty="0"/>
              <a:t>67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(</a:t>
            </a:r>
            <a:r>
              <a:rPr lang="pl-PL" sz="1200" dirty="0"/>
              <a:t>2003) 024002</a:t>
            </a:r>
          </a:p>
        </p:txBody>
      </p:sp>
    </p:spTree>
    <p:extLst>
      <p:ext uri="{BB962C8B-B14F-4D97-AF65-F5344CB8AC3E}">
        <p14:creationId xmlns:p14="http://schemas.microsoft.com/office/powerpoint/2010/main" val="41089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COSY-11   STILL    ALIVE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097" name="Picture 1" descr="por_eta_etapr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494340" cy="40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0811" y="6669360"/>
            <a:ext cx="7783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Rysunek 3. 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Widmo masy niezmienniczej podukładu proton-proton dla układu 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pp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(zielone punkty) oraz 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pp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’ (czerwone punkty)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wyznaczone dla energii wzbudzenia wynoszącej 15.5 </a:t>
            </a:r>
            <a:r>
              <a:rPr kumimoji="0" lang="pl-P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MeV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     W celu umożliwienia porównania kształtu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widm dane dla mezonu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’ zostały unormowane do danych otrzymanych dla mezonu 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η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52085"/>
            <a:ext cx="3942683" cy="40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396536" y="1536623"/>
            <a:ext cx="227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PRELIMINARY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5085184"/>
            <a:ext cx="8957004" cy="107721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COSY-11: 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 113 (2014) 062004</a:t>
            </a:r>
            <a:br>
              <a:rPr lang="pl-PL" sz="28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   COSY-11:  Phys. Lett</a:t>
            </a:r>
            <a:r>
              <a:rPr lang="pl-PL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B 684  (</a:t>
            </a:r>
            <a:r>
              <a:rPr lang="pl-PL" sz="2800" b="1" dirty="0">
                <a:latin typeface="Arial" pitchFamily="34" charset="0"/>
                <a:cs typeface="Arial" pitchFamily="34" charset="0"/>
              </a:rPr>
              <a:t>2010)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it-IT" sz="28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6512" y="-534347"/>
            <a:ext cx="9180512" cy="304698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/>
              <a:t>     </a:t>
            </a:r>
            <a:r>
              <a:rPr lang="pl-PL" sz="3200" b="1" dirty="0" smtClean="0"/>
              <a:t>                </a:t>
            </a:r>
          </a:p>
          <a:p>
            <a:r>
              <a:rPr lang="pl-PL" sz="3200" b="1" dirty="0"/>
              <a:t> </a:t>
            </a:r>
            <a:r>
              <a:rPr lang="pl-PL" sz="3200" b="1" dirty="0" smtClean="0"/>
              <a:t>                           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28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28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</a:t>
            </a:r>
            <a:r>
              <a:rPr lang="pl-PL" sz="3200" b="1" dirty="0" smtClean="0">
                <a:sym typeface="Symbol" pitchFamily="18" charset="2"/>
              </a:rPr>
              <a:t>10</a:t>
            </a:r>
            <a:r>
              <a:rPr lang="pl-PL" sz="3200" b="1" baseline="30000" dirty="0" smtClean="0">
                <a:sym typeface="Symbol" pitchFamily="18" charset="2"/>
              </a:rPr>
              <a:t>9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2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and</a:t>
            </a:r>
            <a:r>
              <a:rPr lang="pl-PL" sz="32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800" b="1" dirty="0" smtClean="0">
                <a:sym typeface="Symbol" pitchFamily="18" charset="2"/>
              </a:rPr>
              <a:t>10</a:t>
            </a:r>
            <a:r>
              <a:rPr lang="pl-PL" sz="2800" b="1" baseline="30000" dirty="0" smtClean="0">
                <a:sym typeface="Symbol" pitchFamily="18" charset="2"/>
              </a:rPr>
              <a:t>11</a:t>
            </a:r>
            <a:r>
              <a:rPr lang="pl-PL" sz="2800" b="1" dirty="0" smtClean="0">
                <a:sym typeface="Symbol" pitchFamily="18" charset="2"/>
              </a:rPr>
              <a:t> </a:t>
            </a:r>
            <a:r>
              <a:rPr lang="el-GR" sz="2000" b="1" dirty="0" smtClean="0">
                <a:sym typeface="Symbol" pitchFamily="18" charset="2"/>
              </a:rPr>
              <a:t>π</a:t>
            </a:r>
            <a:r>
              <a:rPr lang="pl-PL" sz="2000" b="1" baseline="30000" dirty="0" smtClean="0">
                <a:sym typeface="Symbol" pitchFamily="18" charset="2"/>
              </a:rPr>
              <a:t>0</a:t>
            </a:r>
            <a:r>
              <a:rPr lang="pl-PL" sz="2000" b="1" dirty="0">
                <a:sym typeface="Symbol" pitchFamily="18" charset="2"/>
              </a:rPr>
              <a:t> 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on </a:t>
            </a:r>
            <a:r>
              <a:rPr lang="pl-PL" sz="2000" b="1" dirty="0" err="1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/>
            </a:r>
            <a:b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</a:br>
            <a:r>
              <a:rPr lang="pl-PL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sz="3600" b="1" dirty="0" smtClean="0">
                <a:sym typeface="Symbol" pitchFamily="18" charset="2"/>
              </a:rPr>
              <a:t>10</a:t>
            </a:r>
            <a:r>
              <a:rPr lang="pl-PL" sz="3600" b="1" baseline="30000" dirty="0" smtClean="0">
                <a:sym typeface="Symbol" pitchFamily="18" charset="2"/>
              </a:rPr>
              <a:t>6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6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mesons on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;   Polarization of about 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70%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/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more than factor of  </a:t>
            </a:r>
            <a:r>
              <a:rPr lang="pl-PL" sz="2800" b="1" dirty="0"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00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larger statistics  </a:t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I. Ozerianska, P.M., M. Zieliński,  </a:t>
            </a:r>
            <a:r>
              <a:rPr lang="pl-PL" b="1" dirty="0" smtClean="0">
                <a:cs typeface="Times New Roman" pitchFamily="18" charset="0"/>
                <a:sym typeface="Symbol" pitchFamily="18" charset="2"/>
              </a:rPr>
              <a:t>Acta Phys. Pol. B 46 (2015) 153 </a:t>
            </a:r>
            <a:endParaRPr lang="pl-PL" sz="20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59995"/>
            <a:ext cx="7361588" cy="26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5496" y="9807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→</a:t>
            </a:r>
          </a:p>
        </p:txBody>
      </p:sp>
      <p:pic>
        <p:nvPicPr>
          <p:cNvPr id="28674" name="Picture 2" descr="C:\Users\Moskal\Downloads\3034_dow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" y="7398177"/>
            <a:ext cx="4917314" cy="32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Moskal\Downloads\3034_u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52806"/>
            <a:ext cx="4997202" cy="33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40568" y="5373216"/>
            <a:ext cx="106571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2" y="2492896"/>
            <a:ext cx="9117886" cy="341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4814" y="6063679"/>
            <a:ext cx="6325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SPIN UP                                           SPIN DOWN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71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5616" y="44624"/>
            <a:ext cx="6842522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Mesic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pl-PL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885384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7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77025" y="3791645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η</a:t>
            </a:r>
          </a:p>
        </p:txBody>
      </p:sp>
      <p:pic>
        <p:nvPicPr>
          <p:cNvPr id="13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36400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476672" y="7122894"/>
            <a:ext cx="7267502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600" b="1" dirty="0" err="1" smtClean="0">
                <a:latin typeface="Palatino Linotype" pitchFamily="18" charset="0"/>
              </a:rPr>
              <a:t>Transition</a:t>
            </a:r>
            <a:r>
              <a:rPr lang="pl-PL" sz="1600" b="1" dirty="0" smtClean="0">
                <a:latin typeface="Palatino Linotype" pitchFamily="18" charset="0"/>
              </a:rPr>
              <a:t> Form-</a:t>
            </a:r>
            <a:r>
              <a:rPr lang="pl-PL" sz="1600" b="1" dirty="0" err="1" smtClean="0">
                <a:latin typeface="Palatino Linotype" pitchFamily="18" charset="0"/>
              </a:rPr>
              <a:t>Factors</a:t>
            </a:r>
            <a:r>
              <a:rPr lang="pl-PL" sz="1600" b="1" dirty="0" smtClean="0">
                <a:latin typeface="Palatino Linotype" pitchFamily="18" charset="0"/>
              </a:rPr>
              <a:t>:  J. </a:t>
            </a:r>
            <a:r>
              <a:rPr lang="pl-PL" sz="1600" b="1" dirty="0" err="1" smtClean="0">
                <a:latin typeface="Palatino Linotype" pitchFamily="18" charset="0"/>
              </a:rPr>
              <a:t>Zdebik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(2013); </a:t>
            </a:r>
            <a:r>
              <a:rPr lang="pl-PL" sz="1600" b="1" dirty="0" err="1" smtClean="0">
                <a:latin typeface="Palatino Linotype" pitchFamily="18" charset="0"/>
              </a:rPr>
              <a:t>M.Hodana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(2012)</a:t>
            </a:r>
            <a:endParaRPr lang="pl-PL" sz="18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62936" y="7266910"/>
            <a:ext cx="5397696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/>
              <a:t>R. Pohl </a:t>
            </a:r>
            <a:r>
              <a:rPr lang="pl-PL" sz="1600" b="1" dirty="0" smtClean="0"/>
              <a:t>et al.</a:t>
            </a:r>
            <a:r>
              <a:rPr lang="en-US" sz="1600" b="1" dirty="0" smtClean="0"/>
              <a:t>, </a:t>
            </a:r>
            <a:r>
              <a:rPr lang="en-US" sz="1600" b="1" dirty="0"/>
              <a:t>The size of the proton, Nature 466, 213 (2010)</a:t>
            </a:r>
            <a:endParaRPr lang="pl-PL" sz="1600" b="1" i="1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2" y="976074"/>
            <a:ext cx="6336704" cy="590931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atural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-proton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-proton-proton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 flipV="1">
            <a:off x="1619672" y="980728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 flipV="1">
            <a:off x="1619672" y="1662762"/>
            <a:ext cx="6336704" cy="133419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flipV="1">
            <a:off x="1619672" y="2996952"/>
            <a:ext cx="6336704" cy="75812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 flipV="1">
            <a:off x="1619672" y="3750994"/>
            <a:ext cx="6336704" cy="111816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 flipV="1">
            <a:off x="1619672" y="4847213"/>
            <a:ext cx="6336704" cy="1229983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32" name="Picture 8" descr="eta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3879" y="1772989"/>
            <a:ext cx="3474665" cy="583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2800" b="1" dirty="0"/>
              <a:t> </a:t>
            </a:r>
            <a:r>
              <a:rPr lang="pl-PL" sz="2800" b="1" dirty="0" smtClean="0"/>
              <a:t>  </a:t>
            </a:r>
            <a:r>
              <a:rPr lang="pl-PL" sz="3600" b="1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</a:t>
            </a:r>
            <a:r>
              <a:rPr lang="pl-PL" sz="36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interaction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(</a:t>
            </a:r>
            <a:r>
              <a:rPr lang="pl-PL" sz="36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3600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36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36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)</a:t>
            </a:r>
            <a:endParaRPr lang="pl-PL" sz="36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10628" name="Picture 4" descr="he3_p_m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" y="620688"/>
            <a:ext cx="6120358" cy="62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779764" y="13176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u="none" dirty="0">
                <a:latin typeface="Arial" charset="0"/>
                <a:sym typeface="Symbol" pitchFamily="18" charset="2"/>
              </a:rPr>
              <a:t>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2002160" y="1344613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l-PL" u="none" dirty="0">
                <a:latin typeface="Arial" charset="0"/>
                <a:sym typeface="Symbol" pitchFamily="18" charset="2"/>
              </a:rPr>
              <a:t></a:t>
            </a:r>
          </a:p>
        </p:txBody>
      </p:sp>
      <p:grpSp>
        <p:nvGrpSpPr>
          <p:cNvPr id="10" name="Grupa 9"/>
          <p:cNvGrpSpPr>
            <a:grpSpLocks noChangeAspect="1"/>
          </p:cNvGrpSpPr>
          <p:nvPr/>
        </p:nvGrpSpPr>
        <p:grpSpPr>
          <a:xfrm rot="1503792">
            <a:off x="6517785" y="1006032"/>
            <a:ext cx="1339327" cy="1545168"/>
            <a:chOff x="2991728" y="2917567"/>
            <a:chExt cx="2578230" cy="3019664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17" name="Group 39"/>
          <p:cNvGrpSpPr>
            <a:grpSpLocks noChangeAspect="1"/>
          </p:cNvGrpSpPr>
          <p:nvPr/>
        </p:nvGrpSpPr>
        <p:grpSpPr bwMode="auto">
          <a:xfrm>
            <a:off x="8151819" y="2598987"/>
            <a:ext cx="524637" cy="621083"/>
            <a:chOff x="3243" y="2312"/>
            <a:chExt cx="408" cy="483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3" name="Elipsa 2"/>
          <p:cNvSpPr/>
          <p:nvPr/>
        </p:nvSpPr>
        <p:spPr>
          <a:xfrm>
            <a:off x="6397457" y="1117695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428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Oval 2"/>
          <p:cNvSpPr>
            <a:spLocks noChangeArrowheads="1"/>
          </p:cNvSpPr>
          <p:nvPr/>
        </p:nvSpPr>
        <p:spPr bwMode="auto">
          <a:xfrm>
            <a:off x="2928938" y="71438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0" y="214313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>
                <a:solidFill>
                  <a:srgbClr val="000000"/>
                </a:solidFill>
              </a:rPr>
              <a:t>3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2800" b="1" i="1" u="none" dirty="0" err="1">
                <a:solidFill>
                  <a:srgbClr val="000000"/>
                </a:solidFill>
              </a:rPr>
              <a:t>dp</a:t>
            </a:r>
            <a:r>
              <a:rPr lang="en-GB" altLang="pl-PL" sz="2800" b="1" i="1" u="none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u="none" dirty="0">
                <a:solidFill>
                  <a:srgbClr val="000000"/>
                </a:solidFill>
              </a:rPr>
              <a:t> </a:t>
            </a:r>
            <a:r>
              <a:rPr lang="en-GB" altLang="pl-PL" sz="2800" b="1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u="none" dirty="0">
                <a:solidFill>
                  <a:srgbClr val="000000"/>
                </a:solidFill>
              </a:rPr>
              <a:t>He</a:t>
            </a:r>
            <a:r>
              <a:rPr lang="en-GB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                           </a:t>
            </a:r>
            <a:r>
              <a:rPr lang="el-GR" altLang="pl-PL" sz="2800" b="1" i="1" u="none" dirty="0" smtClean="0">
                <a:solidFill>
                  <a:srgbClr val="000000"/>
                </a:solidFill>
                <a:latin typeface="Calibri"/>
              </a:rPr>
              <a:t>γ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 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dirty="0">
                <a:solidFill>
                  <a:srgbClr val="000000"/>
                </a:solidFill>
              </a:rPr>
              <a:t> 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000" i="1" dirty="0">
                <a:solidFill>
                  <a:srgbClr val="000000"/>
                </a:solidFill>
                <a:latin typeface="Symbol" pitchFamily="18" charset="2"/>
              </a:rPr>
              <a:t> </a:t>
            </a:r>
            <a:endParaRPr lang="en-GB" altLang="pl-PL" sz="2000" i="1" u="none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3200" i="1" u="none" dirty="0" smtClean="0">
                <a:solidFill>
                  <a:srgbClr val="000000"/>
                </a:solidFill>
              </a:rPr>
              <a:t> </a:t>
            </a:r>
            <a:r>
              <a:rPr lang="en-GB" altLang="pl-PL" sz="3200" i="1" u="none" dirty="0" smtClean="0">
                <a:solidFill>
                  <a:srgbClr val="000000"/>
                </a:solidFill>
              </a:rPr>
              <a:t>                          </a:t>
            </a:r>
            <a:endParaRPr lang="en-GB" altLang="pl-PL" sz="3200" i="1" u="none" dirty="0">
              <a:solidFill>
                <a:srgbClr val="000000"/>
              </a:solidFill>
            </a:endParaRPr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4" name="Rectangle 6"/>
          <p:cNvSpPr>
            <a:spLocks noChangeArrowheads="1"/>
          </p:cNvSpPr>
          <p:nvPr/>
        </p:nvSpPr>
        <p:spPr bwMode="auto">
          <a:xfrm>
            <a:off x="-2268760" y="5979120"/>
            <a:ext cx="9358313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T.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Mersmann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046535" name="Rectangle 7"/>
          <p:cNvSpPr>
            <a:spLocks noChangeArrowheads="1"/>
          </p:cNvSpPr>
          <p:nvPr/>
        </p:nvSpPr>
        <p:spPr bwMode="auto">
          <a:xfrm>
            <a:off x="-2124744" y="6411168"/>
            <a:ext cx="9034462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Smyrski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Phys.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grpSp>
        <p:nvGrpSpPr>
          <p:cNvPr id="1046536" name="Group 8"/>
          <p:cNvGrpSpPr>
            <a:grpSpLocks/>
          </p:cNvGrpSpPr>
          <p:nvPr/>
        </p:nvGrpSpPr>
        <p:grpSpPr bwMode="auto">
          <a:xfrm>
            <a:off x="-67337" y="2271398"/>
            <a:ext cx="7290429" cy="5838576"/>
            <a:chOff x="315" y="1774"/>
            <a:chExt cx="5445" cy="5037"/>
          </a:xfrm>
        </p:grpSpPr>
        <p:pic>
          <p:nvPicPr>
            <p:cNvPr id="1046537" name="Picture 9" descr="crosssection_ak_nur_AN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774"/>
              <a:ext cx="5445" cy="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538" name="Text Box 10"/>
            <p:cNvSpPr txBox="1">
              <a:spLocks noChangeArrowheads="1"/>
            </p:cNvSpPr>
            <p:nvPr/>
          </p:nvSpPr>
          <p:spPr bwMode="auto">
            <a:xfrm>
              <a:off x="1518" y="6413"/>
              <a:ext cx="4030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pl-PL" sz="1400" u="none" dirty="0"/>
                <a:t>T. </a:t>
              </a:r>
              <a:r>
                <a:rPr lang="de-DE" altLang="pl-PL" sz="1400" u="none" dirty="0" err="1"/>
                <a:t>Mersmann</a:t>
              </a:r>
              <a:r>
                <a:rPr lang="de-DE" altLang="pl-PL" sz="1400" u="none" dirty="0"/>
                <a:t> et al., Phys. </a:t>
              </a:r>
              <a:r>
                <a:rPr lang="de-DE" altLang="pl-PL" sz="1400" u="none" dirty="0" err="1"/>
                <a:t>Rev</a:t>
              </a:r>
              <a:r>
                <a:rPr lang="de-DE" altLang="pl-PL" sz="1400" u="none" dirty="0"/>
                <a:t>. </a:t>
              </a:r>
              <a:r>
                <a:rPr lang="de-DE" altLang="pl-PL" sz="1400" u="none" dirty="0" err="1"/>
                <a:t>Lett</a:t>
              </a:r>
              <a:r>
                <a:rPr lang="de-DE" altLang="pl-PL" sz="1400" u="none" dirty="0"/>
                <a:t>. 98, 242301 (2007)</a:t>
              </a:r>
              <a:r>
                <a:rPr lang="de-DE" altLang="pl-PL" sz="2400" u="none" dirty="0"/>
                <a:t> </a:t>
              </a:r>
            </a:p>
          </p:txBody>
        </p:sp>
      </p:grpSp>
      <p:grpSp>
        <p:nvGrpSpPr>
          <p:cNvPr id="20" name="Group 39"/>
          <p:cNvGrpSpPr>
            <a:grpSpLocks noChangeAspect="1"/>
          </p:cNvGrpSpPr>
          <p:nvPr/>
        </p:nvGrpSpPr>
        <p:grpSpPr bwMode="auto">
          <a:xfrm>
            <a:off x="8367843" y="1734891"/>
            <a:ext cx="524637" cy="621083"/>
            <a:chOff x="3243" y="2312"/>
            <a:chExt cx="408" cy="483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3" name="Grupa 22"/>
          <p:cNvGrpSpPr>
            <a:grpSpLocks noChangeAspect="1"/>
          </p:cNvGrpSpPr>
          <p:nvPr/>
        </p:nvGrpSpPr>
        <p:grpSpPr>
          <a:xfrm rot="1503792">
            <a:off x="6852450" y="183552"/>
            <a:ext cx="1339327" cy="1545168"/>
            <a:chOff x="2991728" y="2917567"/>
            <a:chExt cx="2578230" cy="3019664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9" name="Elipsa 28"/>
          <p:cNvSpPr/>
          <p:nvPr/>
        </p:nvSpPr>
        <p:spPr>
          <a:xfrm>
            <a:off x="6706070" y="332656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69" y="2492896"/>
            <a:ext cx="4450979" cy="3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58136"/>
            <a:ext cx="4810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48216" y="1836113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COSY</a:t>
            </a:r>
            <a:endParaRPr lang="pl-PL" sz="3200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464868" y="1825660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MAMI</a:t>
            </a:r>
            <a:endParaRPr lang="pl-PL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4480719" y="1295400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4768751" y="1812948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267744" y="5974742"/>
            <a:ext cx="9358313" cy="7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" pitchFamily="34" charset="0"/>
              </a:rPr>
              <a:t>MAMI</a:t>
            </a:r>
            <a:r>
              <a:rPr lang="en-GB" altLang="pl-PL" sz="1600" u="none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pl-PL" altLang="pl-PL" sz="18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dirty="0" smtClean="0">
                <a:solidFill>
                  <a:srgbClr val="000000"/>
                </a:solidFill>
                <a:latin typeface="Arial" pitchFamily="34" charset="0"/>
              </a:rPr>
              <a:t>M. Pfeiffer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9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520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01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200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pl-PL" altLang="pl-PL" sz="12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      F.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Pheron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et al.,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Phys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 B709  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21 (2012) </a:t>
            </a:r>
            <a:endParaRPr lang="en-GB" altLang="pl-PL" sz="1200" u="non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47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" y="2638825"/>
            <a:ext cx="4624762" cy="323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55776" y="3501008"/>
            <a:ext cx="20185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/>
              <a:t> Phys</a:t>
            </a:r>
            <a:r>
              <a:rPr lang="pl-PL" sz="1200" b="1" dirty="0" smtClean="0"/>
              <a:t>. Lett</a:t>
            </a:r>
            <a:r>
              <a:rPr lang="pl-PL" sz="1200" b="1" dirty="0"/>
              <a:t>. B734 (2014) </a:t>
            </a:r>
            <a:r>
              <a:rPr lang="pl-PL" sz="1200" b="1" dirty="0" smtClean="0"/>
              <a:t>333</a:t>
            </a:r>
            <a:endParaRPr lang="pl-PL" sz="12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85384"/>
            <a:ext cx="8502542" cy="15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2928938" y="44624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87499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4400" u="none" dirty="0">
                <a:solidFill>
                  <a:srgbClr val="000000"/>
                </a:solidFill>
              </a:rPr>
              <a:t>He</a:t>
            </a:r>
          </a:p>
        </p:txBody>
      </p:sp>
      <p:grpSp>
        <p:nvGrpSpPr>
          <p:cNvPr id="17" name="Group 39"/>
          <p:cNvGrpSpPr>
            <a:grpSpLocks noChangeAspect="1"/>
          </p:cNvGrpSpPr>
          <p:nvPr/>
        </p:nvGrpSpPr>
        <p:grpSpPr bwMode="auto">
          <a:xfrm>
            <a:off x="8367843" y="1446859"/>
            <a:ext cx="524637" cy="621083"/>
            <a:chOff x="3243" y="2312"/>
            <a:chExt cx="408" cy="483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0" name="Grupa 19"/>
          <p:cNvGrpSpPr>
            <a:grpSpLocks noChangeAspect="1"/>
          </p:cNvGrpSpPr>
          <p:nvPr/>
        </p:nvGrpSpPr>
        <p:grpSpPr>
          <a:xfrm rot="1503792">
            <a:off x="6852450" y="-104480"/>
            <a:ext cx="1339327" cy="1545168"/>
            <a:chOff x="2991728" y="2917567"/>
            <a:chExt cx="2578230" cy="3019664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6" name="Elipsa 25"/>
          <p:cNvSpPr/>
          <p:nvPr/>
        </p:nvSpPr>
        <p:spPr>
          <a:xfrm>
            <a:off x="6706070" y="44624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3275856" y="3296017"/>
            <a:ext cx="11307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/>
              <a:t> </a:t>
            </a:r>
            <a:r>
              <a:rPr lang="pl-PL" sz="1200" b="1" dirty="0" smtClean="0"/>
              <a:t>COSY-ANKE</a:t>
            </a:r>
            <a:endParaRPr lang="pl-PL" sz="12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3441241" y="2791961"/>
            <a:ext cx="10695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200" b="1" dirty="0" smtClean="0"/>
              <a:t>                       </a:t>
            </a:r>
            <a:endParaRPr lang="pl-PL" sz="1200" b="1" dirty="0"/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171725"/>
            <a:ext cx="4500562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716016" y="6206256"/>
            <a:ext cx="4537075" cy="3190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altLang="pl-PL" sz="18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C.Wilkin</a:t>
            </a:r>
            <a:r>
              <a:rPr lang="pl-PL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et al.</a:t>
            </a:r>
            <a:r>
              <a:rPr lang="en-GB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, </a:t>
            </a:r>
            <a:r>
              <a:rPr lang="pl-PL" altLang="pl-PL" sz="18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Phys</a:t>
            </a:r>
            <a:r>
              <a:rPr lang="pl-PL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. </a:t>
            </a:r>
            <a:r>
              <a:rPr lang="pl-PL" altLang="pl-PL" sz="1800" i="1" u="none" dirty="0" err="1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Lett</a:t>
            </a:r>
            <a:r>
              <a:rPr lang="pl-PL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. B654 </a:t>
            </a:r>
            <a:r>
              <a:rPr lang="en-GB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(2007)</a:t>
            </a:r>
            <a:r>
              <a:rPr lang="pl-PL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 92</a:t>
            </a:r>
            <a:r>
              <a:rPr lang="ar-SA" altLang="pl-PL" sz="1800" i="1" u="none" dirty="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‏</a:t>
            </a:r>
            <a:endParaRPr lang="en-GB" altLang="pl-PL" sz="1800" i="1" u="none" dirty="0">
              <a:solidFill>
                <a:srgbClr val="000000"/>
              </a:solidFill>
              <a:latin typeface="Arial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18"/>
          <p:cNvSpPr>
            <a:spLocks noChangeArrowheads="1"/>
          </p:cNvSpPr>
          <p:nvPr/>
        </p:nvSpPr>
        <p:spPr bwMode="auto">
          <a:xfrm rot="12539880">
            <a:off x="3778389" y="3195051"/>
            <a:ext cx="800840" cy="7849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rot="12539880">
            <a:off x="4695565" y="2773547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828434" y="268513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 rot="12539880">
            <a:off x="4479541" y="3853666"/>
            <a:ext cx="812540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14867" y="3781806"/>
            <a:ext cx="138463" cy="5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36" name="Oval 16"/>
          <p:cNvSpPr>
            <a:spLocks noChangeArrowheads="1"/>
          </p:cNvSpPr>
          <p:nvPr/>
        </p:nvSpPr>
        <p:spPr bwMode="auto">
          <a:xfrm>
            <a:off x="4426322" y="3789040"/>
            <a:ext cx="1008063" cy="894905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7" name="Rectangle 17"/>
          <p:cNvSpPr>
            <a:spLocks noChangeArrowheads="1"/>
          </p:cNvSpPr>
          <p:nvPr/>
        </p:nvSpPr>
        <p:spPr bwMode="auto">
          <a:xfrm>
            <a:off x="4642346" y="3918000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8" name="Oval 18"/>
          <p:cNvSpPr>
            <a:spLocks noChangeArrowheads="1"/>
          </p:cNvSpPr>
          <p:nvPr/>
        </p:nvSpPr>
        <p:spPr bwMode="auto">
          <a:xfrm>
            <a:off x="3676672" y="3140968"/>
            <a:ext cx="1008063" cy="85307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9" name="Rectangle 19"/>
          <p:cNvSpPr>
            <a:spLocks noChangeArrowheads="1"/>
          </p:cNvSpPr>
          <p:nvPr/>
        </p:nvSpPr>
        <p:spPr bwMode="auto">
          <a:xfrm>
            <a:off x="3852292" y="3258904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41" name="Oval 21"/>
          <p:cNvSpPr>
            <a:spLocks noChangeArrowheads="1"/>
          </p:cNvSpPr>
          <p:nvPr/>
        </p:nvSpPr>
        <p:spPr bwMode="auto">
          <a:xfrm>
            <a:off x="7380684" y="323185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7496571" y="3228678"/>
            <a:ext cx="527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u="none" dirty="0" smtClean="0">
                <a:cs typeface="Times New Roman" pitchFamily="18" charset="0"/>
              </a:rPr>
              <a:t>π‾</a:t>
            </a:r>
            <a:endParaRPr lang="el-GR" sz="3200" u="none" dirty="0">
              <a:cs typeface="Times New Roman" pitchFamily="18" charset="0"/>
            </a:endParaRP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4566493" y="3563045"/>
            <a:ext cx="2814191" cy="28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1564895" y="3588271"/>
            <a:ext cx="2215389" cy="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 rot="12539880">
            <a:off x="753682" y="3234493"/>
            <a:ext cx="812539" cy="79645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99592" y="3172247"/>
            <a:ext cx="21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37" name="Elipsa 36"/>
          <p:cNvSpPr/>
          <p:nvPr/>
        </p:nvSpPr>
        <p:spPr>
          <a:xfrm>
            <a:off x="3059832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1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19653E-6 C -0.03611 0.06844 -0.10746 0.08486 -0.15885 0.0363 C -0.21006 -0.01202 -0.22222 -0.10705 -0.18593 -0.17549 C -0.14947 -0.24416 -0.07829 -0.25988 -0.02691 -0.21156 C 0.02448 -0.163 0.03664 -0.06844 -4.44444E-6 -2.19653E-6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52336" grpId="0" animBg="1"/>
      <p:bldP spid="952336" grpId="1" animBg="1"/>
      <p:bldP spid="952337" grpId="0"/>
      <p:bldP spid="952337" grpId="1"/>
      <p:bldP spid="952338" grpId="0" animBg="1"/>
      <p:bldP spid="952338" grpId="1" animBg="1"/>
      <p:bldP spid="952339" grpId="0"/>
      <p:bldP spid="952339" grpId="1"/>
      <p:bldP spid="952341" grpId="0" animBg="1"/>
      <p:bldP spid="952342" grpId="0"/>
      <p:bldP spid="952343" grpId="0" animBg="1"/>
      <p:bldP spid="952346" grpId="0" animBg="1"/>
      <p:bldP spid="31" grpId="0" animBg="1"/>
      <p:bldP spid="34" grpId="0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73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a 23"/>
          <p:cNvGrpSpPr/>
          <p:nvPr/>
        </p:nvGrpSpPr>
        <p:grpSpPr>
          <a:xfrm>
            <a:off x="3778389" y="2685136"/>
            <a:ext cx="1729715" cy="1964984"/>
            <a:chOff x="3426769" y="3134649"/>
            <a:chExt cx="2697081" cy="3110480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 rot="12539880">
              <a:off x="4856888" y="3274599"/>
              <a:ext cx="1266962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5064066" y="3134649"/>
              <a:ext cx="215900" cy="146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12539880">
              <a:off x="4520050" y="4984378"/>
              <a:ext cx="1266964" cy="1260751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731058" y="4870628"/>
              <a:ext cx="215900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6156176" y="1916832"/>
            <a:ext cx="49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5400" u="none" dirty="0">
                <a:cs typeface="Times New Roman" pitchFamily="18" charset="0"/>
              </a:rPr>
              <a:t>γ</a:t>
            </a: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5651997" y="2114676"/>
            <a:ext cx="504624" cy="180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5148064" y="3861048"/>
            <a:ext cx="518914" cy="17630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6333" y="6970018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2" name="Elipsa 1"/>
          <p:cNvSpPr/>
          <p:nvPr/>
        </p:nvSpPr>
        <p:spPr>
          <a:xfrm>
            <a:off x="3158458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220072" y="5085184"/>
            <a:ext cx="49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5400" u="none" dirty="0">
                <a:cs typeface="Times New Roman" pitchFamily="18" charset="0"/>
              </a:rPr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35194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093 C -0.03802 0.06922 -0.10938 0.08565 -0.16094 0.03727 C -0.21216 -0.01134 -0.22413 -0.10625 -0.18768 -0.17453 C -0.15122 -0.24328 -0.08021 -0.25926 -0.02882 -0.21088 C 0.02239 -0.16203 0.03472 -0.06782 -0.00209 0.00093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2" grpId="0"/>
      <p:bldP spid="952343" grpId="0" animBg="1"/>
      <p:bldP spid="952346" grpId="0" animBg="1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928938" y="44624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7499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pl-PL" altLang="pl-PL" sz="4400" baseline="30000" dirty="0">
                <a:solidFill>
                  <a:srgbClr val="000000"/>
                </a:solidFill>
              </a:rPr>
              <a:t>4</a:t>
            </a:r>
            <a:r>
              <a:rPr lang="en-GB" altLang="pl-PL" sz="4400" u="none" dirty="0" smtClean="0">
                <a:solidFill>
                  <a:srgbClr val="000000"/>
                </a:solidFill>
              </a:rPr>
              <a:t>He</a:t>
            </a:r>
            <a:endParaRPr lang="en-GB" altLang="pl-PL" sz="4400" u="none" dirty="0">
              <a:solidFill>
                <a:srgbClr val="000000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73474" y="3429000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536" y="3576687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4400" u="none" dirty="0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2" name="Prostokąt 1"/>
          <p:cNvSpPr/>
          <p:nvPr/>
        </p:nvSpPr>
        <p:spPr>
          <a:xfrm>
            <a:off x="-180528" y="1124744"/>
            <a:ext cx="9505057" cy="2004459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~25nb -- 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Present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experimental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upper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limit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WASA-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: </a:t>
            </a:r>
            <a:r>
              <a:rPr lang="pl-PL" sz="1800" b="1" dirty="0" err="1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Rev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C87(2013)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035204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 4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Theoretical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estimation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S. Wycech, W.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Krzemien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, Acta.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745</a:t>
            </a: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~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few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 WASA-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 data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collected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in 2010         </a:t>
            </a: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468560" y="4464469"/>
            <a:ext cx="9612560" cy="270894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~270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Present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experimental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upper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limit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ppp</a:t>
            </a:r>
            <a:r>
              <a:rPr lang="el-GR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π</a:t>
            </a:r>
            <a:r>
              <a:rPr lang="el-GR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COSY-11: Acta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B41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(2010)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~80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Theoretical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estimation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</a:t>
            </a:r>
            <a:r>
              <a:rPr lang="pl-PL" sz="1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C.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Wilkin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Acta. </a:t>
            </a:r>
            <a:r>
              <a:rPr lang="pl-PL" sz="1800" b="1" dirty="0" err="1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603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~ 10nb --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from New WASA-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 data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collected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in May 2014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challenge !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50" y="548680"/>
            <a:ext cx="4418906" cy="589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132138" y="3293343"/>
            <a:ext cx="1223962" cy="230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5616" y="44624"/>
            <a:ext cx="6842522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                      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Challanges</a:t>
            </a:r>
            <a:endParaRPr lang="pl-PL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885384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7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77025" y="3791645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η</a:t>
            </a:r>
          </a:p>
        </p:txBody>
      </p:sp>
      <p:pic>
        <p:nvPicPr>
          <p:cNvPr id="13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36400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476672" y="7122894"/>
            <a:ext cx="7267502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600" b="1" dirty="0" err="1" smtClean="0">
                <a:latin typeface="Palatino Linotype" pitchFamily="18" charset="0"/>
              </a:rPr>
              <a:t>Transition</a:t>
            </a:r>
            <a:r>
              <a:rPr lang="pl-PL" sz="1600" b="1" dirty="0" smtClean="0">
                <a:latin typeface="Palatino Linotype" pitchFamily="18" charset="0"/>
              </a:rPr>
              <a:t> Form-</a:t>
            </a:r>
            <a:r>
              <a:rPr lang="pl-PL" sz="1600" b="1" dirty="0" err="1" smtClean="0">
                <a:latin typeface="Palatino Linotype" pitchFamily="18" charset="0"/>
              </a:rPr>
              <a:t>Factors</a:t>
            </a:r>
            <a:r>
              <a:rPr lang="pl-PL" sz="1600" b="1" dirty="0" smtClean="0">
                <a:latin typeface="Palatino Linotype" pitchFamily="18" charset="0"/>
              </a:rPr>
              <a:t>:  J. </a:t>
            </a:r>
            <a:r>
              <a:rPr lang="pl-PL" sz="1600" b="1" dirty="0" err="1" smtClean="0">
                <a:latin typeface="Palatino Linotype" pitchFamily="18" charset="0"/>
              </a:rPr>
              <a:t>Zdebik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(2013); </a:t>
            </a:r>
            <a:r>
              <a:rPr lang="pl-PL" sz="1600" b="1" dirty="0" err="1" smtClean="0">
                <a:latin typeface="Palatino Linotype" pitchFamily="18" charset="0"/>
              </a:rPr>
              <a:t>M.Hodana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(2012)</a:t>
            </a:r>
            <a:endParaRPr lang="pl-PL" sz="18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62936" y="7266910"/>
            <a:ext cx="5397696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/>
              <a:t>R. Pohl </a:t>
            </a:r>
            <a:r>
              <a:rPr lang="pl-PL" sz="1600" b="1" dirty="0" smtClean="0"/>
              <a:t>et al.</a:t>
            </a:r>
            <a:r>
              <a:rPr lang="en-US" sz="1600" b="1" dirty="0" smtClean="0"/>
              <a:t>, </a:t>
            </a:r>
            <a:r>
              <a:rPr lang="en-US" sz="1600" b="1" dirty="0"/>
              <a:t>The size of the proton, Nature 466, 213 (2010)</a:t>
            </a:r>
            <a:endParaRPr lang="pl-PL" sz="1600" b="1" i="1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2" y="976074"/>
            <a:ext cx="6336704" cy="590931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atural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-proton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-proton-proton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 flipV="1">
            <a:off x="1619672" y="980728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 flipV="1">
            <a:off x="1619672" y="1662762"/>
            <a:ext cx="6336704" cy="133419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flipV="1">
            <a:off x="1619672" y="2996952"/>
            <a:ext cx="6336704" cy="75812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 flipV="1">
            <a:off x="1619672" y="3750994"/>
            <a:ext cx="6336704" cy="1118166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 flipV="1">
            <a:off x="1619672" y="4847213"/>
            <a:ext cx="6336704" cy="1229983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 flipV="1">
            <a:off x="1619672" y="6087449"/>
            <a:ext cx="6336704" cy="797935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8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36512" y="-47625"/>
            <a:ext cx="9180512" cy="827919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Challanges for theortists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pl-PL" sz="3200" b="1" dirty="0" err="1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body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formalism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Total cross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the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pp→pp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η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(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pp→ppM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Total 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cross </a:t>
            </a: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production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mesic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nucleus</a:t>
            </a:r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Distribution of N* </a:t>
            </a: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momentum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the 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pl-PL" b="1" baseline="300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He-N*) helium</a:t>
            </a:r>
          </a:p>
          <a:p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BR of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mesic-nucleus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decays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via  „N*” and „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orbiting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Correlation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b="1" dirty="0" err="1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function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the </a:t>
            </a:r>
            <a:r>
              <a:rPr lang="pl-PL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pp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η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system</a:t>
            </a:r>
          </a:p>
          <a:p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…</a:t>
            </a:r>
            <a:endParaRPr lang="pl-PL" b="1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36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7629271"/>
            <a:ext cx="9289032" cy="120032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HINT:  It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to do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557293"/>
            <a:ext cx="4788023" cy="45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595" y="6916057"/>
            <a:ext cx="7164288" cy="184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9044" y="5525845"/>
            <a:ext cx="4349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M. Zieliński, P. M., A. Kupść,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Eur.Phys.J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 A47 (2011) 93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51084" y="4589741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812360" y="4589741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4" y="96217"/>
            <a:ext cx="437991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08520" y="-97651"/>
            <a:ext cx="9260004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challenge !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8500"/>
            <a:ext cx="7924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532063" y="76200"/>
            <a:ext cx="40782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Arial" pitchFamily="34" charset="0"/>
              <a:buNone/>
            </a:pP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oler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SY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nchrotron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COSY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541338" y="-2346325"/>
            <a:ext cx="5899151" cy="2300287"/>
            <a:chOff x="-341" y="-1478"/>
            <a:chExt cx="3716" cy="1449"/>
          </a:xfrm>
        </p:grpSpPr>
        <p:sp>
          <p:nvSpPr>
            <p:cNvPr id="23562" name="Rectangle 4"/>
            <p:cNvSpPr>
              <a:spLocks noChangeArrowheads="1"/>
            </p:cNvSpPr>
            <p:nvPr/>
          </p:nvSpPr>
          <p:spPr bwMode="auto">
            <a:xfrm>
              <a:off x="-341" y="-1478"/>
              <a:ext cx="3717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spolaryzowana lub niespolaryzowana 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wiązka protonów i deuteronów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</a:t>
              </a:r>
            </a:p>
          </p:txBody>
        </p:sp>
        <p:sp>
          <p:nvSpPr>
            <p:cNvPr id="23563" name="Rectangle 5"/>
            <p:cNvSpPr>
              <a:spLocks noChangeArrowheads="1"/>
            </p:cNvSpPr>
            <p:nvPr/>
          </p:nvSpPr>
          <p:spPr bwMode="auto">
            <a:xfrm>
              <a:off x="-341" y="-97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chłodzenie stochasyczne i elektronowe</a:t>
              </a:r>
            </a:p>
          </p:txBody>
        </p:sp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>
              <a:off x="-341" y="-64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zakres pędu: 600 – 3700 MeV/c</a:t>
              </a:r>
            </a:p>
          </p:txBody>
        </p:sp>
        <p:sp>
          <p:nvSpPr>
            <p:cNvPr id="23565" name="Rectangle 7"/>
            <p:cNvSpPr>
              <a:spLocks noChangeArrowheads="1"/>
            </p:cNvSpPr>
            <p:nvPr/>
          </p:nvSpPr>
          <p:spPr bwMode="auto">
            <a:xfrm>
              <a:off x="-341" y="-321"/>
              <a:ext cx="3717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produkcja mezonów do 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 włącznie</a:t>
              </a: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3779838" y="-2438400"/>
            <a:ext cx="4748212" cy="2298700"/>
            <a:chOff x="2381" y="-1536"/>
            <a:chExt cx="2991" cy="1448"/>
          </a:xfrm>
        </p:grpSpPr>
        <p:sp>
          <p:nvSpPr>
            <p:cNvPr id="23558" name="Rectangle 9"/>
            <p:cNvSpPr>
              <a:spLocks noChangeArrowheads="1"/>
            </p:cNvSpPr>
            <p:nvPr/>
          </p:nvSpPr>
          <p:spPr bwMode="auto">
            <a:xfrm>
              <a:off x="2381" y="-1536"/>
              <a:ext cx="2992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polarised and unpolarised proton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and deuteron beams</a:t>
              </a:r>
            </a:p>
          </p:txBody>
        </p:sp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2381" y="-1037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stochastic and electron cooling</a:t>
              </a:r>
            </a:p>
          </p:txBody>
        </p:sp>
        <p:sp>
          <p:nvSpPr>
            <p:cNvPr id="23560" name="Rectangle 11"/>
            <p:cNvSpPr>
              <a:spLocks noChangeArrowheads="1"/>
            </p:cNvSpPr>
            <p:nvPr/>
          </p:nvSpPr>
          <p:spPr bwMode="auto">
            <a:xfrm>
              <a:off x="2381" y="-706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momentum range: 600 – 3700 MeV/c</a:t>
              </a:r>
            </a:p>
          </p:txBody>
        </p:sp>
        <p:sp>
          <p:nvSpPr>
            <p:cNvPr id="23561" name="Rectangle 12"/>
            <p:cNvSpPr>
              <a:spLocks noChangeArrowheads="1"/>
            </p:cNvSpPr>
            <p:nvPr/>
          </p:nvSpPr>
          <p:spPr bwMode="auto">
            <a:xfrm>
              <a:off x="2381" y="-380"/>
              <a:ext cx="2992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meson production  up to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</a:t>
              </a:r>
              <a:r>
                <a:rPr lang="ar-SA" altLang="pl-PL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‏</a:t>
              </a:r>
              <a:endParaRPr lang="en-GB" altLang="pl-PL" sz="200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05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5616" y="44624"/>
            <a:ext cx="6842522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latin typeface="Palatino Linotype" pitchFamily="18" charset="0"/>
              </a:rPr>
              <a:t> </a:t>
            </a:r>
            <a:r>
              <a:rPr lang="pl-PL" sz="2800" b="1" dirty="0" smtClean="0">
                <a:latin typeface="Palatino Linotype" pitchFamily="18" charset="0"/>
              </a:rPr>
              <a:t>     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ή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endParaRPr lang="pl-PL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885384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97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77025" y="3791645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η</a:t>
            </a:r>
          </a:p>
        </p:txBody>
      </p:sp>
      <p:pic>
        <p:nvPicPr>
          <p:cNvPr id="13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36400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476672" y="7122894"/>
            <a:ext cx="7267502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600" b="1" dirty="0" err="1" smtClean="0">
                <a:latin typeface="Palatino Linotype" pitchFamily="18" charset="0"/>
              </a:rPr>
              <a:t>Transition</a:t>
            </a:r>
            <a:r>
              <a:rPr lang="pl-PL" sz="1600" b="1" dirty="0" smtClean="0">
                <a:latin typeface="Palatino Linotype" pitchFamily="18" charset="0"/>
              </a:rPr>
              <a:t> Form-</a:t>
            </a:r>
            <a:r>
              <a:rPr lang="pl-PL" sz="1600" b="1" dirty="0" err="1" smtClean="0">
                <a:latin typeface="Palatino Linotype" pitchFamily="18" charset="0"/>
              </a:rPr>
              <a:t>Factors</a:t>
            </a:r>
            <a:r>
              <a:rPr lang="pl-PL" sz="1600" b="1" dirty="0" smtClean="0">
                <a:latin typeface="Palatino Linotype" pitchFamily="18" charset="0"/>
              </a:rPr>
              <a:t>:  J. </a:t>
            </a:r>
            <a:r>
              <a:rPr lang="pl-PL" sz="1600" b="1" dirty="0" err="1" smtClean="0">
                <a:latin typeface="Palatino Linotype" pitchFamily="18" charset="0"/>
              </a:rPr>
              <a:t>Zdebik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(2013); </a:t>
            </a:r>
            <a:r>
              <a:rPr lang="pl-PL" sz="1600" b="1" dirty="0" err="1" smtClean="0">
                <a:latin typeface="Palatino Linotype" pitchFamily="18" charset="0"/>
              </a:rPr>
              <a:t>M.Hodana</a:t>
            </a:r>
            <a:r>
              <a:rPr lang="pl-PL" sz="1600" b="1" dirty="0" smtClean="0">
                <a:latin typeface="Palatino Linotype" pitchFamily="18" charset="0"/>
              </a:rPr>
              <a:t> </a:t>
            </a:r>
            <a:r>
              <a:rPr lang="pl-PL" sz="1600" b="1" dirty="0" err="1" smtClean="0">
                <a:latin typeface="Palatino Linotype" pitchFamily="18" charset="0"/>
              </a:rPr>
              <a:t>PhD</a:t>
            </a:r>
            <a:r>
              <a:rPr lang="pl-PL" sz="1600" b="1" dirty="0" smtClean="0">
                <a:latin typeface="Palatino Linotype" pitchFamily="18" charset="0"/>
              </a:rPr>
              <a:t> JU (2012)</a:t>
            </a:r>
            <a:endParaRPr lang="pl-PL" sz="18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62936" y="7266910"/>
            <a:ext cx="5397696" cy="33855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/>
              <a:t>R. Pohl </a:t>
            </a:r>
            <a:r>
              <a:rPr lang="pl-PL" sz="1600" b="1" dirty="0" smtClean="0"/>
              <a:t>et al.</a:t>
            </a:r>
            <a:r>
              <a:rPr lang="en-US" sz="1600" b="1" dirty="0" smtClean="0"/>
              <a:t>, </a:t>
            </a:r>
            <a:r>
              <a:rPr lang="en-US" sz="1600" b="1" dirty="0"/>
              <a:t>The size of the proton, Nature 466, 213 (2010)</a:t>
            </a:r>
            <a:endParaRPr lang="pl-PL" sz="1600" b="1" i="1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03648" y="976074"/>
            <a:ext cx="6336704" cy="590931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atural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width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́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-proton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dynamics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-proton-proton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Borromean-states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3200" b="1" dirty="0">
                <a:latin typeface="Arial" pitchFamily="34" charset="0"/>
                <a:cs typeface="Arial" pitchFamily="34" charset="0"/>
              </a:rPr>
              <a:t>η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nucleus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interaction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mesic-nuclei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 flipV="1">
            <a:off x="1403648" y="980728"/>
            <a:ext cx="6336704" cy="686118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 flipV="1">
            <a:off x="1403648" y="1662762"/>
            <a:ext cx="6336704" cy="133419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6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71500" y="571500"/>
            <a:ext cx="192881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pl-PL" altLang="pl-PL" sz="1600" b="1" dirty="0" err="1" smtClean="0">
                <a:solidFill>
                  <a:srgbClr val="000000"/>
                </a:solidFill>
                <a:latin typeface="Arial" pitchFamily="34" charset="0"/>
              </a:rPr>
              <a:t>cluster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</a:rPr>
              <a:t> target</a:t>
            </a:r>
            <a:endParaRPr lang="en-GB" altLang="pl-PL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714625" y="785813"/>
            <a:ext cx="153511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pl-PL" altLang="pl-PL" sz="1600" b="1" dirty="0" err="1" smtClean="0">
                <a:solidFill>
                  <a:srgbClr val="000000"/>
                </a:solidFill>
                <a:latin typeface="Arial" pitchFamily="34" charset="0"/>
              </a:rPr>
              <a:t>scintillators</a:t>
            </a:r>
            <a:endParaRPr lang="en-GB" altLang="pl-PL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1500188" y="971550"/>
            <a:ext cx="1587" cy="3286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 flipH="1">
            <a:off x="3062288" y="1117600"/>
            <a:ext cx="131762" cy="292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73063" y="2508250"/>
            <a:ext cx="198437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pl-PL" altLang="pl-PL" sz="1600" b="1" dirty="0" err="1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pl-PL" altLang="pl-PL" sz="1600" b="1" dirty="0" err="1" smtClean="0">
                <a:solidFill>
                  <a:srgbClr val="000000"/>
                </a:solidFill>
                <a:latin typeface="Arial" pitchFamily="34" charset="0"/>
              </a:rPr>
              <a:t>rift</a:t>
            </a:r>
            <a:r>
              <a:rPr lang="pl-PL" altLang="pl-PL" sz="16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pl-PL" altLang="pl-PL" sz="1600" b="1" dirty="0" err="1" smtClean="0">
                <a:solidFill>
                  <a:srgbClr val="000000"/>
                </a:solidFill>
                <a:latin typeface="Arial" pitchFamily="34" charset="0"/>
              </a:rPr>
              <a:t>chambers</a:t>
            </a:r>
            <a:endParaRPr lang="en-GB" altLang="pl-PL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 flipV="1">
            <a:off x="1390650" y="2312988"/>
            <a:ext cx="219075" cy="241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4" name="Picture 5" descr="C:\Users\Moskal\Desktop\PET\CITTRU_przygoda\przygoda_PET_COSY11-E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"/>
            <a:ext cx="9180512" cy="68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108700" y="4811713"/>
            <a:ext cx="153511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itchFamily="34" charset="0"/>
              <a:buNone/>
            </a:pPr>
            <a:r>
              <a:rPr lang="pl-PL" altLang="pl-PL" sz="1600" b="1" dirty="0" err="1" smtClean="0">
                <a:solidFill>
                  <a:srgbClr val="000000"/>
                </a:solidFill>
                <a:latin typeface="Arial" pitchFamily="34" charset="0"/>
              </a:rPr>
              <a:t>scintillator</a:t>
            </a:r>
            <a:endParaRPr lang="en-GB" altLang="pl-PL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 flipV="1">
            <a:off x="6877050" y="4579938"/>
            <a:ext cx="547688" cy="2428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2"/>
          <a:stretch>
            <a:fillRect/>
          </a:stretch>
        </p:blipFill>
        <p:spPr bwMode="auto">
          <a:xfrm>
            <a:off x="0" y="3789363"/>
            <a:ext cx="345598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236296" y="0"/>
            <a:ext cx="1903413" cy="520700"/>
          </a:xfrm>
          <a:prstGeom prst="rect">
            <a:avLst/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Font typeface="Arial" pitchFamily="34" charset="0"/>
              <a:buNone/>
            </a:pPr>
            <a:r>
              <a:rPr lang="en-GB" altLang="pl-PL" sz="2800" b="1">
                <a:solidFill>
                  <a:srgbClr val="000000"/>
                </a:solidFill>
                <a:latin typeface="Arial" pitchFamily="34" charset="0"/>
              </a:rPr>
              <a:t>COSY-11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-6796088"/>
            <a:ext cx="9439275" cy="1166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2"/>
          <a:stretch>
            <a:fillRect/>
          </a:stretch>
        </p:blipFill>
        <p:spPr bwMode="auto">
          <a:xfrm>
            <a:off x="3276600" y="3789363"/>
            <a:ext cx="29876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55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236296" y="27980"/>
            <a:ext cx="1903413" cy="520700"/>
          </a:xfrm>
          <a:prstGeom prst="rect">
            <a:avLst/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Font typeface="Arial" pitchFamily="34" charset="0"/>
              <a:buNone/>
            </a:pPr>
            <a:r>
              <a:rPr lang="en-GB" altLang="pl-PL" sz="2800" b="1" dirty="0">
                <a:solidFill>
                  <a:srgbClr val="000000"/>
                </a:solidFill>
                <a:latin typeface="Arial" pitchFamily="34" charset="0"/>
              </a:rPr>
              <a:t>COSY-11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8554276" cy="105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49" y="-27384"/>
            <a:ext cx="3833355" cy="344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80359"/>
            <a:ext cx="32385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659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11193</TotalTime>
  <Words>1874</Words>
  <Application>Microsoft Office PowerPoint</Application>
  <PresentationFormat>On-screen Show (4:3)</PresentationFormat>
  <Paragraphs>446</Paragraphs>
  <Slides>43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Standarddesign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admin</cp:lastModifiedBy>
  <cp:revision>1132</cp:revision>
  <dcterms:created xsi:type="dcterms:W3CDTF">1601-01-01T00:00:00Z</dcterms:created>
  <dcterms:modified xsi:type="dcterms:W3CDTF">2015-03-05T06:35:12Z</dcterms:modified>
</cp:coreProperties>
</file>