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6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368" r:id="rId3"/>
    <p:sldId id="356" r:id="rId4"/>
    <p:sldId id="271" r:id="rId5"/>
    <p:sldId id="277" r:id="rId6"/>
    <p:sldId id="341" r:id="rId7"/>
    <p:sldId id="361" r:id="rId8"/>
    <p:sldId id="278" r:id="rId9"/>
    <p:sldId id="272" r:id="rId10"/>
    <p:sldId id="340" r:id="rId11"/>
    <p:sldId id="333" r:id="rId12"/>
    <p:sldId id="332" r:id="rId13"/>
    <p:sldId id="377" r:id="rId14"/>
    <p:sldId id="346" r:id="rId15"/>
    <p:sldId id="334" r:id="rId16"/>
    <p:sldId id="342" r:id="rId17"/>
    <p:sldId id="345" r:id="rId18"/>
    <p:sldId id="344" r:id="rId19"/>
    <p:sldId id="347" r:id="rId20"/>
    <p:sldId id="348" r:id="rId21"/>
    <p:sldId id="369" r:id="rId22"/>
    <p:sldId id="349" r:id="rId23"/>
    <p:sldId id="343" r:id="rId24"/>
    <p:sldId id="374" r:id="rId25"/>
    <p:sldId id="350" r:id="rId26"/>
    <p:sldId id="372" r:id="rId27"/>
    <p:sldId id="351" r:id="rId28"/>
    <p:sldId id="373" r:id="rId29"/>
    <p:sldId id="286" r:id="rId30"/>
    <p:sldId id="375" r:id="rId31"/>
    <p:sldId id="378" r:id="rId32"/>
    <p:sldId id="371" r:id="rId33"/>
    <p:sldId id="360" r:id="rId34"/>
    <p:sldId id="379" r:id="rId35"/>
    <p:sldId id="376" r:id="rId3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玉 英雄" initials="小玉" lastIdx="2" clrIdx="0">
    <p:extLst>
      <p:ext uri="{19B8F6BF-5375-455C-9EA6-DF929625EA0E}">
        <p15:presenceInfo xmlns:p15="http://schemas.microsoft.com/office/powerpoint/2012/main" userId="37ec7e0b1936f3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4F8FA"/>
    <a:srgbClr val="FFBDBD"/>
    <a:srgbClr val="F6BAFC"/>
    <a:srgbClr val="DF0BF5"/>
    <a:srgbClr val="17DF42"/>
    <a:srgbClr val="0000FF"/>
    <a:srgbClr val="32C455"/>
    <a:srgbClr val="12C08E"/>
    <a:srgbClr val="5D8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74542" autoAdjust="0"/>
  </p:normalViewPr>
  <p:slideViewPr>
    <p:cSldViewPr>
      <p:cViewPr varScale="1">
        <p:scale>
          <a:sx n="119" d="100"/>
          <a:sy n="119" d="100"/>
        </p:scale>
        <p:origin x="91" y="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9DC07-9E27-4AED-9DB3-B7032A7171F8}" type="datetimeFigureOut">
              <a:rPr kumimoji="1" lang="ja-JP" altLang="en-US" smtClean="0"/>
              <a:t>2020/11/24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81E2D-FAE6-4137-BCCF-E740A5320767}" type="slidenum">
              <a:rPr kumimoji="1" lang="ja-JP" altLang="en-US" smtClean="0"/>
              <a:t>‹#›</a:t>
            </a:fld>
            <a:endParaRPr kumimoji="1" lang="ja-JP" altLang="en-US"/>
          </a:p>
        </p:txBody>
      </p:sp>
    </p:spTree>
    <p:extLst>
      <p:ext uri="{BB962C8B-B14F-4D97-AF65-F5344CB8AC3E}">
        <p14:creationId xmlns:p14="http://schemas.microsoft.com/office/powerpoint/2010/main" val="11832563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ご紹介，ありがとうございます．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a:t>
            </a:fld>
            <a:endParaRPr kumimoji="1" lang="ja-JP" altLang="en-US"/>
          </a:p>
        </p:txBody>
      </p:sp>
    </p:spTree>
    <p:extLst>
      <p:ext uri="{BB962C8B-B14F-4D97-AF65-F5344CB8AC3E}">
        <p14:creationId xmlns:p14="http://schemas.microsoft.com/office/powerpoint/2010/main" val="1091207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この第１の問に一般的な答えを与えたのがペンローズです．</a:t>
            </a:r>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10</a:t>
            </a:fld>
            <a:endParaRPr kumimoji="1" lang="ja-JP" altLang="en-US"/>
          </a:p>
        </p:txBody>
      </p:sp>
    </p:spTree>
    <p:extLst>
      <p:ext uri="{BB962C8B-B14F-4D97-AF65-F5344CB8AC3E}">
        <p14:creationId xmlns:p14="http://schemas.microsoft.com/office/powerpoint/2010/main" val="4136533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一般に，計量テンソルに勝手な正値関数 </a:t>
            </a:r>
            <a:r>
              <a:rPr kumimoji="1" lang="en-US" altLang="ja-JP" dirty="0"/>
              <a:t>Omega^2</a:t>
            </a:r>
            <a:r>
              <a:rPr kumimoji="1" lang="ja-JP" altLang="en-US" dirty="0"/>
              <a:t>をかける変換であるワイル変換により，</a:t>
            </a:r>
            <a:endParaRPr kumimoji="1" lang="en-US" altLang="ja-JP" dirty="0"/>
          </a:p>
          <a:p>
            <a:r>
              <a:rPr kumimoji="1" lang="ja-JP" altLang="en-US" dirty="0"/>
              <a:t>光線の軌跡である光測地線や光波面は変化しません．</a:t>
            </a:r>
            <a:endParaRPr kumimoji="1" lang="en-US" altLang="ja-JP" dirty="0"/>
          </a:p>
          <a:p>
            <a:r>
              <a:rPr kumimoji="1" lang="ja-JP" altLang="en-US" dirty="0"/>
              <a:t>しかし，この変換により，時空全体のサイズを有限に変えることができます．</a:t>
            </a:r>
          </a:p>
          <a:p>
            <a:r>
              <a:rPr kumimoji="1" lang="ja-JP" altLang="en-US" dirty="0"/>
              <a:t>　</a:t>
            </a:r>
            <a:endParaRPr kumimoji="1" lang="en-US" altLang="ja-JP" dirty="0"/>
          </a:p>
          <a:p>
            <a:r>
              <a:rPr kumimoji="1" lang="ja-JP" altLang="en-US" dirty="0"/>
              <a:t>　ペンローズは，１９６３年の論文で，このことに着目し，全時空を，他の仮想的な時空の</a:t>
            </a:r>
            <a:endParaRPr kumimoji="1" lang="en-US" altLang="ja-JP" dirty="0"/>
          </a:p>
          <a:p>
            <a:r>
              <a:rPr kumimoji="1" lang="ja-JP" altLang="en-US" dirty="0"/>
              <a:t>有界領域に共形写像により埋め込みことにより，時空の大域的構造を組織的に研究するプロジェクトを提案しました．</a:t>
            </a:r>
            <a:endParaRPr kumimoji="1" lang="en-US" altLang="ja-JP" dirty="0"/>
          </a:p>
          <a:p>
            <a:r>
              <a:rPr kumimoji="1" lang="ja-JP" altLang="en-US" dirty="0"/>
              <a:t>このプロジェクトで特に重要な役割を果たしたのが，「時空の無限遠境界」です．</a:t>
            </a:r>
          </a:p>
          <a:p>
            <a:r>
              <a:rPr kumimoji="1" lang="ja-JP" altLang="en-US" dirty="0"/>
              <a:t>　　</a:t>
            </a:r>
            <a:endParaRPr kumimoji="1" lang="en-US" altLang="ja-JP" dirty="0"/>
          </a:p>
          <a:p>
            <a:r>
              <a:rPr kumimoji="1" lang="ja-JP" altLang="en-US" dirty="0"/>
              <a:t>これは次のように定義されます．まず，</a:t>
            </a:r>
            <a:r>
              <a:rPr kumimoji="1" lang="en-US" altLang="ja-JP" dirty="0"/>
              <a:t>f</a:t>
            </a:r>
            <a:r>
              <a:rPr kumimoji="1" lang="ja-JP" altLang="en-US" dirty="0"/>
              <a:t>を物理的な時空</a:t>
            </a:r>
            <a:r>
              <a:rPr kumimoji="1" lang="en-US" altLang="ja-JP" dirty="0"/>
              <a:t>(</a:t>
            </a:r>
            <a:r>
              <a:rPr kumimoji="1" lang="en-US" altLang="ja-JP" dirty="0" err="1"/>
              <a:t>M,g</a:t>
            </a:r>
            <a:r>
              <a:rPr kumimoji="1" lang="en-US" altLang="ja-JP" dirty="0"/>
              <a:t>)</a:t>
            </a:r>
            <a:r>
              <a:rPr kumimoji="1" lang="ja-JP" altLang="en-US" dirty="0"/>
              <a:t>から仮想的な時空</a:t>
            </a:r>
            <a:endParaRPr kumimoji="1" lang="en-US" altLang="ja-JP" dirty="0"/>
          </a:p>
          <a:p>
            <a:r>
              <a:rPr kumimoji="1" lang="en-US" altLang="ja-JP" dirty="0"/>
              <a:t>(\hat M, \hat g)</a:t>
            </a:r>
            <a:r>
              <a:rPr kumimoji="1" lang="ja-JP" altLang="en-US" dirty="0"/>
              <a:t>の有界領域への</a:t>
            </a:r>
            <a:r>
              <a:rPr kumimoji="1" lang="en-US" altLang="ja-JP" dirty="0"/>
              <a:t>1</a:t>
            </a:r>
            <a:r>
              <a:rPr kumimoji="1" lang="ja-JP" altLang="en-US" dirty="0"/>
              <a:t>対１写像として，</a:t>
            </a:r>
            <a:r>
              <a:rPr kumimoji="1" lang="en-US" altLang="ja-JP" dirty="0"/>
              <a:t>f</a:t>
            </a:r>
            <a:r>
              <a:rPr kumimoji="1" lang="ja-JP" altLang="en-US" dirty="0"/>
              <a:t>が次の３条件を満たすとします：</a:t>
            </a:r>
          </a:p>
          <a:p>
            <a:r>
              <a:rPr kumimoji="1" lang="ja-JP" altLang="en-US" dirty="0"/>
              <a:t>１．埋め込みの像</a:t>
            </a:r>
            <a:r>
              <a:rPr kumimoji="1" lang="en-US" altLang="ja-JP" dirty="0"/>
              <a:t>f(M)</a:t>
            </a:r>
            <a:r>
              <a:rPr kumimoji="1" lang="ja-JP" altLang="en-US" dirty="0"/>
              <a:t>の境界を</a:t>
            </a:r>
            <a:r>
              <a:rPr kumimoji="1" lang="en-US" altLang="ja-JP" dirty="0" err="1"/>
              <a:t>scri</a:t>
            </a:r>
            <a:r>
              <a:rPr kumimoji="1" lang="ja-JP" altLang="en-US" dirty="0"/>
              <a:t>と表すことにするとき，</a:t>
            </a:r>
            <a:r>
              <a:rPr kumimoji="1" lang="en-US" altLang="ja-JP" dirty="0" err="1"/>
              <a:t>scri</a:t>
            </a:r>
            <a:r>
              <a:rPr kumimoji="1" lang="ja-JP" altLang="en-US" dirty="0"/>
              <a:t>は滑らかな超曲面となる．</a:t>
            </a:r>
          </a:p>
          <a:p>
            <a:r>
              <a:rPr kumimoji="1" lang="ja-JP" altLang="en-US" dirty="0"/>
              <a:t>２．</a:t>
            </a:r>
            <a:r>
              <a:rPr kumimoji="1" lang="en-US" altLang="ja-JP" dirty="0"/>
              <a:t>f</a:t>
            </a:r>
            <a:r>
              <a:rPr kumimoji="1" lang="ja-JP" altLang="en-US" dirty="0"/>
              <a:t>は共形的である，すなわち，埋め込みによる計量</a:t>
            </a:r>
            <a:r>
              <a:rPr kumimoji="1" lang="en-US" altLang="ja-JP" dirty="0"/>
              <a:t>g</a:t>
            </a:r>
            <a:r>
              <a:rPr kumimoji="1" lang="ja-JP" altLang="en-US" dirty="0"/>
              <a:t>の像</a:t>
            </a:r>
            <a:r>
              <a:rPr kumimoji="1" lang="en-US" altLang="ja-JP" dirty="0"/>
              <a:t>f_* g </a:t>
            </a:r>
            <a:r>
              <a:rPr kumimoji="1" lang="ja-JP" altLang="en-US" dirty="0"/>
              <a:t>は，￥</a:t>
            </a:r>
            <a:r>
              <a:rPr kumimoji="1" lang="en-US" altLang="ja-JP" dirty="0"/>
              <a:t>hat M</a:t>
            </a:r>
            <a:r>
              <a:rPr kumimoji="1" lang="ja-JP" altLang="en-US" dirty="0"/>
              <a:t>の計量のワイル変換となっている．</a:t>
            </a:r>
          </a:p>
          <a:p>
            <a:r>
              <a:rPr kumimoji="1" lang="ja-JP" altLang="en-US" dirty="0"/>
              <a:t>３．ワイル因子</a:t>
            </a:r>
            <a:r>
              <a:rPr kumimoji="1" lang="en-US" altLang="ja-JP" dirty="0"/>
              <a:t>\Omega</a:t>
            </a:r>
            <a:r>
              <a:rPr kumimoji="1" lang="ja-JP" altLang="en-US" dirty="0"/>
              <a:t>は，像</a:t>
            </a:r>
            <a:r>
              <a:rPr kumimoji="1" lang="en-US" altLang="ja-JP" dirty="0"/>
              <a:t>f(M)</a:t>
            </a:r>
            <a:r>
              <a:rPr kumimoji="1" lang="ja-JP" altLang="en-US" dirty="0"/>
              <a:t>では正，境界</a:t>
            </a:r>
            <a:r>
              <a:rPr kumimoji="1" lang="en-US" altLang="ja-JP" dirty="0" err="1"/>
              <a:t>scri</a:t>
            </a:r>
            <a:r>
              <a:rPr kumimoji="1" lang="ja-JP" altLang="en-US" dirty="0"/>
              <a:t>上ではゼロでかつ非退化である．</a:t>
            </a:r>
          </a:p>
          <a:p>
            <a:endParaRPr kumimoji="1" lang="ja-JP" altLang="en-US" dirty="0"/>
          </a:p>
          <a:p>
            <a:r>
              <a:rPr kumimoji="1" lang="ja-JP" altLang="en-US" dirty="0"/>
              <a:t>この埋め込みで得られる境界多様体</a:t>
            </a:r>
            <a:r>
              <a:rPr kumimoji="1" lang="en-US" altLang="ja-JP" dirty="0" err="1"/>
              <a:t>scri</a:t>
            </a:r>
            <a:r>
              <a:rPr kumimoji="1" lang="ja-JP" altLang="en-US" dirty="0"/>
              <a:t>は，「共形無限遠」と呼ばれます．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11</a:t>
            </a:fld>
            <a:endParaRPr kumimoji="1" lang="ja-JP" altLang="en-US"/>
          </a:p>
        </p:txBody>
      </p:sp>
    </p:spTree>
    <p:extLst>
      <p:ext uri="{BB962C8B-B14F-4D97-AF65-F5344CB8AC3E}">
        <p14:creationId xmlns:p14="http://schemas.microsoft.com/office/powerpoint/2010/main" val="2770439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a:t>
            </a:r>
            <a:r>
              <a:rPr kumimoji="1" lang="en-US" altLang="ja-JP" dirty="0"/>
              <a:t>(n+1)</a:t>
            </a:r>
            <a:r>
              <a:rPr kumimoji="1" lang="ja-JP" altLang="en-US" dirty="0"/>
              <a:t>次元ミンコフスキー時空の埋め込みを具体的に求めてみましょう．</a:t>
            </a:r>
            <a:endParaRPr kumimoji="1" lang="en-US" altLang="ja-JP" dirty="0"/>
          </a:p>
          <a:p>
            <a:endParaRPr kumimoji="1" lang="ja-JP" altLang="en-US" dirty="0"/>
          </a:p>
          <a:p>
            <a:r>
              <a:rPr kumimoji="1" lang="ja-JP" altLang="en-US" dirty="0"/>
              <a:t>　　まず，極座標表示で表されたミンコフスキー計量において，</a:t>
            </a:r>
            <a:r>
              <a:rPr kumimoji="1" lang="en-US" altLang="ja-JP" dirty="0"/>
              <a:t>(</a:t>
            </a:r>
            <a:r>
              <a:rPr kumimoji="1" lang="en-US" altLang="ja-JP" dirty="0" err="1"/>
              <a:t>t,r</a:t>
            </a:r>
            <a:r>
              <a:rPr kumimoji="1" lang="en-US" altLang="ja-JP" dirty="0"/>
              <a:t>)</a:t>
            </a:r>
            <a:r>
              <a:rPr kumimoji="1" lang="ja-JP" altLang="en-US" dirty="0"/>
              <a:t>座標の代わりに，この式で定義される</a:t>
            </a:r>
            <a:r>
              <a:rPr kumimoji="1" lang="en-US" altLang="ja-JP" dirty="0"/>
              <a:t>(eta, chi)</a:t>
            </a:r>
            <a:r>
              <a:rPr kumimoji="1" lang="ja-JP" altLang="en-US" dirty="0"/>
              <a:t>座標を導入します．</a:t>
            </a:r>
            <a:endParaRPr kumimoji="1" lang="en-US" altLang="ja-JP" dirty="0"/>
          </a:p>
          <a:p>
            <a:r>
              <a:rPr kumimoji="1" lang="ja-JP" altLang="en-US" dirty="0"/>
              <a:t>すると，</a:t>
            </a:r>
            <a:r>
              <a:rPr kumimoji="1" lang="en-US" altLang="ja-JP" dirty="0"/>
              <a:t>Omega</a:t>
            </a:r>
            <a:r>
              <a:rPr kumimoji="1" lang="ja-JP" altLang="en-US" dirty="0"/>
              <a:t>をこのような関数として，ミンコフスキー計量の</a:t>
            </a:r>
            <a:r>
              <a:rPr kumimoji="1" lang="en-US" altLang="ja-JP" dirty="0"/>
              <a:t>Omega^2</a:t>
            </a:r>
            <a:r>
              <a:rPr kumimoji="1" lang="ja-JP" altLang="en-US" dirty="0"/>
              <a:t>倍は，</a:t>
            </a:r>
            <a:r>
              <a:rPr kumimoji="1" lang="en-US" altLang="ja-JP" dirty="0"/>
              <a:t>eta, chi</a:t>
            </a:r>
            <a:r>
              <a:rPr kumimoji="1" lang="ja-JP" altLang="en-US" dirty="0"/>
              <a:t>座標を用いて，このように表されます．</a:t>
            </a:r>
          </a:p>
          <a:p>
            <a:r>
              <a:rPr kumimoji="1" lang="ja-JP" altLang="en-US" dirty="0"/>
              <a:t>ここで，この部分は，ちょうど</a:t>
            </a:r>
            <a:r>
              <a:rPr kumimoji="1" lang="en-US" altLang="ja-JP" dirty="0"/>
              <a:t>n</a:t>
            </a:r>
            <a:r>
              <a:rPr kumimoji="1" lang="ja-JP" altLang="en-US" dirty="0"/>
              <a:t>次元球面の計量と一致しますから，この計量全体は，</a:t>
            </a:r>
            <a:r>
              <a:rPr kumimoji="1" lang="en-US" altLang="ja-JP" dirty="0"/>
              <a:t>n</a:t>
            </a:r>
            <a:r>
              <a:rPr kumimoji="1" lang="ja-JP" altLang="en-US" dirty="0"/>
              <a:t>次元球面と</a:t>
            </a:r>
            <a:r>
              <a:rPr kumimoji="1" lang="en-US" altLang="ja-JP" dirty="0"/>
              <a:t>1</a:t>
            </a:r>
            <a:r>
              <a:rPr kumimoji="1" lang="ja-JP" altLang="en-US" dirty="0"/>
              <a:t>次元の時間の積となります．</a:t>
            </a:r>
            <a:endParaRPr kumimoji="1" lang="en-US" altLang="ja-JP" dirty="0"/>
          </a:p>
          <a:p>
            <a:r>
              <a:rPr kumimoji="1" lang="ja-JP" altLang="en-US" dirty="0"/>
              <a:t>この計量は，アインシュタインが宇宙項により宇宙膨張を止める際に用いたアインシュタイン方程式の解で，「静的アインシュタイン宇宙解」と呼ばれます．</a:t>
            </a:r>
          </a:p>
          <a:p>
            <a:r>
              <a:rPr kumimoji="1" lang="ja-JP" altLang="en-US" dirty="0"/>
              <a:t>　　</a:t>
            </a:r>
            <a:endParaRPr kumimoji="1" lang="en-US" altLang="ja-JP" dirty="0"/>
          </a:p>
          <a:p>
            <a:r>
              <a:rPr kumimoji="1" lang="ja-JP" altLang="en-US" dirty="0"/>
              <a:t>この宇宙解において，元のミンコフスキー時空の像は，</a:t>
            </a:r>
            <a:r>
              <a:rPr kumimoji="1" lang="en-US" altLang="ja-JP" dirty="0"/>
              <a:t>Omega&gt;0</a:t>
            </a:r>
            <a:r>
              <a:rPr kumimoji="1" lang="ja-JP" altLang="en-US" dirty="0"/>
              <a:t>より，</a:t>
            </a:r>
            <a:r>
              <a:rPr kumimoji="1" lang="en-US" altLang="ja-JP" dirty="0"/>
              <a:t>(</a:t>
            </a:r>
            <a:r>
              <a:rPr kumimoji="1" lang="en-US" altLang="ja-JP" dirty="0" err="1"/>
              <a:t>eta,chi</a:t>
            </a:r>
            <a:r>
              <a:rPr kumimoji="1" lang="en-US" altLang="ja-JP" dirty="0"/>
              <a:t>)</a:t>
            </a:r>
            <a:r>
              <a:rPr kumimoji="1" lang="ja-JP" altLang="en-US" dirty="0"/>
              <a:t>座標でこのように表されます．</a:t>
            </a:r>
            <a:endParaRPr kumimoji="1" lang="en-US" altLang="ja-JP" dirty="0"/>
          </a:p>
          <a:p>
            <a:r>
              <a:rPr kumimoji="1" lang="ja-JP" altLang="en-US" dirty="0"/>
              <a:t>これは，</a:t>
            </a:r>
            <a:r>
              <a:rPr kumimoji="1" lang="en-US" altLang="ja-JP" dirty="0"/>
              <a:t>(</a:t>
            </a:r>
            <a:r>
              <a:rPr kumimoji="1" lang="en-US" altLang="ja-JP" dirty="0" err="1"/>
              <a:t>eta,chi</a:t>
            </a:r>
            <a:r>
              <a:rPr kumimoji="1" lang="en-US" altLang="ja-JP" dirty="0"/>
              <a:t>)</a:t>
            </a:r>
            <a:r>
              <a:rPr kumimoji="1" lang="ja-JP" altLang="en-US" dirty="0"/>
              <a:t>平面において，右上の図にような三角形の領域となります．</a:t>
            </a:r>
            <a:r>
              <a:rPr kumimoji="1" lang="en-US" altLang="ja-JP" dirty="0"/>
              <a:t>Chi</a:t>
            </a:r>
            <a:r>
              <a:rPr kumimoji="1" lang="ja-JP" altLang="en-US" dirty="0"/>
              <a:t>は，</a:t>
            </a:r>
            <a:r>
              <a:rPr kumimoji="1" lang="en-US" altLang="ja-JP" dirty="0"/>
              <a:t>n</a:t>
            </a:r>
            <a:r>
              <a:rPr kumimoji="1" lang="ja-JP" altLang="en-US" dirty="0"/>
              <a:t>次元単位球面上での北極からの距離を表すので，</a:t>
            </a:r>
            <a:endParaRPr kumimoji="1" lang="en-US" altLang="ja-JP" dirty="0"/>
          </a:p>
          <a:p>
            <a:r>
              <a:rPr kumimoji="1" lang="ja-JP" altLang="en-US" dirty="0"/>
              <a:t>角度方向の自由度を含めると，この三角形領域は，静的アインシュタイン宇宙の中では，このような有界領域となります．</a:t>
            </a:r>
            <a:endParaRPr kumimoji="1" lang="en-US" altLang="ja-JP" dirty="0"/>
          </a:p>
          <a:p>
            <a:r>
              <a:rPr kumimoji="1" lang="ja-JP" altLang="en-US" dirty="0"/>
              <a:t>ただし，三角形の頂点にあたる３点は，</a:t>
            </a:r>
            <a:r>
              <a:rPr kumimoji="1" lang="en-US" altLang="ja-JP" dirty="0"/>
              <a:t>Omega</a:t>
            </a:r>
            <a:r>
              <a:rPr kumimoji="1" lang="ja-JP" altLang="en-US" dirty="0"/>
              <a:t>が退化するので，埋め込み時空から除外されます．</a:t>
            </a:r>
            <a:endParaRPr kumimoji="1" lang="en-US" altLang="ja-JP" dirty="0"/>
          </a:p>
          <a:p>
            <a:endParaRPr kumimoji="1" lang="ja-JP" altLang="en-US" dirty="0"/>
          </a:p>
          <a:p>
            <a:r>
              <a:rPr kumimoji="1" lang="ja-JP" altLang="en-US" dirty="0"/>
              <a:t>　　したがって，ミンコフスキー時空の共形無限遠は，</a:t>
            </a:r>
            <a:r>
              <a:rPr kumimoji="1" lang="en-US" altLang="ja-JP" dirty="0"/>
              <a:t>R x S^(n-1) </a:t>
            </a:r>
            <a:r>
              <a:rPr kumimoji="1" lang="ja-JP" altLang="en-US" dirty="0"/>
              <a:t>に同相な２つの光的超曲面からなることが分かります．</a:t>
            </a:r>
            <a:endParaRPr kumimoji="1" lang="en-US" altLang="ja-JP" dirty="0"/>
          </a:p>
          <a:p>
            <a:r>
              <a:rPr kumimoji="1" lang="ja-JP" altLang="en-US" dirty="0"/>
              <a:t>これらの内，元の時空の未来に位置する</a:t>
            </a:r>
            <a:r>
              <a:rPr kumimoji="1" lang="en-US" altLang="ja-JP" dirty="0" err="1"/>
              <a:t>scri</a:t>
            </a:r>
            <a:r>
              <a:rPr kumimoji="1" lang="en-US" altLang="ja-JP" dirty="0"/>
              <a:t>^+</a:t>
            </a:r>
            <a:r>
              <a:rPr kumimoji="1" lang="ja-JP" altLang="en-US" dirty="0"/>
              <a:t>は「未来の無限遠」，過去の位置する</a:t>
            </a:r>
            <a:r>
              <a:rPr kumimoji="1" lang="en-US" altLang="ja-JP" dirty="0" err="1"/>
              <a:t>scri</a:t>
            </a:r>
            <a:r>
              <a:rPr kumimoji="1" lang="en-US" altLang="ja-JP" dirty="0"/>
              <a:t>^-</a:t>
            </a:r>
            <a:r>
              <a:rPr kumimoji="1" lang="ja-JP" altLang="en-US" dirty="0"/>
              <a:t>は「過去の無限遠」と呼ばれます．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12</a:t>
            </a:fld>
            <a:endParaRPr kumimoji="1" lang="ja-JP" altLang="en-US"/>
          </a:p>
        </p:txBody>
      </p:sp>
    </p:spTree>
    <p:extLst>
      <p:ext uri="{BB962C8B-B14F-4D97-AF65-F5344CB8AC3E}">
        <p14:creationId xmlns:p14="http://schemas.microsoft.com/office/powerpoint/2010/main" val="2888022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直感的には，このようなそろばん玉のようなイメージになります．</a:t>
            </a:r>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13</a:t>
            </a:fld>
            <a:endParaRPr kumimoji="1" lang="ja-JP" altLang="en-US"/>
          </a:p>
        </p:txBody>
      </p:sp>
    </p:spTree>
    <p:extLst>
      <p:ext uri="{BB962C8B-B14F-4D97-AF65-F5344CB8AC3E}">
        <p14:creationId xmlns:p14="http://schemas.microsoft.com/office/powerpoint/2010/main" val="1775989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共形無限遠の興味深い性質の一つは，その構造が宇宙定数 </a:t>
            </a:r>
            <a:r>
              <a:rPr kumimoji="1" lang="en-US" altLang="ja-JP" dirty="0"/>
              <a:t>Lambda </a:t>
            </a:r>
            <a:r>
              <a:rPr kumimoji="1" lang="ja-JP" altLang="en-US" dirty="0"/>
              <a:t>の符号に非常に敏感だと言うことです．</a:t>
            </a:r>
            <a:endParaRPr kumimoji="1" lang="en-US" altLang="ja-JP" dirty="0"/>
          </a:p>
          <a:p>
            <a:r>
              <a:rPr kumimoji="1" lang="ja-JP" altLang="en-US" dirty="0"/>
              <a:t>具体的には，無限遠近傍で真空だとすると，アインシュタイン方程式より，共形無限遠境界 </a:t>
            </a:r>
            <a:r>
              <a:rPr kumimoji="1" lang="en-US" altLang="ja-JP" dirty="0" err="1"/>
              <a:t>scri</a:t>
            </a:r>
            <a:r>
              <a:rPr kumimoji="1" lang="ja-JP" altLang="en-US" dirty="0"/>
              <a:t>は，</a:t>
            </a:r>
            <a:endParaRPr kumimoji="1" lang="en-US" altLang="ja-JP" dirty="0"/>
          </a:p>
          <a:p>
            <a:r>
              <a:rPr kumimoji="1" lang="en-US" altLang="ja-JP" dirty="0"/>
              <a:t>Lambda=0</a:t>
            </a:r>
            <a:r>
              <a:rPr kumimoji="1" lang="ja-JP" altLang="en-US" dirty="0"/>
              <a:t>のとき光的超曲面，</a:t>
            </a:r>
            <a:r>
              <a:rPr kumimoji="1" lang="en-US" altLang="ja-JP" dirty="0"/>
              <a:t>Lambda&gt;0</a:t>
            </a:r>
            <a:r>
              <a:rPr kumimoji="1" lang="ja-JP" altLang="en-US" dirty="0"/>
              <a:t>のとき空間的超曲面，</a:t>
            </a:r>
            <a:r>
              <a:rPr kumimoji="1" lang="en-US" altLang="ja-JP" dirty="0"/>
              <a:t>Lambda&lt;0</a:t>
            </a:r>
            <a:r>
              <a:rPr kumimoji="1" lang="ja-JP" altLang="en-US" dirty="0"/>
              <a:t>のとき時間的超曲面となることが示されます．</a:t>
            </a:r>
          </a:p>
          <a:p>
            <a:endParaRPr kumimoji="1" lang="ja-JP" altLang="en-US" dirty="0"/>
          </a:p>
          <a:p>
            <a:r>
              <a:rPr kumimoji="1" lang="ja-JP" altLang="en-US" dirty="0"/>
              <a:t>ペンローズは，この結果に基づいて，時空の無限遠近傍が，ミンコフスキー時空，ドジッター時空，反ドジッター時空の</a:t>
            </a:r>
            <a:endParaRPr kumimoji="1" lang="en-US" altLang="ja-JP" dirty="0"/>
          </a:p>
          <a:p>
            <a:r>
              <a:rPr kumimoji="1" lang="ja-JP" altLang="en-US" dirty="0"/>
              <a:t>いずれかの無限遠近傍と同じ構造をもつとき，「時空は弱い意味で漸近的に単純である」と定義しました．</a:t>
            </a:r>
            <a:endParaRPr kumimoji="1" lang="en-US" altLang="ja-JP" dirty="0"/>
          </a:p>
          <a:p>
            <a:r>
              <a:rPr kumimoji="1" lang="ja-JP" altLang="en-US" dirty="0"/>
              <a:t>これは，宇宙定数がゼロの場合の，素朴な漸近的平坦という概念を一般の宇宙定数の場合に拡張したものです．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14</a:t>
            </a:fld>
            <a:endParaRPr kumimoji="1" lang="ja-JP" altLang="en-US"/>
          </a:p>
        </p:txBody>
      </p:sp>
    </p:spTree>
    <p:extLst>
      <p:ext uri="{BB962C8B-B14F-4D97-AF65-F5344CB8AC3E}">
        <p14:creationId xmlns:p14="http://schemas.microsoft.com/office/powerpoint/2010/main" val="772948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10000"/>
          </a:bodyPr>
          <a:lstStyle/>
          <a:p>
            <a:r>
              <a:rPr kumimoji="1" lang="ja-JP" altLang="en-US" dirty="0"/>
              <a:t>ペンローズによる無限遠の概念の明確化は，「遠方の観測者」という漠然として概念を，より数学的に厳密な概念に置き換えることを意図したものです．</a:t>
            </a:r>
            <a:endParaRPr kumimoji="1" lang="en-US" altLang="ja-JP" dirty="0"/>
          </a:p>
          <a:p>
            <a:r>
              <a:rPr kumimoji="1" lang="ja-JP" altLang="en-US" dirty="0"/>
              <a:t>この観点から，ホライズンとブラックホールを，無限遠から見える領域の境界および見えない領域と定義しました．</a:t>
            </a:r>
          </a:p>
          <a:p>
            <a:r>
              <a:rPr kumimoji="1" lang="ja-JP" altLang="en-US" dirty="0"/>
              <a:t>　　例えば，</a:t>
            </a:r>
            <a:r>
              <a:rPr kumimoji="1" lang="en-US" altLang="ja-JP" dirty="0"/>
              <a:t>M</a:t>
            </a:r>
            <a:r>
              <a:rPr kumimoji="1" lang="ja-JP" altLang="en-US" dirty="0"/>
              <a:t>を漸近的に平坦な時空，</a:t>
            </a:r>
            <a:r>
              <a:rPr kumimoji="1" lang="en-US" altLang="ja-JP" dirty="0" err="1"/>
              <a:t>scri</a:t>
            </a:r>
            <a:r>
              <a:rPr kumimoji="1" lang="en-US" altLang="ja-JP" dirty="0"/>
              <a:t>=</a:t>
            </a:r>
            <a:r>
              <a:rPr kumimoji="1" lang="en-US" altLang="ja-JP" dirty="0" err="1"/>
              <a:t>scri</a:t>
            </a:r>
            <a:r>
              <a:rPr kumimoji="1" lang="en-US" altLang="ja-JP" dirty="0"/>
              <a:t>^+ cup </a:t>
            </a:r>
            <a:r>
              <a:rPr kumimoji="1" lang="en-US" altLang="ja-JP" dirty="0" err="1"/>
              <a:t>scri</a:t>
            </a:r>
            <a:r>
              <a:rPr kumimoji="1" lang="en-US" altLang="ja-JP" dirty="0"/>
              <a:t>^- </a:t>
            </a:r>
            <a:r>
              <a:rPr kumimoji="1" lang="ja-JP" altLang="en-US" dirty="0"/>
              <a:t>をその共形的無限遠境界とするとき，</a:t>
            </a:r>
            <a:endParaRPr kumimoji="1" lang="en-US" altLang="ja-JP" dirty="0"/>
          </a:p>
          <a:p>
            <a:r>
              <a:rPr kumimoji="1" lang="ja-JP" altLang="en-US" dirty="0"/>
              <a:t>ペンローズはつぎの４つの基本概念を導入しました．</a:t>
            </a:r>
          </a:p>
          <a:p>
            <a:pPr marL="228600" indent="-228600">
              <a:buAutoNum type="arabicDbPeriod"/>
            </a:pPr>
            <a:r>
              <a:rPr kumimoji="1" lang="ja-JP" altLang="en-US" dirty="0"/>
              <a:t>まず，</a:t>
            </a:r>
            <a:r>
              <a:rPr kumimoji="1" lang="en-US" altLang="ja-JP" dirty="0"/>
              <a:t>Sigma</a:t>
            </a:r>
            <a:r>
              <a:rPr kumimoji="1" lang="ja-JP" altLang="en-US" dirty="0"/>
              <a:t>をコーシー面，</a:t>
            </a:r>
            <a:r>
              <a:rPr kumimoji="1" lang="en-US" altLang="ja-JP" dirty="0"/>
              <a:t>D(Sigma)</a:t>
            </a:r>
            <a:r>
              <a:rPr kumimoji="1" lang="ja-JP" altLang="en-US" dirty="0"/>
              <a:t>をその発展領域，すなわち，</a:t>
            </a:r>
            <a:r>
              <a:rPr kumimoji="1" lang="en-US" altLang="ja-JP" dirty="0"/>
              <a:t>Sigma</a:t>
            </a:r>
            <a:r>
              <a:rPr kumimoji="1" lang="ja-JP" altLang="en-US" dirty="0"/>
              <a:t>における初期値問題が解ける最大領域として，</a:t>
            </a:r>
            <a:endParaRPr kumimoji="1" lang="en-US" altLang="ja-JP" dirty="0"/>
          </a:p>
          <a:p>
            <a:pPr marL="0" indent="0">
              <a:buNone/>
            </a:pPr>
            <a:r>
              <a:rPr kumimoji="1" lang="en-US" altLang="ja-JP" dirty="0"/>
              <a:t>     </a:t>
            </a:r>
            <a:r>
              <a:rPr kumimoji="1" lang="en-US" altLang="ja-JP" dirty="0" err="1"/>
              <a:t>scri</a:t>
            </a:r>
            <a:r>
              <a:rPr kumimoji="1" lang="en-US" altLang="ja-JP" dirty="0"/>
              <a:t>^+</a:t>
            </a:r>
            <a:r>
              <a:rPr kumimoji="1" lang="ja-JP" altLang="en-US" dirty="0"/>
              <a:t>がその閉包に含まれるとき，時空は「漸近的に未来予測可能」と定義します．</a:t>
            </a:r>
            <a:endParaRPr kumimoji="1" lang="en-US" altLang="ja-JP" dirty="0"/>
          </a:p>
          <a:p>
            <a:pPr marL="0" indent="0">
              <a:buNone/>
            </a:pPr>
            <a:r>
              <a:rPr kumimoji="1" lang="en-US" altLang="ja-JP" dirty="0"/>
              <a:t>     </a:t>
            </a:r>
            <a:r>
              <a:rPr kumimoji="1" lang="ja-JP" altLang="en-US" dirty="0"/>
              <a:t>これは，後ほど説明する「裸の特異点」が存在しないことに相当します．</a:t>
            </a:r>
          </a:p>
          <a:p>
            <a:pPr marL="228600" indent="-228600">
              <a:buAutoNum type="arabicDbPeriod" startAt="2"/>
            </a:pPr>
            <a:r>
              <a:rPr kumimoji="1" lang="ja-JP" altLang="en-US" dirty="0"/>
              <a:t>次に，</a:t>
            </a:r>
            <a:r>
              <a:rPr kumimoji="1" lang="en-US" altLang="ja-JP" dirty="0"/>
              <a:t>J^+(S)</a:t>
            </a:r>
            <a:r>
              <a:rPr kumimoji="1" lang="ja-JP" altLang="en-US" dirty="0"/>
              <a:t>を集合</a:t>
            </a:r>
            <a:r>
              <a:rPr kumimoji="1" lang="en-US" altLang="ja-JP" dirty="0"/>
              <a:t>S</a:t>
            </a:r>
            <a:r>
              <a:rPr kumimoji="1" lang="ja-JP" altLang="en-US" dirty="0"/>
              <a:t>の点から未来向きの因果的曲線で到達できる点の全体，</a:t>
            </a:r>
            <a:endParaRPr kumimoji="1" lang="en-US" altLang="ja-JP" dirty="0"/>
          </a:p>
          <a:p>
            <a:pPr marL="0" indent="0">
              <a:buNone/>
            </a:pPr>
            <a:r>
              <a:rPr kumimoji="1" lang="en-US" altLang="ja-JP" dirty="0"/>
              <a:t>     J^-(S)</a:t>
            </a:r>
            <a:r>
              <a:rPr kumimoji="1" lang="ja-JP" altLang="en-US" dirty="0"/>
              <a:t>を集合</a:t>
            </a:r>
            <a:r>
              <a:rPr kumimoji="1" lang="en-US" altLang="ja-JP" dirty="0"/>
              <a:t>S</a:t>
            </a:r>
            <a:r>
              <a:rPr kumimoji="1" lang="ja-JP" altLang="en-US" dirty="0"/>
              <a:t>の点から過去向きの因果的曲線で到達できる点の全体として，未来の事象の地平線</a:t>
            </a:r>
            <a:r>
              <a:rPr kumimoji="1" lang="en-US" altLang="ja-JP" dirty="0"/>
              <a:t>H^+</a:t>
            </a:r>
            <a:r>
              <a:rPr kumimoji="1" lang="ja-JP" altLang="en-US" dirty="0"/>
              <a:t>をこのような式で定義します．</a:t>
            </a:r>
            <a:endParaRPr kumimoji="1" lang="en-US" altLang="ja-JP" dirty="0"/>
          </a:p>
          <a:p>
            <a:pPr marL="0" indent="0">
              <a:buNone/>
            </a:pPr>
            <a:r>
              <a:rPr kumimoji="1" lang="en-US" altLang="ja-JP" dirty="0"/>
              <a:t>     </a:t>
            </a:r>
            <a:r>
              <a:rPr kumimoji="1" lang="ja-JP" altLang="en-US" dirty="0"/>
              <a:t>これは，未来の無限遠から見える時空領域の境界のうち，過去の無限遠の未来に位置する部分を意味します．</a:t>
            </a:r>
          </a:p>
          <a:p>
            <a:r>
              <a:rPr kumimoji="1" lang="ja-JP" altLang="en-US" dirty="0"/>
              <a:t>３．	対応して，未来の無限遠から見えない時空領域 </a:t>
            </a:r>
            <a:r>
              <a:rPr kumimoji="1" lang="en-US" altLang="ja-JP" dirty="0"/>
              <a:t>B </a:t>
            </a:r>
            <a:r>
              <a:rPr kumimoji="1" lang="ja-JP" altLang="en-US" dirty="0"/>
              <a:t>をブラックホール領域と定義します．</a:t>
            </a:r>
          </a:p>
          <a:p>
            <a:pPr marL="228600" indent="-228600">
              <a:buAutoNum type="arabicDbPeriod" startAt="4"/>
            </a:pPr>
            <a:r>
              <a:rPr kumimoji="1" lang="ja-JP" altLang="en-US" dirty="0"/>
              <a:t>最後に，過去および未来の無限遠境界のいずれにも因果的曲線で到達できる時空点の全体を</a:t>
            </a:r>
            <a:endParaRPr kumimoji="1" lang="en-US" altLang="ja-JP" dirty="0"/>
          </a:p>
          <a:p>
            <a:pPr marL="0" indent="0">
              <a:buNone/>
            </a:pPr>
            <a:r>
              <a:rPr kumimoji="1" lang="en-US" altLang="ja-JP" dirty="0"/>
              <a:t>     </a:t>
            </a:r>
            <a:r>
              <a:rPr kumimoji="1" lang="ja-JP" altLang="en-US" dirty="0"/>
              <a:t>「外部交信領域」（</a:t>
            </a:r>
            <a:r>
              <a:rPr kumimoji="1" lang="en-US" altLang="ja-JP" dirty="0"/>
              <a:t>DOC</a:t>
            </a:r>
            <a:r>
              <a:rPr kumimoji="1" lang="ja-JP" altLang="en-US" dirty="0"/>
              <a:t>）と定義します．これは，直感的には，外部観測者の住む時空領域にあたります．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9BF5BF37-36FA-4B1A-BE35-8A16692AD878}" type="slidenum">
              <a:rPr lang="en-GB" altLang="ja-JP" smtClean="0"/>
              <a:pPr/>
              <a:t>15</a:t>
            </a:fld>
            <a:endParaRPr lang="en-GB"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a:t>
            </a:r>
            <a:r>
              <a:rPr kumimoji="1" lang="en-US" altLang="ja-JP" dirty="0"/>
              <a:t>Kruskal-Szekeres</a:t>
            </a:r>
            <a:r>
              <a:rPr kumimoji="1" lang="ja-JP" altLang="en-US" dirty="0"/>
              <a:t>チャートにより得られたシュヴァルツシルト時空の極大拡張において，</a:t>
            </a:r>
            <a:r>
              <a:rPr kumimoji="1" lang="en-US" altLang="ja-JP" dirty="0"/>
              <a:t>(U,V)</a:t>
            </a:r>
            <a:r>
              <a:rPr kumimoji="1" lang="ja-JP" altLang="en-US" dirty="0"/>
              <a:t>座標面にあたる２次元断面は，</a:t>
            </a:r>
            <a:endParaRPr kumimoji="1" lang="en-US" altLang="ja-JP" dirty="0"/>
          </a:p>
          <a:p>
            <a:r>
              <a:rPr kumimoji="1" lang="ja-JP" altLang="en-US" dirty="0"/>
              <a:t>共形写像により，このような有界領域に埋め込まれます．時空の２次元断面から共形写像により得られる</a:t>
            </a:r>
            <a:endParaRPr kumimoji="1" lang="en-US" altLang="ja-JP" dirty="0"/>
          </a:p>
          <a:p>
            <a:r>
              <a:rPr kumimoji="1" lang="ja-JP" altLang="en-US" dirty="0"/>
              <a:t>このような２次元の図形はペンローズダイアグラムと呼ばれます．</a:t>
            </a:r>
            <a:endParaRPr kumimoji="1" lang="en-US" altLang="ja-JP" dirty="0"/>
          </a:p>
          <a:p>
            <a:endParaRPr kumimoji="1" lang="ja-JP" altLang="en-US" dirty="0"/>
          </a:p>
          <a:p>
            <a:r>
              <a:rPr kumimoji="1" lang="ja-JP" altLang="en-US" dirty="0"/>
              <a:t>　　中央の水平線に対応する３次元面</a:t>
            </a:r>
            <a:r>
              <a:rPr kumimoji="1" lang="en-US" altLang="ja-JP" dirty="0"/>
              <a:t>Sigma</a:t>
            </a:r>
            <a:r>
              <a:rPr kumimoji="1" lang="ja-JP" altLang="en-US" dirty="0"/>
              <a:t>を初期面とすると，その極大発展領域は全時空となりますから，</a:t>
            </a:r>
            <a:endParaRPr kumimoji="1" lang="en-US" altLang="ja-JP" dirty="0"/>
          </a:p>
          <a:p>
            <a:r>
              <a:rPr kumimoji="1" lang="ja-JP" altLang="en-US" dirty="0"/>
              <a:t>この図式で表される時空は，漸近的に予測可能となります．また，外部観測者の居る領域を</a:t>
            </a:r>
            <a:r>
              <a:rPr kumimoji="1" lang="en-US" altLang="ja-JP" dirty="0"/>
              <a:t>I</a:t>
            </a:r>
            <a:r>
              <a:rPr kumimoji="1" lang="ja-JP" altLang="en-US" dirty="0"/>
              <a:t>にとると，</a:t>
            </a:r>
            <a:endParaRPr kumimoji="1" lang="en-US" altLang="ja-JP" dirty="0"/>
          </a:p>
          <a:p>
            <a:r>
              <a:rPr kumimoji="1" lang="ja-JP" altLang="en-US" dirty="0"/>
              <a:t>無限遠は，この２本の境界線になりますから，領域</a:t>
            </a:r>
            <a:r>
              <a:rPr kumimoji="1" lang="en-US" altLang="ja-JP" dirty="0"/>
              <a:t>I</a:t>
            </a:r>
            <a:r>
              <a:rPr kumimoji="1" lang="ja-JP" altLang="en-US" dirty="0"/>
              <a:t>が</a:t>
            </a:r>
            <a:r>
              <a:rPr kumimoji="1" lang="en-US" altLang="ja-JP" dirty="0"/>
              <a:t>DOC</a:t>
            </a:r>
            <a:r>
              <a:rPr kumimoji="1" lang="ja-JP" altLang="en-US" dirty="0"/>
              <a:t>，領域</a:t>
            </a:r>
            <a:r>
              <a:rPr kumimoji="1" lang="en-US" altLang="ja-JP" dirty="0"/>
              <a:t>II</a:t>
            </a:r>
            <a:r>
              <a:rPr kumimoji="1" lang="ja-JP" altLang="en-US" dirty="0"/>
              <a:t>がブラックホール領域，</a:t>
            </a:r>
            <a:r>
              <a:rPr kumimoji="1" lang="en-US" altLang="ja-JP" dirty="0"/>
              <a:t>H^+</a:t>
            </a:r>
            <a:r>
              <a:rPr kumimoji="1" lang="ja-JP" altLang="en-US" dirty="0"/>
              <a:t>が事象の地平線となります．</a:t>
            </a:r>
            <a:endParaRPr kumimoji="1" lang="en-US" altLang="ja-JP" dirty="0"/>
          </a:p>
          <a:p>
            <a:endParaRPr kumimoji="1" lang="ja-JP" altLang="en-US" dirty="0"/>
          </a:p>
          <a:p>
            <a:r>
              <a:rPr kumimoji="1" lang="ja-JP" altLang="en-US" dirty="0"/>
              <a:t>  この図を見ると，領域</a:t>
            </a:r>
            <a:r>
              <a:rPr kumimoji="1" lang="en-US" altLang="ja-JP" dirty="0"/>
              <a:t>II</a:t>
            </a:r>
            <a:r>
              <a:rPr kumimoji="1" lang="ja-JP" altLang="en-US" dirty="0"/>
              <a:t>内の点に対応する２次元球面から出た光波面は，外向き，内向きの２つの方向に広がりますが，</a:t>
            </a:r>
            <a:endParaRPr kumimoji="1" lang="en-US" altLang="ja-JP" dirty="0"/>
          </a:p>
          <a:p>
            <a:r>
              <a:rPr kumimoji="1" lang="en-US" altLang="ja-JP" dirty="0"/>
              <a:t>r^2</a:t>
            </a:r>
            <a:r>
              <a:rPr kumimoji="1" lang="ja-JP" altLang="en-US" dirty="0"/>
              <a:t>に比例するその面積はいずれの方向でも減少することが分かります．このような２次元面は，ペンローズにより「捕捉面」と名付けられ，</a:t>
            </a:r>
            <a:endParaRPr kumimoji="1" lang="en-US" altLang="ja-JP" dirty="0"/>
          </a:p>
          <a:p>
            <a:r>
              <a:rPr kumimoji="1" lang="ja-JP" altLang="en-US" dirty="0"/>
              <a:t>ブラックホールおよび特異点の研究で重要な役割を果たしました．</a:t>
            </a:r>
            <a:endParaRPr kumimoji="1" lang="en-US" altLang="ja-JP" dirty="0"/>
          </a:p>
          <a:p>
            <a:endParaRPr kumimoji="1" lang="ja-JP" altLang="en-US" dirty="0"/>
          </a:p>
          <a:p>
            <a:r>
              <a:rPr kumimoji="1" lang="ja-JP" altLang="en-US" dirty="0"/>
              <a:t>　　以上は，極大な解析接続で得られた真空球対称時空の構造ですが，現実の球対称な天体の重力崩壊で得られる時空では，</a:t>
            </a:r>
            <a:endParaRPr kumimoji="1" lang="en-US" altLang="ja-JP" dirty="0"/>
          </a:p>
          <a:p>
            <a:r>
              <a:rPr kumimoji="1" lang="ja-JP" altLang="en-US" dirty="0"/>
              <a:t>その表面の軌跡にあたるこの曲線の左側の部分は，正則な天体の内部解に置き換わります．</a:t>
            </a:r>
            <a:endParaRPr kumimoji="1" lang="en-US" altLang="ja-JP" dirty="0"/>
          </a:p>
          <a:p>
            <a:r>
              <a:rPr kumimoji="1" lang="ja-JP" altLang="en-US" dirty="0"/>
              <a:t>したがって，天体の中心に相当するこの曲線の左側を削除したものが，重力崩壊を表すペンローズ図式となります．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16</a:t>
            </a:fld>
            <a:endParaRPr kumimoji="1" lang="ja-JP" altLang="en-US"/>
          </a:p>
        </p:txBody>
      </p:sp>
    </p:spTree>
    <p:extLst>
      <p:ext uri="{BB962C8B-B14F-4D97-AF65-F5344CB8AC3E}">
        <p14:creationId xmlns:p14="http://schemas.microsoft.com/office/powerpoint/2010/main" val="1496600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これまでに説明した，ペンローズによる無限遠とブラックホールの数学的定義は，時空の無限遠での漸近構造や</a:t>
            </a:r>
            <a:endParaRPr kumimoji="1" lang="en-US" altLang="ja-JP" dirty="0"/>
          </a:p>
          <a:p>
            <a:r>
              <a:rPr kumimoji="1" lang="ja-JP" altLang="en-US" dirty="0"/>
              <a:t>ブラックホールの振る舞いを厳密な数学により取り扱うことを可能にし，その後，様々な優れた成果を生み出しました．</a:t>
            </a:r>
            <a:endParaRPr kumimoji="1" lang="en-US" altLang="ja-JP" dirty="0"/>
          </a:p>
          <a:p>
            <a:endParaRPr kumimoji="1" lang="ja-JP" altLang="en-US" dirty="0"/>
          </a:p>
          <a:p>
            <a:r>
              <a:rPr kumimoji="1" lang="ja-JP" altLang="en-US" dirty="0"/>
              <a:t>　　ブラックホールに関連したその代表例としては，定常ブラックホールの一意性定理，ブラックホールの面積増大定理，</a:t>
            </a:r>
            <a:endParaRPr kumimoji="1" lang="en-US" altLang="ja-JP" dirty="0"/>
          </a:p>
          <a:p>
            <a:r>
              <a:rPr kumimoji="1" lang="ja-JP" altLang="en-US" dirty="0"/>
              <a:t>不分岐定理，捕捉面定理などが上げられます．特に，最後の捕捉面定理は，捕捉面が必ずホライズンに</a:t>
            </a:r>
            <a:endParaRPr kumimoji="1" lang="en-US" altLang="ja-JP" dirty="0"/>
          </a:p>
          <a:p>
            <a:r>
              <a:rPr kumimoji="1" lang="ja-JP" altLang="en-US" dirty="0"/>
              <a:t>含まれることを示すもので，重力崩壊がブラックホールを生成することを意味します．</a:t>
            </a:r>
            <a:endParaRPr kumimoji="1" lang="en-US" altLang="ja-JP" dirty="0"/>
          </a:p>
          <a:p>
            <a:endParaRPr kumimoji="1" lang="ja-JP" altLang="en-US" dirty="0"/>
          </a:p>
          <a:p>
            <a:r>
              <a:rPr kumimoji="1" lang="ja-JP" altLang="en-US" dirty="0"/>
              <a:t>　　ただし，この議論には，大きな落とし穴があります．それは，これらの一般定理が，すべて，</a:t>
            </a:r>
            <a:endParaRPr kumimoji="1" lang="en-US" altLang="ja-JP" dirty="0"/>
          </a:p>
          <a:p>
            <a:r>
              <a:rPr kumimoji="1" lang="ja-JP" altLang="en-US" dirty="0"/>
              <a:t>時空に有害な特異性がないことを仮定して初めて成り立つことです．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17</a:t>
            </a:fld>
            <a:endParaRPr kumimoji="1" lang="ja-JP" altLang="en-US"/>
          </a:p>
        </p:txBody>
      </p:sp>
    </p:spTree>
    <p:extLst>
      <p:ext uri="{BB962C8B-B14F-4D97-AF65-F5344CB8AC3E}">
        <p14:creationId xmlns:p14="http://schemas.microsoft.com/office/powerpoint/2010/main" val="1389592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ペンローズも同じように考えたかどうかは不明ですが，彼は共形プログラムを提案した２年後の</a:t>
            </a:r>
            <a:r>
              <a:rPr kumimoji="1" lang="en-US" altLang="ja-JP" dirty="0"/>
              <a:t>1965</a:t>
            </a:r>
            <a:r>
              <a:rPr kumimoji="1" lang="ja-JP" altLang="en-US" dirty="0"/>
              <a:t>年に，</a:t>
            </a:r>
            <a:endParaRPr kumimoji="1" lang="en-US" altLang="ja-JP" dirty="0"/>
          </a:p>
          <a:p>
            <a:r>
              <a:rPr kumimoji="1" lang="ja-JP" altLang="en-US" dirty="0"/>
              <a:t>有名な特異点定理を発表しています．この論文は，ノーベル賞委員会が背景説明において，</a:t>
            </a:r>
            <a:endParaRPr kumimoji="1" lang="en-US" altLang="ja-JP" dirty="0"/>
          </a:p>
          <a:p>
            <a:r>
              <a:rPr kumimoji="1" lang="ja-JP" altLang="en-US" dirty="0"/>
              <a:t>中心論文としている論文ですので，その背景と内容について見てみましょう．</a:t>
            </a:r>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18</a:t>
            </a:fld>
            <a:endParaRPr kumimoji="1" lang="ja-JP" altLang="en-US"/>
          </a:p>
        </p:txBody>
      </p:sp>
    </p:spTree>
    <p:extLst>
      <p:ext uri="{BB962C8B-B14F-4D97-AF65-F5344CB8AC3E}">
        <p14:creationId xmlns:p14="http://schemas.microsoft.com/office/powerpoint/2010/main" val="2065604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ブラックホールの議論において有害な特異点が，「裸の特異点」です．これは，極大時空において，</a:t>
            </a:r>
            <a:endParaRPr kumimoji="1" lang="en-US" altLang="ja-JP" dirty="0"/>
          </a:p>
          <a:p>
            <a:r>
              <a:rPr kumimoji="1" lang="en-US" altLang="ja-JP" dirty="0" err="1"/>
              <a:t>scri</a:t>
            </a:r>
            <a:r>
              <a:rPr kumimoji="1" lang="en-US" altLang="ja-JP" dirty="0"/>
              <a:t>^+ </a:t>
            </a:r>
            <a:r>
              <a:rPr kumimoji="1" lang="ja-JP" altLang="en-US" dirty="0"/>
              <a:t>に因果的影響を与えうる無限遠境界以外の時空境界の点（集合）として定義されます．</a:t>
            </a:r>
            <a:endParaRPr kumimoji="1" lang="en-US" altLang="ja-JP" dirty="0"/>
          </a:p>
          <a:p>
            <a:endParaRPr kumimoji="1" lang="ja-JP" altLang="en-US" dirty="0"/>
          </a:p>
          <a:p>
            <a:r>
              <a:rPr kumimoji="1" lang="ja-JP" altLang="en-US" dirty="0"/>
              <a:t>　　例えば，極大シュヴァルツシルト時空では，ホワイトホールに含まれる</a:t>
            </a:r>
            <a:r>
              <a:rPr kumimoji="1" lang="en-US" altLang="ja-JP" dirty="0"/>
              <a:t>r=0</a:t>
            </a:r>
            <a:r>
              <a:rPr kumimoji="1" lang="ja-JP" altLang="en-US" dirty="0"/>
              <a:t>特異点は，</a:t>
            </a:r>
            <a:endParaRPr kumimoji="1" lang="en-US" altLang="ja-JP" dirty="0"/>
          </a:p>
          <a:p>
            <a:r>
              <a:rPr kumimoji="1" lang="en-US" altLang="ja-JP" dirty="0" err="1"/>
              <a:t>scri</a:t>
            </a:r>
            <a:r>
              <a:rPr kumimoji="1" lang="en-US" altLang="ja-JP" dirty="0"/>
              <a:t>^+</a:t>
            </a:r>
            <a:r>
              <a:rPr kumimoji="1" lang="ja-JP" altLang="en-US" dirty="0"/>
              <a:t>から見ると裸の特異点です．ただし，すでに述べましたように，球対称な天体の重力崩壊では，</a:t>
            </a:r>
            <a:endParaRPr kumimoji="1" lang="en-US" altLang="ja-JP" dirty="0"/>
          </a:p>
          <a:p>
            <a:r>
              <a:rPr kumimoji="1" lang="ja-JP" altLang="en-US" dirty="0"/>
              <a:t>この部分は削除されます．</a:t>
            </a:r>
            <a:endParaRPr kumimoji="1" lang="en-US" altLang="ja-JP" dirty="0"/>
          </a:p>
          <a:p>
            <a:endParaRPr kumimoji="1" lang="ja-JP" altLang="en-US" dirty="0"/>
          </a:p>
          <a:p>
            <a:r>
              <a:rPr kumimoji="1" lang="ja-JP" altLang="en-US" dirty="0"/>
              <a:t>ところが，やっかいなことに，ソフトな状態方程式をもつ物質からなる天体では，一般的に，</a:t>
            </a:r>
            <a:endParaRPr kumimoji="1" lang="en-US" altLang="ja-JP" dirty="0"/>
          </a:p>
          <a:p>
            <a:r>
              <a:rPr kumimoji="1" lang="ja-JP" altLang="en-US" dirty="0"/>
              <a:t>天体の中心で裸の特異点が現れることが示されます．</a:t>
            </a:r>
            <a:endParaRPr kumimoji="1" lang="en-US" altLang="ja-JP" dirty="0"/>
          </a:p>
          <a:p>
            <a:endParaRPr kumimoji="1" lang="ja-JP" altLang="en-US" dirty="0"/>
          </a:p>
          <a:p>
            <a:r>
              <a:rPr kumimoji="1" lang="ja-JP" altLang="en-US" dirty="0"/>
              <a:t>そこで，裸かどうかを別にして，まず，このような球対称系における特異点発生の一般性は，</a:t>
            </a:r>
            <a:endParaRPr kumimoji="1" lang="en-US" altLang="ja-JP" dirty="0"/>
          </a:p>
          <a:p>
            <a:r>
              <a:rPr kumimoji="1" lang="ja-JP" altLang="en-US" dirty="0"/>
              <a:t>対称性に起因するのかどうかが問題となります．</a:t>
            </a:r>
            <a:endParaRPr kumimoji="1" lang="en-US" altLang="ja-JP" dirty="0"/>
          </a:p>
          <a:p>
            <a:endParaRPr kumimoji="1" lang="en-US" altLang="ja-JP" dirty="0"/>
          </a:p>
          <a:p>
            <a:r>
              <a:rPr kumimoji="1" lang="ja-JP" altLang="en-US" dirty="0"/>
              <a:t>この問に答えるのが，特異点定理です．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19</a:t>
            </a:fld>
            <a:endParaRPr kumimoji="1" lang="ja-JP" altLang="en-US"/>
          </a:p>
        </p:txBody>
      </p:sp>
    </p:spTree>
    <p:extLst>
      <p:ext uri="{BB962C8B-B14F-4D97-AF65-F5344CB8AC3E}">
        <p14:creationId xmlns:p14="http://schemas.microsoft.com/office/powerpoint/2010/main" val="248236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皆さん，すでいご存じのように，今年のノーベル物理学賞は，「ブラックホールと我々の銀河の最も暗いの秘密」というテーマで，</a:t>
            </a:r>
            <a:endParaRPr kumimoji="1" lang="en-US" altLang="ja-JP" dirty="0"/>
          </a:p>
          <a:p>
            <a:r>
              <a:rPr kumimoji="1" lang="ja-JP" altLang="en-US" dirty="0"/>
              <a:t>数理物理学者の</a:t>
            </a:r>
            <a:r>
              <a:rPr kumimoji="1" lang="en-US" altLang="ja-JP" dirty="0"/>
              <a:t>Roger Penrose</a:t>
            </a:r>
            <a:r>
              <a:rPr kumimoji="1" lang="ja-JP" altLang="en-US" dirty="0"/>
              <a:t>と，２名の天文学者</a:t>
            </a:r>
            <a:r>
              <a:rPr kumimoji="1" lang="en-US" altLang="ja-JP" dirty="0"/>
              <a:t>Reinhard Genzel</a:t>
            </a:r>
            <a:r>
              <a:rPr kumimoji="1" lang="ja-JP" altLang="en-US" dirty="0"/>
              <a:t>および</a:t>
            </a:r>
            <a:r>
              <a:rPr kumimoji="1" lang="en-US" altLang="ja-JP" dirty="0"/>
              <a:t>Andrea </a:t>
            </a:r>
            <a:r>
              <a:rPr kumimoji="1" lang="en-US" altLang="ja-JP" dirty="0" err="1"/>
              <a:t>Ghez</a:t>
            </a:r>
            <a:r>
              <a:rPr kumimoji="1" lang="ja-JP" altLang="en-US" dirty="0"/>
              <a:t>に与えられました．</a:t>
            </a:r>
            <a:endParaRPr kumimoji="1" lang="en-US" altLang="ja-JP" dirty="0"/>
          </a:p>
          <a:p>
            <a:endParaRPr kumimoji="1" lang="en-US" altLang="ja-JP" dirty="0"/>
          </a:p>
          <a:p>
            <a:r>
              <a:rPr kumimoji="1" lang="en-US" altLang="ja-JP" dirty="0"/>
              <a:t>Penrose</a:t>
            </a:r>
            <a:r>
              <a:rPr kumimoji="1" lang="ja-JP" altLang="en-US" dirty="0"/>
              <a:t>の受賞理由は，「ブラックホール形成が一般相対性理論のゆるぎない予言であることを発見したいこと」．</a:t>
            </a:r>
            <a:endParaRPr kumimoji="1" lang="en-US" altLang="ja-JP" dirty="0"/>
          </a:p>
          <a:p>
            <a:r>
              <a:rPr kumimoji="1" lang="ja-JP" altLang="en-US" dirty="0"/>
              <a:t>残り２名の受賞理由は，「我々の銀河中心に存在する非常に重いコンパクト天体の発見」です．</a:t>
            </a:r>
            <a:endParaRPr kumimoji="1" lang="en-US" altLang="ja-JP" dirty="0"/>
          </a:p>
          <a:p>
            <a:endParaRPr kumimoji="1" lang="en-US" altLang="ja-JP" dirty="0"/>
          </a:p>
          <a:p>
            <a:r>
              <a:rPr kumimoji="1" lang="ja-JP" altLang="en-US" dirty="0"/>
              <a:t>この講義では，これらのうち，</a:t>
            </a:r>
            <a:r>
              <a:rPr kumimoji="1" lang="en-US" altLang="ja-JP" dirty="0"/>
              <a:t>Penrose</a:t>
            </a:r>
            <a:r>
              <a:rPr kumimoji="1" lang="ja-JP" altLang="en-US" dirty="0"/>
              <a:t>の研究について，その背景，成果の概要，その意義について紹介します．</a:t>
            </a:r>
            <a:endParaRPr kumimoji="1" lang="en-US" altLang="ja-JP" dirty="0"/>
          </a:p>
          <a:p>
            <a:endParaRPr kumimoji="1" lang="en-US" altLang="ja-JP" dirty="0"/>
          </a:p>
          <a:p>
            <a:r>
              <a:rPr kumimoji="1" lang="ja-JP" altLang="en-US" dirty="0"/>
              <a:t>なお，一般相対性理論の専門家の多くは，受賞理由およびノーベル賞委員会による背景説明に少し違和感を持ちます．</a:t>
            </a:r>
            <a:endParaRPr kumimoji="1" lang="en-US" altLang="ja-JP" dirty="0"/>
          </a:p>
          <a:p>
            <a:r>
              <a:rPr kumimoji="1" lang="ja-JP" altLang="en-US" dirty="0"/>
              <a:t>この講義のなかで，その理由も明らかにしたいと思います．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2</a:t>
            </a:fld>
            <a:endParaRPr kumimoji="1" lang="ja-JP" altLang="en-US"/>
          </a:p>
        </p:txBody>
      </p:sp>
    </p:spTree>
    <p:extLst>
      <p:ext uri="{BB962C8B-B14F-4D97-AF65-F5344CB8AC3E}">
        <p14:creationId xmlns:p14="http://schemas.microsoft.com/office/powerpoint/2010/main" val="190719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特異点定理の証明で中心的な役割を果たすのが，「共役点」の概念です．直感的な定義は次の通りです．</a:t>
            </a:r>
            <a:endParaRPr kumimoji="1" lang="en-US" altLang="ja-JP" dirty="0"/>
          </a:p>
          <a:p>
            <a:r>
              <a:rPr kumimoji="1" lang="ja-JP" altLang="en-US" dirty="0"/>
              <a:t>「時空点</a:t>
            </a:r>
            <a:r>
              <a:rPr kumimoji="1" lang="en-US" altLang="ja-JP" dirty="0"/>
              <a:t>p</a:t>
            </a:r>
            <a:r>
              <a:rPr kumimoji="1" lang="ja-JP" altLang="en-US" dirty="0"/>
              <a:t>を通過する隣接する２本の測地線𝛾</a:t>
            </a:r>
            <a:r>
              <a:rPr kumimoji="1" lang="en-US" altLang="ja-JP" dirty="0"/>
              <a:t>,</a:t>
            </a:r>
            <a:r>
              <a:rPr kumimoji="1" lang="ja-JP" altLang="en-US" dirty="0"/>
              <a:t>𝛾</a:t>
            </a:r>
            <a:r>
              <a:rPr kumimoji="1" lang="en-US" altLang="ja-JP" dirty="0"/>
              <a:t>′</a:t>
            </a:r>
            <a:r>
              <a:rPr kumimoji="1" lang="ja-JP" altLang="en-US" dirty="0"/>
              <a:t>が共に曲面</a:t>
            </a:r>
            <a:r>
              <a:rPr kumimoji="1" lang="en-US" altLang="ja-JP" dirty="0"/>
              <a:t>S </a:t>
            </a:r>
            <a:r>
              <a:rPr kumimoji="1" lang="ja-JP" altLang="en-US" dirty="0"/>
              <a:t>と直交</a:t>
            </a:r>
            <a:r>
              <a:rPr kumimoji="1" lang="en-US" altLang="ja-JP" dirty="0"/>
              <a:t>(</a:t>
            </a:r>
            <a:r>
              <a:rPr kumimoji="1" lang="ja-JP" altLang="en-US" dirty="0"/>
              <a:t>点</a:t>
            </a:r>
            <a:r>
              <a:rPr kumimoji="1" lang="en-US" altLang="ja-JP" dirty="0"/>
              <a:t>q</a:t>
            </a:r>
            <a:r>
              <a:rPr kumimoji="1" lang="ja-JP" altLang="en-US" dirty="0"/>
              <a:t>を通過</a:t>
            </a:r>
            <a:r>
              <a:rPr kumimoji="1" lang="en-US" altLang="ja-JP" dirty="0"/>
              <a:t>)</a:t>
            </a:r>
            <a:r>
              <a:rPr kumimoji="1" lang="ja-JP" altLang="en-US" dirty="0"/>
              <a:t>するとき，</a:t>
            </a:r>
            <a:r>
              <a:rPr kumimoji="1" lang="en-US" altLang="ja-JP" dirty="0"/>
              <a:t>p</a:t>
            </a:r>
            <a:r>
              <a:rPr kumimoji="1" lang="ja-JP" altLang="en-US" dirty="0"/>
              <a:t>は曲面</a:t>
            </a:r>
            <a:r>
              <a:rPr kumimoji="1" lang="en-US" altLang="ja-JP" dirty="0"/>
              <a:t>S (</a:t>
            </a:r>
            <a:r>
              <a:rPr kumimoji="1" lang="ja-JP" altLang="en-US" dirty="0"/>
              <a:t>点</a:t>
            </a:r>
            <a:r>
              <a:rPr kumimoji="1" lang="en-US" altLang="ja-JP" dirty="0"/>
              <a:t>q</a:t>
            </a:r>
            <a:r>
              <a:rPr kumimoji="1" lang="ja-JP" altLang="en-US" dirty="0"/>
              <a:t>）と𝛾に沿って共役であるという．」</a:t>
            </a:r>
            <a:endParaRPr kumimoji="1" lang="en-US" altLang="ja-JP" dirty="0"/>
          </a:p>
          <a:p>
            <a:endParaRPr kumimoji="1" lang="ja-JP" altLang="en-US" dirty="0"/>
          </a:p>
          <a:p>
            <a:r>
              <a:rPr kumimoji="1" lang="ja-JP" altLang="en-US" dirty="0"/>
              <a:t>共役点については様々な定理が成り立ちますが，ペンローズの特異点定理において重要となるのが次の定理です．</a:t>
            </a:r>
            <a:endParaRPr kumimoji="1" lang="en-US" altLang="ja-JP" dirty="0"/>
          </a:p>
          <a:p>
            <a:r>
              <a:rPr kumimoji="1" lang="ja-JP" altLang="en-US" dirty="0"/>
              <a:t>「時空</a:t>
            </a:r>
            <a:r>
              <a:rPr kumimoji="1" lang="en-US" altLang="ja-JP" dirty="0"/>
              <a:t>p</a:t>
            </a:r>
            <a:r>
              <a:rPr kumimoji="1" lang="ja-JP" altLang="en-US" dirty="0"/>
              <a:t>が曲面</a:t>
            </a:r>
            <a:r>
              <a:rPr kumimoji="1" lang="en-US" altLang="ja-JP" dirty="0"/>
              <a:t>S (</a:t>
            </a:r>
            <a:r>
              <a:rPr kumimoji="1" lang="ja-JP" altLang="en-US" dirty="0"/>
              <a:t>点</a:t>
            </a:r>
            <a:r>
              <a:rPr kumimoji="1" lang="en-US" altLang="ja-JP" dirty="0"/>
              <a:t>q</a:t>
            </a:r>
            <a:r>
              <a:rPr kumimoji="1" lang="ja-JP" altLang="en-US" dirty="0"/>
              <a:t>）と光的測地線 𝛾に沿って共役とする．このとき，𝛾上の</a:t>
            </a:r>
            <a:r>
              <a:rPr kumimoji="1" lang="en-US" altLang="ja-JP" dirty="0"/>
              <a:t>p</a:t>
            </a:r>
            <a:r>
              <a:rPr kumimoji="1" lang="ja-JP" altLang="en-US" dirty="0"/>
              <a:t>を超えた点は，</a:t>
            </a:r>
            <a:endParaRPr kumimoji="1" lang="en-US" altLang="ja-JP" dirty="0"/>
          </a:p>
          <a:p>
            <a:r>
              <a:rPr kumimoji="1" lang="ja-JP" altLang="en-US" dirty="0"/>
              <a:t>常に</a:t>
            </a:r>
            <a:r>
              <a:rPr kumimoji="1" lang="en-US" altLang="ja-JP" dirty="0"/>
              <a:t>S</a:t>
            </a:r>
            <a:r>
              <a:rPr kumimoji="1" lang="ja-JP" altLang="en-US" dirty="0"/>
              <a:t>と時間的曲線で結ばれる．」</a:t>
            </a:r>
            <a:endParaRPr kumimoji="1" lang="en-US" altLang="ja-JP" dirty="0"/>
          </a:p>
          <a:p>
            <a:endParaRPr kumimoji="1" lang="ja-JP" altLang="en-US" dirty="0"/>
          </a:p>
          <a:p>
            <a:r>
              <a:rPr kumimoji="1" lang="ja-JP" altLang="en-US" dirty="0"/>
              <a:t>例えば，静的アインシュタイン宇宙では，北極点</a:t>
            </a:r>
            <a:r>
              <a:rPr kumimoji="1" lang="en-US" altLang="ja-JP" dirty="0"/>
              <a:t>q</a:t>
            </a:r>
            <a:r>
              <a:rPr kumimoji="1" lang="ja-JP" altLang="en-US" dirty="0"/>
              <a:t>から異なる向きに出た光線は，南極点上の点</a:t>
            </a:r>
            <a:r>
              <a:rPr kumimoji="1" lang="en-US" altLang="ja-JP" dirty="0"/>
              <a:t>p</a:t>
            </a:r>
            <a:r>
              <a:rPr kumimoji="1" lang="ja-JP" altLang="en-US" dirty="0"/>
              <a:t>で交わります．</a:t>
            </a:r>
            <a:endParaRPr kumimoji="1" lang="en-US" altLang="ja-JP" dirty="0"/>
          </a:p>
          <a:p>
            <a:r>
              <a:rPr kumimoji="1" lang="ja-JP" altLang="en-US" dirty="0"/>
              <a:t>したがって，</a:t>
            </a:r>
            <a:r>
              <a:rPr kumimoji="1" lang="en-US" altLang="ja-JP" dirty="0"/>
              <a:t>p</a:t>
            </a:r>
            <a:r>
              <a:rPr kumimoji="1" lang="ja-JP" altLang="en-US" dirty="0"/>
              <a:t>と</a:t>
            </a:r>
            <a:r>
              <a:rPr kumimoji="1" lang="en-US" altLang="ja-JP" dirty="0"/>
              <a:t>q</a:t>
            </a:r>
            <a:r>
              <a:rPr kumimoji="1" lang="ja-JP" altLang="en-US" dirty="0"/>
              <a:t>は共役なので， </a:t>
            </a:r>
            <a:r>
              <a:rPr kumimoji="1" lang="en-US" altLang="ja-JP" dirty="0"/>
              <a:t>q</a:t>
            </a:r>
            <a:r>
              <a:rPr kumimoji="1" lang="ja-JP" altLang="en-US" dirty="0"/>
              <a:t>から</a:t>
            </a:r>
            <a:r>
              <a:rPr kumimoji="1" lang="en-US" altLang="ja-JP" dirty="0"/>
              <a:t>p</a:t>
            </a:r>
            <a:r>
              <a:rPr kumimoji="1" lang="ja-JP" altLang="en-US" dirty="0"/>
              <a:t>に向かう光線の延長線上の点は，</a:t>
            </a:r>
            <a:r>
              <a:rPr kumimoji="1" lang="en-US" altLang="ja-JP" dirty="0"/>
              <a:t>q</a:t>
            </a:r>
            <a:r>
              <a:rPr kumimoji="1" lang="ja-JP" altLang="en-US" dirty="0"/>
              <a:t>と時間的曲線で結ばれることになると言うのが，</a:t>
            </a:r>
            <a:endParaRPr kumimoji="1" lang="en-US" altLang="ja-JP" dirty="0"/>
          </a:p>
          <a:p>
            <a:r>
              <a:rPr kumimoji="1" lang="ja-JP" altLang="en-US" dirty="0"/>
              <a:t>共役点定理の主張です．図を見ると，確かにそうなっています．これは，また，</a:t>
            </a:r>
            <a:r>
              <a:rPr kumimoji="1" lang="en-US" altLang="ja-JP" dirty="0"/>
              <a:t>q</a:t>
            </a:r>
            <a:r>
              <a:rPr kumimoji="1" lang="ja-JP" altLang="en-US" dirty="0"/>
              <a:t>を頂点とする光錐が閉じた球面となることを示しています．</a:t>
            </a:r>
            <a:endParaRPr kumimoji="1" lang="en-US" altLang="ja-JP" dirty="0"/>
          </a:p>
          <a:p>
            <a:endParaRPr kumimoji="1" lang="ja-JP" altLang="en-US" dirty="0"/>
          </a:p>
          <a:p>
            <a:r>
              <a:rPr kumimoji="1" lang="ja-JP" altLang="en-US" dirty="0"/>
              <a:t>では，どのような時に，共役点が発生するのでしょうか？それに答えるのが，次の定理です．</a:t>
            </a:r>
            <a:endParaRPr kumimoji="1" lang="en-US" altLang="ja-JP" dirty="0"/>
          </a:p>
          <a:p>
            <a:endParaRPr kumimoji="1" lang="en-US" altLang="ja-JP" dirty="0"/>
          </a:p>
          <a:p>
            <a:r>
              <a:rPr kumimoji="1" lang="ja-JP" altLang="en-US" dirty="0"/>
              <a:t>まず，任意の光的ベクトル</a:t>
            </a:r>
            <a:r>
              <a:rPr kumimoji="1" lang="en-US" altLang="ja-JP" dirty="0"/>
              <a:t>k</a:t>
            </a:r>
            <a:r>
              <a:rPr kumimoji="1" lang="ja-JP" altLang="en-US" dirty="0"/>
              <a:t>に対して，リッチ曲率がこの不等式を満たすとき，「光的収束条件」が成り立つと言います．</a:t>
            </a:r>
            <a:endParaRPr kumimoji="1" lang="en-US" altLang="ja-JP" dirty="0"/>
          </a:p>
          <a:p>
            <a:r>
              <a:rPr kumimoji="1" lang="ja-JP" altLang="en-US" dirty="0"/>
              <a:t>この条件は，アインシュタイン方程式を使うと，エネルギー運動量テンソルに対する条件となるので，</a:t>
            </a:r>
            <a:endParaRPr kumimoji="1" lang="en-US" altLang="ja-JP" dirty="0"/>
          </a:p>
          <a:p>
            <a:r>
              <a:rPr kumimoji="1" lang="ja-JP" altLang="en-US" dirty="0"/>
              <a:t>「強エネルギー条件」とも呼ばれます．</a:t>
            </a:r>
          </a:p>
          <a:p>
            <a:r>
              <a:rPr kumimoji="1" lang="ja-JP" altLang="en-US" dirty="0"/>
              <a:t>」この条件が満たされ，曲面</a:t>
            </a:r>
            <a:r>
              <a:rPr kumimoji="1" lang="en-US" altLang="ja-JP" dirty="0"/>
              <a:t>S</a:t>
            </a:r>
            <a:r>
              <a:rPr kumimoji="1" lang="ja-JP" altLang="en-US" dirty="0"/>
              <a:t>に直交する光線</a:t>
            </a:r>
            <a:r>
              <a:rPr kumimoji="1" lang="en-US" altLang="ja-JP" dirty="0"/>
              <a:t>γ</a:t>
            </a:r>
            <a:r>
              <a:rPr kumimoji="1" lang="ja-JP" altLang="en-US" dirty="0"/>
              <a:t>と</a:t>
            </a:r>
            <a:r>
              <a:rPr kumimoji="1" lang="en-US" altLang="ja-JP" dirty="0"/>
              <a:t>S</a:t>
            </a:r>
            <a:r>
              <a:rPr kumimoji="1" lang="ja-JP" altLang="en-US" dirty="0"/>
              <a:t>の交点において，曲面</a:t>
            </a:r>
            <a:r>
              <a:rPr kumimoji="1" lang="en-US" altLang="ja-JP" dirty="0"/>
              <a:t>S</a:t>
            </a:r>
            <a:r>
              <a:rPr kumimoji="1" lang="ja-JP" altLang="en-US" dirty="0"/>
              <a:t>から出た光波面の面積が減少し，</a:t>
            </a:r>
            <a:endParaRPr kumimoji="1" lang="en-US" altLang="ja-JP" dirty="0"/>
          </a:p>
          <a:p>
            <a:r>
              <a:rPr kumimoji="1" lang="ja-JP" altLang="en-US" dirty="0"/>
              <a:t>かつ，光線</a:t>
            </a:r>
            <a:r>
              <a:rPr kumimoji="1" lang="en-US" altLang="ja-JP" dirty="0"/>
              <a:t>γ</a:t>
            </a:r>
            <a:r>
              <a:rPr kumimoji="1" lang="ja-JP" altLang="en-US" dirty="0"/>
              <a:t>が無限に延長可能とします．すると，</a:t>
            </a:r>
            <a:r>
              <a:rPr kumimoji="1" lang="en-US" altLang="ja-JP" dirty="0"/>
              <a:t>γ</a:t>
            </a:r>
            <a:r>
              <a:rPr kumimoji="1" lang="ja-JP" altLang="en-US" dirty="0"/>
              <a:t>上に</a:t>
            </a:r>
            <a:r>
              <a:rPr kumimoji="1" lang="en-US" altLang="ja-JP" dirty="0"/>
              <a:t>S</a:t>
            </a:r>
            <a:r>
              <a:rPr kumimoji="1" lang="ja-JP" altLang="en-US" dirty="0"/>
              <a:t>と共役な点が必ず存在することが示されます．」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20</a:t>
            </a:fld>
            <a:endParaRPr kumimoji="1" lang="ja-JP" altLang="en-US"/>
          </a:p>
        </p:txBody>
      </p:sp>
    </p:spTree>
    <p:extLst>
      <p:ext uri="{BB962C8B-B14F-4D97-AF65-F5344CB8AC3E}">
        <p14:creationId xmlns:p14="http://schemas.microsoft.com/office/powerpoint/2010/main" val="777103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以上の準備のもとで，特異点定理について説明しましょう．</a:t>
            </a:r>
          </a:p>
          <a:p>
            <a:endParaRPr kumimoji="1" lang="ja-JP" altLang="en-US" dirty="0"/>
          </a:p>
          <a:p>
            <a:r>
              <a:rPr kumimoji="1" lang="ja-JP" altLang="en-US" dirty="0"/>
              <a:t>鍵となるのが，前に触れた，捕捉面の概念で，次のように定義されます：</a:t>
            </a:r>
          </a:p>
          <a:p>
            <a:r>
              <a:rPr kumimoji="1" lang="ja-JP" altLang="en-US" dirty="0"/>
              <a:t>「閉曲面 </a:t>
            </a:r>
            <a:r>
              <a:rPr kumimoji="1" lang="en-US" altLang="ja-JP" dirty="0"/>
              <a:t>T </a:t>
            </a:r>
            <a:r>
              <a:rPr kumimoji="1" lang="ja-JP" altLang="en-US" dirty="0"/>
              <a:t>から広がる２つの光波面の面積が，いずれも（局所的に）減少するとき，</a:t>
            </a:r>
            <a:r>
              <a:rPr kumimoji="1" lang="en-US" altLang="ja-JP" dirty="0"/>
              <a:t>T</a:t>
            </a:r>
            <a:r>
              <a:rPr kumimoji="1" lang="ja-JP" altLang="en-US" dirty="0"/>
              <a:t>を閉捕捉面と呼ぶ．」</a:t>
            </a:r>
            <a:endParaRPr kumimoji="1" lang="en-US" altLang="ja-JP" dirty="0"/>
          </a:p>
          <a:p>
            <a:endParaRPr kumimoji="1" lang="ja-JP" altLang="en-US" dirty="0"/>
          </a:p>
          <a:p>
            <a:r>
              <a:rPr kumimoji="1" lang="ja-JP" altLang="en-US" dirty="0"/>
              <a:t>　　右の図は，</a:t>
            </a:r>
            <a:r>
              <a:rPr kumimoji="1" lang="en-US" altLang="ja-JP" dirty="0"/>
              <a:t>1965</a:t>
            </a:r>
            <a:r>
              <a:rPr kumimoji="1" lang="ja-JP" altLang="en-US" dirty="0"/>
              <a:t>年の</a:t>
            </a:r>
            <a:r>
              <a:rPr kumimoji="1" lang="en-US" altLang="ja-JP" dirty="0"/>
              <a:t>Penrose</a:t>
            </a:r>
            <a:r>
              <a:rPr kumimoji="1" lang="ja-JP" altLang="en-US" dirty="0"/>
              <a:t>の論文に掲載された，彼の手書きの絵ですが，球対称な天体の重力崩壊の</a:t>
            </a:r>
            <a:endParaRPr kumimoji="1" lang="en-US" altLang="ja-JP" dirty="0"/>
          </a:p>
          <a:p>
            <a:r>
              <a:rPr kumimoji="1" lang="ja-JP" altLang="en-US" dirty="0"/>
              <a:t>様子を描いています．この図の</a:t>
            </a:r>
            <a:r>
              <a:rPr kumimoji="1" lang="en-US" altLang="ja-JP" dirty="0"/>
              <a:t>T^2</a:t>
            </a:r>
            <a:r>
              <a:rPr kumimoji="1" lang="ja-JP" altLang="en-US" dirty="0"/>
              <a:t>が捕捉面で，</a:t>
            </a:r>
            <a:r>
              <a:rPr kumimoji="1" lang="en-US" altLang="ja-JP" dirty="0"/>
              <a:t>B^3</a:t>
            </a:r>
            <a:r>
              <a:rPr kumimoji="1" lang="ja-JP" altLang="en-US" dirty="0"/>
              <a:t>と書かれているのがそれを頂点とする光錐です．</a:t>
            </a:r>
            <a:endParaRPr kumimoji="1" lang="en-US" altLang="ja-JP" dirty="0"/>
          </a:p>
          <a:p>
            <a:r>
              <a:rPr kumimoji="1" lang="ja-JP" altLang="en-US" dirty="0"/>
              <a:t>この絵では，外向きの光錐は特異点にぶつかって終了していませんが，もし，この特異点がなければ，</a:t>
            </a:r>
            <a:endParaRPr kumimoji="1" lang="en-US" altLang="ja-JP" dirty="0"/>
          </a:p>
          <a:p>
            <a:r>
              <a:rPr kumimoji="1" lang="ja-JP" altLang="en-US" dirty="0"/>
              <a:t>特異点の位置が共役点となるので，静的アインシュタイン宇宙の項数と同様，光錐</a:t>
            </a:r>
            <a:r>
              <a:rPr kumimoji="1" lang="en-US" altLang="ja-JP" dirty="0"/>
              <a:t>B^3</a:t>
            </a:r>
            <a:r>
              <a:rPr kumimoji="1" lang="ja-JP" altLang="en-US" dirty="0"/>
              <a:t>は３次元球面となります．</a:t>
            </a:r>
          </a:p>
          <a:p>
            <a:r>
              <a:rPr kumimoji="1" lang="ja-JP" altLang="en-US" dirty="0"/>
              <a:t>　</a:t>
            </a:r>
            <a:endParaRPr kumimoji="1" lang="en-US" altLang="ja-JP" dirty="0"/>
          </a:p>
          <a:p>
            <a:r>
              <a:rPr kumimoji="1" lang="ja-JP" altLang="en-US" dirty="0"/>
              <a:t>　実は，これは一般的に成り立ちます．すなわち，</a:t>
            </a:r>
          </a:p>
          <a:p>
            <a:r>
              <a:rPr kumimoji="1" lang="ja-JP" altLang="en-US" dirty="0"/>
              <a:t>「光的収束条件のもとて，すべての光線が未来方向に無限に延長可能なら，閉捕捉面の未来の光錐は，</a:t>
            </a:r>
            <a:endParaRPr kumimoji="1" lang="en-US" altLang="ja-JP" dirty="0"/>
          </a:p>
          <a:p>
            <a:r>
              <a:rPr kumimoji="1" lang="ja-JP" altLang="en-US" dirty="0"/>
              <a:t>コンパクトな閉３次元多様体となる．」</a:t>
            </a:r>
          </a:p>
          <a:p>
            <a:r>
              <a:rPr kumimoji="1" lang="ja-JP" altLang="en-US" dirty="0"/>
              <a:t>ことが示されます．</a:t>
            </a:r>
          </a:p>
          <a:p>
            <a:r>
              <a:rPr kumimoji="1" lang="ja-JP" altLang="en-US" dirty="0"/>
              <a:t>　　</a:t>
            </a:r>
            <a:endParaRPr kumimoji="1" lang="en-US" altLang="ja-JP" dirty="0"/>
          </a:p>
          <a:p>
            <a:r>
              <a:rPr kumimoji="1" lang="ja-JP" altLang="en-US" dirty="0"/>
              <a:t>この定理より，直ちに，次のペンローズによる特異点定理が示されます：</a:t>
            </a:r>
          </a:p>
          <a:p>
            <a:r>
              <a:rPr kumimoji="1" lang="ja-JP" altLang="en-US" dirty="0"/>
              <a:t>「コンパクトでない</a:t>
            </a:r>
            <a:r>
              <a:rPr kumimoji="1" lang="en-US" altLang="ja-JP" dirty="0"/>
              <a:t>Cauchy</a:t>
            </a:r>
            <a:r>
              <a:rPr kumimoji="1" lang="ja-JP" altLang="en-US" dirty="0"/>
              <a:t>面の存在，光的収束条件，閉捕捉面の存在という</a:t>
            </a:r>
          </a:p>
          <a:p>
            <a:r>
              <a:rPr kumimoji="1" lang="ja-JP" altLang="en-US" dirty="0"/>
              <a:t>３つの条件が満たされるとき，有限なアフィンパラメータで時空境界に達する未来向きの光線が存在する」</a:t>
            </a:r>
          </a:p>
          <a:p>
            <a:endParaRPr kumimoji="1" lang="en-US" altLang="ja-JP" dirty="0"/>
          </a:p>
          <a:p>
            <a:r>
              <a:rPr kumimoji="1" lang="ja-JP" altLang="en-US" dirty="0"/>
              <a:t>　この定理において，捕捉面は，重力が強いことを数学的に表す役割を果たしています．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21</a:t>
            </a:fld>
            <a:endParaRPr kumimoji="1" lang="ja-JP" altLang="en-US"/>
          </a:p>
        </p:txBody>
      </p:sp>
    </p:spTree>
    <p:extLst>
      <p:ext uri="{BB962C8B-B14F-4D97-AF65-F5344CB8AC3E}">
        <p14:creationId xmlns:p14="http://schemas.microsoft.com/office/powerpoint/2010/main" val="3268054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特異点定理は，特異点発生の一般性を結論しますが，それが裸であるかどうかについての情報は与えません．</a:t>
            </a:r>
            <a:endParaRPr kumimoji="1" lang="en-US" altLang="ja-JP" dirty="0"/>
          </a:p>
          <a:p>
            <a:r>
              <a:rPr kumimoji="1" lang="ja-JP" altLang="en-US" dirty="0"/>
              <a:t>このため，捕捉面定理は使えず，閉捕捉面の発生が必ずしもホライズンの存在を意味しません．</a:t>
            </a:r>
            <a:endParaRPr kumimoji="1" lang="en-US" altLang="ja-JP" dirty="0"/>
          </a:p>
          <a:p>
            <a:r>
              <a:rPr kumimoji="1" lang="ja-JP" altLang="en-US" dirty="0"/>
              <a:t>したがって，重力崩壊が一般にブラックホールを生み出すとは結論できないことになります．</a:t>
            </a:r>
            <a:endParaRPr kumimoji="1" lang="en-US" altLang="ja-JP" dirty="0"/>
          </a:p>
          <a:p>
            <a:endParaRPr kumimoji="1" lang="ja-JP" altLang="en-US" dirty="0"/>
          </a:p>
          <a:p>
            <a:r>
              <a:rPr kumimoji="1" lang="ja-JP" altLang="en-US" dirty="0"/>
              <a:t>そこで，ペンローズは，</a:t>
            </a:r>
            <a:r>
              <a:rPr kumimoji="1" lang="en-US" altLang="ja-JP" dirty="0"/>
              <a:t>1969</a:t>
            </a:r>
            <a:r>
              <a:rPr kumimoji="1" lang="ja-JP" altLang="en-US" dirty="0"/>
              <a:t>年に，次の「弱い宇宙検閲仮説」を提案しました：</a:t>
            </a:r>
          </a:p>
          <a:p>
            <a:r>
              <a:rPr kumimoji="1" lang="ja-JP" altLang="en-US" dirty="0"/>
              <a:t>「現実の系では，一般的な初期条件に対して，裸の特異点は発生しない．</a:t>
            </a:r>
            <a:endParaRPr kumimoji="1" lang="en-US" altLang="ja-JP" dirty="0"/>
          </a:p>
          <a:p>
            <a:r>
              <a:rPr kumimoji="1" lang="ja-JP" altLang="en-US" dirty="0"/>
              <a:t>すなわち，特異点はホライズンに隠される．」</a:t>
            </a:r>
          </a:p>
          <a:p>
            <a:r>
              <a:rPr kumimoji="1" lang="ja-JP" altLang="en-US" dirty="0"/>
              <a:t>実に曖昧で，決して数学的といえる表現ではありません．ある意味，逃げを打ったのですが，</a:t>
            </a:r>
            <a:endParaRPr kumimoji="1" lang="en-US" altLang="ja-JP" dirty="0"/>
          </a:p>
          <a:p>
            <a:r>
              <a:rPr kumimoji="1" lang="ja-JP" altLang="en-US" dirty="0"/>
              <a:t>この予言はその後の相対性理論の研究の大きな原動力となりました．多くの人が，</a:t>
            </a:r>
            <a:endParaRPr kumimoji="1" lang="en-US" altLang="ja-JP" dirty="0"/>
          </a:p>
          <a:p>
            <a:r>
              <a:rPr kumimoji="1" lang="ja-JP" altLang="en-US" dirty="0"/>
              <a:t>この予言を明確な数学的定理に昇華させようと試みたのです．</a:t>
            </a:r>
            <a:endParaRPr kumimoji="1" lang="en-US" altLang="ja-JP" dirty="0"/>
          </a:p>
          <a:p>
            <a:endParaRPr kumimoji="1" lang="ja-JP" altLang="en-US" dirty="0"/>
          </a:p>
          <a:p>
            <a:r>
              <a:rPr kumimoji="1" lang="ja-JP" altLang="en-US" dirty="0"/>
              <a:t>しかし，残念ながら，現時点でも，この仮説は証明されておらず，球対称系では多くの反例があります．</a:t>
            </a:r>
            <a:endParaRPr kumimoji="1" lang="en-US" altLang="ja-JP" dirty="0"/>
          </a:p>
          <a:p>
            <a:r>
              <a:rPr kumimoji="1" lang="ja-JP" altLang="en-US" dirty="0"/>
              <a:t>このため，重力崩壊により常にブラックホールが形成されるのか，また，ブラックホールが</a:t>
            </a:r>
            <a:endParaRPr kumimoji="1" lang="en-US" altLang="ja-JP" dirty="0"/>
          </a:p>
          <a:p>
            <a:r>
              <a:rPr kumimoji="1" lang="ja-JP" altLang="en-US" dirty="0"/>
              <a:t>最終的に</a:t>
            </a:r>
            <a:r>
              <a:rPr kumimoji="1" lang="en-US" altLang="ja-JP" dirty="0"/>
              <a:t>Kerr</a:t>
            </a:r>
            <a:r>
              <a:rPr kumimoji="1" lang="ja-JP" altLang="en-US" dirty="0"/>
              <a:t>ブラックホールに落ち着くのかは，理論的には不明です．</a:t>
            </a:r>
            <a:endParaRPr kumimoji="1" lang="en-US" altLang="ja-JP" dirty="0"/>
          </a:p>
          <a:p>
            <a:endParaRPr kumimoji="1" lang="ja-JP" altLang="en-US" dirty="0"/>
          </a:p>
          <a:p>
            <a:r>
              <a:rPr kumimoji="1" lang="ja-JP" altLang="en-US" dirty="0"/>
              <a:t>この歴史的な経緯を知ると，ノーベル賞委員会により発表された受賞理由に</a:t>
            </a:r>
            <a:endParaRPr kumimoji="1" lang="en-US" altLang="ja-JP" dirty="0"/>
          </a:p>
          <a:p>
            <a:r>
              <a:rPr kumimoji="1" lang="ja-JP" altLang="en-US" dirty="0"/>
              <a:t>違和感を感じる理由が理解できると思います．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22</a:t>
            </a:fld>
            <a:endParaRPr kumimoji="1" lang="ja-JP" altLang="en-US"/>
          </a:p>
        </p:txBody>
      </p:sp>
    </p:spTree>
    <p:extLst>
      <p:ext uri="{BB962C8B-B14F-4D97-AF65-F5344CB8AC3E}">
        <p14:creationId xmlns:p14="http://schemas.microsoft.com/office/powerpoint/2010/main" val="1076990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23</a:t>
            </a:fld>
            <a:endParaRPr kumimoji="1" lang="ja-JP" altLang="en-US"/>
          </a:p>
        </p:txBody>
      </p:sp>
    </p:spTree>
    <p:extLst>
      <p:ext uri="{BB962C8B-B14F-4D97-AF65-F5344CB8AC3E}">
        <p14:creationId xmlns:p14="http://schemas.microsoft.com/office/powerpoint/2010/main" val="1912163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宇宙検閲仮説，それと密接に関連したブラックホールの構造の問題については，近年いくつかの興味深い発展がありました．</a:t>
            </a:r>
            <a:endParaRPr kumimoji="1" lang="en-US" altLang="ja-JP" dirty="0"/>
          </a:p>
          <a:p>
            <a:endParaRPr kumimoji="1" lang="ja-JP" altLang="en-US" dirty="0"/>
          </a:p>
          <a:p>
            <a:r>
              <a:rPr kumimoji="1" lang="ja-JP" altLang="en-US" dirty="0"/>
              <a:t>　　まず，理論面では，「重力崩壊における臨界現象」，「</a:t>
            </a:r>
            <a:r>
              <a:rPr kumimoji="1" lang="en-US" altLang="ja-JP" dirty="0"/>
              <a:t>mass inflation/</a:t>
            </a:r>
            <a:r>
              <a:rPr kumimoji="1" lang="ja-JP" altLang="en-US" dirty="0"/>
              <a:t>通過可能な特異面の発見」，</a:t>
            </a:r>
            <a:endParaRPr kumimoji="1" lang="en-US" altLang="ja-JP" dirty="0"/>
          </a:p>
          <a:p>
            <a:r>
              <a:rPr kumimoji="1" lang="ja-JP" altLang="en-US" dirty="0"/>
              <a:t>「修正重力理論におけるブラックホール，特異点の研究」などがありました．</a:t>
            </a:r>
            <a:endParaRPr kumimoji="1" lang="en-US" altLang="ja-JP" dirty="0"/>
          </a:p>
          <a:p>
            <a:endParaRPr kumimoji="1" lang="ja-JP" altLang="en-US" dirty="0"/>
          </a:p>
          <a:p>
            <a:r>
              <a:rPr kumimoji="1" lang="ja-JP" altLang="en-US" dirty="0"/>
              <a:t>　　また，実験・観測面では，「重力波天文学によるブラックホール研究」，</a:t>
            </a:r>
            <a:endParaRPr kumimoji="1" lang="en-US" altLang="ja-JP" dirty="0"/>
          </a:p>
          <a:p>
            <a:r>
              <a:rPr kumimoji="1" lang="ja-JP" altLang="en-US" dirty="0"/>
              <a:t>「</a:t>
            </a:r>
            <a:r>
              <a:rPr kumimoji="1" lang="en-US" altLang="ja-JP" dirty="0"/>
              <a:t>Event horizon telescope</a:t>
            </a:r>
            <a:r>
              <a:rPr kumimoji="1" lang="ja-JP" altLang="en-US" dirty="0"/>
              <a:t>によるブラックホールシャドウの観測」などがありました．</a:t>
            </a:r>
          </a:p>
          <a:p>
            <a:endParaRPr kumimoji="1" lang="ja-JP" altLang="en-US" dirty="0"/>
          </a:p>
          <a:p>
            <a:r>
              <a:rPr kumimoji="1" lang="ja-JP" altLang="en-US" dirty="0"/>
              <a:t>今回は，これらのうち，「重力崩壊における臨界現象」の研究と，「ブラックホールシャドウ」について簡単に紹介します．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24</a:t>
            </a:fld>
            <a:endParaRPr kumimoji="1" lang="ja-JP" altLang="en-US"/>
          </a:p>
        </p:txBody>
      </p:sp>
    </p:spTree>
    <p:extLst>
      <p:ext uri="{BB962C8B-B14F-4D97-AF65-F5344CB8AC3E}">
        <p14:creationId xmlns:p14="http://schemas.microsoft.com/office/powerpoint/2010/main" val="1562577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「重力崩壊における臨界現象」の研究のきっかけとなったのは，</a:t>
            </a:r>
            <a:r>
              <a:rPr kumimoji="1" lang="en-US" altLang="ja-JP" dirty="0" err="1"/>
              <a:t>Choptuik</a:t>
            </a:r>
            <a:r>
              <a:rPr kumimoji="1" lang="ja-JP" altLang="en-US" dirty="0"/>
              <a:t>による，</a:t>
            </a:r>
            <a:endParaRPr kumimoji="1" lang="en-US" altLang="ja-JP" dirty="0"/>
          </a:p>
          <a:p>
            <a:r>
              <a:rPr kumimoji="1" lang="ja-JP" altLang="en-US" dirty="0"/>
              <a:t>球対称スカラー場の重力崩壊の数値シミュレーションです．彼は，結果として次のことを発見しました：</a:t>
            </a:r>
          </a:p>
          <a:p>
            <a:endParaRPr kumimoji="1" lang="ja-JP" altLang="en-US" dirty="0"/>
          </a:p>
          <a:p>
            <a:r>
              <a:rPr kumimoji="1" lang="ja-JP" altLang="en-US" dirty="0"/>
              <a:t>無限遠から入射するスカラ波の振幅𝐴</a:t>
            </a:r>
            <a:r>
              <a:rPr kumimoji="1" lang="en-US" altLang="ja-JP" dirty="0"/>
              <a:t>(</a:t>
            </a:r>
            <a:r>
              <a:rPr kumimoji="1" lang="ja-JP" altLang="en-US" dirty="0"/>
              <a:t>𝑝</a:t>
            </a:r>
            <a:r>
              <a:rPr kumimoji="1" lang="en-US" altLang="ja-JP" dirty="0"/>
              <a:t>)(</a:t>
            </a:r>
            <a:r>
              <a:rPr kumimoji="1" lang="ja-JP" altLang="en-US" dirty="0"/>
              <a:t>𝑝はパラメータ）を次第に増大させると，</a:t>
            </a:r>
            <a:endParaRPr kumimoji="1" lang="en-US" altLang="ja-JP" dirty="0"/>
          </a:p>
          <a:p>
            <a:endParaRPr kumimoji="1" lang="ja-JP" altLang="en-US" dirty="0"/>
          </a:p>
          <a:p>
            <a:r>
              <a:rPr kumimoji="1" lang="ja-JP" altLang="en-US" dirty="0"/>
              <a:t>１． 𝐴</a:t>
            </a:r>
            <a:r>
              <a:rPr kumimoji="1" lang="en-US" altLang="ja-JP" dirty="0"/>
              <a:t>(</a:t>
            </a:r>
            <a:r>
              <a:rPr kumimoji="1" lang="ja-JP" altLang="en-US" dirty="0"/>
              <a:t>𝑝</a:t>
            </a:r>
            <a:r>
              <a:rPr kumimoji="1" lang="en-US" altLang="ja-JP" dirty="0"/>
              <a:t>)</a:t>
            </a:r>
            <a:r>
              <a:rPr kumimoji="1" lang="ja-JP" altLang="en-US" dirty="0"/>
              <a:t>が小さいとき，入射スカラ波は無限遠に飛び去り，時空は</a:t>
            </a:r>
            <a:r>
              <a:rPr kumimoji="1" lang="en-US" altLang="ja-JP" dirty="0"/>
              <a:t>Minkowski</a:t>
            </a:r>
            <a:r>
              <a:rPr kumimoji="1" lang="ja-JP" altLang="en-US" dirty="0"/>
              <a:t>時空に漸近します．</a:t>
            </a:r>
          </a:p>
          <a:p>
            <a:r>
              <a:rPr kumimoji="1" lang="ja-JP" altLang="en-US" dirty="0"/>
              <a:t>２． しかし，𝑝がある臨界値𝑝</a:t>
            </a:r>
            <a:r>
              <a:rPr kumimoji="1" lang="en-US" altLang="ja-JP" dirty="0"/>
              <a:t>_∗</a:t>
            </a:r>
            <a:r>
              <a:rPr kumimoji="1" lang="ja-JP" altLang="en-US" dirty="0"/>
              <a:t>を超えると，ブラックホールが形成されます．</a:t>
            </a:r>
          </a:p>
          <a:p>
            <a:r>
              <a:rPr kumimoji="1" lang="ja-JP" altLang="en-US" dirty="0"/>
              <a:t>３． 形成されるブラックホールの質量𝑚</a:t>
            </a:r>
            <a:r>
              <a:rPr kumimoji="1" lang="en-US" altLang="ja-JP" dirty="0"/>
              <a:t>(</a:t>
            </a:r>
            <a:r>
              <a:rPr kumimoji="1" lang="ja-JP" altLang="en-US" dirty="0"/>
              <a:t>𝑝</a:t>
            </a:r>
            <a:r>
              <a:rPr kumimoji="1" lang="en-US" altLang="ja-JP" dirty="0"/>
              <a:t>)</a:t>
            </a:r>
            <a:r>
              <a:rPr kumimoji="1" lang="ja-JP" altLang="en-US" dirty="0"/>
              <a:t>は，臨界値近傍で　 𝒎∝</a:t>
            </a:r>
            <a:r>
              <a:rPr kumimoji="1" lang="en-US" altLang="ja-JP" dirty="0"/>
              <a:t>(</a:t>
            </a:r>
            <a:r>
              <a:rPr kumimoji="1" lang="ja-JP" altLang="en-US" dirty="0"/>
              <a:t>𝒑−𝒑</a:t>
            </a:r>
            <a:r>
              <a:rPr kumimoji="1" lang="en-US" altLang="ja-JP" dirty="0"/>
              <a:t>_∗ )^</a:t>
            </a:r>
            <a:r>
              <a:rPr kumimoji="1" lang="ja-JP" altLang="en-US" dirty="0"/>
              <a:t>𝜸　と振る舞います．　</a:t>
            </a:r>
            <a:endParaRPr kumimoji="1" lang="en-US" altLang="ja-JP" dirty="0"/>
          </a:p>
          <a:p>
            <a:r>
              <a:rPr kumimoji="1" lang="en-US" altLang="ja-JP" dirty="0"/>
              <a:t>       </a:t>
            </a:r>
            <a:r>
              <a:rPr kumimoji="1" lang="ja-JP" altLang="en-US" dirty="0"/>
              <a:t>ここで，臨界指数𝛾はスカラ場の初期波形によらない定数です．</a:t>
            </a:r>
          </a:p>
          <a:p>
            <a:r>
              <a:rPr kumimoji="1" lang="ja-JP" altLang="en-US" dirty="0"/>
              <a:t>４． 𝑝</a:t>
            </a:r>
            <a:r>
              <a:rPr kumimoji="1" lang="en-US" altLang="ja-JP" dirty="0"/>
              <a:t>=</a:t>
            </a:r>
            <a:r>
              <a:rPr kumimoji="1" lang="ja-JP" altLang="en-US" dirty="0"/>
              <a:t>𝑝</a:t>
            </a:r>
            <a:r>
              <a:rPr kumimoji="1" lang="en-US" altLang="ja-JP" dirty="0"/>
              <a:t>_∗</a:t>
            </a:r>
            <a:r>
              <a:rPr kumimoji="1" lang="ja-JP" altLang="en-US" dirty="0"/>
              <a:t>での解は，離散自己相似性をもち，時空は原点上の相似中心に質量ゼロの裸の曲率特異点をもちます．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25</a:t>
            </a:fld>
            <a:endParaRPr kumimoji="1" lang="ja-JP" altLang="en-US"/>
          </a:p>
        </p:txBody>
      </p:sp>
    </p:spTree>
    <p:extLst>
      <p:ext uri="{BB962C8B-B14F-4D97-AF65-F5344CB8AC3E}">
        <p14:creationId xmlns:p14="http://schemas.microsoft.com/office/powerpoint/2010/main" val="3959989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r>
              <a:rPr lang="en-US" altLang="ja-JP" sz="1800" kern="100" dirty="0" err="1">
                <a:effectLst/>
                <a:latin typeface="Century" panose="02040604050505020304" pitchFamily="18" charset="0"/>
                <a:ea typeface="ＭＳ 明朝" panose="02020609040205080304" pitchFamily="17" charset="-128"/>
                <a:cs typeface="Times New Roman" panose="02020603050405020304" pitchFamily="18" charset="0"/>
              </a:rPr>
              <a:t>Choptuik</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の発見以降，流体系</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effectLst/>
                <a:latin typeface="Cambria Math" panose="02040503050406030204" pitchFamily="18" charset="0"/>
                <a:ea typeface="ＭＳ 明朝" panose="02020609040205080304" pitchFamily="17" charset="-128"/>
                <a:cs typeface="Cambria Math" panose="02040503050406030204" pitchFamily="18" charset="0"/>
              </a:rPr>
              <a:t>𝑝</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effectLst/>
                <a:latin typeface="Cambria Math" panose="02040503050406030204" pitchFamily="18" charset="0"/>
                <a:ea typeface="ＭＳ 明朝" panose="02020609040205080304" pitchFamily="17" charset="-128"/>
                <a:cs typeface="Cambria Math" panose="02040503050406030204" pitchFamily="18" charset="0"/>
              </a:rPr>
              <a:t>𝑤𝜌</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kern="100" dirty="0">
                <a:effectLst/>
                <a:latin typeface="Cambria Math" panose="02040503050406030204" pitchFamily="18" charset="0"/>
                <a:ea typeface="ＭＳ 明朝" panose="02020609040205080304" pitchFamily="17" charset="-128"/>
                <a:cs typeface="Cambria Math" panose="02040503050406030204" pitchFamily="18" charset="0"/>
              </a:rPr>
              <a:t>𝑤</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&gt;0)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の重力崩壊，ブラックホール合体など様々な系で，</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just"/>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類似の臨界現象が起きることが判明しました．</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just"/>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just"/>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さらに，系が自己相似解をもち，かつ相空間で自己相似解の安定多様体が余次元１を持つことが、</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just"/>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臨界現象が起きる原因であることが理論的に明らかにされました．</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just"/>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これは，裸の特異点をもつ自己相似解の安定多様体は，少なくとも１以上の余次元をもち，</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裸の特異点の発生は一般的で無いことを意味します．</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just"/>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しかし，この安定多様体の近傍において，どのような大きな数</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L</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を与えても，</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L</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より大きな曲率をもつの解の集合が，</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just"/>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相空間で有限な体積を占めることになるので，実質的には，弱い宇宙検閲仮説を否定する結果です．</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just"/>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just"/>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ただし，この意味での宇宙検閲仮説の破れは，ブラックホールに関する一般論には影響しないと思われます．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26</a:t>
            </a:fld>
            <a:endParaRPr kumimoji="1" lang="ja-JP" altLang="en-US"/>
          </a:p>
        </p:txBody>
      </p:sp>
    </p:spTree>
    <p:extLst>
      <p:ext uri="{BB962C8B-B14F-4D97-AF65-F5344CB8AC3E}">
        <p14:creationId xmlns:p14="http://schemas.microsoft.com/office/powerpoint/2010/main" val="1361844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最近，ブラックホール合体による重力波の検出と並んで，話題となったのが，</a:t>
            </a:r>
            <a:endParaRPr kumimoji="1" lang="en-US" altLang="ja-JP" dirty="0"/>
          </a:p>
          <a:p>
            <a:r>
              <a:rPr kumimoji="1" lang="en-US" altLang="ja-JP" dirty="0"/>
              <a:t>Event Horizon Telescope</a:t>
            </a:r>
            <a:r>
              <a:rPr kumimoji="1" lang="ja-JP" altLang="en-US" dirty="0"/>
              <a:t>プロジェクトです．</a:t>
            </a:r>
            <a:endParaRPr kumimoji="1" lang="en-US" altLang="ja-JP" dirty="0"/>
          </a:p>
          <a:p>
            <a:endParaRPr kumimoji="1" lang="ja-JP" altLang="en-US" dirty="0"/>
          </a:p>
          <a:p>
            <a:r>
              <a:rPr kumimoji="1" lang="ja-JP" altLang="en-US" dirty="0"/>
              <a:t>これは，ブラックホールのホライズン近傍を直接観測し，一般相対性理論の予言を確認することを目指したプロジェクトで</a:t>
            </a:r>
            <a:endParaRPr kumimoji="1" lang="en-US" altLang="ja-JP" dirty="0"/>
          </a:p>
          <a:p>
            <a:r>
              <a:rPr kumimoji="1" lang="ja-JP" altLang="en-US" dirty="0"/>
              <a:t>，比較的長い歴史を持ちますが，具体的な成果を上げたのは３年ほど前になります．</a:t>
            </a:r>
            <a:endParaRPr kumimoji="1" lang="en-US" altLang="ja-JP" dirty="0"/>
          </a:p>
          <a:p>
            <a:endParaRPr kumimoji="1" lang="ja-JP" altLang="en-US" dirty="0"/>
          </a:p>
          <a:p>
            <a:r>
              <a:rPr kumimoji="1" lang="ja-JP" altLang="en-US" dirty="0"/>
              <a:t>方法は，超長基線電波干渉計</a:t>
            </a:r>
            <a:r>
              <a:rPr kumimoji="1" lang="en-US" altLang="ja-JP" dirty="0"/>
              <a:t>(VLBI)</a:t>
            </a:r>
            <a:r>
              <a:rPr kumimoji="1" lang="ja-JP" altLang="en-US" dirty="0"/>
              <a:t>による高解像度観測で，波長</a:t>
            </a:r>
            <a:r>
              <a:rPr kumimoji="1" lang="en-US" altLang="ja-JP" dirty="0"/>
              <a:t>1.3mm</a:t>
            </a:r>
            <a:r>
              <a:rPr kumimoji="1" lang="ja-JP" altLang="en-US" dirty="0"/>
              <a:t>の電波を使います．</a:t>
            </a:r>
            <a:endParaRPr kumimoji="1" lang="en-US" altLang="ja-JP" dirty="0"/>
          </a:p>
          <a:p>
            <a:r>
              <a:rPr kumimoji="1" lang="ja-JP" altLang="en-US" dirty="0"/>
              <a:t>基線長は地球の直径程度なので，対応する角度分解能は，</a:t>
            </a:r>
            <a:r>
              <a:rPr kumimoji="1" lang="en-US" altLang="ja-JP" dirty="0"/>
              <a:t>20μas</a:t>
            </a:r>
            <a:r>
              <a:rPr kumimoji="1" lang="ja-JP" altLang="en-US" dirty="0"/>
              <a:t>程度となります．</a:t>
            </a:r>
            <a:endParaRPr kumimoji="1" lang="en-US" altLang="ja-JP" dirty="0"/>
          </a:p>
          <a:p>
            <a:endParaRPr kumimoji="1" lang="ja-JP" altLang="en-US" dirty="0"/>
          </a:p>
          <a:p>
            <a:r>
              <a:rPr kumimoji="1" lang="ja-JP" altLang="en-US" dirty="0"/>
              <a:t>例えば，我々の銀河中心の距離にあるブラックホール</a:t>
            </a:r>
            <a:r>
              <a:rPr kumimoji="1" lang="en-US" altLang="ja-JP" dirty="0" err="1"/>
              <a:t>Sgr</a:t>
            </a:r>
            <a:r>
              <a:rPr kumimoji="1" lang="en-US" altLang="ja-JP" dirty="0"/>
              <a:t> A^*</a:t>
            </a:r>
            <a:r>
              <a:rPr kumimoji="1" lang="ja-JP" altLang="en-US" dirty="0"/>
              <a:t>だと，シュヴァルツシルト半径の約８倍程度，</a:t>
            </a:r>
            <a:endParaRPr kumimoji="1" lang="en-US" altLang="ja-JP" dirty="0"/>
          </a:p>
          <a:p>
            <a:r>
              <a:rPr kumimoji="1" lang="en-US" altLang="ja-JP" dirty="0"/>
              <a:t>20Gpc</a:t>
            </a:r>
            <a:r>
              <a:rPr kumimoji="1" lang="ja-JP" altLang="en-US" dirty="0"/>
              <a:t>の距離にある</a:t>
            </a:r>
            <a:r>
              <a:rPr kumimoji="1" lang="en-US" altLang="ja-JP" dirty="0"/>
              <a:t>M87^*</a:t>
            </a:r>
            <a:r>
              <a:rPr kumimoji="1" lang="ja-JP" altLang="en-US" dirty="0"/>
              <a:t>の場合だと，</a:t>
            </a:r>
            <a:r>
              <a:rPr kumimoji="1" lang="en-US" altLang="ja-JP" dirty="0"/>
              <a:t>2.6</a:t>
            </a:r>
            <a:r>
              <a:rPr kumimoji="1" lang="ja-JP" altLang="en-US" dirty="0"/>
              <a:t>倍となります．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27</a:t>
            </a:fld>
            <a:endParaRPr kumimoji="1" lang="ja-JP" altLang="en-US"/>
          </a:p>
        </p:txBody>
      </p:sp>
    </p:spTree>
    <p:extLst>
      <p:ext uri="{BB962C8B-B14F-4D97-AF65-F5344CB8AC3E}">
        <p14:creationId xmlns:p14="http://schemas.microsoft.com/office/powerpoint/2010/main" val="2865745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Event Horizon Telescope</a:t>
            </a:r>
            <a:r>
              <a:rPr kumimoji="1" lang="ja-JP" altLang="en-US" dirty="0"/>
              <a:t>の観測対象は，降着円盤からの光をブラックホールが遮るためにできる影です．</a:t>
            </a:r>
            <a:endParaRPr kumimoji="1" lang="en-US" altLang="ja-JP" dirty="0"/>
          </a:p>
          <a:p>
            <a:endParaRPr kumimoji="1" lang="ja-JP" altLang="en-US" dirty="0"/>
          </a:p>
          <a:p>
            <a:r>
              <a:rPr kumimoji="1" lang="ja-JP" altLang="en-US" dirty="0"/>
              <a:t>例えばシュヴァルツシルトブラックホールの場合，光子の不安定円軌道が一つだけ存在し，これに漸近する光線は，</a:t>
            </a:r>
            <a:endParaRPr kumimoji="1" lang="en-US" altLang="ja-JP" dirty="0"/>
          </a:p>
          <a:p>
            <a:r>
              <a:rPr kumimoji="1" lang="ja-JP" altLang="en-US" dirty="0"/>
              <a:t>ブラックホールの周りを無限界回ることになります．このため，衝突パラメータがこの光線の値に近い光線は，</a:t>
            </a:r>
            <a:endParaRPr kumimoji="1" lang="en-US" altLang="ja-JP" dirty="0"/>
          </a:p>
          <a:p>
            <a:r>
              <a:rPr kumimoji="1" lang="ja-JP" altLang="en-US" dirty="0"/>
              <a:t>降着円盤の広い範囲のからの光を集めることになり，観測者から見ると，光のリングが生まれます．</a:t>
            </a:r>
            <a:endParaRPr kumimoji="1" lang="en-US" altLang="ja-JP" dirty="0"/>
          </a:p>
          <a:p>
            <a:r>
              <a:rPr kumimoji="1" lang="ja-JP" altLang="en-US" dirty="0"/>
              <a:t>したがって，観測者は，実際には，この影を縁取る光のリングを観測することになります．</a:t>
            </a:r>
            <a:endParaRPr kumimoji="1" lang="en-US" altLang="ja-JP" dirty="0"/>
          </a:p>
          <a:p>
            <a:r>
              <a:rPr kumimoji="1" lang="ja-JP" altLang="en-US" dirty="0"/>
              <a:t>その半径は，シュヴァルツシルトブラックホールの場合，</a:t>
            </a:r>
            <a:r>
              <a:rPr kumimoji="1" lang="en-US" altLang="ja-JP" dirty="0"/>
              <a:t>3 sqrt(3)/2 </a:t>
            </a:r>
            <a:r>
              <a:rPr kumimoji="1" lang="en-US" altLang="ja-JP" dirty="0" err="1"/>
              <a:t>r_h</a:t>
            </a:r>
            <a:r>
              <a:rPr kumimoji="1" lang="ja-JP" altLang="en-US" dirty="0"/>
              <a:t>となります．</a:t>
            </a:r>
          </a:p>
          <a:p>
            <a:endParaRPr kumimoji="1" lang="en-US" altLang="ja-JP" dirty="0"/>
          </a:p>
          <a:p>
            <a:r>
              <a:rPr kumimoji="1" lang="ja-JP" altLang="en-US" dirty="0"/>
              <a:t>実際に観測される像は，降着円盤からの直接光とリングの重ね合わせとなります．</a:t>
            </a:r>
            <a:endParaRPr kumimoji="1" lang="en-US" altLang="ja-JP" dirty="0"/>
          </a:p>
          <a:p>
            <a:r>
              <a:rPr kumimoji="1" lang="ja-JP" altLang="en-US" dirty="0"/>
              <a:t>右図は，解像度が無限大のときの，計算例です．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28</a:t>
            </a:fld>
            <a:endParaRPr kumimoji="1" lang="ja-JP" altLang="en-US"/>
          </a:p>
        </p:txBody>
      </p:sp>
    </p:spTree>
    <p:extLst>
      <p:ext uri="{BB962C8B-B14F-4D97-AF65-F5344CB8AC3E}">
        <p14:creationId xmlns:p14="http://schemas.microsoft.com/office/powerpoint/2010/main" val="2000865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2017</a:t>
            </a:r>
            <a:r>
              <a:rPr kumimoji="1" lang="ja-JP" altLang="en-US" dirty="0"/>
              <a:t>年，</a:t>
            </a:r>
            <a:r>
              <a:rPr kumimoji="1" lang="en-US" altLang="ja-JP" dirty="0"/>
              <a:t>Event Horizon Telescope</a:t>
            </a:r>
            <a:r>
              <a:rPr kumimoji="1" lang="ja-JP" altLang="en-US" dirty="0"/>
              <a:t>チームは，活動的銀河</a:t>
            </a:r>
            <a:r>
              <a:rPr kumimoji="1" lang="en-US" altLang="ja-JP" dirty="0"/>
              <a:t>M87</a:t>
            </a:r>
            <a:r>
              <a:rPr kumimoji="1" lang="ja-JP" altLang="en-US" dirty="0"/>
              <a:t>の中心核にあるブラックホールと</a:t>
            </a:r>
            <a:endParaRPr kumimoji="1" lang="en-US" altLang="ja-JP" dirty="0"/>
          </a:p>
          <a:p>
            <a:r>
              <a:rPr kumimoji="1" lang="ja-JP" altLang="en-US" dirty="0"/>
              <a:t>その周りの降着円盤の撮像に成功しました．</a:t>
            </a:r>
          </a:p>
          <a:p>
            <a:endParaRPr kumimoji="1" lang="en-US" altLang="ja-JP" dirty="0"/>
          </a:p>
          <a:p>
            <a:r>
              <a:rPr kumimoji="1" lang="ja-JP" altLang="en-US" dirty="0"/>
              <a:t>　　</a:t>
            </a:r>
            <a:r>
              <a:rPr kumimoji="1" lang="en-US" altLang="ja-JP" dirty="0"/>
              <a:t>M87</a:t>
            </a:r>
            <a:r>
              <a:rPr kumimoji="1" lang="ja-JP" altLang="en-US" dirty="0"/>
              <a:t>は最もハイパワーの活動的銀河中心核を持つ楕円銀河で，銀河サイズを遙かに超える</a:t>
            </a:r>
            <a:endParaRPr kumimoji="1" lang="en-US" altLang="ja-JP" dirty="0"/>
          </a:p>
          <a:p>
            <a:r>
              <a:rPr kumimoji="1" lang="en-US" altLang="ja-JP" dirty="0"/>
              <a:t>1Mpc</a:t>
            </a:r>
            <a:r>
              <a:rPr kumimoji="1" lang="ja-JP" altLang="en-US" dirty="0"/>
              <a:t>スケールのジェットを中心部から噴出しています．</a:t>
            </a:r>
            <a:endParaRPr kumimoji="1" lang="en-US" altLang="ja-JP" dirty="0"/>
          </a:p>
          <a:p>
            <a:r>
              <a:rPr kumimoji="1" lang="ja-JP" altLang="en-US" dirty="0"/>
              <a:t>この右図のこの線上の光る部分がジェットで，ぼんやり明るい部部が楕円銀河です．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29</a:t>
            </a:fld>
            <a:endParaRPr kumimoji="1" lang="ja-JP" altLang="en-US"/>
          </a:p>
        </p:txBody>
      </p:sp>
    </p:spTree>
    <p:extLst>
      <p:ext uri="{BB962C8B-B14F-4D97-AF65-F5344CB8AC3E}">
        <p14:creationId xmlns:p14="http://schemas.microsoft.com/office/powerpoint/2010/main" val="94481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本題に入る前に，今回の話に直接関連する，一般相対論の基本事項を復習しておきます．</a:t>
            </a:r>
            <a:endParaRPr kumimoji="1" lang="en-US" altLang="ja-JP" dirty="0"/>
          </a:p>
          <a:p>
            <a:endParaRPr kumimoji="1" lang="en-US" altLang="ja-JP" dirty="0"/>
          </a:p>
          <a:p>
            <a:r>
              <a:rPr kumimoji="1" lang="ja-JP" altLang="en-US" dirty="0"/>
              <a:t>まず，計量仮説より，重力場は，時空の隣接する２点間の距離の２乗を表す，時空計量で決定されます．一般的な</a:t>
            </a:r>
            <a:endParaRPr kumimoji="1" lang="en-US" altLang="ja-JP" dirty="0"/>
          </a:p>
          <a:p>
            <a:r>
              <a:rPr kumimoji="1" lang="ja-JP" altLang="en-US" dirty="0"/>
              <a:t>時空座標系のもとでは，この計量は，計量テンソルと呼ばれる，４次元の対称行列　</a:t>
            </a:r>
            <a:r>
              <a:rPr kumimoji="1" lang="en-US" altLang="ja-JP" dirty="0"/>
              <a:t>g_{mu nu} </a:t>
            </a:r>
            <a:r>
              <a:rPr kumimoji="1" lang="ja-JP" altLang="en-US" dirty="0"/>
              <a:t>で表されます．</a:t>
            </a:r>
            <a:endParaRPr kumimoji="1" lang="en-US" altLang="ja-JP" dirty="0"/>
          </a:p>
          <a:p>
            <a:r>
              <a:rPr kumimoji="1" lang="ja-JP" altLang="en-US" dirty="0"/>
              <a:t>等価原理より，各時空点の無限小近傍では，この計量テンソルがミンコフスキー計量と一致する座標系である，</a:t>
            </a:r>
            <a:endParaRPr kumimoji="1" lang="en-US" altLang="ja-JP" dirty="0"/>
          </a:p>
          <a:p>
            <a:r>
              <a:rPr kumimoji="1" lang="ja-JP" altLang="en-US" dirty="0"/>
              <a:t>微局所慣性座標系が存在します．これより，この計量の値が負ないしゼロとなるとき，時空の隣接する２点が因果的相関を持つことになります．</a:t>
            </a:r>
            <a:endParaRPr kumimoji="1" lang="en-US" altLang="ja-JP" dirty="0"/>
          </a:p>
          <a:p>
            <a:r>
              <a:rPr kumimoji="1" lang="ja-JP" altLang="en-US" dirty="0"/>
              <a:t>すなわち，各時空点での光円錐が，局所的な因果関係を決定します．</a:t>
            </a:r>
            <a:endParaRPr kumimoji="1" lang="en-US" altLang="ja-JP" dirty="0"/>
          </a:p>
          <a:p>
            <a:endParaRPr kumimoji="1" lang="en-US" altLang="ja-JP" dirty="0"/>
          </a:p>
          <a:p>
            <a:r>
              <a:rPr kumimoji="1" lang="ja-JP" altLang="en-US" dirty="0"/>
              <a:t>つぎに，この計量で表される重力場の物質への作用は，等価原理より，特殊相対性理論における法則において，時空座標についての偏微分を</a:t>
            </a:r>
            <a:endParaRPr kumimoji="1" lang="en-US" altLang="ja-JP" dirty="0"/>
          </a:p>
          <a:p>
            <a:r>
              <a:rPr kumimoji="1" lang="ja-JP" altLang="en-US" dirty="0"/>
              <a:t>計量に関する平行移動できまる共変微分に置き換えることにより一意的に決定されます．特に，時空における光線の軌道は，長さがゼロの節ベクトルを</a:t>
            </a:r>
            <a:endParaRPr kumimoji="1" lang="en-US" altLang="ja-JP" dirty="0"/>
          </a:p>
          <a:p>
            <a:r>
              <a:rPr kumimoji="1" lang="ja-JP" altLang="en-US" dirty="0"/>
              <a:t>持つ測地線で与えられます．</a:t>
            </a:r>
            <a:endParaRPr kumimoji="1" lang="en-US" altLang="ja-JP" dirty="0"/>
          </a:p>
          <a:p>
            <a:endParaRPr kumimoji="1" lang="en-US" altLang="ja-JP" dirty="0"/>
          </a:p>
          <a:p>
            <a:r>
              <a:rPr kumimoji="1" lang="ja-JP" altLang="en-US" dirty="0"/>
              <a:t>一方，物質の分布から重力場を決定する方程式は，一般共変性の要請とニュートン理論との対応から決定され，このアインシュタイン方程式で与えられます．</a:t>
            </a:r>
            <a:endParaRPr kumimoji="1" lang="en-US" altLang="ja-JP" dirty="0"/>
          </a:p>
          <a:p>
            <a:r>
              <a:rPr kumimoji="1" lang="ja-JP" altLang="en-US" dirty="0"/>
              <a:t>ここで，</a:t>
            </a:r>
            <a:r>
              <a:rPr kumimoji="1" lang="en-US" altLang="ja-JP" dirty="0"/>
              <a:t>R_{mu nu}</a:t>
            </a:r>
            <a:r>
              <a:rPr kumimoji="1" lang="ja-JP" altLang="en-US" dirty="0"/>
              <a:t>と</a:t>
            </a:r>
            <a:r>
              <a:rPr kumimoji="1" lang="en-US" altLang="ja-JP" dirty="0"/>
              <a:t>R_s</a:t>
            </a:r>
            <a:r>
              <a:rPr kumimoji="1" lang="ja-JP" altLang="en-US" dirty="0"/>
              <a:t>は，計量テンソルから決まる</a:t>
            </a:r>
            <a:r>
              <a:rPr kumimoji="1" lang="en-US" altLang="ja-JP" dirty="0"/>
              <a:t>Ricci</a:t>
            </a:r>
            <a:r>
              <a:rPr kumimoji="1" lang="ja-JP" altLang="en-US" dirty="0"/>
              <a:t>曲率テンソルとスカラ曲率です．また，</a:t>
            </a:r>
            <a:r>
              <a:rPr kumimoji="1" lang="en-US" altLang="ja-JP" dirty="0"/>
              <a:t>Lambda</a:t>
            </a:r>
            <a:r>
              <a:rPr kumimoji="1" lang="ja-JP" altLang="en-US" dirty="0"/>
              <a:t>は宇宙定数と呼ばれる定数です．</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3</a:t>
            </a:fld>
            <a:endParaRPr kumimoji="1" lang="ja-JP" altLang="en-US"/>
          </a:p>
        </p:txBody>
      </p:sp>
    </p:spTree>
    <p:extLst>
      <p:ext uri="{BB962C8B-B14F-4D97-AF65-F5344CB8AC3E}">
        <p14:creationId xmlns:p14="http://schemas.microsoft.com/office/powerpoint/2010/main" val="2944289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これは，論文に掲載された影像です．先ほどの理論計算と比べて，えらく太ったドーナッツのように見えますが，</a:t>
            </a:r>
            <a:endParaRPr kumimoji="1" lang="en-US" altLang="ja-JP" dirty="0"/>
          </a:p>
          <a:p>
            <a:r>
              <a:rPr kumimoji="1" lang="ja-JP" altLang="en-US" dirty="0"/>
              <a:t>これは解像度のせいです．この観測の有効ビームサイズは，この右下の白丸程度です．</a:t>
            </a:r>
          </a:p>
          <a:p>
            <a:endParaRPr kumimoji="1" lang="en-US" altLang="ja-JP" dirty="0"/>
          </a:p>
          <a:p>
            <a:r>
              <a:rPr kumimoji="1" lang="ja-JP" altLang="en-US" dirty="0"/>
              <a:t>　このように，解像度はまだまだですが，この観測により，それまで２倍程度の不定性があった中心ブラックホール質量が，</a:t>
            </a:r>
            <a:endParaRPr kumimoji="1" lang="en-US" altLang="ja-JP" dirty="0"/>
          </a:p>
          <a:p>
            <a:r>
              <a:rPr kumimoji="1" lang="ja-JP" altLang="en-US" dirty="0"/>
              <a:t>太陽質量の約</a:t>
            </a:r>
            <a:r>
              <a:rPr kumimoji="1" lang="en-US" altLang="ja-JP" dirty="0"/>
              <a:t>6</a:t>
            </a:r>
            <a:r>
              <a:rPr kumimoji="1" lang="ja-JP" altLang="en-US" dirty="0"/>
              <a:t>５億倍と，１０％程度の精度で決まりました．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30</a:t>
            </a:fld>
            <a:endParaRPr kumimoji="1" lang="ja-JP" altLang="en-US"/>
          </a:p>
        </p:txBody>
      </p:sp>
    </p:spTree>
    <p:extLst>
      <p:ext uri="{BB962C8B-B14F-4D97-AF65-F5344CB8AC3E}">
        <p14:creationId xmlns:p14="http://schemas.microsoft.com/office/powerpoint/2010/main" val="2614508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32</a:t>
            </a:fld>
            <a:endParaRPr kumimoji="1" lang="ja-JP" altLang="en-US"/>
          </a:p>
        </p:txBody>
      </p:sp>
    </p:spTree>
    <p:extLst>
      <p:ext uri="{BB962C8B-B14F-4D97-AF65-F5344CB8AC3E}">
        <p14:creationId xmlns:p14="http://schemas.microsoft.com/office/powerpoint/2010/main" val="282001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では，本題にはいります．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4</a:t>
            </a:fld>
            <a:endParaRPr kumimoji="1" lang="ja-JP" altLang="en-US"/>
          </a:p>
        </p:txBody>
      </p:sp>
    </p:spTree>
    <p:extLst>
      <p:ext uri="{BB962C8B-B14F-4D97-AF65-F5344CB8AC3E}">
        <p14:creationId xmlns:p14="http://schemas.microsoft.com/office/powerpoint/2010/main" val="3746501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今回のノーベル賞の受賞対象はブラックホールの研究ですが，その出発点となったのが，</a:t>
            </a:r>
            <a:r>
              <a:rPr kumimoji="1" lang="en-US" altLang="ja-JP" dirty="0"/>
              <a:t>Schwarzschild</a:t>
            </a:r>
            <a:r>
              <a:rPr kumimoji="1" lang="ja-JP" altLang="en-US" dirty="0"/>
              <a:t>解です．この解は，</a:t>
            </a:r>
            <a:endParaRPr kumimoji="1" lang="en-US" altLang="ja-JP" dirty="0"/>
          </a:p>
          <a:p>
            <a:r>
              <a:rPr kumimoji="1" lang="ja-JP" altLang="en-US" dirty="0"/>
              <a:t>一般相対性理論が発表された年に</a:t>
            </a:r>
            <a:r>
              <a:rPr kumimoji="1" lang="en-US" altLang="ja-JP" dirty="0"/>
              <a:t>Karl Schwarzschild</a:t>
            </a:r>
            <a:r>
              <a:rPr kumimoji="1" lang="ja-JP" altLang="en-US" dirty="0"/>
              <a:t>により発見され，翌年発表された，アインシュタイン方程式の球対称真空解です．</a:t>
            </a:r>
            <a:endParaRPr kumimoji="1" lang="en-US" altLang="ja-JP" dirty="0"/>
          </a:p>
          <a:p>
            <a:endParaRPr kumimoji="1" lang="en-US" altLang="ja-JP" dirty="0"/>
          </a:p>
          <a:p>
            <a:r>
              <a:rPr kumimoji="1" lang="ja-JP" altLang="en-US" dirty="0"/>
              <a:t>この解は，無限遠で平坦な時空に漸近します．このように無限遠で重力場がゼロとなるアインシュタイン方程式の</a:t>
            </a:r>
            <a:endParaRPr kumimoji="1" lang="en-US" altLang="ja-JP" dirty="0"/>
          </a:p>
          <a:p>
            <a:r>
              <a:rPr kumimoji="1" lang="ja-JP" altLang="en-US" dirty="0"/>
              <a:t>球対称真空解は一意的だということが，後ほどバーコフにより示されました．したがって，シュヴァルツシルト解は，</a:t>
            </a:r>
            <a:endParaRPr kumimoji="1" lang="en-US" altLang="ja-JP" dirty="0"/>
          </a:p>
          <a:p>
            <a:r>
              <a:rPr kumimoji="1" lang="ja-JP" altLang="en-US" dirty="0"/>
              <a:t>球対称な天体の外部重力場を表すことになります．このことより，解のパラメータ </a:t>
            </a:r>
            <a:r>
              <a:rPr kumimoji="1" lang="en-US" altLang="ja-JP" dirty="0" err="1"/>
              <a:t>r_h</a:t>
            </a:r>
            <a:r>
              <a:rPr kumimoji="1" lang="en-US" altLang="ja-JP" dirty="0"/>
              <a:t> </a:t>
            </a:r>
            <a:r>
              <a:rPr kumimoji="1" lang="ja-JP" altLang="en-US" dirty="0"/>
              <a:t>は，ニュートンの重力定数 </a:t>
            </a:r>
            <a:r>
              <a:rPr kumimoji="1" lang="en-US" altLang="ja-JP" dirty="0"/>
              <a:t>G, </a:t>
            </a:r>
            <a:r>
              <a:rPr kumimoji="1" lang="ja-JP" altLang="en-US" dirty="0"/>
              <a:t>光速 </a:t>
            </a:r>
            <a:r>
              <a:rPr kumimoji="1" lang="en-US" altLang="ja-JP" dirty="0"/>
              <a:t>c, </a:t>
            </a:r>
          </a:p>
          <a:p>
            <a:r>
              <a:rPr kumimoji="1" lang="ja-JP" altLang="en-US" dirty="0"/>
              <a:t>天体の質量 </a:t>
            </a:r>
            <a:r>
              <a:rPr kumimoji="1" lang="en-US" altLang="ja-JP" dirty="0"/>
              <a:t>M</a:t>
            </a:r>
            <a:r>
              <a:rPr kumimoji="1" lang="ja-JP" altLang="en-US" dirty="0"/>
              <a:t> を用いて，このように表されることが分かります．</a:t>
            </a:r>
            <a:endParaRPr kumimoji="1" lang="en-US" altLang="ja-JP" dirty="0"/>
          </a:p>
          <a:p>
            <a:endParaRPr kumimoji="1" lang="en-US" altLang="ja-JP" dirty="0"/>
          </a:p>
          <a:p>
            <a:r>
              <a:rPr kumimoji="1" lang="ja-JP" altLang="en-US" dirty="0"/>
              <a:t>ただし，この解には非常に奇妙な点があります．それは，原点 </a:t>
            </a:r>
            <a:r>
              <a:rPr kumimoji="1" lang="en-US" altLang="ja-JP" dirty="0"/>
              <a:t>r=0 </a:t>
            </a:r>
            <a:r>
              <a:rPr kumimoji="1" lang="ja-JP" altLang="en-US" dirty="0"/>
              <a:t>に加えて，半径 </a:t>
            </a:r>
            <a:r>
              <a:rPr kumimoji="1" lang="en-US" altLang="ja-JP" dirty="0" err="1"/>
              <a:t>r_h</a:t>
            </a:r>
            <a:r>
              <a:rPr kumimoji="1" lang="en-US" altLang="ja-JP" dirty="0"/>
              <a:t> </a:t>
            </a:r>
            <a:r>
              <a:rPr kumimoji="1" lang="ja-JP" altLang="en-US" dirty="0"/>
              <a:t>の球面上で，</a:t>
            </a:r>
            <a:r>
              <a:rPr kumimoji="1" lang="en-US" altLang="ja-JP" dirty="0"/>
              <a:t>f(r)=0</a:t>
            </a:r>
            <a:r>
              <a:rPr kumimoji="1" lang="ja-JP" altLang="en-US" dirty="0"/>
              <a:t>となり，</a:t>
            </a:r>
            <a:endParaRPr kumimoji="1" lang="en-US" altLang="ja-JP" dirty="0"/>
          </a:p>
          <a:p>
            <a:r>
              <a:rPr kumimoji="1" lang="ja-JP" altLang="en-US" dirty="0"/>
              <a:t>計量テンソルの成分が発散したりゼロとなるなど特異性を示すことです．ところが，曲率テンソルから作られる，座標系によらない</a:t>
            </a:r>
            <a:endParaRPr kumimoji="1" lang="en-US" altLang="ja-JP" dirty="0"/>
          </a:p>
          <a:p>
            <a:r>
              <a:rPr kumimoji="1" lang="ja-JP" altLang="en-US" dirty="0"/>
              <a:t>スカラ量であるクレッチマン不変量を計算してみると，このように，この球面上で何ら特異性を持ちません．</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一体何が起きているのでしょうか？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5</a:t>
            </a:fld>
            <a:endParaRPr kumimoji="1" lang="ja-JP" altLang="en-US"/>
          </a:p>
        </p:txBody>
      </p:sp>
    </p:spTree>
    <p:extLst>
      <p:ext uri="{BB962C8B-B14F-4D97-AF65-F5344CB8AC3E}">
        <p14:creationId xmlns:p14="http://schemas.microsoft.com/office/powerpoint/2010/main" val="4135523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この疑問に対する答えを見つけるうえで大きな足掛かりとなったのが，ジョージ・ルメートルの研究です．</a:t>
            </a:r>
            <a:endParaRPr kumimoji="1" lang="en-US" altLang="ja-JP"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彼は，</a:t>
            </a:r>
            <a:r>
              <a:rPr kumimoji="1" lang="ja-JP" altLang="en-US"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シュヴァルツシルト計量が，天体の中心に向かって自由落下する観測者から見ると</a:t>
            </a:r>
            <a:endParaRPr kumimoji="1" lang="en-US" altLang="ja-JP"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どのように見えるかを計算しました．</a:t>
            </a:r>
            <a:endParaRPr kumimoji="1" lang="en-US" altLang="ja-JP"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この右上の図の青い線が，元のシュヴァルツシルト計量で用いられた</a:t>
            </a:r>
            <a:r>
              <a:rPr kumimoji="1" lang="en-US" altLang="ja-JP"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(t, r)</a:t>
            </a:r>
            <a:r>
              <a:rPr kumimoji="1" lang="ja-JP" altLang="en-US"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座標面でのこれらの観測者の</a:t>
            </a:r>
            <a:endParaRPr kumimoji="1" lang="en-US" altLang="ja-JP"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時空軌道を表します．これらの青い曲線を区別する新たな動径座標を </a:t>
            </a:r>
            <a:r>
              <a:rPr kumimoji="1" lang="en-US" altLang="ja-JP"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chi, </a:t>
            </a:r>
            <a:r>
              <a:rPr kumimoji="1" lang="ja-JP" altLang="en-US"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各軌道に沿った固有時を </a:t>
            </a:r>
            <a:r>
              <a:rPr kumimoji="1" lang="en-US" altLang="ja-JP"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tau </a:t>
            </a:r>
            <a:r>
              <a:rPr kumimoji="1" lang="ja-JP" altLang="en-US"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とすると，</a:t>
            </a:r>
            <a:endParaRPr kumimoji="1" lang="en-US" altLang="ja-JP" sz="1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1800" dirty="0" err="1">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t,r</a:t>
            </a: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en-US"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と </a:t>
            </a: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(tau, chi) </a:t>
            </a:r>
            <a:r>
              <a:rPr lang="ja-JP" altLang="en-US"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の間の関係はこれらの式で与えられます．そこで，この関係式を元のシュヴァルツシルト解の表式に</a:t>
            </a:r>
            <a:endPar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代入すると，計量に対してこのような表式が得られます．この計量は，</a:t>
            </a: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r&gt;0</a:t>
            </a:r>
            <a:r>
              <a:rPr lang="ja-JP" altLang="en-US"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で明らかに正則非退化です．</a:t>
            </a:r>
            <a:endPar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(tau, chi)</a:t>
            </a:r>
            <a:r>
              <a:rPr lang="ja-JP" altLang="en-US"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座標面において，</a:t>
            </a: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r=0</a:t>
            </a:r>
            <a:r>
              <a:rPr lang="ja-JP" altLang="en-US"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はこの赤いラインで，</a:t>
            </a: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r=</a:t>
            </a:r>
            <a:r>
              <a:rPr lang="en-US" altLang="ja-JP" sz="1800" dirty="0" err="1">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r_h</a:t>
            </a:r>
            <a:r>
              <a:rPr lang="ja-JP" altLang="en-US"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面はこの緑のラインで表されますから，</a:t>
            </a:r>
            <a:endPar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chi=</a:t>
            </a:r>
            <a:r>
              <a:rPr lang="ja-JP" altLang="en-US"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一定で与えられる観測者の軌道は，スムーズに</a:t>
            </a: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r=</a:t>
            </a:r>
            <a:r>
              <a:rPr lang="en-US" altLang="ja-JP" sz="1800" dirty="0" err="1">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r_h</a:t>
            </a:r>
            <a:r>
              <a:rPr lang="ja-JP" altLang="en-US"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面を通過することができるのです．</a:t>
            </a:r>
            <a:endPar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それでは，元の</a:t>
            </a: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1800" dirty="0" err="1">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t,r</a:t>
            </a: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en-US"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座標系での</a:t>
            </a: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r=</a:t>
            </a:r>
            <a:r>
              <a:rPr lang="en-US" altLang="ja-JP" sz="1800" dirty="0" err="1">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r_h</a:t>
            </a:r>
            <a:r>
              <a:rPr lang="ja-JP" altLang="en-US"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面の特異性はなぜ生じたのでしょうか？</a:t>
            </a:r>
            <a:endPar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6</a:t>
            </a:fld>
            <a:endParaRPr kumimoji="1" lang="ja-JP" altLang="en-US"/>
          </a:p>
        </p:txBody>
      </p:sp>
    </p:spTree>
    <p:extLst>
      <p:ext uri="{BB962C8B-B14F-4D97-AF65-F5344CB8AC3E}">
        <p14:creationId xmlns:p14="http://schemas.microsoft.com/office/powerpoint/2010/main" val="383995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この問いに解答を与えたのは，オッペンハイマーとシュナイダーです．彼らは，圧力の無視できる物質からなる</a:t>
            </a:r>
            <a:endParaRPr kumimoji="1" lang="en-US" altLang="ja-JP" dirty="0"/>
          </a:p>
          <a:p>
            <a:r>
              <a:rPr kumimoji="1" lang="ja-JP" altLang="en-US" dirty="0"/>
              <a:t>一様球対称な天体が重力により収縮する様子を，一般相対性理論の厳密解を用いて調べました．</a:t>
            </a:r>
            <a:endParaRPr kumimoji="1" lang="en-US" altLang="ja-JP" dirty="0"/>
          </a:p>
          <a:p>
            <a:r>
              <a:rPr kumimoji="1" lang="ja-JP" altLang="en-US" dirty="0"/>
              <a:t>圧力が無視できるので，天体の重力収縮は止まることなく続き，最後には１点につぶれます．このような</a:t>
            </a:r>
            <a:endParaRPr kumimoji="1" lang="en-US" altLang="ja-JP" dirty="0"/>
          </a:p>
          <a:p>
            <a:r>
              <a:rPr kumimoji="1" lang="ja-JP" altLang="en-US" dirty="0"/>
              <a:t>重力収縮は，「重力崩壊」と呼ばれます．</a:t>
            </a:r>
            <a:endParaRPr kumimoji="1" lang="en-US" altLang="ja-JP" dirty="0"/>
          </a:p>
          <a:p>
            <a:endParaRPr kumimoji="1" lang="en-US" altLang="ja-JP" dirty="0"/>
          </a:p>
          <a:p>
            <a:r>
              <a:rPr kumimoji="1" lang="ja-JP" altLang="en-US" dirty="0"/>
              <a:t>彼らの研究の重要な点は，この重力崩壊が外部の観測者にどのように見えるかを調べたことです．結果として，</a:t>
            </a:r>
            <a:endParaRPr kumimoji="1" lang="en-US" altLang="ja-JP" dirty="0"/>
          </a:p>
          <a:p>
            <a:r>
              <a:rPr kumimoji="1" lang="ja-JP" altLang="en-US" dirty="0"/>
              <a:t>彼らは次のことを示しました：</a:t>
            </a:r>
            <a:endParaRPr kumimoji="1" lang="en-US" altLang="ja-JP" dirty="0"/>
          </a:p>
          <a:p>
            <a:r>
              <a:rPr kumimoji="1" lang="ja-JP" altLang="en-US" dirty="0"/>
              <a:t>１．天体の表面が</a:t>
            </a:r>
            <a:r>
              <a:rPr kumimoji="1" lang="en-US" altLang="ja-JP" dirty="0"/>
              <a:t>r=</a:t>
            </a:r>
            <a:r>
              <a:rPr kumimoji="1" lang="en-US" altLang="ja-JP" dirty="0" err="1"/>
              <a:t>r_h</a:t>
            </a:r>
            <a:r>
              <a:rPr kumimoji="1" lang="ja-JP" altLang="en-US" dirty="0"/>
              <a:t>面に近づくと，表面からの光は次第に強く赤方偏移し，</a:t>
            </a:r>
            <a:endParaRPr kumimoji="1" lang="en-US" altLang="ja-JP" dirty="0"/>
          </a:p>
          <a:p>
            <a:r>
              <a:rPr kumimoji="1" lang="ja-JP" altLang="en-US" dirty="0"/>
              <a:t>２．</a:t>
            </a:r>
            <a:r>
              <a:rPr kumimoji="1" lang="en-US" altLang="ja-JP" dirty="0"/>
              <a:t>r=</a:t>
            </a:r>
            <a:r>
              <a:rPr kumimoji="1" lang="en-US" altLang="ja-JP" dirty="0" err="1"/>
              <a:t>r_h</a:t>
            </a:r>
            <a:r>
              <a:rPr kumimoji="1" lang="ja-JP" altLang="en-US" dirty="0"/>
              <a:t>面を通過する瞬間には振動数がゼロとなる．</a:t>
            </a:r>
            <a:endParaRPr kumimoji="1" lang="en-US" altLang="ja-JP" dirty="0"/>
          </a:p>
          <a:p>
            <a:r>
              <a:rPr kumimoji="1" lang="ja-JP" altLang="en-US" dirty="0"/>
              <a:t>３．さらに，収縮が続き，天体がこの球面内に入ると，遠方の観測者からは天体が見えなくなる．</a:t>
            </a:r>
            <a:endParaRPr kumimoji="1" lang="en-US" altLang="ja-JP" dirty="0"/>
          </a:p>
          <a:p>
            <a:endParaRPr kumimoji="1" lang="en-US" altLang="ja-JP" dirty="0"/>
          </a:p>
          <a:p>
            <a:r>
              <a:rPr kumimoji="1" lang="ja-JP" altLang="en-US" dirty="0"/>
              <a:t>すなわち，</a:t>
            </a:r>
            <a:r>
              <a:rPr kumimoji="1" lang="en-US" altLang="ja-JP" dirty="0"/>
              <a:t>r=</a:t>
            </a:r>
            <a:r>
              <a:rPr kumimoji="1" lang="ja-JP" altLang="en-US" dirty="0"/>
              <a:t>一定の軌道上にいる外部の観測者からは見えない領域が時空に存在し，</a:t>
            </a:r>
            <a:r>
              <a:rPr kumimoji="1" lang="en-US" altLang="ja-JP" dirty="0"/>
              <a:t>r=</a:t>
            </a:r>
            <a:r>
              <a:rPr kumimoji="1" lang="en-US" altLang="ja-JP" dirty="0" err="1"/>
              <a:t>r_h</a:t>
            </a:r>
            <a:r>
              <a:rPr kumimoji="1" lang="ja-JP" altLang="en-US" dirty="0"/>
              <a:t>面はちょうどその</a:t>
            </a:r>
            <a:endParaRPr kumimoji="1" lang="en-US" altLang="ja-JP" dirty="0"/>
          </a:p>
          <a:p>
            <a:r>
              <a:rPr kumimoji="1" lang="ja-JP" altLang="en-US" dirty="0"/>
              <a:t>境界面となっていることを発見したのです．そこで，この境界面を「事象の地平線（</a:t>
            </a:r>
            <a:r>
              <a:rPr kumimoji="1" lang="en-US" altLang="ja-JP" dirty="0"/>
              <a:t>event horizon</a:t>
            </a:r>
            <a:r>
              <a:rPr kumimoji="1" lang="ja-JP" altLang="en-US" dirty="0"/>
              <a:t>）と</a:t>
            </a:r>
            <a:endParaRPr kumimoji="1" lang="en-US" altLang="ja-JP" dirty="0"/>
          </a:p>
          <a:p>
            <a:r>
              <a:rPr kumimoji="1" lang="ja-JP" altLang="en-US" dirty="0"/>
              <a:t>名づけました．このホライズンの存在が，シュヴァルツシルト計量の見かけの特異性の原因だったわけです．</a:t>
            </a:r>
          </a:p>
          <a:p>
            <a:endParaRPr kumimoji="1" lang="ja-JP" altLang="en-US" dirty="0"/>
          </a:p>
          <a:p>
            <a:r>
              <a:rPr kumimoji="1" lang="ja-JP" altLang="en-US" dirty="0"/>
              <a:t>このオッペンハイマーとシュナイダーの仕事により，球対称な天体が重力崩壊すると，ブラックホールが生成されることが示されたことになります．</a:t>
            </a:r>
            <a:endParaRPr kumimoji="1" lang="en-US" altLang="ja-JP" dirty="0"/>
          </a:p>
          <a:p>
            <a:endParaRPr kumimoji="1" lang="en-US" altLang="ja-JP" dirty="0"/>
          </a:p>
          <a:p>
            <a:r>
              <a:rPr kumimoji="1" lang="en-US" altLang="ja-JP" dirty="0"/>
              <a:t>[</a:t>
            </a:r>
            <a:r>
              <a:rPr kumimoji="1" lang="ja-JP" altLang="en-US" dirty="0"/>
              <a:t>先ほどの座標変換式より，自由落下する観測者の固有時の進み </a:t>
            </a:r>
            <a:r>
              <a:rPr kumimoji="1" lang="en-US" altLang="ja-JP" dirty="0" err="1"/>
              <a:t>dtau</a:t>
            </a:r>
            <a:r>
              <a:rPr kumimoji="1" lang="ja-JP" altLang="en-US" dirty="0"/>
              <a:t>と，</a:t>
            </a:r>
            <a:r>
              <a:rPr kumimoji="1" lang="en-US" altLang="ja-JP" dirty="0"/>
              <a:t>t</a:t>
            </a:r>
            <a:r>
              <a:rPr kumimoji="1" lang="ja-JP" altLang="en-US" dirty="0"/>
              <a:t>座標の進み</a:t>
            </a:r>
            <a:r>
              <a:rPr kumimoji="1" lang="en-US" altLang="ja-JP" dirty="0"/>
              <a:t>dt</a:t>
            </a:r>
            <a:r>
              <a:rPr kumimoji="1" lang="ja-JP" altLang="en-US" dirty="0"/>
              <a:t>の間には</a:t>
            </a:r>
            <a:endParaRPr kumimoji="1" lang="en-US" altLang="ja-JP" dirty="0"/>
          </a:p>
          <a:p>
            <a:r>
              <a:rPr kumimoji="1" lang="ja-JP" altLang="en-US" dirty="0"/>
              <a:t>このような関係式が成り立ちます．</a:t>
            </a:r>
            <a:r>
              <a:rPr kumimoji="1" lang="en-US" altLang="ja-JP" dirty="0"/>
              <a:t>dt</a:t>
            </a:r>
            <a:r>
              <a:rPr kumimoji="1" lang="ja-JP" altLang="en-US" dirty="0"/>
              <a:t>の値は，動径方向に伝搬する光線に沿って一定に保たれるので，</a:t>
            </a:r>
            <a:endParaRPr kumimoji="1" lang="en-US" altLang="ja-JP" dirty="0"/>
          </a:p>
          <a:p>
            <a:r>
              <a:rPr kumimoji="1" lang="ja-JP" altLang="en-US" dirty="0"/>
              <a:t>この式は，無限遠にいる観測者の時間の進みと</a:t>
            </a:r>
            <a:r>
              <a:rPr kumimoji="1" lang="en-US" altLang="ja-JP" dirty="0" err="1"/>
              <a:t>dtau</a:t>
            </a:r>
            <a:r>
              <a:rPr kumimoji="1" lang="ja-JP" altLang="en-US" dirty="0"/>
              <a:t>の間の関係式を与えます．</a:t>
            </a:r>
            <a:r>
              <a:rPr kumimoji="1" lang="en-US" altLang="ja-JP" dirty="0"/>
              <a:t>]</a:t>
            </a:r>
          </a:p>
          <a:p>
            <a:endParaRPr kumimoji="1" lang="en-US" altLang="ja-JP" dirty="0"/>
          </a:p>
          <a:p>
            <a:endParaRPr kumimoji="1" lang="ja-JP" altLang="en-US" dirty="0"/>
          </a:p>
          <a:p>
            <a:endParaRPr kumimoji="1" lang="en-US" altLang="ja-JP"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7</a:t>
            </a:fld>
            <a:endParaRPr kumimoji="1" lang="ja-JP" altLang="en-US"/>
          </a:p>
        </p:txBody>
      </p:sp>
    </p:spTree>
    <p:extLst>
      <p:ext uri="{BB962C8B-B14F-4D97-AF65-F5344CB8AC3E}">
        <p14:creationId xmlns:p14="http://schemas.microsoft.com/office/powerpoint/2010/main" val="3552149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ルメートル，オッペンハイマー，シュナイダーの研究により，シュヴァルツシルト解の特異性の原因は明らかとなりましたが，</a:t>
            </a:r>
            <a:endParaRPr kumimoji="1" lang="en-US" altLang="ja-JP" dirty="0"/>
          </a:p>
          <a:p>
            <a:r>
              <a:rPr kumimoji="1" lang="ja-JP" altLang="en-US" dirty="0"/>
              <a:t>依然として，何が起きているのか直感的によく分かりません．</a:t>
            </a:r>
          </a:p>
          <a:p>
            <a:r>
              <a:rPr kumimoji="1" lang="ja-JP" altLang="en-US" dirty="0"/>
              <a:t>この不満を解消したのが，クルスカルとツェケレスにより独立に導入された座標系です．</a:t>
            </a:r>
            <a:endParaRPr kumimoji="1" lang="en-US" altLang="ja-JP" dirty="0"/>
          </a:p>
          <a:p>
            <a:r>
              <a:rPr kumimoji="1" lang="ja-JP" altLang="en-US" dirty="0"/>
              <a:t>この座標系は，</a:t>
            </a:r>
            <a:r>
              <a:rPr kumimoji="1" lang="en-US" altLang="ja-JP" dirty="0"/>
              <a:t>(</a:t>
            </a:r>
            <a:r>
              <a:rPr kumimoji="1" lang="en-US" altLang="ja-JP" dirty="0" err="1"/>
              <a:t>t,r</a:t>
            </a:r>
            <a:r>
              <a:rPr kumimoji="1" lang="en-US" altLang="ja-JP" dirty="0"/>
              <a:t>)</a:t>
            </a:r>
            <a:r>
              <a:rPr kumimoji="1" lang="ja-JP" altLang="en-US" dirty="0"/>
              <a:t>座標とこのような関係にある座標</a:t>
            </a:r>
            <a:r>
              <a:rPr kumimoji="1" lang="en-US" altLang="ja-JP" dirty="0"/>
              <a:t>U, V</a:t>
            </a:r>
            <a:r>
              <a:rPr kumimoji="1" lang="ja-JP" altLang="en-US" dirty="0"/>
              <a:t>を用います．すると，計量は，このように，</a:t>
            </a:r>
            <a:endParaRPr kumimoji="1" lang="en-US" altLang="ja-JP" dirty="0"/>
          </a:p>
          <a:p>
            <a:r>
              <a:rPr kumimoji="1" lang="en-US" altLang="ja-JP" dirty="0"/>
              <a:t>r&gt;0</a:t>
            </a:r>
            <a:r>
              <a:rPr kumimoji="1" lang="ja-JP" altLang="en-US" dirty="0"/>
              <a:t>となる全領域で正則となります．また，</a:t>
            </a:r>
            <a:r>
              <a:rPr kumimoji="1" lang="en-US" altLang="ja-JP" dirty="0"/>
              <a:t>U=</a:t>
            </a:r>
            <a:r>
              <a:rPr kumimoji="1" lang="ja-JP" altLang="en-US" dirty="0"/>
              <a:t>一定，</a:t>
            </a:r>
            <a:r>
              <a:rPr kumimoji="1" lang="en-US" altLang="ja-JP" dirty="0"/>
              <a:t>V=</a:t>
            </a:r>
            <a:r>
              <a:rPr kumimoji="1" lang="ja-JP" altLang="en-US" dirty="0"/>
              <a:t>一定の直線は光線の軌道となっていることも分かります．</a:t>
            </a:r>
          </a:p>
          <a:p>
            <a:endParaRPr kumimoji="1" lang="en-US" altLang="ja-JP" dirty="0"/>
          </a:p>
          <a:p>
            <a:r>
              <a:rPr kumimoji="1" lang="ja-JP" altLang="en-US" dirty="0"/>
              <a:t>そこで，</a:t>
            </a:r>
            <a:r>
              <a:rPr kumimoji="1" lang="en-US" altLang="ja-JP" dirty="0"/>
              <a:t>U</a:t>
            </a:r>
            <a:r>
              <a:rPr kumimoji="1" lang="ja-JP" altLang="en-US" dirty="0"/>
              <a:t>，</a:t>
            </a:r>
            <a:r>
              <a:rPr kumimoji="1" lang="en-US" altLang="ja-JP" dirty="0"/>
              <a:t>V</a:t>
            </a:r>
            <a:r>
              <a:rPr kumimoji="1" lang="ja-JP" altLang="en-US" dirty="0"/>
              <a:t>座標軸をこのように４５</a:t>
            </a:r>
            <a:r>
              <a:rPr kumimoji="1" lang="en-US" altLang="ja-JP" dirty="0"/>
              <a:t>°</a:t>
            </a:r>
            <a:r>
              <a:rPr kumimoji="1" lang="ja-JP" altLang="en-US" dirty="0"/>
              <a:t>傾けて書くことにすると，</a:t>
            </a:r>
            <a:r>
              <a:rPr kumimoji="1" lang="en-US" altLang="ja-JP" dirty="0"/>
              <a:t>U-V</a:t>
            </a:r>
            <a:r>
              <a:rPr kumimoji="1" lang="ja-JP" altLang="en-US" dirty="0"/>
              <a:t>平面は座標軸により４つの領域に分割されます．</a:t>
            </a:r>
            <a:endParaRPr kumimoji="1" lang="en-US" altLang="ja-JP" dirty="0"/>
          </a:p>
          <a:p>
            <a:r>
              <a:rPr kumimoji="1" lang="ja-JP" altLang="en-US" dirty="0"/>
              <a:t>定義より，</a:t>
            </a:r>
            <a:r>
              <a:rPr kumimoji="1" lang="en-US" altLang="ja-JP" dirty="0"/>
              <a:t>r=</a:t>
            </a:r>
            <a:r>
              <a:rPr kumimoji="1" lang="ja-JP" altLang="en-US" dirty="0"/>
              <a:t>一定の曲線は，</a:t>
            </a:r>
            <a:r>
              <a:rPr kumimoji="1" lang="en-US" altLang="ja-JP" dirty="0"/>
              <a:t>UV=</a:t>
            </a:r>
            <a:r>
              <a:rPr kumimoji="1" lang="ja-JP" altLang="en-US" dirty="0"/>
              <a:t>一定の曲線で表され，</a:t>
            </a:r>
            <a:r>
              <a:rPr kumimoji="1" lang="en-US" altLang="ja-JP" dirty="0"/>
              <a:t>r=0</a:t>
            </a:r>
            <a:r>
              <a:rPr kumimoji="1" lang="ja-JP" altLang="en-US" dirty="0"/>
              <a:t>は領域</a:t>
            </a:r>
            <a:r>
              <a:rPr kumimoji="1" lang="en-US" altLang="ja-JP" dirty="0"/>
              <a:t>II</a:t>
            </a:r>
            <a:r>
              <a:rPr kumimoji="1" lang="ja-JP" altLang="en-US" dirty="0"/>
              <a:t>と領域</a:t>
            </a:r>
            <a:r>
              <a:rPr kumimoji="1" lang="en-US" altLang="ja-JP" dirty="0"/>
              <a:t>III</a:t>
            </a:r>
            <a:r>
              <a:rPr kumimoji="1" lang="ja-JP" altLang="en-US" dirty="0"/>
              <a:t>の２本の曲線に対応し，</a:t>
            </a:r>
            <a:endParaRPr kumimoji="1" lang="en-US" altLang="ja-JP" dirty="0"/>
          </a:p>
          <a:p>
            <a:r>
              <a:rPr kumimoji="1" lang="ja-JP" altLang="en-US" dirty="0"/>
              <a:t>灰色で網掛けされていない領域で</a:t>
            </a:r>
            <a:r>
              <a:rPr kumimoji="1" lang="en-US" altLang="ja-JP" dirty="0"/>
              <a:t>r&gt;0</a:t>
            </a:r>
            <a:r>
              <a:rPr kumimoji="1" lang="ja-JP" altLang="en-US" dirty="0"/>
              <a:t>となります．また，</a:t>
            </a:r>
            <a:r>
              <a:rPr kumimoji="1" lang="en-US" altLang="ja-JP" dirty="0"/>
              <a:t>U</a:t>
            </a:r>
            <a:r>
              <a:rPr kumimoji="1" lang="ja-JP" altLang="en-US" dirty="0"/>
              <a:t>座標軸と</a:t>
            </a:r>
            <a:r>
              <a:rPr kumimoji="1" lang="en-US" altLang="ja-JP" dirty="0"/>
              <a:t>V</a:t>
            </a:r>
            <a:r>
              <a:rPr kumimoji="1" lang="ja-JP" altLang="en-US" dirty="0"/>
              <a:t>座標軸に対応する光的超曲面上で</a:t>
            </a:r>
            <a:r>
              <a:rPr kumimoji="1" lang="en-US" altLang="ja-JP" dirty="0"/>
              <a:t>r=</a:t>
            </a:r>
            <a:r>
              <a:rPr kumimoji="1" lang="en-US" altLang="ja-JP" dirty="0" err="1"/>
              <a:t>r_h</a:t>
            </a:r>
            <a:r>
              <a:rPr kumimoji="1" lang="ja-JP" altLang="en-US" dirty="0"/>
              <a:t>となります． </a:t>
            </a:r>
          </a:p>
          <a:p>
            <a:r>
              <a:rPr kumimoji="1" lang="ja-JP" altLang="en-US" dirty="0"/>
              <a:t>我々観測者は，領域</a:t>
            </a:r>
            <a:r>
              <a:rPr kumimoji="1" lang="en-US" altLang="ja-JP" dirty="0"/>
              <a:t>I</a:t>
            </a:r>
            <a:r>
              <a:rPr kumimoji="1" lang="ja-JP" altLang="en-US" dirty="0"/>
              <a:t>か領域</a:t>
            </a:r>
            <a:r>
              <a:rPr kumimoji="1" lang="en-US" altLang="ja-JP" dirty="0"/>
              <a:t>IV</a:t>
            </a:r>
            <a:r>
              <a:rPr kumimoji="1" lang="ja-JP" altLang="en-US" dirty="0"/>
              <a:t>に居ることになります．例えば，観測者が領域</a:t>
            </a:r>
            <a:r>
              <a:rPr kumimoji="1" lang="en-US" altLang="ja-JP" dirty="0"/>
              <a:t>I</a:t>
            </a:r>
            <a:r>
              <a:rPr kumimoji="1" lang="ja-JP" altLang="en-US" dirty="0"/>
              <a:t>の</a:t>
            </a:r>
            <a:r>
              <a:rPr kumimoji="1" lang="en-US" altLang="ja-JP" dirty="0"/>
              <a:t>r=</a:t>
            </a:r>
            <a:r>
              <a:rPr kumimoji="1" lang="ja-JP" altLang="en-US" dirty="0"/>
              <a:t>一定の位置にいるとすると，</a:t>
            </a:r>
            <a:endParaRPr kumimoji="1" lang="en-US" altLang="ja-JP" dirty="0"/>
          </a:p>
          <a:p>
            <a:r>
              <a:rPr kumimoji="1" lang="ja-JP" altLang="en-US" dirty="0"/>
              <a:t>その軌道はこの実線で表されます．</a:t>
            </a:r>
            <a:endParaRPr kumimoji="1" lang="en-US" altLang="ja-JP" dirty="0"/>
          </a:p>
          <a:p>
            <a:r>
              <a:rPr kumimoji="1" lang="ja-JP" altLang="en-US" dirty="0"/>
              <a:t>一方，重力崩壊する天体の表面は，この青の曲線で表されます．確かに，表面が</a:t>
            </a:r>
            <a:r>
              <a:rPr kumimoji="1" lang="en-US" altLang="ja-JP" dirty="0"/>
              <a:t>U=0</a:t>
            </a:r>
            <a:r>
              <a:rPr kumimoji="1" lang="ja-JP" altLang="en-US" dirty="0"/>
              <a:t>面を横切ると，</a:t>
            </a:r>
            <a:endParaRPr kumimoji="1" lang="en-US" altLang="ja-JP" dirty="0"/>
          </a:p>
          <a:p>
            <a:r>
              <a:rPr kumimoji="1" lang="ja-JP" altLang="en-US" dirty="0"/>
              <a:t>外部の観測者から見えなくなることがよく分かります．</a:t>
            </a:r>
            <a:endParaRPr kumimoji="1" lang="en-US" altLang="ja-JP" dirty="0"/>
          </a:p>
          <a:p>
            <a:r>
              <a:rPr kumimoji="1" lang="ja-JP" altLang="en-US" dirty="0"/>
              <a:t>そこで，この面は「未来のホライズン」，領域</a:t>
            </a:r>
            <a:r>
              <a:rPr kumimoji="1" lang="en-US" altLang="ja-JP" dirty="0"/>
              <a:t>II</a:t>
            </a:r>
            <a:r>
              <a:rPr kumimoji="1" lang="ja-JP" altLang="en-US" dirty="0"/>
              <a:t>は「ブラックホール領域」と呼ばれます．</a:t>
            </a:r>
          </a:p>
          <a:p>
            <a:r>
              <a:rPr kumimoji="1" lang="ja-JP" altLang="en-US" dirty="0"/>
              <a:t>一方，もう一つのホライズンである</a:t>
            </a:r>
            <a:r>
              <a:rPr kumimoji="1" lang="en-US" altLang="ja-JP" dirty="0"/>
              <a:t>V=0</a:t>
            </a:r>
            <a:r>
              <a:rPr kumimoji="1" lang="ja-JP" altLang="en-US" dirty="0"/>
              <a:t>面では，情報が領域</a:t>
            </a:r>
            <a:r>
              <a:rPr kumimoji="1" lang="en-US" altLang="ja-JP" dirty="0"/>
              <a:t>III</a:t>
            </a:r>
            <a:r>
              <a:rPr kumimoji="1" lang="ja-JP" altLang="en-US" dirty="0"/>
              <a:t>から領域</a:t>
            </a:r>
            <a:r>
              <a:rPr kumimoji="1" lang="en-US" altLang="ja-JP" dirty="0"/>
              <a:t>I</a:t>
            </a:r>
            <a:r>
              <a:rPr kumimoji="1" lang="ja-JP" altLang="en-US" dirty="0"/>
              <a:t>へしか伝わりません．</a:t>
            </a:r>
            <a:endParaRPr kumimoji="1" lang="en-US" altLang="ja-JP" dirty="0"/>
          </a:p>
          <a:p>
            <a:r>
              <a:rPr kumimoji="1" lang="ja-JP" altLang="en-US" dirty="0"/>
              <a:t>そこで，この面は「過去のホライズン」，領域</a:t>
            </a:r>
            <a:r>
              <a:rPr kumimoji="1" lang="en-US" altLang="ja-JP" dirty="0"/>
              <a:t>III</a:t>
            </a:r>
            <a:r>
              <a:rPr kumimoji="1" lang="ja-JP" altLang="en-US" dirty="0"/>
              <a:t>は「ホワイトホール領域」と呼ばれます．</a:t>
            </a:r>
          </a:p>
          <a:p>
            <a:r>
              <a:rPr kumimoji="1" lang="ja-JP" altLang="en-US" dirty="0"/>
              <a:t>シュヴァルツシルト時間</a:t>
            </a:r>
            <a:r>
              <a:rPr kumimoji="1" lang="en-US" altLang="ja-JP" dirty="0"/>
              <a:t>t</a:t>
            </a:r>
            <a:r>
              <a:rPr kumimoji="1" lang="ja-JP" altLang="en-US" dirty="0"/>
              <a:t>が一定の面は，座標原点</a:t>
            </a:r>
            <a:r>
              <a:rPr kumimoji="1" lang="en-US" altLang="ja-JP" dirty="0"/>
              <a:t>O</a:t>
            </a:r>
            <a:r>
              <a:rPr kumimoji="1" lang="ja-JP" altLang="en-US" dirty="0"/>
              <a:t>を通過する直線に対応するので，</a:t>
            </a:r>
            <a:r>
              <a:rPr kumimoji="1" lang="en-US" altLang="ja-JP" dirty="0"/>
              <a:t>(</a:t>
            </a:r>
            <a:r>
              <a:rPr kumimoji="1" lang="en-US" altLang="ja-JP" dirty="0" err="1"/>
              <a:t>t,r</a:t>
            </a:r>
            <a:r>
              <a:rPr kumimoji="1" lang="en-US" altLang="ja-JP" dirty="0"/>
              <a:t>)</a:t>
            </a:r>
            <a:r>
              <a:rPr kumimoji="1" lang="ja-JP" altLang="en-US" dirty="0"/>
              <a:t>座標の</a:t>
            </a:r>
            <a:r>
              <a:rPr kumimoji="1" lang="en-US" altLang="ja-JP" dirty="0"/>
              <a:t>r=</a:t>
            </a:r>
            <a:r>
              <a:rPr kumimoji="1" lang="en-US" altLang="ja-JP" dirty="0" err="1"/>
              <a:t>r_h</a:t>
            </a:r>
            <a:r>
              <a:rPr kumimoji="1" lang="ja-JP" altLang="en-US" dirty="0"/>
              <a:t>面では，</a:t>
            </a:r>
            <a:endParaRPr kumimoji="1" lang="en-US" altLang="ja-JP" dirty="0"/>
          </a:p>
          <a:p>
            <a:r>
              <a:rPr kumimoji="1" lang="ja-JP" altLang="en-US" dirty="0"/>
              <a:t>物理的な時間が進まなくなります．これが，シュヴァルツシルト計量の特異性を生み出します．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8</a:t>
            </a:fld>
            <a:endParaRPr kumimoji="1" lang="ja-JP" altLang="en-US"/>
          </a:p>
        </p:txBody>
      </p:sp>
    </p:spTree>
    <p:extLst>
      <p:ext uri="{BB962C8B-B14F-4D97-AF65-F5344CB8AC3E}">
        <p14:creationId xmlns:p14="http://schemas.microsoft.com/office/powerpoint/2010/main" val="2988638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これまで，球対称な系の重力崩壊を見てきましたが，そこで得られた結果は，球対称性に起因する可能性があります．</a:t>
            </a:r>
            <a:endParaRPr kumimoji="1" lang="en-US" altLang="ja-JP" dirty="0"/>
          </a:p>
          <a:p>
            <a:r>
              <a:rPr kumimoji="1" lang="ja-JP" altLang="en-US" dirty="0"/>
              <a:t>そこで，現実的な系で何が起きるかを知るには，次の２つの問の答える必要があります．</a:t>
            </a:r>
          </a:p>
          <a:p>
            <a:r>
              <a:rPr kumimoji="1" lang="en-US" altLang="ja-JP" dirty="0"/>
              <a:t>*</a:t>
            </a:r>
            <a:r>
              <a:rPr kumimoji="1" lang="ja-JP" altLang="en-US" dirty="0"/>
              <a:t>非球対称な系に対し，ホライズン，ブラックホールをどのように定義すればよいのか？</a:t>
            </a:r>
          </a:p>
          <a:p>
            <a:r>
              <a:rPr kumimoji="1" lang="en-US" altLang="ja-JP" dirty="0"/>
              <a:t>*</a:t>
            </a:r>
            <a:r>
              <a:rPr kumimoji="1" lang="ja-JP" altLang="en-US" dirty="0"/>
              <a:t>一般の天体でも，重力崩壊は最終的にブラックホールを生み出すのか？</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9</a:t>
            </a:fld>
            <a:endParaRPr kumimoji="1" lang="ja-JP" altLang="en-US"/>
          </a:p>
        </p:txBody>
      </p:sp>
    </p:spTree>
    <p:extLst>
      <p:ext uri="{BB962C8B-B14F-4D97-AF65-F5344CB8AC3E}">
        <p14:creationId xmlns:p14="http://schemas.microsoft.com/office/powerpoint/2010/main" val="1178540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23508" y="1268760"/>
            <a:ext cx="7772400" cy="1470025"/>
          </a:xfrm>
          <a:ln w="25400" cmpd="dbl">
            <a:noFill/>
          </a:ln>
        </p:spPr>
        <p:txBody>
          <a:bodyPr>
            <a:normAutofit/>
          </a:bodyPr>
          <a:lstStyle>
            <a:lvl1pPr>
              <a:defRPr sz="4800"/>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068960"/>
            <a:ext cx="6400800" cy="1752600"/>
          </a:xfrm>
          <a:ln w="15875">
            <a:noFill/>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21443E9C-2DC5-4CB1-A7D3-D0F6A6F41850}" type="datetime1">
              <a:rPr kumimoji="1" lang="ja-JP" altLang="en-US" smtClean="0"/>
              <a:t>2020/11/24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173373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6884D0C-9517-4B22-B341-B3A06E250A17}" type="datetime1">
              <a:rPr kumimoji="1" lang="ja-JP" altLang="en-US" smtClean="0"/>
              <a:t>2020/11/24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2411411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648072"/>
          </a:xfrm>
        </p:spPr>
        <p:txBody>
          <a:bodyPr/>
          <a:lstStyle>
            <a:lvl1pPr>
              <a:defRPr baseline="0">
                <a:solidFill>
                  <a:schemeClr val="tx1"/>
                </a:solidFill>
                <a:effectLst>
                  <a:outerShdw blurRad="38100" dist="38100" dir="2700000" algn="tl">
                    <a:srgbClr val="000000">
                      <a:alpha val="43137"/>
                    </a:srgbClr>
                  </a:outerShdw>
                </a:effectLst>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1124744"/>
            <a:ext cx="8229600" cy="5001419"/>
          </a:xfrm>
        </p:spPr>
        <p:txBody>
          <a:bodyPr>
            <a:normAutofit/>
          </a:bodyPr>
          <a:lstStyle>
            <a:lvl1pPr marL="0" indent="0">
              <a:spcBef>
                <a:spcPts val="1200"/>
              </a:spcBef>
              <a:buNone/>
              <a:defRPr sz="2400" baseline="0">
                <a:solidFill>
                  <a:schemeClr val="tx1"/>
                </a:solidFill>
              </a:defRPr>
            </a:lvl1pPr>
            <a:lvl2pPr>
              <a:spcBef>
                <a:spcPts val="1200"/>
              </a:spcBef>
              <a:defRPr sz="2000" baseline="0">
                <a:solidFill>
                  <a:schemeClr val="tx1"/>
                </a:solidFill>
              </a:defRPr>
            </a:lvl2pPr>
            <a:lvl3pPr marL="1257300" indent="-342900">
              <a:spcBef>
                <a:spcPts val="1200"/>
              </a:spcBef>
              <a:buClr>
                <a:schemeClr val="tx2">
                  <a:lumMod val="60000"/>
                  <a:lumOff val="40000"/>
                </a:schemeClr>
              </a:buClr>
              <a:buFont typeface="Wingdings" pitchFamily="2" charset="2"/>
              <a:buChar char="l"/>
              <a:defRPr sz="2000" baseline="0">
                <a:solidFill>
                  <a:schemeClr val="tx1"/>
                </a:solidFill>
              </a:defRPr>
            </a:lvl3pPr>
            <a:lvl4pPr>
              <a:spcBef>
                <a:spcPts val="1200"/>
              </a:spcBef>
              <a:defRPr sz="2000" baseline="0">
                <a:solidFill>
                  <a:schemeClr val="tx1"/>
                </a:solidFill>
              </a:defRPr>
            </a:lvl4pPr>
            <a:lvl5pPr>
              <a:spcBef>
                <a:spcPts val="1200"/>
              </a:spcBef>
              <a:defRPr sz="2000" baseline="0">
                <a:solidFill>
                  <a:schemeClr val="tx1"/>
                </a:solidFil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623D9504-C012-495A-8A8C-95489B4A6DAE}" type="datetime1">
              <a:rPr kumimoji="1" lang="ja-JP" altLang="en-US" smtClean="0"/>
              <a:t>2020/11/24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114493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229600" cy="5793507"/>
          </a:xfrm>
        </p:spPr>
        <p:txBody>
          <a:bodyPr>
            <a:normAutofit/>
          </a:bodyPr>
          <a:lstStyle>
            <a:lvl1pPr marL="0" indent="0">
              <a:spcBef>
                <a:spcPts val="1200"/>
              </a:spcBef>
              <a:buNone/>
              <a:defRPr sz="2400" baseline="0">
                <a:solidFill>
                  <a:schemeClr val="tx1"/>
                </a:solidFill>
              </a:defRPr>
            </a:lvl1pPr>
            <a:lvl2pPr>
              <a:spcBef>
                <a:spcPts val="1200"/>
              </a:spcBef>
              <a:defRPr sz="2000" baseline="0">
                <a:solidFill>
                  <a:schemeClr val="tx1"/>
                </a:solidFill>
              </a:defRPr>
            </a:lvl2pPr>
            <a:lvl3pPr marL="1257300" indent="-342900">
              <a:spcBef>
                <a:spcPts val="1200"/>
              </a:spcBef>
              <a:buClr>
                <a:schemeClr val="tx2">
                  <a:lumMod val="60000"/>
                  <a:lumOff val="40000"/>
                </a:schemeClr>
              </a:buClr>
              <a:buFont typeface="Wingdings" pitchFamily="2" charset="2"/>
              <a:buChar char="l"/>
              <a:defRPr sz="2000" baseline="0">
                <a:solidFill>
                  <a:schemeClr val="tx1"/>
                </a:solidFill>
              </a:defRPr>
            </a:lvl3pPr>
            <a:lvl4pPr>
              <a:spcBef>
                <a:spcPts val="1200"/>
              </a:spcBef>
              <a:defRPr sz="2000" baseline="0">
                <a:solidFill>
                  <a:schemeClr val="tx1"/>
                </a:solidFill>
              </a:defRPr>
            </a:lvl4pPr>
            <a:lvl5pPr>
              <a:spcBef>
                <a:spcPts val="1200"/>
              </a:spcBef>
              <a:defRPr sz="2000" baseline="0">
                <a:solidFill>
                  <a:schemeClr val="tx1"/>
                </a:solidFil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A686A091-04B8-4874-A4EA-7B8932EDE9BB}" type="datetime1">
              <a:rPr kumimoji="1" lang="ja-JP" altLang="en-US" smtClean="0"/>
              <a:t>2020/11/24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37461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204" y="1988840"/>
            <a:ext cx="7772400" cy="1362075"/>
          </a:xfrm>
        </p:spPr>
        <p:txBody>
          <a:bodyPr anchor="t">
            <a:normAutofit/>
          </a:bodyPr>
          <a:lstStyle>
            <a:lvl1pPr algn="l">
              <a:defRPr sz="4800" b="1" cap="none" baseline="0">
                <a:solidFill>
                  <a:schemeClr val="tx1"/>
                </a:solidFill>
                <a:effectLst>
                  <a:outerShdw blurRad="38100" dist="38100" dir="2700000" algn="tl">
                    <a:srgbClr val="000000">
                      <a:alpha val="43137"/>
                    </a:srgbClr>
                  </a:outerShdw>
                </a:effectLst>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85800" y="3350915"/>
            <a:ext cx="7772400"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p>
            <a:fld id="{B0BF434A-E620-42D2-9CEF-AB62933D84E8}" type="datetime1">
              <a:rPr kumimoji="1" lang="ja-JP" altLang="en-US" smtClean="0"/>
              <a:t>2020/11/24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1042540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792088"/>
          </a:xfrm>
        </p:spPr>
        <p:txBody>
          <a:bodyPr/>
          <a:lstStyle>
            <a:lvl1pPr>
              <a:defRPr b="0">
                <a:solidFill>
                  <a:schemeClr val="tx1"/>
                </a:solidFill>
                <a:effectLst>
                  <a:outerShdw blurRad="38100" dist="38100" dir="2700000" algn="tl">
                    <a:srgbClr val="000000">
                      <a:alpha val="43137"/>
                    </a:srgbClr>
                  </a:outerShdw>
                </a:effectLst>
              </a:defRPr>
            </a:lvl1pPr>
          </a:lstStyle>
          <a:p>
            <a:r>
              <a:rPr kumimoji="1" lang="ja-JP" altLang="en-US" dirty="0"/>
              <a:t>マスター タイトルの書式設定</a:t>
            </a:r>
          </a:p>
        </p:txBody>
      </p:sp>
      <p:sp>
        <p:nvSpPr>
          <p:cNvPr id="3" name="コンテンツ プレースホルダー 2"/>
          <p:cNvSpPr>
            <a:spLocks noGrp="1"/>
          </p:cNvSpPr>
          <p:nvPr>
            <p:ph sz="half" idx="1"/>
          </p:nvPr>
        </p:nvSpPr>
        <p:spPr>
          <a:xfrm>
            <a:off x="457200" y="1210916"/>
            <a:ext cx="4191000" cy="4915248"/>
          </a:xfrm>
        </p:spPr>
        <p:txBody>
          <a:bodyPr>
            <a:normAutofit/>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00" y="1210914"/>
            <a:ext cx="4038600" cy="4915249"/>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p:cNvSpPr>
            <a:spLocks noGrp="1"/>
          </p:cNvSpPr>
          <p:nvPr>
            <p:ph type="dt" sz="half" idx="10"/>
          </p:nvPr>
        </p:nvSpPr>
        <p:spPr/>
        <p:txBody>
          <a:bodyPr/>
          <a:lstStyle/>
          <a:p>
            <a:fld id="{4D73CD32-7713-42E4-BED4-4F0D4A16D22C}" type="datetime1">
              <a:rPr kumimoji="1" lang="ja-JP" altLang="en-US" smtClean="0"/>
              <a:t>2020/11/24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262116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20080"/>
          </a:xfrm>
        </p:spPr>
        <p:txBody>
          <a:bodyPr/>
          <a:lstStyle>
            <a:lvl1pPr>
              <a:defRPr>
                <a:solidFill>
                  <a:schemeClr val="tx1"/>
                </a:solidFill>
                <a:effectLst>
                  <a:outerShdw blurRad="38100" dist="38100" dir="2700000" algn="tl">
                    <a:srgbClr val="000000">
                      <a:alpha val="43137"/>
                    </a:srgbClr>
                  </a:outerShdw>
                </a:effectLst>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46571" y="105945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457200" y="1706661"/>
            <a:ext cx="4029559" cy="4419502"/>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p:cNvSpPr>
            <a:spLocks noGrp="1"/>
          </p:cNvSpPr>
          <p:nvPr>
            <p:ph type="body" sz="quarter" idx="3"/>
          </p:nvPr>
        </p:nvSpPr>
        <p:spPr>
          <a:xfrm>
            <a:off x="4645024" y="106689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6" name="コンテンツ プレースホルダー 5"/>
          <p:cNvSpPr>
            <a:spLocks noGrp="1"/>
          </p:cNvSpPr>
          <p:nvPr>
            <p:ph sz="quarter" idx="4"/>
          </p:nvPr>
        </p:nvSpPr>
        <p:spPr>
          <a:xfrm>
            <a:off x="4645024" y="1699221"/>
            <a:ext cx="4041775" cy="4419502"/>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日付プレースホルダー 6"/>
          <p:cNvSpPr>
            <a:spLocks noGrp="1"/>
          </p:cNvSpPr>
          <p:nvPr>
            <p:ph type="dt" sz="half" idx="10"/>
          </p:nvPr>
        </p:nvSpPr>
        <p:spPr/>
        <p:txBody>
          <a:bodyPr/>
          <a:lstStyle/>
          <a:p>
            <a:fld id="{BD645469-606A-4ABD-8ABC-F0AF2D82C52B}" type="datetime1">
              <a:rPr kumimoji="1" lang="ja-JP" altLang="en-US" smtClean="0"/>
              <a:t>2020/11/24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610210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576064"/>
          </a:xfrm>
        </p:spPr>
        <p:txBody>
          <a:bodyPr>
            <a:noAutofit/>
          </a:bodyPr>
          <a:lstStyle>
            <a:lvl1pPr algn="l">
              <a:defRPr sz="3600" i="1" u="sng">
                <a:solidFill>
                  <a:schemeClr val="tx1"/>
                </a:solidFill>
                <a:effectLst>
                  <a:outerShdw blurRad="38100" dist="38100" dir="2700000" algn="tl">
                    <a:srgbClr val="000000">
                      <a:alpha val="43137"/>
                    </a:srgbClr>
                  </a:outerShdw>
                </a:effectLst>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4B0102E6-731F-4B9F-9E49-7E0F1B3BCDAE}" type="datetime1">
              <a:rPr kumimoji="1" lang="ja-JP" altLang="en-US" smtClean="0"/>
              <a:t>2020/11/24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25495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C935EF-478D-4FF8-B0AA-A808C4B6E8A9}" type="datetime1">
              <a:rPr kumimoji="1" lang="ja-JP" altLang="en-US" smtClean="0"/>
              <a:t>2020/11/24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427095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442F09F-F087-49D5-B8D1-B434D5E8F1EC}" type="datetime1">
              <a:rPr kumimoji="1" lang="ja-JP" altLang="en-US" smtClean="0"/>
              <a:t>2020/11/24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424311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778098"/>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338B8-7F41-45E6-9A7D-18690C4BF6DF}" type="datetime1">
              <a:rPr kumimoji="1" lang="ja-JP" altLang="en-US" smtClean="0"/>
              <a:t>2020/11/24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37610438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49.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tags" Target="../tags/tag8.xml"/><Relationship Id="rId16" Type="http://schemas.openxmlformats.org/officeDocument/2006/relationships/image" Target="../media/image51.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47.png"/><Relationship Id="rId5" Type="http://schemas.openxmlformats.org/officeDocument/2006/relationships/tags" Target="../tags/tag11.xml"/><Relationship Id="rId15" Type="http://schemas.openxmlformats.org/officeDocument/2006/relationships/image" Target="../media/image52.png"/><Relationship Id="rId10" Type="http://schemas.openxmlformats.org/officeDocument/2006/relationships/notesSlide" Target="../notesSlides/notesSlide11.xml"/><Relationship Id="rId4" Type="http://schemas.openxmlformats.org/officeDocument/2006/relationships/tags" Target="../tags/tag10.xml"/><Relationship Id="rId9" Type="http://schemas.openxmlformats.org/officeDocument/2006/relationships/slideLayout" Target="../slideLayouts/slideLayout7.xml"/><Relationship Id="rId1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slideLayout" Target="../slideLayouts/slideLayout7.xml"/><Relationship Id="rId18" Type="http://schemas.openxmlformats.org/officeDocument/2006/relationships/image" Target="../media/image57.png"/><Relationship Id="rId26" Type="http://schemas.openxmlformats.org/officeDocument/2006/relationships/image" Target="../media/image65.png"/><Relationship Id="rId3" Type="http://schemas.openxmlformats.org/officeDocument/2006/relationships/tags" Target="../tags/tag17.xml"/><Relationship Id="rId21" Type="http://schemas.openxmlformats.org/officeDocument/2006/relationships/image" Target="../media/image60.png"/><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56.png"/><Relationship Id="rId25" Type="http://schemas.openxmlformats.org/officeDocument/2006/relationships/image" Target="../media/image62.png"/><Relationship Id="rId2" Type="http://schemas.openxmlformats.org/officeDocument/2006/relationships/tags" Target="../tags/tag16.xml"/><Relationship Id="rId16" Type="http://schemas.openxmlformats.org/officeDocument/2006/relationships/image" Target="../media/image55.png"/><Relationship Id="rId20" Type="http://schemas.openxmlformats.org/officeDocument/2006/relationships/image" Target="../media/image59.png"/><Relationship Id="rId29" Type="http://schemas.openxmlformats.org/officeDocument/2006/relationships/image" Target="../media/image69.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image" Target="../media/image64.png"/><Relationship Id="rId5" Type="http://schemas.openxmlformats.org/officeDocument/2006/relationships/tags" Target="../tags/tag19.xml"/><Relationship Id="rId15" Type="http://schemas.openxmlformats.org/officeDocument/2006/relationships/image" Target="../media/image54.png"/><Relationship Id="rId23" Type="http://schemas.openxmlformats.org/officeDocument/2006/relationships/image" Target="../media/image63.png"/><Relationship Id="rId28" Type="http://schemas.openxmlformats.org/officeDocument/2006/relationships/image" Target="../media/image68.png"/><Relationship Id="rId10" Type="http://schemas.openxmlformats.org/officeDocument/2006/relationships/tags" Target="../tags/tag24.xml"/><Relationship Id="rId19" Type="http://schemas.openxmlformats.org/officeDocument/2006/relationships/image" Target="../media/image58.pn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notesSlide" Target="../notesSlides/notesSlide12.xml"/><Relationship Id="rId22" Type="http://schemas.openxmlformats.org/officeDocument/2006/relationships/image" Target="../media/image61.png"/><Relationship Id="rId27" Type="http://schemas.openxmlformats.org/officeDocument/2006/relationships/image" Target="../media/image66.jpeg"/><Relationship Id="rId30" Type="http://schemas.openxmlformats.org/officeDocument/2006/relationships/image" Target="../media/image70.png"/></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tags" Target="../tags/tag29.xml"/><Relationship Id="rId21" Type="http://schemas.openxmlformats.org/officeDocument/2006/relationships/image" Target="../media/image81.png"/><Relationship Id="rId7" Type="http://schemas.openxmlformats.org/officeDocument/2006/relationships/tags" Target="../tags/tag33.xml"/><Relationship Id="rId12" Type="http://schemas.openxmlformats.org/officeDocument/2006/relationships/image" Target="../media/image72.png"/><Relationship Id="rId17" Type="http://schemas.openxmlformats.org/officeDocument/2006/relationships/image" Target="../media/image77.png"/><Relationship Id="rId25" Type="http://schemas.openxmlformats.org/officeDocument/2006/relationships/image" Target="../media/image85.png"/><Relationship Id="rId2" Type="http://schemas.openxmlformats.org/officeDocument/2006/relationships/tags" Target="../tags/tag28.xml"/><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71.png"/><Relationship Id="rId24" Type="http://schemas.openxmlformats.org/officeDocument/2006/relationships/image" Target="../media/image84.png"/><Relationship Id="rId5" Type="http://schemas.openxmlformats.org/officeDocument/2006/relationships/tags" Target="../tags/tag31.xml"/><Relationship Id="rId15" Type="http://schemas.openxmlformats.org/officeDocument/2006/relationships/image" Target="../media/image75.png"/><Relationship Id="rId23" Type="http://schemas.openxmlformats.org/officeDocument/2006/relationships/image" Target="../media/image65.png"/><Relationship Id="rId10" Type="http://schemas.openxmlformats.org/officeDocument/2006/relationships/image" Target="../media/image82.png"/><Relationship Id="rId19" Type="http://schemas.openxmlformats.org/officeDocument/2006/relationships/image" Target="../media/image79.png"/><Relationship Id="rId4" Type="http://schemas.openxmlformats.org/officeDocument/2006/relationships/tags" Target="../tags/tag30.xml"/><Relationship Id="rId9" Type="http://schemas.openxmlformats.org/officeDocument/2006/relationships/notesSlide" Target="../notesSlides/notesSlide14.xml"/><Relationship Id="rId14" Type="http://schemas.openxmlformats.org/officeDocument/2006/relationships/image" Target="../media/image74.png"/><Relationship Id="rId22" Type="http://schemas.openxmlformats.org/officeDocument/2006/relationships/image" Target="../media/image83.png"/></Relationships>
</file>

<file path=ppt/slides/_rels/slide1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tags" Target="../tags/tag36.xml"/><Relationship Id="rId21" Type="http://schemas.openxmlformats.org/officeDocument/2006/relationships/image" Target="../media/image821.png"/><Relationship Id="rId7" Type="http://schemas.openxmlformats.org/officeDocument/2006/relationships/tags" Target="../tags/tag40.xml"/><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tags" Target="../tags/tag35.xml"/><Relationship Id="rId16" Type="http://schemas.openxmlformats.org/officeDocument/2006/relationships/image" Target="../media/image90.emf"/><Relationship Id="rId20" Type="http://schemas.openxmlformats.org/officeDocument/2006/relationships/image" Target="../media/image94.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notesSlide" Target="../notesSlides/notesSlide15.xml"/><Relationship Id="rId5" Type="http://schemas.openxmlformats.org/officeDocument/2006/relationships/tags" Target="../tags/tag38.xml"/><Relationship Id="rId15" Type="http://schemas.openxmlformats.org/officeDocument/2006/relationships/image" Target="../media/image89.png"/><Relationship Id="rId10" Type="http://schemas.openxmlformats.org/officeDocument/2006/relationships/slideLayout" Target="../slideLayouts/slideLayout7.xml"/><Relationship Id="rId19" Type="http://schemas.openxmlformats.org/officeDocument/2006/relationships/image" Target="../media/image93.png"/><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88.png"/><Relationship Id="rId22" Type="http://schemas.openxmlformats.org/officeDocument/2006/relationships/image" Target="../media/image95.png"/></Relationships>
</file>

<file path=ppt/slides/_rels/slide1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45.xml"/><Relationship Id="rId7" Type="http://schemas.openxmlformats.org/officeDocument/2006/relationships/image" Target="../media/image62.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99.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900.png"/><Relationship Id="rId13" Type="http://schemas.openxmlformats.org/officeDocument/2006/relationships/image" Target="../media/image950.png"/><Relationship Id="rId3" Type="http://schemas.openxmlformats.org/officeDocument/2006/relationships/tags" Target="../tags/tag48.xml"/><Relationship Id="rId7" Type="http://schemas.openxmlformats.org/officeDocument/2006/relationships/image" Target="../media/image100.png"/><Relationship Id="rId12" Type="http://schemas.openxmlformats.org/officeDocument/2006/relationships/image" Target="../media/image102.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881.png"/><Relationship Id="rId11" Type="http://schemas.openxmlformats.org/officeDocument/2006/relationships/image" Target="../media/image930.png"/><Relationship Id="rId5" Type="http://schemas.openxmlformats.org/officeDocument/2006/relationships/notesSlide" Target="../notesSlides/notesSlide20.xml"/><Relationship Id="rId10" Type="http://schemas.openxmlformats.org/officeDocument/2006/relationships/image" Target="../media/image101.png"/><Relationship Id="rId4" Type="http://schemas.openxmlformats.org/officeDocument/2006/relationships/slideLayout" Target="../slideLayouts/slideLayout7.xml"/><Relationship Id="rId9" Type="http://schemas.openxmlformats.org/officeDocument/2006/relationships/image" Target="../media/image910.png"/><Relationship Id="rId14" Type="http://schemas.openxmlformats.org/officeDocument/2006/relationships/image" Target="../media/image103.png"/></Relationships>
</file>

<file path=ppt/slides/_rels/slide21.xml.rels><?xml version="1.0" encoding="UTF-8" standalone="yes"?>
<Relationships xmlns="http://schemas.openxmlformats.org/package/2006/relationships"><Relationship Id="rId8" Type="http://schemas.openxmlformats.org/officeDocument/2006/relationships/image" Target="../media/image105.jpg"/><Relationship Id="rId3" Type="http://schemas.openxmlformats.org/officeDocument/2006/relationships/tags" Target="../tags/tag51.xml"/><Relationship Id="rId7" Type="http://schemas.openxmlformats.org/officeDocument/2006/relationships/image" Target="../media/image104.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tags" Target="../tags/tag52.xml"/><Relationship Id="rId9" Type="http://schemas.openxmlformats.org/officeDocument/2006/relationships/image" Target="../media/image10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55.xml"/><Relationship Id="rId7" Type="http://schemas.openxmlformats.org/officeDocument/2006/relationships/image" Target="../media/image107.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25.xml"/><Relationship Id="rId5" Type="http://schemas.openxmlformats.org/officeDocument/2006/relationships/slideLayout" Target="../slideLayouts/slideLayout7.xml"/><Relationship Id="rId4" Type="http://schemas.openxmlformats.org/officeDocument/2006/relationships/tags" Target="../tags/tag56.xml"/><Relationship Id="rId9"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100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08.png"/></Relationships>
</file>

<file path=ppt/slides/_rels/slide2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tags" Target="../tags/tag59.xml"/><Relationship Id="rId7" Type="http://schemas.openxmlformats.org/officeDocument/2006/relationships/image" Target="../media/image1020.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27.xml"/><Relationship Id="rId11" Type="http://schemas.openxmlformats.org/officeDocument/2006/relationships/image" Target="../media/image112.png"/><Relationship Id="rId5" Type="http://schemas.openxmlformats.org/officeDocument/2006/relationships/slideLayout" Target="../slideLayouts/slideLayout7.xml"/><Relationship Id="rId10" Type="http://schemas.openxmlformats.org/officeDocument/2006/relationships/image" Target="../media/image111.png"/><Relationship Id="rId4" Type="http://schemas.openxmlformats.org/officeDocument/2006/relationships/tags" Target="../tags/tag60.xml"/><Relationship Id="rId9" Type="http://schemas.openxmlformats.org/officeDocument/2006/relationships/image" Target="../media/image1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114.png"/><Relationship Id="rId5" Type="http://schemas.openxmlformats.org/officeDocument/2006/relationships/image" Target="../media/image109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61.xml"/><Relationship Id="rId6" Type="http://schemas.openxmlformats.org/officeDocument/2006/relationships/image" Target="../media/image116.jpeg"/><Relationship Id="rId5" Type="http://schemas.openxmlformats.org/officeDocument/2006/relationships/image" Target="../media/image115.png"/><Relationship Id="rId4" Type="http://schemas.openxmlformats.org/officeDocument/2006/relationships/image" Target="../media/image1100.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10.png"/><Relationship Id="rId10" Type="http://schemas.openxmlformats.org/officeDocument/2006/relationships/image" Target="../media/image8.png"/><Relationship Id="rId4" Type="http://schemas.openxmlformats.org/officeDocument/2006/relationships/image" Target="../media/image210.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8.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tags" Target="../tags/tag4.xml"/><Relationship Id="rId21" Type="http://schemas.openxmlformats.org/officeDocument/2006/relationships/image" Target="../media/image25.png"/><Relationship Id="rId7" Type="http://schemas.openxmlformats.org/officeDocument/2006/relationships/image" Target="../media/image15.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tags" Target="../tags/tag3.xml"/><Relationship Id="rId16" Type="http://schemas.openxmlformats.org/officeDocument/2006/relationships/image" Target="../media/image17.png"/><Relationship Id="rId20" Type="http://schemas.openxmlformats.org/officeDocument/2006/relationships/image" Target="../media/image29.png"/><Relationship Id="rId1" Type="http://schemas.openxmlformats.org/officeDocument/2006/relationships/tags" Target="../tags/tag2.xml"/><Relationship Id="rId6" Type="http://schemas.openxmlformats.org/officeDocument/2006/relationships/image" Target="../media/image14.png"/><Relationship Id="rId11" Type="http://schemas.openxmlformats.org/officeDocument/2006/relationships/image" Target="../media/image20.png"/><Relationship Id="rId5" Type="http://schemas.openxmlformats.org/officeDocument/2006/relationships/notesSlide" Target="../notesSlides/notesSlide6.xml"/><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slideLayout" Target="../slideLayouts/slideLayout7.xml"/><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3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slideLayout" Target="../slideLayouts/slideLayout7.xm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tags" Target="../tags/tag6.xml"/><Relationship Id="rId16" Type="http://schemas.openxmlformats.org/officeDocument/2006/relationships/image" Target="../media/image34.png"/><Relationship Id="rId1" Type="http://schemas.openxmlformats.org/officeDocument/2006/relationships/tags" Target="../tags/tag5.xml"/><Relationship Id="rId6" Type="http://schemas.openxmlformats.org/officeDocument/2006/relationships/image" Target="../media/image32.png"/><Relationship Id="rId11" Type="http://schemas.openxmlformats.org/officeDocument/2006/relationships/image" Target="../media/image39.png"/><Relationship Id="rId5" Type="http://schemas.openxmlformats.org/officeDocument/2006/relationships/image" Target="../media/image31.png"/><Relationship Id="rId1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notesSlide" Target="../notesSlides/notesSlide8.xml"/><Relationship Id="rId9" Type="http://schemas.openxmlformats.org/officeDocument/2006/relationships/image" Target="../media/image37.png"/><Relationship Id="rId1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1052736"/>
            <a:ext cx="8064896" cy="1800200"/>
          </a:xfrm>
        </p:spPr>
        <p:txBody>
          <a:bodyPr>
            <a:normAutofit fontScale="90000"/>
          </a:bodyPr>
          <a:lstStyle/>
          <a:p>
            <a:pPr>
              <a:lnSpc>
                <a:spcPct val="150000"/>
              </a:lnSpc>
              <a:spcBef>
                <a:spcPts val="0"/>
              </a:spcBef>
            </a:pPr>
            <a:r>
              <a:rPr lang="en-US" altLang="ja-JP" sz="4900"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Penrose</a:t>
            </a:r>
            <a:r>
              <a:rPr lang="ja-JP" altLang="en-US" sz="4900"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の業績</a:t>
            </a:r>
            <a:br>
              <a:rPr kumimoji="1" lang="en-US" altLang="ja-JP"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br>
            <a:r>
              <a:rPr kumimoji="1" lang="ja-JP" altLang="en-US" sz="4000"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ブラックホールと特異点を中心として</a:t>
            </a:r>
            <a:endParaRPr kumimoji="1" lang="ja-JP" altLang="en-US"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endParaRPr>
          </a:p>
        </p:txBody>
      </p:sp>
      <p:sp>
        <p:nvSpPr>
          <p:cNvPr id="3" name="サブタイトル 2"/>
          <p:cNvSpPr>
            <a:spLocks noGrp="1"/>
          </p:cNvSpPr>
          <p:nvPr>
            <p:ph type="subTitle" idx="1"/>
          </p:nvPr>
        </p:nvSpPr>
        <p:spPr>
          <a:xfrm>
            <a:off x="1371600" y="3501008"/>
            <a:ext cx="6400800" cy="1440160"/>
          </a:xfrm>
        </p:spPr>
        <p:txBody>
          <a:bodyPr/>
          <a:lstStyle/>
          <a:p>
            <a:r>
              <a:rPr kumimoji="1" lang="ja-JP" altLang="en-US" sz="2800" dirty="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京都大学基礎物理学研究所</a:t>
            </a:r>
            <a:endParaRPr kumimoji="1" lang="en-US" altLang="ja-JP" sz="2800" dirty="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endParaRPr>
          </a:p>
          <a:p>
            <a:r>
              <a:rPr kumimoji="1" lang="ja-JP" altLang="en-US" dirty="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小玉英雄</a:t>
            </a:r>
            <a:endParaRPr kumimoji="1" lang="en-US" altLang="ja-JP" dirty="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endParaRPr>
          </a:p>
        </p:txBody>
      </p:sp>
      <p:sp>
        <p:nvSpPr>
          <p:cNvPr id="4" name="テキスト ボックス 3">
            <a:extLst>
              <a:ext uri="{FF2B5EF4-FFF2-40B4-BE49-F238E27FC236}">
                <a16:creationId xmlns:a16="http://schemas.microsoft.com/office/drawing/2014/main" id="{DC21A3E9-29ED-45E1-9794-17BA96309E30}"/>
              </a:ext>
            </a:extLst>
          </p:cNvPr>
          <p:cNvSpPr txBox="1"/>
          <p:nvPr/>
        </p:nvSpPr>
        <p:spPr>
          <a:xfrm>
            <a:off x="3347864" y="5589240"/>
            <a:ext cx="5112568" cy="707886"/>
          </a:xfrm>
          <a:prstGeom prst="rect">
            <a:avLst/>
          </a:prstGeom>
          <a:noFill/>
        </p:spPr>
        <p:txBody>
          <a:bodyPr wrap="square" rtlCol="0">
            <a:spAutoFit/>
          </a:bodyPr>
          <a:lstStyle/>
          <a:p>
            <a:r>
              <a:rPr kumimoji="1" lang="ja-JP" altLang="en-US" sz="2000" dirty="0"/>
              <a:t>研究会 </a:t>
            </a:r>
            <a:r>
              <a:rPr kumimoji="1" lang="en-US" altLang="ja-JP" sz="2000" dirty="0"/>
              <a:t>FPWS2020</a:t>
            </a:r>
            <a:r>
              <a:rPr kumimoji="1" lang="ja-JP" altLang="en-US" sz="2000" dirty="0"/>
              <a:t>　オンライン講義</a:t>
            </a:r>
            <a:endParaRPr kumimoji="1" lang="en-US" altLang="ja-JP" sz="2000" dirty="0"/>
          </a:p>
          <a:p>
            <a:r>
              <a:rPr lang="en-US" altLang="ja-JP" sz="2000" dirty="0"/>
              <a:t>2020/11/25</a:t>
            </a:r>
            <a:r>
              <a:rPr lang="ja-JP" altLang="en-US" sz="2000" dirty="0"/>
              <a:t>　</a:t>
            </a:r>
            <a:r>
              <a:rPr lang="en-US" altLang="ja-JP" sz="2000" dirty="0"/>
              <a:t>15:00 – 16:00</a:t>
            </a:r>
            <a:endParaRPr kumimoji="1" lang="ja-JP" alt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A6DB2C-BAF4-407D-A17F-BEDF5FA5028B}"/>
              </a:ext>
            </a:extLst>
          </p:cNvPr>
          <p:cNvSpPr>
            <a:spLocks noGrp="1"/>
          </p:cNvSpPr>
          <p:nvPr>
            <p:ph type="title"/>
          </p:nvPr>
        </p:nvSpPr>
        <p:spPr/>
        <p:txBody>
          <a:bodyPr>
            <a:normAutofit fontScale="90000"/>
          </a:bodyPr>
          <a:lstStyle/>
          <a:p>
            <a:r>
              <a:rPr kumimoji="1" lang="en-US" altLang="ja-JP" sz="4800" cap="none" dirty="0"/>
              <a:t>Conformal Infinity and </a:t>
            </a:r>
            <a:br>
              <a:rPr lang="en-US" altLang="ja-JP" dirty="0"/>
            </a:br>
            <a:r>
              <a:rPr lang="en-US" altLang="ja-JP" dirty="0"/>
              <a:t>Black Hole</a:t>
            </a:r>
            <a:endParaRPr kumimoji="1" lang="ja-JP" altLang="en-US" sz="4800" cap="none" dirty="0"/>
          </a:p>
        </p:txBody>
      </p:sp>
      <p:sp>
        <p:nvSpPr>
          <p:cNvPr id="5" name="テキスト プレースホルダー 4">
            <a:extLst>
              <a:ext uri="{FF2B5EF4-FFF2-40B4-BE49-F238E27FC236}">
                <a16:creationId xmlns:a16="http://schemas.microsoft.com/office/drawing/2014/main" id="{E46F8073-420C-42EB-BED2-AE0E94C81F8E}"/>
              </a:ext>
            </a:extLst>
          </p:cNvPr>
          <p:cNvSpPr>
            <a:spLocks noGrp="1"/>
          </p:cNvSpPr>
          <p:nvPr>
            <p:ph type="body" idx="1"/>
          </p:nvPr>
        </p:nvSpPr>
        <p:spPr/>
        <p:txBody>
          <a:bodyPr/>
          <a:lstStyle/>
          <a:p>
            <a:endParaRPr lang="ja-JP" altLang="en-US" dirty="0"/>
          </a:p>
        </p:txBody>
      </p:sp>
      <p:pic>
        <p:nvPicPr>
          <p:cNvPr id="4" name="図 3" descr="ダイアグラム&#10;&#10;自動的に生成された説明">
            <a:extLst>
              <a:ext uri="{FF2B5EF4-FFF2-40B4-BE49-F238E27FC236}">
                <a16:creationId xmlns:a16="http://schemas.microsoft.com/office/drawing/2014/main" id="{FE205EF3-86A5-466E-AF20-35E252A51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3" y="3212976"/>
            <a:ext cx="3708491" cy="3315249"/>
          </a:xfrm>
          <a:prstGeom prst="rect">
            <a:avLst/>
          </a:prstGeom>
        </p:spPr>
      </p:pic>
      <p:sp>
        <p:nvSpPr>
          <p:cNvPr id="3" name="スライド番号プレースホルダー 2">
            <a:extLst>
              <a:ext uri="{FF2B5EF4-FFF2-40B4-BE49-F238E27FC236}">
                <a16:creationId xmlns:a16="http://schemas.microsoft.com/office/drawing/2014/main" id="{FD18A660-9E99-4303-83B1-11B80E125178}"/>
              </a:ext>
            </a:extLst>
          </p:cNvPr>
          <p:cNvSpPr>
            <a:spLocks noGrp="1"/>
          </p:cNvSpPr>
          <p:nvPr>
            <p:ph type="sldNum" sz="quarter" idx="12"/>
          </p:nvPr>
        </p:nvSpPr>
        <p:spPr/>
        <p:txBody>
          <a:bodyPr/>
          <a:lstStyle/>
          <a:p>
            <a:fld id="{93E195DB-F3B1-45FB-AF15-1376C6AEA06A}" type="slidenum">
              <a:rPr kumimoji="1" lang="ja-JP" altLang="en-US" smtClean="0"/>
              <a:t>10</a:t>
            </a:fld>
            <a:endParaRPr kumimoji="1" lang="ja-JP" altLang="en-US"/>
          </a:p>
        </p:txBody>
      </p:sp>
    </p:spTree>
    <p:extLst>
      <p:ext uri="{BB962C8B-B14F-4D97-AF65-F5344CB8AC3E}">
        <p14:creationId xmlns:p14="http://schemas.microsoft.com/office/powerpoint/2010/main" val="384373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kumimoji="1" lang="ja-JP" altLang="en-US" sz="4000" i="0" u="sng" dirty="0"/>
              <a:t>共形無限遠</a:t>
            </a:r>
          </a:p>
        </p:txBody>
      </p:sp>
      <p:pic>
        <p:nvPicPr>
          <p:cNvPr id="4" name="図 3" descr="TP_tmp.png"/>
          <p:cNvPicPr>
            <a:picLocks noChangeAspect="1"/>
          </p:cNvPicPr>
          <p:nvPr>
            <p:custDataLst>
              <p:tags r:id="rId1"/>
            </p:custDataLst>
          </p:nvPr>
        </p:nvPicPr>
        <p:blipFill>
          <a:blip r:embed="rId11" cstate="print">
            <a:clrChange>
              <a:clrFrom>
                <a:srgbClr val="FFFFFF"/>
              </a:clrFrom>
              <a:clrTo>
                <a:srgbClr val="FFFFFF">
                  <a:alpha val="0"/>
                </a:srgbClr>
              </a:clrTo>
            </a:clrChange>
          </a:blip>
          <a:stretch>
            <a:fillRect/>
          </a:stretch>
        </p:blipFill>
        <p:spPr bwMode="auto">
          <a:xfrm>
            <a:off x="1221146" y="3345342"/>
            <a:ext cx="2535533" cy="304133"/>
          </a:xfrm>
          <a:prstGeom prst="rect">
            <a:avLst/>
          </a:prstGeom>
          <a:noFill/>
          <a:ln/>
          <a:effectLst/>
        </p:spPr>
      </p:pic>
      <p:pic>
        <p:nvPicPr>
          <p:cNvPr id="5" name="図 4" descr="TP_tmp.png"/>
          <p:cNvPicPr>
            <a:picLocks noChangeAspect="1"/>
          </p:cNvPicPr>
          <p:nvPr>
            <p:custDataLst>
              <p:tags r:id="rId2"/>
            </p:custDataLst>
          </p:nvPr>
        </p:nvPicPr>
        <p:blipFill>
          <a:blip r:embed="rId12" cstate="print">
            <a:clrChange>
              <a:clrFrom>
                <a:srgbClr val="FFFFFF"/>
              </a:clrFrom>
              <a:clrTo>
                <a:srgbClr val="FFFFFF">
                  <a:alpha val="0"/>
                </a:srgbClr>
              </a:clrTo>
            </a:clrChange>
          </a:blip>
          <a:stretch>
            <a:fillRect/>
          </a:stretch>
        </p:blipFill>
        <p:spPr bwMode="auto">
          <a:xfrm>
            <a:off x="872368" y="3954168"/>
            <a:ext cx="3848338" cy="1060842"/>
          </a:xfrm>
          <a:prstGeom prst="rect">
            <a:avLst/>
          </a:prstGeom>
          <a:noFill/>
          <a:ln/>
          <a:effectLst/>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4668336-0D2B-43C2-8EA9-60C559927ED9}"/>
                  </a:ext>
                </a:extLst>
              </p:cNvPr>
              <p:cNvSpPr txBox="1"/>
              <p:nvPr/>
            </p:nvSpPr>
            <p:spPr>
              <a:xfrm>
                <a:off x="755576" y="1341513"/>
                <a:ext cx="6624736" cy="738792"/>
              </a:xfrm>
              <a:prstGeom prst="rect">
                <a:avLst/>
              </a:prstGeom>
              <a:noFill/>
            </p:spPr>
            <p:txBody>
              <a:bodyPr wrap="square" rtlCol="0">
                <a:spAutoFit/>
              </a:bodyPr>
              <a:lstStyle/>
              <a:p>
                <a:r>
                  <a:rPr kumimoji="1" lang="en-US" altLang="ja-JP" sz="2000" dirty="0">
                    <a:solidFill>
                      <a:schemeClr val="tx1"/>
                    </a:solidFill>
                  </a:rPr>
                  <a:t>Weyl</a:t>
                </a:r>
                <a:r>
                  <a:rPr kumimoji="1" lang="ja-JP" altLang="en-US" sz="2000" dirty="0">
                    <a:solidFill>
                      <a:schemeClr val="tx1"/>
                    </a:solidFill>
                  </a:rPr>
                  <a:t>変換 </a:t>
                </a:r>
                <a14:m>
                  <m:oMath xmlns:m="http://schemas.openxmlformats.org/officeDocument/2006/math">
                    <m:sSub>
                      <m:sSubPr>
                        <m:ctrlPr>
                          <a:rPr kumimoji="1" lang="en-US" altLang="ja-JP" sz="2000" b="0" i="1" smtClean="0">
                            <a:solidFill>
                              <a:schemeClr val="tx1"/>
                            </a:solidFill>
                            <a:latin typeface="Cambria Math" panose="02040503050406030204" pitchFamily="18" charset="0"/>
                          </a:rPr>
                        </m:ctrlPr>
                      </m:sSubPr>
                      <m:e>
                        <m:r>
                          <a:rPr kumimoji="1" lang="en-US" altLang="ja-JP" sz="2000" b="0" i="1" smtClean="0">
                            <a:solidFill>
                              <a:schemeClr val="tx1"/>
                            </a:solidFill>
                            <a:latin typeface="Cambria Math" panose="02040503050406030204" pitchFamily="18" charset="0"/>
                          </a:rPr>
                          <m:t>𝑔</m:t>
                        </m:r>
                      </m:e>
                      <m:sub>
                        <m:r>
                          <a:rPr kumimoji="1" lang="en-US" altLang="ja-JP" sz="2000" b="0" i="1" smtClean="0">
                            <a:solidFill>
                              <a:schemeClr val="tx1"/>
                            </a:solidFill>
                            <a:latin typeface="Cambria Math" panose="02040503050406030204" pitchFamily="18" charset="0"/>
                          </a:rPr>
                          <m:t>𝜇𝜈</m:t>
                        </m:r>
                      </m:sub>
                    </m:sSub>
                    <m:r>
                      <a:rPr kumimoji="1" lang="en-US" altLang="ja-JP" sz="2000" b="0" i="1" smtClean="0">
                        <a:solidFill>
                          <a:schemeClr val="tx1"/>
                        </a:solidFill>
                        <a:latin typeface="Cambria Math" panose="02040503050406030204" pitchFamily="18" charset="0"/>
                      </a:rPr>
                      <m:t>→</m:t>
                    </m:r>
                    <m:sSup>
                      <m:sSupPr>
                        <m:ctrlPr>
                          <a:rPr kumimoji="1" lang="en-US" altLang="ja-JP" sz="2000" b="0" i="1" smtClean="0">
                            <a:solidFill>
                              <a:schemeClr val="tx1"/>
                            </a:solidFill>
                            <a:latin typeface="Cambria Math" panose="02040503050406030204" pitchFamily="18" charset="0"/>
                          </a:rPr>
                        </m:ctrlPr>
                      </m:sSupPr>
                      <m:e>
                        <m:r>
                          <m:rPr>
                            <m:sty m:val="p"/>
                          </m:rPr>
                          <a:rPr kumimoji="1" lang="en-US" altLang="ja-JP" sz="2000" b="0" i="0" smtClean="0">
                            <a:solidFill>
                              <a:schemeClr val="tx1"/>
                            </a:solidFill>
                            <a:latin typeface="Cambria Math" panose="02040503050406030204" pitchFamily="18" charset="0"/>
                          </a:rPr>
                          <m:t>Ω</m:t>
                        </m:r>
                      </m:e>
                      <m:sup>
                        <m:r>
                          <a:rPr kumimoji="1" lang="en-US" altLang="ja-JP" sz="2000" b="0" i="1" smtClean="0">
                            <a:solidFill>
                              <a:schemeClr val="tx1"/>
                            </a:solidFill>
                            <a:latin typeface="Cambria Math" panose="02040503050406030204" pitchFamily="18" charset="0"/>
                          </a:rPr>
                          <m:t>2</m:t>
                        </m:r>
                      </m:sup>
                    </m:sSup>
                    <m:r>
                      <a:rPr kumimoji="1" lang="en-US" altLang="ja-JP" sz="2000" b="0" i="1" smtClean="0">
                        <a:solidFill>
                          <a:schemeClr val="tx1"/>
                        </a:solidFill>
                        <a:latin typeface="Cambria Math" panose="02040503050406030204" pitchFamily="18" charset="0"/>
                      </a:rPr>
                      <m:t> </m:t>
                    </m:r>
                    <m:sSub>
                      <m:sSubPr>
                        <m:ctrlPr>
                          <a:rPr kumimoji="1" lang="en-US" altLang="ja-JP" sz="2000" b="0" i="1" smtClean="0">
                            <a:solidFill>
                              <a:schemeClr val="tx1"/>
                            </a:solidFill>
                            <a:latin typeface="Cambria Math" panose="02040503050406030204" pitchFamily="18" charset="0"/>
                          </a:rPr>
                        </m:ctrlPr>
                      </m:sSubPr>
                      <m:e>
                        <m:r>
                          <a:rPr kumimoji="1" lang="en-US" altLang="ja-JP" sz="2000" b="0" i="1" smtClean="0">
                            <a:solidFill>
                              <a:schemeClr val="tx1"/>
                            </a:solidFill>
                            <a:latin typeface="Cambria Math" panose="02040503050406030204" pitchFamily="18" charset="0"/>
                          </a:rPr>
                          <m:t>𝑔</m:t>
                        </m:r>
                      </m:e>
                      <m:sub>
                        <m:r>
                          <a:rPr kumimoji="1" lang="en-US" altLang="ja-JP" sz="2000" b="0" i="1" smtClean="0">
                            <a:solidFill>
                              <a:schemeClr val="tx1"/>
                            </a:solidFill>
                            <a:latin typeface="Cambria Math" panose="02040503050406030204" pitchFamily="18" charset="0"/>
                          </a:rPr>
                          <m:t>𝜇𝜈</m:t>
                        </m:r>
                      </m:sub>
                    </m:sSub>
                    <m:r>
                      <a:rPr kumimoji="1" lang="en-US" altLang="ja-JP" sz="2000" b="0" i="1" smtClean="0">
                        <a:solidFill>
                          <a:schemeClr val="tx1"/>
                        </a:solidFill>
                        <a:latin typeface="Cambria Math" panose="02040503050406030204" pitchFamily="18" charset="0"/>
                      </a:rPr>
                      <m:t> </m:t>
                    </m:r>
                  </m:oMath>
                </a14:m>
                <a:r>
                  <a:rPr kumimoji="1" lang="ja-JP" altLang="en-US" sz="2000" dirty="0">
                    <a:solidFill>
                      <a:schemeClr val="tx1"/>
                    </a:solidFill>
                  </a:rPr>
                  <a:t> により，光線の軌跡（光的測地線），光波面は変化しないが，時空のサイズは変化．</a:t>
                </a:r>
              </a:p>
            </p:txBody>
          </p:sp>
        </mc:Choice>
        <mc:Fallback xmlns="">
          <p:sp>
            <p:nvSpPr>
              <p:cNvPr id="6" name="テキスト ボックス 5">
                <a:extLst>
                  <a:ext uri="{FF2B5EF4-FFF2-40B4-BE49-F238E27FC236}">
                    <a16:creationId xmlns:a16="http://schemas.microsoft.com/office/drawing/2014/main" id="{64668336-0D2B-43C2-8EA9-60C559927ED9}"/>
                  </a:ext>
                </a:extLst>
              </p:cNvPr>
              <p:cNvSpPr txBox="1">
                <a:spLocks noRot="1" noChangeAspect="1" noMove="1" noResize="1" noEditPoints="1" noAdjustHandles="1" noChangeArrowheads="1" noChangeShapeType="1" noTextEdit="1"/>
              </p:cNvSpPr>
              <p:nvPr/>
            </p:nvSpPr>
            <p:spPr>
              <a:xfrm>
                <a:off x="755576" y="1341513"/>
                <a:ext cx="6624736" cy="738792"/>
              </a:xfrm>
              <a:prstGeom prst="rect">
                <a:avLst/>
              </a:prstGeom>
              <a:blipFill>
                <a:blip r:embed="rId13"/>
                <a:stretch>
                  <a:fillRect l="-1012" t="-5785" r="-3404" b="-11570"/>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092CDB97-DBC1-4124-B020-8AAB31E278E7}"/>
              </a:ext>
            </a:extLst>
          </p:cNvPr>
          <p:cNvSpPr txBox="1"/>
          <p:nvPr/>
        </p:nvSpPr>
        <p:spPr>
          <a:xfrm>
            <a:off x="755576" y="2418784"/>
            <a:ext cx="7056784" cy="707886"/>
          </a:xfrm>
          <a:prstGeom prst="rect">
            <a:avLst/>
          </a:prstGeom>
          <a:noFill/>
        </p:spPr>
        <p:txBody>
          <a:bodyPr wrap="square" rtlCol="0">
            <a:spAutoFit/>
          </a:bodyPr>
          <a:lstStyle/>
          <a:p>
            <a:r>
              <a:rPr kumimoji="1" lang="ja-JP" altLang="en-US" sz="2000" dirty="0">
                <a:solidFill>
                  <a:srgbClr val="C00000"/>
                </a:solidFill>
              </a:rPr>
              <a:t>全時空を他の仮想的な時空の有界領域に共形写像により埋め込めば，全時空の構造を俯瞰することができる．</a:t>
            </a:r>
          </a:p>
        </p:txBody>
      </p:sp>
      <p:grpSp>
        <p:nvGrpSpPr>
          <p:cNvPr id="34" name="グループ化 33">
            <a:extLst>
              <a:ext uri="{FF2B5EF4-FFF2-40B4-BE49-F238E27FC236}">
                <a16:creationId xmlns:a16="http://schemas.microsoft.com/office/drawing/2014/main" id="{37BE3729-714E-4351-8491-8634A937C1C2}"/>
              </a:ext>
            </a:extLst>
          </p:cNvPr>
          <p:cNvGrpSpPr/>
          <p:nvPr/>
        </p:nvGrpSpPr>
        <p:grpSpPr>
          <a:xfrm>
            <a:off x="866536" y="5471313"/>
            <a:ext cx="3244751" cy="472309"/>
            <a:chOff x="723496" y="5467796"/>
            <a:chExt cx="3244751" cy="472309"/>
          </a:xfrm>
        </p:grpSpPr>
        <p:sp>
          <p:nvSpPr>
            <p:cNvPr id="13" name="テキスト ボックス 12">
              <a:extLst>
                <a:ext uri="{FF2B5EF4-FFF2-40B4-BE49-F238E27FC236}">
                  <a16:creationId xmlns:a16="http://schemas.microsoft.com/office/drawing/2014/main" id="{9C682E89-9EDB-428B-8257-583D737EF9FF}"/>
                </a:ext>
              </a:extLst>
            </p:cNvPr>
            <p:cNvSpPr txBox="1"/>
            <p:nvPr/>
          </p:nvSpPr>
          <p:spPr>
            <a:xfrm>
              <a:off x="1095582" y="5467796"/>
              <a:ext cx="2872665" cy="472309"/>
            </a:xfrm>
            <a:prstGeom prst="rect">
              <a:avLst/>
            </a:prstGeom>
            <a:noFill/>
          </p:spPr>
          <p:txBody>
            <a:bodyPr wrap="square">
              <a:spAutoFit/>
            </a:bodyPr>
            <a:lstStyle/>
            <a:p>
              <a:pPr>
                <a:lnSpc>
                  <a:spcPct val="110000"/>
                </a:lnSpc>
              </a:pPr>
              <a:r>
                <a:rPr lang="ja-JP" altLang="en-US" sz="2400" dirty="0">
                  <a:solidFill>
                    <a:srgbClr val="0000FF"/>
                  </a:solidFill>
                </a:rPr>
                <a:t>：</a:t>
              </a:r>
              <a:r>
                <a:rPr lang="en-US" altLang="ja-JP" sz="2400" dirty="0">
                  <a:solidFill>
                    <a:srgbClr val="0000FF"/>
                  </a:solidFill>
                </a:rPr>
                <a:t> conformal Infinity </a:t>
              </a:r>
              <a:endParaRPr lang="en-US" altLang="ja-JP" sz="2800" dirty="0"/>
            </a:p>
          </p:txBody>
        </p:sp>
        <p:pic>
          <p:nvPicPr>
            <p:cNvPr id="11" name="図 10">
              <a:extLst>
                <a:ext uri="{FF2B5EF4-FFF2-40B4-BE49-F238E27FC236}">
                  <a16:creationId xmlns:a16="http://schemas.microsoft.com/office/drawing/2014/main" id="{9A18C8EF-6FFB-4B1F-A13D-97AC824FC531}"/>
                </a:ext>
              </a:extLst>
            </p:cNvPr>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723496" y="5541756"/>
              <a:ext cx="439233" cy="359641"/>
            </a:xfrm>
            <a:prstGeom prst="rect">
              <a:avLst/>
            </a:prstGeom>
          </p:spPr>
        </p:pic>
      </p:grpSp>
      <p:sp>
        <p:nvSpPr>
          <p:cNvPr id="14" name="テキスト ボックス 13">
            <a:extLst>
              <a:ext uri="{FF2B5EF4-FFF2-40B4-BE49-F238E27FC236}">
                <a16:creationId xmlns:a16="http://schemas.microsoft.com/office/drawing/2014/main" id="{9071B4C7-5EEE-459F-A463-66289923EADA}"/>
              </a:ext>
            </a:extLst>
          </p:cNvPr>
          <p:cNvSpPr txBox="1"/>
          <p:nvPr/>
        </p:nvSpPr>
        <p:spPr>
          <a:xfrm>
            <a:off x="5866280" y="2733850"/>
            <a:ext cx="2378127" cy="369332"/>
          </a:xfrm>
          <a:prstGeom prst="rect">
            <a:avLst/>
          </a:prstGeom>
          <a:noFill/>
        </p:spPr>
        <p:txBody>
          <a:bodyPr wrap="square">
            <a:spAutoFit/>
          </a:bodyPr>
          <a:lstStyle/>
          <a:p>
            <a:r>
              <a:rPr lang="en-US" altLang="ja-JP" sz="1800" dirty="0"/>
              <a:t>[Penrose R 1963, 1964]</a:t>
            </a:r>
            <a:endParaRPr lang="ja-JP" altLang="en-US" dirty="0"/>
          </a:p>
        </p:txBody>
      </p:sp>
      <p:sp>
        <p:nvSpPr>
          <p:cNvPr id="15" name="矢印: 下 14">
            <a:extLst>
              <a:ext uri="{FF2B5EF4-FFF2-40B4-BE49-F238E27FC236}">
                <a16:creationId xmlns:a16="http://schemas.microsoft.com/office/drawing/2014/main" id="{5667ABEC-B1F1-43AE-9010-37DB8B5F7C10}"/>
              </a:ext>
            </a:extLst>
          </p:cNvPr>
          <p:cNvSpPr/>
          <p:nvPr/>
        </p:nvSpPr>
        <p:spPr>
          <a:xfrm>
            <a:off x="3059832" y="2194406"/>
            <a:ext cx="720080" cy="184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a:extLst>
              <a:ext uri="{FF2B5EF4-FFF2-40B4-BE49-F238E27FC236}">
                <a16:creationId xmlns:a16="http://schemas.microsoft.com/office/drawing/2014/main" id="{6400BD42-AC8E-450C-AB70-6835F14859FB}"/>
              </a:ext>
            </a:extLst>
          </p:cNvPr>
          <p:cNvGrpSpPr/>
          <p:nvPr/>
        </p:nvGrpSpPr>
        <p:grpSpPr>
          <a:xfrm>
            <a:off x="5175754" y="3579456"/>
            <a:ext cx="3428694" cy="2513840"/>
            <a:chOff x="5175754" y="3579456"/>
            <a:chExt cx="3428694" cy="2513840"/>
          </a:xfrm>
        </p:grpSpPr>
        <p:sp>
          <p:nvSpPr>
            <p:cNvPr id="8" name="正方形/長方形 7">
              <a:extLst>
                <a:ext uri="{FF2B5EF4-FFF2-40B4-BE49-F238E27FC236}">
                  <a16:creationId xmlns:a16="http://schemas.microsoft.com/office/drawing/2014/main" id="{9455CB55-0591-4B7F-ABA4-D1DAD2658D2E}"/>
                </a:ext>
              </a:extLst>
            </p:cNvPr>
            <p:cNvSpPr/>
            <p:nvPr/>
          </p:nvSpPr>
          <p:spPr>
            <a:xfrm>
              <a:off x="5175754" y="3579456"/>
              <a:ext cx="3428694" cy="25138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 name="ひし形 8">
                  <a:extLst>
                    <a:ext uri="{FF2B5EF4-FFF2-40B4-BE49-F238E27FC236}">
                      <a16:creationId xmlns:a16="http://schemas.microsoft.com/office/drawing/2014/main" id="{F7CEEBBD-A480-4EEB-A4AE-171FBAFC803F}"/>
                    </a:ext>
                  </a:extLst>
                </p:cNvPr>
                <p:cNvSpPr/>
                <p:nvPr/>
              </p:nvSpPr>
              <p:spPr>
                <a:xfrm>
                  <a:off x="5590467" y="3954168"/>
                  <a:ext cx="2220030" cy="1879796"/>
                </a:xfrm>
                <a:prstGeom prst="diamond">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sz="2000" b="0" i="1" smtClean="0">
                            <a:solidFill>
                              <a:schemeClr val="tx1"/>
                            </a:solidFill>
                            <a:latin typeface="Cambria Math" panose="02040503050406030204" pitchFamily="18" charset="0"/>
                          </a:rPr>
                          <m:t>𝑓</m:t>
                        </m:r>
                        <m:r>
                          <a:rPr kumimoji="1" lang="en-US" altLang="ja-JP" sz="2000" b="0" i="1" smtClean="0">
                            <a:solidFill>
                              <a:schemeClr val="tx1"/>
                            </a:solidFill>
                            <a:latin typeface="Cambria Math" panose="02040503050406030204" pitchFamily="18" charset="0"/>
                          </a:rPr>
                          <m:t>(</m:t>
                        </m:r>
                        <m:r>
                          <a:rPr kumimoji="1" lang="en-US" altLang="ja-JP" sz="2000" b="0" i="1" smtClean="0">
                            <a:solidFill>
                              <a:schemeClr val="tx1"/>
                            </a:solidFill>
                            <a:latin typeface="Cambria Math" panose="02040503050406030204" pitchFamily="18" charset="0"/>
                          </a:rPr>
                          <m:t>𝑀</m:t>
                        </m:r>
                        <m:r>
                          <a:rPr kumimoji="1" lang="en-US" altLang="ja-JP" sz="2000" b="0" i="1" smtClean="0">
                            <a:solidFill>
                              <a:schemeClr val="tx1"/>
                            </a:solidFill>
                            <a:latin typeface="Cambria Math" panose="02040503050406030204" pitchFamily="18" charset="0"/>
                          </a:rPr>
                          <m:t>)</m:t>
                        </m:r>
                      </m:oMath>
                    </m:oMathPara>
                  </a14:m>
                  <a:endParaRPr kumimoji="1" lang="ja-JP" altLang="en-US" sz="2000" dirty="0">
                    <a:solidFill>
                      <a:schemeClr val="tx1"/>
                    </a:solidFill>
                  </a:endParaRPr>
                </a:p>
              </p:txBody>
            </p:sp>
          </mc:Choice>
          <mc:Fallback xmlns="">
            <p:sp>
              <p:nvSpPr>
                <p:cNvPr id="9" name="ひし形 8">
                  <a:extLst>
                    <a:ext uri="{FF2B5EF4-FFF2-40B4-BE49-F238E27FC236}">
                      <a16:creationId xmlns:a16="http://schemas.microsoft.com/office/drawing/2014/main" id="{F7CEEBBD-A480-4EEB-A4AE-171FBAFC803F}"/>
                    </a:ext>
                  </a:extLst>
                </p:cNvPr>
                <p:cNvSpPr>
                  <a:spLocks noRot="1" noChangeAspect="1" noMove="1" noResize="1" noEditPoints="1" noAdjustHandles="1" noChangeArrowheads="1" noChangeShapeType="1" noTextEdit="1"/>
                </p:cNvSpPr>
                <p:nvPr/>
              </p:nvSpPr>
              <p:spPr>
                <a:xfrm>
                  <a:off x="5590467" y="3954168"/>
                  <a:ext cx="2220030" cy="1879796"/>
                </a:xfrm>
                <a:prstGeom prst="diamond">
                  <a:avLst/>
                </a:prstGeom>
                <a:blipFill>
                  <a:blip r:embed="rId15"/>
                  <a:stretch>
                    <a:fillRect/>
                  </a:stretch>
                </a:blipFill>
                <a:ln>
                  <a:solidFill>
                    <a:srgbClr val="0000FF"/>
                  </a:solidFill>
                </a:ln>
              </p:spPr>
              <p:txBody>
                <a:bodyPr/>
                <a:lstStyle/>
                <a:p>
                  <a:r>
                    <a:rPr lang="ja-JP" altLang="en-US">
                      <a:noFill/>
                    </a:rPr>
                    <a:t> </a:t>
                  </a:r>
                </a:p>
              </p:txBody>
            </p:sp>
          </mc:Fallback>
        </mc:AlternateContent>
        <p:pic>
          <p:nvPicPr>
            <p:cNvPr id="17" name="図 16">
              <a:extLst>
                <a:ext uri="{FF2B5EF4-FFF2-40B4-BE49-F238E27FC236}">
                  <a16:creationId xmlns:a16="http://schemas.microsoft.com/office/drawing/2014/main" id="{DB02CA9B-9467-447E-B128-86DA8E85760D}"/>
                </a:ext>
              </a:extLst>
            </p:cNvPr>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7700659" y="3658006"/>
              <a:ext cx="826098" cy="377049"/>
            </a:xfrm>
            <a:prstGeom prst="rect">
              <a:avLst/>
            </a:prstGeom>
          </p:spPr>
        </p:pic>
        <p:pic>
          <p:nvPicPr>
            <p:cNvPr id="22" name="図 21">
              <a:extLst>
                <a:ext uri="{FF2B5EF4-FFF2-40B4-BE49-F238E27FC236}">
                  <a16:creationId xmlns:a16="http://schemas.microsoft.com/office/drawing/2014/main" id="{D33B2CDE-5D50-48CB-9BD3-C6D92160E33B}"/>
                </a:ext>
              </a:extLst>
            </p:cNvPr>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5856835" y="4177007"/>
              <a:ext cx="322351" cy="263939"/>
            </a:xfrm>
            <a:prstGeom prst="rect">
              <a:avLst/>
            </a:prstGeom>
          </p:spPr>
        </p:pic>
        <p:pic>
          <p:nvPicPr>
            <p:cNvPr id="12" name="図 11">
              <a:extLst>
                <a:ext uri="{FF2B5EF4-FFF2-40B4-BE49-F238E27FC236}">
                  <a16:creationId xmlns:a16="http://schemas.microsoft.com/office/drawing/2014/main" id="{2FD0F6A0-8ED0-4851-BE50-66F68CE15589}"/>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7354994" y="4220650"/>
              <a:ext cx="322351" cy="263939"/>
            </a:xfrm>
            <a:prstGeom prst="rect">
              <a:avLst/>
            </a:prstGeom>
          </p:spPr>
        </p:pic>
        <p:pic>
          <p:nvPicPr>
            <p:cNvPr id="39" name="図 38">
              <a:extLst>
                <a:ext uri="{FF2B5EF4-FFF2-40B4-BE49-F238E27FC236}">
                  <a16:creationId xmlns:a16="http://schemas.microsoft.com/office/drawing/2014/main" id="{6A196D04-910D-41F5-98D4-A50AC1BA255F}"/>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5776758" y="5409786"/>
              <a:ext cx="322351" cy="263939"/>
            </a:xfrm>
            <a:prstGeom prst="rect">
              <a:avLst/>
            </a:prstGeom>
          </p:spPr>
        </p:pic>
        <p:pic>
          <p:nvPicPr>
            <p:cNvPr id="31" name="図 30">
              <a:extLst>
                <a:ext uri="{FF2B5EF4-FFF2-40B4-BE49-F238E27FC236}">
                  <a16:creationId xmlns:a16="http://schemas.microsoft.com/office/drawing/2014/main" id="{45F5047D-894C-4274-9BEB-66A902C510E3}"/>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7343792" y="5359314"/>
              <a:ext cx="322351" cy="263939"/>
            </a:xfrm>
            <a:prstGeom prst="rect">
              <a:avLst/>
            </a:prstGeom>
          </p:spPr>
        </p:pic>
        <p:sp>
          <p:nvSpPr>
            <p:cNvPr id="26" name="楕円 25">
              <a:extLst>
                <a:ext uri="{FF2B5EF4-FFF2-40B4-BE49-F238E27FC236}">
                  <a16:creationId xmlns:a16="http://schemas.microsoft.com/office/drawing/2014/main" id="{36641251-D84D-4F21-BEA1-1669238B9921}"/>
                </a:ext>
              </a:extLst>
            </p:cNvPr>
            <p:cNvSpPr/>
            <p:nvPr/>
          </p:nvSpPr>
          <p:spPr>
            <a:xfrm>
              <a:off x="6645571" y="3954168"/>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B8E95974-1F65-4D48-90ED-D984C761AECE}"/>
                </a:ext>
              </a:extLst>
            </p:cNvPr>
            <p:cNvSpPr/>
            <p:nvPr/>
          </p:nvSpPr>
          <p:spPr>
            <a:xfrm>
              <a:off x="6666494" y="5779964"/>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46550D73-5787-4FFD-AB01-998D6B59D1FC}"/>
                </a:ext>
              </a:extLst>
            </p:cNvPr>
            <p:cNvSpPr/>
            <p:nvPr/>
          </p:nvSpPr>
          <p:spPr>
            <a:xfrm>
              <a:off x="5536467" y="4840066"/>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4B5C4857-A312-4205-8973-870DAE5163FB}"/>
                </a:ext>
              </a:extLst>
            </p:cNvPr>
            <p:cNvSpPr/>
            <p:nvPr/>
          </p:nvSpPr>
          <p:spPr>
            <a:xfrm>
              <a:off x="7756497" y="4847517"/>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矢印: 下 34">
            <a:extLst>
              <a:ext uri="{FF2B5EF4-FFF2-40B4-BE49-F238E27FC236}">
                <a16:creationId xmlns:a16="http://schemas.microsoft.com/office/drawing/2014/main" id="{679C7701-5EAF-40B9-A71C-F76CF8141515}"/>
              </a:ext>
            </a:extLst>
          </p:cNvPr>
          <p:cNvSpPr/>
          <p:nvPr/>
        </p:nvSpPr>
        <p:spPr>
          <a:xfrm>
            <a:off x="2123728" y="5222408"/>
            <a:ext cx="648072" cy="196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91946349-5BBC-4C0D-9411-0CC0603663C5}"/>
              </a:ext>
            </a:extLst>
          </p:cNvPr>
          <p:cNvSpPr>
            <a:spLocks noGrp="1"/>
          </p:cNvSpPr>
          <p:nvPr>
            <p:ph type="sldNum" sz="quarter" idx="12"/>
          </p:nvPr>
        </p:nvSpPr>
        <p:spPr/>
        <p:txBody>
          <a:bodyPr/>
          <a:lstStyle/>
          <a:p>
            <a:fld id="{93E195DB-F3B1-45FB-AF15-1376C6AEA06A}" type="slidenum">
              <a:rPr kumimoji="1" lang="ja-JP" altLang="en-US" smtClean="0"/>
              <a:t>11</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40044"/>
            <a:ext cx="5018135" cy="576064"/>
          </a:xfrm>
        </p:spPr>
        <p:txBody>
          <a:bodyPr>
            <a:normAutofit fontScale="90000"/>
          </a:bodyPr>
          <a:lstStyle/>
          <a:p>
            <a:pPr algn="l"/>
            <a:r>
              <a:rPr kumimoji="1" lang="en-US" altLang="ja-JP" sz="4000" i="1" u="sng" dirty="0"/>
              <a:t>Minkowski</a:t>
            </a:r>
            <a:r>
              <a:rPr kumimoji="1" lang="ja-JP" altLang="en-US" sz="4000" i="0" u="sng" dirty="0"/>
              <a:t>時空の例</a:t>
            </a:r>
          </a:p>
        </p:txBody>
      </p:sp>
      <p:pic>
        <p:nvPicPr>
          <p:cNvPr id="25" name="図 24" descr="TP_tmp.png"/>
          <p:cNvPicPr>
            <a:picLocks noChangeAspect="1"/>
          </p:cNvPicPr>
          <p:nvPr>
            <p:custDataLst>
              <p:tags r:id="rId1"/>
            </p:custDataLst>
          </p:nvPr>
        </p:nvPicPr>
        <p:blipFill>
          <a:blip r:embed="rId15" cstate="print">
            <a:clrChange>
              <a:clrFrom>
                <a:srgbClr val="FFFFFF"/>
              </a:clrFrom>
              <a:clrTo>
                <a:srgbClr val="FFFFFF">
                  <a:alpha val="0"/>
                </a:srgbClr>
              </a:clrTo>
            </a:clrChange>
          </a:blip>
          <a:stretch>
            <a:fillRect/>
          </a:stretch>
        </p:blipFill>
        <p:spPr bwMode="auto">
          <a:xfrm>
            <a:off x="1138350" y="1797849"/>
            <a:ext cx="4037843" cy="298250"/>
          </a:xfrm>
          <a:prstGeom prst="rect">
            <a:avLst/>
          </a:prstGeom>
          <a:noFill/>
          <a:ln/>
          <a:effectLst/>
        </p:spPr>
      </p:pic>
      <p:pic>
        <p:nvPicPr>
          <p:cNvPr id="28" name="図 27" descr="TP_tmp.png"/>
          <p:cNvPicPr>
            <a:picLocks noChangeAspect="1"/>
          </p:cNvPicPr>
          <p:nvPr>
            <p:custDataLst>
              <p:tags r:id="rId2"/>
            </p:custDataLst>
          </p:nvPr>
        </p:nvPicPr>
        <p:blipFill>
          <a:blip r:embed="rId16" cstate="print">
            <a:clrChange>
              <a:clrFrom>
                <a:srgbClr val="FFFFFF"/>
              </a:clrFrom>
              <a:clrTo>
                <a:srgbClr val="FFFFFF">
                  <a:alpha val="0"/>
                </a:srgbClr>
              </a:clrTo>
            </a:clrChange>
          </a:blip>
          <a:stretch>
            <a:fillRect/>
          </a:stretch>
        </p:blipFill>
        <p:spPr bwMode="auto">
          <a:xfrm>
            <a:off x="631871" y="4140835"/>
            <a:ext cx="4995071" cy="648024"/>
          </a:xfrm>
          <a:prstGeom prst="rect">
            <a:avLst/>
          </a:prstGeom>
          <a:noFill/>
          <a:ln/>
          <a:effectLst/>
        </p:spPr>
      </p:pic>
      <p:pic>
        <p:nvPicPr>
          <p:cNvPr id="22" name="図 21" descr="TP_tmp.png"/>
          <p:cNvPicPr>
            <a:picLocks noChangeAspect="1"/>
          </p:cNvPicPr>
          <p:nvPr>
            <p:custDataLst>
              <p:tags r:id="rId3"/>
            </p:custDataLst>
          </p:nvPr>
        </p:nvPicPr>
        <p:blipFill>
          <a:blip r:embed="rId17" cstate="print">
            <a:clrChange>
              <a:clrFrom>
                <a:srgbClr val="FFFFFF"/>
              </a:clrFrom>
              <a:clrTo>
                <a:srgbClr val="FFFFFF">
                  <a:alpha val="0"/>
                </a:srgbClr>
              </a:clrTo>
            </a:clrChange>
          </a:blip>
          <a:stretch>
            <a:fillRect/>
          </a:stretch>
        </p:blipFill>
        <p:spPr bwMode="auto">
          <a:xfrm>
            <a:off x="2664335" y="2376191"/>
            <a:ext cx="2257106" cy="937407"/>
          </a:xfrm>
          <a:prstGeom prst="rect">
            <a:avLst/>
          </a:prstGeom>
          <a:noFill/>
          <a:ln/>
          <a:effectLst/>
        </p:spPr>
      </p:pic>
      <p:sp>
        <p:nvSpPr>
          <p:cNvPr id="19" name="下矢印 18"/>
          <p:cNvSpPr/>
          <p:nvPr/>
        </p:nvSpPr>
        <p:spPr>
          <a:xfrm>
            <a:off x="2142956" y="2282197"/>
            <a:ext cx="387210" cy="1121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descr="TP_tmp.png"/>
          <p:cNvPicPr>
            <a:picLocks noChangeAspect="1"/>
          </p:cNvPicPr>
          <p:nvPr>
            <p:custDataLst>
              <p:tags r:id="rId4"/>
            </p:custDataLst>
          </p:nvPr>
        </p:nvPicPr>
        <p:blipFill>
          <a:blip r:embed="rId18" cstate="print">
            <a:clrChange>
              <a:clrFrom>
                <a:srgbClr val="FFFFFF"/>
              </a:clrFrom>
              <a:clrTo>
                <a:srgbClr val="FFFFFF">
                  <a:alpha val="0"/>
                </a:srgbClr>
              </a:clrTo>
            </a:clrChange>
          </a:blip>
          <a:stretch>
            <a:fillRect/>
          </a:stretch>
        </p:blipFill>
        <p:spPr bwMode="auto">
          <a:xfrm>
            <a:off x="1475657" y="4982503"/>
            <a:ext cx="2365972" cy="437961"/>
          </a:xfrm>
          <a:prstGeom prst="rect">
            <a:avLst/>
          </a:prstGeom>
          <a:noFill/>
          <a:ln/>
          <a:effectLst/>
        </p:spPr>
      </p:pic>
      <p:pic>
        <p:nvPicPr>
          <p:cNvPr id="27" name="図 26" descr="TP_tmp.png"/>
          <p:cNvPicPr>
            <a:picLocks noChangeAspect="1"/>
          </p:cNvPicPr>
          <p:nvPr>
            <p:custDataLst>
              <p:tags r:id="rId5"/>
            </p:custDataLst>
          </p:nvPr>
        </p:nvPicPr>
        <p:blipFill>
          <a:blip r:embed="rId19" cstate="print">
            <a:clrChange>
              <a:clrFrom>
                <a:srgbClr val="FFFFFF"/>
              </a:clrFrom>
              <a:clrTo>
                <a:srgbClr val="FFFFFF">
                  <a:alpha val="0"/>
                </a:srgbClr>
              </a:clrTo>
            </a:clrChange>
          </a:blip>
          <a:stretch>
            <a:fillRect/>
          </a:stretch>
        </p:blipFill>
        <p:spPr bwMode="auto">
          <a:xfrm>
            <a:off x="971355" y="5620071"/>
            <a:ext cx="4204838" cy="286398"/>
          </a:xfrm>
          <a:prstGeom prst="rect">
            <a:avLst/>
          </a:prstGeom>
          <a:noFill/>
          <a:ln/>
          <a:effectLst/>
        </p:spPr>
      </p:pic>
      <p:pic>
        <p:nvPicPr>
          <p:cNvPr id="18" name="図 17" descr="TP_tmp.png"/>
          <p:cNvPicPr>
            <a:picLocks noChangeAspect="1"/>
          </p:cNvPicPr>
          <p:nvPr>
            <p:custDataLst>
              <p:tags r:id="rId6"/>
            </p:custDataLst>
          </p:nvPr>
        </p:nvPicPr>
        <p:blipFill>
          <a:blip r:embed="rId20" cstate="print">
            <a:clrChange>
              <a:clrFrom>
                <a:srgbClr val="FFFFFF"/>
              </a:clrFrom>
              <a:clrTo>
                <a:srgbClr val="FFFFFF">
                  <a:alpha val="0"/>
                </a:srgbClr>
              </a:clrTo>
            </a:clrChange>
          </a:blip>
          <a:stretch>
            <a:fillRect/>
          </a:stretch>
        </p:blipFill>
        <p:spPr bwMode="auto">
          <a:xfrm>
            <a:off x="741025" y="6141387"/>
            <a:ext cx="4839088" cy="349005"/>
          </a:xfrm>
          <a:prstGeom prst="rect">
            <a:avLst/>
          </a:prstGeom>
          <a:noFill/>
          <a:ln/>
          <a:effectLst/>
        </p:spPr>
      </p:pic>
      <p:grpSp>
        <p:nvGrpSpPr>
          <p:cNvPr id="7" name="グループ化 6">
            <a:extLst>
              <a:ext uri="{FF2B5EF4-FFF2-40B4-BE49-F238E27FC236}">
                <a16:creationId xmlns:a16="http://schemas.microsoft.com/office/drawing/2014/main" id="{B2E8992D-9EBB-4AAE-9437-B436F09FDC12}"/>
              </a:ext>
            </a:extLst>
          </p:cNvPr>
          <p:cNvGrpSpPr/>
          <p:nvPr/>
        </p:nvGrpSpPr>
        <p:grpSpPr>
          <a:xfrm>
            <a:off x="742666" y="1192405"/>
            <a:ext cx="3322180" cy="478272"/>
            <a:chOff x="1567858" y="1965433"/>
            <a:chExt cx="3322180" cy="478272"/>
          </a:xfrm>
        </p:grpSpPr>
        <p:pic>
          <p:nvPicPr>
            <p:cNvPr id="15" name="図 14" descr="TP_tmp.png"/>
            <p:cNvPicPr>
              <a:picLocks noChangeAspect="1"/>
            </p:cNvPicPr>
            <p:nvPr>
              <p:custDataLst>
                <p:tags r:id="rId12"/>
              </p:custDataLst>
            </p:nvPr>
          </p:nvPicPr>
          <p:blipFill>
            <a:blip r:embed="rId21" cstate="print">
              <a:clrChange>
                <a:clrFrom>
                  <a:srgbClr val="FFFFFF"/>
                </a:clrFrom>
                <a:clrTo>
                  <a:srgbClr val="FFFFFF">
                    <a:alpha val="0"/>
                  </a:srgbClr>
                </a:clrTo>
              </a:clrChange>
            </a:blip>
            <a:stretch>
              <a:fillRect/>
            </a:stretch>
          </p:blipFill>
          <p:spPr bwMode="auto">
            <a:xfrm>
              <a:off x="3889906" y="2032038"/>
              <a:ext cx="1000132" cy="293373"/>
            </a:xfrm>
            <a:prstGeom prst="rect">
              <a:avLst/>
            </a:prstGeom>
            <a:noFill/>
            <a:ln/>
            <a:effectLst/>
          </p:spPr>
        </p:pic>
        <p:sp>
          <p:nvSpPr>
            <p:cNvPr id="20" name="テキスト ボックス 19">
              <a:extLst>
                <a:ext uri="{FF2B5EF4-FFF2-40B4-BE49-F238E27FC236}">
                  <a16:creationId xmlns:a16="http://schemas.microsoft.com/office/drawing/2014/main" id="{9B4BBE55-3609-43E8-8D06-2E4027DDB9EB}"/>
                </a:ext>
              </a:extLst>
            </p:cNvPr>
            <p:cNvSpPr txBox="1"/>
            <p:nvPr/>
          </p:nvSpPr>
          <p:spPr>
            <a:xfrm>
              <a:off x="1567858" y="1965433"/>
              <a:ext cx="3187790" cy="478272"/>
            </a:xfrm>
            <a:prstGeom prst="rect">
              <a:avLst/>
            </a:prstGeom>
            <a:noFill/>
          </p:spPr>
          <p:txBody>
            <a:bodyPr wrap="square">
              <a:spAutoFit/>
            </a:bodyPr>
            <a:lstStyle/>
            <a:p>
              <a:pPr marL="0" lvl="1">
                <a:lnSpc>
                  <a:spcPct val="110000"/>
                </a:lnSpc>
                <a:spcBef>
                  <a:spcPts val="600"/>
                </a:spcBef>
                <a:buNone/>
              </a:pPr>
              <a:r>
                <a:rPr lang="en-US" altLang="ja-JP" sz="2400" dirty="0">
                  <a:solidFill>
                    <a:srgbClr val="0000FF"/>
                  </a:solidFill>
                </a:rPr>
                <a:t>Minkowski</a:t>
              </a:r>
              <a:r>
                <a:rPr lang="ja-JP" altLang="en-US" sz="2400" dirty="0">
                  <a:solidFill>
                    <a:srgbClr val="0000FF"/>
                  </a:solidFill>
                </a:rPr>
                <a:t> 時空</a:t>
              </a:r>
              <a:r>
                <a:rPr lang="ja-JP" altLang="en-US" sz="2400" dirty="0"/>
                <a:t> </a:t>
              </a:r>
              <a:endParaRPr lang="en-US" altLang="ja-JP" sz="2400" baseline="30000" dirty="0">
                <a:latin typeface="Gill Sans MT"/>
              </a:endParaRPr>
            </a:p>
          </p:txBody>
        </p:sp>
      </p:grpSp>
      <p:grpSp>
        <p:nvGrpSpPr>
          <p:cNvPr id="9" name="グループ化 8">
            <a:extLst>
              <a:ext uri="{FF2B5EF4-FFF2-40B4-BE49-F238E27FC236}">
                <a16:creationId xmlns:a16="http://schemas.microsoft.com/office/drawing/2014/main" id="{D8B3FCB6-29F9-459F-849C-3EFBB6D06253}"/>
              </a:ext>
            </a:extLst>
          </p:cNvPr>
          <p:cNvGrpSpPr/>
          <p:nvPr/>
        </p:nvGrpSpPr>
        <p:grpSpPr>
          <a:xfrm>
            <a:off x="806101" y="3479030"/>
            <a:ext cx="3645658" cy="468161"/>
            <a:chOff x="1327552" y="3776893"/>
            <a:chExt cx="3645658" cy="468161"/>
          </a:xfrm>
        </p:grpSpPr>
        <p:pic>
          <p:nvPicPr>
            <p:cNvPr id="17" name="図 16" descr="TP_tmp.png"/>
            <p:cNvPicPr>
              <a:picLocks noChangeAspect="1"/>
            </p:cNvPicPr>
            <p:nvPr>
              <p:custDataLst>
                <p:tags r:id="rId11"/>
              </p:custDataLst>
            </p:nvPr>
          </p:nvPicPr>
          <p:blipFill>
            <a:blip r:embed="rId22" cstate="print">
              <a:clrChange>
                <a:clrFrom>
                  <a:srgbClr val="FFFFFF"/>
                </a:clrFrom>
                <a:clrTo>
                  <a:srgbClr val="FFFFFF">
                    <a:alpha val="0"/>
                  </a:srgbClr>
                </a:clrTo>
              </a:clrChange>
            </a:blip>
            <a:stretch>
              <a:fillRect/>
            </a:stretch>
          </p:blipFill>
          <p:spPr>
            <a:xfrm>
              <a:off x="3810587" y="3888563"/>
              <a:ext cx="1162623" cy="230576"/>
            </a:xfrm>
            <a:prstGeom prst="rect">
              <a:avLst/>
            </a:prstGeom>
            <a:noFill/>
          </p:spPr>
        </p:pic>
        <p:sp>
          <p:nvSpPr>
            <p:cNvPr id="23" name="テキスト ボックス 22">
              <a:extLst>
                <a:ext uri="{FF2B5EF4-FFF2-40B4-BE49-F238E27FC236}">
                  <a16:creationId xmlns:a16="http://schemas.microsoft.com/office/drawing/2014/main" id="{9154E8D0-A803-40B6-8168-711796ECF714}"/>
                </a:ext>
              </a:extLst>
            </p:cNvPr>
            <p:cNvSpPr txBox="1"/>
            <p:nvPr/>
          </p:nvSpPr>
          <p:spPr>
            <a:xfrm>
              <a:off x="1327552" y="3776893"/>
              <a:ext cx="2480718" cy="468161"/>
            </a:xfrm>
            <a:prstGeom prst="rect">
              <a:avLst/>
            </a:prstGeom>
            <a:noFill/>
          </p:spPr>
          <p:txBody>
            <a:bodyPr wrap="square">
              <a:spAutoFit/>
            </a:bodyPr>
            <a:lstStyle/>
            <a:p>
              <a:pPr marL="0" lvl="1">
                <a:lnSpc>
                  <a:spcPct val="110000"/>
                </a:lnSpc>
                <a:spcBef>
                  <a:spcPts val="600"/>
                </a:spcBef>
                <a:buNone/>
              </a:pPr>
              <a:r>
                <a:rPr lang="ja-JP" altLang="en-US" sz="2400" dirty="0">
                  <a:solidFill>
                    <a:srgbClr val="0000FF"/>
                  </a:solidFill>
                </a:rPr>
                <a:t>静的</a:t>
              </a:r>
              <a:r>
                <a:rPr lang="en-US" altLang="ja-JP" sz="2400" dirty="0">
                  <a:solidFill>
                    <a:srgbClr val="0000FF"/>
                  </a:solidFill>
                </a:rPr>
                <a:t>Einstein</a:t>
              </a:r>
              <a:r>
                <a:rPr lang="ja-JP" altLang="en-US" sz="2400" dirty="0">
                  <a:solidFill>
                    <a:srgbClr val="0000FF"/>
                  </a:solidFill>
                </a:rPr>
                <a:t>宇宙</a:t>
              </a:r>
              <a:endParaRPr lang="en-US" altLang="ja-JP" sz="2400" dirty="0">
                <a:solidFill>
                  <a:srgbClr val="0000FF"/>
                </a:solidFill>
              </a:endParaRPr>
            </a:p>
          </p:txBody>
        </p:sp>
      </p:grpSp>
      <p:grpSp>
        <p:nvGrpSpPr>
          <p:cNvPr id="43" name="グループ化 42">
            <a:extLst>
              <a:ext uri="{FF2B5EF4-FFF2-40B4-BE49-F238E27FC236}">
                <a16:creationId xmlns:a16="http://schemas.microsoft.com/office/drawing/2014/main" id="{7BC296D0-3299-43B6-AFBB-A22C74D454C1}"/>
              </a:ext>
            </a:extLst>
          </p:cNvPr>
          <p:cNvGrpSpPr/>
          <p:nvPr/>
        </p:nvGrpSpPr>
        <p:grpSpPr>
          <a:xfrm>
            <a:off x="6593469" y="471145"/>
            <a:ext cx="1681163" cy="2662237"/>
            <a:chOff x="6473876" y="470431"/>
            <a:chExt cx="1681163" cy="2662237"/>
          </a:xfrm>
        </p:grpSpPr>
        <p:grpSp>
          <p:nvGrpSpPr>
            <p:cNvPr id="3" name="Group 4">
              <a:extLst>
                <a:ext uri="{FF2B5EF4-FFF2-40B4-BE49-F238E27FC236}">
                  <a16:creationId xmlns:a16="http://schemas.microsoft.com/office/drawing/2014/main" id="{124EEFC0-2C3E-488E-A8E1-0BD4D0704125}"/>
                </a:ext>
              </a:extLst>
            </p:cNvPr>
            <p:cNvGrpSpPr>
              <a:grpSpLocks noChangeAspect="1"/>
            </p:cNvGrpSpPr>
            <p:nvPr/>
          </p:nvGrpSpPr>
          <p:grpSpPr bwMode="auto">
            <a:xfrm>
              <a:off x="6473876" y="470431"/>
              <a:ext cx="1681163" cy="2662237"/>
              <a:chOff x="4078" y="301"/>
              <a:chExt cx="1059" cy="1677"/>
            </a:xfrm>
          </p:grpSpPr>
          <p:sp>
            <p:nvSpPr>
              <p:cNvPr id="11" name="Line 7">
                <a:extLst>
                  <a:ext uri="{FF2B5EF4-FFF2-40B4-BE49-F238E27FC236}">
                    <a16:creationId xmlns:a16="http://schemas.microsoft.com/office/drawing/2014/main" id="{2CCBF2AD-F4DE-4317-8432-14E2EFC7C7F5}"/>
                  </a:ext>
                </a:extLst>
              </p:cNvPr>
              <p:cNvSpPr>
                <a:spLocks noChangeShapeType="1"/>
              </p:cNvSpPr>
              <p:nvPr/>
            </p:nvSpPr>
            <p:spPr bwMode="auto">
              <a:xfrm>
                <a:off x="4262" y="337"/>
                <a:ext cx="0" cy="1611"/>
              </a:xfrm>
              <a:prstGeom prst="line">
                <a:avLst/>
              </a:prstGeom>
              <a:noFill/>
              <a:ln w="7938">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Line 8">
                <a:extLst>
                  <a:ext uri="{FF2B5EF4-FFF2-40B4-BE49-F238E27FC236}">
                    <a16:creationId xmlns:a16="http://schemas.microsoft.com/office/drawing/2014/main" id="{6F4182EE-860C-4AC0-B4A9-6D51BDF76904}"/>
                  </a:ext>
                </a:extLst>
              </p:cNvPr>
              <p:cNvSpPr>
                <a:spLocks noChangeShapeType="1"/>
              </p:cNvSpPr>
              <p:nvPr/>
            </p:nvSpPr>
            <p:spPr bwMode="auto">
              <a:xfrm flipH="1">
                <a:off x="4262" y="1104"/>
                <a:ext cx="844" cy="844"/>
              </a:xfrm>
              <a:prstGeom prst="line">
                <a:avLst/>
              </a:prstGeom>
              <a:noFill/>
              <a:ln w="238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Line 9">
                <a:extLst>
                  <a:ext uri="{FF2B5EF4-FFF2-40B4-BE49-F238E27FC236}">
                    <a16:creationId xmlns:a16="http://schemas.microsoft.com/office/drawing/2014/main" id="{47FAB5CA-D0FD-4BF2-A753-6EEBC8B65BAB}"/>
                  </a:ext>
                </a:extLst>
              </p:cNvPr>
              <p:cNvSpPr>
                <a:spLocks noChangeShapeType="1"/>
              </p:cNvSpPr>
              <p:nvPr/>
            </p:nvSpPr>
            <p:spPr bwMode="auto">
              <a:xfrm flipH="1" flipV="1">
                <a:off x="4262" y="337"/>
                <a:ext cx="844" cy="767"/>
              </a:xfrm>
              <a:prstGeom prst="line">
                <a:avLst/>
              </a:prstGeom>
              <a:noFill/>
              <a:ln w="238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0">
                <a:extLst>
                  <a:ext uri="{FF2B5EF4-FFF2-40B4-BE49-F238E27FC236}">
                    <a16:creationId xmlns:a16="http://schemas.microsoft.com/office/drawing/2014/main" id="{54BA6FD5-A7CB-4D6A-A04F-90D08E5DD4C0}"/>
                  </a:ext>
                </a:extLst>
              </p:cNvPr>
              <p:cNvSpPr>
                <a:spLocks/>
              </p:cNvSpPr>
              <p:nvPr/>
            </p:nvSpPr>
            <p:spPr bwMode="auto">
              <a:xfrm>
                <a:off x="5070" y="1068"/>
                <a:ext cx="67" cy="67"/>
              </a:xfrm>
              <a:custGeom>
                <a:avLst/>
                <a:gdLst>
                  <a:gd name="T0" fmla="*/ 67 w 67"/>
                  <a:gd name="T1" fmla="*/ 36 h 67"/>
                  <a:gd name="T2" fmla="*/ 57 w 67"/>
                  <a:gd name="T3" fmla="*/ 10 h 67"/>
                  <a:gd name="T4" fmla="*/ 36 w 67"/>
                  <a:gd name="T5" fmla="*/ 0 h 67"/>
                  <a:gd name="T6" fmla="*/ 11 w 67"/>
                  <a:gd name="T7" fmla="*/ 10 h 67"/>
                  <a:gd name="T8" fmla="*/ 0 w 67"/>
                  <a:gd name="T9" fmla="*/ 36 h 67"/>
                  <a:gd name="T10" fmla="*/ 11 w 67"/>
                  <a:gd name="T11" fmla="*/ 56 h 67"/>
                  <a:gd name="T12" fmla="*/ 36 w 67"/>
                  <a:gd name="T13" fmla="*/ 67 h 67"/>
                  <a:gd name="T14" fmla="*/ 57 w 67"/>
                  <a:gd name="T15" fmla="*/ 56 h 67"/>
                  <a:gd name="T16" fmla="*/ 67 w 67"/>
                  <a:gd name="T17"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7">
                    <a:moveTo>
                      <a:pt x="67" y="36"/>
                    </a:moveTo>
                    <a:lnTo>
                      <a:pt x="57" y="10"/>
                    </a:lnTo>
                    <a:lnTo>
                      <a:pt x="36" y="0"/>
                    </a:lnTo>
                    <a:lnTo>
                      <a:pt x="11" y="10"/>
                    </a:lnTo>
                    <a:lnTo>
                      <a:pt x="0" y="36"/>
                    </a:lnTo>
                    <a:lnTo>
                      <a:pt x="11" y="56"/>
                    </a:lnTo>
                    <a:lnTo>
                      <a:pt x="36" y="67"/>
                    </a:lnTo>
                    <a:lnTo>
                      <a:pt x="57" y="56"/>
                    </a:lnTo>
                    <a:lnTo>
                      <a:pt x="67" y="36"/>
                    </a:lnTo>
                    <a:close/>
                  </a:path>
                </a:pathLst>
              </a:custGeom>
              <a:solidFill>
                <a:srgbClr val="FFFFFF"/>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11">
                <a:extLst>
                  <a:ext uri="{FF2B5EF4-FFF2-40B4-BE49-F238E27FC236}">
                    <a16:creationId xmlns:a16="http://schemas.microsoft.com/office/drawing/2014/main" id="{8D34E4BD-21AD-478B-82D2-1EF7B6CF8E9E}"/>
                  </a:ext>
                </a:extLst>
              </p:cNvPr>
              <p:cNvSpPr>
                <a:spLocks/>
              </p:cNvSpPr>
              <p:nvPr/>
            </p:nvSpPr>
            <p:spPr bwMode="auto">
              <a:xfrm>
                <a:off x="4262" y="347"/>
                <a:ext cx="328" cy="1580"/>
              </a:xfrm>
              <a:custGeom>
                <a:avLst/>
                <a:gdLst>
                  <a:gd name="T0" fmla="*/ 16 w 328"/>
                  <a:gd name="T1" fmla="*/ 1580 h 1580"/>
                  <a:gd name="T2" fmla="*/ 72 w 328"/>
                  <a:gd name="T3" fmla="*/ 1524 h 1580"/>
                  <a:gd name="T4" fmla="*/ 123 w 328"/>
                  <a:gd name="T5" fmla="*/ 1463 h 1580"/>
                  <a:gd name="T6" fmla="*/ 169 w 328"/>
                  <a:gd name="T7" fmla="*/ 1396 h 1580"/>
                  <a:gd name="T8" fmla="*/ 210 w 328"/>
                  <a:gd name="T9" fmla="*/ 1319 h 1580"/>
                  <a:gd name="T10" fmla="*/ 241 w 328"/>
                  <a:gd name="T11" fmla="*/ 1243 h 1580"/>
                  <a:gd name="T12" fmla="*/ 271 w 328"/>
                  <a:gd name="T13" fmla="*/ 1161 h 1580"/>
                  <a:gd name="T14" fmla="*/ 292 w 328"/>
                  <a:gd name="T15" fmla="*/ 1079 h 1580"/>
                  <a:gd name="T16" fmla="*/ 312 w 328"/>
                  <a:gd name="T17" fmla="*/ 992 h 1580"/>
                  <a:gd name="T18" fmla="*/ 323 w 328"/>
                  <a:gd name="T19" fmla="*/ 900 h 1580"/>
                  <a:gd name="T20" fmla="*/ 328 w 328"/>
                  <a:gd name="T21" fmla="*/ 813 h 1580"/>
                  <a:gd name="T22" fmla="*/ 323 w 328"/>
                  <a:gd name="T23" fmla="*/ 721 h 1580"/>
                  <a:gd name="T24" fmla="*/ 312 w 328"/>
                  <a:gd name="T25" fmla="*/ 629 h 1580"/>
                  <a:gd name="T26" fmla="*/ 297 w 328"/>
                  <a:gd name="T27" fmla="*/ 542 h 1580"/>
                  <a:gd name="T28" fmla="*/ 276 w 328"/>
                  <a:gd name="T29" fmla="*/ 455 h 1580"/>
                  <a:gd name="T30" fmla="*/ 246 w 328"/>
                  <a:gd name="T31" fmla="*/ 368 h 1580"/>
                  <a:gd name="T32" fmla="*/ 210 w 328"/>
                  <a:gd name="T33" fmla="*/ 286 h 1580"/>
                  <a:gd name="T34" fmla="*/ 169 w 328"/>
                  <a:gd name="T35" fmla="*/ 205 h 1580"/>
                  <a:gd name="T36" fmla="*/ 118 w 328"/>
                  <a:gd name="T37" fmla="*/ 128 h 1580"/>
                  <a:gd name="T38" fmla="*/ 62 w 328"/>
                  <a:gd name="T39" fmla="*/ 61 h 1580"/>
                  <a:gd name="T40" fmla="*/ 0 w 328"/>
                  <a:gd name="T41" fmla="*/ 0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580">
                    <a:moveTo>
                      <a:pt x="16" y="1580"/>
                    </a:moveTo>
                    <a:lnTo>
                      <a:pt x="72" y="1524"/>
                    </a:lnTo>
                    <a:lnTo>
                      <a:pt x="123" y="1463"/>
                    </a:lnTo>
                    <a:lnTo>
                      <a:pt x="169" y="1396"/>
                    </a:lnTo>
                    <a:lnTo>
                      <a:pt x="210" y="1319"/>
                    </a:lnTo>
                    <a:lnTo>
                      <a:pt x="241" y="1243"/>
                    </a:lnTo>
                    <a:lnTo>
                      <a:pt x="271" y="1161"/>
                    </a:lnTo>
                    <a:lnTo>
                      <a:pt x="292" y="1079"/>
                    </a:lnTo>
                    <a:lnTo>
                      <a:pt x="312" y="992"/>
                    </a:lnTo>
                    <a:lnTo>
                      <a:pt x="323" y="900"/>
                    </a:lnTo>
                    <a:lnTo>
                      <a:pt x="328" y="813"/>
                    </a:lnTo>
                    <a:lnTo>
                      <a:pt x="323" y="721"/>
                    </a:lnTo>
                    <a:lnTo>
                      <a:pt x="312" y="629"/>
                    </a:lnTo>
                    <a:lnTo>
                      <a:pt x="297" y="542"/>
                    </a:lnTo>
                    <a:lnTo>
                      <a:pt x="276" y="455"/>
                    </a:lnTo>
                    <a:lnTo>
                      <a:pt x="246" y="368"/>
                    </a:lnTo>
                    <a:lnTo>
                      <a:pt x="210" y="286"/>
                    </a:lnTo>
                    <a:lnTo>
                      <a:pt x="169" y="205"/>
                    </a:lnTo>
                    <a:lnTo>
                      <a:pt x="118" y="128"/>
                    </a:lnTo>
                    <a:lnTo>
                      <a:pt x="62" y="61"/>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2">
                <a:extLst>
                  <a:ext uri="{FF2B5EF4-FFF2-40B4-BE49-F238E27FC236}">
                    <a16:creationId xmlns:a16="http://schemas.microsoft.com/office/drawing/2014/main" id="{77BEE1FF-3FE0-49EC-B0F5-649CFDF4D604}"/>
                  </a:ext>
                </a:extLst>
              </p:cNvPr>
              <p:cNvSpPr>
                <a:spLocks/>
              </p:cNvSpPr>
              <p:nvPr/>
            </p:nvSpPr>
            <p:spPr bwMode="auto">
              <a:xfrm>
                <a:off x="4227" y="1912"/>
                <a:ext cx="66" cy="66"/>
              </a:xfrm>
              <a:custGeom>
                <a:avLst/>
                <a:gdLst>
                  <a:gd name="T0" fmla="*/ 66 w 66"/>
                  <a:gd name="T1" fmla="*/ 36 h 66"/>
                  <a:gd name="T2" fmla="*/ 56 w 66"/>
                  <a:gd name="T3" fmla="*/ 10 h 66"/>
                  <a:gd name="T4" fmla="*/ 35 w 66"/>
                  <a:gd name="T5" fmla="*/ 0 h 66"/>
                  <a:gd name="T6" fmla="*/ 10 w 66"/>
                  <a:gd name="T7" fmla="*/ 10 h 66"/>
                  <a:gd name="T8" fmla="*/ 0 w 66"/>
                  <a:gd name="T9" fmla="*/ 36 h 66"/>
                  <a:gd name="T10" fmla="*/ 10 w 66"/>
                  <a:gd name="T11" fmla="*/ 56 h 66"/>
                  <a:gd name="T12" fmla="*/ 35 w 66"/>
                  <a:gd name="T13" fmla="*/ 66 h 66"/>
                  <a:gd name="T14" fmla="*/ 56 w 66"/>
                  <a:gd name="T15" fmla="*/ 56 h 66"/>
                  <a:gd name="T16" fmla="*/ 66 w 66"/>
                  <a:gd name="T17" fmla="*/ 3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66" y="36"/>
                    </a:moveTo>
                    <a:lnTo>
                      <a:pt x="56" y="10"/>
                    </a:lnTo>
                    <a:lnTo>
                      <a:pt x="35" y="0"/>
                    </a:lnTo>
                    <a:lnTo>
                      <a:pt x="10" y="10"/>
                    </a:lnTo>
                    <a:lnTo>
                      <a:pt x="0" y="36"/>
                    </a:lnTo>
                    <a:lnTo>
                      <a:pt x="10" y="56"/>
                    </a:lnTo>
                    <a:lnTo>
                      <a:pt x="35" y="66"/>
                    </a:lnTo>
                    <a:lnTo>
                      <a:pt x="56" y="56"/>
                    </a:lnTo>
                    <a:lnTo>
                      <a:pt x="66" y="36"/>
                    </a:lnTo>
                    <a:close/>
                  </a:path>
                </a:pathLst>
              </a:custGeom>
              <a:solidFill>
                <a:srgbClr val="FFFFFF"/>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3">
                <a:extLst>
                  <a:ext uri="{FF2B5EF4-FFF2-40B4-BE49-F238E27FC236}">
                    <a16:creationId xmlns:a16="http://schemas.microsoft.com/office/drawing/2014/main" id="{72FF7BEE-1AE2-4F0D-89BA-D9D7B4032C56}"/>
                  </a:ext>
                </a:extLst>
              </p:cNvPr>
              <p:cNvSpPr>
                <a:spLocks/>
              </p:cNvSpPr>
              <p:nvPr/>
            </p:nvSpPr>
            <p:spPr bwMode="auto">
              <a:xfrm>
                <a:off x="4227" y="301"/>
                <a:ext cx="66" cy="67"/>
              </a:xfrm>
              <a:custGeom>
                <a:avLst/>
                <a:gdLst>
                  <a:gd name="T0" fmla="*/ 66 w 66"/>
                  <a:gd name="T1" fmla="*/ 36 h 67"/>
                  <a:gd name="T2" fmla="*/ 56 w 66"/>
                  <a:gd name="T3" fmla="*/ 10 h 67"/>
                  <a:gd name="T4" fmla="*/ 35 w 66"/>
                  <a:gd name="T5" fmla="*/ 0 h 67"/>
                  <a:gd name="T6" fmla="*/ 10 w 66"/>
                  <a:gd name="T7" fmla="*/ 10 h 67"/>
                  <a:gd name="T8" fmla="*/ 0 w 66"/>
                  <a:gd name="T9" fmla="*/ 36 h 67"/>
                  <a:gd name="T10" fmla="*/ 10 w 66"/>
                  <a:gd name="T11" fmla="*/ 56 h 67"/>
                  <a:gd name="T12" fmla="*/ 35 w 66"/>
                  <a:gd name="T13" fmla="*/ 67 h 67"/>
                  <a:gd name="T14" fmla="*/ 56 w 66"/>
                  <a:gd name="T15" fmla="*/ 56 h 67"/>
                  <a:gd name="T16" fmla="*/ 66 w 66"/>
                  <a:gd name="T17"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7">
                    <a:moveTo>
                      <a:pt x="66" y="36"/>
                    </a:moveTo>
                    <a:lnTo>
                      <a:pt x="56" y="10"/>
                    </a:lnTo>
                    <a:lnTo>
                      <a:pt x="35" y="0"/>
                    </a:lnTo>
                    <a:lnTo>
                      <a:pt x="10" y="10"/>
                    </a:lnTo>
                    <a:lnTo>
                      <a:pt x="0" y="36"/>
                    </a:lnTo>
                    <a:lnTo>
                      <a:pt x="10" y="56"/>
                    </a:lnTo>
                    <a:lnTo>
                      <a:pt x="35" y="67"/>
                    </a:lnTo>
                    <a:lnTo>
                      <a:pt x="56" y="56"/>
                    </a:lnTo>
                    <a:lnTo>
                      <a:pt x="66" y="36"/>
                    </a:lnTo>
                    <a:close/>
                  </a:path>
                </a:pathLst>
              </a:custGeom>
              <a:solidFill>
                <a:srgbClr val="FFFFFF"/>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Line 14">
                <a:extLst>
                  <a:ext uri="{FF2B5EF4-FFF2-40B4-BE49-F238E27FC236}">
                    <a16:creationId xmlns:a16="http://schemas.microsoft.com/office/drawing/2014/main" id="{765D9CFD-7020-43CA-A894-1BC8643704B5}"/>
                  </a:ext>
                </a:extLst>
              </p:cNvPr>
              <p:cNvSpPr>
                <a:spLocks noChangeShapeType="1"/>
              </p:cNvSpPr>
              <p:nvPr/>
            </p:nvSpPr>
            <p:spPr bwMode="auto">
              <a:xfrm flipV="1">
                <a:off x="4585" y="1089"/>
                <a:ext cx="0" cy="76"/>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5">
                <a:extLst>
                  <a:ext uri="{FF2B5EF4-FFF2-40B4-BE49-F238E27FC236}">
                    <a16:creationId xmlns:a16="http://schemas.microsoft.com/office/drawing/2014/main" id="{51BA3CA3-F50E-43EF-BC96-BD062ECF1206}"/>
                  </a:ext>
                </a:extLst>
              </p:cNvPr>
              <p:cNvSpPr>
                <a:spLocks/>
              </p:cNvSpPr>
              <p:nvPr/>
            </p:nvSpPr>
            <p:spPr bwMode="auto">
              <a:xfrm>
                <a:off x="4559" y="1089"/>
                <a:ext cx="46" cy="25"/>
              </a:xfrm>
              <a:custGeom>
                <a:avLst/>
                <a:gdLst>
                  <a:gd name="T0" fmla="*/ 26 w 46"/>
                  <a:gd name="T1" fmla="*/ 0 h 25"/>
                  <a:gd name="T2" fmla="*/ 46 w 46"/>
                  <a:gd name="T3" fmla="*/ 20 h 25"/>
                  <a:gd name="T4" fmla="*/ 26 w 46"/>
                  <a:gd name="T5" fmla="*/ 0 h 25"/>
                  <a:gd name="T6" fmla="*/ 0 w 46"/>
                  <a:gd name="T7" fmla="*/ 20 h 25"/>
                  <a:gd name="T8" fmla="*/ 5 w 46"/>
                  <a:gd name="T9" fmla="*/ 25 h 25"/>
                  <a:gd name="T10" fmla="*/ 26 w 46"/>
                  <a:gd name="T11" fmla="*/ 10 h 25"/>
                  <a:gd name="T12" fmla="*/ 41 w 46"/>
                  <a:gd name="T13" fmla="*/ 25 h 25"/>
                  <a:gd name="T14" fmla="*/ 46 w 46"/>
                  <a:gd name="T15" fmla="*/ 20 h 25"/>
                  <a:gd name="T16" fmla="*/ 26 w 4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5">
                    <a:moveTo>
                      <a:pt x="26" y="0"/>
                    </a:moveTo>
                    <a:lnTo>
                      <a:pt x="46" y="20"/>
                    </a:lnTo>
                    <a:lnTo>
                      <a:pt x="26" y="0"/>
                    </a:lnTo>
                    <a:lnTo>
                      <a:pt x="0" y="20"/>
                    </a:lnTo>
                    <a:lnTo>
                      <a:pt x="5" y="25"/>
                    </a:lnTo>
                    <a:lnTo>
                      <a:pt x="26" y="10"/>
                    </a:lnTo>
                    <a:lnTo>
                      <a:pt x="41" y="25"/>
                    </a:lnTo>
                    <a:lnTo>
                      <a:pt x="46" y="2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mc:AlternateContent xmlns:mc="http://schemas.openxmlformats.org/markup-compatibility/2006" xmlns:a14="http://schemas.microsoft.com/office/drawing/2010/main">
            <mc:Choice Requires="a14">
              <p:sp>
                <p:nvSpPr>
                  <p:cNvPr id="31" name="Rectangle 16">
                    <a:extLst>
                      <a:ext uri="{FF2B5EF4-FFF2-40B4-BE49-F238E27FC236}">
                        <a16:creationId xmlns:a16="http://schemas.microsoft.com/office/drawing/2014/main" id="{BCEEC462-0171-419C-BA85-6502046F2683}"/>
                      </a:ext>
                    </a:extLst>
                  </p:cNvPr>
                  <p:cNvSpPr>
                    <a:spLocks noChangeArrowheads="1"/>
                  </p:cNvSpPr>
                  <p:nvPr/>
                </p:nvSpPr>
                <p:spPr bwMode="auto">
                  <a:xfrm rot="16260000">
                    <a:off x="3973" y="1028"/>
                    <a:ext cx="383" cy="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ja-JP" sz="1800" b="0" i="1" u="none" strike="noStrike" cap="none" normalizeH="0" baseline="0" smtClean="0">
                              <a:ln>
                                <a:noFill/>
                              </a:ln>
                              <a:solidFill>
                                <a:schemeClr val="tx1"/>
                              </a:solidFill>
                              <a:effectLst/>
                              <a:latin typeface="Cambria Math" panose="02040503050406030204" pitchFamily="18" charset="0"/>
                            </a:rPr>
                            <m:t>𝑟</m:t>
                          </m:r>
                          <m:r>
                            <a:rPr kumimoji="0" lang="en-US" altLang="ja-JP" sz="1800" b="0" i="1" u="none" strike="noStrike" cap="none" normalizeH="0" baseline="0" smtClean="0">
                              <a:ln>
                                <a:noFill/>
                              </a:ln>
                              <a:solidFill>
                                <a:schemeClr val="tx1"/>
                              </a:solidFill>
                              <a:effectLst/>
                              <a:latin typeface="Cambria Math" panose="02040503050406030204" pitchFamily="18" charset="0"/>
                            </a:rPr>
                            <m:t>=0</m:t>
                          </m:r>
                        </m:oMath>
                      </m:oMathPara>
                    </a14:m>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mc:Choice>
            <mc:Fallback xmlns="">
              <p:sp>
                <p:nvSpPr>
                  <p:cNvPr id="31" name="Rectangle 16">
                    <a:extLst>
                      <a:ext uri="{FF2B5EF4-FFF2-40B4-BE49-F238E27FC236}">
                        <a16:creationId xmlns:a16="http://schemas.microsoft.com/office/drawing/2014/main" id="{BCEEC462-0171-419C-BA85-6502046F2683}"/>
                      </a:ext>
                    </a:extLst>
                  </p:cNvPr>
                  <p:cNvSpPr>
                    <a:spLocks noRot="1" noChangeAspect="1" noMove="1" noResize="1" noEditPoints="1" noAdjustHandles="1" noChangeArrowheads="1" noChangeShapeType="1" noTextEdit="1"/>
                  </p:cNvSpPr>
                  <p:nvPr/>
                </p:nvSpPr>
                <p:spPr bwMode="auto">
                  <a:xfrm rot="16260000">
                    <a:off x="3973" y="1028"/>
                    <a:ext cx="383" cy="174"/>
                  </a:xfrm>
                  <a:prstGeom prst="rect">
                    <a:avLst/>
                  </a:prstGeom>
                  <a:blipFill>
                    <a:blip r:embed="rId23"/>
                    <a:stretch>
                      <a:fillRect t="-7921" r="-8333" b="-39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Rectangle 17">
                    <a:extLst>
                      <a:ext uri="{FF2B5EF4-FFF2-40B4-BE49-F238E27FC236}">
                        <a16:creationId xmlns:a16="http://schemas.microsoft.com/office/drawing/2014/main" id="{DA040004-910C-4B98-8F59-53E3CC22778A}"/>
                      </a:ext>
                    </a:extLst>
                  </p:cNvPr>
                  <p:cNvSpPr>
                    <a:spLocks noChangeArrowheads="1"/>
                  </p:cNvSpPr>
                  <p:nvPr/>
                </p:nvSpPr>
                <p:spPr bwMode="auto">
                  <a:xfrm>
                    <a:off x="4457" y="1057"/>
                    <a:ext cx="102" cy="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ja-JP" sz="1800" b="0" i="1" u="none" strike="noStrike" cap="none" normalizeH="0" baseline="0" smtClean="0">
                              <a:ln>
                                <a:noFill/>
                              </a:ln>
                              <a:solidFill>
                                <a:schemeClr val="tx1"/>
                              </a:solidFill>
                              <a:effectLst/>
                              <a:latin typeface="Cambria Math" panose="02040503050406030204" pitchFamily="18" charset="0"/>
                            </a:rPr>
                            <m:t>𝑡</m:t>
                          </m:r>
                        </m:oMath>
                      </m:oMathPara>
                    </a14:m>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mc:Choice>
            <mc:Fallback xmlns="">
              <p:sp>
                <p:nvSpPr>
                  <p:cNvPr id="32" name="Rectangle 17">
                    <a:extLst>
                      <a:ext uri="{FF2B5EF4-FFF2-40B4-BE49-F238E27FC236}">
                        <a16:creationId xmlns:a16="http://schemas.microsoft.com/office/drawing/2014/main" id="{DA040004-910C-4B98-8F59-53E3CC22778A}"/>
                      </a:ext>
                    </a:extLst>
                  </p:cNvPr>
                  <p:cNvSpPr>
                    <a:spLocks noRot="1" noChangeAspect="1" noMove="1" noResize="1" noEditPoints="1" noAdjustHandles="1" noChangeArrowheads="1" noChangeShapeType="1" noTextEdit="1"/>
                  </p:cNvSpPr>
                  <p:nvPr/>
                </p:nvSpPr>
                <p:spPr bwMode="auto">
                  <a:xfrm>
                    <a:off x="4457" y="1057"/>
                    <a:ext cx="102" cy="174"/>
                  </a:xfrm>
                  <a:prstGeom prst="rect">
                    <a:avLst/>
                  </a:prstGeom>
                  <a:blipFill>
                    <a:blip r:embed="rId24"/>
                    <a:stretch>
                      <a:fillRect l="-25926" r="-22222" b="-88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grpSp>
        <p:pic>
          <p:nvPicPr>
            <p:cNvPr id="34" name="図 33">
              <a:extLst>
                <a:ext uri="{FF2B5EF4-FFF2-40B4-BE49-F238E27FC236}">
                  <a16:creationId xmlns:a16="http://schemas.microsoft.com/office/drawing/2014/main" id="{22BCD23B-0EE3-4B98-B327-0D208579C20E}"/>
                </a:ext>
              </a:extLst>
            </p:cNvPr>
            <p:cNvPicPr>
              <a:picLocks noChangeAspect="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a:xfrm>
              <a:off x="7557310" y="873368"/>
              <a:ext cx="491366" cy="278243"/>
            </a:xfrm>
            <a:prstGeom prst="rect">
              <a:avLst/>
            </a:prstGeom>
          </p:spPr>
        </p:pic>
        <p:pic>
          <p:nvPicPr>
            <p:cNvPr id="40" name="図 39">
              <a:extLst>
                <a:ext uri="{FF2B5EF4-FFF2-40B4-BE49-F238E27FC236}">
                  <a16:creationId xmlns:a16="http://schemas.microsoft.com/office/drawing/2014/main" id="{88105246-11E5-4981-BEF3-6F91F3906ECF}"/>
                </a:ext>
              </a:extLst>
            </p:cNvPr>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7471798" y="2413488"/>
              <a:ext cx="491366" cy="240749"/>
            </a:xfrm>
            <a:prstGeom prst="rect">
              <a:avLst/>
            </a:prstGeom>
          </p:spPr>
        </p:pic>
      </p:grpSp>
      <p:grpSp>
        <p:nvGrpSpPr>
          <p:cNvPr id="66" name="グループ化 65">
            <a:extLst>
              <a:ext uri="{FF2B5EF4-FFF2-40B4-BE49-F238E27FC236}">
                <a16:creationId xmlns:a16="http://schemas.microsoft.com/office/drawing/2014/main" id="{0355FD0C-432F-4703-8FF9-3BF78F547F0D}"/>
              </a:ext>
            </a:extLst>
          </p:cNvPr>
          <p:cNvGrpSpPr/>
          <p:nvPr/>
        </p:nvGrpSpPr>
        <p:grpSpPr>
          <a:xfrm>
            <a:off x="6092213" y="3256729"/>
            <a:ext cx="2582140" cy="3388084"/>
            <a:chOff x="6092213" y="3256729"/>
            <a:chExt cx="2582140" cy="3388084"/>
          </a:xfrm>
        </p:grpSpPr>
        <p:grpSp>
          <p:nvGrpSpPr>
            <p:cNvPr id="64" name="グループ化 63">
              <a:extLst>
                <a:ext uri="{FF2B5EF4-FFF2-40B4-BE49-F238E27FC236}">
                  <a16:creationId xmlns:a16="http://schemas.microsoft.com/office/drawing/2014/main" id="{1D8B105B-6F11-48D7-B2D3-BEFF07DD7537}"/>
                </a:ext>
              </a:extLst>
            </p:cNvPr>
            <p:cNvGrpSpPr/>
            <p:nvPr/>
          </p:nvGrpSpPr>
          <p:grpSpPr>
            <a:xfrm>
              <a:off x="6092213" y="3256729"/>
              <a:ext cx="2582140" cy="3372162"/>
              <a:chOff x="6092213" y="3256729"/>
              <a:chExt cx="2582140" cy="3372162"/>
            </a:xfrm>
          </p:grpSpPr>
          <p:pic>
            <p:nvPicPr>
              <p:cNvPr id="63" name="図 62" descr="グラフ, ダイアグラム&#10;&#10;自動的に生成された説明">
                <a:extLst>
                  <a:ext uri="{FF2B5EF4-FFF2-40B4-BE49-F238E27FC236}">
                    <a16:creationId xmlns:a16="http://schemas.microsoft.com/office/drawing/2014/main" id="{90FA7AD3-47BE-4777-9021-288287DB82D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193635" y="3256729"/>
                <a:ext cx="2480718" cy="3198434"/>
              </a:xfrm>
              <a:prstGeom prst="rect">
                <a:avLst/>
              </a:prstGeom>
            </p:spPr>
          </p:pic>
          <p:pic>
            <p:nvPicPr>
              <p:cNvPr id="36" name="図 35">
                <a:extLst>
                  <a:ext uri="{FF2B5EF4-FFF2-40B4-BE49-F238E27FC236}">
                    <a16:creationId xmlns:a16="http://schemas.microsoft.com/office/drawing/2014/main" id="{7C5C2C9E-C1A9-48D0-963E-CDCA4C9AE61B}"/>
                  </a:ext>
                </a:extLst>
              </p:cNvPr>
              <p:cNvPicPr>
                <a:picLocks noChangeAspect="1"/>
              </p:cNvPicPr>
              <p:nvPr>
                <p:custDataLst>
                  <p:tags r:id="rId7"/>
                </p:custDataLst>
              </p:nvPr>
            </p:nvPicPr>
            <p:blipFill>
              <a:blip r:embed="rId25" cstate="print">
                <a:extLst>
                  <a:ext uri="{28A0092B-C50C-407E-A947-70E740481C1C}">
                    <a14:useLocalDpi xmlns:a14="http://schemas.microsoft.com/office/drawing/2010/main" val="0"/>
                  </a:ext>
                </a:extLst>
              </a:blip>
              <a:stretch>
                <a:fillRect/>
              </a:stretch>
            </p:blipFill>
            <p:spPr>
              <a:xfrm>
                <a:off x="7557310" y="3635885"/>
                <a:ext cx="491366" cy="278243"/>
              </a:xfrm>
              <a:prstGeom prst="rect">
                <a:avLst/>
              </a:prstGeom>
            </p:spPr>
          </p:pic>
          <p:pic>
            <p:nvPicPr>
              <p:cNvPr id="42" name="図 41">
                <a:extLst>
                  <a:ext uri="{FF2B5EF4-FFF2-40B4-BE49-F238E27FC236}">
                    <a16:creationId xmlns:a16="http://schemas.microsoft.com/office/drawing/2014/main" id="{E0195CE8-0222-4B95-8771-3D00FD22F3DA}"/>
                  </a:ext>
                </a:extLst>
              </p:cNvPr>
              <p:cNvPicPr>
                <a:picLocks noChangeAspect="1"/>
              </p:cNvPicPr>
              <p:nvPr>
                <p:custDataLst>
                  <p:tags r:id="rId8"/>
                </p:custDataLst>
              </p:nvPr>
            </p:nvPicPr>
            <p:blipFill>
              <a:blip r:embed="rId26" cstate="print">
                <a:extLst>
                  <a:ext uri="{28A0092B-C50C-407E-A947-70E740481C1C}">
                    <a14:useLocalDpi xmlns:a14="http://schemas.microsoft.com/office/drawing/2010/main" val="0"/>
                  </a:ext>
                </a:extLst>
              </a:blip>
              <a:stretch>
                <a:fillRect/>
              </a:stretch>
            </p:blipFill>
            <p:spPr>
              <a:xfrm>
                <a:off x="7703802" y="6039988"/>
                <a:ext cx="491366" cy="240749"/>
              </a:xfrm>
              <a:prstGeom prst="rect">
                <a:avLst/>
              </a:prstGeom>
            </p:spPr>
          </p:pic>
          <p:cxnSp>
            <p:nvCxnSpPr>
              <p:cNvPr id="45" name="直線矢印コネクタ 44">
                <a:extLst>
                  <a:ext uri="{FF2B5EF4-FFF2-40B4-BE49-F238E27FC236}">
                    <a16:creationId xmlns:a16="http://schemas.microsoft.com/office/drawing/2014/main" id="{9BFAC828-DFC0-470E-84E8-6C02CB733A41}"/>
                  </a:ext>
                </a:extLst>
              </p:cNvPr>
              <p:cNvCxnSpPr>
                <a:cxnSpLocks/>
              </p:cNvCxnSpPr>
              <p:nvPr/>
            </p:nvCxnSpPr>
            <p:spPr>
              <a:xfrm flipH="1">
                <a:off x="7195132" y="3946307"/>
                <a:ext cx="396260" cy="1047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5B365CC5-FAC7-4B5B-B4E2-8E483D4C9FDC}"/>
                  </a:ext>
                </a:extLst>
              </p:cNvPr>
              <p:cNvCxnSpPr/>
              <p:nvPr/>
            </p:nvCxnSpPr>
            <p:spPr>
              <a:xfrm>
                <a:off x="7591391" y="3947191"/>
                <a:ext cx="0" cy="10353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6E02154C-28A4-4D3D-B55C-273C24F83AAB}"/>
                  </a:ext>
                </a:extLst>
              </p:cNvPr>
              <p:cNvCxnSpPr>
                <a:cxnSpLocks/>
                <a:stCxn id="42" idx="1"/>
              </p:cNvCxnSpPr>
              <p:nvPr/>
            </p:nvCxnSpPr>
            <p:spPr>
              <a:xfrm flipH="1" flipV="1">
                <a:off x="7393264" y="5906469"/>
                <a:ext cx="310538" cy="2538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2E61C6CB-E360-425F-8226-401A4DABE0AC}"/>
                  </a:ext>
                </a:extLst>
              </p:cNvPr>
              <p:cNvCxnSpPr/>
              <p:nvPr/>
            </p:nvCxnSpPr>
            <p:spPr>
              <a:xfrm flipV="1">
                <a:off x="6156176" y="4896026"/>
                <a:ext cx="0" cy="995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B6B07C22-504B-4777-AFD0-7F45A8577A52}"/>
                      </a:ext>
                    </a:extLst>
                  </p:cNvPr>
                  <p:cNvSpPr txBox="1"/>
                  <p:nvPr/>
                </p:nvSpPr>
                <p:spPr>
                  <a:xfrm>
                    <a:off x="6092213" y="4511860"/>
                    <a:ext cx="1782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𝜂</m:t>
                          </m:r>
                        </m:oMath>
                      </m:oMathPara>
                    </a14:m>
                    <a:endParaRPr kumimoji="1" lang="ja-JP" altLang="en-US" dirty="0"/>
                  </a:p>
                </p:txBody>
              </p:sp>
            </mc:Choice>
            <mc:Fallback xmlns="">
              <p:sp>
                <p:nvSpPr>
                  <p:cNvPr id="58" name="テキスト ボックス 57">
                    <a:extLst>
                      <a:ext uri="{FF2B5EF4-FFF2-40B4-BE49-F238E27FC236}">
                        <a16:creationId xmlns:a16="http://schemas.microsoft.com/office/drawing/2014/main" id="{B6B07C22-504B-4777-AFD0-7F45A8577A52}"/>
                      </a:ext>
                    </a:extLst>
                  </p:cNvPr>
                  <p:cNvSpPr txBox="1">
                    <a:spLocks noRot="1" noChangeAspect="1" noMove="1" noResize="1" noEditPoints="1" noAdjustHandles="1" noChangeArrowheads="1" noChangeShapeType="1" noTextEdit="1"/>
                  </p:cNvSpPr>
                  <p:nvPr/>
                </p:nvSpPr>
                <p:spPr>
                  <a:xfrm>
                    <a:off x="6092213" y="4511860"/>
                    <a:ext cx="178254" cy="276999"/>
                  </a:xfrm>
                  <a:prstGeom prst="rect">
                    <a:avLst/>
                  </a:prstGeom>
                  <a:blipFill>
                    <a:blip r:embed="rId28"/>
                    <a:stretch>
                      <a:fillRect l="-33333" r="-26667" b="-23913"/>
                    </a:stretch>
                  </a:blipFill>
                </p:spPr>
                <p:txBody>
                  <a:bodyPr/>
                  <a:lstStyle/>
                  <a:p>
                    <a:r>
                      <a:rPr lang="ja-JP" altLang="en-US">
                        <a:noFill/>
                      </a:rPr>
                      <a:t> </a:t>
                    </a:r>
                  </a:p>
                </p:txBody>
              </p:sp>
            </mc:Fallback>
          </mc:AlternateContent>
          <p:sp>
            <p:nvSpPr>
              <p:cNvPr id="60" name="フリーフォーム: 図形 59">
                <a:extLst>
                  <a:ext uri="{FF2B5EF4-FFF2-40B4-BE49-F238E27FC236}">
                    <a16:creationId xmlns:a16="http://schemas.microsoft.com/office/drawing/2014/main" id="{BD3F923A-6B8D-453E-9672-6E64EF78F6F3}"/>
                  </a:ext>
                </a:extLst>
              </p:cNvPr>
              <p:cNvSpPr/>
              <p:nvPr/>
            </p:nvSpPr>
            <p:spPr>
              <a:xfrm>
                <a:off x="6370406" y="6184568"/>
                <a:ext cx="922638" cy="329513"/>
              </a:xfrm>
              <a:custGeom>
                <a:avLst/>
                <a:gdLst>
                  <a:gd name="connsiteX0" fmla="*/ 0 w 922638"/>
                  <a:gd name="connsiteY0" fmla="*/ 0 h 329513"/>
                  <a:gd name="connsiteX1" fmla="*/ 304800 w 922638"/>
                  <a:gd name="connsiteY1" fmla="*/ 214184 h 329513"/>
                  <a:gd name="connsiteX2" fmla="*/ 922638 w 922638"/>
                  <a:gd name="connsiteY2" fmla="*/ 329513 h 329513"/>
                </a:gdLst>
                <a:ahLst/>
                <a:cxnLst>
                  <a:cxn ang="0">
                    <a:pos x="connsiteX0" y="connsiteY0"/>
                  </a:cxn>
                  <a:cxn ang="0">
                    <a:pos x="connsiteX1" y="connsiteY1"/>
                  </a:cxn>
                  <a:cxn ang="0">
                    <a:pos x="connsiteX2" y="connsiteY2"/>
                  </a:cxn>
                </a:cxnLst>
                <a:rect l="l" t="t" r="r" b="b"/>
                <a:pathLst>
                  <a:path w="922638" h="329513">
                    <a:moveTo>
                      <a:pt x="0" y="0"/>
                    </a:moveTo>
                    <a:cubicBezTo>
                      <a:pt x="75513" y="79632"/>
                      <a:pt x="151027" y="159265"/>
                      <a:pt x="304800" y="214184"/>
                    </a:cubicBezTo>
                    <a:cubicBezTo>
                      <a:pt x="458573" y="269103"/>
                      <a:pt x="690605" y="299308"/>
                      <a:pt x="922638" y="329513"/>
                    </a:cubicBez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45125335-912A-41DD-8F49-FE0708F201F4}"/>
                      </a:ext>
                    </a:extLst>
                  </p:cNvPr>
                  <p:cNvSpPr txBox="1"/>
                  <p:nvPr/>
                </p:nvSpPr>
                <p:spPr>
                  <a:xfrm>
                    <a:off x="7393262" y="6351892"/>
                    <a:ext cx="1865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𝜒</m:t>
                          </m:r>
                        </m:oMath>
                      </m:oMathPara>
                    </a14:m>
                    <a:endParaRPr kumimoji="1" lang="ja-JP" altLang="en-US" dirty="0"/>
                  </a:p>
                </p:txBody>
              </p:sp>
            </mc:Choice>
            <mc:Fallback xmlns="">
              <p:sp>
                <p:nvSpPr>
                  <p:cNvPr id="61" name="テキスト ボックス 60">
                    <a:extLst>
                      <a:ext uri="{FF2B5EF4-FFF2-40B4-BE49-F238E27FC236}">
                        <a16:creationId xmlns:a16="http://schemas.microsoft.com/office/drawing/2014/main" id="{45125335-912A-41DD-8F49-FE0708F201F4}"/>
                      </a:ext>
                    </a:extLst>
                  </p:cNvPr>
                  <p:cNvSpPr txBox="1">
                    <a:spLocks noRot="1" noChangeAspect="1" noMove="1" noResize="1" noEditPoints="1" noAdjustHandles="1" noChangeArrowheads="1" noChangeShapeType="1" noTextEdit="1"/>
                  </p:cNvSpPr>
                  <p:nvPr/>
                </p:nvSpPr>
                <p:spPr>
                  <a:xfrm>
                    <a:off x="7393262" y="6351892"/>
                    <a:ext cx="186590" cy="276999"/>
                  </a:xfrm>
                  <a:prstGeom prst="rect">
                    <a:avLst/>
                  </a:prstGeom>
                  <a:blipFill>
                    <a:blip r:embed="rId29"/>
                    <a:stretch>
                      <a:fillRect l="-33333" r="-30000" b="-22222"/>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65" name="テキスト ボックス 64">
                  <a:extLst>
                    <a:ext uri="{FF2B5EF4-FFF2-40B4-BE49-F238E27FC236}">
                      <a16:creationId xmlns:a16="http://schemas.microsoft.com/office/drawing/2014/main" id="{060748BB-E34D-476A-B4B2-B9B0A9602F07}"/>
                    </a:ext>
                  </a:extLst>
                </p:cNvPr>
                <p:cNvSpPr txBox="1"/>
                <p:nvPr/>
              </p:nvSpPr>
              <p:spPr>
                <a:xfrm>
                  <a:off x="8168269" y="6275481"/>
                  <a:ext cx="33696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𝑆</m:t>
                            </m:r>
                          </m:e>
                          <m:sup>
                            <m:r>
                              <a:rPr kumimoji="1" lang="en-US" altLang="ja-JP" sz="2400" b="0" i="1" smtClean="0">
                                <a:latin typeface="Cambria Math" panose="02040503050406030204" pitchFamily="18" charset="0"/>
                              </a:rPr>
                              <m:t>𝑛</m:t>
                            </m:r>
                          </m:sup>
                        </m:sSup>
                      </m:oMath>
                    </m:oMathPara>
                  </a14:m>
                  <a:endParaRPr kumimoji="1" lang="ja-JP" altLang="en-US" dirty="0"/>
                </a:p>
              </p:txBody>
            </p:sp>
          </mc:Choice>
          <mc:Fallback xmlns="">
            <p:sp>
              <p:nvSpPr>
                <p:cNvPr id="65" name="テキスト ボックス 64">
                  <a:extLst>
                    <a:ext uri="{FF2B5EF4-FFF2-40B4-BE49-F238E27FC236}">
                      <a16:creationId xmlns:a16="http://schemas.microsoft.com/office/drawing/2014/main" id="{060748BB-E34D-476A-B4B2-B9B0A9602F07}"/>
                    </a:ext>
                  </a:extLst>
                </p:cNvPr>
                <p:cNvSpPr txBox="1">
                  <a:spLocks noRot="1" noChangeAspect="1" noMove="1" noResize="1" noEditPoints="1" noAdjustHandles="1" noChangeArrowheads="1" noChangeShapeType="1" noTextEdit="1"/>
                </p:cNvSpPr>
                <p:nvPr/>
              </p:nvSpPr>
              <p:spPr>
                <a:xfrm>
                  <a:off x="8168269" y="6275481"/>
                  <a:ext cx="336960" cy="369332"/>
                </a:xfrm>
                <a:prstGeom prst="rect">
                  <a:avLst/>
                </a:prstGeom>
                <a:blipFill>
                  <a:blip r:embed="rId30"/>
                  <a:stretch>
                    <a:fillRect l="-32727" r="-12727" b="-6557"/>
                  </a:stretch>
                </a:blipFill>
              </p:spPr>
              <p:txBody>
                <a:bodyPr/>
                <a:lstStyle/>
                <a:p>
                  <a:r>
                    <a:rPr lang="ja-JP" altLang="en-US">
                      <a:noFill/>
                    </a:rPr>
                    <a:t> </a:t>
                  </a:r>
                </a:p>
              </p:txBody>
            </p:sp>
          </mc:Fallback>
        </mc:AlternateContent>
      </p:grpSp>
      <p:sp>
        <p:nvSpPr>
          <p:cNvPr id="4" name="スライド番号プレースホルダー 3">
            <a:extLst>
              <a:ext uri="{FF2B5EF4-FFF2-40B4-BE49-F238E27FC236}">
                <a16:creationId xmlns:a16="http://schemas.microsoft.com/office/drawing/2014/main" id="{1D0AB4EF-E64A-47FD-99C2-F790479A4E51}"/>
              </a:ext>
            </a:extLst>
          </p:cNvPr>
          <p:cNvSpPr>
            <a:spLocks noGrp="1"/>
          </p:cNvSpPr>
          <p:nvPr>
            <p:ph type="sldNum" sz="quarter" idx="12"/>
          </p:nvPr>
        </p:nvSpPr>
        <p:spPr/>
        <p:txBody>
          <a:bodyPr/>
          <a:lstStyle/>
          <a:p>
            <a:fld id="{93E195DB-F3B1-45FB-AF15-1376C6AEA06A}" type="slidenum">
              <a:rPr kumimoji="1" lang="ja-JP" altLang="en-US" smtClean="0"/>
              <a:t>12</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933421E-8715-48DB-A27B-9FEF74A33CD2}"/>
              </a:ext>
            </a:extLst>
          </p:cNvPr>
          <p:cNvPicPr>
            <a:picLocks noChangeAspect="1"/>
          </p:cNvPicPr>
          <p:nvPr/>
        </p:nvPicPr>
        <p:blipFill>
          <a:blip r:embed="rId3"/>
          <a:stretch>
            <a:fillRect/>
          </a:stretch>
        </p:blipFill>
        <p:spPr>
          <a:xfrm>
            <a:off x="1367644" y="332656"/>
            <a:ext cx="6408712" cy="5734110"/>
          </a:xfrm>
          <a:prstGeom prst="rect">
            <a:avLst/>
          </a:prstGeom>
        </p:spPr>
      </p:pic>
      <p:sp>
        <p:nvSpPr>
          <p:cNvPr id="5" name="テキスト ボックス 4">
            <a:extLst>
              <a:ext uri="{FF2B5EF4-FFF2-40B4-BE49-F238E27FC236}">
                <a16:creationId xmlns:a16="http://schemas.microsoft.com/office/drawing/2014/main" id="{574A33CA-F8FA-44D3-A46F-6E1FE4C1A6FB}"/>
              </a:ext>
            </a:extLst>
          </p:cNvPr>
          <p:cNvSpPr txBox="1"/>
          <p:nvPr/>
        </p:nvSpPr>
        <p:spPr>
          <a:xfrm>
            <a:off x="5292080" y="6237312"/>
            <a:ext cx="3600400" cy="400110"/>
          </a:xfrm>
          <a:prstGeom prst="rect">
            <a:avLst/>
          </a:prstGeom>
          <a:noFill/>
        </p:spPr>
        <p:txBody>
          <a:bodyPr wrap="square" rtlCol="0">
            <a:spAutoFit/>
          </a:bodyPr>
          <a:lstStyle/>
          <a:p>
            <a:r>
              <a:rPr kumimoji="1" lang="en-US" altLang="ja-JP" sz="2000" dirty="0"/>
              <a:t>[Penrose R: PRL10, 66 (1963)]</a:t>
            </a:r>
            <a:endParaRPr kumimoji="1" lang="ja-JP" altLang="en-US" sz="2000" dirty="0"/>
          </a:p>
        </p:txBody>
      </p:sp>
      <p:sp>
        <p:nvSpPr>
          <p:cNvPr id="2" name="スライド番号プレースホルダー 1">
            <a:extLst>
              <a:ext uri="{FF2B5EF4-FFF2-40B4-BE49-F238E27FC236}">
                <a16:creationId xmlns:a16="http://schemas.microsoft.com/office/drawing/2014/main" id="{D7189CD6-F2AE-4DFD-9000-74490C2727DA}"/>
              </a:ext>
            </a:extLst>
          </p:cNvPr>
          <p:cNvSpPr>
            <a:spLocks noGrp="1"/>
          </p:cNvSpPr>
          <p:nvPr>
            <p:ph type="sldNum" sz="quarter" idx="12"/>
          </p:nvPr>
        </p:nvSpPr>
        <p:spPr/>
        <p:txBody>
          <a:bodyPr/>
          <a:lstStyle/>
          <a:p>
            <a:fld id="{93E195DB-F3B1-45FB-AF15-1376C6AEA06A}" type="slidenum">
              <a:rPr kumimoji="1" lang="ja-JP" altLang="en-US" smtClean="0"/>
              <a:t>13</a:t>
            </a:fld>
            <a:endParaRPr kumimoji="1" lang="ja-JP" altLang="en-US"/>
          </a:p>
        </p:txBody>
      </p:sp>
    </p:spTree>
    <p:extLst>
      <p:ext uri="{BB962C8B-B14F-4D97-AF65-F5344CB8AC3E}">
        <p14:creationId xmlns:p14="http://schemas.microsoft.com/office/powerpoint/2010/main" val="27511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31C17B9-3E73-4345-A54E-791391AF42CE}"/>
              </a:ext>
            </a:extLst>
          </p:cNvPr>
          <p:cNvSpPr>
            <a:spLocks noGrp="1"/>
          </p:cNvSpPr>
          <p:nvPr>
            <p:ph type="title"/>
          </p:nvPr>
        </p:nvSpPr>
        <p:spPr>
          <a:xfrm>
            <a:off x="454738" y="352346"/>
            <a:ext cx="8229600" cy="576064"/>
          </a:xfrm>
        </p:spPr>
        <p:txBody>
          <a:bodyPr>
            <a:noAutofit/>
          </a:bodyPr>
          <a:lstStyle/>
          <a:p>
            <a:r>
              <a:rPr lang="ja-JP" altLang="en-US" sz="3600" i="0" dirty="0"/>
              <a:t>漸近的に単純</a:t>
            </a:r>
            <a:r>
              <a:rPr lang="en-US" altLang="ja-JP" sz="3600" i="0" dirty="0"/>
              <a:t> </a:t>
            </a:r>
            <a:r>
              <a:rPr lang="ja-JP" altLang="en-US" sz="3600" i="0" dirty="0"/>
              <a:t>な時空</a:t>
            </a:r>
          </a:p>
        </p:txBody>
      </p:sp>
      <p:sp>
        <p:nvSpPr>
          <p:cNvPr id="8" name="テキスト ボックス 7">
            <a:extLst>
              <a:ext uri="{FF2B5EF4-FFF2-40B4-BE49-F238E27FC236}">
                <a16:creationId xmlns:a16="http://schemas.microsoft.com/office/drawing/2014/main" id="{58986341-ECEA-42BD-8670-F6303A913AB2}"/>
              </a:ext>
            </a:extLst>
          </p:cNvPr>
          <p:cNvSpPr txBox="1"/>
          <p:nvPr/>
        </p:nvSpPr>
        <p:spPr>
          <a:xfrm>
            <a:off x="549611" y="1078493"/>
            <a:ext cx="5054286" cy="830997"/>
          </a:xfrm>
          <a:prstGeom prst="rect">
            <a:avLst/>
          </a:prstGeom>
          <a:noFill/>
        </p:spPr>
        <p:txBody>
          <a:bodyPr wrap="square">
            <a:spAutoFit/>
          </a:bodyPr>
          <a:lstStyle/>
          <a:p>
            <a:r>
              <a:rPr kumimoji="1" lang="ja-JP" altLang="en-US" sz="2400" dirty="0">
                <a:solidFill>
                  <a:srgbClr val="C00000"/>
                </a:solidFill>
              </a:rPr>
              <a:t>真空時空の無限遠の構造は，宇宙定数</a:t>
            </a:r>
            <a:r>
              <a:rPr kumimoji="1" lang="en-US" altLang="ja-JP" sz="2400" dirty="0">
                <a:solidFill>
                  <a:srgbClr val="C00000"/>
                </a:solidFill>
              </a:rPr>
              <a:t> </a:t>
            </a:r>
            <a:r>
              <a:rPr kumimoji="1" lang="en-US" altLang="ja-JP" sz="2400" dirty="0">
                <a:solidFill>
                  <a:srgbClr val="C00000"/>
                </a:solidFill>
                <a:latin typeface="Symbol" pitchFamily="18" charset="2"/>
              </a:rPr>
              <a:t>L</a:t>
            </a:r>
            <a:r>
              <a:rPr kumimoji="1" lang="ja-JP" altLang="en-US" sz="2400" dirty="0">
                <a:solidFill>
                  <a:srgbClr val="C00000"/>
                </a:solidFill>
                <a:latin typeface="Symbol" pitchFamily="18" charset="2"/>
              </a:rPr>
              <a:t>の符号に敏感：</a:t>
            </a:r>
            <a:r>
              <a:rPr lang="en-US" altLang="ja-JP" sz="2000" dirty="0">
                <a:solidFill>
                  <a:srgbClr val="0000FF"/>
                </a:solidFill>
              </a:rPr>
              <a:t>[Penrose 1964]</a:t>
            </a:r>
            <a:endParaRPr lang="ja-JP" altLang="en-US" sz="2400" dirty="0">
              <a:solidFill>
                <a:srgbClr val="0000FF"/>
              </a:solidFill>
            </a:endParaRP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72BD0B0C-D469-4678-B691-B4C0B4E82E70}"/>
                  </a:ext>
                </a:extLst>
              </p:cNvPr>
              <p:cNvSpPr txBox="1"/>
              <p:nvPr/>
            </p:nvSpPr>
            <p:spPr>
              <a:xfrm>
                <a:off x="549611" y="4333150"/>
                <a:ext cx="5147587" cy="747512"/>
              </a:xfrm>
              <a:prstGeom prst="rect">
                <a:avLst/>
              </a:prstGeom>
              <a:noFill/>
            </p:spPr>
            <p:txBody>
              <a:bodyPr wrap="square">
                <a:spAutoFit/>
              </a:bodyPr>
              <a:lstStyle/>
              <a:p>
                <a:pPr marL="0" lvl="1">
                  <a:lnSpc>
                    <a:spcPct val="110000"/>
                  </a:lnSpc>
                  <a:spcBef>
                    <a:spcPts val="600"/>
                  </a:spcBef>
                </a:pPr>
                <a14:m>
                  <m:oMath xmlns:m="http://schemas.openxmlformats.org/officeDocument/2006/math">
                    <m:r>
                      <a:rPr lang="ja-JP" altLang="en-US" sz="2000" i="1" dirty="0" smtClean="0">
                        <a:latin typeface="Cambria Math" panose="02040503050406030204" pitchFamily="18" charset="0"/>
                      </a:rPr>
                      <m:t>時空</m:t>
                    </m:r>
                    <m:r>
                      <a:rPr lang="en-US" altLang="ja-JP" sz="2000" i="1" dirty="0" smtClean="0">
                        <a:latin typeface="Cambria Math" panose="02040503050406030204" pitchFamily="18" charset="0"/>
                      </a:rPr>
                      <m:t>𝑀</m:t>
                    </m:r>
                  </m:oMath>
                </a14:m>
                <a:r>
                  <a:rPr lang="ja-JP" altLang="en-US" sz="2000" dirty="0"/>
                  <a:t>の無限遠近傍が，</a:t>
                </a:r>
                <a:r>
                  <a:rPr lang="en-US" altLang="ja-JP" sz="2000" dirty="0"/>
                  <a:t> </a:t>
                </a:r>
                <a14:m>
                  <m:oMath xmlns:m="http://schemas.openxmlformats.org/officeDocument/2006/math">
                    <m:sSup>
                      <m:sSupPr>
                        <m:ctrlPr>
                          <a:rPr lang="en-US" altLang="ja-JP" sz="2000" i="1" dirty="0">
                            <a:latin typeface="Cambria Math" panose="02040503050406030204" pitchFamily="18" charset="0"/>
                          </a:rPr>
                        </m:ctrlPr>
                      </m:sSupPr>
                      <m:e>
                        <m:r>
                          <a:rPr lang="en-US" altLang="ja-JP" sz="2000" i="1" dirty="0">
                            <a:latin typeface="Cambria Math" panose="02040503050406030204" pitchFamily="18" charset="0"/>
                          </a:rPr>
                          <m:t>𝐸</m:t>
                        </m:r>
                      </m:e>
                      <m:sup>
                        <m:r>
                          <a:rPr lang="en-US" altLang="ja-JP" sz="2000" i="1" dirty="0">
                            <a:latin typeface="Cambria Math" panose="02040503050406030204" pitchFamily="18" charset="0"/>
                          </a:rPr>
                          <m:t>𝑛</m:t>
                        </m:r>
                        <m:r>
                          <a:rPr lang="en-US" altLang="ja-JP" sz="2000" i="1" dirty="0">
                            <a:latin typeface="Cambria Math" panose="02040503050406030204" pitchFamily="18" charset="0"/>
                          </a:rPr>
                          <m:t>,1</m:t>
                        </m:r>
                      </m:sup>
                    </m:sSup>
                  </m:oMath>
                </a14:m>
                <a:r>
                  <a:rPr lang="en-US" altLang="ja-JP" sz="2000" dirty="0"/>
                  <a:t>,  </a:t>
                </a:r>
                <a14:m>
                  <m:oMath xmlns:m="http://schemas.openxmlformats.org/officeDocument/2006/math">
                    <m:r>
                      <m:rPr>
                        <m:sty m:val="p"/>
                      </m:rPr>
                      <a:rPr lang="en-US" altLang="ja-JP" sz="2000" dirty="0">
                        <a:latin typeface="Cambria Math" panose="02040503050406030204" pitchFamily="18" charset="0"/>
                      </a:rPr>
                      <m:t>d</m:t>
                    </m:r>
                    <m:sSup>
                      <m:sSupPr>
                        <m:ctrlPr>
                          <a:rPr lang="en-US" altLang="ja-JP" sz="2000" i="1" dirty="0">
                            <a:latin typeface="Cambria Math" panose="02040503050406030204" pitchFamily="18" charset="0"/>
                          </a:rPr>
                        </m:ctrlPr>
                      </m:sSupPr>
                      <m:e>
                        <m:r>
                          <m:rPr>
                            <m:sty m:val="p"/>
                          </m:rPr>
                          <a:rPr lang="en-US" altLang="ja-JP" sz="2000" dirty="0">
                            <a:latin typeface="Cambria Math" panose="02040503050406030204" pitchFamily="18" charset="0"/>
                          </a:rPr>
                          <m:t>S</m:t>
                        </m:r>
                      </m:e>
                      <m:sup>
                        <m:r>
                          <a:rPr lang="en-US" altLang="ja-JP" sz="2000" i="1" dirty="0">
                            <a:latin typeface="Cambria Math" panose="02040503050406030204" pitchFamily="18" charset="0"/>
                          </a:rPr>
                          <m:t>𝑛</m:t>
                        </m:r>
                        <m:r>
                          <a:rPr lang="en-US" altLang="ja-JP" sz="2000" i="1" dirty="0">
                            <a:latin typeface="Cambria Math" panose="02040503050406030204" pitchFamily="18" charset="0"/>
                          </a:rPr>
                          <m:t>+1</m:t>
                        </m:r>
                      </m:sup>
                    </m:sSup>
                  </m:oMath>
                </a14:m>
                <a:r>
                  <a:rPr lang="ja-JP" altLang="en-US" sz="2000" dirty="0"/>
                  <a:t>，</a:t>
                </a:r>
                <a:r>
                  <a:rPr lang="en-US" altLang="ja-JP" sz="2000" dirty="0"/>
                  <a:t> </a:t>
                </a:r>
                <a14:m>
                  <m:oMath xmlns:m="http://schemas.openxmlformats.org/officeDocument/2006/math">
                    <m:r>
                      <m:rPr>
                        <m:sty m:val="p"/>
                      </m:rPr>
                      <a:rPr lang="en-US" altLang="ja-JP" sz="2000" dirty="0">
                        <a:latin typeface="Cambria Math" panose="02040503050406030204" pitchFamily="18" charset="0"/>
                      </a:rPr>
                      <m:t>ad</m:t>
                    </m:r>
                    <m:sSup>
                      <m:sSupPr>
                        <m:ctrlPr>
                          <a:rPr lang="en-US" altLang="ja-JP" sz="2000" i="1" dirty="0">
                            <a:latin typeface="Cambria Math" panose="02040503050406030204" pitchFamily="18" charset="0"/>
                          </a:rPr>
                        </m:ctrlPr>
                      </m:sSupPr>
                      <m:e>
                        <m:r>
                          <m:rPr>
                            <m:sty m:val="p"/>
                          </m:rPr>
                          <a:rPr lang="en-US" altLang="ja-JP" sz="2000" dirty="0">
                            <a:latin typeface="Cambria Math" panose="02040503050406030204" pitchFamily="18" charset="0"/>
                          </a:rPr>
                          <m:t>S</m:t>
                        </m:r>
                      </m:e>
                      <m:sup>
                        <m:r>
                          <a:rPr lang="en-US" altLang="ja-JP" sz="2000" i="1" dirty="0">
                            <a:latin typeface="Cambria Math" panose="02040503050406030204" pitchFamily="18" charset="0"/>
                          </a:rPr>
                          <m:t>𝑛</m:t>
                        </m:r>
                        <m:r>
                          <a:rPr lang="en-US" altLang="ja-JP" sz="2000" i="1" dirty="0">
                            <a:latin typeface="Cambria Math" panose="02040503050406030204" pitchFamily="18" charset="0"/>
                          </a:rPr>
                          <m:t>+1</m:t>
                        </m:r>
                      </m:sup>
                    </m:sSup>
                  </m:oMath>
                </a14:m>
                <a:r>
                  <a:rPr lang="en-US" altLang="ja-JP" sz="2000" dirty="0"/>
                  <a:t> </a:t>
                </a:r>
                <a:r>
                  <a:rPr lang="ja-JP" altLang="en-US" sz="2000" dirty="0"/>
                  <a:t>のいずれかの無限遠と同じ構造をもつ</a:t>
                </a:r>
                <a:endParaRPr lang="en-US" altLang="ja-JP" sz="2000" dirty="0"/>
              </a:p>
            </p:txBody>
          </p:sp>
        </mc:Choice>
        <mc:Fallback xmlns="">
          <p:sp>
            <p:nvSpPr>
              <p:cNvPr id="12" name="テキスト ボックス 11">
                <a:extLst>
                  <a:ext uri="{FF2B5EF4-FFF2-40B4-BE49-F238E27FC236}">
                    <a16:creationId xmlns:a16="http://schemas.microsoft.com/office/drawing/2014/main" id="{72BD0B0C-D469-4678-B691-B4C0B4E82E70}"/>
                  </a:ext>
                </a:extLst>
              </p:cNvPr>
              <p:cNvSpPr txBox="1">
                <a:spLocks noRot="1" noChangeAspect="1" noMove="1" noResize="1" noEditPoints="1" noAdjustHandles="1" noChangeArrowheads="1" noChangeShapeType="1" noTextEdit="1"/>
              </p:cNvSpPr>
              <p:nvPr/>
            </p:nvSpPr>
            <p:spPr>
              <a:xfrm>
                <a:off x="549611" y="4333150"/>
                <a:ext cx="5147587" cy="747512"/>
              </a:xfrm>
              <a:prstGeom prst="rect">
                <a:avLst/>
              </a:prstGeom>
              <a:blipFill>
                <a:blip r:embed="rId10"/>
                <a:stretch>
                  <a:fillRect l="-473" t="-6557" r="-592" b="-11475"/>
                </a:stretch>
              </a:blipFill>
            </p:spPr>
            <p:txBody>
              <a:bodyPr/>
              <a:lstStyle/>
              <a:p>
                <a:r>
                  <a:rPr lang="ja-JP" altLang="en-US">
                    <a:noFill/>
                  </a:rPr>
                  <a:t> </a:t>
                </a:r>
              </a:p>
            </p:txBody>
          </p:sp>
        </mc:Fallback>
      </mc:AlternateContent>
      <p:pic>
        <p:nvPicPr>
          <p:cNvPr id="17" name="図 16" descr="\documentclass{slides}\pagestyle{empty}&#10;\usepackage{color}&#10;\input hkmac&#10;\begin{document}&#10; $\Lambda=0$ \Then  $\scri$: Null &#10;\end{document}&#10;" title="IguanaTex Bitmap Display">
            <a:extLst>
              <a:ext uri="{FF2B5EF4-FFF2-40B4-BE49-F238E27FC236}">
                <a16:creationId xmlns:a16="http://schemas.microsoft.com/office/drawing/2014/main" id="{05D33F46-18E6-43E1-9523-1ED907BF1565}"/>
              </a:ext>
            </a:extLst>
          </p:cNvPr>
          <p:cNvPicPr>
            <a:picLocks noChangeAspect="1"/>
          </p:cNvPicPr>
          <p:nvPr>
            <p:custDataLst>
              <p:tags r:id="rId1"/>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42688" y="2976868"/>
            <a:ext cx="2296846" cy="191341"/>
          </a:xfrm>
          <a:prstGeom prst="rect">
            <a:avLst/>
          </a:prstGeom>
          <a:noFill/>
          <a:ln/>
          <a:effectLst/>
        </p:spPr>
      </p:pic>
      <p:pic>
        <p:nvPicPr>
          <p:cNvPr id="18" name="図 17" descr="TP_tmp.png">
            <a:extLst>
              <a:ext uri="{FF2B5EF4-FFF2-40B4-BE49-F238E27FC236}">
                <a16:creationId xmlns:a16="http://schemas.microsoft.com/office/drawing/2014/main" id="{2D82A222-E514-4F21-A4F0-D4B6EFCF9E50}"/>
              </a:ext>
            </a:extLst>
          </p:cNvPr>
          <p:cNvPicPr>
            <a:picLocks noChangeAspect="1"/>
          </p:cNvPicPr>
          <p:nvPr>
            <p:custDataLst>
              <p:tags r:id="rId2"/>
            </p:custDataLst>
          </p:nvPr>
        </p:nvPicPr>
        <p:blipFill>
          <a:blip r:embed="rId12" cstate="print">
            <a:clrChange>
              <a:clrFrom>
                <a:srgbClr val="FFFFFF"/>
              </a:clrFrom>
              <a:clrTo>
                <a:srgbClr val="FFFFFF">
                  <a:alpha val="0"/>
                </a:srgbClr>
              </a:clrTo>
            </a:clrChange>
          </a:blip>
          <a:stretch>
            <a:fillRect/>
          </a:stretch>
        </p:blipFill>
        <p:spPr>
          <a:xfrm>
            <a:off x="1619672" y="2087880"/>
            <a:ext cx="2032706" cy="595176"/>
          </a:xfrm>
          <a:prstGeom prst="rect">
            <a:avLst/>
          </a:prstGeom>
          <a:noFill/>
        </p:spPr>
      </p:pic>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07D69DC2-36D5-427B-9BD7-E3FFE0855E65}"/>
                  </a:ext>
                </a:extLst>
              </p:cNvPr>
              <p:cNvSpPr txBox="1"/>
              <p:nvPr/>
            </p:nvSpPr>
            <p:spPr>
              <a:xfrm>
                <a:off x="931181" y="5529198"/>
                <a:ext cx="4572000" cy="738664"/>
              </a:xfrm>
              <a:prstGeom prst="rect">
                <a:avLst/>
              </a:prstGeom>
              <a:noFill/>
            </p:spPr>
            <p:txBody>
              <a:bodyPr wrap="square">
                <a:spAutoFit/>
              </a:bodyPr>
              <a:lstStyle/>
              <a:p>
                <a:r>
                  <a:rPr lang="en-US" altLang="ja-JP" sz="2400" dirty="0"/>
                  <a:t> </a:t>
                </a:r>
                <a14:m>
                  <m:oMath xmlns:m="http://schemas.openxmlformats.org/officeDocument/2006/math">
                    <m:r>
                      <a:rPr lang="en-US" altLang="ja-JP" sz="2400" i="1" dirty="0" smtClean="0">
                        <a:solidFill>
                          <a:srgbClr val="00B050"/>
                        </a:solidFill>
                        <a:latin typeface="Cambria Math" panose="02040503050406030204" pitchFamily="18" charset="0"/>
                      </a:rPr>
                      <m:t>𝑀</m:t>
                    </m:r>
                  </m:oMath>
                </a14:m>
                <a:r>
                  <a:rPr lang="en-US" altLang="ja-JP" sz="2400" dirty="0">
                    <a:solidFill>
                      <a:srgbClr val="00B050"/>
                    </a:solidFill>
                  </a:rPr>
                  <a:t>:  </a:t>
                </a:r>
                <a:r>
                  <a:rPr lang="ja-JP" altLang="en-US" sz="2400" dirty="0">
                    <a:solidFill>
                      <a:srgbClr val="00B050"/>
                    </a:solidFill>
                  </a:rPr>
                  <a:t>弱い意味で漸近的に単純</a:t>
                </a:r>
                <a:endParaRPr lang="en-US" altLang="ja-JP" sz="2400" dirty="0"/>
              </a:p>
              <a:p>
                <a:r>
                  <a:rPr lang="en-US" altLang="ja-JP" sz="1800" dirty="0"/>
                  <a:t> (weakly asymptotically simple)</a:t>
                </a:r>
                <a:endParaRPr lang="ja-JP" altLang="en-US" dirty="0"/>
              </a:p>
            </p:txBody>
          </p:sp>
        </mc:Choice>
        <mc:Fallback xmlns="">
          <p:sp>
            <p:nvSpPr>
              <p:cNvPr id="13" name="テキスト ボックス 12">
                <a:extLst>
                  <a:ext uri="{FF2B5EF4-FFF2-40B4-BE49-F238E27FC236}">
                    <a16:creationId xmlns:a16="http://schemas.microsoft.com/office/drawing/2014/main" id="{07D69DC2-36D5-427B-9BD7-E3FFE0855E65}"/>
                  </a:ext>
                </a:extLst>
              </p:cNvPr>
              <p:cNvSpPr txBox="1">
                <a:spLocks noRot="1" noChangeAspect="1" noMove="1" noResize="1" noEditPoints="1" noAdjustHandles="1" noChangeArrowheads="1" noChangeShapeType="1" noTextEdit="1"/>
              </p:cNvSpPr>
              <p:nvPr/>
            </p:nvSpPr>
            <p:spPr>
              <a:xfrm>
                <a:off x="931181" y="5529198"/>
                <a:ext cx="4572000" cy="738664"/>
              </a:xfrm>
              <a:prstGeom prst="rect">
                <a:avLst/>
              </a:prstGeom>
              <a:blipFill>
                <a:blip r:embed="rId13"/>
                <a:stretch>
                  <a:fillRect l="-133" t="-9917" b="-12397"/>
                </a:stretch>
              </a:blipFill>
            </p:spPr>
            <p:txBody>
              <a:bodyPr/>
              <a:lstStyle/>
              <a:p>
                <a:r>
                  <a:rPr lang="ja-JP" altLang="en-US">
                    <a:noFill/>
                  </a:rPr>
                  <a:t> </a:t>
                </a:r>
              </a:p>
            </p:txBody>
          </p:sp>
        </mc:Fallback>
      </mc:AlternateContent>
      <p:sp>
        <p:nvSpPr>
          <p:cNvPr id="3" name="矢印: 下 2">
            <a:extLst>
              <a:ext uri="{FF2B5EF4-FFF2-40B4-BE49-F238E27FC236}">
                <a16:creationId xmlns:a16="http://schemas.microsoft.com/office/drawing/2014/main" id="{6DD8501A-508E-416E-989E-9849B9B9E367}"/>
              </a:ext>
            </a:extLst>
          </p:cNvPr>
          <p:cNvSpPr/>
          <p:nvPr/>
        </p:nvSpPr>
        <p:spPr>
          <a:xfrm>
            <a:off x="2699792" y="5232051"/>
            <a:ext cx="576064" cy="2337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64" name="グループ化 2263">
            <a:extLst>
              <a:ext uri="{FF2B5EF4-FFF2-40B4-BE49-F238E27FC236}">
                <a16:creationId xmlns:a16="http://schemas.microsoft.com/office/drawing/2014/main" id="{C5BA29E4-04E5-4DC8-AB70-FBD6C974415A}"/>
              </a:ext>
            </a:extLst>
          </p:cNvPr>
          <p:cNvGrpSpPr/>
          <p:nvPr/>
        </p:nvGrpSpPr>
        <p:grpSpPr>
          <a:xfrm>
            <a:off x="6133574" y="3562907"/>
            <a:ext cx="2582940" cy="2726770"/>
            <a:chOff x="6133574" y="3850950"/>
            <a:chExt cx="2582940" cy="2726770"/>
          </a:xfrm>
        </p:grpSpPr>
        <p:grpSp>
          <p:nvGrpSpPr>
            <p:cNvPr id="45" name="Group 31">
              <a:extLst>
                <a:ext uri="{FF2B5EF4-FFF2-40B4-BE49-F238E27FC236}">
                  <a16:creationId xmlns:a16="http://schemas.microsoft.com/office/drawing/2014/main" id="{EBF4CCBE-821C-4913-942F-E538BB1F8DD9}"/>
                </a:ext>
              </a:extLst>
            </p:cNvPr>
            <p:cNvGrpSpPr>
              <a:grpSpLocks noChangeAspect="1"/>
            </p:cNvGrpSpPr>
            <p:nvPr/>
          </p:nvGrpSpPr>
          <p:grpSpPr bwMode="auto">
            <a:xfrm>
              <a:off x="6133574" y="3850950"/>
              <a:ext cx="1825625" cy="2562225"/>
              <a:chOff x="3653" y="2454"/>
              <a:chExt cx="1150" cy="1614"/>
            </a:xfrm>
          </p:grpSpPr>
          <p:sp>
            <p:nvSpPr>
              <p:cNvPr id="49" name="Line 36">
                <a:extLst>
                  <a:ext uri="{FF2B5EF4-FFF2-40B4-BE49-F238E27FC236}">
                    <a16:creationId xmlns:a16="http://schemas.microsoft.com/office/drawing/2014/main" id="{BD28EB2D-C1B6-4AA6-A396-19D8B7DF58E9}"/>
                  </a:ext>
                </a:extLst>
              </p:cNvPr>
              <p:cNvSpPr>
                <a:spLocks noChangeShapeType="1"/>
              </p:cNvSpPr>
              <p:nvPr/>
            </p:nvSpPr>
            <p:spPr bwMode="auto">
              <a:xfrm>
                <a:off x="3981" y="2766"/>
                <a:ext cx="0" cy="106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37">
                <a:extLst>
                  <a:ext uri="{FF2B5EF4-FFF2-40B4-BE49-F238E27FC236}">
                    <a16:creationId xmlns:a16="http://schemas.microsoft.com/office/drawing/2014/main" id="{B966B0D0-5587-42F9-8165-7EB32F4148A3}"/>
                  </a:ext>
                </a:extLst>
              </p:cNvPr>
              <p:cNvSpPr>
                <a:spLocks noChangeShapeType="1"/>
              </p:cNvSpPr>
              <p:nvPr/>
            </p:nvSpPr>
            <p:spPr bwMode="auto">
              <a:xfrm flipH="1">
                <a:off x="4682" y="3825"/>
                <a:ext cx="8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Line 38">
                <a:extLst>
                  <a:ext uri="{FF2B5EF4-FFF2-40B4-BE49-F238E27FC236}">
                    <a16:creationId xmlns:a16="http://schemas.microsoft.com/office/drawing/2014/main" id="{DC093124-36BD-4A18-BD70-EC810094BE34}"/>
                  </a:ext>
                </a:extLst>
              </p:cNvPr>
              <p:cNvSpPr>
                <a:spLocks noChangeShapeType="1"/>
              </p:cNvSpPr>
              <p:nvPr/>
            </p:nvSpPr>
            <p:spPr bwMode="auto">
              <a:xfrm flipH="1">
                <a:off x="4621" y="3825"/>
                <a:ext cx="2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Line 39">
                <a:extLst>
                  <a:ext uri="{FF2B5EF4-FFF2-40B4-BE49-F238E27FC236}">
                    <a16:creationId xmlns:a16="http://schemas.microsoft.com/office/drawing/2014/main" id="{C5CF9D1B-9A27-409F-B8E6-6E50D695F71E}"/>
                  </a:ext>
                </a:extLst>
              </p:cNvPr>
              <p:cNvSpPr>
                <a:spLocks noChangeShapeType="1"/>
              </p:cNvSpPr>
              <p:nvPr/>
            </p:nvSpPr>
            <p:spPr bwMode="auto">
              <a:xfrm flipH="1">
                <a:off x="4499" y="3825"/>
                <a:ext cx="8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Line 40">
                <a:extLst>
                  <a:ext uri="{FF2B5EF4-FFF2-40B4-BE49-F238E27FC236}">
                    <a16:creationId xmlns:a16="http://schemas.microsoft.com/office/drawing/2014/main" id="{1B3F4970-FC30-43AA-AF59-B920AF8C2DAC}"/>
                  </a:ext>
                </a:extLst>
              </p:cNvPr>
              <p:cNvSpPr>
                <a:spLocks noChangeShapeType="1"/>
              </p:cNvSpPr>
              <p:nvPr/>
            </p:nvSpPr>
            <p:spPr bwMode="auto">
              <a:xfrm flipH="1">
                <a:off x="4438" y="3825"/>
                <a:ext cx="2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41">
                <a:extLst>
                  <a:ext uri="{FF2B5EF4-FFF2-40B4-BE49-F238E27FC236}">
                    <a16:creationId xmlns:a16="http://schemas.microsoft.com/office/drawing/2014/main" id="{0514F2BA-BC6A-40B0-BF34-051C947C8E67}"/>
                  </a:ext>
                </a:extLst>
              </p:cNvPr>
              <p:cNvSpPr>
                <a:spLocks noChangeShapeType="1"/>
              </p:cNvSpPr>
              <p:nvPr/>
            </p:nvSpPr>
            <p:spPr bwMode="auto">
              <a:xfrm flipH="1">
                <a:off x="4316" y="3825"/>
                <a:ext cx="8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Line 42">
                <a:extLst>
                  <a:ext uri="{FF2B5EF4-FFF2-40B4-BE49-F238E27FC236}">
                    <a16:creationId xmlns:a16="http://schemas.microsoft.com/office/drawing/2014/main" id="{35BB1CAE-FDC5-4A29-8B6D-2A17D54F7AA7}"/>
                  </a:ext>
                </a:extLst>
              </p:cNvPr>
              <p:cNvSpPr>
                <a:spLocks noChangeShapeType="1"/>
              </p:cNvSpPr>
              <p:nvPr/>
            </p:nvSpPr>
            <p:spPr bwMode="auto">
              <a:xfrm flipH="1">
                <a:off x="4255" y="3825"/>
                <a:ext cx="2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Line 43">
                <a:extLst>
                  <a:ext uri="{FF2B5EF4-FFF2-40B4-BE49-F238E27FC236}">
                    <a16:creationId xmlns:a16="http://schemas.microsoft.com/office/drawing/2014/main" id="{D37ECCE9-6956-4F79-843D-4F8700C05E1D}"/>
                  </a:ext>
                </a:extLst>
              </p:cNvPr>
              <p:cNvSpPr>
                <a:spLocks noChangeShapeType="1"/>
              </p:cNvSpPr>
              <p:nvPr/>
            </p:nvSpPr>
            <p:spPr bwMode="auto">
              <a:xfrm flipH="1">
                <a:off x="4132" y="3825"/>
                <a:ext cx="8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Line 44">
                <a:extLst>
                  <a:ext uri="{FF2B5EF4-FFF2-40B4-BE49-F238E27FC236}">
                    <a16:creationId xmlns:a16="http://schemas.microsoft.com/office/drawing/2014/main" id="{9991D7D0-6EE3-41D7-8033-76F7DDF6F518}"/>
                  </a:ext>
                </a:extLst>
              </p:cNvPr>
              <p:cNvSpPr>
                <a:spLocks noChangeShapeType="1"/>
              </p:cNvSpPr>
              <p:nvPr/>
            </p:nvSpPr>
            <p:spPr bwMode="auto">
              <a:xfrm flipH="1">
                <a:off x="4071" y="3825"/>
                <a:ext cx="2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45">
                <a:extLst>
                  <a:ext uri="{FF2B5EF4-FFF2-40B4-BE49-F238E27FC236}">
                    <a16:creationId xmlns:a16="http://schemas.microsoft.com/office/drawing/2014/main" id="{9AA195B6-D01A-4E6C-B354-0218BC96A595}"/>
                  </a:ext>
                </a:extLst>
              </p:cNvPr>
              <p:cNvSpPr>
                <a:spLocks noChangeShapeType="1"/>
              </p:cNvSpPr>
              <p:nvPr/>
            </p:nvSpPr>
            <p:spPr bwMode="auto">
              <a:xfrm flipH="1">
                <a:off x="3984" y="3825"/>
                <a:ext cx="5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Line 46">
                <a:extLst>
                  <a:ext uri="{FF2B5EF4-FFF2-40B4-BE49-F238E27FC236}">
                    <a16:creationId xmlns:a16="http://schemas.microsoft.com/office/drawing/2014/main" id="{A0D4E274-5D4D-41B4-8BB9-4203791E563D}"/>
                  </a:ext>
                </a:extLst>
              </p:cNvPr>
              <p:cNvSpPr>
                <a:spLocks noChangeShapeType="1"/>
              </p:cNvSpPr>
              <p:nvPr/>
            </p:nvSpPr>
            <p:spPr bwMode="auto">
              <a:xfrm flipH="1">
                <a:off x="4689" y="2748"/>
                <a:ext cx="87"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47">
                <a:extLst>
                  <a:ext uri="{FF2B5EF4-FFF2-40B4-BE49-F238E27FC236}">
                    <a16:creationId xmlns:a16="http://schemas.microsoft.com/office/drawing/2014/main" id="{DAF54B69-82B3-4C44-9EA4-1840D7DC1613}"/>
                  </a:ext>
                </a:extLst>
              </p:cNvPr>
              <p:cNvSpPr>
                <a:spLocks noChangeShapeType="1"/>
              </p:cNvSpPr>
              <p:nvPr/>
            </p:nvSpPr>
            <p:spPr bwMode="auto">
              <a:xfrm flipH="1">
                <a:off x="4628" y="2750"/>
                <a:ext cx="2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Line 48">
                <a:extLst>
                  <a:ext uri="{FF2B5EF4-FFF2-40B4-BE49-F238E27FC236}">
                    <a16:creationId xmlns:a16="http://schemas.microsoft.com/office/drawing/2014/main" id="{7A1DE0DC-CC07-455D-B742-150AA88B7500}"/>
                  </a:ext>
                </a:extLst>
              </p:cNvPr>
              <p:cNvSpPr>
                <a:spLocks noChangeShapeType="1"/>
              </p:cNvSpPr>
              <p:nvPr/>
            </p:nvSpPr>
            <p:spPr bwMode="auto">
              <a:xfrm flipH="1">
                <a:off x="4505" y="2751"/>
                <a:ext cx="88"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49">
                <a:extLst>
                  <a:ext uri="{FF2B5EF4-FFF2-40B4-BE49-F238E27FC236}">
                    <a16:creationId xmlns:a16="http://schemas.microsoft.com/office/drawing/2014/main" id="{70D240B7-2C51-485F-904C-426816A57862}"/>
                  </a:ext>
                </a:extLst>
              </p:cNvPr>
              <p:cNvSpPr>
                <a:spLocks noChangeShapeType="1"/>
              </p:cNvSpPr>
              <p:nvPr/>
            </p:nvSpPr>
            <p:spPr bwMode="auto">
              <a:xfrm flipH="1">
                <a:off x="4444" y="2752"/>
                <a:ext cx="2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Line 50">
                <a:extLst>
                  <a:ext uri="{FF2B5EF4-FFF2-40B4-BE49-F238E27FC236}">
                    <a16:creationId xmlns:a16="http://schemas.microsoft.com/office/drawing/2014/main" id="{72E6C060-DB99-4FBA-AF6D-C0A760E4A9E0}"/>
                  </a:ext>
                </a:extLst>
              </p:cNvPr>
              <p:cNvSpPr>
                <a:spLocks noChangeShapeType="1"/>
              </p:cNvSpPr>
              <p:nvPr/>
            </p:nvSpPr>
            <p:spPr bwMode="auto">
              <a:xfrm flipH="1">
                <a:off x="4322" y="2753"/>
                <a:ext cx="87"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0" name="Line 51">
                <a:extLst>
                  <a:ext uri="{FF2B5EF4-FFF2-40B4-BE49-F238E27FC236}">
                    <a16:creationId xmlns:a16="http://schemas.microsoft.com/office/drawing/2014/main" id="{877F79A4-40CB-46CB-93E4-2A57C9084084}"/>
                  </a:ext>
                </a:extLst>
              </p:cNvPr>
              <p:cNvSpPr>
                <a:spLocks noChangeShapeType="1"/>
              </p:cNvSpPr>
              <p:nvPr/>
            </p:nvSpPr>
            <p:spPr bwMode="auto">
              <a:xfrm flipH="1">
                <a:off x="4261" y="2755"/>
                <a:ext cx="2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2" name="Line 52">
                <a:extLst>
                  <a:ext uri="{FF2B5EF4-FFF2-40B4-BE49-F238E27FC236}">
                    <a16:creationId xmlns:a16="http://schemas.microsoft.com/office/drawing/2014/main" id="{7E60ADC2-6567-417C-9DC6-CAC5883620A2}"/>
                  </a:ext>
                </a:extLst>
              </p:cNvPr>
              <p:cNvSpPr>
                <a:spLocks noChangeShapeType="1"/>
              </p:cNvSpPr>
              <p:nvPr/>
            </p:nvSpPr>
            <p:spPr bwMode="auto">
              <a:xfrm flipH="1">
                <a:off x="4139" y="2756"/>
                <a:ext cx="87"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4" name="Line 53">
                <a:extLst>
                  <a:ext uri="{FF2B5EF4-FFF2-40B4-BE49-F238E27FC236}">
                    <a16:creationId xmlns:a16="http://schemas.microsoft.com/office/drawing/2014/main" id="{63E2DD83-DDD7-4F50-A6A2-FAFEDE1196C2}"/>
                  </a:ext>
                </a:extLst>
              </p:cNvPr>
              <p:cNvSpPr>
                <a:spLocks noChangeShapeType="1"/>
              </p:cNvSpPr>
              <p:nvPr/>
            </p:nvSpPr>
            <p:spPr bwMode="auto">
              <a:xfrm flipH="1">
                <a:off x="4078" y="2758"/>
                <a:ext cx="2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5" name="Line 54">
                <a:extLst>
                  <a:ext uri="{FF2B5EF4-FFF2-40B4-BE49-F238E27FC236}">
                    <a16:creationId xmlns:a16="http://schemas.microsoft.com/office/drawing/2014/main" id="{2126AE14-DE3A-4C3B-A2F5-BF662D54D6BB}"/>
                  </a:ext>
                </a:extLst>
              </p:cNvPr>
              <p:cNvSpPr>
                <a:spLocks noChangeShapeType="1"/>
              </p:cNvSpPr>
              <p:nvPr/>
            </p:nvSpPr>
            <p:spPr bwMode="auto">
              <a:xfrm flipH="1">
                <a:off x="3984" y="2759"/>
                <a:ext cx="59"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9" name="Rectangle 58">
                <a:extLst>
                  <a:ext uri="{FF2B5EF4-FFF2-40B4-BE49-F238E27FC236}">
                    <a16:creationId xmlns:a16="http://schemas.microsoft.com/office/drawing/2014/main" id="{FF742E49-53A1-49F8-A545-9B7E3010D904}"/>
                  </a:ext>
                </a:extLst>
              </p:cNvPr>
              <p:cNvSpPr>
                <a:spLocks noChangeArrowheads="1"/>
              </p:cNvSpPr>
              <p:nvPr/>
            </p:nvSpPr>
            <p:spPr bwMode="auto">
              <a:xfrm>
                <a:off x="4763" y="2735"/>
                <a:ext cx="26" cy="1092"/>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90" name="Freeform 59">
                <a:extLst>
                  <a:ext uri="{FF2B5EF4-FFF2-40B4-BE49-F238E27FC236}">
                    <a16:creationId xmlns:a16="http://schemas.microsoft.com/office/drawing/2014/main" id="{1A29C52E-3294-49C7-8EB4-FB84139E93A7}"/>
                  </a:ext>
                </a:extLst>
              </p:cNvPr>
              <p:cNvSpPr>
                <a:spLocks/>
              </p:cNvSpPr>
              <p:nvPr/>
            </p:nvSpPr>
            <p:spPr bwMode="auto">
              <a:xfrm>
                <a:off x="4748" y="3786"/>
                <a:ext cx="55" cy="56"/>
              </a:xfrm>
              <a:custGeom>
                <a:avLst/>
                <a:gdLst>
                  <a:gd name="T0" fmla="*/ 28 w 55"/>
                  <a:gd name="T1" fmla="*/ 0 h 56"/>
                  <a:gd name="T2" fmla="*/ 37 w 55"/>
                  <a:gd name="T3" fmla="*/ 1 h 56"/>
                  <a:gd name="T4" fmla="*/ 44 w 55"/>
                  <a:gd name="T5" fmla="*/ 5 h 56"/>
                  <a:gd name="T6" fmla="*/ 50 w 55"/>
                  <a:gd name="T7" fmla="*/ 11 h 56"/>
                  <a:gd name="T8" fmla="*/ 54 w 55"/>
                  <a:gd name="T9" fmla="*/ 19 h 56"/>
                  <a:gd name="T10" fmla="*/ 55 w 55"/>
                  <a:gd name="T11" fmla="*/ 28 h 56"/>
                  <a:gd name="T12" fmla="*/ 54 w 55"/>
                  <a:gd name="T13" fmla="*/ 36 h 56"/>
                  <a:gd name="T14" fmla="*/ 50 w 55"/>
                  <a:gd name="T15" fmla="*/ 45 h 56"/>
                  <a:gd name="T16" fmla="*/ 44 w 55"/>
                  <a:gd name="T17" fmla="*/ 51 h 56"/>
                  <a:gd name="T18" fmla="*/ 37 w 55"/>
                  <a:gd name="T19" fmla="*/ 55 h 56"/>
                  <a:gd name="T20" fmla="*/ 28 w 55"/>
                  <a:gd name="T21" fmla="*/ 56 h 56"/>
                  <a:gd name="T22" fmla="*/ 19 w 55"/>
                  <a:gd name="T23" fmla="*/ 55 h 56"/>
                  <a:gd name="T24" fmla="*/ 11 w 55"/>
                  <a:gd name="T25" fmla="*/ 51 h 56"/>
                  <a:gd name="T26" fmla="*/ 5 w 55"/>
                  <a:gd name="T27" fmla="*/ 45 h 56"/>
                  <a:gd name="T28" fmla="*/ 1 w 55"/>
                  <a:gd name="T29" fmla="*/ 36 h 56"/>
                  <a:gd name="T30" fmla="*/ 0 w 55"/>
                  <a:gd name="T31" fmla="*/ 28 h 56"/>
                  <a:gd name="T32" fmla="*/ 1 w 55"/>
                  <a:gd name="T33" fmla="*/ 19 h 56"/>
                  <a:gd name="T34" fmla="*/ 5 w 55"/>
                  <a:gd name="T35" fmla="*/ 11 h 56"/>
                  <a:gd name="T36" fmla="*/ 11 w 55"/>
                  <a:gd name="T37" fmla="*/ 5 h 56"/>
                  <a:gd name="T38" fmla="*/ 19 w 55"/>
                  <a:gd name="T39" fmla="*/ 1 h 56"/>
                  <a:gd name="T40" fmla="*/ 28 w 55"/>
                  <a:gd name="T4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56">
                    <a:moveTo>
                      <a:pt x="28" y="0"/>
                    </a:moveTo>
                    <a:lnTo>
                      <a:pt x="37" y="1"/>
                    </a:lnTo>
                    <a:lnTo>
                      <a:pt x="44" y="5"/>
                    </a:lnTo>
                    <a:lnTo>
                      <a:pt x="50" y="11"/>
                    </a:lnTo>
                    <a:lnTo>
                      <a:pt x="54" y="19"/>
                    </a:lnTo>
                    <a:lnTo>
                      <a:pt x="55" y="28"/>
                    </a:lnTo>
                    <a:lnTo>
                      <a:pt x="54" y="36"/>
                    </a:lnTo>
                    <a:lnTo>
                      <a:pt x="50" y="45"/>
                    </a:lnTo>
                    <a:lnTo>
                      <a:pt x="44" y="51"/>
                    </a:lnTo>
                    <a:lnTo>
                      <a:pt x="37" y="55"/>
                    </a:lnTo>
                    <a:lnTo>
                      <a:pt x="28" y="56"/>
                    </a:lnTo>
                    <a:lnTo>
                      <a:pt x="19" y="55"/>
                    </a:lnTo>
                    <a:lnTo>
                      <a:pt x="11" y="51"/>
                    </a:lnTo>
                    <a:lnTo>
                      <a:pt x="5" y="45"/>
                    </a:lnTo>
                    <a:lnTo>
                      <a:pt x="1" y="36"/>
                    </a:lnTo>
                    <a:lnTo>
                      <a:pt x="0" y="28"/>
                    </a:lnTo>
                    <a:lnTo>
                      <a:pt x="1" y="19"/>
                    </a:lnTo>
                    <a:lnTo>
                      <a:pt x="5" y="11"/>
                    </a:lnTo>
                    <a:lnTo>
                      <a:pt x="11" y="5"/>
                    </a:lnTo>
                    <a:lnTo>
                      <a:pt x="19" y="1"/>
                    </a:lnTo>
                    <a:lnTo>
                      <a:pt x="2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91" name="Line 60">
                <a:extLst>
                  <a:ext uri="{FF2B5EF4-FFF2-40B4-BE49-F238E27FC236}">
                    <a16:creationId xmlns:a16="http://schemas.microsoft.com/office/drawing/2014/main" id="{13E44170-8EB5-4D4D-A0C2-30AB5B9621AB}"/>
                  </a:ext>
                </a:extLst>
              </p:cNvPr>
              <p:cNvSpPr>
                <a:spLocks noChangeShapeType="1"/>
              </p:cNvSpPr>
              <p:nvPr/>
            </p:nvSpPr>
            <p:spPr bwMode="auto">
              <a:xfrm flipH="1" flipV="1">
                <a:off x="4802" y="3805"/>
                <a:ext cx="1" cy="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2" name="Line 61">
                <a:extLst>
                  <a:ext uri="{FF2B5EF4-FFF2-40B4-BE49-F238E27FC236}">
                    <a16:creationId xmlns:a16="http://schemas.microsoft.com/office/drawing/2014/main" id="{DBC1C38F-9660-4378-91B4-277B9294BB4D}"/>
                  </a:ext>
                </a:extLst>
              </p:cNvPr>
              <p:cNvSpPr>
                <a:spLocks noChangeShapeType="1"/>
              </p:cNvSpPr>
              <p:nvPr/>
            </p:nvSpPr>
            <p:spPr bwMode="auto">
              <a:xfrm flipH="1" flipV="1">
                <a:off x="4798" y="3797"/>
                <a:ext cx="4" cy="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3" name="Line 62">
                <a:extLst>
                  <a:ext uri="{FF2B5EF4-FFF2-40B4-BE49-F238E27FC236}">
                    <a16:creationId xmlns:a16="http://schemas.microsoft.com/office/drawing/2014/main" id="{B1C59C31-6881-4953-96E8-1F51B99D75C1}"/>
                  </a:ext>
                </a:extLst>
              </p:cNvPr>
              <p:cNvSpPr>
                <a:spLocks noChangeShapeType="1"/>
              </p:cNvSpPr>
              <p:nvPr/>
            </p:nvSpPr>
            <p:spPr bwMode="auto">
              <a:xfrm flipH="1" flipV="1">
                <a:off x="4792" y="3791"/>
                <a:ext cx="6" cy="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4" name="Line 63">
                <a:extLst>
                  <a:ext uri="{FF2B5EF4-FFF2-40B4-BE49-F238E27FC236}">
                    <a16:creationId xmlns:a16="http://schemas.microsoft.com/office/drawing/2014/main" id="{99773CF2-DC47-4EAE-A021-54EA6BEBB018}"/>
                  </a:ext>
                </a:extLst>
              </p:cNvPr>
              <p:cNvSpPr>
                <a:spLocks noChangeShapeType="1"/>
              </p:cNvSpPr>
              <p:nvPr/>
            </p:nvSpPr>
            <p:spPr bwMode="auto">
              <a:xfrm flipH="1" flipV="1">
                <a:off x="4785" y="3787"/>
                <a:ext cx="7" cy="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5" name="Line 64">
                <a:extLst>
                  <a:ext uri="{FF2B5EF4-FFF2-40B4-BE49-F238E27FC236}">
                    <a16:creationId xmlns:a16="http://schemas.microsoft.com/office/drawing/2014/main" id="{D4687DEB-0152-465B-BE6B-9BBB10E5196F}"/>
                  </a:ext>
                </a:extLst>
              </p:cNvPr>
              <p:cNvSpPr>
                <a:spLocks noChangeShapeType="1"/>
              </p:cNvSpPr>
              <p:nvPr/>
            </p:nvSpPr>
            <p:spPr bwMode="auto">
              <a:xfrm flipH="1" flipV="1">
                <a:off x="4776" y="3786"/>
                <a:ext cx="9"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6" name="Line 65">
                <a:extLst>
                  <a:ext uri="{FF2B5EF4-FFF2-40B4-BE49-F238E27FC236}">
                    <a16:creationId xmlns:a16="http://schemas.microsoft.com/office/drawing/2014/main" id="{8EF3C0DF-6001-441E-B53E-4FB9CCFD10A8}"/>
                  </a:ext>
                </a:extLst>
              </p:cNvPr>
              <p:cNvSpPr>
                <a:spLocks noChangeShapeType="1"/>
              </p:cNvSpPr>
              <p:nvPr/>
            </p:nvSpPr>
            <p:spPr bwMode="auto">
              <a:xfrm flipH="1">
                <a:off x="4767" y="3786"/>
                <a:ext cx="9"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7" name="Line 66">
                <a:extLst>
                  <a:ext uri="{FF2B5EF4-FFF2-40B4-BE49-F238E27FC236}">
                    <a16:creationId xmlns:a16="http://schemas.microsoft.com/office/drawing/2014/main" id="{6F4A70D2-020B-49C0-B0EF-8EE8345DBD11}"/>
                  </a:ext>
                </a:extLst>
              </p:cNvPr>
              <p:cNvSpPr>
                <a:spLocks noChangeShapeType="1"/>
              </p:cNvSpPr>
              <p:nvPr/>
            </p:nvSpPr>
            <p:spPr bwMode="auto">
              <a:xfrm flipH="1">
                <a:off x="4759" y="3787"/>
                <a:ext cx="8" cy="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8" name="Line 67">
                <a:extLst>
                  <a:ext uri="{FF2B5EF4-FFF2-40B4-BE49-F238E27FC236}">
                    <a16:creationId xmlns:a16="http://schemas.microsoft.com/office/drawing/2014/main" id="{A3E26E48-A1C2-4949-84A8-9BD2C781FE50}"/>
                  </a:ext>
                </a:extLst>
              </p:cNvPr>
              <p:cNvSpPr>
                <a:spLocks noChangeShapeType="1"/>
              </p:cNvSpPr>
              <p:nvPr/>
            </p:nvSpPr>
            <p:spPr bwMode="auto">
              <a:xfrm flipH="1">
                <a:off x="4753" y="3791"/>
                <a:ext cx="6" cy="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9" name="Line 68">
                <a:extLst>
                  <a:ext uri="{FF2B5EF4-FFF2-40B4-BE49-F238E27FC236}">
                    <a16:creationId xmlns:a16="http://schemas.microsoft.com/office/drawing/2014/main" id="{00B7F164-0317-4C06-91A6-422A1DE9DA8A}"/>
                  </a:ext>
                </a:extLst>
              </p:cNvPr>
              <p:cNvSpPr>
                <a:spLocks noChangeShapeType="1"/>
              </p:cNvSpPr>
              <p:nvPr/>
            </p:nvSpPr>
            <p:spPr bwMode="auto">
              <a:xfrm flipH="1">
                <a:off x="4749" y="3797"/>
                <a:ext cx="4" cy="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0" name="Line 69">
                <a:extLst>
                  <a:ext uri="{FF2B5EF4-FFF2-40B4-BE49-F238E27FC236}">
                    <a16:creationId xmlns:a16="http://schemas.microsoft.com/office/drawing/2014/main" id="{FD7C1817-2655-4206-8020-31BEE8C304F5}"/>
                  </a:ext>
                </a:extLst>
              </p:cNvPr>
              <p:cNvSpPr>
                <a:spLocks noChangeShapeType="1"/>
              </p:cNvSpPr>
              <p:nvPr/>
            </p:nvSpPr>
            <p:spPr bwMode="auto">
              <a:xfrm flipH="1">
                <a:off x="4748" y="3805"/>
                <a:ext cx="1" cy="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1" name="Line 70">
                <a:extLst>
                  <a:ext uri="{FF2B5EF4-FFF2-40B4-BE49-F238E27FC236}">
                    <a16:creationId xmlns:a16="http://schemas.microsoft.com/office/drawing/2014/main" id="{51967C52-ED3C-4FA1-AEB7-C64E8C853F01}"/>
                  </a:ext>
                </a:extLst>
              </p:cNvPr>
              <p:cNvSpPr>
                <a:spLocks noChangeShapeType="1"/>
              </p:cNvSpPr>
              <p:nvPr/>
            </p:nvSpPr>
            <p:spPr bwMode="auto">
              <a:xfrm>
                <a:off x="4748" y="3814"/>
                <a:ext cx="1" cy="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2" name="Line 71">
                <a:extLst>
                  <a:ext uri="{FF2B5EF4-FFF2-40B4-BE49-F238E27FC236}">
                    <a16:creationId xmlns:a16="http://schemas.microsoft.com/office/drawing/2014/main" id="{F65F4FBA-629C-4971-97ED-920468BA045F}"/>
                  </a:ext>
                </a:extLst>
              </p:cNvPr>
              <p:cNvSpPr>
                <a:spLocks noChangeShapeType="1"/>
              </p:cNvSpPr>
              <p:nvPr/>
            </p:nvSpPr>
            <p:spPr bwMode="auto">
              <a:xfrm>
                <a:off x="4749" y="3822"/>
                <a:ext cx="4" cy="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3" name="Line 72">
                <a:extLst>
                  <a:ext uri="{FF2B5EF4-FFF2-40B4-BE49-F238E27FC236}">
                    <a16:creationId xmlns:a16="http://schemas.microsoft.com/office/drawing/2014/main" id="{E751228E-EF68-408C-AD1E-EB3114FDAD9D}"/>
                  </a:ext>
                </a:extLst>
              </p:cNvPr>
              <p:cNvSpPr>
                <a:spLocks noChangeShapeType="1"/>
              </p:cNvSpPr>
              <p:nvPr/>
            </p:nvSpPr>
            <p:spPr bwMode="auto">
              <a:xfrm>
                <a:off x="4753" y="3831"/>
                <a:ext cx="6" cy="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4" name="Line 73">
                <a:extLst>
                  <a:ext uri="{FF2B5EF4-FFF2-40B4-BE49-F238E27FC236}">
                    <a16:creationId xmlns:a16="http://schemas.microsoft.com/office/drawing/2014/main" id="{C1BA8898-AC1E-47C6-BBBD-316EFE2201E0}"/>
                  </a:ext>
                </a:extLst>
              </p:cNvPr>
              <p:cNvSpPr>
                <a:spLocks noChangeShapeType="1"/>
              </p:cNvSpPr>
              <p:nvPr/>
            </p:nvSpPr>
            <p:spPr bwMode="auto">
              <a:xfrm>
                <a:off x="4759" y="3837"/>
                <a:ext cx="8" cy="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5" name="Line 74">
                <a:extLst>
                  <a:ext uri="{FF2B5EF4-FFF2-40B4-BE49-F238E27FC236}">
                    <a16:creationId xmlns:a16="http://schemas.microsoft.com/office/drawing/2014/main" id="{2BE3F484-EB1F-4342-8E43-AAA567542B25}"/>
                  </a:ext>
                </a:extLst>
              </p:cNvPr>
              <p:cNvSpPr>
                <a:spLocks noChangeShapeType="1"/>
              </p:cNvSpPr>
              <p:nvPr/>
            </p:nvSpPr>
            <p:spPr bwMode="auto">
              <a:xfrm>
                <a:off x="4767" y="3841"/>
                <a:ext cx="9"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6" name="Line 75">
                <a:extLst>
                  <a:ext uri="{FF2B5EF4-FFF2-40B4-BE49-F238E27FC236}">
                    <a16:creationId xmlns:a16="http://schemas.microsoft.com/office/drawing/2014/main" id="{AFF52B53-4B08-4991-BE29-653719D5F93D}"/>
                  </a:ext>
                </a:extLst>
              </p:cNvPr>
              <p:cNvSpPr>
                <a:spLocks noChangeShapeType="1"/>
              </p:cNvSpPr>
              <p:nvPr/>
            </p:nvSpPr>
            <p:spPr bwMode="auto">
              <a:xfrm flipV="1">
                <a:off x="4776" y="3841"/>
                <a:ext cx="9"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7" name="Line 76">
                <a:extLst>
                  <a:ext uri="{FF2B5EF4-FFF2-40B4-BE49-F238E27FC236}">
                    <a16:creationId xmlns:a16="http://schemas.microsoft.com/office/drawing/2014/main" id="{BE02E9E5-98B6-4FA2-859C-8DFB217DFB11}"/>
                  </a:ext>
                </a:extLst>
              </p:cNvPr>
              <p:cNvSpPr>
                <a:spLocks noChangeShapeType="1"/>
              </p:cNvSpPr>
              <p:nvPr/>
            </p:nvSpPr>
            <p:spPr bwMode="auto">
              <a:xfrm flipV="1">
                <a:off x="4785" y="3837"/>
                <a:ext cx="7" cy="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8" name="Line 77">
                <a:extLst>
                  <a:ext uri="{FF2B5EF4-FFF2-40B4-BE49-F238E27FC236}">
                    <a16:creationId xmlns:a16="http://schemas.microsoft.com/office/drawing/2014/main" id="{1F9BE18E-9A48-4AD6-8C2F-B8597903F247}"/>
                  </a:ext>
                </a:extLst>
              </p:cNvPr>
              <p:cNvSpPr>
                <a:spLocks noChangeShapeType="1"/>
              </p:cNvSpPr>
              <p:nvPr/>
            </p:nvSpPr>
            <p:spPr bwMode="auto">
              <a:xfrm flipV="1">
                <a:off x="4792" y="3831"/>
                <a:ext cx="6" cy="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9" name="Line 78">
                <a:extLst>
                  <a:ext uri="{FF2B5EF4-FFF2-40B4-BE49-F238E27FC236}">
                    <a16:creationId xmlns:a16="http://schemas.microsoft.com/office/drawing/2014/main" id="{BA9CB2AF-9E31-463A-9706-290174E5E0AB}"/>
                  </a:ext>
                </a:extLst>
              </p:cNvPr>
              <p:cNvSpPr>
                <a:spLocks noChangeShapeType="1"/>
              </p:cNvSpPr>
              <p:nvPr/>
            </p:nvSpPr>
            <p:spPr bwMode="auto">
              <a:xfrm flipV="1">
                <a:off x="4798" y="3822"/>
                <a:ext cx="4" cy="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0" name="Line 79">
                <a:extLst>
                  <a:ext uri="{FF2B5EF4-FFF2-40B4-BE49-F238E27FC236}">
                    <a16:creationId xmlns:a16="http://schemas.microsoft.com/office/drawing/2014/main" id="{770A933A-FAEB-4D6A-A9C5-BF756F6A4CF6}"/>
                  </a:ext>
                </a:extLst>
              </p:cNvPr>
              <p:cNvSpPr>
                <a:spLocks noChangeShapeType="1"/>
              </p:cNvSpPr>
              <p:nvPr/>
            </p:nvSpPr>
            <p:spPr bwMode="auto">
              <a:xfrm flipV="1">
                <a:off x="4802" y="3814"/>
                <a:ext cx="1" cy="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1" name="Freeform 80">
                <a:extLst>
                  <a:ext uri="{FF2B5EF4-FFF2-40B4-BE49-F238E27FC236}">
                    <a16:creationId xmlns:a16="http://schemas.microsoft.com/office/drawing/2014/main" id="{E1E9BA28-1C83-495E-961F-8B3D09CC7B25}"/>
                  </a:ext>
                </a:extLst>
              </p:cNvPr>
              <p:cNvSpPr>
                <a:spLocks/>
              </p:cNvSpPr>
              <p:nvPr/>
            </p:nvSpPr>
            <p:spPr bwMode="auto">
              <a:xfrm>
                <a:off x="4748" y="2721"/>
                <a:ext cx="55" cy="56"/>
              </a:xfrm>
              <a:custGeom>
                <a:avLst/>
                <a:gdLst>
                  <a:gd name="T0" fmla="*/ 28 w 55"/>
                  <a:gd name="T1" fmla="*/ 0 h 56"/>
                  <a:gd name="T2" fmla="*/ 37 w 55"/>
                  <a:gd name="T3" fmla="*/ 1 h 56"/>
                  <a:gd name="T4" fmla="*/ 44 w 55"/>
                  <a:gd name="T5" fmla="*/ 5 h 56"/>
                  <a:gd name="T6" fmla="*/ 50 w 55"/>
                  <a:gd name="T7" fmla="*/ 11 h 56"/>
                  <a:gd name="T8" fmla="*/ 54 w 55"/>
                  <a:gd name="T9" fmla="*/ 18 h 56"/>
                  <a:gd name="T10" fmla="*/ 55 w 55"/>
                  <a:gd name="T11" fmla="*/ 27 h 56"/>
                  <a:gd name="T12" fmla="*/ 54 w 55"/>
                  <a:gd name="T13" fmla="*/ 36 h 56"/>
                  <a:gd name="T14" fmla="*/ 50 w 55"/>
                  <a:gd name="T15" fmla="*/ 45 h 56"/>
                  <a:gd name="T16" fmla="*/ 44 w 55"/>
                  <a:gd name="T17" fmla="*/ 50 h 56"/>
                  <a:gd name="T18" fmla="*/ 37 w 55"/>
                  <a:gd name="T19" fmla="*/ 55 h 56"/>
                  <a:gd name="T20" fmla="*/ 28 w 55"/>
                  <a:gd name="T21" fmla="*/ 56 h 56"/>
                  <a:gd name="T22" fmla="*/ 19 w 55"/>
                  <a:gd name="T23" fmla="*/ 55 h 56"/>
                  <a:gd name="T24" fmla="*/ 11 w 55"/>
                  <a:gd name="T25" fmla="*/ 50 h 56"/>
                  <a:gd name="T26" fmla="*/ 5 w 55"/>
                  <a:gd name="T27" fmla="*/ 45 h 56"/>
                  <a:gd name="T28" fmla="*/ 1 w 55"/>
                  <a:gd name="T29" fmla="*/ 36 h 56"/>
                  <a:gd name="T30" fmla="*/ 0 w 55"/>
                  <a:gd name="T31" fmla="*/ 27 h 56"/>
                  <a:gd name="T32" fmla="*/ 1 w 55"/>
                  <a:gd name="T33" fmla="*/ 18 h 56"/>
                  <a:gd name="T34" fmla="*/ 5 w 55"/>
                  <a:gd name="T35" fmla="*/ 11 h 56"/>
                  <a:gd name="T36" fmla="*/ 11 w 55"/>
                  <a:gd name="T37" fmla="*/ 5 h 56"/>
                  <a:gd name="T38" fmla="*/ 19 w 55"/>
                  <a:gd name="T39" fmla="*/ 1 h 56"/>
                  <a:gd name="T40" fmla="*/ 28 w 55"/>
                  <a:gd name="T4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56">
                    <a:moveTo>
                      <a:pt x="28" y="0"/>
                    </a:moveTo>
                    <a:lnTo>
                      <a:pt x="37" y="1"/>
                    </a:lnTo>
                    <a:lnTo>
                      <a:pt x="44" y="5"/>
                    </a:lnTo>
                    <a:lnTo>
                      <a:pt x="50" y="11"/>
                    </a:lnTo>
                    <a:lnTo>
                      <a:pt x="54" y="18"/>
                    </a:lnTo>
                    <a:lnTo>
                      <a:pt x="55" y="27"/>
                    </a:lnTo>
                    <a:lnTo>
                      <a:pt x="54" y="36"/>
                    </a:lnTo>
                    <a:lnTo>
                      <a:pt x="50" y="45"/>
                    </a:lnTo>
                    <a:lnTo>
                      <a:pt x="44" y="50"/>
                    </a:lnTo>
                    <a:lnTo>
                      <a:pt x="37" y="55"/>
                    </a:lnTo>
                    <a:lnTo>
                      <a:pt x="28" y="56"/>
                    </a:lnTo>
                    <a:lnTo>
                      <a:pt x="19" y="55"/>
                    </a:lnTo>
                    <a:lnTo>
                      <a:pt x="11" y="50"/>
                    </a:lnTo>
                    <a:lnTo>
                      <a:pt x="5" y="45"/>
                    </a:lnTo>
                    <a:lnTo>
                      <a:pt x="1" y="36"/>
                    </a:lnTo>
                    <a:lnTo>
                      <a:pt x="0" y="27"/>
                    </a:lnTo>
                    <a:lnTo>
                      <a:pt x="1" y="18"/>
                    </a:lnTo>
                    <a:lnTo>
                      <a:pt x="5" y="11"/>
                    </a:lnTo>
                    <a:lnTo>
                      <a:pt x="11" y="5"/>
                    </a:lnTo>
                    <a:lnTo>
                      <a:pt x="19" y="1"/>
                    </a:lnTo>
                    <a:lnTo>
                      <a:pt x="2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12" name="Line 81">
                <a:extLst>
                  <a:ext uri="{FF2B5EF4-FFF2-40B4-BE49-F238E27FC236}">
                    <a16:creationId xmlns:a16="http://schemas.microsoft.com/office/drawing/2014/main" id="{68B9639C-6C2D-4AC0-8011-AF873386A5CA}"/>
                  </a:ext>
                </a:extLst>
              </p:cNvPr>
              <p:cNvSpPr>
                <a:spLocks noChangeShapeType="1"/>
              </p:cNvSpPr>
              <p:nvPr/>
            </p:nvSpPr>
            <p:spPr bwMode="auto">
              <a:xfrm flipH="1" flipV="1">
                <a:off x="4802" y="2739"/>
                <a:ext cx="1" cy="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3" name="Line 82">
                <a:extLst>
                  <a:ext uri="{FF2B5EF4-FFF2-40B4-BE49-F238E27FC236}">
                    <a16:creationId xmlns:a16="http://schemas.microsoft.com/office/drawing/2014/main" id="{24AA4C61-953B-41FD-8F59-A36B42668A79}"/>
                  </a:ext>
                </a:extLst>
              </p:cNvPr>
              <p:cNvSpPr>
                <a:spLocks noChangeShapeType="1"/>
              </p:cNvSpPr>
              <p:nvPr/>
            </p:nvSpPr>
            <p:spPr bwMode="auto">
              <a:xfrm flipH="1" flipV="1">
                <a:off x="4798" y="2732"/>
                <a:ext cx="4" cy="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4" name="Line 83">
                <a:extLst>
                  <a:ext uri="{FF2B5EF4-FFF2-40B4-BE49-F238E27FC236}">
                    <a16:creationId xmlns:a16="http://schemas.microsoft.com/office/drawing/2014/main" id="{51A4C124-91B3-48C2-B640-A119058EA77E}"/>
                  </a:ext>
                </a:extLst>
              </p:cNvPr>
              <p:cNvSpPr>
                <a:spLocks noChangeShapeType="1"/>
              </p:cNvSpPr>
              <p:nvPr/>
            </p:nvSpPr>
            <p:spPr bwMode="auto">
              <a:xfrm flipH="1" flipV="1">
                <a:off x="4792" y="2726"/>
                <a:ext cx="6" cy="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5" name="Line 84">
                <a:extLst>
                  <a:ext uri="{FF2B5EF4-FFF2-40B4-BE49-F238E27FC236}">
                    <a16:creationId xmlns:a16="http://schemas.microsoft.com/office/drawing/2014/main" id="{7A4B748F-789F-4037-BB62-B3B59E00C54B}"/>
                  </a:ext>
                </a:extLst>
              </p:cNvPr>
              <p:cNvSpPr>
                <a:spLocks noChangeShapeType="1"/>
              </p:cNvSpPr>
              <p:nvPr/>
            </p:nvSpPr>
            <p:spPr bwMode="auto">
              <a:xfrm flipH="1" flipV="1">
                <a:off x="4785" y="2722"/>
                <a:ext cx="7" cy="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6" name="Line 85">
                <a:extLst>
                  <a:ext uri="{FF2B5EF4-FFF2-40B4-BE49-F238E27FC236}">
                    <a16:creationId xmlns:a16="http://schemas.microsoft.com/office/drawing/2014/main" id="{89C2E7C2-54AA-48EC-A7D6-0DADF6EFCF95}"/>
                  </a:ext>
                </a:extLst>
              </p:cNvPr>
              <p:cNvSpPr>
                <a:spLocks noChangeShapeType="1"/>
              </p:cNvSpPr>
              <p:nvPr/>
            </p:nvSpPr>
            <p:spPr bwMode="auto">
              <a:xfrm flipH="1" flipV="1">
                <a:off x="4776" y="2721"/>
                <a:ext cx="9"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7" name="Line 86">
                <a:extLst>
                  <a:ext uri="{FF2B5EF4-FFF2-40B4-BE49-F238E27FC236}">
                    <a16:creationId xmlns:a16="http://schemas.microsoft.com/office/drawing/2014/main" id="{B3E360E8-59F6-4069-AB2B-ECEC5863415B}"/>
                  </a:ext>
                </a:extLst>
              </p:cNvPr>
              <p:cNvSpPr>
                <a:spLocks noChangeShapeType="1"/>
              </p:cNvSpPr>
              <p:nvPr/>
            </p:nvSpPr>
            <p:spPr bwMode="auto">
              <a:xfrm flipH="1">
                <a:off x="4767" y="2721"/>
                <a:ext cx="9"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8" name="Line 87">
                <a:extLst>
                  <a:ext uri="{FF2B5EF4-FFF2-40B4-BE49-F238E27FC236}">
                    <a16:creationId xmlns:a16="http://schemas.microsoft.com/office/drawing/2014/main" id="{A41920FE-AC73-4B24-B1FF-55E23F8CC622}"/>
                  </a:ext>
                </a:extLst>
              </p:cNvPr>
              <p:cNvSpPr>
                <a:spLocks noChangeShapeType="1"/>
              </p:cNvSpPr>
              <p:nvPr/>
            </p:nvSpPr>
            <p:spPr bwMode="auto">
              <a:xfrm flipH="1">
                <a:off x="4759" y="2722"/>
                <a:ext cx="8" cy="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9" name="Line 88">
                <a:extLst>
                  <a:ext uri="{FF2B5EF4-FFF2-40B4-BE49-F238E27FC236}">
                    <a16:creationId xmlns:a16="http://schemas.microsoft.com/office/drawing/2014/main" id="{A76F8AC0-018F-4B58-8794-D248B77B7071}"/>
                  </a:ext>
                </a:extLst>
              </p:cNvPr>
              <p:cNvSpPr>
                <a:spLocks noChangeShapeType="1"/>
              </p:cNvSpPr>
              <p:nvPr/>
            </p:nvSpPr>
            <p:spPr bwMode="auto">
              <a:xfrm flipH="1">
                <a:off x="4753" y="2726"/>
                <a:ext cx="6" cy="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0" name="Line 89">
                <a:extLst>
                  <a:ext uri="{FF2B5EF4-FFF2-40B4-BE49-F238E27FC236}">
                    <a16:creationId xmlns:a16="http://schemas.microsoft.com/office/drawing/2014/main" id="{98CCFF02-2CE6-4924-8039-C98E7F5D037B}"/>
                  </a:ext>
                </a:extLst>
              </p:cNvPr>
              <p:cNvSpPr>
                <a:spLocks noChangeShapeType="1"/>
              </p:cNvSpPr>
              <p:nvPr/>
            </p:nvSpPr>
            <p:spPr bwMode="auto">
              <a:xfrm flipH="1">
                <a:off x="4749" y="2732"/>
                <a:ext cx="4" cy="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1" name="Line 90">
                <a:extLst>
                  <a:ext uri="{FF2B5EF4-FFF2-40B4-BE49-F238E27FC236}">
                    <a16:creationId xmlns:a16="http://schemas.microsoft.com/office/drawing/2014/main" id="{C4E91E41-16F7-4C8C-BACC-5C664E7C6239}"/>
                  </a:ext>
                </a:extLst>
              </p:cNvPr>
              <p:cNvSpPr>
                <a:spLocks noChangeShapeType="1"/>
              </p:cNvSpPr>
              <p:nvPr/>
            </p:nvSpPr>
            <p:spPr bwMode="auto">
              <a:xfrm flipH="1">
                <a:off x="4748" y="2739"/>
                <a:ext cx="1" cy="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2" name="Line 91">
                <a:extLst>
                  <a:ext uri="{FF2B5EF4-FFF2-40B4-BE49-F238E27FC236}">
                    <a16:creationId xmlns:a16="http://schemas.microsoft.com/office/drawing/2014/main" id="{2DF93FF2-6E2D-4187-9776-10233F64DB94}"/>
                  </a:ext>
                </a:extLst>
              </p:cNvPr>
              <p:cNvSpPr>
                <a:spLocks noChangeShapeType="1"/>
              </p:cNvSpPr>
              <p:nvPr/>
            </p:nvSpPr>
            <p:spPr bwMode="auto">
              <a:xfrm>
                <a:off x="4748" y="2748"/>
                <a:ext cx="1" cy="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3" name="Line 92">
                <a:extLst>
                  <a:ext uri="{FF2B5EF4-FFF2-40B4-BE49-F238E27FC236}">
                    <a16:creationId xmlns:a16="http://schemas.microsoft.com/office/drawing/2014/main" id="{83F4A3DD-3502-416A-99EE-D25B65EFFA84}"/>
                  </a:ext>
                </a:extLst>
              </p:cNvPr>
              <p:cNvSpPr>
                <a:spLocks noChangeShapeType="1"/>
              </p:cNvSpPr>
              <p:nvPr/>
            </p:nvSpPr>
            <p:spPr bwMode="auto">
              <a:xfrm>
                <a:off x="4749" y="2757"/>
                <a:ext cx="4" cy="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4" name="Line 93">
                <a:extLst>
                  <a:ext uri="{FF2B5EF4-FFF2-40B4-BE49-F238E27FC236}">
                    <a16:creationId xmlns:a16="http://schemas.microsoft.com/office/drawing/2014/main" id="{81F6F53F-09C2-475E-8976-9F53F8E61420}"/>
                  </a:ext>
                </a:extLst>
              </p:cNvPr>
              <p:cNvSpPr>
                <a:spLocks noChangeShapeType="1"/>
              </p:cNvSpPr>
              <p:nvPr/>
            </p:nvSpPr>
            <p:spPr bwMode="auto">
              <a:xfrm>
                <a:off x="4753" y="2766"/>
                <a:ext cx="6" cy="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5" name="Line 94">
                <a:extLst>
                  <a:ext uri="{FF2B5EF4-FFF2-40B4-BE49-F238E27FC236}">
                    <a16:creationId xmlns:a16="http://schemas.microsoft.com/office/drawing/2014/main" id="{320FDF23-551F-4ED8-8499-8CAD84D3D64D}"/>
                  </a:ext>
                </a:extLst>
              </p:cNvPr>
              <p:cNvSpPr>
                <a:spLocks noChangeShapeType="1"/>
              </p:cNvSpPr>
              <p:nvPr/>
            </p:nvSpPr>
            <p:spPr bwMode="auto">
              <a:xfrm>
                <a:off x="4759" y="2771"/>
                <a:ext cx="8" cy="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6" name="Line 95">
                <a:extLst>
                  <a:ext uri="{FF2B5EF4-FFF2-40B4-BE49-F238E27FC236}">
                    <a16:creationId xmlns:a16="http://schemas.microsoft.com/office/drawing/2014/main" id="{3274FB04-7669-48C1-995E-3477E3F7D7EB}"/>
                  </a:ext>
                </a:extLst>
              </p:cNvPr>
              <p:cNvSpPr>
                <a:spLocks noChangeShapeType="1"/>
              </p:cNvSpPr>
              <p:nvPr/>
            </p:nvSpPr>
            <p:spPr bwMode="auto">
              <a:xfrm>
                <a:off x="4767" y="2776"/>
                <a:ext cx="9"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7" name="Line 96">
                <a:extLst>
                  <a:ext uri="{FF2B5EF4-FFF2-40B4-BE49-F238E27FC236}">
                    <a16:creationId xmlns:a16="http://schemas.microsoft.com/office/drawing/2014/main" id="{CB748131-45E4-4C7A-AC6C-51FFF9E74A5B}"/>
                  </a:ext>
                </a:extLst>
              </p:cNvPr>
              <p:cNvSpPr>
                <a:spLocks noChangeShapeType="1"/>
              </p:cNvSpPr>
              <p:nvPr/>
            </p:nvSpPr>
            <p:spPr bwMode="auto">
              <a:xfrm flipV="1">
                <a:off x="4776" y="2776"/>
                <a:ext cx="9"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8" name="Line 97">
                <a:extLst>
                  <a:ext uri="{FF2B5EF4-FFF2-40B4-BE49-F238E27FC236}">
                    <a16:creationId xmlns:a16="http://schemas.microsoft.com/office/drawing/2014/main" id="{66684818-4703-4A73-A20B-DC3E2FC87321}"/>
                  </a:ext>
                </a:extLst>
              </p:cNvPr>
              <p:cNvSpPr>
                <a:spLocks noChangeShapeType="1"/>
              </p:cNvSpPr>
              <p:nvPr/>
            </p:nvSpPr>
            <p:spPr bwMode="auto">
              <a:xfrm flipV="1">
                <a:off x="4785" y="2771"/>
                <a:ext cx="7" cy="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9" name="Line 98">
                <a:extLst>
                  <a:ext uri="{FF2B5EF4-FFF2-40B4-BE49-F238E27FC236}">
                    <a16:creationId xmlns:a16="http://schemas.microsoft.com/office/drawing/2014/main" id="{615CC17E-5271-45C0-BF8B-E52D56D516A4}"/>
                  </a:ext>
                </a:extLst>
              </p:cNvPr>
              <p:cNvSpPr>
                <a:spLocks noChangeShapeType="1"/>
              </p:cNvSpPr>
              <p:nvPr/>
            </p:nvSpPr>
            <p:spPr bwMode="auto">
              <a:xfrm flipV="1">
                <a:off x="4792" y="2766"/>
                <a:ext cx="6" cy="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0" name="Line 99">
                <a:extLst>
                  <a:ext uri="{FF2B5EF4-FFF2-40B4-BE49-F238E27FC236}">
                    <a16:creationId xmlns:a16="http://schemas.microsoft.com/office/drawing/2014/main" id="{C20B3074-97B7-412C-9042-B1CEDBDB2042}"/>
                  </a:ext>
                </a:extLst>
              </p:cNvPr>
              <p:cNvSpPr>
                <a:spLocks noChangeShapeType="1"/>
              </p:cNvSpPr>
              <p:nvPr/>
            </p:nvSpPr>
            <p:spPr bwMode="auto">
              <a:xfrm flipV="1">
                <a:off x="4798" y="2757"/>
                <a:ext cx="4" cy="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1" name="Line 100">
                <a:extLst>
                  <a:ext uri="{FF2B5EF4-FFF2-40B4-BE49-F238E27FC236}">
                    <a16:creationId xmlns:a16="http://schemas.microsoft.com/office/drawing/2014/main" id="{FD28B7F5-7065-4994-BC9B-11FCD857E91E}"/>
                  </a:ext>
                </a:extLst>
              </p:cNvPr>
              <p:cNvSpPr>
                <a:spLocks noChangeShapeType="1"/>
              </p:cNvSpPr>
              <p:nvPr/>
            </p:nvSpPr>
            <p:spPr bwMode="auto">
              <a:xfrm flipV="1">
                <a:off x="4802" y="2748"/>
                <a:ext cx="1" cy="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2" name="Line 101">
                <a:extLst>
                  <a:ext uri="{FF2B5EF4-FFF2-40B4-BE49-F238E27FC236}">
                    <a16:creationId xmlns:a16="http://schemas.microsoft.com/office/drawing/2014/main" id="{CDBAAD29-0EEC-4E09-87D3-E4D321A4B6CF}"/>
                  </a:ext>
                </a:extLst>
              </p:cNvPr>
              <p:cNvSpPr>
                <a:spLocks noChangeShapeType="1"/>
              </p:cNvSpPr>
              <p:nvPr/>
            </p:nvSpPr>
            <p:spPr bwMode="auto">
              <a:xfrm flipH="1">
                <a:off x="4198" y="3851"/>
                <a:ext cx="12" cy="2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3" name="Line 102">
                <a:extLst>
                  <a:ext uri="{FF2B5EF4-FFF2-40B4-BE49-F238E27FC236}">
                    <a16:creationId xmlns:a16="http://schemas.microsoft.com/office/drawing/2014/main" id="{16560A01-AD4E-439B-A2F7-D97E1E30771E}"/>
                  </a:ext>
                </a:extLst>
              </p:cNvPr>
              <p:cNvSpPr>
                <a:spLocks noChangeShapeType="1"/>
              </p:cNvSpPr>
              <p:nvPr/>
            </p:nvSpPr>
            <p:spPr bwMode="auto">
              <a:xfrm flipH="1">
                <a:off x="4174" y="3899"/>
                <a:ext cx="13" cy="2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4" name="Line 103">
                <a:extLst>
                  <a:ext uri="{FF2B5EF4-FFF2-40B4-BE49-F238E27FC236}">
                    <a16:creationId xmlns:a16="http://schemas.microsoft.com/office/drawing/2014/main" id="{34F28F9E-655B-4534-8778-6EE402A9978F}"/>
                  </a:ext>
                </a:extLst>
              </p:cNvPr>
              <p:cNvSpPr>
                <a:spLocks noChangeShapeType="1"/>
              </p:cNvSpPr>
              <p:nvPr/>
            </p:nvSpPr>
            <p:spPr bwMode="auto">
              <a:xfrm flipH="1">
                <a:off x="4154" y="3945"/>
                <a:ext cx="6" cy="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5" name="Line 104">
                <a:extLst>
                  <a:ext uri="{FF2B5EF4-FFF2-40B4-BE49-F238E27FC236}">
                    <a16:creationId xmlns:a16="http://schemas.microsoft.com/office/drawing/2014/main" id="{EEF0EA39-EE78-4F9D-B715-8E634D75F611}"/>
                  </a:ext>
                </a:extLst>
              </p:cNvPr>
              <p:cNvSpPr>
                <a:spLocks noChangeShapeType="1"/>
              </p:cNvSpPr>
              <p:nvPr/>
            </p:nvSpPr>
            <p:spPr bwMode="auto">
              <a:xfrm flipH="1">
                <a:off x="4145" y="3954"/>
                <a:ext cx="9" cy="1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6" name="Line 105">
                <a:extLst>
                  <a:ext uri="{FF2B5EF4-FFF2-40B4-BE49-F238E27FC236}">
                    <a16:creationId xmlns:a16="http://schemas.microsoft.com/office/drawing/2014/main" id="{48629CF1-FA49-42DE-B1F5-6A705E37A6B6}"/>
                  </a:ext>
                </a:extLst>
              </p:cNvPr>
              <p:cNvSpPr>
                <a:spLocks noChangeShapeType="1"/>
              </p:cNvSpPr>
              <p:nvPr/>
            </p:nvSpPr>
            <p:spPr bwMode="auto">
              <a:xfrm flipH="1">
                <a:off x="4114" y="3988"/>
                <a:ext cx="14" cy="1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7" name="Line 106">
                <a:extLst>
                  <a:ext uri="{FF2B5EF4-FFF2-40B4-BE49-F238E27FC236}">
                    <a16:creationId xmlns:a16="http://schemas.microsoft.com/office/drawing/2014/main" id="{AC50140E-F798-41A6-9A66-749FAFDEA4B0}"/>
                  </a:ext>
                </a:extLst>
              </p:cNvPr>
              <p:cNvSpPr>
                <a:spLocks noChangeShapeType="1"/>
              </p:cNvSpPr>
              <p:nvPr/>
            </p:nvSpPr>
            <p:spPr bwMode="auto">
              <a:xfrm flipH="1">
                <a:off x="4111" y="4004"/>
                <a:ext cx="3" cy="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8" name="Line 107">
                <a:extLst>
                  <a:ext uri="{FF2B5EF4-FFF2-40B4-BE49-F238E27FC236}">
                    <a16:creationId xmlns:a16="http://schemas.microsoft.com/office/drawing/2014/main" id="{F00FD9B8-74E1-4545-B51F-157CFB8DA21C}"/>
                  </a:ext>
                </a:extLst>
              </p:cNvPr>
              <p:cNvSpPr>
                <a:spLocks noChangeShapeType="1"/>
              </p:cNvSpPr>
              <p:nvPr/>
            </p:nvSpPr>
            <p:spPr bwMode="auto">
              <a:xfrm flipH="1">
                <a:off x="4071" y="4025"/>
                <a:ext cx="20"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9" name="Line 108">
                <a:extLst>
                  <a:ext uri="{FF2B5EF4-FFF2-40B4-BE49-F238E27FC236}">
                    <a16:creationId xmlns:a16="http://schemas.microsoft.com/office/drawing/2014/main" id="{414FB936-E73C-48F0-A8F7-A7744D9C4C3C}"/>
                  </a:ext>
                </a:extLst>
              </p:cNvPr>
              <p:cNvSpPr>
                <a:spLocks noChangeShapeType="1"/>
              </p:cNvSpPr>
              <p:nvPr/>
            </p:nvSpPr>
            <p:spPr bwMode="auto">
              <a:xfrm flipH="1">
                <a:off x="4070" y="4040"/>
                <a:ext cx="1"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0" name="Line 109">
                <a:extLst>
                  <a:ext uri="{FF2B5EF4-FFF2-40B4-BE49-F238E27FC236}">
                    <a16:creationId xmlns:a16="http://schemas.microsoft.com/office/drawing/2014/main" id="{EB428728-D650-4CBF-B7BE-87FBD316EF6A}"/>
                  </a:ext>
                </a:extLst>
              </p:cNvPr>
              <p:cNvSpPr>
                <a:spLocks noChangeShapeType="1"/>
              </p:cNvSpPr>
              <p:nvPr/>
            </p:nvSpPr>
            <p:spPr bwMode="auto">
              <a:xfrm flipH="1">
                <a:off x="4028" y="4053"/>
                <a:ext cx="19" cy="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1" name="Line 110">
                <a:extLst>
                  <a:ext uri="{FF2B5EF4-FFF2-40B4-BE49-F238E27FC236}">
                    <a16:creationId xmlns:a16="http://schemas.microsoft.com/office/drawing/2014/main" id="{863CC222-811F-4583-947C-D33EF8EC6F93}"/>
                  </a:ext>
                </a:extLst>
              </p:cNvPr>
              <p:cNvSpPr>
                <a:spLocks noChangeShapeType="1"/>
              </p:cNvSpPr>
              <p:nvPr/>
            </p:nvSpPr>
            <p:spPr bwMode="auto">
              <a:xfrm flipH="1">
                <a:off x="4022" y="4061"/>
                <a:ext cx="6"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2" name="Line 111">
                <a:extLst>
                  <a:ext uri="{FF2B5EF4-FFF2-40B4-BE49-F238E27FC236}">
                    <a16:creationId xmlns:a16="http://schemas.microsoft.com/office/drawing/2014/main" id="{909A0645-7A8C-40C4-B783-6B4FBFC01715}"/>
                  </a:ext>
                </a:extLst>
              </p:cNvPr>
              <p:cNvSpPr>
                <a:spLocks noChangeShapeType="1"/>
              </p:cNvSpPr>
              <p:nvPr/>
            </p:nvSpPr>
            <p:spPr bwMode="auto">
              <a:xfrm flipH="1">
                <a:off x="3983" y="4067"/>
                <a:ext cx="14"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3" name="Line 112">
                <a:extLst>
                  <a:ext uri="{FF2B5EF4-FFF2-40B4-BE49-F238E27FC236}">
                    <a16:creationId xmlns:a16="http://schemas.microsoft.com/office/drawing/2014/main" id="{27505CF6-8F51-430D-B554-79C893F0E653}"/>
                  </a:ext>
                </a:extLst>
              </p:cNvPr>
              <p:cNvSpPr>
                <a:spLocks noChangeShapeType="1"/>
              </p:cNvSpPr>
              <p:nvPr/>
            </p:nvSpPr>
            <p:spPr bwMode="auto">
              <a:xfrm flipH="1" flipV="1">
                <a:off x="3971" y="4067"/>
                <a:ext cx="12"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4" name="Line 113">
                <a:extLst>
                  <a:ext uri="{FF2B5EF4-FFF2-40B4-BE49-F238E27FC236}">
                    <a16:creationId xmlns:a16="http://schemas.microsoft.com/office/drawing/2014/main" id="{E03A6881-6A8D-4841-8ACE-1CF208D0FAF5}"/>
                  </a:ext>
                </a:extLst>
              </p:cNvPr>
              <p:cNvSpPr>
                <a:spLocks noChangeShapeType="1"/>
              </p:cNvSpPr>
              <p:nvPr/>
            </p:nvSpPr>
            <p:spPr bwMode="auto">
              <a:xfrm flipH="1" flipV="1">
                <a:off x="3940" y="4060"/>
                <a:ext cx="5" cy="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5" name="Line 114">
                <a:extLst>
                  <a:ext uri="{FF2B5EF4-FFF2-40B4-BE49-F238E27FC236}">
                    <a16:creationId xmlns:a16="http://schemas.microsoft.com/office/drawing/2014/main" id="{25116918-E4A6-44B0-9831-ABF6DC98E607}"/>
                  </a:ext>
                </a:extLst>
              </p:cNvPr>
              <p:cNvSpPr>
                <a:spLocks noChangeShapeType="1"/>
              </p:cNvSpPr>
              <p:nvPr/>
            </p:nvSpPr>
            <p:spPr bwMode="auto">
              <a:xfrm flipH="1" flipV="1">
                <a:off x="3921" y="4053"/>
                <a:ext cx="19" cy="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6" name="Line 115">
                <a:extLst>
                  <a:ext uri="{FF2B5EF4-FFF2-40B4-BE49-F238E27FC236}">
                    <a16:creationId xmlns:a16="http://schemas.microsoft.com/office/drawing/2014/main" id="{39167080-5651-4E3C-AE6C-2F94EABD1061}"/>
                  </a:ext>
                </a:extLst>
              </p:cNvPr>
              <p:cNvSpPr>
                <a:spLocks noChangeShapeType="1"/>
              </p:cNvSpPr>
              <p:nvPr/>
            </p:nvSpPr>
            <p:spPr bwMode="auto">
              <a:xfrm flipH="1" flipV="1">
                <a:off x="3896" y="4039"/>
                <a:ext cx="1"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7" name="Line 116">
                <a:extLst>
                  <a:ext uri="{FF2B5EF4-FFF2-40B4-BE49-F238E27FC236}">
                    <a16:creationId xmlns:a16="http://schemas.microsoft.com/office/drawing/2014/main" id="{B1305CF6-BF53-4771-9C5B-D65D50447F71}"/>
                  </a:ext>
                </a:extLst>
              </p:cNvPr>
              <p:cNvSpPr>
                <a:spLocks noChangeShapeType="1"/>
              </p:cNvSpPr>
              <p:nvPr/>
            </p:nvSpPr>
            <p:spPr bwMode="auto">
              <a:xfrm flipH="1" flipV="1">
                <a:off x="3876" y="4024"/>
                <a:ext cx="20"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8" name="Line 117">
                <a:extLst>
                  <a:ext uri="{FF2B5EF4-FFF2-40B4-BE49-F238E27FC236}">
                    <a16:creationId xmlns:a16="http://schemas.microsoft.com/office/drawing/2014/main" id="{9AA85920-C074-4300-86C5-D66F77974B6B}"/>
                  </a:ext>
                </a:extLst>
              </p:cNvPr>
              <p:cNvSpPr>
                <a:spLocks noChangeShapeType="1"/>
              </p:cNvSpPr>
              <p:nvPr/>
            </p:nvSpPr>
            <p:spPr bwMode="auto">
              <a:xfrm flipH="1" flipV="1">
                <a:off x="3854" y="4003"/>
                <a:ext cx="3" cy="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9" name="Line 118">
                <a:extLst>
                  <a:ext uri="{FF2B5EF4-FFF2-40B4-BE49-F238E27FC236}">
                    <a16:creationId xmlns:a16="http://schemas.microsoft.com/office/drawing/2014/main" id="{47D94BB2-3950-4690-9FCF-E1B024F51687}"/>
                  </a:ext>
                </a:extLst>
              </p:cNvPr>
              <p:cNvSpPr>
                <a:spLocks noChangeShapeType="1"/>
              </p:cNvSpPr>
              <p:nvPr/>
            </p:nvSpPr>
            <p:spPr bwMode="auto">
              <a:xfrm flipH="1" flipV="1">
                <a:off x="3840" y="3986"/>
                <a:ext cx="14" cy="1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0" name="Line 119">
                <a:extLst>
                  <a:ext uri="{FF2B5EF4-FFF2-40B4-BE49-F238E27FC236}">
                    <a16:creationId xmlns:a16="http://schemas.microsoft.com/office/drawing/2014/main" id="{2022BA2A-7CAD-4686-9F80-0944FD20452E}"/>
                  </a:ext>
                </a:extLst>
              </p:cNvPr>
              <p:cNvSpPr>
                <a:spLocks noChangeShapeType="1"/>
              </p:cNvSpPr>
              <p:nvPr/>
            </p:nvSpPr>
            <p:spPr bwMode="auto">
              <a:xfrm flipH="1" flipV="1">
                <a:off x="3814" y="3953"/>
                <a:ext cx="9" cy="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1" name="Line 120">
                <a:extLst>
                  <a:ext uri="{FF2B5EF4-FFF2-40B4-BE49-F238E27FC236}">
                    <a16:creationId xmlns:a16="http://schemas.microsoft.com/office/drawing/2014/main" id="{EA85F962-FA30-48A5-B254-8DDD9A828EAD}"/>
                  </a:ext>
                </a:extLst>
              </p:cNvPr>
              <p:cNvSpPr>
                <a:spLocks noChangeShapeType="1"/>
              </p:cNvSpPr>
              <p:nvPr/>
            </p:nvSpPr>
            <p:spPr bwMode="auto">
              <a:xfrm flipH="1" flipV="1">
                <a:off x="3808" y="3944"/>
                <a:ext cx="6" cy="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2" name="Line 121">
                <a:extLst>
                  <a:ext uri="{FF2B5EF4-FFF2-40B4-BE49-F238E27FC236}">
                    <a16:creationId xmlns:a16="http://schemas.microsoft.com/office/drawing/2014/main" id="{AA78B50F-666B-42D5-BCF4-BF42F91C1756}"/>
                  </a:ext>
                </a:extLst>
              </p:cNvPr>
              <p:cNvSpPr>
                <a:spLocks noChangeShapeType="1"/>
              </p:cNvSpPr>
              <p:nvPr/>
            </p:nvSpPr>
            <p:spPr bwMode="auto">
              <a:xfrm flipH="1" flipV="1">
                <a:off x="3782" y="3898"/>
                <a:ext cx="12" cy="2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3" name="Line 122">
                <a:extLst>
                  <a:ext uri="{FF2B5EF4-FFF2-40B4-BE49-F238E27FC236}">
                    <a16:creationId xmlns:a16="http://schemas.microsoft.com/office/drawing/2014/main" id="{E5628CB6-D4BF-4B9A-9381-D41DA13A318E}"/>
                  </a:ext>
                </a:extLst>
              </p:cNvPr>
              <p:cNvSpPr>
                <a:spLocks noChangeShapeType="1"/>
              </p:cNvSpPr>
              <p:nvPr/>
            </p:nvSpPr>
            <p:spPr bwMode="auto">
              <a:xfrm flipH="1" flipV="1">
                <a:off x="3759" y="3852"/>
                <a:ext cx="11" cy="2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4" name="Line 123">
                <a:extLst>
                  <a:ext uri="{FF2B5EF4-FFF2-40B4-BE49-F238E27FC236}">
                    <a16:creationId xmlns:a16="http://schemas.microsoft.com/office/drawing/2014/main" id="{86FB1D78-63C1-4450-8EFE-04E612C5F0B7}"/>
                  </a:ext>
                </a:extLst>
              </p:cNvPr>
              <p:cNvSpPr>
                <a:spLocks noChangeShapeType="1"/>
              </p:cNvSpPr>
              <p:nvPr/>
            </p:nvSpPr>
            <p:spPr bwMode="auto">
              <a:xfrm flipV="1">
                <a:off x="3759" y="3850"/>
                <a:ext cx="0" cy="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5" name="Line 124">
                <a:extLst>
                  <a:ext uri="{FF2B5EF4-FFF2-40B4-BE49-F238E27FC236}">
                    <a16:creationId xmlns:a16="http://schemas.microsoft.com/office/drawing/2014/main" id="{66035CD3-6A8A-4004-85CB-8DE2156FC7D4}"/>
                  </a:ext>
                </a:extLst>
              </p:cNvPr>
              <p:cNvSpPr>
                <a:spLocks noChangeShapeType="1"/>
              </p:cNvSpPr>
              <p:nvPr/>
            </p:nvSpPr>
            <p:spPr bwMode="auto">
              <a:xfrm flipH="1" flipV="1">
                <a:off x="3743" y="3811"/>
                <a:ext cx="5" cy="1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6" name="Line 125">
                <a:extLst>
                  <a:ext uri="{FF2B5EF4-FFF2-40B4-BE49-F238E27FC236}">
                    <a16:creationId xmlns:a16="http://schemas.microsoft.com/office/drawing/2014/main" id="{59A53925-C830-4CFD-8499-7DBD8FBFD682}"/>
                  </a:ext>
                </a:extLst>
              </p:cNvPr>
              <p:cNvSpPr>
                <a:spLocks noChangeShapeType="1"/>
              </p:cNvSpPr>
              <p:nvPr/>
            </p:nvSpPr>
            <p:spPr bwMode="auto">
              <a:xfrm flipH="1" flipV="1">
                <a:off x="3739" y="3801"/>
                <a:ext cx="4" cy="1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7" name="Line 126">
                <a:extLst>
                  <a:ext uri="{FF2B5EF4-FFF2-40B4-BE49-F238E27FC236}">
                    <a16:creationId xmlns:a16="http://schemas.microsoft.com/office/drawing/2014/main" id="{CC35B895-E55C-4063-BDCF-68D925B9C45D}"/>
                  </a:ext>
                </a:extLst>
              </p:cNvPr>
              <p:cNvSpPr>
                <a:spLocks noChangeShapeType="1"/>
              </p:cNvSpPr>
              <p:nvPr/>
            </p:nvSpPr>
            <p:spPr bwMode="auto">
              <a:xfrm flipH="1" flipV="1">
                <a:off x="3726" y="3763"/>
                <a:ext cx="4" cy="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8" name="Line 127">
                <a:extLst>
                  <a:ext uri="{FF2B5EF4-FFF2-40B4-BE49-F238E27FC236}">
                    <a16:creationId xmlns:a16="http://schemas.microsoft.com/office/drawing/2014/main" id="{2A2D6A2D-264D-4F9C-81C7-4C785BCE78CE}"/>
                  </a:ext>
                </a:extLst>
              </p:cNvPr>
              <p:cNvSpPr>
                <a:spLocks noChangeShapeType="1"/>
              </p:cNvSpPr>
              <p:nvPr/>
            </p:nvSpPr>
            <p:spPr bwMode="auto">
              <a:xfrm flipH="1" flipV="1">
                <a:off x="3722" y="3750"/>
                <a:ext cx="4" cy="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9" name="Line 128">
                <a:extLst>
                  <a:ext uri="{FF2B5EF4-FFF2-40B4-BE49-F238E27FC236}">
                    <a16:creationId xmlns:a16="http://schemas.microsoft.com/office/drawing/2014/main" id="{73305BC4-B42A-4CCC-B058-90A3823890A0}"/>
                  </a:ext>
                </a:extLst>
              </p:cNvPr>
              <p:cNvSpPr>
                <a:spLocks noChangeShapeType="1"/>
              </p:cNvSpPr>
              <p:nvPr/>
            </p:nvSpPr>
            <p:spPr bwMode="auto">
              <a:xfrm flipH="1" flipV="1">
                <a:off x="3710" y="3714"/>
                <a:ext cx="4" cy="1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0" name="Line 129">
                <a:extLst>
                  <a:ext uri="{FF2B5EF4-FFF2-40B4-BE49-F238E27FC236}">
                    <a16:creationId xmlns:a16="http://schemas.microsoft.com/office/drawing/2014/main" id="{E0CA91E1-D3E9-4ACB-86A7-9A7648980D3A}"/>
                  </a:ext>
                </a:extLst>
              </p:cNvPr>
              <p:cNvSpPr>
                <a:spLocks noChangeShapeType="1"/>
              </p:cNvSpPr>
              <p:nvPr/>
            </p:nvSpPr>
            <p:spPr bwMode="auto">
              <a:xfrm flipH="1" flipV="1">
                <a:off x="3707" y="3699"/>
                <a:ext cx="3"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1" name="Line 130">
                <a:extLst>
                  <a:ext uri="{FF2B5EF4-FFF2-40B4-BE49-F238E27FC236}">
                    <a16:creationId xmlns:a16="http://schemas.microsoft.com/office/drawing/2014/main" id="{1ACEBD9E-51EB-451C-98F4-9D0509B07227}"/>
                  </a:ext>
                </a:extLst>
              </p:cNvPr>
              <p:cNvSpPr>
                <a:spLocks noChangeShapeType="1"/>
              </p:cNvSpPr>
              <p:nvPr/>
            </p:nvSpPr>
            <p:spPr bwMode="auto">
              <a:xfrm flipH="1" flipV="1">
                <a:off x="3697" y="3662"/>
                <a:ext cx="3" cy="1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2" name="Line 131">
                <a:extLst>
                  <a:ext uri="{FF2B5EF4-FFF2-40B4-BE49-F238E27FC236}">
                    <a16:creationId xmlns:a16="http://schemas.microsoft.com/office/drawing/2014/main" id="{DA114ABF-F367-4FCE-AD69-0E8416D881AB}"/>
                  </a:ext>
                </a:extLst>
              </p:cNvPr>
              <p:cNvSpPr>
                <a:spLocks noChangeShapeType="1"/>
              </p:cNvSpPr>
              <p:nvPr/>
            </p:nvSpPr>
            <p:spPr bwMode="auto">
              <a:xfrm flipH="1" flipV="1">
                <a:off x="3694" y="3648"/>
                <a:ext cx="3" cy="1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3" name="Line 132">
                <a:extLst>
                  <a:ext uri="{FF2B5EF4-FFF2-40B4-BE49-F238E27FC236}">
                    <a16:creationId xmlns:a16="http://schemas.microsoft.com/office/drawing/2014/main" id="{98CB2093-DD8D-4A84-AE16-21771157CED2}"/>
                  </a:ext>
                </a:extLst>
              </p:cNvPr>
              <p:cNvSpPr>
                <a:spLocks noChangeShapeType="1"/>
              </p:cNvSpPr>
              <p:nvPr/>
            </p:nvSpPr>
            <p:spPr bwMode="auto">
              <a:xfrm flipH="1" flipV="1">
                <a:off x="3685" y="3608"/>
                <a:ext cx="3" cy="1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4" name="Line 133">
                <a:extLst>
                  <a:ext uri="{FF2B5EF4-FFF2-40B4-BE49-F238E27FC236}">
                    <a16:creationId xmlns:a16="http://schemas.microsoft.com/office/drawing/2014/main" id="{D07A534A-71F6-4008-B160-646861608140}"/>
                  </a:ext>
                </a:extLst>
              </p:cNvPr>
              <p:cNvSpPr>
                <a:spLocks noChangeShapeType="1"/>
              </p:cNvSpPr>
              <p:nvPr/>
            </p:nvSpPr>
            <p:spPr bwMode="auto">
              <a:xfrm flipH="1" flipV="1">
                <a:off x="3683" y="3596"/>
                <a:ext cx="2" cy="1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5" name="Line 134">
                <a:extLst>
                  <a:ext uri="{FF2B5EF4-FFF2-40B4-BE49-F238E27FC236}">
                    <a16:creationId xmlns:a16="http://schemas.microsoft.com/office/drawing/2014/main" id="{560D4F8B-C66B-4EB1-A2BA-96F4F15CCC1F}"/>
                  </a:ext>
                </a:extLst>
              </p:cNvPr>
              <p:cNvSpPr>
                <a:spLocks noChangeShapeType="1"/>
              </p:cNvSpPr>
              <p:nvPr/>
            </p:nvSpPr>
            <p:spPr bwMode="auto">
              <a:xfrm flipH="1" flipV="1">
                <a:off x="3676" y="3553"/>
                <a:ext cx="2" cy="1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6" name="Line 135">
                <a:extLst>
                  <a:ext uri="{FF2B5EF4-FFF2-40B4-BE49-F238E27FC236}">
                    <a16:creationId xmlns:a16="http://schemas.microsoft.com/office/drawing/2014/main" id="{8B5BC1EE-1F03-4EA7-A7B4-DFF2FFDDCE16}"/>
                  </a:ext>
                </a:extLst>
              </p:cNvPr>
              <p:cNvSpPr>
                <a:spLocks noChangeShapeType="1"/>
              </p:cNvSpPr>
              <p:nvPr/>
            </p:nvSpPr>
            <p:spPr bwMode="auto">
              <a:xfrm flipH="1" flipV="1">
                <a:off x="3674" y="3543"/>
                <a:ext cx="2" cy="1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7" name="Line 136">
                <a:extLst>
                  <a:ext uri="{FF2B5EF4-FFF2-40B4-BE49-F238E27FC236}">
                    <a16:creationId xmlns:a16="http://schemas.microsoft.com/office/drawing/2014/main" id="{530DE3EC-B7AF-4801-9B55-C9F38DCE499B}"/>
                  </a:ext>
                </a:extLst>
              </p:cNvPr>
              <p:cNvSpPr>
                <a:spLocks noChangeShapeType="1"/>
              </p:cNvSpPr>
              <p:nvPr/>
            </p:nvSpPr>
            <p:spPr bwMode="auto">
              <a:xfrm flipH="1" flipV="1">
                <a:off x="3668" y="3496"/>
                <a:ext cx="3" cy="2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8" name="Line 137">
                <a:extLst>
                  <a:ext uri="{FF2B5EF4-FFF2-40B4-BE49-F238E27FC236}">
                    <a16:creationId xmlns:a16="http://schemas.microsoft.com/office/drawing/2014/main" id="{EE7A5102-A74D-4461-B323-392A3E1D120A}"/>
                  </a:ext>
                </a:extLst>
              </p:cNvPr>
              <p:cNvSpPr>
                <a:spLocks noChangeShapeType="1"/>
              </p:cNvSpPr>
              <p:nvPr/>
            </p:nvSpPr>
            <p:spPr bwMode="auto">
              <a:xfrm flipH="1" flipV="1">
                <a:off x="3667" y="3490"/>
                <a:ext cx="1" cy="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9" name="Line 138">
                <a:extLst>
                  <a:ext uri="{FF2B5EF4-FFF2-40B4-BE49-F238E27FC236}">
                    <a16:creationId xmlns:a16="http://schemas.microsoft.com/office/drawing/2014/main" id="{CB7EE723-AA7B-45E2-A65A-41A7111A86C8}"/>
                  </a:ext>
                </a:extLst>
              </p:cNvPr>
              <p:cNvSpPr>
                <a:spLocks noChangeShapeType="1"/>
              </p:cNvSpPr>
              <p:nvPr/>
            </p:nvSpPr>
            <p:spPr bwMode="auto">
              <a:xfrm flipH="1" flipV="1">
                <a:off x="3662" y="3438"/>
                <a:ext cx="3" cy="2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0" name="Line 139">
                <a:extLst>
                  <a:ext uri="{FF2B5EF4-FFF2-40B4-BE49-F238E27FC236}">
                    <a16:creationId xmlns:a16="http://schemas.microsoft.com/office/drawing/2014/main" id="{331741DE-9503-4D9C-B6ED-18A0F05B7E3A}"/>
                  </a:ext>
                </a:extLst>
              </p:cNvPr>
              <p:cNvSpPr>
                <a:spLocks noChangeShapeType="1"/>
              </p:cNvSpPr>
              <p:nvPr/>
            </p:nvSpPr>
            <p:spPr bwMode="auto">
              <a:xfrm flipV="1">
                <a:off x="3662" y="3437"/>
                <a:ext cx="0"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1" name="Line 140">
                <a:extLst>
                  <a:ext uri="{FF2B5EF4-FFF2-40B4-BE49-F238E27FC236}">
                    <a16:creationId xmlns:a16="http://schemas.microsoft.com/office/drawing/2014/main" id="{FD5B6292-270D-4CA1-A3CB-44CAB36EDEC0}"/>
                  </a:ext>
                </a:extLst>
              </p:cNvPr>
              <p:cNvSpPr>
                <a:spLocks noChangeShapeType="1"/>
              </p:cNvSpPr>
              <p:nvPr/>
            </p:nvSpPr>
            <p:spPr bwMode="auto">
              <a:xfrm flipH="1" flipV="1">
                <a:off x="3658" y="3385"/>
                <a:ext cx="1" cy="2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2" name="Line 141">
                <a:extLst>
                  <a:ext uri="{FF2B5EF4-FFF2-40B4-BE49-F238E27FC236}">
                    <a16:creationId xmlns:a16="http://schemas.microsoft.com/office/drawing/2014/main" id="{BB89C9A7-9CED-48FB-84F1-94273DB70B3D}"/>
                  </a:ext>
                </a:extLst>
              </p:cNvPr>
              <p:cNvSpPr>
                <a:spLocks noChangeShapeType="1"/>
              </p:cNvSpPr>
              <p:nvPr/>
            </p:nvSpPr>
            <p:spPr bwMode="auto">
              <a:xfrm flipH="1" flipV="1">
                <a:off x="3655" y="3331"/>
                <a:ext cx="1" cy="2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3" name="Line 142">
                <a:extLst>
                  <a:ext uri="{FF2B5EF4-FFF2-40B4-BE49-F238E27FC236}">
                    <a16:creationId xmlns:a16="http://schemas.microsoft.com/office/drawing/2014/main" id="{786E3D96-71C7-4AFD-AF5E-AF6392FB75EF}"/>
                  </a:ext>
                </a:extLst>
              </p:cNvPr>
              <p:cNvSpPr>
                <a:spLocks noChangeShapeType="1"/>
              </p:cNvSpPr>
              <p:nvPr/>
            </p:nvSpPr>
            <p:spPr bwMode="auto">
              <a:xfrm flipV="1">
                <a:off x="3654" y="3278"/>
                <a:ext cx="0" cy="2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4" name="Line 143">
                <a:extLst>
                  <a:ext uri="{FF2B5EF4-FFF2-40B4-BE49-F238E27FC236}">
                    <a16:creationId xmlns:a16="http://schemas.microsoft.com/office/drawing/2014/main" id="{09545171-3BDD-4FDC-8EF4-BEAEB0DD5428}"/>
                  </a:ext>
                </a:extLst>
              </p:cNvPr>
              <p:cNvSpPr>
                <a:spLocks noChangeShapeType="1"/>
              </p:cNvSpPr>
              <p:nvPr/>
            </p:nvSpPr>
            <p:spPr bwMode="auto">
              <a:xfrm flipV="1">
                <a:off x="3653" y="3225"/>
                <a:ext cx="1" cy="2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5" name="Line 144">
                <a:extLst>
                  <a:ext uri="{FF2B5EF4-FFF2-40B4-BE49-F238E27FC236}">
                    <a16:creationId xmlns:a16="http://schemas.microsoft.com/office/drawing/2014/main" id="{53D038ED-1C20-42C5-9C16-6C4E005E8723}"/>
                  </a:ext>
                </a:extLst>
              </p:cNvPr>
              <p:cNvSpPr>
                <a:spLocks noChangeShapeType="1"/>
              </p:cNvSpPr>
              <p:nvPr/>
            </p:nvSpPr>
            <p:spPr bwMode="auto">
              <a:xfrm flipV="1">
                <a:off x="3655" y="3172"/>
                <a:ext cx="1" cy="2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6" name="Line 145">
                <a:extLst>
                  <a:ext uri="{FF2B5EF4-FFF2-40B4-BE49-F238E27FC236}">
                    <a16:creationId xmlns:a16="http://schemas.microsoft.com/office/drawing/2014/main" id="{0056523D-013F-46E6-8F96-174D8312EC9A}"/>
                  </a:ext>
                </a:extLst>
              </p:cNvPr>
              <p:cNvSpPr>
                <a:spLocks noChangeShapeType="1"/>
              </p:cNvSpPr>
              <p:nvPr/>
            </p:nvSpPr>
            <p:spPr bwMode="auto">
              <a:xfrm flipV="1">
                <a:off x="3657" y="3118"/>
                <a:ext cx="2" cy="2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7" name="Line 146">
                <a:extLst>
                  <a:ext uri="{FF2B5EF4-FFF2-40B4-BE49-F238E27FC236}">
                    <a16:creationId xmlns:a16="http://schemas.microsoft.com/office/drawing/2014/main" id="{E1A1BD4F-9EB6-423C-9AF1-5A8D787B737E}"/>
                  </a:ext>
                </a:extLst>
              </p:cNvPr>
              <p:cNvSpPr>
                <a:spLocks noChangeShapeType="1"/>
              </p:cNvSpPr>
              <p:nvPr/>
            </p:nvSpPr>
            <p:spPr bwMode="auto">
              <a:xfrm flipV="1">
                <a:off x="3660" y="3087"/>
                <a:ext cx="1" cy="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8" name="Line 147">
                <a:extLst>
                  <a:ext uri="{FF2B5EF4-FFF2-40B4-BE49-F238E27FC236}">
                    <a16:creationId xmlns:a16="http://schemas.microsoft.com/office/drawing/2014/main" id="{07A86260-6E03-4074-BCBA-62B4935A7D71}"/>
                  </a:ext>
                </a:extLst>
              </p:cNvPr>
              <p:cNvSpPr>
                <a:spLocks noChangeShapeType="1"/>
              </p:cNvSpPr>
              <p:nvPr/>
            </p:nvSpPr>
            <p:spPr bwMode="auto">
              <a:xfrm flipV="1">
                <a:off x="3661" y="3065"/>
                <a:ext cx="2" cy="2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9" name="Line 148">
                <a:extLst>
                  <a:ext uri="{FF2B5EF4-FFF2-40B4-BE49-F238E27FC236}">
                    <a16:creationId xmlns:a16="http://schemas.microsoft.com/office/drawing/2014/main" id="{2C4C4BDC-C674-4F62-B7F8-01948496D75C}"/>
                  </a:ext>
                </a:extLst>
              </p:cNvPr>
              <p:cNvSpPr>
                <a:spLocks noChangeShapeType="1"/>
              </p:cNvSpPr>
              <p:nvPr/>
            </p:nvSpPr>
            <p:spPr bwMode="auto">
              <a:xfrm flipV="1">
                <a:off x="3666" y="3029"/>
                <a:ext cx="1" cy="1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0" name="Line 149">
                <a:extLst>
                  <a:ext uri="{FF2B5EF4-FFF2-40B4-BE49-F238E27FC236}">
                    <a16:creationId xmlns:a16="http://schemas.microsoft.com/office/drawing/2014/main" id="{C9492CC0-C767-43EC-BF25-A92483202D45}"/>
                  </a:ext>
                </a:extLst>
              </p:cNvPr>
              <p:cNvSpPr>
                <a:spLocks noChangeShapeType="1"/>
              </p:cNvSpPr>
              <p:nvPr/>
            </p:nvSpPr>
            <p:spPr bwMode="auto">
              <a:xfrm flipV="1">
                <a:off x="3667" y="3012"/>
                <a:ext cx="3" cy="1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1" name="Line 150">
                <a:extLst>
                  <a:ext uri="{FF2B5EF4-FFF2-40B4-BE49-F238E27FC236}">
                    <a16:creationId xmlns:a16="http://schemas.microsoft.com/office/drawing/2014/main" id="{A611AE05-0CE4-4677-B262-AC1B968DA34F}"/>
                  </a:ext>
                </a:extLst>
              </p:cNvPr>
              <p:cNvSpPr>
                <a:spLocks noChangeShapeType="1"/>
              </p:cNvSpPr>
              <p:nvPr/>
            </p:nvSpPr>
            <p:spPr bwMode="auto">
              <a:xfrm flipV="1">
                <a:off x="3673" y="2973"/>
                <a:ext cx="2" cy="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2" name="Line 151">
                <a:extLst>
                  <a:ext uri="{FF2B5EF4-FFF2-40B4-BE49-F238E27FC236}">
                    <a16:creationId xmlns:a16="http://schemas.microsoft.com/office/drawing/2014/main" id="{1D04D7A4-6117-49F4-8097-7452FCBAF373}"/>
                  </a:ext>
                </a:extLst>
              </p:cNvPr>
              <p:cNvSpPr>
                <a:spLocks noChangeShapeType="1"/>
              </p:cNvSpPr>
              <p:nvPr/>
            </p:nvSpPr>
            <p:spPr bwMode="auto">
              <a:xfrm flipV="1">
                <a:off x="3675" y="2960"/>
                <a:ext cx="2" cy="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3" name="Line 152">
                <a:extLst>
                  <a:ext uri="{FF2B5EF4-FFF2-40B4-BE49-F238E27FC236}">
                    <a16:creationId xmlns:a16="http://schemas.microsoft.com/office/drawing/2014/main" id="{B5C7A982-5DB2-4857-8945-8E05F42CC919}"/>
                  </a:ext>
                </a:extLst>
              </p:cNvPr>
              <p:cNvSpPr>
                <a:spLocks noChangeShapeType="1"/>
              </p:cNvSpPr>
              <p:nvPr/>
            </p:nvSpPr>
            <p:spPr bwMode="auto">
              <a:xfrm flipV="1">
                <a:off x="3682" y="2918"/>
                <a:ext cx="3" cy="1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4" name="Line 153">
                <a:extLst>
                  <a:ext uri="{FF2B5EF4-FFF2-40B4-BE49-F238E27FC236}">
                    <a16:creationId xmlns:a16="http://schemas.microsoft.com/office/drawing/2014/main" id="{DCD2A444-EEAC-4CBC-A4DC-896787C1A10F}"/>
                  </a:ext>
                </a:extLst>
              </p:cNvPr>
              <p:cNvSpPr>
                <a:spLocks noChangeShapeType="1"/>
              </p:cNvSpPr>
              <p:nvPr/>
            </p:nvSpPr>
            <p:spPr bwMode="auto">
              <a:xfrm flipV="1">
                <a:off x="3685" y="2908"/>
                <a:ext cx="2" cy="1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5" name="Line 154">
                <a:extLst>
                  <a:ext uri="{FF2B5EF4-FFF2-40B4-BE49-F238E27FC236}">
                    <a16:creationId xmlns:a16="http://schemas.microsoft.com/office/drawing/2014/main" id="{2FC41296-58C8-4DAD-9183-E3884A3605A6}"/>
                  </a:ext>
                </a:extLst>
              </p:cNvPr>
              <p:cNvSpPr>
                <a:spLocks noChangeShapeType="1"/>
              </p:cNvSpPr>
              <p:nvPr/>
            </p:nvSpPr>
            <p:spPr bwMode="auto">
              <a:xfrm flipV="1">
                <a:off x="3692" y="2864"/>
                <a:ext cx="4" cy="1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6" name="Line 155">
                <a:extLst>
                  <a:ext uri="{FF2B5EF4-FFF2-40B4-BE49-F238E27FC236}">
                    <a16:creationId xmlns:a16="http://schemas.microsoft.com/office/drawing/2014/main" id="{028E8F93-1DFF-464D-8BB7-303C3E1F2B33}"/>
                  </a:ext>
                </a:extLst>
              </p:cNvPr>
              <p:cNvSpPr>
                <a:spLocks noChangeShapeType="1"/>
              </p:cNvSpPr>
              <p:nvPr/>
            </p:nvSpPr>
            <p:spPr bwMode="auto">
              <a:xfrm flipV="1">
                <a:off x="3696" y="2855"/>
                <a:ext cx="2" cy="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7" name="Line 156">
                <a:extLst>
                  <a:ext uri="{FF2B5EF4-FFF2-40B4-BE49-F238E27FC236}">
                    <a16:creationId xmlns:a16="http://schemas.microsoft.com/office/drawing/2014/main" id="{6A6DA775-0149-4140-9729-61BF4660F68F}"/>
                  </a:ext>
                </a:extLst>
              </p:cNvPr>
              <p:cNvSpPr>
                <a:spLocks noChangeShapeType="1"/>
              </p:cNvSpPr>
              <p:nvPr/>
            </p:nvSpPr>
            <p:spPr bwMode="auto">
              <a:xfrm flipV="1">
                <a:off x="3705" y="2813"/>
                <a:ext cx="4" cy="1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8" name="Line 157">
                <a:extLst>
                  <a:ext uri="{FF2B5EF4-FFF2-40B4-BE49-F238E27FC236}">
                    <a16:creationId xmlns:a16="http://schemas.microsoft.com/office/drawing/2014/main" id="{F299899A-8DBF-451F-892D-784C04ABEB37}"/>
                  </a:ext>
                </a:extLst>
              </p:cNvPr>
              <p:cNvSpPr>
                <a:spLocks noChangeShapeType="1"/>
              </p:cNvSpPr>
              <p:nvPr/>
            </p:nvSpPr>
            <p:spPr bwMode="auto">
              <a:xfrm flipV="1">
                <a:off x="3709" y="2804"/>
                <a:ext cx="3" cy="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9" name="Line 158">
                <a:extLst>
                  <a:ext uri="{FF2B5EF4-FFF2-40B4-BE49-F238E27FC236}">
                    <a16:creationId xmlns:a16="http://schemas.microsoft.com/office/drawing/2014/main" id="{BDFC7F84-7F8F-4339-BC94-053F5351B8E6}"/>
                  </a:ext>
                </a:extLst>
              </p:cNvPr>
              <p:cNvSpPr>
                <a:spLocks noChangeShapeType="1"/>
              </p:cNvSpPr>
              <p:nvPr/>
            </p:nvSpPr>
            <p:spPr bwMode="auto">
              <a:xfrm flipV="1">
                <a:off x="3719" y="2763"/>
                <a:ext cx="5" cy="1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0" name="Line 159">
                <a:extLst>
                  <a:ext uri="{FF2B5EF4-FFF2-40B4-BE49-F238E27FC236}">
                    <a16:creationId xmlns:a16="http://schemas.microsoft.com/office/drawing/2014/main" id="{E085D999-748F-4796-9D54-EC141E32E78D}"/>
                  </a:ext>
                </a:extLst>
              </p:cNvPr>
              <p:cNvSpPr>
                <a:spLocks noChangeShapeType="1"/>
              </p:cNvSpPr>
              <p:nvPr/>
            </p:nvSpPr>
            <p:spPr bwMode="auto">
              <a:xfrm flipV="1">
                <a:off x="3724" y="2753"/>
                <a:ext cx="3" cy="1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1" name="Line 160">
                <a:extLst>
                  <a:ext uri="{FF2B5EF4-FFF2-40B4-BE49-F238E27FC236}">
                    <a16:creationId xmlns:a16="http://schemas.microsoft.com/office/drawing/2014/main" id="{F00A1320-C47A-4399-87D4-50BC14211637}"/>
                  </a:ext>
                </a:extLst>
              </p:cNvPr>
              <p:cNvSpPr>
                <a:spLocks noChangeShapeType="1"/>
              </p:cNvSpPr>
              <p:nvPr/>
            </p:nvSpPr>
            <p:spPr bwMode="auto">
              <a:xfrm flipV="1">
                <a:off x="3737" y="2716"/>
                <a:ext cx="4" cy="1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2" name="Line 161">
                <a:extLst>
                  <a:ext uri="{FF2B5EF4-FFF2-40B4-BE49-F238E27FC236}">
                    <a16:creationId xmlns:a16="http://schemas.microsoft.com/office/drawing/2014/main" id="{EAA2EC34-C14C-4692-A10B-E8D77ED38E8A}"/>
                  </a:ext>
                </a:extLst>
              </p:cNvPr>
              <p:cNvSpPr>
                <a:spLocks noChangeShapeType="1"/>
              </p:cNvSpPr>
              <p:nvPr/>
            </p:nvSpPr>
            <p:spPr bwMode="auto">
              <a:xfrm flipV="1">
                <a:off x="3741" y="2703"/>
                <a:ext cx="5" cy="1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3" name="Line 162">
                <a:extLst>
                  <a:ext uri="{FF2B5EF4-FFF2-40B4-BE49-F238E27FC236}">
                    <a16:creationId xmlns:a16="http://schemas.microsoft.com/office/drawing/2014/main" id="{669826C4-14FC-4CB9-8152-51F25ED96370}"/>
                  </a:ext>
                </a:extLst>
              </p:cNvPr>
              <p:cNvSpPr>
                <a:spLocks noChangeShapeType="1"/>
              </p:cNvSpPr>
              <p:nvPr/>
            </p:nvSpPr>
            <p:spPr bwMode="auto">
              <a:xfrm flipV="1">
                <a:off x="3756" y="2671"/>
                <a:ext cx="3" cy="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4" name="Line 163">
                <a:extLst>
                  <a:ext uri="{FF2B5EF4-FFF2-40B4-BE49-F238E27FC236}">
                    <a16:creationId xmlns:a16="http://schemas.microsoft.com/office/drawing/2014/main" id="{27EDA068-A5C8-4BE0-AAE3-CAC8F334849C}"/>
                  </a:ext>
                </a:extLst>
              </p:cNvPr>
              <p:cNvSpPr>
                <a:spLocks noChangeShapeType="1"/>
              </p:cNvSpPr>
              <p:nvPr/>
            </p:nvSpPr>
            <p:spPr bwMode="auto">
              <a:xfrm flipV="1">
                <a:off x="3759" y="2654"/>
                <a:ext cx="8" cy="1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5" name="Line 164">
                <a:extLst>
                  <a:ext uri="{FF2B5EF4-FFF2-40B4-BE49-F238E27FC236}">
                    <a16:creationId xmlns:a16="http://schemas.microsoft.com/office/drawing/2014/main" id="{A1780322-3728-489E-8F6F-7F2F03C2245C}"/>
                  </a:ext>
                </a:extLst>
              </p:cNvPr>
              <p:cNvSpPr>
                <a:spLocks noChangeShapeType="1"/>
              </p:cNvSpPr>
              <p:nvPr/>
            </p:nvSpPr>
            <p:spPr bwMode="auto">
              <a:xfrm flipV="1">
                <a:off x="3778" y="2607"/>
                <a:ext cx="13" cy="2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6" name="Line 165">
                <a:extLst>
                  <a:ext uri="{FF2B5EF4-FFF2-40B4-BE49-F238E27FC236}">
                    <a16:creationId xmlns:a16="http://schemas.microsoft.com/office/drawing/2014/main" id="{A1546621-0BC3-4E4F-A228-64E33CA44F5E}"/>
                  </a:ext>
                </a:extLst>
              </p:cNvPr>
              <p:cNvSpPr>
                <a:spLocks noChangeShapeType="1"/>
              </p:cNvSpPr>
              <p:nvPr/>
            </p:nvSpPr>
            <p:spPr bwMode="auto">
              <a:xfrm flipV="1">
                <a:off x="3805" y="2568"/>
                <a:ext cx="10" cy="1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7" name="Line 166">
                <a:extLst>
                  <a:ext uri="{FF2B5EF4-FFF2-40B4-BE49-F238E27FC236}">
                    <a16:creationId xmlns:a16="http://schemas.microsoft.com/office/drawing/2014/main" id="{5F9F0940-C815-43C2-BAA7-809E144B64B6}"/>
                  </a:ext>
                </a:extLst>
              </p:cNvPr>
              <p:cNvSpPr>
                <a:spLocks noChangeShapeType="1"/>
              </p:cNvSpPr>
              <p:nvPr/>
            </p:nvSpPr>
            <p:spPr bwMode="auto">
              <a:xfrm flipV="1">
                <a:off x="3815" y="2563"/>
                <a:ext cx="4" cy="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8" name="Line 167">
                <a:extLst>
                  <a:ext uri="{FF2B5EF4-FFF2-40B4-BE49-F238E27FC236}">
                    <a16:creationId xmlns:a16="http://schemas.microsoft.com/office/drawing/2014/main" id="{15600C7A-8227-417F-9C64-16ACEB3350C6}"/>
                  </a:ext>
                </a:extLst>
              </p:cNvPr>
              <p:cNvSpPr>
                <a:spLocks noChangeShapeType="1"/>
              </p:cNvSpPr>
              <p:nvPr/>
            </p:nvSpPr>
            <p:spPr bwMode="auto">
              <a:xfrm flipV="1">
                <a:off x="3835" y="2521"/>
                <a:ext cx="18" cy="2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9" name="Line 168">
                <a:extLst>
                  <a:ext uri="{FF2B5EF4-FFF2-40B4-BE49-F238E27FC236}">
                    <a16:creationId xmlns:a16="http://schemas.microsoft.com/office/drawing/2014/main" id="{28965081-7E52-4C55-91CA-14A8F89AAEA9}"/>
                  </a:ext>
                </a:extLst>
              </p:cNvPr>
              <p:cNvSpPr>
                <a:spLocks noChangeShapeType="1"/>
              </p:cNvSpPr>
              <p:nvPr/>
            </p:nvSpPr>
            <p:spPr bwMode="auto">
              <a:xfrm flipV="1">
                <a:off x="3871" y="2499"/>
                <a:ext cx="5" cy="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0" name="Line 169">
                <a:extLst>
                  <a:ext uri="{FF2B5EF4-FFF2-40B4-BE49-F238E27FC236}">
                    <a16:creationId xmlns:a16="http://schemas.microsoft.com/office/drawing/2014/main" id="{822189F9-8FA7-4202-A7E4-63AC6D0F10AE}"/>
                  </a:ext>
                </a:extLst>
              </p:cNvPr>
              <p:cNvSpPr>
                <a:spLocks noChangeShapeType="1"/>
              </p:cNvSpPr>
              <p:nvPr/>
            </p:nvSpPr>
            <p:spPr bwMode="auto">
              <a:xfrm flipV="1">
                <a:off x="3876" y="2487"/>
                <a:ext cx="16" cy="1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1" name="Line 170">
                <a:extLst>
                  <a:ext uri="{FF2B5EF4-FFF2-40B4-BE49-F238E27FC236}">
                    <a16:creationId xmlns:a16="http://schemas.microsoft.com/office/drawing/2014/main" id="{B7FDD815-42D7-4B26-AC80-E687077D7A0D}"/>
                  </a:ext>
                </a:extLst>
              </p:cNvPr>
              <p:cNvSpPr>
                <a:spLocks noChangeShapeType="1"/>
              </p:cNvSpPr>
              <p:nvPr/>
            </p:nvSpPr>
            <p:spPr bwMode="auto">
              <a:xfrm flipV="1">
                <a:off x="3914" y="2470"/>
                <a:ext cx="5" cy="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2" name="Line 171">
                <a:extLst>
                  <a:ext uri="{FF2B5EF4-FFF2-40B4-BE49-F238E27FC236}">
                    <a16:creationId xmlns:a16="http://schemas.microsoft.com/office/drawing/2014/main" id="{7A30DDEB-EFF6-41E1-A089-6D638554CA1A}"/>
                  </a:ext>
                </a:extLst>
              </p:cNvPr>
              <p:cNvSpPr>
                <a:spLocks noChangeShapeType="1"/>
              </p:cNvSpPr>
              <p:nvPr/>
            </p:nvSpPr>
            <p:spPr bwMode="auto">
              <a:xfrm flipV="1">
                <a:off x="3919" y="2462"/>
                <a:ext cx="20" cy="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3" name="Line 172">
                <a:extLst>
                  <a:ext uri="{FF2B5EF4-FFF2-40B4-BE49-F238E27FC236}">
                    <a16:creationId xmlns:a16="http://schemas.microsoft.com/office/drawing/2014/main" id="{FC22BE61-39E2-4C2A-8490-30C0ADC120C9}"/>
                  </a:ext>
                </a:extLst>
              </p:cNvPr>
              <p:cNvSpPr>
                <a:spLocks noChangeShapeType="1"/>
              </p:cNvSpPr>
              <p:nvPr/>
            </p:nvSpPr>
            <p:spPr bwMode="auto">
              <a:xfrm flipV="1">
                <a:off x="3964" y="2454"/>
                <a:ext cx="21" cy="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4" name="Line 173">
                <a:extLst>
                  <a:ext uri="{FF2B5EF4-FFF2-40B4-BE49-F238E27FC236}">
                    <a16:creationId xmlns:a16="http://schemas.microsoft.com/office/drawing/2014/main" id="{3059F9B8-71F3-447E-807D-808D4ACA282D}"/>
                  </a:ext>
                </a:extLst>
              </p:cNvPr>
              <p:cNvSpPr>
                <a:spLocks noChangeShapeType="1"/>
              </p:cNvSpPr>
              <p:nvPr/>
            </p:nvSpPr>
            <p:spPr bwMode="auto">
              <a:xfrm>
                <a:off x="3985" y="2454"/>
                <a:ext cx="5"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5" name="Line 174">
                <a:extLst>
                  <a:ext uri="{FF2B5EF4-FFF2-40B4-BE49-F238E27FC236}">
                    <a16:creationId xmlns:a16="http://schemas.microsoft.com/office/drawing/2014/main" id="{272C6D10-1F60-47A1-8686-7FE278CB22B4}"/>
                  </a:ext>
                </a:extLst>
              </p:cNvPr>
              <p:cNvSpPr>
                <a:spLocks noChangeShapeType="1"/>
              </p:cNvSpPr>
              <p:nvPr/>
            </p:nvSpPr>
            <p:spPr bwMode="auto">
              <a:xfrm>
                <a:off x="4016" y="2458"/>
                <a:ext cx="13" cy="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6" name="Line 175">
                <a:extLst>
                  <a:ext uri="{FF2B5EF4-FFF2-40B4-BE49-F238E27FC236}">
                    <a16:creationId xmlns:a16="http://schemas.microsoft.com/office/drawing/2014/main" id="{87D651DD-C671-43D1-BB66-82E46CA2F728}"/>
                  </a:ext>
                </a:extLst>
              </p:cNvPr>
              <p:cNvSpPr>
                <a:spLocks noChangeShapeType="1"/>
              </p:cNvSpPr>
              <p:nvPr/>
            </p:nvSpPr>
            <p:spPr bwMode="auto">
              <a:xfrm>
                <a:off x="4029" y="2462"/>
                <a:ext cx="11" cy="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7" name="Line 176">
                <a:extLst>
                  <a:ext uri="{FF2B5EF4-FFF2-40B4-BE49-F238E27FC236}">
                    <a16:creationId xmlns:a16="http://schemas.microsoft.com/office/drawing/2014/main" id="{78E61A4C-BC17-4D8C-9ACF-7EBA18B6D827}"/>
                  </a:ext>
                </a:extLst>
              </p:cNvPr>
              <p:cNvSpPr>
                <a:spLocks noChangeShapeType="1"/>
              </p:cNvSpPr>
              <p:nvPr/>
            </p:nvSpPr>
            <p:spPr bwMode="auto">
              <a:xfrm>
                <a:off x="4064" y="2478"/>
                <a:ext cx="8" cy="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8" name="Line 177">
                <a:extLst>
                  <a:ext uri="{FF2B5EF4-FFF2-40B4-BE49-F238E27FC236}">
                    <a16:creationId xmlns:a16="http://schemas.microsoft.com/office/drawing/2014/main" id="{998B5CC0-49B3-4605-8EAF-A81EEE6DFD9C}"/>
                  </a:ext>
                </a:extLst>
              </p:cNvPr>
              <p:cNvSpPr>
                <a:spLocks noChangeShapeType="1"/>
              </p:cNvSpPr>
              <p:nvPr/>
            </p:nvSpPr>
            <p:spPr bwMode="auto">
              <a:xfrm>
                <a:off x="4072" y="2483"/>
                <a:ext cx="14" cy="1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9" name="Line 178">
                <a:extLst>
                  <a:ext uri="{FF2B5EF4-FFF2-40B4-BE49-F238E27FC236}">
                    <a16:creationId xmlns:a16="http://schemas.microsoft.com/office/drawing/2014/main" id="{BB574E66-9FC9-42DF-862A-5D5DEF5AEE43}"/>
                  </a:ext>
                </a:extLst>
              </p:cNvPr>
              <p:cNvSpPr>
                <a:spLocks noChangeShapeType="1"/>
              </p:cNvSpPr>
              <p:nvPr/>
            </p:nvSpPr>
            <p:spPr bwMode="auto">
              <a:xfrm>
                <a:off x="4106" y="2511"/>
                <a:ext cx="8" cy="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10" name="Line 179">
                <a:extLst>
                  <a:ext uri="{FF2B5EF4-FFF2-40B4-BE49-F238E27FC236}">
                    <a16:creationId xmlns:a16="http://schemas.microsoft.com/office/drawing/2014/main" id="{D97DAC97-30AC-47B3-A41E-9B0906643C14}"/>
                  </a:ext>
                </a:extLst>
              </p:cNvPr>
              <p:cNvSpPr>
                <a:spLocks noChangeShapeType="1"/>
              </p:cNvSpPr>
              <p:nvPr/>
            </p:nvSpPr>
            <p:spPr bwMode="auto">
              <a:xfrm>
                <a:off x="4114" y="2519"/>
                <a:ext cx="10" cy="1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11" name="Line 180">
                <a:extLst>
                  <a:ext uri="{FF2B5EF4-FFF2-40B4-BE49-F238E27FC236}">
                    <a16:creationId xmlns:a16="http://schemas.microsoft.com/office/drawing/2014/main" id="{C1351BC2-4D4A-4B7C-B6FE-572C439D44CF}"/>
                  </a:ext>
                </a:extLst>
              </p:cNvPr>
              <p:cNvSpPr>
                <a:spLocks noChangeShapeType="1"/>
              </p:cNvSpPr>
              <p:nvPr/>
            </p:nvSpPr>
            <p:spPr bwMode="auto">
              <a:xfrm>
                <a:off x="4141" y="2550"/>
                <a:ext cx="15" cy="2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12" name="Line 181">
                <a:extLst>
                  <a:ext uri="{FF2B5EF4-FFF2-40B4-BE49-F238E27FC236}">
                    <a16:creationId xmlns:a16="http://schemas.microsoft.com/office/drawing/2014/main" id="{EA760522-D00B-481A-87EB-3C84532DBD95}"/>
                  </a:ext>
                </a:extLst>
              </p:cNvPr>
              <p:cNvSpPr>
                <a:spLocks noChangeShapeType="1"/>
              </p:cNvSpPr>
              <p:nvPr/>
            </p:nvSpPr>
            <p:spPr bwMode="auto">
              <a:xfrm>
                <a:off x="4170" y="2594"/>
                <a:ext cx="3" cy="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13" name="Line 182">
                <a:extLst>
                  <a:ext uri="{FF2B5EF4-FFF2-40B4-BE49-F238E27FC236}">
                    <a16:creationId xmlns:a16="http://schemas.microsoft.com/office/drawing/2014/main" id="{238F7198-75E2-43DC-BF53-812C262DBDFA}"/>
                  </a:ext>
                </a:extLst>
              </p:cNvPr>
              <p:cNvSpPr>
                <a:spLocks noChangeShapeType="1"/>
              </p:cNvSpPr>
              <p:nvPr/>
            </p:nvSpPr>
            <p:spPr bwMode="auto">
              <a:xfrm>
                <a:off x="4173" y="2599"/>
                <a:ext cx="10" cy="1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14" name="Line 183">
                <a:extLst>
                  <a:ext uri="{FF2B5EF4-FFF2-40B4-BE49-F238E27FC236}">
                    <a16:creationId xmlns:a16="http://schemas.microsoft.com/office/drawing/2014/main" id="{EB30C454-9BEB-4B42-9A67-D7C42B59DC5A}"/>
                  </a:ext>
                </a:extLst>
              </p:cNvPr>
              <p:cNvSpPr>
                <a:spLocks noChangeShapeType="1"/>
              </p:cNvSpPr>
              <p:nvPr/>
            </p:nvSpPr>
            <p:spPr bwMode="auto">
              <a:xfrm>
                <a:off x="4195" y="2641"/>
                <a:ext cx="12" cy="2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15" name="Line 184">
                <a:extLst>
                  <a:ext uri="{FF2B5EF4-FFF2-40B4-BE49-F238E27FC236}">
                    <a16:creationId xmlns:a16="http://schemas.microsoft.com/office/drawing/2014/main" id="{B927890C-CFB9-41BE-A7C4-CFEC9CBAB8CF}"/>
                  </a:ext>
                </a:extLst>
              </p:cNvPr>
              <p:cNvSpPr>
                <a:spLocks noChangeShapeType="1"/>
              </p:cNvSpPr>
              <p:nvPr/>
            </p:nvSpPr>
            <p:spPr bwMode="auto">
              <a:xfrm>
                <a:off x="4217" y="2689"/>
                <a:ext cx="9" cy="2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16" name="Line 185">
                <a:extLst>
                  <a:ext uri="{FF2B5EF4-FFF2-40B4-BE49-F238E27FC236}">
                    <a16:creationId xmlns:a16="http://schemas.microsoft.com/office/drawing/2014/main" id="{2A449090-3C36-47E8-895C-2F87D0D7B462}"/>
                  </a:ext>
                </a:extLst>
              </p:cNvPr>
              <p:cNvSpPr>
                <a:spLocks noChangeShapeType="1"/>
              </p:cNvSpPr>
              <p:nvPr/>
            </p:nvSpPr>
            <p:spPr bwMode="auto">
              <a:xfrm>
                <a:off x="4226" y="2711"/>
                <a:ext cx="1" cy="2"/>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17" name="Freeform 186">
                <a:extLst>
                  <a:ext uri="{FF2B5EF4-FFF2-40B4-BE49-F238E27FC236}">
                    <a16:creationId xmlns:a16="http://schemas.microsoft.com/office/drawing/2014/main" id="{5F7E1257-49D0-41FB-92EC-0E6A197BD783}"/>
                  </a:ext>
                </a:extLst>
              </p:cNvPr>
              <p:cNvSpPr>
                <a:spLocks/>
              </p:cNvSpPr>
              <p:nvPr/>
            </p:nvSpPr>
            <p:spPr bwMode="auto">
              <a:xfrm>
                <a:off x="4209" y="2669"/>
                <a:ext cx="22" cy="55"/>
              </a:xfrm>
              <a:custGeom>
                <a:avLst/>
                <a:gdLst>
                  <a:gd name="T0" fmla="*/ 17 w 22"/>
                  <a:gd name="T1" fmla="*/ 0 h 55"/>
                  <a:gd name="T2" fmla="*/ 22 w 22"/>
                  <a:gd name="T3" fmla="*/ 1 h 55"/>
                  <a:gd name="T4" fmla="*/ 22 w 22"/>
                  <a:gd name="T5" fmla="*/ 55 h 55"/>
                  <a:gd name="T6" fmla="*/ 0 w 22"/>
                  <a:gd name="T7" fmla="*/ 53 h 55"/>
                  <a:gd name="T8" fmla="*/ 0 w 22"/>
                  <a:gd name="T9" fmla="*/ 40 h 55"/>
                  <a:gd name="T10" fmla="*/ 17 w 22"/>
                  <a:gd name="T11" fmla="*/ 41 h 55"/>
                  <a:gd name="T12" fmla="*/ 17 w 2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22" h="55">
                    <a:moveTo>
                      <a:pt x="17" y="0"/>
                    </a:moveTo>
                    <a:lnTo>
                      <a:pt x="22" y="1"/>
                    </a:lnTo>
                    <a:lnTo>
                      <a:pt x="22" y="55"/>
                    </a:lnTo>
                    <a:lnTo>
                      <a:pt x="0" y="53"/>
                    </a:lnTo>
                    <a:lnTo>
                      <a:pt x="0" y="40"/>
                    </a:lnTo>
                    <a:lnTo>
                      <a:pt x="17" y="41"/>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18" name="Line 187">
                <a:extLst>
                  <a:ext uri="{FF2B5EF4-FFF2-40B4-BE49-F238E27FC236}">
                    <a16:creationId xmlns:a16="http://schemas.microsoft.com/office/drawing/2014/main" id="{6F071E79-2983-4DDC-85AE-1AF882F56C44}"/>
                  </a:ext>
                </a:extLst>
              </p:cNvPr>
              <p:cNvSpPr>
                <a:spLocks noChangeShapeType="1"/>
              </p:cNvSpPr>
              <p:nvPr/>
            </p:nvSpPr>
            <p:spPr bwMode="auto">
              <a:xfrm>
                <a:off x="3986" y="2760"/>
                <a:ext cx="22" cy="1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19" name="Line 188">
                <a:extLst>
                  <a:ext uri="{FF2B5EF4-FFF2-40B4-BE49-F238E27FC236}">
                    <a16:creationId xmlns:a16="http://schemas.microsoft.com/office/drawing/2014/main" id="{7E0A54B2-F089-4923-8658-64D54700826B}"/>
                  </a:ext>
                </a:extLst>
              </p:cNvPr>
              <p:cNvSpPr>
                <a:spLocks noChangeShapeType="1"/>
              </p:cNvSpPr>
              <p:nvPr/>
            </p:nvSpPr>
            <p:spPr bwMode="auto">
              <a:xfrm>
                <a:off x="4030" y="2789"/>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20" name="Line 189">
                <a:extLst>
                  <a:ext uri="{FF2B5EF4-FFF2-40B4-BE49-F238E27FC236}">
                    <a16:creationId xmlns:a16="http://schemas.microsoft.com/office/drawing/2014/main" id="{BB81F7D2-6052-4F8B-B1F2-8B349BEB5403}"/>
                  </a:ext>
                </a:extLst>
              </p:cNvPr>
              <p:cNvSpPr>
                <a:spLocks noChangeShapeType="1"/>
              </p:cNvSpPr>
              <p:nvPr/>
            </p:nvSpPr>
            <p:spPr bwMode="auto">
              <a:xfrm>
                <a:off x="4074" y="2819"/>
                <a:ext cx="21"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21" name="Line 190">
                <a:extLst>
                  <a:ext uri="{FF2B5EF4-FFF2-40B4-BE49-F238E27FC236}">
                    <a16:creationId xmlns:a16="http://schemas.microsoft.com/office/drawing/2014/main" id="{602776FD-94F2-4BDD-AB0A-5F4D389A70D7}"/>
                  </a:ext>
                </a:extLst>
              </p:cNvPr>
              <p:cNvSpPr>
                <a:spLocks noChangeShapeType="1"/>
              </p:cNvSpPr>
              <p:nvPr/>
            </p:nvSpPr>
            <p:spPr bwMode="auto">
              <a:xfrm>
                <a:off x="4117" y="2848"/>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22" name="Line 191">
                <a:extLst>
                  <a:ext uri="{FF2B5EF4-FFF2-40B4-BE49-F238E27FC236}">
                    <a16:creationId xmlns:a16="http://schemas.microsoft.com/office/drawing/2014/main" id="{D4092D1E-92E5-43FB-B269-14C93DA31662}"/>
                  </a:ext>
                </a:extLst>
              </p:cNvPr>
              <p:cNvSpPr>
                <a:spLocks noChangeShapeType="1"/>
              </p:cNvSpPr>
              <p:nvPr/>
            </p:nvSpPr>
            <p:spPr bwMode="auto">
              <a:xfrm>
                <a:off x="4160" y="2878"/>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23" name="Line 192">
                <a:extLst>
                  <a:ext uri="{FF2B5EF4-FFF2-40B4-BE49-F238E27FC236}">
                    <a16:creationId xmlns:a16="http://schemas.microsoft.com/office/drawing/2014/main" id="{FA42D74B-64E7-46C7-A4A6-D02BE4328F6D}"/>
                  </a:ext>
                </a:extLst>
              </p:cNvPr>
              <p:cNvSpPr>
                <a:spLocks noChangeShapeType="1"/>
              </p:cNvSpPr>
              <p:nvPr/>
            </p:nvSpPr>
            <p:spPr bwMode="auto">
              <a:xfrm>
                <a:off x="4204" y="2908"/>
                <a:ext cx="22" cy="1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24" name="Line 193">
                <a:extLst>
                  <a:ext uri="{FF2B5EF4-FFF2-40B4-BE49-F238E27FC236}">
                    <a16:creationId xmlns:a16="http://schemas.microsoft.com/office/drawing/2014/main" id="{59E8ACB7-31D0-4407-90E6-DD1CC6700D31}"/>
                  </a:ext>
                </a:extLst>
              </p:cNvPr>
              <p:cNvSpPr>
                <a:spLocks noChangeShapeType="1"/>
              </p:cNvSpPr>
              <p:nvPr/>
            </p:nvSpPr>
            <p:spPr bwMode="auto">
              <a:xfrm>
                <a:off x="4248" y="2937"/>
                <a:ext cx="21"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25" name="Line 194">
                <a:extLst>
                  <a:ext uri="{FF2B5EF4-FFF2-40B4-BE49-F238E27FC236}">
                    <a16:creationId xmlns:a16="http://schemas.microsoft.com/office/drawing/2014/main" id="{F8561D96-1C20-4D17-96A2-4EFFA503DA1C}"/>
                  </a:ext>
                </a:extLst>
              </p:cNvPr>
              <p:cNvSpPr>
                <a:spLocks noChangeShapeType="1"/>
              </p:cNvSpPr>
              <p:nvPr/>
            </p:nvSpPr>
            <p:spPr bwMode="auto">
              <a:xfrm>
                <a:off x="4291" y="2967"/>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26" name="Line 195">
                <a:extLst>
                  <a:ext uri="{FF2B5EF4-FFF2-40B4-BE49-F238E27FC236}">
                    <a16:creationId xmlns:a16="http://schemas.microsoft.com/office/drawing/2014/main" id="{A1BCDD10-1A1E-459C-83C3-48F9920FD3BE}"/>
                  </a:ext>
                </a:extLst>
              </p:cNvPr>
              <p:cNvSpPr>
                <a:spLocks noChangeShapeType="1"/>
              </p:cNvSpPr>
              <p:nvPr/>
            </p:nvSpPr>
            <p:spPr bwMode="auto">
              <a:xfrm>
                <a:off x="4334" y="2996"/>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27" name="Line 196">
                <a:extLst>
                  <a:ext uri="{FF2B5EF4-FFF2-40B4-BE49-F238E27FC236}">
                    <a16:creationId xmlns:a16="http://schemas.microsoft.com/office/drawing/2014/main" id="{FE14E89E-2410-420B-B80B-83230516A208}"/>
                  </a:ext>
                </a:extLst>
              </p:cNvPr>
              <p:cNvSpPr>
                <a:spLocks noChangeShapeType="1"/>
              </p:cNvSpPr>
              <p:nvPr/>
            </p:nvSpPr>
            <p:spPr bwMode="auto">
              <a:xfrm>
                <a:off x="4378" y="3026"/>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28" name="Line 197">
                <a:extLst>
                  <a:ext uri="{FF2B5EF4-FFF2-40B4-BE49-F238E27FC236}">
                    <a16:creationId xmlns:a16="http://schemas.microsoft.com/office/drawing/2014/main" id="{AF7A774E-4839-480C-9556-0BED83A98D61}"/>
                  </a:ext>
                </a:extLst>
              </p:cNvPr>
              <p:cNvSpPr>
                <a:spLocks noChangeShapeType="1"/>
              </p:cNvSpPr>
              <p:nvPr/>
            </p:nvSpPr>
            <p:spPr bwMode="auto">
              <a:xfrm>
                <a:off x="4422" y="3056"/>
                <a:ext cx="21"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29" name="Line 198">
                <a:extLst>
                  <a:ext uri="{FF2B5EF4-FFF2-40B4-BE49-F238E27FC236}">
                    <a16:creationId xmlns:a16="http://schemas.microsoft.com/office/drawing/2014/main" id="{CA66F5D4-B6FD-4031-B900-C4F382B65317}"/>
                  </a:ext>
                </a:extLst>
              </p:cNvPr>
              <p:cNvSpPr>
                <a:spLocks noChangeShapeType="1"/>
              </p:cNvSpPr>
              <p:nvPr/>
            </p:nvSpPr>
            <p:spPr bwMode="auto">
              <a:xfrm>
                <a:off x="4465" y="3086"/>
                <a:ext cx="22" cy="1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30" name="Line 199">
                <a:extLst>
                  <a:ext uri="{FF2B5EF4-FFF2-40B4-BE49-F238E27FC236}">
                    <a16:creationId xmlns:a16="http://schemas.microsoft.com/office/drawing/2014/main" id="{366EE600-8533-4774-847E-B69CF0C5904D}"/>
                  </a:ext>
                </a:extLst>
              </p:cNvPr>
              <p:cNvSpPr>
                <a:spLocks noChangeShapeType="1"/>
              </p:cNvSpPr>
              <p:nvPr/>
            </p:nvSpPr>
            <p:spPr bwMode="auto">
              <a:xfrm>
                <a:off x="4509" y="3115"/>
                <a:ext cx="21"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31" name="Line 200">
                <a:extLst>
                  <a:ext uri="{FF2B5EF4-FFF2-40B4-BE49-F238E27FC236}">
                    <a16:creationId xmlns:a16="http://schemas.microsoft.com/office/drawing/2014/main" id="{9B5415A9-4372-4949-AB36-693E0E0C926A}"/>
                  </a:ext>
                </a:extLst>
              </p:cNvPr>
              <p:cNvSpPr>
                <a:spLocks noChangeShapeType="1"/>
              </p:cNvSpPr>
              <p:nvPr/>
            </p:nvSpPr>
            <p:spPr bwMode="auto">
              <a:xfrm>
                <a:off x="4552" y="3145"/>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32" name="Line 201">
                <a:extLst>
                  <a:ext uri="{FF2B5EF4-FFF2-40B4-BE49-F238E27FC236}">
                    <a16:creationId xmlns:a16="http://schemas.microsoft.com/office/drawing/2014/main" id="{E09EDE29-AF48-46CA-8A8C-9FE6FB486621}"/>
                  </a:ext>
                </a:extLst>
              </p:cNvPr>
              <p:cNvSpPr>
                <a:spLocks noChangeShapeType="1"/>
              </p:cNvSpPr>
              <p:nvPr/>
            </p:nvSpPr>
            <p:spPr bwMode="auto">
              <a:xfrm>
                <a:off x="4596" y="3174"/>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33" name="Line 202">
                <a:extLst>
                  <a:ext uri="{FF2B5EF4-FFF2-40B4-BE49-F238E27FC236}">
                    <a16:creationId xmlns:a16="http://schemas.microsoft.com/office/drawing/2014/main" id="{5127EC3D-5272-4201-ADF1-B78BC2697BD1}"/>
                  </a:ext>
                </a:extLst>
              </p:cNvPr>
              <p:cNvSpPr>
                <a:spLocks noChangeShapeType="1"/>
              </p:cNvSpPr>
              <p:nvPr/>
            </p:nvSpPr>
            <p:spPr bwMode="auto">
              <a:xfrm>
                <a:off x="4639" y="3204"/>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34" name="Line 203">
                <a:extLst>
                  <a:ext uri="{FF2B5EF4-FFF2-40B4-BE49-F238E27FC236}">
                    <a16:creationId xmlns:a16="http://schemas.microsoft.com/office/drawing/2014/main" id="{B9F3E16F-1F66-4FA5-A8E9-073DBA55149F}"/>
                  </a:ext>
                </a:extLst>
              </p:cNvPr>
              <p:cNvSpPr>
                <a:spLocks noChangeShapeType="1"/>
              </p:cNvSpPr>
              <p:nvPr/>
            </p:nvSpPr>
            <p:spPr bwMode="auto">
              <a:xfrm>
                <a:off x="4683" y="3234"/>
                <a:ext cx="21" cy="1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35" name="Line 204">
                <a:extLst>
                  <a:ext uri="{FF2B5EF4-FFF2-40B4-BE49-F238E27FC236}">
                    <a16:creationId xmlns:a16="http://schemas.microsoft.com/office/drawing/2014/main" id="{6515C8E4-72A0-40CC-9194-0FCC49D8CD63}"/>
                  </a:ext>
                </a:extLst>
              </p:cNvPr>
              <p:cNvSpPr>
                <a:spLocks noChangeShapeType="1"/>
              </p:cNvSpPr>
              <p:nvPr/>
            </p:nvSpPr>
            <p:spPr bwMode="auto">
              <a:xfrm>
                <a:off x="4727" y="3263"/>
                <a:ext cx="21"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36" name="Line 205">
                <a:extLst>
                  <a:ext uri="{FF2B5EF4-FFF2-40B4-BE49-F238E27FC236}">
                    <a16:creationId xmlns:a16="http://schemas.microsoft.com/office/drawing/2014/main" id="{7EE67941-5601-428A-8716-9666DF34C9E4}"/>
                  </a:ext>
                </a:extLst>
              </p:cNvPr>
              <p:cNvSpPr>
                <a:spLocks noChangeShapeType="1"/>
              </p:cNvSpPr>
              <p:nvPr/>
            </p:nvSpPr>
            <p:spPr bwMode="auto">
              <a:xfrm>
                <a:off x="4770" y="3293"/>
                <a:ext cx="6" cy="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37" name="Line 206">
                <a:extLst>
                  <a:ext uri="{FF2B5EF4-FFF2-40B4-BE49-F238E27FC236}">
                    <a16:creationId xmlns:a16="http://schemas.microsoft.com/office/drawing/2014/main" id="{7C522CCC-9D7D-4ACF-A0A9-93CCFEAC4218}"/>
                  </a:ext>
                </a:extLst>
              </p:cNvPr>
              <p:cNvSpPr>
                <a:spLocks noChangeShapeType="1"/>
              </p:cNvSpPr>
              <p:nvPr/>
            </p:nvSpPr>
            <p:spPr bwMode="auto">
              <a:xfrm flipH="1">
                <a:off x="4754" y="3292"/>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38" name="Line 207">
                <a:extLst>
                  <a:ext uri="{FF2B5EF4-FFF2-40B4-BE49-F238E27FC236}">
                    <a16:creationId xmlns:a16="http://schemas.microsoft.com/office/drawing/2014/main" id="{4B8BDA8F-E2C5-4C8B-B4BB-FC9C3BC28A6B}"/>
                  </a:ext>
                </a:extLst>
              </p:cNvPr>
              <p:cNvSpPr>
                <a:spLocks noChangeShapeType="1"/>
              </p:cNvSpPr>
              <p:nvPr/>
            </p:nvSpPr>
            <p:spPr bwMode="auto">
              <a:xfrm flipH="1">
                <a:off x="4710" y="3321"/>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39" name="Line 208">
                <a:extLst>
                  <a:ext uri="{FF2B5EF4-FFF2-40B4-BE49-F238E27FC236}">
                    <a16:creationId xmlns:a16="http://schemas.microsoft.com/office/drawing/2014/main" id="{7E998586-8F24-40FB-A3E3-7231F19CEB23}"/>
                  </a:ext>
                </a:extLst>
              </p:cNvPr>
              <p:cNvSpPr>
                <a:spLocks noChangeShapeType="1"/>
              </p:cNvSpPr>
              <p:nvPr/>
            </p:nvSpPr>
            <p:spPr bwMode="auto">
              <a:xfrm flipH="1">
                <a:off x="4667" y="3351"/>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0" name="Line 209">
                <a:extLst>
                  <a:ext uri="{FF2B5EF4-FFF2-40B4-BE49-F238E27FC236}">
                    <a16:creationId xmlns:a16="http://schemas.microsoft.com/office/drawing/2014/main" id="{15F67FBA-709E-45D3-BE42-ECB3E59B0672}"/>
                  </a:ext>
                </a:extLst>
              </p:cNvPr>
              <p:cNvSpPr>
                <a:spLocks noChangeShapeType="1"/>
              </p:cNvSpPr>
              <p:nvPr/>
            </p:nvSpPr>
            <p:spPr bwMode="auto">
              <a:xfrm flipH="1">
                <a:off x="4623" y="3380"/>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1" name="Line 210">
                <a:extLst>
                  <a:ext uri="{FF2B5EF4-FFF2-40B4-BE49-F238E27FC236}">
                    <a16:creationId xmlns:a16="http://schemas.microsoft.com/office/drawing/2014/main" id="{A5FE386C-4A3B-4922-A3F7-18501DF9BFC0}"/>
                  </a:ext>
                </a:extLst>
              </p:cNvPr>
              <p:cNvSpPr>
                <a:spLocks noChangeShapeType="1"/>
              </p:cNvSpPr>
              <p:nvPr/>
            </p:nvSpPr>
            <p:spPr bwMode="auto">
              <a:xfrm flipH="1">
                <a:off x="4579" y="3409"/>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2" name="Line 211">
                <a:extLst>
                  <a:ext uri="{FF2B5EF4-FFF2-40B4-BE49-F238E27FC236}">
                    <a16:creationId xmlns:a16="http://schemas.microsoft.com/office/drawing/2014/main" id="{8CF9AE26-12CE-4707-A90E-A10D75321D3A}"/>
                  </a:ext>
                </a:extLst>
              </p:cNvPr>
              <p:cNvSpPr>
                <a:spLocks noChangeShapeType="1"/>
              </p:cNvSpPr>
              <p:nvPr/>
            </p:nvSpPr>
            <p:spPr bwMode="auto">
              <a:xfrm flipH="1">
                <a:off x="4536" y="3438"/>
                <a:ext cx="21"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3" name="Line 212">
                <a:extLst>
                  <a:ext uri="{FF2B5EF4-FFF2-40B4-BE49-F238E27FC236}">
                    <a16:creationId xmlns:a16="http://schemas.microsoft.com/office/drawing/2014/main" id="{DE433835-37A0-4687-9ACF-FADCF5CD09AF}"/>
                  </a:ext>
                </a:extLst>
              </p:cNvPr>
              <p:cNvSpPr>
                <a:spLocks noChangeShapeType="1"/>
              </p:cNvSpPr>
              <p:nvPr/>
            </p:nvSpPr>
            <p:spPr bwMode="auto">
              <a:xfrm flipH="1">
                <a:off x="4491" y="3468"/>
                <a:ext cx="23"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4" name="Line 213">
                <a:extLst>
                  <a:ext uri="{FF2B5EF4-FFF2-40B4-BE49-F238E27FC236}">
                    <a16:creationId xmlns:a16="http://schemas.microsoft.com/office/drawing/2014/main" id="{3A861684-3FA1-4C78-A800-82DF7F367999}"/>
                  </a:ext>
                </a:extLst>
              </p:cNvPr>
              <p:cNvSpPr>
                <a:spLocks noChangeShapeType="1"/>
              </p:cNvSpPr>
              <p:nvPr/>
            </p:nvSpPr>
            <p:spPr bwMode="auto">
              <a:xfrm flipH="1">
                <a:off x="4448" y="3497"/>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5" name="Line 214">
                <a:extLst>
                  <a:ext uri="{FF2B5EF4-FFF2-40B4-BE49-F238E27FC236}">
                    <a16:creationId xmlns:a16="http://schemas.microsoft.com/office/drawing/2014/main" id="{8F2F740B-87F9-4A98-9174-D1CA4D952A17}"/>
                  </a:ext>
                </a:extLst>
              </p:cNvPr>
              <p:cNvSpPr>
                <a:spLocks noChangeShapeType="1"/>
              </p:cNvSpPr>
              <p:nvPr/>
            </p:nvSpPr>
            <p:spPr bwMode="auto">
              <a:xfrm flipH="1">
                <a:off x="4404" y="3527"/>
                <a:ext cx="22" cy="1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6" name="Line 215">
                <a:extLst>
                  <a:ext uri="{FF2B5EF4-FFF2-40B4-BE49-F238E27FC236}">
                    <a16:creationId xmlns:a16="http://schemas.microsoft.com/office/drawing/2014/main" id="{CF518200-ECB1-4FBF-8287-1537DD31A9F7}"/>
                  </a:ext>
                </a:extLst>
              </p:cNvPr>
              <p:cNvSpPr>
                <a:spLocks noChangeShapeType="1"/>
              </p:cNvSpPr>
              <p:nvPr/>
            </p:nvSpPr>
            <p:spPr bwMode="auto">
              <a:xfrm flipH="1">
                <a:off x="4361" y="3556"/>
                <a:ext cx="21" cy="1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7" name="Line 216">
                <a:extLst>
                  <a:ext uri="{FF2B5EF4-FFF2-40B4-BE49-F238E27FC236}">
                    <a16:creationId xmlns:a16="http://schemas.microsoft.com/office/drawing/2014/main" id="{68740B23-7375-461C-931A-42ECD489E0F2}"/>
                  </a:ext>
                </a:extLst>
              </p:cNvPr>
              <p:cNvSpPr>
                <a:spLocks noChangeShapeType="1"/>
              </p:cNvSpPr>
              <p:nvPr/>
            </p:nvSpPr>
            <p:spPr bwMode="auto">
              <a:xfrm flipH="1">
                <a:off x="4317" y="3585"/>
                <a:ext cx="21" cy="1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8" name="Line 217">
                <a:extLst>
                  <a:ext uri="{FF2B5EF4-FFF2-40B4-BE49-F238E27FC236}">
                    <a16:creationId xmlns:a16="http://schemas.microsoft.com/office/drawing/2014/main" id="{F98E4AF5-4028-4C0E-B625-67F0BE7DE839}"/>
                  </a:ext>
                </a:extLst>
              </p:cNvPr>
              <p:cNvSpPr>
                <a:spLocks noChangeShapeType="1"/>
              </p:cNvSpPr>
              <p:nvPr/>
            </p:nvSpPr>
            <p:spPr bwMode="auto">
              <a:xfrm flipH="1">
                <a:off x="4273" y="3614"/>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9" name="Line 218">
                <a:extLst>
                  <a:ext uri="{FF2B5EF4-FFF2-40B4-BE49-F238E27FC236}">
                    <a16:creationId xmlns:a16="http://schemas.microsoft.com/office/drawing/2014/main" id="{344227E0-7225-45F2-809B-C1264CB8A28F}"/>
                  </a:ext>
                </a:extLst>
              </p:cNvPr>
              <p:cNvSpPr>
                <a:spLocks noChangeShapeType="1"/>
              </p:cNvSpPr>
              <p:nvPr/>
            </p:nvSpPr>
            <p:spPr bwMode="auto">
              <a:xfrm flipH="1">
                <a:off x="4229" y="3644"/>
                <a:ext cx="22" cy="1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0" name="Line 219">
                <a:extLst>
                  <a:ext uri="{FF2B5EF4-FFF2-40B4-BE49-F238E27FC236}">
                    <a16:creationId xmlns:a16="http://schemas.microsoft.com/office/drawing/2014/main" id="{EF88C7B0-770D-469F-A31B-9A461AB188CA}"/>
                  </a:ext>
                </a:extLst>
              </p:cNvPr>
              <p:cNvSpPr>
                <a:spLocks noChangeShapeType="1"/>
              </p:cNvSpPr>
              <p:nvPr/>
            </p:nvSpPr>
            <p:spPr bwMode="auto">
              <a:xfrm flipH="1">
                <a:off x="4185" y="3673"/>
                <a:ext cx="23"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1" name="Line 220">
                <a:extLst>
                  <a:ext uri="{FF2B5EF4-FFF2-40B4-BE49-F238E27FC236}">
                    <a16:creationId xmlns:a16="http://schemas.microsoft.com/office/drawing/2014/main" id="{B7510FA6-E788-4640-959D-67DC70117848}"/>
                  </a:ext>
                </a:extLst>
              </p:cNvPr>
              <p:cNvSpPr>
                <a:spLocks noChangeShapeType="1"/>
              </p:cNvSpPr>
              <p:nvPr/>
            </p:nvSpPr>
            <p:spPr bwMode="auto">
              <a:xfrm flipH="1">
                <a:off x="4142" y="3702"/>
                <a:ext cx="21"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2" name="Line 221">
                <a:extLst>
                  <a:ext uri="{FF2B5EF4-FFF2-40B4-BE49-F238E27FC236}">
                    <a16:creationId xmlns:a16="http://schemas.microsoft.com/office/drawing/2014/main" id="{0C32C851-9208-4450-908A-F6F07C885A7E}"/>
                  </a:ext>
                </a:extLst>
              </p:cNvPr>
              <p:cNvSpPr>
                <a:spLocks noChangeShapeType="1"/>
              </p:cNvSpPr>
              <p:nvPr/>
            </p:nvSpPr>
            <p:spPr bwMode="auto">
              <a:xfrm flipH="1">
                <a:off x="4098" y="3731"/>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3" name="Line 222">
                <a:extLst>
                  <a:ext uri="{FF2B5EF4-FFF2-40B4-BE49-F238E27FC236}">
                    <a16:creationId xmlns:a16="http://schemas.microsoft.com/office/drawing/2014/main" id="{7DF3F9EE-D2FB-4EC6-9E1D-DD9C22FC0234}"/>
                  </a:ext>
                </a:extLst>
              </p:cNvPr>
              <p:cNvSpPr>
                <a:spLocks noChangeShapeType="1"/>
              </p:cNvSpPr>
              <p:nvPr/>
            </p:nvSpPr>
            <p:spPr bwMode="auto">
              <a:xfrm flipH="1">
                <a:off x="4054" y="3761"/>
                <a:ext cx="22" cy="1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4" name="Line 223">
                <a:extLst>
                  <a:ext uri="{FF2B5EF4-FFF2-40B4-BE49-F238E27FC236}">
                    <a16:creationId xmlns:a16="http://schemas.microsoft.com/office/drawing/2014/main" id="{A234F57A-1DB4-43C7-A8F7-08CCE8ECEFAC}"/>
                  </a:ext>
                </a:extLst>
              </p:cNvPr>
              <p:cNvSpPr>
                <a:spLocks noChangeShapeType="1"/>
              </p:cNvSpPr>
              <p:nvPr/>
            </p:nvSpPr>
            <p:spPr bwMode="auto">
              <a:xfrm flipH="1">
                <a:off x="4010" y="3790"/>
                <a:ext cx="22" cy="1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5" name="Line 224">
                <a:extLst>
                  <a:ext uri="{FF2B5EF4-FFF2-40B4-BE49-F238E27FC236}">
                    <a16:creationId xmlns:a16="http://schemas.microsoft.com/office/drawing/2014/main" id="{7FEA8F97-8E39-44DB-B5A9-64F0F478CF15}"/>
                  </a:ext>
                </a:extLst>
              </p:cNvPr>
              <p:cNvSpPr>
                <a:spLocks noChangeShapeType="1"/>
              </p:cNvSpPr>
              <p:nvPr/>
            </p:nvSpPr>
            <p:spPr bwMode="auto">
              <a:xfrm flipH="1">
                <a:off x="3986" y="3820"/>
                <a:ext cx="3" cy="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mc:AlternateContent xmlns:mc="http://schemas.openxmlformats.org/markup-compatibility/2006" xmlns:a14="http://schemas.microsoft.com/office/drawing/2010/main">
          <mc:Choice Requires="a14">
            <p:sp>
              <p:nvSpPr>
                <p:cNvPr id="2256" name="Rectangle 10 3">
                  <a:extLst>
                    <a:ext uri="{FF2B5EF4-FFF2-40B4-BE49-F238E27FC236}">
                      <a16:creationId xmlns:a16="http://schemas.microsoft.com/office/drawing/2014/main" id="{7750257A-1F99-49B1-B5CD-B5AD021EC2D6}"/>
                    </a:ext>
                  </a:extLst>
                </p:cNvPr>
                <p:cNvSpPr>
                  <a:spLocks noChangeArrowheads="1"/>
                </p:cNvSpPr>
                <p:nvPr/>
              </p:nvSpPr>
              <p:spPr bwMode="auto">
                <a:xfrm rot="16260000">
                  <a:off x="6158362" y="5067917"/>
                  <a:ext cx="608013" cy="276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ja-JP" sz="1800" b="0" i="1" u="none" strike="noStrike" cap="none" normalizeH="0" baseline="0" smtClean="0">
                            <a:ln>
                              <a:noFill/>
                            </a:ln>
                            <a:solidFill>
                              <a:schemeClr val="tx1"/>
                            </a:solidFill>
                            <a:effectLst/>
                            <a:latin typeface="Cambria Math" panose="02040503050406030204" pitchFamily="18" charset="0"/>
                          </a:rPr>
                          <m:t>𝑟</m:t>
                        </m:r>
                        <m:r>
                          <a:rPr kumimoji="0" lang="en-US" altLang="ja-JP" sz="1800" b="0" i="1" u="none" strike="noStrike" cap="none" normalizeH="0" baseline="0" smtClean="0">
                            <a:ln>
                              <a:noFill/>
                            </a:ln>
                            <a:solidFill>
                              <a:schemeClr val="tx1"/>
                            </a:solidFill>
                            <a:effectLst/>
                            <a:latin typeface="Cambria Math" panose="02040503050406030204" pitchFamily="18" charset="0"/>
                          </a:rPr>
                          <m:t>=0</m:t>
                        </m:r>
                      </m:oMath>
                    </m:oMathPara>
                  </a14:m>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mc:Choice>
          <mc:Fallback xmlns="">
            <p:sp>
              <p:nvSpPr>
                <p:cNvPr id="2256" name="Rectangle 10 3">
                  <a:extLst>
                    <a:ext uri="{FF2B5EF4-FFF2-40B4-BE49-F238E27FC236}">
                      <a16:creationId xmlns:a16="http://schemas.microsoft.com/office/drawing/2014/main" id="{7750257A-1F99-49B1-B5CD-B5AD021EC2D6}"/>
                    </a:ext>
                  </a:extLst>
                </p:cNvPr>
                <p:cNvSpPr>
                  <a:spLocks noRot="1" noChangeAspect="1" noMove="1" noResize="1" noEditPoints="1" noAdjustHandles="1" noChangeArrowheads="1" noChangeShapeType="1" noTextEdit="1"/>
                </p:cNvSpPr>
                <p:nvPr/>
              </p:nvSpPr>
              <p:spPr bwMode="auto">
                <a:xfrm rot="16260000">
                  <a:off x="6158362" y="5067917"/>
                  <a:ext cx="608013" cy="276225"/>
                </a:xfrm>
                <a:prstGeom prst="rect">
                  <a:avLst/>
                </a:prstGeom>
                <a:blipFill>
                  <a:blip r:embed="rId14"/>
                  <a:stretch>
                    <a:fillRect t="-6863" r="-8333" b="-29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pic>
          <p:nvPicPr>
            <p:cNvPr id="2260" name="図 2259">
              <a:extLst>
                <a:ext uri="{FF2B5EF4-FFF2-40B4-BE49-F238E27FC236}">
                  <a16:creationId xmlns:a16="http://schemas.microsoft.com/office/drawing/2014/main" id="{429B492B-F6D6-4682-A8B0-3EEE1A966752}"/>
                </a:ext>
              </a:extLst>
            </p:cNvPr>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8038231" y="5051697"/>
              <a:ext cx="294030" cy="240749"/>
            </a:xfrm>
            <a:prstGeom prst="rect">
              <a:avLst/>
            </a:prstGeom>
          </p:spPr>
        </p:pic>
        <mc:AlternateContent xmlns:mc="http://schemas.openxmlformats.org/markup-compatibility/2006" xmlns:a14="http://schemas.microsoft.com/office/drawing/2010/main">
          <mc:Choice Requires="a14">
            <p:sp>
              <p:nvSpPr>
                <p:cNvPr id="2261" name="テキスト ボックス 2260">
                  <a:extLst>
                    <a:ext uri="{FF2B5EF4-FFF2-40B4-BE49-F238E27FC236}">
                      <a16:creationId xmlns:a16="http://schemas.microsoft.com/office/drawing/2014/main" id="{DA5397E5-9CC2-4660-B6CA-F26906B4F166}"/>
                    </a:ext>
                  </a:extLst>
                </p:cNvPr>
                <p:cNvSpPr txBox="1"/>
                <p:nvPr/>
              </p:nvSpPr>
              <p:spPr>
                <a:xfrm>
                  <a:off x="7709123" y="6208388"/>
                  <a:ext cx="100739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2400" b="0" i="0" smtClean="0">
                            <a:latin typeface="Cambria Math" panose="02040503050406030204" pitchFamily="18" charset="0"/>
                          </a:rPr>
                          <m:t>ad</m:t>
                        </m:r>
                        <m:sSup>
                          <m:sSupPr>
                            <m:ctrlPr>
                              <a:rPr kumimoji="1" lang="en-US" altLang="ja-JP" sz="2400" b="0" i="1" smtClean="0">
                                <a:latin typeface="Cambria Math" panose="02040503050406030204" pitchFamily="18" charset="0"/>
                              </a:rPr>
                            </m:ctrlPr>
                          </m:sSupPr>
                          <m:e>
                            <m:r>
                              <m:rPr>
                                <m:sty m:val="p"/>
                              </m:rPr>
                              <a:rPr kumimoji="1" lang="en-US" altLang="ja-JP" sz="2400" b="0" i="0" smtClean="0">
                                <a:latin typeface="Cambria Math" panose="02040503050406030204" pitchFamily="18" charset="0"/>
                              </a:rPr>
                              <m:t>S</m:t>
                            </m:r>
                          </m:e>
                          <m:sup>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rPr>
                              <m:t>+1</m:t>
                            </m:r>
                          </m:sup>
                        </m:sSup>
                      </m:oMath>
                    </m:oMathPara>
                  </a14:m>
                  <a:endParaRPr kumimoji="1" lang="ja-JP" altLang="en-US" sz="2400" dirty="0"/>
                </a:p>
              </p:txBody>
            </p:sp>
          </mc:Choice>
          <mc:Fallback xmlns="">
            <p:sp>
              <p:nvSpPr>
                <p:cNvPr id="2261" name="テキスト ボックス 2260">
                  <a:extLst>
                    <a:ext uri="{FF2B5EF4-FFF2-40B4-BE49-F238E27FC236}">
                      <a16:creationId xmlns:a16="http://schemas.microsoft.com/office/drawing/2014/main" id="{DA5397E5-9CC2-4660-B6CA-F26906B4F166}"/>
                    </a:ext>
                  </a:extLst>
                </p:cNvPr>
                <p:cNvSpPr txBox="1">
                  <a:spLocks noRot="1" noChangeAspect="1" noMove="1" noResize="1" noEditPoints="1" noAdjustHandles="1" noChangeArrowheads="1" noChangeShapeType="1" noTextEdit="1"/>
                </p:cNvSpPr>
                <p:nvPr/>
              </p:nvSpPr>
              <p:spPr>
                <a:xfrm>
                  <a:off x="7709123" y="6208388"/>
                  <a:ext cx="1007391" cy="369332"/>
                </a:xfrm>
                <a:prstGeom prst="rect">
                  <a:avLst/>
                </a:prstGeom>
                <a:blipFill>
                  <a:blip r:embed="rId16"/>
                  <a:stretch>
                    <a:fillRect l="-4242" r="-3030" b="-6557"/>
                  </a:stretch>
                </a:blipFill>
              </p:spPr>
              <p:txBody>
                <a:bodyPr/>
                <a:lstStyle/>
                <a:p>
                  <a:r>
                    <a:rPr lang="ja-JP" altLang="en-US">
                      <a:noFill/>
                    </a:rPr>
                    <a:t> </a:t>
                  </a:r>
                </a:p>
              </p:txBody>
            </p:sp>
          </mc:Fallback>
        </mc:AlternateContent>
      </p:grpSp>
      <p:grpSp>
        <p:nvGrpSpPr>
          <p:cNvPr id="227" name="グループ化 226">
            <a:extLst>
              <a:ext uri="{FF2B5EF4-FFF2-40B4-BE49-F238E27FC236}">
                <a16:creationId xmlns:a16="http://schemas.microsoft.com/office/drawing/2014/main" id="{FF330363-4422-48F7-91E1-353B11DE4014}"/>
              </a:ext>
            </a:extLst>
          </p:cNvPr>
          <p:cNvGrpSpPr/>
          <p:nvPr/>
        </p:nvGrpSpPr>
        <p:grpSpPr>
          <a:xfrm>
            <a:off x="5974031" y="492428"/>
            <a:ext cx="2725961" cy="2866397"/>
            <a:chOff x="5974031" y="492428"/>
            <a:chExt cx="2725961" cy="2866397"/>
          </a:xfrm>
        </p:grpSpPr>
        <p:grpSp>
          <p:nvGrpSpPr>
            <p:cNvPr id="44" name="グループ化 43">
              <a:extLst>
                <a:ext uri="{FF2B5EF4-FFF2-40B4-BE49-F238E27FC236}">
                  <a16:creationId xmlns:a16="http://schemas.microsoft.com/office/drawing/2014/main" id="{F713B7C1-4DE0-4F7E-B44E-FA48675DD56E}"/>
                </a:ext>
              </a:extLst>
            </p:cNvPr>
            <p:cNvGrpSpPr/>
            <p:nvPr/>
          </p:nvGrpSpPr>
          <p:grpSpPr>
            <a:xfrm>
              <a:off x="5974031" y="492428"/>
              <a:ext cx="2725961" cy="2697163"/>
              <a:chOff x="5378450" y="1125538"/>
              <a:chExt cx="2725961" cy="2697163"/>
            </a:xfrm>
          </p:grpSpPr>
          <p:grpSp>
            <p:nvGrpSpPr>
              <p:cNvPr id="2" name="Group 4">
                <a:extLst>
                  <a:ext uri="{FF2B5EF4-FFF2-40B4-BE49-F238E27FC236}">
                    <a16:creationId xmlns:a16="http://schemas.microsoft.com/office/drawing/2014/main" id="{FB53CCA3-ED24-4F4E-AA9C-7AAAF9DD6AAF}"/>
                  </a:ext>
                </a:extLst>
              </p:cNvPr>
              <p:cNvGrpSpPr>
                <a:grpSpLocks noChangeAspect="1"/>
              </p:cNvGrpSpPr>
              <p:nvPr/>
            </p:nvGrpSpPr>
            <p:grpSpPr bwMode="auto">
              <a:xfrm>
                <a:off x="5378450" y="1125538"/>
                <a:ext cx="2711450" cy="2697163"/>
                <a:chOff x="3388" y="709"/>
                <a:chExt cx="1708" cy="1699"/>
              </a:xfrm>
            </p:grpSpPr>
            <p:sp>
              <p:nvSpPr>
                <p:cNvPr id="5" name="AutoShape 3">
                  <a:extLst>
                    <a:ext uri="{FF2B5EF4-FFF2-40B4-BE49-F238E27FC236}">
                      <a16:creationId xmlns:a16="http://schemas.microsoft.com/office/drawing/2014/main" id="{30CD7397-6B58-4DEF-9464-3877B8C94F89}"/>
                    </a:ext>
                  </a:extLst>
                </p:cNvPr>
                <p:cNvSpPr>
                  <a:spLocks noChangeAspect="1" noChangeArrowheads="1" noTextEdit="1"/>
                </p:cNvSpPr>
                <p:nvPr/>
              </p:nvSpPr>
              <p:spPr bwMode="auto">
                <a:xfrm>
                  <a:off x="3388" y="709"/>
                  <a:ext cx="1708" cy="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Line 7">
                  <a:extLst>
                    <a:ext uri="{FF2B5EF4-FFF2-40B4-BE49-F238E27FC236}">
                      <a16:creationId xmlns:a16="http://schemas.microsoft.com/office/drawing/2014/main" id="{865A6F8C-5319-4D56-B20D-8DF70AD950A2}"/>
                    </a:ext>
                  </a:extLst>
                </p:cNvPr>
                <p:cNvSpPr>
                  <a:spLocks noChangeShapeType="1"/>
                </p:cNvSpPr>
                <p:nvPr/>
              </p:nvSpPr>
              <p:spPr bwMode="auto">
                <a:xfrm>
                  <a:off x="3610" y="1016"/>
                  <a:ext cx="0" cy="1068"/>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Line 8">
                  <a:extLst>
                    <a:ext uri="{FF2B5EF4-FFF2-40B4-BE49-F238E27FC236}">
                      <a16:creationId xmlns:a16="http://schemas.microsoft.com/office/drawing/2014/main" id="{7748CDCC-63D0-4185-B832-8466378163CF}"/>
                    </a:ext>
                  </a:extLst>
                </p:cNvPr>
                <p:cNvSpPr>
                  <a:spLocks noChangeShapeType="1"/>
                </p:cNvSpPr>
                <p:nvPr/>
              </p:nvSpPr>
              <p:spPr bwMode="auto">
                <a:xfrm flipH="1">
                  <a:off x="3610" y="2084"/>
                  <a:ext cx="1255" cy="0"/>
                </a:xfrm>
                <a:prstGeom prst="line">
                  <a:avLst/>
                </a:prstGeom>
                <a:noFill/>
                <a:ln w="428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Line 9">
                  <a:extLst>
                    <a:ext uri="{FF2B5EF4-FFF2-40B4-BE49-F238E27FC236}">
                      <a16:creationId xmlns:a16="http://schemas.microsoft.com/office/drawing/2014/main" id="{63E8EF6E-3475-4606-8CD2-0DE5419AA55C}"/>
                    </a:ext>
                  </a:extLst>
                </p:cNvPr>
                <p:cNvSpPr>
                  <a:spLocks noChangeShapeType="1"/>
                </p:cNvSpPr>
                <p:nvPr/>
              </p:nvSpPr>
              <p:spPr bwMode="auto">
                <a:xfrm flipH="1">
                  <a:off x="3610" y="1016"/>
                  <a:ext cx="1264" cy="0"/>
                </a:xfrm>
                <a:prstGeom prst="line">
                  <a:avLst/>
                </a:prstGeom>
                <a:noFill/>
                <a:ln w="428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mc:AlternateContent xmlns:mc="http://schemas.openxmlformats.org/markup-compatibility/2006" xmlns:a14="http://schemas.microsoft.com/office/drawing/2010/main">
              <mc:Choice Requires="a14">
                <p:sp>
                  <p:nvSpPr>
                    <p:cNvPr id="14" name="Rectangle 10 1">
                      <a:extLst>
                        <a:ext uri="{FF2B5EF4-FFF2-40B4-BE49-F238E27FC236}">
                          <a16:creationId xmlns:a16="http://schemas.microsoft.com/office/drawing/2014/main" id="{5C33B67A-BEBA-4DCE-80CD-E0B4EBF4E923}"/>
                        </a:ext>
                      </a:extLst>
                    </p:cNvPr>
                    <p:cNvSpPr>
                      <a:spLocks noChangeArrowheads="1"/>
                    </p:cNvSpPr>
                    <p:nvPr/>
                  </p:nvSpPr>
                  <p:spPr bwMode="auto">
                    <a:xfrm rot="16260000">
                      <a:off x="3297" y="1439"/>
                      <a:ext cx="383" cy="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ja-JP" sz="1800" b="0" i="1" u="none" strike="noStrike" cap="none" normalizeH="0" baseline="0" smtClean="0">
                                <a:ln>
                                  <a:noFill/>
                                </a:ln>
                                <a:solidFill>
                                  <a:schemeClr val="tx1"/>
                                </a:solidFill>
                                <a:effectLst/>
                                <a:latin typeface="Cambria Math" panose="02040503050406030204" pitchFamily="18" charset="0"/>
                              </a:rPr>
                              <m:t>𝑟</m:t>
                            </m:r>
                            <m:r>
                              <a:rPr kumimoji="0" lang="en-US" altLang="ja-JP" sz="1800" b="0" i="1" u="none" strike="noStrike" cap="none" normalizeH="0" baseline="0" smtClean="0">
                                <a:ln>
                                  <a:noFill/>
                                </a:ln>
                                <a:solidFill>
                                  <a:schemeClr val="tx1"/>
                                </a:solidFill>
                                <a:effectLst/>
                                <a:latin typeface="Cambria Math" panose="02040503050406030204" pitchFamily="18" charset="0"/>
                              </a:rPr>
                              <m:t>=0</m:t>
                            </m:r>
                          </m:oMath>
                        </m:oMathPara>
                      </a14:m>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mc:Choice>
              <mc:Fallback xmlns="">
                <p:sp>
                  <p:nvSpPr>
                    <p:cNvPr id="14" name="Rectangle 10 1">
                      <a:extLst>
                        <a:ext uri="{FF2B5EF4-FFF2-40B4-BE49-F238E27FC236}">
                          <a16:creationId xmlns:a16="http://schemas.microsoft.com/office/drawing/2014/main" id="{5C33B67A-BEBA-4DCE-80CD-E0B4EBF4E923}"/>
                        </a:ext>
                      </a:extLst>
                    </p:cNvPr>
                    <p:cNvSpPr>
                      <a:spLocks noRot="1" noChangeAspect="1" noMove="1" noResize="1" noEditPoints="1" noAdjustHandles="1" noChangeArrowheads="1" noChangeShapeType="1" noTextEdit="1"/>
                    </p:cNvSpPr>
                    <p:nvPr/>
                  </p:nvSpPr>
                  <p:spPr bwMode="auto">
                    <a:xfrm rot="16260000">
                      <a:off x="3297" y="1439"/>
                      <a:ext cx="383" cy="174"/>
                    </a:xfrm>
                    <a:prstGeom prst="rect">
                      <a:avLst/>
                    </a:prstGeom>
                    <a:blipFill>
                      <a:blip r:embed="rId17"/>
                      <a:stretch>
                        <a:fillRect t="-6931" r="-8333" b="-39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15" name="Line 11">
                  <a:extLst>
                    <a:ext uri="{FF2B5EF4-FFF2-40B4-BE49-F238E27FC236}">
                      <a16:creationId xmlns:a16="http://schemas.microsoft.com/office/drawing/2014/main" id="{6B161F3E-E9AE-437D-81DF-824D9BCBD6A6}"/>
                    </a:ext>
                  </a:extLst>
                </p:cNvPr>
                <p:cNvSpPr>
                  <a:spLocks noChangeShapeType="1"/>
                </p:cNvSpPr>
                <p:nvPr/>
              </p:nvSpPr>
              <p:spPr bwMode="auto">
                <a:xfrm>
                  <a:off x="4874" y="1016"/>
                  <a:ext cx="0" cy="1068"/>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Line 13">
                  <a:extLst>
                    <a:ext uri="{FF2B5EF4-FFF2-40B4-BE49-F238E27FC236}">
                      <a16:creationId xmlns:a16="http://schemas.microsoft.com/office/drawing/2014/main" id="{E2ABF0BF-9F2A-489C-B74F-9BEEB4F261D1}"/>
                    </a:ext>
                  </a:extLst>
                </p:cNvPr>
                <p:cNvSpPr>
                  <a:spLocks noChangeShapeType="1"/>
                </p:cNvSpPr>
                <p:nvPr/>
              </p:nvSpPr>
              <p:spPr bwMode="auto">
                <a:xfrm>
                  <a:off x="3610" y="1016"/>
                  <a:ext cx="1264" cy="1068"/>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Line 14">
                  <a:extLst>
                    <a:ext uri="{FF2B5EF4-FFF2-40B4-BE49-F238E27FC236}">
                      <a16:creationId xmlns:a16="http://schemas.microsoft.com/office/drawing/2014/main" id="{99A3B9A4-5367-4DE2-BA1A-F839BDEB8BE8}"/>
                    </a:ext>
                  </a:extLst>
                </p:cNvPr>
                <p:cNvSpPr>
                  <a:spLocks noChangeShapeType="1"/>
                </p:cNvSpPr>
                <p:nvPr/>
              </p:nvSpPr>
              <p:spPr bwMode="auto">
                <a:xfrm flipH="1">
                  <a:off x="3610" y="1016"/>
                  <a:ext cx="1264" cy="1068"/>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5">
                  <a:extLst>
                    <a:ext uri="{FF2B5EF4-FFF2-40B4-BE49-F238E27FC236}">
                      <a16:creationId xmlns:a16="http://schemas.microsoft.com/office/drawing/2014/main" id="{CBBE8423-12A6-4F03-B596-315EA546DBA8}"/>
                    </a:ext>
                  </a:extLst>
                </p:cNvPr>
                <p:cNvSpPr>
                  <a:spLocks/>
                </p:cNvSpPr>
                <p:nvPr/>
              </p:nvSpPr>
              <p:spPr bwMode="auto">
                <a:xfrm>
                  <a:off x="3610" y="1034"/>
                  <a:ext cx="267" cy="1050"/>
                </a:xfrm>
                <a:custGeom>
                  <a:avLst/>
                  <a:gdLst>
                    <a:gd name="T0" fmla="*/ 9 w 267"/>
                    <a:gd name="T1" fmla="*/ 0 h 1050"/>
                    <a:gd name="T2" fmla="*/ 134 w 267"/>
                    <a:gd name="T3" fmla="*/ 178 h 1050"/>
                    <a:gd name="T4" fmla="*/ 214 w 267"/>
                    <a:gd name="T5" fmla="*/ 311 h 1050"/>
                    <a:gd name="T6" fmla="*/ 249 w 267"/>
                    <a:gd name="T7" fmla="*/ 418 h 1050"/>
                    <a:gd name="T8" fmla="*/ 267 w 267"/>
                    <a:gd name="T9" fmla="*/ 516 h 1050"/>
                    <a:gd name="T10" fmla="*/ 258 w 267"/>
                    <a:gd name="T11" fmla="*/ 569 h 1050"/>
                    <a:gd name="T12" fmla="*/ 249 w 267"/>
                    <a:gd name="T13" fmla="*/ 614 h 1050"/>
                    <a:gd name="T14" fmla="*/ 205 w 267"/>
                    <a:gd name="T15" fmla="*/ 729 h 1050"/>
                    <a:gd name="T16" fmla="*/ 125 w 267"/>
                    <a:gd name="T17" fmla="*/ 872 h 1050"/>
                    <a:gd name="T18" fmla="*/ 0 w 267"/>
                    <a:gd name="T19" fmla="*/ 105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1050">
                      <a:moveTo>
                        <a:pt x="9" y="0"/>
                      </a:moveTo>
                      <a:lnTo>
                        <a:pt x="134" y="178"/>
                      </a:lnTo>
                      <a:lnTo>
                        <a:pt x="214" y="311"/>
                      </a:lnTo>
                      <a:lnTo>
                        <a:pt x="249" y="418"/>
                      </a:lnTo>
                      <a:lnTo>
                        <a:pt x="267" y="516"/>
                      </a:lnTo>
                      <a:lnTo>
                        <a:pt x="258" y="569"/>
                      </a:lnTo>
                      <a:lnTo>
                        <a:pt x="249" y="614"/>
                      </a:lnTo>
                      <a:lnTo>
                        <a:pt x="205" y="729"/>
                      </a:lnTo>
                      <a:lnTo>
                        <a:pt x="125" y="872"/>
                      </a:lnTo>
                      <a:lnTo>
                        <a:pt x="0" y="1050"/>
                      </a:lnTo>
                    </a:path>
                  </a:pathLst>
                </a:custGeom>
                <a:noFill/>
                <a:ln w="14288">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6">
                  <a:extLst>
                    <a:ext uri="{FF2B5EF4-FFF2-40B4-BE49-F238E27FC236}">
                      <a16:creationId xmlns:a16="http://schemas.microsoft.com/office/drawing/2014/main" id="{09F0410F-D963-4DEB-9C77-F6DCBC156BC7}"/>
                    </a:ext>
                  </a:extLst>
                </p:cNvPr>
                <p:cNvSpPr>
                  <a:spLocks/>
                </p:cNvSpPr>
                <p:nvPr/>
              </p:nvSpPr>
              <p:spPr bwMode="auto">
                <a:xfrm>
                  <a:off x="4607" y="1016"/>
                  <a:ext cx="267" cy="1068"/>
                </a:xfrm>
                <a:custGeom>
                  <a:avLst/>
                  <a:gdLst>
                    <a:gd name="T0" fmla="*/ 267 w 267"/>
                    <a:gd name="T1" fmla="*/ 0 h 1068"/>
                    <a:gd name="T2" fmla="*/ 142 w 267"/>
                    <a:gd name="T3" fmla="*/ 187 h 1068"/>
                    <a:gd name="T4" fmla="*/ 62 w 267"/>
                    <a:gd name="T5" fmla="*/ 320 h 1068"/>
                    <a:gd name="T6" fmla="*/ 18 w 267"/>
                    <a:gd name="T7" fmla="*/ 436 h 1068"/>
                    <a:gd name="T8" fmla="*/ 9 w 267"/>
                    <a:gd name="T9" fmla="*/ 489 h 1068"/>
                    <a:gd name="T10" fmla="*/ 0 w 267"/>
                    <a:gd name="T11" fmla="*/ 534 h 1068"/>
                    <a:gd name="T12" fmla="*/ 9 w 267"/>
                    <a:gd name="T13" fmla="*/ 587 h 1068"/>
                    <a:gd name="T14" fmla="*/ 18 w 267"/>
                    <a:gd name="T15" fmla="*/ 632 h 1068"/>
                    <a:gd name="T16" fmla="*/ 62 w 267"/>
                    <a:gd name="T17" fmla="*/ 747 h 1068"/>
                    <a:gd name="T18" fmla="*/ 142 w 267"/>
                    <a:gd name="T19" fmla="*/ 890 h 1068"/>
                    <a:gd name="T20" fmla="*/ 267 w 267"/>
                    <a:gd name="T21"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1068">
                      <a:moveTo>
                        <a:pt x="267" y="0"/>
                      </a:moveTo>
                      <a:lnTo>
                        <a:pt x="142" y="187"/>
                      </a:lnTo>
                      <a:lnTo>
                        <a:pt x="62" y="320"/>
                      </a:lnTo>
                      <a:lnTo>
                        <a:pt x="18" y="436"/>
                      </a:lnTo>
                      <a:lnTo>
                        <a:pt x="9" y="489"/>
                      </a:lnTo>
                      <a:lnTo>
                        <a:pt x="0" y="534"/>
                      </a:lnTo>
                      <a:lnTo>
                        <a:pt x="9" y="587"/>
                      </a:lnTo>
                      <a:lnTo>
                        <a:pt x="18" y="632"/>
                      </a:lnTo>
                      <a:lnTo>
                        <a:pt x="62" y="747"/>
                      </a:lnTo>
                      <a:lnTo>
                        <a:pt x="142" y="890"/>
                      </a:lnTo>
                      <a:lnTo>
                        <a:pt x="267" y="1068"/>
                      </a:lnTo>
                    </a:path>
                  </a:pathLst>
                </a:custGeom>
                <a:noFill/>
                <a:ln w="14288">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7">
                  <a:extLst>
                    <a:ext uri="{FF2B5EF4-FFF2-40B4-BE49-F238E27FC236}">
                      <a16:creationId xmlns:a16="http://schemas.microsoft.com/office/drawing/2014/main" id="{ED0FE7ED-98AF-49D3-87FB-7824DABE6B28}"/>
                    </a:ext>
                  </a:extLst>
                </p:cNvPr>
                <p:cNvSpPr>
                  <a:spLocks/>
                </p:cNvSpPr>
                <p:nvPr/>
              </p:nvSpPr>
              <p:spPr bwMode="auto">
                <a:xfrm>
                  <a:off x="3610" y="1016"/>
                  <a:ext cx="1264" cy="205"/>
                </a:xfrm>
                <a:custGeom>
                  <a:avLst/>
                  <a:gdLst>
                    <a:gd name="T0" fmla="*/ 0 w 1264"/>
                    <a:gd name="T1" fmla="*/ 0 h 205"/>
                    <a:gd name="T2" fmla="*/ 232 w 1264"/>
                    <a:gd name="T3" fmla="*/ 98 h 205"/>
                    <a:gd name="T4" fmla="*/ 401 w 1264"/>
                    <a:gd name="T5" fmla="*/ 160 h 205"/>
                    <a:gd name="T6" fmla="*/ 534 w 1264"/>
                    <a:gd name="T7" fmla="*/ 196 h 205"/>
                    <a:gd name="T8" fmla="*/ 641 w 1264"/>
                    <a:gd name="T9" fmla="*/ 205 h 205"/>
                    <a:gd name="T10" fmla="*/ 739 w 1264"/>
                    <a:gd name="T11" fmla="*/ 196 h 205"/>
                    <a:gd name="T12" fmla="*/ 872 w 1264"/>
                    <a:gd name="T13" fmla="*/ 160 h 205"/>
                    <a:gd name="T14" fmla="*/ 1041 w 1264"/>
                    <a:gd name="T15" fmla="*/ 107 h 205"/>
                    <a:gd name="T16" fmla="*/ 1264 w 1264"/>
                    <a:gd name="T17" fmla="*/ 1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4" h="205">
                      <a:moveTo>
                        <a:pt x="0" y="0"/>
                      </a:moveTo>
                      <a:lnTo>
                        <a:pt x="232" y="98"/>
                      </a:lnTo>
                      <a:lnTo>
                        <a:pt x="401" y="160"/>
                      </a:lnTo>
                      <a:lnTo>
                        <a:pt x="534" y="196"/>
                      </a:lnTo>
                      <a:lnTo>
                        <a:pt x="641" y="205"/>
                      </a:lnTo>
                      <a:lnTo>
                        <a:pt x="739" y="196"/>
                      </a:lnTo>
                      <a:lnTo>
                        <a:pt x="872" y="160"/>
                      </a:lnTo>
                      <a:lnTo>
                        <a:pt x="1041" y="107"/>
                      </a:lnTo>
                      <a:lnTo>
                        <a:pt x="1264" y="18"/>
                      </a:lnTo>
                    </a:path>
                  </a:pathLst>
                </a:custGeom>
                <a:noFill/>
                <a:ln w="14288">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8">
                  <a:extLst>
                    <a:ext uri="{FF2B5EF4-FFF2-40B4-BE49-F238E27FC236}">
                      <a16:creationId xmlns:a16="http://schemas.microsoft.com/office/drawing/2014/main" id="{B43A8D21-5198-4D29-AC1A-06E9B9DE7C8C}"/>
                    </a:ext>
                  </a:extLst>
                </p:cNvPr>
                <p:cNvSpPr>
                  <a:spLocks/>
                </p:cNvSpPr>
                <p:nvPr/>
              </p:nvSpPr>
              <p:spPr bwMode="auto">
                <a:xfrm>
                  <a:off x="3610" y="1888"/>
                  <a:ext cx="1264" cy="196"/>
                </a:xfrm>
                <a:custGeom>
                  <a:avLst/>
                  <a:gdLst>
                    <a:gd name="T0" fmla="*/ 0 w 1264"/>
                    <a:gd name="T1" fmla="*/ 196 h 196"/>
                    <a:gd name="T2" fmla="*/ 232 w 1264"/>
                    <a:gd name="T3" fmla="*/ 107 h 196"/>
                    <a:gd name="T4" fmla="*/ 401 w 1264"/>
                    <a:gd name="T5" fmla="*/ 44 h 196"/>
                    <a:gd name="T6" fmla="*/ 534 w 1264"/>
                    <a:gd name="T7" fmla="*/ 9 h 196"/>
                    <a:gd name="T8" fmla="*/ 641 w 1264"/>
                    <a:gd name="T9" fmla="*/ 0 h 196"/>
                    <a:gd name="T10" fmla="*/ 739 w 1264"/>
                    <a:gd name="T11" fmla="*/ 9 h 196"/>
                    <a:gd name="T12" fmla="*/ 872 w 1264"/>
                    <a:gd name="T13" fmla="*/ 44 h 196"/>
                    <a:gd name="T14" fmla="*/ 1041 w 1264"/>
                    <a:gd name="T15" fmla="*/ 107 h 196"/>
                    <a:gd name="T16" fmla="*/ 1264 w 1264"/>
                    <a:gd name="T1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4" h="196">
                      <a:moveTo>
                        <a:pt x="0" y="196"/>
                      </a:moveTo>
                      <a:lnTo>
                        <a:pt x="232" y="107"/>
                      </a:lnTo>
                      <a:lnTo>
                        <a:pt x="401" y="44"/>
                      </a:lnTo>
                      <a:lnTo>
                        <a:pt x="534" y="9"/>
                      </a:lnTo>
                      <a:lnTo>
                        <a:pt x="641" y="0"/>
                      </a:lnTo>
                      <a:lnTo>
                        <a:pt x="739" y="9"/>
                      </a:lnTo>
                      <a:lnTo>
                        <a:pt x="872" y="44"/>
                      </a:lnTo>
                      <a:lnTo>
                        <a:pt x="1041" y="107"/>
                      </a:lnTo>
                      <a:lnTo>
                        <a:pt x="1264" y="196"/>
                      </a:lnTo>
                    </a:path>
                  </a:pathLst>
                </a:custGeom>
                <a:noFill/>
                <a:ln w="14288">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mc:AlternateContent xmlns:mc="http://schemas.openxmlformats.org/markup-compatibility/2006" xmlns:a14="http://schemas.microsoft.com/office/drawing/2010/main">
              <mc:Choice Requires="a14">
                <p:sp>
                  <p:nvSpPr>
                    <p:cNvPr id="29" name="Rectangle 19 1">
                      <a:extLst>
                        <a:ext uri="{FF2B5EF4-FFF2-40B4-BE49-F238E27FC236}">
                          <a16:creationId xmlns:a16="http://schemas.microsoft.com/office/drawing/2014/main" id="{DB41DECE-E1A9-4A53-81EC-623F32E298AD}"/>
                        </a:ext>
                      </a:extLst>
                    </p:cNvPr>
                    <p:cNvSpPr>
                      <a:spLocks noChangeArrowheads="1"/>
                    </p:cNvSpPr>
                    <p:nvPr/>
                  </p:nvSpPr>
                  <p:spPr bwMode="auto">
                    <a:xfrm rot="2475025">
                      <a:off x="3802" y="1359"/>
                      <a:ext cx="429" cy="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ja-JP" sz="1800" b="0" i="1" u="none" strike="noStrike" cap="none" normalizeH="0" baseline="0" smtClean="0">
                                <a:ln>
                                  <a:noFill/>
                                </a:ln>
                                <a:solidFill>
                                  <a:schemeClr val="tx1"/>
                                </a:solidFill>
                                <a:effectLst/>
                                <a:latin typeface="Cambria Math" panose="02040503050406030204" pitchFamily="18" charset="0"/>
                              </a:rPr>
                              <m:t>𝑟</m:t>
                            </m:r>
                            <m:r>
                              <a:rPr kumimoji="0" lang="en-US" altLang="ja-JP" sz="1800" b="0" i="1" u="none" strike="noStrike" cap="none" normalizeH="0" baseline="0" smtClean="0">
                                <a:ln>
                                  <a:noFill/>
                                </a:ln>
                                <a:solidFill>
                                  <a:schemeClr val="tx1"/>
                                </a:solidFill>
                                <a:effectLst/>
                                <a:latin typeface="Cambria Math" panose="02040503050406030204" pitchFamily="18" charset="0"/>
                              </a:rPr>
                              <m:t>=</m:t>
                            </m:r>
                            <m:sSub>
                              <m:sSubPr>
                                <m:ctrlPr>
                                  <a:rPr kumimoji="0" lang="en-US" altLang="ja-JP" sz="1800" b="0" i="1" u="none" strike="noStrike" cap="none" normalizeH="0" baseline="0" smtClean="0">
                                    <a:ln>
                                      <a:noFill/>
                                    </a:ln>
                                    <a:solidFill>
                                      <a:schemeClr val="tx1"/>
                                    </a:solidFill>
                                    <a:effectLst/>
                                    <a:latin typeface="Cambria Math" panose="02040503050406030204" pitchFamily="18" charset="0"/>
                                  </a:rPr>
                                </m:ctrlPr>
                              </m:sSubPr>
                              <m:e>
                                <m:r>
                                  <a:rPr kumimoji="0" lang="en-US" altLang="ja-JP" sz="1800" b="0" i="1" u="none" strike="noStrike" cap="none" normalizeH="0" baseline="0" smtClean="0">
                                    <a:ln>
                                      <a:noFill/>
                                    </a:ln>
                                    <a:solidFill>
                                      <a:schemeClr val="tx1"/>
                                    </a:solidFill>
                                    <a:effectLst/>
                                    <a:latin typeface="Cambria Math" panose="02040503050406030204" pitchFamily="18" charset="0"/>
                                  </a:rPr>
                                  <m:t>𝑟</m:t>
                                </m:r>
                              </m:e>
                              <m:sub>
                                <m:r>
                                  <a:rPr kumimoji="0" lang="en-US" altLang="ja-JP" sz="1800" b="0" i="1" u="none" strike="noStrike" cap="none" normalizeH="0" baseline="0" smtClean="0">
                                    <a:ln>
                                      <a:noFill/>
                                    </a:ln>
                                    <a:solidFill>
                                      <a:schemeClr val="tx1"/>
                                    </a:solidFill>
                                    <a:effectLst/>
                                    <a:latin typeface="Cambria Math" panose="02040503050406030204" pitchFamily="18" charset="0"/>
                                  </a:rPr>
                                  <m:t>h</m:t>
                                </m:r>
                              </m:sub>
                            </m:sSub>
                          </m:oMath>
                        </m:oMathPara>
                      </a14:m>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mc:Choice>
              <mc:Fallback xmlns="">
                <p:sp>
                  <p:nvSpPr>
                    <p:cNvPr id="29" name="Rectangle 19 1">
                      <a:extLst>
                        <a:ext uri="{FF2B5EF4-FFF2-40B4-BE49-F238E27FC236}">
                          <a16:creationId xmlns:a16="http://schemas.microsoft.com/office/drawing/2014/main" id="{DB41DECE-E1A9-4A53-81EC-623F32E298AD}"/>
                        </a:ext>
                      </a:extLst>
                    </p:cNvPr>
                    <p:cNvSpPr>
                      <a:spLocks noRot="1" noChangeAspect="1" noMove="1" noResize="1" noEditPoints="1" noAdjustHandles="1" noChangeArrowheads="1" noChangeShapeType="1" noTextEdit="1"/>
                    </p:cNvSpPr>
                    <p:nvPr/>
                  </p:nvSpPr>
                  <p:spPr bwMode="auto">
                    <a:xfrm rot="2475025">
                      <a:off x="3802" y="1359"/>
                      <a:ext cx="429" cy="174"/>
                    </a:xfrm>
                    <a:prstGeom prst="rect">
                      <a:avLst/>
                    </a:prstGeom>
                    <a:blipFill>
                      <a:blip r:embed="rId18"/>
                      <a:stretch>
                        <a:fillRect l="-2609" b="-64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35" name="Freeform 25">
                  <a:extLst>
                    <a:ext uri="{FF2B5EF4-FFF2-40B4-BE49-F238E27FC236}">
                      <a16:creationId xmlns:a16="http://schemas.microsoft.com/office/drawing/2014/main" id="{58D14971-C775-42CF-8E9F-859376040DF1}"/>
                    </a:ext>
                  </a:extLst>
                </p:cNvPr>
                <p:cNvSpPr>
                  <a:spLocks/>
                </p:cNvSpPr>
                <p:nvPr/>
              </p:nvSpPr>
              <p:spPr bwMode="auto">
                <a:xfrm>
                  <a:off x="3584" y="2057"/>
                  <a:ext cx="53" cy="53"/>
                </a:xfrm>
                <a:custGeom>
                  <a:avLst/>
                  <a:gdLst>
                    <a:gd name="T0" fmla="*/ 53 w 53"/>
                    <a:gd name="T1" fmla="*/ 27 h 53"/>
                    <a:gd name="T2" fmla="*/ 44 w 53"/>
                    <a:gd name="T3" fmla="*/ 9 h 53"/>
                    <a:gd name="T4" fmla="*/ 26 w 53"/>
                    <a:gd name="T5" fmla="*/ 0 h 53"/>
                    <a:gd name="T6" fmla="*/ 0 w 53"/>
                    <a:gd name="T7" fmla="*/ 9 h 53"/>
                    <a:gd name="T8" fmla="*/ 0 w 53"/>
                    <a:gd name="T9" fmla="*/ 27 h 53"/>
                    <a:gd name="T10" fmla="*/ 0 w 53"/>
                    <a:gd name="T11" fmla="*/ 53 h 53"/>
                    <a:gd name="T12" fmla="*/ 26 w 53"/>
                    <a:gd name="T13" fmla="*/ 53 h 53"/>
                    <a:gd name="T14" fmla="*/ 44 w 53"/>
                    <a:gd name="T15" fmla="*/ 53 h 53"/>
                    <a:gd name="T16" fmla="*/ 53 w 53"/>
                    <a:gd name="T17"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3" y="27"/>
                      </a:moveTo>
                      <a:lnTo>
                        <a:pt x="44" y="9"/>
                      </a:lnTo>
                      <a:lnTo>
                        <a:pt x="26" y="0"/>
                      </a:lnTo>
                      <a:lnTo>
                        <a:pt x="0" y="9"/>
                      </a:lnTo>
                      <a:lnTo>
                        <a:pt x="0" y="27"/>
                      </a:lnTo>
                      <a:lnTo>
                        <a:pt x="0" y="53"/>
                      </a:lnTo>
                      <a:lnTo>
                        <a:pt x="26" y="53"/>
                      </a:lnTo>
                      <a:lnTo>
                        <a:pt x="44" y="53"/>
                      </a:lnTo>
                      <a:lnTo>
                        <a:pt x="53" y="27"/>
                      </a:lnTo>
                      <a:close/>
                    </a:path>
                  </a:pathLst>
                </a:custGeom>
                <a:solidFill>
                  <a:srgbClr val="FFFFFF"/>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26">
                  <a:extLst>
                    <a:ext uri="{FF2B5EF4-FFF2-40B4-BE49-F238E27FC236}">
                      <a16:creationId xmlns:a16="http://schemas.microsoft.com/office/drawing/2014/main" id="{62077BEA-BCD9-418C-A57A-450FCAF25F7C}"/>
                    </a:ext>
                  </a:extLst>
                </p:cNvPr>
                <p:cNvSpPr>
                  <a:spLocks/>
                </p:cNvSpPr>
                <p:nvPr/>
              </p:nvSpPr>
              <p:spPr bwMode="auto">
                <a:xfrm>
                  <a:off x="4847" y="2057"/>
                  <a:ext cx="53" cy="53"/>
                </a:xfrm>
                <a:custGeom>
                  <a:avLst/>
                  <a:gdLst>
                    <a:gd name="T0" fmla="*/ 53 w 53"/>
                    <a:gd name="T1" fmla="*/ 27 h 53"/>
                    <a:gd name="T2" fmla="*/ 44 w 53"/>
                    <a:gd name="T3" fmla="*/ 9 h 53"/>
                    <a:gd name="T4" fmla="*/ 27 w 53"/>
                    <a:gd name="T5" fmla="*/ 0 h 53"/>
                    <a:gd name="T6" fmla="*/ 9 w 53"/>
                    <a:gd name="T7" fmla="*/ 9 h 53"/>
                    <a:gd name="T8" fmla="*/ 0 w 53"/>
                    <a:gd name="T9" fmla="*/ 27 h 53"/>
                    <a:gd name="T10" fmla="*/ 9 w 53"/>
                    <a:gd name="T11" fmla="*/ 53 h 53"/>
                    <a:gd name="T12" fmla="*/ 27 w 53"/>
                    <a:gd name="T13" fmla="*/ 53 h 53"/>
                    <a:gd name="T14" fmla="*/ 44 w 53"/>
                    <a:gd name="T15" fmla="*/ 53 h 53"/>
                    <a:gd name="T16" fmla="*/ 53 w 53"/>
                    <a:gd name="T17"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3" y="27"/>
                      </a:moveTo>
                      <a:lnTo>
                        <a:pt x="44" y="9"/>
                      </a:lnTo>
                      <a:lnTo>
                        <a:pt x="27" y="0"/>
                      </a:lnTo>
                      <a:lnTo>
                        <a:pt x="9" y="9"/>
                      </a:lnTo>
                      <a:lnTo>
                        <a:pt x="0" y="27"/>
                      </a:lnTo>
                      <a:lnTo>
                        <a:pt x="9" y="53"/>
                      </a:lnTo>
                      <a:lnTo>
                        <a:pt x="27" y="53"/>
                      </a:lnTo>
                      <a:lnTo>
                        <a:pt x="44" y="53"/>
                      </a:lnTo>
                      <a:lnTo>
                        <a:pt x="53" y="27"/>
                      </a:lnTo>
                      <a:close/>
                    </a:path>
                  </a:pathLst>
                </a:custGeom>
                <a:solidFill>
                  <a:srgbClr val="FFFFFF"/>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27">
                  <a:extLst>
                    <a:ext uri="{FF2B5EF4-FFF2-40B4-BE49-F238E27FC236}">
                      <a16:creationId xmlns:a16="http://schemas.microsoft.com/office/drawing/2014/main" id="{BB70BE78-A0FB-4619-B6C9-26F21CA25844}"/>
                    </a:ext>
                  </a:extLst>
                </p:cNvPr>
                <p:cNvSpPr>
                  <a:spLocks/>
                </p:cNvSpPr>
                <p:nvPr/>
              </p:nvSpPr>
              <p:spPr bwMode="auto">
                <a:xfrm>
                  <a:off x="4847" y="990"/>
                  <a:ext cx="53" cy="53"/>
                </a:xfrm>
                <a:custGeom>
                  <a:avLst/>
                  <a:gdLst>
                    <a:gd name="T0" fmla="*/ 53 w 53"/>
                    <a:gd name="T1" fmla="*/ 26 h 53"/>
                    <a:gd name="T2" fmla="*/ 44 w 53"/>
                    <a:gd name="T3" fmla="*/ 8 h 53"/>
                    <a:gd name="T4" fmla="*/ 27 w 53"/>
                    <a:gd name="T5" fmla="*/ 0 h 53"/>
                    <a:gd name="T6" fmla="*/ 9 w 53"/>
                    <a:gd name="T7" fmla="*/ 8 h 53"/>
                    <a:gd name="T8" fmla="*/ 0 w 53"/>
                    <a:gd name="T9" fmla="*/ 26 h 53"/>
                    <a:gd name="T10" fmla="*/ 9 w 53"/>
                    <a:gd name="T11" fmla="*/ 53 h 53"/>
                    <a:gd name="T12" fmla="*/ 27 w 53"/>
                    <a:gd name="T13" fmla="*/ 53 h 53"/>
                    <a:gd name="T14" fmla="*/ 44 w 53"/>
                    <a:gd name="T15" fmla="*/ 53 h 53"/>
                    <a:gd name="T16" fmla="*/ 53 w 53"/>
                    <a:gd name="T17"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3" y="26"/>
                      </a:moveTo>
                      <a:lnTo>
                        <a:pt x="44" y="8"/>
                      </a:lnTo>
                      <a:lnTo>
                        <a:pt x="27" y="0"/>
                      </a:lnTo>
                      <a:lnTo>
                        <a:pt x="9" y="8"/>
                      </a:lnTo>
                      <a:lnTo>
                        <a:pt x="0" y="26"/>
                      </a:lnTo>
                      <a:lnTo>
                        <a:pt x="9" y="53"/>
                      </a:lnTo>
                      <a:lnTo>
                        <a:pt x="27" y="53"/>
                      </a:lnTo>
                      <a:lnTo>
                        <a:pt x="44" y="53"/>
                      </a:lnTo>
                      <a:lnTo>
                        <a:pt x="53" y="26"/>
                      </a:lnTo>
                      <a:close/>
                    </a:path>
                  </a:pathLst>
                </a:custGeom>
                <a:solidFill>
                  <a:srgbClr val="FFFFFF"/>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28">
                  <a:extLst>
                    <a:ext uri="{FF2B5EF4-FFF2-40B4-BE49-F238E27FC236}">
                      <a16:creationId xmlns:a16="http://schemas.microsoft.com/office/drawing/2014/main" id="{09543E8F-355F-4809-89D4-EBD546905456}"/>
                    </a:ext>
                  </a:extLst>
                </p:cNvPr>
                <p:cNvSpPr>
                  <a:spLocks/>
                </p:cNvSpPr>
                <p:nvPr/>
              </p:nvSpPr>
              <p:spPr bwMode="auto">
                <a:xfrm>
                  <a:off x="3584" y="990"/>
                  <a:ext cx="53" cy="53"/>
                </a:xfrm>
                <a:custGeom>
                  <a:avLst/>
                  <a:gdLst>
                    <a:gd name="T0" fmla="*/ 53 w 53"/>
                    <a:gd name="T1" fmla="*/ 26 h 53"/>
                    <a:gd name="T2" fmla="*/ 44 w 53"/>
                    <a:gd name="T3" fmla="*/ 8 h 53"/>
                    <a:gd name="T4" fmla="*/ 26 w 53"/>
                    <a:gd name="T5" fmla="*/ 0 h 53"/>
                    <a:gd name="T6" fmla="*/ 0 w 53"/>
                    <a:gd name="T7" fmla="*/ 8 h 53"/>
                    <a:gd name="T8" fmla="*/ 0 w 53"/>
                    <a:gd name="T9" fmla="*/ 26 h 53"/>
                    <a:gd name="T10" fmla="*/ 0 w 53"/>
                    <a:gd name="T11" fmla="*/ 53 h 53"/>
                    <a:gd name="T12" fmla="*/ 26 w 53"/>
                    <a:gd name="T13" fmla="*/ 53 h 53"/>
                    <a:gd name="T14" fmla="*/ 44 w 53"/>
                    <a:gd name="T15" fmla="*/ 53 h 53"/>
                    <a:gd name="T16" fmla="*/ 53 w 53"/>
                    <a:gd name="T17"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3" y="26"/>
                      </a:moveTo>
                      <a:lnTo>
                        <a:pt x="44" y="8"/>
                      </a:lnTo>
                      <a:lnTo>
                        <a:pt x="26" y="0"/>
                      </a:lnTo>
                      <a:lnTo>
                        <a:pt x="0" y="8"/>
                      </a:lnTo>
                      <a:lnTo>
                        <a:pt x="0" y="26"/>
                      </a:lnTo>
                      <a:lnTo>
                        <a:pt x="0" y="53"/>
                      </a:lnTo>
                      <a:lnTo>
                        <a:pt x="26" y="53"/>
                      </a:lnTo>
                      <a:lnTo>
                        <a:pt x="44" y="53"/>
                      </a:lnTo>
                      <a:lnTo>
                        <a:pt x="53" y="26"/>
                      </a:lnTo>
                      <a:close/>
                    </a:path>
                  </a:pathLst>
                </a:custGeom>
                <a:solidFill>
                  <a:srgbClr val="FFFFFF"/>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mc:AlternateContent xmlns:mc="http://schemas.openxmlformats.org/markup-compatibility/2006" xmlns:a14="http://schemas.microsoft.com/office/drawing/2010/main">
            <mc:Choice Requires="a14">
              <p:sp>
                <p:nvSpPr>
                  <p:cNvPr id="40" name="Rectangle 10 2">
                    <a:extLst>
                      <a:ext uri="{FF2B5EF4-FFF2-40B4-BE49-F238E27FC236}">
                        <a16:creationId xmlns:a16="http://schemas.microsoft.com/office/drawing/2014/main" id="{9FCCB045-34A4-4898-9DE3-7C3666CF2B7B}"/>
                      </a:ext>
                    </a:extLst>
                  </p:cNvPr>
                  <p:cNvSpPr>
                    <a:spLocks noChangeArrowheads="1"/>
                  </p:cNvSpPr>
                  <p:nvPr/>
                </p:nvSpPr>
                <p:spPr bwMode="auto">
                  <a:xfrm rot="5400000">
                    <a:off x="7662292" y="2305528"/>
                    <a:ext cx="608013" cy="276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ja-JP" sz="1800" b="0" i="1" u="none" strike="noStrike" cap="none" normalizeH="0" baseline="0" smtClean="0">
                              <a:ln>
                                <a:noFill/>
                              </a:ln>
                              <a:solidFill>
                                <a:schemeClr val="tx1"/>
                              </a:solidFill>
                              <a:effectLst/>
                              <a:latin typeface="Cambria Math" panose="02040503050406030204" pitchFamily="18" charset="0"/>
                            </a:rPr>
                            <m:t>𝑟</m:t>
                          </m:r>
                          <m:r>
                            <a:rPr kumimoji="0" lang="en-US" altLang="ja-JP" sz="1800" b="0" i="1" u="none" strike="noStrike" cap="none" normalizeH="0" baseline="0" smtClean="0">
                              <a:ln>
                                <a:noFill/>
                              </a:ln>
                              <a:solidFill>
                                <a:schemeClr val="tx1"/>
                              </a:solidFill>
                              <a:effectLst/>
                              <a:latin typeface="Cambria Math" panose="02040503050406030204" pitchFamily="18" charset="0"/>
                            </a:rPr>
                            <m:t>=0</m:t>
                          </m:r>
                        </m:oMath>
                      </m:oMathPara>
                    </a14:m>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mc:Choice>
            <mc:Fallback xmlns="">
              <p:sp>
                <p:nvSpPr>
                  <p:cNvPr id="40" name="Rectangle 10 2">
                    <a:extLst>
                      <a:ext uri="{FF2B5EF4-FFF2-40B4-BE49-F238E27FC236}">
                        <a16:creationId xmlns:a16="http://schemas.microsoft.com/office/drawing/2014/main" id="{9FCCB045-34A4-4898-9DE3-7C3666CF2B7B}"/>
                      </a:ext>
                    </a:extLst>
                  </p:cNvPr>
                  <p:cNvSpPr>
                    <a:spLocks noRot="1" noChangeAspect="1" noMove="1" noResize="1" noEditPoints="1" noAdjustHandles="1" noChangeArrowheads="1" noChangeShapeType="1" noTextEdit="1"/>
                  </p:cNvSpPr>
                  <p:nvPr/>
                </p:nvSpPr>
                <p:spPr bwMode="auto">
                  <a:xfrm rot="5400000">
                    <a:off x="7662292" y="2305528"/>
                    <a:ext cx="608013" cy="276225"/>
                  </a:xfrm>
                  <a:prstGeom prst="rect">
                    <a:avLst/>
                  </a:prstGeom>
                  <a:blipFill>
                    <a:blip r:embed="rId19"/>
                    <a:stretch>
                      <a:fillRect l="-8889" t="-4000" b="-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Rectangle 19 2">
                    <a:extLst>
                      <a:ext uri="{FF2B5EF4-FFF2-40B4-BE49-F238E27FC236}">
                        <a16:creationId xmlns:a16="http://schemas.microsoft.com/office/drawing/2014/main" id="{8DBCD7E5-A369-43EF-B1D2-4C18E5ABF611}"/>
                      </a:ext>
                    </a:extLst>
                  </p:cNvPr>
                  <p:cNvSpPr>
                    <a:spLocks noChangeArrowheads="1"/>
                  </p:cNvSpPr>
                  <p:nvPr/>
                </p:nvSpPr>
                <p:spPr bwMode="auto">
                  <a:xfrm rot="19188092">
                    <a:off x="6774853" y="2125669"/>
                    <a:ext cx="681038" cy="276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ja-JP" sz="1800" b="0" i="1" u="none" strike="noStrike" cap="none" normalizeH="0" baseline="0" smtClean="0">
                              <a:ln>
                                <a:noFill/>
                              </a:ln>
                              <a:solidFill>
                                <a:schemeClr val="tx1"/>
                              </a:solidFill>
                              <a:effectLst/>
                              <a:latin typeface="Cambria Math" panose="02040503050406030204" pitchFamily="18" charset="0"/>
                            </a:rPr>
                            <m:t>𝑟</m:t>
                          </m:r>
                          <m:r>
                            <a:rPr kumimoji="0" lang="en-US" altLang="ja-JP" sz="1800" b="0" i="1" u="none" strike="noStrike" cap="none" normalizeH="0" baseline="0" smtClean="0">
                              <a:ln>
                                <a:noFill/>
                              </a:ln>
                              <a:solidFill>
                                <a:schemeClr val="tx1"/>
                              </a:solidFill>
                              <a:effectLst/>
                              <a:latin typeface="Cambria Math" panose="02040503050406030204" pitchFamily="18" charset="0"/>
                            </a:rPr>
                            <m:t>=</m:t>
                          </m:r>
                          <m:sSub>
                            <m:sSubPr>
                              <m:ctrlPr>
                                <a:rPr kumimoji="0" lang="en-US" altLang="ja-JP" sz="1800" b="0" i="1" u="none" strike="noStrike" cap="none" normalizeH="0" baseline="0" smtClean="0">
                                  <a:ln>
                                    <a:noFill/>
                                  </a:ln>
                                  <a:solidFill>
                                    <a:schemeClr val="tx1"/>
                                  </a:solidFill>
                                  <a:effectLst/>
                                  <a:latin typeface="Cambria Math" panose="02040503050406030204" pitchFamily="18" charset="0"/>
                                </a:rPr>
                              </m:ctrlPr>
                            </m:sSubPr>
                            <m:e>
                              <m:r>
                                <a:rPr kumimoji="0" lang="en-US" altLang="ja-JP" sz="1800" b="0" i="1" u="none" strike="noStrike" cap="none" normalizeH="0" baseline="0" smtClean="0">
                                  <a:ln>
                                    <a:noFill/>
                                  </a:ln>
                                  <a:solidFill>
                                    <a:schemeClr val="tx1"/>
                                  </a:solidFill>
                                  <a:effectLst/>
                                  <a:latin typeface="Cambria Math" panose="02040503050406030204" pitchFamily="18" charset="0"/>
                                </a:rPr>
                                <m:t>𝑟</m:t>
                              </m:r>
                            </m:e>
                            <m:sub>
                              <m:r>
                                <a:rPr kumimoji="0" lang="en-US" altLang="ja-JP" sz="1800" b="0" i="1" u="none" strike="noStrike" cap="none" normalizeH="0" baseline="0" smtClean="0">
                                  <a:ln>
                                    <a:noFill/>
                                  </a:ln>
                                  <a:solidFill>
                                    <a:schemeClr val="tx1"/>
                                  </a:solidFill>
                                  <a:effectLst/>
                                  <a:latin typeface="Cambria Math" panose="02040503050406030204" pitchFamily="18" charset="0"/>
                                </a:rPr>
                                <m:t>h</m:t>
                              </m:r>
                            </m:sub>
                          </m:sSub>
                        </m:oMath>
                      </m:oMathPara>
                    </a14:m>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mc:Choice>
            <mc:Fallback xmlns="">
              <p:sp>
                <p:nvSpPr>
                  <p:cNvPr id="42" name="Rectangle 19 2">
                    <a:extLst>
                      <a:ext uri="{FF2B5EF4-FFF2-40B4-BE49-F238E27FC236}">
                        <a16:creationId xmlns:a16="http://schemas.microsoft.com/office/drawing/2014/main" id="{8DBCD7E5-A369-43EF-B1D2-4C18E5ABF611}"/>
                      </a:ext>
                    </a:extLst>
                  </p:cNvPr>
                  <p:cNvSpPr>
                    <a:spLocks noRot="1" noChangeAspect="1" noMove="1" noResize="1" noEditPoints="1" noAdjustHandles="1" noChangeArrowheads="1" noChangeShapeType="1" noTextEdit="1"/>
                  </p:cNvSpPr>
                  <p:nvPr/>
                </p:nvSpPr>
                <p:spPr bwMode="auto">
                  <a:xfrm rot="19188092">
                    <a:off x="6774853" y="2125669"/>
                    <a:ext cx="681038" cy="276225"/>
                  </a:xfrm>
                  <a:prstGeom prst="rect">
                    <a:avLst/>
                  </a:prstGeom>
                  <a:blipFill>
                    <a:blip r:embed="rId20"/>
                    <a:stretch>
                      <a:fillRect r="-5172" b="-28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509CF093-7E45-4A34-A7B1-EB88C15D3E71}"/>
                    </a:ext>
                  </a:extLst>
                </p:cNvPr>
                <p:cNvSpPr txBox="1"/>
                <p:nvPr/>
              </p:nvSpPr>
              <p:spPr>
                <a:xfrm>
                  <a:off x="7658593" y="2989493"/>
                  <a:ext cx="89011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2400" b="0" i="0" smtClean="0">
                            <a:latin typeface="Cambria Math" panose="02040503050406030204" pitchFamily="18" charset="0"/>
                          </a:rPr>
                          <m:t>d</m:t>
                        </m:r>
                        <m:sSup>
                          <m:sSupPr>
                            <m:ctrlPr>
                              <a:rPr kumimoji="1" lang="en-US" altLang="ja-JP" sz="2400" b="0" i="1" smtClean="0">
                                <a:latin typeface="Cambria Math" panose="02040503050406030204" pitchFamily="18" charset="0"/>
                              </a:rPr>
                            </m:ctrlPr>
                          </m:sSupPr>
                          <m:e>
                            <m:r>
                              <m:rPr>
                                <m:sty m:val="p"/>
                              </m:rPr>
                              <a:rPr kumimoji="1" lang="en-US" altLang="ja-JP" sz="2400" b="0" i="0" smtClean="0">
                                <a:latin typeface="Cambria Math" panose="02040503050406030204" pitchFamily="18" charset="0"/>
                              </a:rPr>
                              <m:t>S</m:t>
                            </m:r>
                          </m:e>
                          <m:sup>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rPr>
                              <m:t>+1</m:t>
                            </m:r>
                          </m:sup>
                        </m:sSup>
                      </m:oMath>
                    </m:oMathPara>
                  </a14:m>
                  <a:endParaRPr kumimoji="1" lang="ja-JP" altLang="en-US" sz="2400" dirty="0"/>
                </a:p>
              </p:txBody>
            </p:sp>
          </mc:Choice>
          <mc:Fallback xmlns="">
            <p:sp>
              <p:nvSpPr>
                <p:cNvPr id="43" name="テキスト ボックス 42">
                  <a:extLst>
                    <a:ext uri="{FF2B5EF4-FFF2-40B4-BE49-F238E27FC236}">
                      <a16:creationId xmlns:a16="http://schemas.microsoft.com/office/drawing/2014/main" id="{509CF093-7E45-4A34-A7B1-EB88C15D3E71}"/>
                    </a:ext>
                  </a:extLst>
                </p:cNvPr>
                <p:cNvSpPr txBox="1">
                  <a:spLocks noRot="1" noChangeAspect="1" noMove="1" noResize="1" noEditPoints="1" noAdjustHandles="1" noChangeArrowheads="1" noChangeShapeType="1" noTextEdit="1"/>
                </p:cNvSpPr>
                <p:nvPr/>
              </p:nvSpPr>
              <p:spPr>
                <a:xfrm>
                  <a:off x="7658593" y="2989493"/>
                  <a:ext cx="890115" cy="369332"/>
                </a:xfrm>
                <a:prstGeom prst="rect">
                  <a:avLst/>
                </a:prstGeom>
                <a:blipFill>
                  <a:blip r:embed="rId21"/>
                  <a:stretch>
                    <a:fillRect l="-6164" r="-1370" b="-6557"/>
                  </a:stretch>
                </a:blipFill>
              </p:spPr>
              <p:txBody>
                <a:bodyPr/>
                <a:lstStyle/>
                <a:p>
                  <a:r>
                    <a:rPr lang="ja-JP" altLang="en-US">
                      <a:noFill/>
                    </a:rPr>
                    <a:t> </a:t>
                  </a:r>
                </a:p>
              </p:txBody>
            </p:sp>
          </mc:Fallback>
        </mc:AlternateContent>
        <p:pic>
          <p:nvPicPr>
            <p:cNvPr id="226" name="図 225" descr="\documentclass{article}&#10;\input hkmac_Iguana&#10;\usepackage{color}&#10;\pagestyle{empty}&#10;\begin{document}&#10;$$&#10;\scri^+&#10;$$&#10;&#10;&#10;\end{document}" title="IguanaTex Bitmap Display">
              <a:extLst>
                <a:ext uri="{FF2B5EF4-FFF2-40B4-BE49-F238E27FC236}">
                  <a16:creationId xmlns:a16="http://schemas.microsoft.com/office/drawing/2014/main" id="{731781DF-802F-4E1A-A537-C428914E3555}"/>
                </a:ext>
              </a:extLst>
            </p:cNvPr>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7141283" y="614487"/>
              <a:ext cx="491427" cy="278278"/>
            </a:xfrm>
            <a:prstGeom prst="rect">
              <a:avLst/>
            </a:prstGeom>
          </p:spPr>
        </p:pic>
        <p:pic>
          <p:nvPicPr>
            <p:cNvPr id="2262" name="図 2261">
              <a:extLst>
                <a:ext uri="{FF2B5EF4-FFF2-40B4-BE49-F238E27FC236}">
                  <a16:creationId xmlns:a16="http://schemas.microsoft.com/office/drawing/2014/main" id="{4F5C8CD7-56A9-4E90-A0B4-6825B905866A}"/>
                </a:ext>
              </a:extLst>
            </p:cNvPr>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7112233" y="2753474"/>
              <a:ext cx="491366" cy="240749"/>
            </a:xfrm>
            <a:prstGeom prst="rect">
              <a:avLst/>
            </a:prstGeom>
          </p:spPr>
        </p:pic>
      </p:grpSp>
      <p:pic>
        <p:nvPicPr>
          <p:cNvPr id="24" name="図 23" descr="\documentclass{slides}\pagestyle{empty}&#10;\usepackage{color}&#10;\input hkmac&#10;\begin{document}&#10; $\Lambda&gt;0$ \Then  $\scri$: Spacelike &#10;\end{document}&#10;" title="IguanaTex Bitmap Display">
            <a:extLst>
              <a:ext uri="{FF2B5EF4-FFF2-40B4-BE49-F238E27FC236}">
                <a16:creationId xmlns:a16="http://schemas.microsoft.com/office/drawing/2014/main" id="{DF3F3E9B-A085-4F59-B1FB-D22DE4F02DE7}"/>
              </a:ext>
            </a:extLst>
          </p:cNvPr>
          <p:cNvPicPr>
            <a:picLocks noChangeAspect="1"/>
          </p:cNvPicPr>
          <p:nvPr>
            <p:custDataLst>
              <p:tags r:id="rId3"/>
            </p:custDataLst>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42688" y="3304799"/>
            <a:ext cx="2983112" cy="220720"/>
          </a:xfrm>
          <a:prstGeom prst="rect">
            <a:avLst/>
          </a:prstGeom>
          <a:noFill/>
          <a:ln/>
          <a:effectLst/>
        </p:spPr>
      </p:pic>
      <p:pic>
        <p:nvPicPr>
          <p:cNvPr id="30" name="図 29" descr="\documentclass{slides}\pagestyle{empty}&#10;\usepackage{color}&#10;\input hkmac&#10;\begin{document}&#10; $\Lambda&lt;0$ \Then  $\scri$: Timelike&#10;\end{document}&#10;" title="IguanaTex Bitmap Display">
            <a:extLst>
              <a:ext uri="{FF2B5EF4-FFF2-40B4-BE49-F238E27FC236}">
                <a16:creationId xmlns:a16="http://schemas.microsoft.com/office/drawing/2014/main" id="{1C07558F-00B7-480A-9280-EF9B923B605A}"/>
              </a:ext>
            </a:extLst>
          </p:cNvPr>
          <p:cNvPicPr>
            <a:picLocks noChangeAspect="1"/>
          </p:cNvPicPr>
          <p:nvPr>
            <p:custDataLst>
              <p:tags r:id="rId4"/>
            </p:custDataLst>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42688" y="3689486"/>
            <a:ext cx="2904014" cy="191341"/>
          </a:xfrm>
          <a:prstGeom prst="rect">
            <a:avLst/>
          </a:prstGeom>
          <a:noFill/>
          <a:ln/>
          <a:effectLst/>
        </p:spPr>
      </p:pic>
      <p:sp>
        <p:nvSpPr>
          <p:cNvPr id="6" name="スライド番号プレースホルダー 5">
            <a:extLst>
              <a:ext uri="{FF2B5EF4-FFF2-40B4-BE49-F238E27FC236}">
                <a16:creationId xmlns:a16="http://schemas.microsoft.com/office/drawing/2014/main" id="{EC8A1007-F130-4EF0-ABAD-C8CF9387DA26}"/>
              </a:ext>
            </a:extLst>
          </p:cNvPr>
          <p:cNvSpPr>
            <a:spLocks noGrp="1"/>
          </p:cNvSpPr>
          <p:nvPr>
            <p:ph type="sldNum" sz="quarter" idx="12"/>
          </p:nvPr>
        </p:nvSpPr>
        <p:spPr/>
        <p:txBody>
          <a:bodyPr/>
          <a:lstStyle/>
          <a:p>
            <a:fld id="{93E195DB-F3B1-45FB-AF15-1376C6AEA06A}" type="slidenum">
              <a:rPr kumimoji="1" lang="ja-JP" altLang="en-US" smtClean="0"/>
              <a:t>14</a:t>
            </a:fld>
            <a:endParaRPr kumimoji="1" lang="ja-JP" altLang="en-US"/>
          </a:p>
        </p:txBody>
      </p:sp>
    </p:spTree>
    <p:extLst>
      <p:ext uri="{BB962C8B-B14F-4D97-AF65-F5344CB8AC3E}">
        <p14:creationId xmlns:p14="http://schemas.microsoft.com/office/powerpoint/2010/main" val="206539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27"/>
                                        </p:tgtEl>
                                        <p:attrNameLst>
                                          <p:attrName>style.visibility</p:attrName>
                                        </p:attrNameLst>
                                      </p:cBhvr>
                                      <p:to>
                                        <p:strVal val="visible"/>
                                      </p:to>
                                    </p:set>
                                    <p:animEffect transition="in" filter="fade">
                                      <p:cBhvr>
                                        <p:cTn id="15" dur="500"/>
                                        <p:tgtEl>
                                          <p:spTgt spid="2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2264"/>
                                        </p:tgtEl>
                                        <p:attrNameLst>
                                          <p:attrName>style.visibility</p:attrName>
                                        </p:attrNameLst>
                                      </p:cBhvr>
                                      <p:to>
                                        <p:strVal val="visible"/>
                                      </p:to>
                                    </p:set>
                                    <p:animEffect transition="in" filter="fade">
                                      <p:cBhvr>
                                        <p:cTn id="23" dur="500"/>
                                        <p:tgtEl>
                                          <p:spTgt spid="22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7534"/>
            <a:ext cx="8229600" cy="576064"/>
          </a:xfrm>
        </p:spPr>
        <p:txBody>
          <a:bodyPr>
            <a:normAutofit fontScale="90000"/>
          </a:bodyPr>
          <a:lstStyle/>
          <a:p>
            <a:r>
              <a:rPr kumimoji="1" lang="ja-JP" altLang="en-US" i="0" dirty="0"/>
              <a:t>ブラックホールの一般的定義</a:t>
            </a:r>
          </a:p>
        </p:txBody>
      </p:sp>
      <p:pic>
        <p:nvPicPr>
          <p:cNvPr id="5" name="図 4" descr="TP_tmp.png"/>
          <p:cNvPicPr>
            <a:picLocks noChangeAspect="1"/>
          </p:cNvPicPr>
          <p:nvPr>
            <p:custDataLst>
              <p:tags r:id="rId1"/>
            </p:custDataLst>
          </p:nvPr>
        </p:nvPicPr>
        <p:blipFill>
          <a:blip r:embed="rId12" cstate="print">
            <a:clrChange>
              <a:clrFrom>
                <a:srgbClr val="FFFFFF"/>
              </a:clrFrom>
              <a:clrTo>
                <a:srgbClr val="FFFFFF">
                  <a:alpha val="0"/>
                </a:srgbClr>
              </a:clrTo>
            </a:clrChange>
          </a:blip>
          <a:stretch>
            <a:fillRect/>
          </a:stretch>
        </p:blipFill>
        <p:spPr>
          <a:xfrm>
            <a:off x="1236116" y="6005088"/>
            <a:ext cx="4439890" cy="313331"/>
          </a:xfrm>
          <a:prstGeom prst="rect">
            <a:avLst/>
          </a:prstGeom>
          <a:noFill/>
        </p:spPr>
      </p:pic>
      <p:pic>
        <p:nvPicPr>
          <p:cNvPr id="15" name="図 14" descr="TP_tmp.png"/>
          <p:cNvPicPr>
            <a:picLocks noChangeAspect="1"/>
          </p:cNvPicPr>
          <p:nvPr>
            <p:custDataLst>
              <p:tags r:id="rId2"/>
            </p:custDataLst>
          </p:nvPr>
        </p:nvPicPr>
        <p:blipFill>
          <a:blip r:embed="rId13" cstate="print">
            <a:clrChange>
              <a:clrFrom>
                <a:srgbClr val="FFFFFF"/>
              </a:clrFrom>
              <a:clrTo>
                <a:srgbClr val="FFFFFF">
                  <a:alpha val="0"/>
                </a:srgbClr>
              </a:clrTo>
            </a:clrChange>
          </a:blip>
          <a:stretch>
            <a:fillRect/>
          </a:stretch>
        </p:blipFill>
        <p:spPr bwMode="auto">
          <a:xfrm>
            <a:off x="1202106" y="3774338"/>
            <a:ext cx="4081131" cy="354881"/>
          </a:xfrm>
          <a:prstGeom prst="rect">
            <a:avLst/>
          </a:prstGeom>
          <a:noFill/>
          <a:ln/>
          <a:effectLst/>
        </p:spPr>
      </p:pic>
      <p:pic>
        <p:nvPicPr>
          <p:cNvPr id="11" name="図 10" descr="\documentclass{slides}\pagestyle{empty}&#10;\usepackage{color}&#10;\input hkmac&#10;\begin{document}&#10;$&#10;\scri^+ \subset \overline{D(\Sigma)}\quad \text{in}\  \hat M&#10;$&#10;\end{document}&#10;" title="IguanaTex Bitmap Display">
            <a:extLst>
              <a:ext uri="{FF2B5EF4-FFF2-40B4-BE49-F238E27FC236}">
                <a16:creationId xmlns:a16="http://schemas.microsoft.com/office/drawing/2014/main" id="{0AF063EA-A003-4EA6-AA57-6C48C6CB0279}"/>
              </a:ext>
            </a:extLst>
          </p:cNvPr>
          <p:cNvPicPr>
            <a:picLocks noChangeAspect="1"/>
          </p:cNvPicPr>
          <p:nvPr>
            <p:custDataLst>
              <p:tags r:id="rId3"/>
            </p:custDataLst>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84059" y="2603778"/>
            <a:ext cx="2824404" cy="358902"/>
          </a:xfrm>
          <a:prstGeom prst="rect">
            <a:avLst/>
          </a:prstGeom>
          <a:noFill/>
          <a:ln/>
          <a:effectLst/>
        </p:spPr>
      </p:pic>
      <p:pic>
        <p:nvPicPr>
          <p:cNvPr id="14" name="図 13" descr="TP_tmp.png"/>
          <p:cNvPicPr>
            <a:picLocks noChangeAspect="1"/>
          </p:cNvPicPr>
          <p:nvPr>
            <p:custDataLst>
              <p:tags r:id="rId4"/>
            </p:custDataLst>
          </p:nvPr>
        </p:nvPicPr>
        <p:blipFill>
          <a:blip r:embed="rId15" cstate="print">
            <a:clrChange>
              <a:clrFrom>
                <a:srgbClr val="FFFFFF"/>
              </a:clrFrom>
              <a:clrTo>
                <a:srgbClr val="FFFFFF">
                  <a:alpha val="0"/>
                </a:srgbClr>
              </a:clrTo>
            </a:clrChange>
          </a:blip>
          <a:stretch>
            <a:fillRect/>
          </a:stretch>
        </p:blipFill>
        <p:spPr>
          <a:xfrm>
            <a:off x="1784058" y="4929871"/>
            <a:ext cx="2524537" cy="344557"/>
          </a:xfrm>
          <a:prstGeom prst="rect">
            <a:avLst/>
          </a:prstGeom>
          <a:noFill/>
        </p:spPr>
      </p:pic>
      <p:grpSp>
        <p:nvGrpSpPr>
          <p:cNvPr id="4" name="グループ化 24"/>
          <p:cNvGrpSpPr/>
          <p:nvPr/>
        </p:nvGrpSpPr>
        <p:grpSpPr>
          <a:xfrm>
            <a:off x="5468002" y="2564283"/>
            <a:ext cx="4709208" cy="3005901"/>
            <a:chOff x="5715008" y="3786190"/>
            <a:chExt cx="4071966" cy="2666069"/>
          </a:xfrm>
        </p:grpSpPr>
        <p:pic>
          <p:nvPicPr>
            <p:cNvPr id="6" name="図 5" descr="BHSTgeneral.eps"/>
            <p:cNvPicPr>
              <a:picLocks noChangeAspect="1"/>
            </p:cNvPicPr>
            <p:nvPr/>
          </p:nvPicPr>
          <p:blipFill>
            <a:blip r:embed="rId16" cstate="print"/>
            <a:stretch>
              <a:fillRect/>
            </a:stretch>
          </p:blipFill>
          <p:spPr>
            <a:xfrm>
              <a:off x="5715008" y="3786190"/>
              <a:ext cx="4071966" cy="2666069"/>
            </a:xfrm>
            <a:prstGeom prst="rect">
              <a:avLst/>
            </a:prstGeom>
          </p:spPr>
        </p:pic>
        <p:pic>
          <p:nvPicPr>
            <p:cNvPr id="16" name="図 15" descr="TP_tmp.png"/>
            <p:cNvPicPr>
              <a:picLocks noChangeAspect="1"/>
            </p:cNvPicPr>
            <p:nvPr>
              <p:custDataLst>
                <p:tags r:id="rId6"/>
              </p:custDataLst>
            </p:nvPr>
          </p:nvPicPr>
          <p:blipFill>
            <a:blip r:embed="rId17" cstate="print">
              <a:clrChange>
                <a:clrFrom>
                  <a:srgbClr val="FFFFFF"/>
                </a:clrFrom>
                <a:clrTo>
                  <a:srgbClr val="FFFFFF">
                    <a:alpha val="0"/>
                  </a:srgbClr>
                </a:clrTo>
              </a:clrChange>
            </a:blip>
            <a:stretch>
              <a:fillRect/>
            </a:stretch>
          </p:blipFill>
          <p:spPr>
            <a:xfrm>
              <a:off x="7215206" y="4071942"/>
              <a:ext cx="214314" cy="168196"/>
            </a:xfrm>
            <a:prstGeom prst="rect">
              <a:avLst/>
            </a:prstGeom>
            <a:noFill/>
          </p:spPr>
        </p:pic>
        <p:pic>
          <p:nvPicPr>
            <p:cNvPr id="19" name="図 18" descr="TP_tmp.png"/>
            <p:cNvPicPr>
              <a:picLocks noChangeAspect="1"/>
            </p:cNvPicPr>
            <p:nvPr>
              <p:custDataLst>
                <p:tags r:id="rId7"/>
              </p:custDataLst>
            </p:nvPr>
          </p:nvPicPr>
          <p:blipFill>
            <a:blip r:embed="rId18" cstate="print">
              <a:clrChange>
                <a:clrFrom>
                  <a:srgbClr val="FFFFFF"/>
                </a:clrFrom>
                <a:clrTo>
                  <a:srgbClr val="FFFFFF">
                    <a:alpha val="0"/>
                  </a:srgbClr>
                </a:clrTo>
              </a:clrChange>
            </a:blip>
            <a:stretch>
              <a:fillRect/>
            </a:stretch>
          </p:blipFill>
          <p:spPr bwMode="auto">
            <a:xfrm>
              <a:off x="7572396" y="4214818"/>
              <a:ext cx="357190" cy="196593"/>
            </a:xfrm>
            <a:prstGeom prst="rect">
              <a:avLst/>
            </a:prstGeom>
            <a:noFill/>
            <a:ln/>
            <a:effectLst/>
          </p:spPr>
        </p:pic>
        <p:pic>
          <p:nvPicPr>
            <p:cNvPr id="22" name="図 21" descr="TP_tmp.png"/>
            <p:cNvPicPr>
              <a:picLocks noChangeAspect="1"/>
            </p:cNvPicPr>
            <p:nvPr>
              <p:custDataLst>
                <p:tags r:id="rId8"/>
              </p:custDataLst>
            </p:nvPr>
          </p:nvPicPr>
          <p:blipFill>
            <a:blip r:embed="rId19" cstate="print">
              <a:clrChange>
                <a:clrFrom>
                  <a:srgbClr val="FFFFFF"/>
                </a:clrFrom>
                <a:clrTo>
                  <a:srgbClr val="FFFFFF">
                    <a:alpha val="0"/>
                  </a:srgbClr>
                </a:clrTo>
              </a:clrChange>
            </a:blip>
            <a:stretch>
              <a:fillRect/>
            </a:stretch>
          </p:blipFill>
          <p:spPr bwMode="auto">
            <a:xfrm>
              <a:off x="8358214" y="4143380"/>
              <a:ext cx="428628" cy="220525"/>
            </a:xfrm>
            <a:prstGeom prst="rect">
              <a:avLst/>
            </a:prstGeom>
            <a:noFill/>
            <a:ln/>
            <a:effectLst/>
          </p:spPr>
        </p:pic>
        <p:pic>
          <p:nvPicPr>
            <p:cNvPr id="24" name="図 23" descr="TP_tmp.png"/>
            <p:cNvPicPr>
              <a:picLocks noChangeAspect="1"/>
            </p:cNvPicPr>
            <p:nvPr>
              <p:custDataLst>
                <p:tags r:id="rId9"/>
              </p:custDataLst>
            </p:nvPr>
          </p:nvPicPr>
          <p:blipFill>
            <a:blip r:embed="rId20" cstate="print">
              <a:clrChange>
                <a:clrFrom>
                  <a:srgbClr val="FFFFFF"/>
                </a:clrFrom>
                <a:clrTo>
                  <a:srgbClr val="FFFFFF">
                    <a:alpha val="0"/>
                  </a:srgbClr>
                </a:clrTo>
              </a:clrChange>
            </a:blip>
            <a:stretch>
              <a:fillRect/>
            </a:stretch>
          </p:blipFill>
          <p:spPr bwMode="auto">
            <a:xfrm>
              <a:off x="8001024" y="5643578"/>
              <a:ext cx="389662" cy="193272"/>
            </a:xfrm>
            <a:prstGeom prst="rect">
              <a:avLst/>
            </a:prstGeom>
            <a:noFill/>
            <a:ln/>
            <a:effectLst/>
          </p:spPr>
        </p:pic>
      </p:grpSp>
      <p:grpSp>
        <p:nvGrpSpPr>
          <p:cNvPr id="10" name="グループ化 9">
            <a:extLst>
              <a:ext uri="{FF2B5EF4-FFF2-40B4-BE49-F238E27FC236}">
                <a16:creationId xmlns:a16="http://schemas.microsoft.com/office/drawing/2014/main" id="{46F5C8CB-AD19-4FB4-8200-0E95A327F467}"/>
              </a:ext>
            </a:extLst>
          </p:cNvPr>
          <p:cNvGrpSpPr/>
          <p:nvPr/>
        </p:nvGrpSpPr>
        <p:grpSpPr>
          <a:xfrm>
            <a:off x="557016" y="1042146"/>
            <a:ext cx="7684350" cy="830997"/>
            <a:chOff x="742448" y="1153795"/>
            <a:chExt cx="7061489" cy="830997"/>
          </a:xfrm>
        </p:grpSpPr>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56711309-1920-4DC7-887B-1411C18AC2DC}"/>
                    </a:ext>
                  </a:extLst>
                </p:cNvPr>
                <p:cNvSpPr txBox="1"/>
                <p:nvPr/>
              </p:nvSpPr>
              <p:spPr>
                <a:xfrm>
                  <a:off x="742448" y="1153795"/>
                  <a:ext cx="7061489" cy="830997"/>
                </a:xfrm>
                <a:prstGeom prst="rect">
                  <a:avLst/>
                </a:prstGeom>
                <a:noFill/>
              </p:spPr>
              <p:txBody>
                <a:bodyPr wrap="square">
                  <a:spAutoFit/>
                </a:bodyPr>
                <a:lstStyle/>
                <a:p>
                  <a14:m>
                    <m:oMath xmlns:m="http://schemas.openxmlformats.org/officeDocument/2006/math">
                      <m:r>
                        <a:rPr lang="en-US" altLang="ja-JP" sz="2400" i="1" smtClean="0">
                          <a:latin typeface="Cambria Math" panose="02040503050406030204" pitchFamily="18" charset="0"/>
                        </a:rPr>
                        <m:t>𝑀</m:t>
                      </m:r>
                    </m:oMath>
                  </a14:m>
                  <a:r>
                    <a:rPr lang="ja-JP" altLang="en-US" sz="2400" dirty="0"/>
                    <a:t>を漸近的に平坦な時空，</a:t>
                  </a:r>
                  <a:r>
                    <a:rPr lang="en-US" altLang="ja-JP" sz="2400" dirty="0"/>
                    <a:t> </a:t>
                  </a:r>
                  <a:r>
                    <a:rPr lang="ja-JP" altLang="en-US" sz="2400" dirty="0"/>
                    <a:t>　　　　　　　　　　　をその共形的無限遠とする：</a:t>
                  </a:r>
                </a:p>
              </p:txBody>
            </p:sp>
          </mc:Choice>
          <mc:Fallback xmlns="">
            <p:sp>
              <p:nvSpPr>
                <p:cNvPr id="17" name="テキスト ボックス 16">
                  <a:extLst>
                    <a:ext uri="{FF2B5EF4-FFF2-40B4-BE49-F238E27FC236}">
                      <a16:creationId xmlns:a16="http://schemas.microsoft.com/office/drawing/2014/main" id="{56711309-1920-4DC7-887B-1411C18AC2DC}"/>
                    </a:ext>
                  </a:extLst>
                </p:cNvPr>
                <p:cNvSpPr txBox="1">
                  <a:spLocks noRot="1" noChangeAspect="1" noMove="1" noResize="1" noEditPoints="1" noAdjustHandles="1" noChangeArrowheads="1" noChangeShapeType="1" noTextEdit="1"/>
                </p:cNvSpPr>
                <p:nvPr/>
              </p:nvSpPr>
              <p:spPr>
                <a:xfrm>
                  <a:off x="742448" y="1153795"/>
                  <a:ext cx="7061489" cy="830997"/>
                </a:xfrm>
                <a:prstGeom prst="rect">
                  <a:avLst/>
                </a:prstGeom>
                <a:blipFill>
                  <a:blip r:embed="rId21"/>
                  <a:stretch>
                    <a:fillRect l="-1190" t="-8824" r="-1110" b="-13235"/>
                  </a:stretch>
                </a:blipFill>
              </p:spPr>
              <p:txBody>
                <a:bodyPr/>
                <a:lstStyle/>
                <a:p>
                  <a:r>
                    <a:rPr lang="ja-JP" altLang="en-US">
                      <a:noFill/>
                    </a:rPr>
                    <a:t> </a:t>
                  </a:r>
                </a:p>
              </p:txBody>
            </p:sp>
          </mc:Fallback>
        </mc:AlternateContent>
        <p:pic>
          <p:nvPicPr>
            <p:cNvPr id="9" name="図 8" descr="TP_tmp.png"/>
            <p:cNvPicPr>
              <a:picLocks noChangeAspect="1"/>
            </p:cNvPicPr>
            <p:nvPr>
              <p:custDataLst>
                <p:tags r:id="rId5"/>
              </p:custDataLst>
            </p:nvPr>
          </p:nvPicPr>
          <p:blipFill>
            <a:blip r:embed="rId22" cstate="print">
              <a:clrChange>
                <a:clrFrom>
                  <a:srgbClr val="FFFFFF"/>
                </a:clrFrom>
                <a:clrTo>
                  <a:srgbClr val="FFFFFF">
                    <a:alpha val="0"/>
                  </a:srgbClr>
                </a:clrTo>
              </a:clrChange>
            </a:blip>
            <a:stretch>
              <a:fillRect/>
            </a:stretch>
          </p:blipFill>
          <p:spPr>
            <a:xfrm>
              <a:off x="4006037" y="1251159"/>
              <a:ext cx="2032404" cy="265827"/>
            </a:xfrm>
            <a:prstGeom prst="rect">
              <a:avLst/>
            </a:prstGeom>
            <a:noFill/>
          </p:spPr>
        </p:pic>
      </p:grpSp>
      <p:sp>
        <p:nvSpPr>
          <p:cNvPr id="18" name="テキスト ボックス 17">
            <a:extLst>
              <a:ext uri="{FF2B5EF4-FFF2-40B4-BE49-F238E27FC236}">
                <a16:creationId xmlns:a16="http://schemas.microsoft.com/office/drawing/2014/main" id="{A3DBD3EC-4234-4F84-B38B-5FE5B9605D27}"/>
              </a:ext>
            </a:extLst>
          </p:cNvPr>
          <p:cNvSpPr txBox="1"/>
          <p:nvPr/>
        </p:nvSpPr>
        <p:spPr>
          <a:xfrm>
            <a:off x="675126" y="1923834"/>
            <a:ext cx="6993217" cy="408958"/>
          </a:xfrm>
          <a:prstGeom prst="rect">
            <a:avLst/>
          </a:prstGeom>
          <a:noFill/>
        </p:spPr>
        <p:txBody>
          <a:bodyPr wrap="square">
            <a:spAutoFit/>
          </a:bodyPr>
          <a:lstStyle/>
          <a:p>
            <a:pPr marL="71437" indent="0">
              <a:lnSpc>
                <a:spcPct val="110000"/>
              </a:lnSpc>
              <a:buNone/>
              <a:tabLst>
                <a:tab pos="627063" algn="l"/>
              </a:tabLst>
            </a:pPr>
            <a:r>
              <a:rPr lang="ja-JP" altLang="en-US" sz="2000" dirty="0">
                <a:solidFill>
                  <a:srgbClr val="0000FF"/>
                </a:solidFill>
              </a:rPr>
              <a:t>漸近的に未来予測可能</a:t>
            </a:r>
            <a:r>
              <a:rPr lang="en-US" altLang="ja-JP" sz="2000" dirty="0"/>
              <a:t>(</a:t>
            </a:r>
            <a:r>
              <a:rPr lang="en-US" altLang="ja-JP" sz="2000" dirty="0" err="1"/>
              <a:t>Asymoptotically</a:t>
            </a:r>
            <a:r>
              <a:rPr lang="en-US" altLang="ja-JP" sz="2000" dirty="0"/>
              <a:t> future predictable)</a:t>
            </a:r>
          </a:p>
        </p:txBody>
      </p:sp>
      <p:sp>
        <p:nvSpPr>
          <p:cNvPr id="21" name="テキスト ボックス 20">
            <a:extLst>
              <a:ext uri="{FF2B5EF4-FFF2-40B4-BE49-F238E27FC236}">
                <a16:creationId xmlns:a16="http://schemas.microsoft.com/office/drawing/2014/main" id="{93FBAD30-EBFF-45FB-B55E-011CE4B725F9}"/>
              </a:ext>
            </a:extLst>
          </p:cNvPr>
          <p:cNvSpPr txBox="1"/>
          <p:nvPr/>
        </p:nvSpPr>
        <p:spPr>
          <a:xfrm>
            <a:off x="675127" y="3186146"/>
            <a:ext cx="5000878" cy="408958"/>
          </a:xfrm>
          <a:prstGeom prst="rect">
            <a:avLst/>
          </a:prstGeom>
          <a:noFill/>
        </p:spPr>
        <p:txBody>
          <a:bodyPr wrap="square">
            <a:spAutoFit/>
          </a:bodyPr>
          <a:lstStyle/>
          <a:p>
            <a:pPr>
              <a:lnSpc>
                <a:spcPct val="110000"/>
              </a:lnSpc>
              <a:tabLst>
                <a:tab pos="627063" algn="l"/>
              </a:tabLst>
            </a:pPr>
            <a:r>
              <a:rPr kumimoji="1" lang="ja-JP" altLang="en-US" sz="2000" dirty="0">
                <a:solidFill>
                  <a:srgbClr val="0000FF"/>
                </a:solidFill>
              </a:rPr>
              <a:t>事象の地平線</a:t>
            </a:r>
            <a:r>
              <a:rPr kumimoji="1" lang="en-US" altLang="ja-JP" sz="2000" dirty="0">
                <a:solidFill>
                  <a:srgbClr val="0000FF"/>
                </a:solidFill>
              </a:rPr>
              <a:t>(</a:t>
            </a:r>
            <a:r>
              <a:rPr kumimoji="1" lang="ja-JP" altLang="en-US" sz="2000" dirty="0">
                <a:solidFill>
                  <a:srgbClr val="0000FF"/>
                </a:solidFill>
              </a:rPr>
              <a:t>ホライズン）</a:t>
            </a:r>
            <a:endParaRPr kumimoji="1" lang="en-US" altLang="ja-JP" sz="2000" dirty="0">
              <a:solidFill>
                <a:srgbClr val="0000FF"/>
              </a:solidFill>
            </a:endParaRPr>
          </a:p>
        </p:txBody>
      </p:sp>
      <p:sp>
        <p:nvSpPr>
          <p:cNvPr id="23" name="テキスト ボックス 22">
            <a:extLst>
              <a:ext uri="{FF2B5EF4-FFF2-40B4-BE49-F238E27FC236}">
                <a16:creationId xmlns:a16="http://schemas.microsoft.com/office/drawing/2014/main" id="{E1FD3D5B-93DC-450C-AD99-4792785C0317}"/>
              </a:ext>
            </a:extLst>
          </p:cNvPr>
          <p:cNvSpPr txBox="1"/>
          <p:nvPr/>
        </p:nvSpPr>
        <p:spPr>
          <a:xfrm>
            <a:off x="675127" y="4335853"/>
            <a:ext cx="5000878" cy="408958"/>
          </a:xfrm>
          <a:prstGeom prst="rect">
            <a:avLst/>
          </a:prstGeom>
          <a:noFill/>
        </p:spPr>
        <p:txBody>
          <a:bodyPr wrap="square">
            <a:spAutoFit/>
          </a:bodyPr>
          <a:lstStyle/>
          <a:p>
            <a:pPr marL="0" indent="0">
              <a:lnSpc>
                <a:spcPct val="110000"/>
              </a:lnSpc>
              <a:buNone/>
              <a:tabLst>
                <a:tab pos="627063" algn="l"/>
              </a:tabLst>
            </a:pPr>
            <a:r>
              <a:rPr lang="ja-JP" altLang="en-US" sz="2000" dirty="0">
                <a:solidFill>
                  <a:srgbClr val="0000FF"/>
                </a:solidFill>
              </a:rPr>
              <a:t>ブラックホール領域</a:t>
            </a:r>
            <a:endParaRPr lang="en-US" altLang="ja-JP" sz="2000" dirty="0">
              <a:solidFill>
                <a:srgbClr val="0000FF"/>
              </a:solidFill>
            </a:endParaRPr>
          </a:p>
        </p:txBody>
      </p:sp>
      <p:sp>
        <p:nvSpPr>
          <p:cNvPr id="25" name="テキスト ボックス 24">
            <a:extLst>
              <a:ext uri="{FF2B5EF4-FFF2-40B4-BE49-F238E27FC236}">
                <a16:creationId xmlns:a16="http://schemas.microsoft.com/office/drawing/2014/main" id="{5244D1C2-0403-4F85-B71B-70E925CA08AD}"/>
              </a:ext>
            </a:extLst>
          </p:cNvPr>
          <p:cNvSpPr txBox="1"/>
          <p:nvPr/>
        </p:nvSpPr>
        <p:spPr>
          <a:xfrm>
            <a:off x="675127" y="5349140"/>
            <a:ext cx="5653863" cy="408958"/>
          </a:xfrm>
          <a:prstGeom prst="rect">
            <a:avLst/>
          </a:prstGeom>
          <a:noFill/>
        </p:spPr>
        <p:txBody>
          <a:bodyPr wrap="square">
            <a:spAutoFit/>
          </a:bodyPr>
          <a:lstStyle/>
          <a:p>
            <a:pPr marL="0" indent="0">
              <a:lnSpc>
                <a:spcPct val="110000"/>
              </a:lnSpc>
              <a:buNone/>
              <a:tabLst>
                <a:tab pos="627063" algn="l"/>
              </a:tabLst>
            </a:pPr>
            <a:r>
              <a:rPr lang="en-US" altLang="ja-JP" sz="2000" dirty="0">
                <a:solidFill>
                  <a:srgbClr val="0000FF"/>
                </a:solidFill>
              </a:rPr>
              <a:t>DOC</a:t>
            </a:r>
            <a:r>
              <a:rPr lang="ja-JP" altLang="en-US" sz="2000" dirty="0">
                <a:solidFill>
                  <a:srgbClr val="0000FF"/>
                </a:solidFill>
              </a:rPr>
              <a:t>（</a:t>
            </a:r>
            <a:r>
              <a:rPr lang="en-US" altLang="ja-JP" sz="2000" dirty="0">
                <a:solidFill>
                  <a:srgbClr val="0000FF"/>
                </a:solidFill>
              </a:rPr>
              <a:t>Domain of outer </a:t>
            </a:r>
            <a:r>
              <a:rPr lang="en-US" altLang="ja-JP" sz="2000" dirty="0" err="1">
                <a:solidFill>
                  <a:srgbClr val="0000FF"/>
                </a:solidFill>
              </a:rPr>
              <a:t>communiation</a:t>
            </a:r>
            <a:r>
              <a:rPr lang="ja-JP" altLang="en-US" sz="2000" dirty="0">
                <a:solidFill>
                  <a:srgbClr val="0000FF"/>
                </a:solidFill>
              </a:rPr>
              <a:t>）</a:t>
            </a:r>
            <a:endParaRPr lang="en-US" altLang="ja-JP" sz="2000" dirty="0">
              <a:solidFill>
                <a:srgbClr val="0000FF"/>
              </a:solidFill>
            </a:endParaRPr>
          </a:p>
        </p:txBody>
      </p:sp>
      <p:sp>
        <p:nvSpPr>
          <p:cNvPr id="3" name="スライド番号プレースホルダー 2">
            <a:extLst>
              <a:ext uri="{FF2B5EF4-FFF2-40B4-BE49-F238E27FC236}">
                <a16:creationId xmlns:a16="http://schemas.microsoft.com/office/drawing/2014/main" id="{3EB5EE2B-57DD-46E3-B979-673A6B640424}"/>
              </a:ext>
            </a:extLst>
          </p:cNvPr>
          <p:cNvSpPr>
            <a:spLocks noGrp="1"/>
          </p:cNvSpPr>
          <p:nvPr>
            <p:ph type="sldNum" sz="quarter" idx="12"/>
          </p:nvPr>
        </p:nvSpPr>
        <p:spPr/>
        <p:txBody>
          <a:bodyPr/>
          <a:lstStyle/>
          <a:p>
            <a:fld id="{93E195DB-F3B1-45FB-AF15-1376C6AEA06A}" type="slidenum">
              <a:rPr kumimoji="1" lang="ja-JP" altLang="en-US" smtClean="0"/>
              <a:t>15</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2F8CFC-C9B7-4AF9-A685-BDE812609EDC}"/>
              </a:ext>
            </a:extLst>
          </p:cNvPr>
          <p:cNvSpPr>
            <a:spLocks noGrp="1"/>
          </p:cNvSpPr>
          <p:nvPr>
            <p:ph type="title"/>
          </p:nvPr>
        </p:nvSpPr>
        <p:spPr/>
        <p:txBody>
          <a:bodyPr>
            <a:normAutofit fontScale="90000"/>
          </a:bodyPr>
          <a:lstStyle/>
          <a:p>
            <a:pPr algn="l"/>
            <a:r>
              <a:rPr kumimoji="1" lang="en-US" altLang="ja-JP" i="1" u="sng" dirty="0"/>
              <a:t>Schwarzschild</a:t>
            </a:r>
            <a:r>
              <a:rPr kumimoji="1" lang="ja-JP" altLang="en-US" i="0" u="sng" dirty="0"/>
              <a:t>ブラックホールの</a:t>
            </a:r>
            <a:r>
              <a:rPr lang="en-US" altLang="ja-JP" dirty="0"/>
              <a:t>Penrose</a:t>
            </a:r>
            <a:r>
              <a:rPr lang="ja-JP" altLang="en-US" i="0" dirty="0"/>
              <a:t>図式</a:t>
            </a:r>
            <a:endParaRPr kumimoji="1" lang="ja-JP" altLang="en-US" i="0" u="sng" dirty="0"/>
          </a:p>
        </p:txBody>
      </p:sp>
      <p:grpSp>
        <p:nvGrpSpPr>
          <p:cNvPr id="4" name="グループ化 3">
            <a:extLst>
              <a:ext uri="{FF2B5EF4-FFF2-40B4-BE49-F238E27FC236}">
                <a16:creationId xmlns:a16="http://schemas.microsoft.com/office/drawing/2014/main" id="{CAB0B591-983A-4A78-884B-F7D2477A8D72}"/>
              </a:ext>
            </a:extLst>
          </p:cNvPr>
          <p:cNvGrpSpPr/>
          <p:nvPr/>
        </p:nvGrpSpPr>
        <p:grpSpPr>
          <a:xfrm>
            <a:off x="1187624" y="1412776"/>
            <a:ext cx="6409162" cy="3804712"/>
            <a:chOff x="1187624" y="1412776"/>
            <a:chExt cx="6409162" cy="3804712"/>
          </a:xfrm>
        </p:grpSpPr>
        <p:pic>
          <p:nvPicPr>
            <p:cNvPr id="5" name="図 4" descr="ダイアグラム が含まれている画像&#10;&#10;自動的に生成された説明">
              <a:extLst>
                <a:ext uri="{FF2B5EF4-FFF2-40B4-BE49-F238E27FC236}">
                  <a16:creationId xmlns:a16="http://schemas.microsoft.com/office/drawing/2014/main" id="{0C8AD338-5E18-4AC3-9302-F80E435E76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1412776"/>
              <a:ext cx="6409162" cy="3804712"/>
            </a:xfrm>
            <a:prstGeom prst="rect">
              <a:avLst/>
            </a:prstGeom>
          </p:spPr>
        </p:pic>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AC4CB23-760B-4328-A33E-BB2B708AD0C6}"/>
                    </a:ext>
                  </a:extLst>
                </p:cNvPr>
                <p:cNvSpPr txBox="1"/>
                <p:nvPr/>
              </p:nvSpPr>
              <p:spPr>
                <a:xfrm>
                  <a:off x="3707904" y="3059668"/>
                  <a:ext cx="23564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2400" b="0" i="0" smtClean="0">
                            <a:latin typeface="Cambria Math" panose="02040503050406030204" pitchFamily="18" charset="0"/>
                          </a:rPr>
                          <m:t>Σ</m:t>
                        </m:r>
                      </m:oMath>
                    </m:oMathPara>
                  </a14:m>
                  <a:endParaRPr kumimoji="1" lang="ja-JP" altLang="en-US" sz="2400" dirty="0"/>
                </a:p>
              </p:txBody>
            </p:sp>
          </mc:Choice>
          <mc:Fallback xmlns="">
            <p:sp>
              <p:nvSpPr>
                <p:cNvPr id="3" name="テキスト ボックス 2">
                  <a:extLst>
                    <a:ext uri="{FF2B5EF4-FFF2-40B4-BE49-F238E27FC236}">
                      <a16:creationId xmlns:a16="http://schemas.microsoft.com/office/drawing/2014/main" id="{5AC4CB23-760B-4328-A33E-BB2B708AD0C6}"/>
                    </a:ext>
                  </a:extLst>
                </p:cNvPr>
                <p:cNvSpPr txBox="1">
                  <a:spLocks noRot="1" noChangeAspect="1" noMove="1" noResize="1" noEditPoints="1" noAdjustHandles="1" noChangeArrowheads="1" noChangeShapeType="1" noTextEdit="1"/>
                </p:cNvSpPr>
                <p:nvPr/>
              </p:nvSpPr>
              <p:spPr>
                <a:xfrm>
                  <a:off x="3707904" y="3059668"/>
                  <a:ext cx="235641" cy="369332"/>
                </a:xfrm>
                <a:prstGeom prst="rect">
                  <a:avLst/>
                </a:prstGeom>
                <a:blipFill>
                  <a:blip r:embed="rId4"/>
                  <a:stretch>
                    <a:fillRect l="-28205" r="-30769" b="-4918"/>
                  </a:stretch>
                </a:blipFill>
              </p:spPr>
              <p:txBody>
                <a:bodyPr/>
                <a:lstStyle/>
                <a:p>
                  <a:r>
                    <a:rPr lang="ja-JP" altLang="en-US">
                      <a:noFill/>
                    </a:rPr>
                    <a:t> </a:t>
                  </a:r>
                </a:p>
              </p:txBody>
            </p:sp>
          </mc:Fallback>
        </mc:AlternateContent>
      </p:grpSp>
      <p:sp>
        <p:nvSpPr>
          <p:cNvPr id="6" name="スライド番号プレースホルダー 5">
            <a:extLst>
              <a:ext uri="{FF2B5EF4-FFF2-40B4-BE49-F238E27FC236}">
                <a16:creationId xmlns:a16="http://schemas.microsoft.com/office/drawing/2014/main" id="{0650491C-B188-4EB3-AB83-73E6D6D1C9E9}"/>
              </a:ext>
            </a:extLst>
          </p:cNvPr>
          <p:cNvSpPr>
            <a:spLocks noGrp="1"/>
          </p:cNvSpPr>
          <p:nvPr>
            <p:ph type="sldNum" sz="quarter" idx="12"/>
          </p:nvPr>
        </p:nvSpPr>
        <p:spPr/>
        <p:txBody>
          <a:bodyPr/>
          <a:lstStyle/>
          <a:p>
            <a:fld id="{93E195DB-F3B1-45FB-AF15-1376C6AEA06A}" type="slidenum">
              <a:rPr kumimoji="1" lang="ja-JP" altLang="en-US" smtClean="0"/>
              <a:t>16</a:t>
            </a:fld>
            <a:endParaRPr kumimoji="1" lang="ja-JP" altLang="en-US"/>
          </a:p>
        </p:txBody>
      </p:sp>
      <p:sp>
        <p:nvSpPr>
          <p:cNvPr id="7" name="台形 6">
            <a:extLst>
              <a:ext uri="{FF2B5EF4-FFF2-40B4-BE49-F238E27FC236}">
                <a16:creationId xmlns:a16="http://schemas.microsoft.com/office/drawing/2014/main" id="{EF1DA4B8-73E6-4CF9-976D-E02F496A36A1}"/>
              </a:ext>
            </a:extLst>
          </p:cNvPr>
          <p:cNvSpPr/>
          <p:nvPr/>
        </p:nvSpPr>
        <p:spPr>
          <a:xfrm>
            <a:off x="683567" y="1640512"/>
            <a:ext cx="5328593" cy="3516680"/>
          </a:xfrm>
          <a:prstGeom prst="trapezoid">
            <a:avLst>
              <a:gd name="adj" fmla="val 180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631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E08A9CF-45AE-4346-BD32-092FD9577D72}"/>
              </a:ext>
            </a:extLst>
          </p:cNvPr>
          <p:cNvSpPr>
            <a:spLocks noGrp="1"/>
          </p:cNvSpPr>
          <p:nvPr>
            <p:ph type="title"/>
          </p:nvPr>
        </p:nvSpPr>
        <p:spPr/>
        <p:txBody>
          <a:bodyPr>
            <a:normAutofit fontScale="90000"/>
          </a:bodyPr>
          <a:lstStyle/>
          <a:p>
            <a:r>
              <a:rPr lang="ja-JP" altLang="en-US" i="0" dirty="0"/>
              <a:t>ブラックホールについての一般定理</a:t>
            </a:r>
          </a:p>
        </p:txBody>
      </p:sp>
      <p:sp>
        <p:nvSpPr>
          <p:cNvPr id="5" name="テキスト ボックス 4">
            <a:extLst>
              <a:ext uri="{FF2B5EF4-FFF2-40B4-BE49-F238E27FC236}">
                <a16:creationId xmlns:a16="http://schemas.microsoft.com/office/drawing/2014/main" id="{AD14CC73-7F7D-4155-83B3-50EAB02AC248}"/>
              </a:ext>
            </a:extLst>
          </p:cNvPr>
          <p:cNvSpPr txBox="1"/>
          <p:nvPr/>
        </p:nvSpPr>
        <p:spPr>
          <a:xfrm>
            <a:off x="449767" y="2951249"/>
            <a:ext cx="6707088" cy="523220"/>
          </a:xfrm>
          <a:prstGeom prst="rect">
            <a:avLst/>
          </a:prstGeom>
          <a:noFill/>
        </p:spPr>
        <p:txBody>
          <a:bodyPr wrap="square" rtlCol="0">
            <a:spAutoFit/>
          </a:bodyPr>
          <a:lstStyle/>
          <a:p>
            <a:r>
              <a:rPr kumimoji="1" lang="ja-JP" altLang="en-US" sz="2400" b="1" dirty="0">
                <a:solidFill>
                  <a:srgbClr val="0000FF"/>
                </a:solidFill>
                <a:effectLst>
                  <a:outerShdw blurRad="38100" dist="38100" dir="2700000" algn="tl">
                    <a:srgbClr val="000000">
                      <a:alpha val="43137"/>
                    </a:srgbClr>
                  </a:outerShdw>
                </a:effectLst>
              </a:rPr>
              <a:t>ブラックホールの面積増大定理</a:t>
            </a:r>
            <a:r>
              <a:rPr kumimoji="1" lang="ja-JP" altLang="en-US" sz="2800" b="1" dirty="0">
                <a:solidFill>
                  <a:srgbClr val="0000FF"/>
                </a:solidFill>
                <a:effectLst>
                  <a:outerShdw blurRad="38100" dist="38100" dir="2700000" algn="tl">
                    <a:srgbClr val="000000">
                      <a:alpha val="43137"/>
                    </a:srgbClr>
                  </a:outerShdw>
                </a:effectLst>
              </a:rPr>
              <a:t>　</a:t>
            </a:r>
            <a:r>
              <a:rPr kumimoji="1" lang="en-US" altLang="ja-JP" sz="2000" dirty="0"/>
              <a:t>[Hawking, Ellis 1973]</a:t>
            </a:r>
            <a:endParaRPr kumimoji="1" lang="ja-JP" altLang="en-US" sz="2400" dirty="0"/>
          </a:p>
        </p:txBody>
      </p:sp>
      <p:sp>
        <p:nvSpPr>
          <p:cNvPr id="6" name="テキスト ボックス 5">
            <a:extLst>
              <a:ext uri="{FF2B5EF4-FFF2-40B4-BE49-F238E27FC236}">
                <a16:creationId xmlns:a16="http://schemas.microsoft.com/office/drawing/2014/main" id="{B16E9D82-DAB6-4139-A03D-8116F6304625}"/>
              </a:ext>
            </a:extLst>
          </p:cNvPr>
          <p:cNvSpPr txBox="1"/>
          <p:nvPr/>
        </p:nvSpPr>
        <p:spPr>
          <a:xfrm>
            <a:off x="414228" y="4072316"/>
            <a:ext cx="6635080" cy="461665"/>
          </a:xfrm>
          <a:prstGeom prst="rect">
            <a:avLst/>
          </a:prstGeom>
          <a:noFill/>
        </p:spPr>
        <p:txBody>
          <a:bodyPr wrap="square" rtlCol="0">
            <a:spAutoFit/>
          </a:bodyPr>
          <a:lstStyle/>
          <a:p>
            <a:r>
              <a:rPr kumimoji="1" lang="ja-JP" altLang="en-US" sz="2400" b="1" dirty="0">
                <a:solidFill>
                  <a:srgbClr val="0000FF"/>
                </a:solidFill>
                <a:effectLst>
                  <a:outerShdw blurRad="38100" dist="38100" dir="2700000" algn="tl">
                    <a:srgbClr val="000000">
                      <a:alpha val="43137"/>
                    </a:srgbClr>
                  </a:outerShdw>
                </a:effectLst>
              </a:rPr>
              <a:t>ブラックホール不分岐定理  </a:t>
            </a:r>
            <a:r>
              <a:rPr kumimoji="1" lang="en-US" altLang="ja-JP" sz="2000" dirty="0"/>
              <a:t>[Hawking, Ellis 1973]</a:t>
            </a:r>
            <a:r>
              <a:rPr kumimoji="1" lang="ja-JP" altLang="en-US" sz="2000" dirty="0"/>
              <a:t>   </a:t>
            </a:r>
            <a:endParaRPr kumimoji="1" lang="ja-JP" altLang="en-US" sz="2400" dirty="0"/>
          </a:p>
        </p:txBody>
      </p:sp>
      <p:sp>
        <p:nvSpPr>
          <p:cNvPr id="7" name="テキスト ボックス 6">
            <a:extLst>
              <a:ext uri="{FF2B5EF4-FFF2-40B4-BE49-F238E27FC236}">
                <a16:creationId xmlns:a16="http://schemas.microsoft.com/office/drawing/2014/main" id="{40F35E38-5F5D-433D-8552-330ED6B433AE}"/>
              </a:ext>
            </a:extLst>
          </p:cNvPr>
          <p:cNvSpPr txBox="1"/>
          <p:nvPr/>
        </p:nvSpPr>
        <p:spPr>
          <a:xfrm>
            <a:off x="457200" y="5227068"/>
            <a:ext cx="5665240" cy="461665"/>
          </a:xfrm>
          <a:prstGeom prst="rect">
            <a:avLst/>
          </a:prstGeom>
          <a:noFill/>
        </p:spPr>
        <p:txBody>
          <a:bodyPr wrap="square" rtlCol="0">
            <a:spAutoFit/>
          </a:bodyPr>
          <a:lstStyle/>
          <a:p>
            <a:r>
              <a:rPr kumimoji="1" lang="ja-JP" altLang="en-US" sz="2400" b="1" dirty="0">
                <a:solidFill>
                  <a:srgbClr val="0000FF"/>
                </a:solidFill>
                <a:effectLst>
                  <a:outerShdw blurRad="38100" dist="38100" dir="2700000" algn="tl">
                    <a:srgbClr val="000000">
                      <a:alpha val="43137"/>
                    </a:srgbClr>
                  </a:outerShdw>
                </a:effectLst>
              </a:rPr>
              <a:t>捕捉面定理 </a:t>
            </a:r>
            <a:r>
              <a:rPr kumimoji="1" lang="en-US" altLang="ja-JP" sz="2000" dirty="0"/>
              <a:t>[Hawking, Ellis 1973]</a:t>
            </a:r>
            <a:endParaRPr kumimoji="1" lang="ja-JP" altLang="en-US" sz="2400" dirty="0"/>
          </a:p>
        </p:txBody>
      </p:sp>
      <p:sp>
        <p:nvSpPr>
          <p:cNvPr id="2" name="テキスト ボックス 1">
            <a:extLst>
              <a:ext uri="{FF2B5EF4-FFF2-40B4-BE49-F238E27FC236}">
                <a16:creationId xmlns:a16="http://schemas.microsoft.com/office/drawing/2014/main" id="{BC1A18BE-80FA-4333-B43F-1544248612EC}"/>
              </a:ext>
            </a:extLst>
          </p:cNvPr>
          <p:cNvSpPr txBox="1"/>
          <p:nvPr/>
        </p:nvSpPr>
        <p:spPr>
          <a:xfrm>
            <a:off x="418928" y="1243918"/>
            <a:ext cx="5325395" cy="461665"/>
          </a:xfrm>
          <a:prstGeom prst="rect">
            <a:avLst/>
          </a:prstGeom>
          <a:noFill/>
        </p:spPr>
        <p:txBody>
          <a:bodyPr wrap="square" rtlCol="0">
            <a:spAutoFit/>
          </a:bodyPr>
          <a:lstStyle/>
          <a:p>
            <a:r>
              <a:rPr kumimoji="1" lang="ja-JP" altLang="en-US" sz="2400" b="1" dirty="0">
                <a:solidFill>
                  <a:srgbClr val="0000FF"/>
                </a:solidFill>
                <a:effectLst>
                  <a:outerShdw blurRad="38100" dist="38100" dir="2700000" algn="tl">
                    <a:srgbClr val="000000">
                      <a:alpha val="43137"/>
                    </a:srgbClr>
                  </a:outerShdw>
                </a:effectLst>
              </a:rPr>
              <a:t>定常ブラックホール解の一意性定理</a:t>
            </a:r>
          </a:p>
        </p:txBody>
      </p:sp>
      <p:sp>
        <p:nvSpPr>
          <p:cNvPr id="3" name="テキスト ボックス 2">
            <a:extLst>
              <a:ext uri="{FF2B5EF4-FFF2-40B4-BE49-F238E27FC236}">
                <a16:creationId xmlns:a16="http://schemas.microsoft.com/office/drawing/2014/main" id="{CF022F86-5110-4DBF-87C1-585CC82129E9}"/>
              </a:ext>
            </a:extLst>
          </p:cNvPr>
          <p:cNvSpPr txBox="1"/>
          <p:nvPr/>
        </p:nvSpPr>
        <p:spPr>
          <a:xfrm>
            <a:off x="755576" y="1736208"/>
            <a:ext cx="7255846" cy="1200329"/>
          </a:xfrm>
          <a:prstGeom prst="rect">
            <a:avLst/>
          </a:prstGeom>
          <a:noFill/>
        </p:spPr>
        <p:txBody>
          <a:bodyPr wrap="square" rtlCol="0">
            <a:spAutoFit/>
          </a:bodyPr>
          <a:lstStyle/>
          <a:p>
            <a:r>
              <a:rPr kumimoji="1" lang="ja-JP" altLang="en-US" dirty="0"/>
              <a:t>宇宙項がゼロの</a:t>
            </a:r>
            <a:r>
              <a:rPr kumimoji="1" lang="en-US" altLang="ja-JP" dirty="0"/>
              <a:t>Einstein-Maxwell</a:t>
            </a:r>
            <a:r>
              <a:rPr kumimoji="1" lang="ja-JP" altLang="en-US" dirty="0"/>
              <a:t>系において，漸近的に平坦で</a:t>
            </a:r>
            <a:r>
              <a:rPr kumimoji="1" lang="ja-JP" altLang="en-US" dirty="0">
                <a:solidFill>
                  <a:srgbClr val="FF0000"/>
                </a:solidFill>
                <a:effectLst>
                  <a:outerShdw blurRad="38100" dist="38100" dir="2700000" algn="tl">
                    <a:srgbClr val="000000">
                      <a:alpha val="43137"/>
                    </a:srgbClr>
                  </a:outerShdw>
                </a:effectLst>
              </a:rPr>
              <a:t>非特異な</a:t>
            </a:r>
            <a:r>
              <a:rPr kumimoji="1" lang="ja-JP" altLang="en-US" dirty="0"/>
              <a:t>定常ブラックホール解は，次のものに限られる：</a:t>
            </a:r>
            <a:endParaRPr kumimoji="1" lang="en-US" altLang="ja-JP" dirty="0"/>
          </a:p>
          <a:p>
            <a:pPr marL="285750" indent="-285750">
              <a:buFont typeface="Arial" panose="020B0604020202020204" pitchFamily="34" charset="0"/>
              <a:buChar char="•"/>
            </a:pPr>
            <a:r>
              <a:rPr kumimoji="1" lang="ja-JP" altLang="en-US" dirty="0"/>
              <a:t>非回転なら</a:t>
            </a:r>
            <a:r>
              <a:rPr kumimoji="1" lang="en-US" altLang="ja-JP" dirty="0" err="1"/>
              <a:t>Reissner</a:t>
            </a:r>
            <a:r>
              <a:rPr kumimoji="1" lang="en-US" altLang="ja-JP" dirty="0"/>
              <a:t>-Nordstrom</a:t>
            </a:r>
            <a:r>
              <a:rPr kumimoji="1" lang="ja-JP" altLang="en-US" sz="1400" dirty="0"/>
              <a:t>解 </a:t>
            </a:r>
            <a:r>
              <a:rPr kumimoji="1" lang="en-US" altLang="ja-JP" sz="1400" dirty="0"/>
              <a:t>[Israel 1967;Bunting, Masood-ul-</a:t>
            </a:r>
            <a:r>
              <a:rPr kumimoji="1" lang="en-US" altLang="ja-JP" sz="1400" dirty="0" err="1"/>
              <a:t>alam</a:t>
            </a:r>
            <a:r>
              <a:rPr kumimoji="1" lang="en-US" altLang="ja-JP" sz="1400" dirty="0"/>
              <a:t> 1987]</a:t>
            </a:r>
            <a:endParaRPr kumimoji="1" lang="en-US" altLang="ja-JP" dirty="0"/>
          </a:p>
          <a:p>
            <a:pPr marL="285750" indent="-285750">
              <a:buFont typeface="Arial" panose="020B0604020202020204" pitchFamily="34" charset="0"/>
              <a:buChar char="•"/>
            </a:pPr>
            <a:r>
              <a:rPr kumimoji="1" lang="ja-JP" altLang="en-US" dirty="0"/>
              <a:t>回転的なら</a:t>
            </a:r>
            <a:r>
              <a:rPr kumimoji="1" lang="en-US" altLang="ja-JP" dirty="0"/>
              <a:t>Kerr-Newman</a:t>
            </a:r>
            <a:r>
              <a:rPr kumimoji="1" lang="ja-JP" altLang="en-US" dirty="0"/>
              <a:t>解 </a:t>
            </a:r>
            <a:r>
              <a:rPr kumimoji="1" lang="en-US" altLang="ja-JP" sz="1400" dirty="0"/>
              <a:t>[Carter, Hawking 1972;Mazur 1982; </a:t>
            </a:r>
            <a:r>
              <a:rPr kumimoji="1" lang="en-US" altLang="ja-JP" sz="1400" dirty="0" err="1"/>
              <a:t>Chrusciel</a:t>
            </a:r>
            <a:r>
              <a:rPr kumimoji="1" lang="en-US" altLang="ja-JP" sz="1400" dirty="0"/>
              <a:t> 1996]</a:t>
            </a:r>
            <a:endParaRPr kumimoji="1" lang="ja-JP" altLang="en-US" dirty="0"/>
          </a:p>
        </p:txBody>
      </p:sp>
      <p:sp>
        <p:nvSpPr>
          <p:cNvPr id="13" name="テキスト ボックス 12">
            <a:extLst>
              <a:ext uri="{FF2B5EF4-FFF2-40B4-BE49-F238E27FC236}">
                <a16:creationId xmlns:a16="http://schemas.microsoft.com/office/drawing/2014/main" id="{7D9DA901-1473-48B0-B9A7-4859F097FF86}"/>
              </a:ext>
            </a:extLst>
          </p:cNvPr>
          <p:cNvSpPr txBox="1"/>
          <p:nvPr/>
        </p:nvSpPr>
        <p:spPr>
          <a:xfrm>
            <a:off x="755576" y="3550593"/>
            <a:ext cx="7931224" cy="369332"/>
          </a:xfrm>
          <a:prstGeom prst="rect">
            <a:avLst/>
          </a:prstGeom>
          <a:noFill/>
        </p:spPr>
        <p:txBody>
          <a:bodyPr wrap="square" rtlCol="0">
            <a:spAutoFit/>
          </a:bodyPr>
          <a:lstStyle/>
          <a:p>
            <a:r>
              <a:rPr kumimoji="1" lang="ja-JP" altLang="en-US" dirty="0">
                <a:solidFill>
                  <a:srgbClr val="FF0000"/>
                </a:solidFill>
              </a:rPr>
              <a:t>漸近的に予測可能な</a:t>
            </a:r>
            <a:r>
              <a:rPr kumimoji="1" lang="ja-JP" altLang="en-US" dirty="0"/>
              <a:t>時空において，ブラックホールの表面積は決して減少しない．</a:t>
            </a:r>
          </a:p>
        </p:txBody>
      </p:sp>
      <p:sp>
        <p:nvSpPr>
          <p:cNvPr id="15" name="テキスト ボックス 14">
            <a:extLst>
              <a:ext uri="{FF2B5EF4-FFF2-40B4-BE49-F238E27FC236}">
                <a16:creationId xmlns:a16="http://schemas.microsoft.com/office/drawing/2014/main" id="{76778A19-CC35-49C8-A346-30092AFE065C}"/>
              </a:ext>
            </a:extLst>
          </p:cNvPr>
          <p:cNvSpPr txBox="1"/>
          <p:nvPr/>
        </p:nvSpPr>
        <p:spPr>
          <a:xfrm>
            <a:off x="755576" y="4536459"/>
            <a:ext cx="7560840" cy="646331"/>
          </a:xfrm>
          <a:prstGeom prst="rect">
            <a:avLst/>
          </a:prstGeom>
          <a:noFill/>
        </p:spPr>
        <p:txBody>
          <a:bodyPr wrap="square" rtlCol="0">
            <a:spAutoFit/>
          </a:bodyPr>
          <a:lstStyle/>
          <a:p>
            <a:r>
              <a:rPr kumimoji="1" lang="ja-JP" altLang="en-US" dirty="0">
                <a:solidFill>
                  <a:srgbClr val="FF0000"/>
                </a:solidFill>
              </a:rPr>
              <a:t>漸近的に予測可能な</a:t>
            </a:r>
            <a:r>
              <a:rPr kumimoji="1" lang="ja-JP" altLang="en-US" dirty="0"/>
              <a:t>時空において，ブラックホールは合体することがあっても分裂することはない．</a:t>
            </a:r>
          </a:p>
        </p:txBody>
      </p:sp>
      <p:sp>
        <p:nvSpPr>
          <p:cNvPr id="16" name="テキスト ボックス 15">
            <a:extLst>
              <a:ext uri="{FF2B5EF4-FFF2-40B4-BE49-F238E27FC236}">
                <a16:creationId xmlns:a16="http://schemas.microsoft.com/office/drawing/2014/main" id="{C3670F37-CC99-403F-BA1A-4E0D5CC04259}"/>
              </a:ext>
            </a:extLst>
          </p:cNvPr>
          <p:cNvSpPr txBox="1"/>
          <p:nvPr/>
        </p:nvSpPr>
        <p:spPr>
          <a:xfrm>
            <a:off x="755576" y="5764963"/>
            <a:ext cx="7992888" cy="369332"/>
          </a:xfrm>
          <a:prstGeom prst="rect">
            <a:avLst/>
          </a:prstGeom>
          <a:noFill/>
        </p:spPr>
        <p:txBody>
          <a:bodyPr wrap="square" rtlCol="0">
            <a:spAutoFit/>
          </a:bodyPr>
          <a:lstStyle/>
          <a:p>
            <a:r>
              <a:rPr kumimoji="1" lang="ja-JP" altLang="en-US" dirty="0">
                <a:solidFill>
                  <a:srgbClr val="FF0000"/>
                </a:solidFill>
              </a:rPr>
              <a:t>漸近的に予測可能な</a:t>
            </a:r>
            <a:r>
              <a:rPr kumimoji="1" lang="ja-JP" altLang="en-US" dirty="0"/>
              <a:t>時空において，閉捕捉面は必ずホライズンに含まれる．</a:t>
            </a:r>
          </a:p>
        </p:txBody>
      </p:sp>
      <p:sp>
        <p:nvSpPr>
          <p:cNvPr id="8" name="スライド番号プレースホルダー 7">
            <a:extLst>
              <a:ext uri="{FF2B5EF4-FFF2-40B4-BE49-F238E27FC236}">
                <a16:creationId xmlns:a16="http://schemas.microsoft.com/office/drawing/2014/main" id="{7C613C2E-F284-4261-9820-E0027E864B9C}"/>
              </a:ext>
            </a:extLst>
          </p:cNvPr>
          <p:cNvSpPr>
            <a:spLocks noGrp="1"/>
          </p:cNvSpPr>
          <p:nvPr>
            <p:ph type="sldNum" sz="quarter" idx="12"/>
          </p:nvPr>
        </p:nvSpPr>
        <p:spPr/>
        <p:txBody>
          <a:bodyPr/>
          <a:lstStyle/>
          <a:p>
            <a:fld id="{93E195DB-F3B1-45FB-AF15-1376C6AEA06A}" type="slidenum">
              <a:rPr kumimoji="1" lang="ja-JP" altLang="en-US" smtClean="0"/>
              <a:t>17</a:t>
            </a:fld>
            <a:endParaRPr kumimoji="1" lang="ja-JP" altLang="en-US"/>
          </a:p>
        </p:txBody>
      </p:sp>
    </p:spTree>
    <p:extLst>
      <p:ext uri="{BB962C8B-B14F-4D97-AF65-F5344CB8AC3E}">
        <p14:creationId xmlns:p14="http://schemas.microsoft.com/office/powerpoint/2010/main" val="248136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4D2BA4-875D-4BF3-8D75-00D2ABF66297}"/>
              </a:ext>
            </a:extLst>
          </p:cNvPr>
          <p:cNvSpPr>
            <a:spLocks noGrp="1"/>
          </p:cNvSpPr>
          <p:nvPr>
            <p:ph type="title"/>
          </p:nvPr>
        </p:nvSpPr>
        <p:spPr/>
        <p:txBody>
          <a:bodyPr>
            <a:normAutofit fontScale="90000"/>
          </a:bodyPr>
          <a:lstStyle/>
          <a:p>
            <a:r>
              <a:rPr kumimoji="1" lang="ja-JP" altLang="en-US" dirty="0"/>
              <a:t>特異点定理と</a:t>
            </a:r>
            <a:br>
              <a:rPr kumimoji="1" lang="en-US" altLang="ja-JP" dirty="0"/>
            </a:br>
            <a:r>
              <a:rPr kumimoji="1" lang="ja-JP" altLang="en-US" dirty="0"/>
              <a:t>宇宙検閲仮説</a:t>
            </a:r>
          </a:p>
        </p:txBody>
      </p:sp>
      <p:sp>
        <p:nvSpPr>
          <p:cNvPr id="3" name="テキスト プレースホルダー 2">
            <a:extLst>
              <a:ext uri="{FF2B5EF4-FFF2-40B4-BE49-F238E27FC236}">
                <a16:creationId xmlns:a16="http://schemas.microsoft.com/office/drawing/2014/main" id="{5191D04D-5EEC-4DE1-A69B-5DD8FCB1FDB7}"/>
              </a:ext>
            </a:extLst>
          </p:cNvPr>
          <p:cNvSpPr>
            <a:spLocks noGrp="1"/>
          </p:cNvSpPr>
          <p:nvPr>
            <p:ph type="body" idx="1"/>
          </p:nvPr>
        </p:nvSpPr>
        <p:spPr/>
        <p:txBody>
          <a:bodyPr/>
          <a:lstStyle/>
          <a:p>
            <a:endParaRPr kumimoji="1" lang="ja-JP" altLang="en-US" dirty="0"/>
          </a:p>
        </p:txBody>
      </p:sp>
      <p:pic>
        <p:nvPicPr>
          <p:cNvPr id="5" name="図 4" descr="ダイアグラム&#10;&#10;自動的に生成された説明">
            <a:extLst>
              <a:ext uri="{FF2B5EF4-FFF2-40B4-BE49-F238E27FC236}">
                <a16:creationId xmlns:a16="http://schemas.microsoft.com/office/drawing/2014/main" id="{8C595486-C1D8-4E0F-8FF7-60BD1C708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836712"/>
            <a:ext cx="4549197" cy="6858000"/>
          </a:xfrm>
          <a:prstGeom prst="rect">
            <a:avLst/>
          </a:prstGeom>
        </p:spPr>
      </p:pic>
      <p:sp>
        <p:nvSpPr>
          <p:cNvPr id="4" name="スライド番号プレースホルダー 3">
            <a:extLst>
              <a:ext uri="{FF2B5EF4-FFF2-40B4-BE49-F238E27FC236}">
                <a16:creationId xmlns:a16="http://schemas.microsoft.com/office/drawing/2014/main" id="{81BDE7E0-D2F4-4AF4-8AAA-D9A7152D15F3}"/>
              </a:ext>
            </a:extLst>
          </p:cNvPr>
          <p:cNvSpPr>
            <a:spLocks noGrp="1"/>
          </p:cNvSpPr>
          <p:nvPr>
            <p:ph type="sldNum" sz="quarter" idx="12"/>
          </p:nvPr>
        </p:nvSpPr>
        <p:spPr/>
        <p:txBody>
          <a:bodyPr/>
          <a:lstStyle/>
          <a:p>
            <a:fld id="{93E195DB-F3B1-45FB-AF15-1376C6AEA06A}" type="slidenum">
              <a:rPr kumimoji="1" lang="ja-JP" altLang="en-US" smtClean="0"/>
              <a:t>18</a:t>
            </a:fld>
            <a:endParaRPr kumimoji="1" lang="ja-JP" altLang="en-US"/>
          </a:p>
        </p:txBody>
      </p:sp>
    </p:spTree>
    <p:extLst>
      <p:ext uri="{BB962C8B-B14F-4D97-AF65-F5344CB8AC3E}">
        <p14:creationId xmlns:p14="http://schemas.microsoft.com/office/powerpoint/2010/main" val="4063217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F577720-1607-4354-B1B3-FA265A8E0691}"/>
              </a:ext>
            </a:extLst>
          </p:cNvPr>
          <p:cNvSpPr>
            <a:spLocks noGrp="1"/>
          </p:cNvSpPr>
          <p:nvPr>
            <p:ph type="title"/>
          </p:nvPr>
        </p:nvSpPr>
        <p:spPr/>
        <p:txBody>
          <a:bodyPr>
            <a:normAutofit fontScale="90000"/>
          </a:bodyPr>
          <a:lstStyle/>
          <a:p>
            <a:r>
              <a:rPr lang="ja-JP" altLang="en-US" i="0" dirty="0"/>
              <a:t>ブラックホール形成に有害な特異点</a:t>
            </a:r>
          </a:p>
        </p:txBody>
      </p:sp>
      <p:pic>
        <p:nvPicPr>
          <p:cNvPr id="6" name="図 5" descr="ダイアグラム が含まれている画像&#10;&#10;自動的に生成された説明">
            <a:extLst>
              <a:ext uri="{FF2B5EF4-FFF2-40B4-BE49-F238E27FC236}">
                <a16:creationId xmlns:a16="http://schemas.microsoft.com/office/drawing/2014/main" id="{5C9B1CDC-60FE-48E3-BF26-3993F7FC81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5344" y="1077853"/>
            <a:ext cx="3861865" cy="2292544"/>
          </a:xfrm>
          <a:prstGeom prst="rect">
            <a:avLst/>
          </a:prstGeom>
        </p:spPr>
      </p:pic>
      <p:sp>
        <p:nvSpPr>
          <p:cNvPr id="7" name="テキスト ボックス 6">
            <a:extLst>
              <a:ext uri="{FF2B5EF4-FFF2-40B4-BE49-F238E27FC236}">
                <a16:creationId xmlns:a16="http://schemas.microsoft.com/office/drawing/2014/main" id="{C8BAA0B1-0532-44B0-9054-E666798F1A3B}"/>
              </a:ext>
            </a:extLst>
          </p:cNvPr>
          <p:cNvSpPr txBox="1"/>
          <p:nvPr/>
        </p:nvSpPr>
        <p:spPr>
          <a:xfrm>
            <a:off x="486731" y="1213963"/>
            <a:ext cx="4186808" cy="461665"/>
          </a:xfrm>
          <a:prstGeom prst="rect">
            <a:avLst/>
          </a:prstGeom>
          <a:noFill/>
        </p:spPr>
        <p:txBody>
          <a:bodyPr wrap="square" rtlCol="0">
            <a:spAutoFit/>
          </a:bodyPr>
          <a:lstStyle/>
          <a:p>
            <a:r>
              <a:rPr kumimoji="1" lang="ja-JP" altLang="en-US" sz="2400" dirty="0">
                <a:solidFill>
                  <a:srgbClr val="0000FF"/>
                </a:solidFill>
              </a:rPr>
              <a:t>裸の特異点</a:t>
            </a:r>
            <a:endParaRPr kumimoji="1" lang="en-US" altLang="ja-JP" sz="2400" dirty="0">
              <a:solidFill>
                <a:srgbClr val="0000FF"/>
              </a:solidFill>
            </a:endParaRPr>
          </a:p>
        </p:txBody>
      </p:sp>
      <p:sp>
        <p:nvSpPr>
          <p:cNvPr id="8" name="テキスト ボックス 7">
            <a:extLst>
              <a:ext uri="{FF2B5EF4-FFF2-40B4-BE49-F238E27FC236}">
                <a16:creationId xmlns:a16="http://schemas.microsoft.com/office/drawing/2014/main" id="{57544779-CA1F-43A4-B24B-02E2BEC48098}"/>
              </a:ext>
            </a:extLst>
          </p:cNvPr>
          <p:cNvSpPr txBox="1"/>
          <p:nvPr/>
        </p:nvSpPr>
        <p:spPr>
          <a:xfrm>
            <a:off x="491166" y="2919790"/>
            <a:ext cx="2390585" cy="461665"/>
          </a:xfrm>
          <a:prstGeom prst="rect">
            <a:avLst/>
          </a:prstGeom>
          <a:noFill/>
        </p:spPr>
        <p:txBody>
          <a:bodyPr wrap="square" rtlCol="0">
            <a:spAutoFit/>
          </a:bodyPr>
          <a:lstStyle/>
          <a:p>
            <a:r>
              <a:rPr kumimoji="1" lang="ja-JP" altLang="en-US" sz="2400" dirty="0">
                <a:solidFill>
                  <a:srgbClr val="0000FF"/>
                </a:solidFill>
              </a:rPr>
              <a:t>球対称重力崩壊</a:t>
            </a:r>
          </a:p>
        </p:txBody>
      </p:sp>
      <p:sp>
        <p:nvSpPr>
          <p:cNvPr id="9" name="テキスト ボックス 8">
            <a:extLst>
              <a:ext uri="{FF2B5EF4-FFF2-40B4-BE49-F238E27FC236}">
                <a16:creationId xmlns:a16="http://schemas.microsoft.com/office/drawing/2014/main" id="{A854BF0C-64B1-4F64-BF23-066D166D1158}"/>
              </a:ext>
            </a:extLst>
          </p:cNvPr>
          <p:cNvSpPr txBox="1"/>
          <p:nvPr/>
        </p:nvSpPr>
        <p:spPr>
          <a:xfrm>
            <a:off x="854545" y="3388748"/>
            <a:ext cx="4968552" cy="923330"/>
          </a:xfrm>
          <a:prstGeom prst="rect">
            <a:avLst/>
          </a:prstGeom>
          <a:noFill/>
        </p:spPr>
        <p:txBody>
          <a:bodyPr wrap="square" rtlCol="0">
            <a:spAutoFit/>
          </a:bodyPr>
          <a:lstStyle/>
          <a:p>
            <a:pPr>
              <a:spcAft>
                <a:spcPts val="600"/>
              </a:spcAft>
            </a:pPr>
            <a:r>
              <a:rPr lang="ja-JP" altLang="en-US" dirty="0"/>
              <a:t>球対称な天体の重力崩壊では，</a:t>
            </a:r>
            <a:r>
              <a:rPr lang="en-US" altLang="ja-JP" dirty="0"/>
              <a:t>Schwarzschild</a:t>
            </a:r>
            <a:r>
              <a:rPr lang="ja-JP" altLang="en-US" dirty="0"/>
              <a:t>時空のホワイトホール内の裸の特異点に相当する特異点は取り除かれる．</a:t>
            </a:r>
            <a:endParaRPr kumimoji="1" lang="en-US" altLang="ja-JP" dirty="0"/>
          </a:p>
        </p:txBody>
      </p:sp>
      <p:sp>
        <p:nvSpPr>
          <p:cNvPr id="10" name="テキスト ボックス 9">
            <a:extLst>
              <a:ext uri="{FF2B5EF4-FFF2-40B4-BE49-F238E27FC236}">
                <a16:creationId xmlns:a16="http://schemas.microsoft.com/office/drawing/2014/main" id="{368D83FB-16DB-42A8-8E5D-486F5E327CF4}"/>
              </a:ext>
            </a:extLst>
          </p:cNvPr>
          <p:cNvSpPr txBox="1"/>
          <p:nvPr/>
        </p:nvSpPr>
        <p:spPr>
          <a:xfrm>
            <a:off x="677545" y="5480019"/>
            <a:ext cx="5226970" cy="830997"/>
          </a:xfrm>
          <a:prstGeom prst="rect">
            <a:avLst/>
          </a:prstGeom>
          <a:noFill/>
        </p:spPr>
        <p:txBody>
          <a:bodyPr wrap="square" rtlCol="0">
            <a:spAutoFit/>
          </a:bodyPr>
          <a:lstStyle/>
          <a:p>
            <a:r>
              <a:rPr lang="ja-JP" altLang="en-US" sz="2400" dirty="0">
                <a:solidFill>
                  <a:srgbClr val="C00000"/>
                </a:solidFill>
              </a:rPr>
              <a:t>球対称系における（裸の）特異点発生の一般性は，対称性に起因するのか？</a:t>
            </a:r>
            <a:endParaRPr kumimoji="1" lang="ja-JP" altLang="en-US" sz="2400" dirty="0">
              <a:solidFill>
                <a:srgbClr val="C00000"/>
              </a:solidFill>
            </a:endParaRPr>
          </a:p>
        </p:txBody>
      </p:sp>
      <p:grpSp>
        <p:nvGrpSpPr>
          <p:cNvPr id="12" name="グループ化 11">
            <a:extLst>
              <a:ext uri="{FF2B5EF4-FFF2-40B4-BE49-F238E27FC236}">
                <a16:creationId xmlns:a16="http://schemas.microsoft.com/office/drawing/2014/main" id="{A9AF6A50-68A1-4CD9-B636-4DFED14C73F4}"/>
              </a:ext>
            </a:extLst>
          </p:cNvPr>
          <p:cNvGrpSpPr/>
          <p:nvPr/>
        </p:nvGrpSpPr>
        <p:grpSpPr>
          <a:xfrm>
            <a:off x="5992890" y="3638667"/>
            <a:ext cx="2693910" cy="2900245"/>
            <a:chOff x="3059832" y="3097025"/>
            <a:chExt cx="2261862" cy="2546215"/>
          </a:xfrm>
        </p:grpSpPr>
        <p:cxnSp>
          <p:nvCxnSpPr>
            <p:cNvPr id="13" name="直線コネクタ 12">
              <a:extLst>
                <a:ext uri="{FF2B5EF4-FFF2-40B4-BE49-F238E27FC236}">
                  <a16:creationId xmlns:a16="http://schemas.microsoft.com/office/drawing/2014/main" id="{B3AC1635-5EE8-4682-9C6F-C3C0EB479F9B}"/>
                </a:ext>
              </a:extLst>
            </p:cNvPr>
            <p:cNvCxnSpPr>
              <a:cxnSpLocks/>
            </p:cNvCxnSpPr>
            <p:nvPr/>
          </p:nvCxnSpPr>
          <p:spPr>
            <a:xfrm flipV="1">
              <a:off x="3851920" y="4149080"/>
              <a:ext cx="1440160" cy="1440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9B524369-80F8-4DA0-B348-84B83B175B55}"/>
                </a:ext>
              </a:extLst>
            </p:cNvPr>
            <p:cNvCxnSpPr/>
            <p:nvPr/>
          </p:nvCxnSpPr>
          <p:spPr>
            <a:xfrm flipH="1" flipV="1">
              <a:off x="4283968" y="3140968"/>
              <a:ext cx="1008112" cy="1008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46FB7B9-13A7-41AA-AF05-61656C3F79EB}"/>
                </a:ext>
              </a:extLst>
            </p:cNvPr>
            <p:cNvCxnSpPr/>
            <p:nvPr/>
          </p:nvCxnSpPr>
          <p:spPr>
            <a:xfrm flipV="1">
              <a:off x="3851920" y="4149080"/>
              <a:ext cx="0" cy="1440160"/>
            </a:xfrm>
            <a:prstGeom prst="line">
              <a:avLst/>
            </a:prstGeom>
            <a:ln w="127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E9F7F60-26FD-4B6A-964D-984067DB71DD}"/>
                </a:ext>
              </a:extLst>
            </p:cNvPr>
            <p:cNvCxnSpPr/>
            <p:nvPr/>
          </p:nvCxnSpPr>
          <p:spPr>
            <a:xfrm flipH="1" flipV="1">
              <a:off x="3131840" y="3429000"/>
              <a:ext cx="720080" cy="720080"/>
            </a:xfrm>
            <a:prstGeom prst="line">
              <a:avLst/>
            </a:prstGeom>
            <a:ln w="254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7" name="直線コネクタ 16">
              <a:extLst>
                <a:ext uri="{FF2B5EF4-FFF2-40B4-BE49-F238E27FC236}">
                  <a16:creationId xmlns:a16="http://schemas.microsoft.com/office/drawing/2014/main" id="{99B46F6D-B026-47F1-9FD7-B6D8A0F2957A}"/>
                </a:ext>
              </a:extLst>
            </p:cNvPr>
            <p:cNvCxnSpPr/>
            <p:nvPr/>
          </p:nvCxnSpPr>
          <p:spPr>
            <a:xfrm flipV="1">
              <a:off x="3131840" y="3140968"/>
              <a:ext cx="1152128" cy="28803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45F10B0-172B-4A18-A446-5B29DCAE1326}"/>
                </a:ext>
              </a:extLst>
            </p:cNvPr>
            <p:cNvCxnSpPr>
              <a:cxnSpLocks/>
            </p:cNvCxnSpPr>
            <p:nvPr/>
          </p:nvCxnSpPr>
          <p:spPr>
            <a:xfrm flipH="1">
              <a:off x="3491880" y="3140968"/>
              <a:ext cx="792088" cy="64807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5FB46BBC-81FF-483D-8509-3EC012A3C0EC}"/>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886341" y="3357575"/>
              <a:ext cx="379429" cy="214857"/>
            </a:xfrm>
            <a:prstGeom prst="rect">
              <a:avLst/>
            </a:prstGeom>
          </p:spPr>
        </p:pic>
        <p:pic>
          <p:nvPicPr>
            <p:cNvPr id="20" name="図 19">
              <a:extLst>
                <a:ext uri="{FF2B5EF4-FFF2-40B4-BE49-F238E27FC236}">
                  <a16:creationId xmlns:a16="http://schemas.microsoft.com/office/drawing/2014/main" id="{DE97894E-C689-40BA-A7C4-FF17F3911412}"/>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688423" y="4869160"/>
              <a:ext cx="379429" cy="185905"/>
            </a:xfrm>
            <a:prstGeom prst="rect">
              <a:avLst/>
            </a:prstGeom>
          </p:spPr>
        </p:pic>
        <p:sp>
          <p:nvSpPr>
            <p:cNvPr id="21" name="楕円 20">
              <a:extLst>
                <a:ext uri="{FF2B5EF4-FFF2-40B4-BE49-F238E27FC236}">
                  <a16:creationId xmlns:a16="http://schemas.microsoft.com/office/drawing/2014/main" id="{55AF820D-3BA8-4328-90CC-0C36E0F742A4}"/>
                </a:ext>
              </a:extLst>
            </p:cNvPr>
            <p:cNvSpPr>
              <a:spLocks/>
            </p:cNvSpPr>
            <p:nvPr/>
          </p:nvSpPr>
          <p:spPr>
            <a:xfrm>
              <a:off x="5213694" y="4095080"/>
              <a:ext cx="108000" cy="108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13F54D55-C74E-4763-8759-41DF94C16093}"/>
                </a:ext>
              </a:extLst>
            </p:cNvPr>
            <p:cNvSpPr>
              <a:spLocks/>
            </p:cNvSpPr>
            <p:nvPr/>
          </p:nvSpPr>
          <p:spPr>
            <a:xfrm>
              <a:off x="4229968" y="3097025"/>
              <a:ext cx="108000" cy="108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15A85C8D-FA94-41F2-9F32-38722DB58A91}"/>
                </a:ext>
              </a:extLst>
            </p:cNvPr>
            <p:cNvSpPr>
              <a:spLocks/>
            </p:cNvSpPr>
            <p:nvPr/>
          </p:nvSpPr>
          <p:spPr>
            <a:xfrm>
              <a:off x="3797919" y="5535240"/>
              <a:ext cx="108000" cy="108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9E6496A5-0B7E-4F5C-BA27-FC39E13A3505}"/>
                </a:ext>
              </a:extLst>
            </p:cNvPr>
            <p:cNvSpPr>
              <a:spLocks/>
            </p:cNvSpPr>
            <p:nvPr/>
          </p:nvSpPr>
          <p:spPr>
            <a:xfrm>
              <a:off x="3059832" y="3375000"/>
              <a:ext cx="108000" cy="108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図形 24">
              <a:extLst>
                <a:ext uri="{FF2B5EF4-FFF2-40B4-BE49-F238E27FC236}">
                  <a16:creationId xmlns:a16="http://schemas.microsoft.com/office/drawing/2014/main" id="{EE479642-1DAF-48AD-8204-4E74A0CFB97C}"/>
                </a:ext>
              </a:extLst>
            </p:cNvPr>
            <p:cNvSpPr/>
            <p:nvPr/>
          </p:nvSpPr>
          <p:spPr>
            <a:xfrm>
              <a:off x="3867993" y="4167398"/>
              <a:ext cx="238036" cy="1399922"/>
            </a:xfrm>
            <a:custGeom>
              <a:avLst/>
              <a:gdLst>
                <a:gd name="connsiteX0" fmla="*/ 0 w 238036"/>
                <a:gd name="connsiteY0" fmla="*/ 1399922 h 1399922"/>
                <a:gd name="connsiteX1" fmla="*/ 129472 w 238036"/>
                <a:gd name="connsiteY1" fmla="*/ 1043873 h 1399922"/>
                <a:gd name="connsiteX2" fmla="*/ 234669 w 238036"/>
                <a:gd name="connsiteY2" fmla="*/ 226577 h 1399922"/>
                <a:gd name="connsiteX3" fmla="*/ 0 w 238036"/>
                <a:gd name="connsiteY3" fmla="*/ 0 h 1399922"/>
              </a:gdLst>
              <a:ahLst/>
              <a:cxnLst>
                <a:cxn ang="0">
                  <a:pos x="connsiteX0" y="connsiteY0"/>
                </a:cxn>
                <a:cxn ang="0">
                  <a:pos x="connsiteX1" y="connsiteY1"/>
                </a:cxn>
                <a:cxn ang="0">
                  <a:pos x="connsiteX2" y="connsiteY2"/>
                </a:cxn>
                <a:cxn ang="0">
                  <a:pos x="connsiteX3" y="connsiteY3"/>
                </a:cxn>
              </a:cxnLst>
              <a:rect l="l" t="t" r="r" b="b"/>
              <a:pathLst>
                <a:path w="238036" h="1399922">
                  <a:moveTo>
                    <a:pt x="0" y="1399922"/>
                  </a:moveTo>
                  <a:cubicBezTo>
                    <a:pt x="45180" y="1319676"/>
                    <a:pt x="90361" y="1239430"/>
                    <a:pt x="129472" y="1043873"/>
                  </a:cubicBezTo>
                  <a:cubicBezTo>
                    <a:pt x="168583" y="848316"/>
                    <a:pt x="256248" y="400556"/>
                    <a:pt x="234669" y="226577"/>
                  </a:cubicBezTo>
                  <a:cubicBezTo>
                    <a:pt x="213090" y="52598"/>
                    <a:pt x="106545" y="26299"/>
                    <a:pt x="0" y="0"/>
                  </a:cubicBezTo>
                </a:path>
              </a:pathLst>
            </a:cu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13D17E6B-7294-4DE7-BA13-8EC54BEFB66D}"/>
                </a:ext>
              </a:extLst>
            </p:cNvPr>
            <p:cNvSpPr/>
            <p:nvPr/>
          </p:nvSpPr>
          <p:spPr>
            <a:xfrm>
              <a:off x="3859901" y="4175490"/>
              <a:ext cx="146860" cy="1399922"/>
            </a:xfrm>
            <a:custGeom>
              <a:avLst/>
              <a:gdLst>
                <a:gd name="connsiteX0" fmla="*/ 0 w 146860"/>
                <a:gd name="connsiteY0" fmla="*/ 1399922 h 1399922"/>
                <a:gd name="connsiteX1" fmla="*/ 121380 w 146860"/>
                <a:gd name="connsiteY1" fmla="*/ 671639 h 1399922"/>
                <a:gd name="connsiteX2" fmla="*/ 137564 w 146860"/>
                <a:gd name="connsiteY2" fmla="*/ 137565 h 1399922"/>
                <a:gd name="connsiteX3" fmla="*/ 8092 w 146860"/>
                <a:gd name="connsiteY3" fmla="*/ 0 h 1399922"/>
              </a:gdLst>
              <a:ahLst/>
              <a:cxnLst>
                <a:cxn ang="0">
                  <a:pos x="connsiteX0" y="connsiteY0"/>
                </a:cxn>
                <a:cxn ang="0">
                  <a:pos x="connsiteX1" y="connsiteY1"/>
                </a:cxn>
                <a:cxn ang="0">
                  <a:pos x="connsiteX2" y="connsiteY2"/>
                </a:cxn>
                <a:cxn ang="0">
                  <a:pos x="connsiteX3" y="connsiteY3"/>
                </a:cxn>
              </a:cxnLst>
              <a:rect l="l" t="t" r="r" b="b"/>
              <a:pathLst>
                <a:path w="146860" h="1399922">
                  <a:moveTo>
                    <a:pt x="0" y="1399922"/>
                  </a:moveTo>
                  <a:cubicBezTo>
                    <a:pt x="49226" y="1140977"/>
                    <a:pt x="98453" y="882032"/>
                    <a:pt x="121380" y="671639"/>
                  </a:cubicBezTo>
                  <a:cubicBezTo>
                    <a:pt x="144307" y="461246"/>
                    <a:pt x="156445" y="249505"/>
                    <a:pt x="137564" y="137565"/>
                  </a:cubicBezTo>
                  <a:cubicBezTo>
                    <a:pt x="118683" y="25625"/>
                    <a:pt x="63387" y="12812"/>
                    <a:pt x="8092" y="0"/>
                  </a:cubicBezTo>
                </a:path>
              </a:pathLst>
            </a:cu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97B33F68-3946-4C03-AF7F-6D0E665F9A2E}"/>
                </a:ext>
              </a:extLst>
            </p:cNvPr>
            <p:cNvSpPr/>
            <p:nvPr/>
          </p:nvSpPr>
          <p:spPr>
            <a:xfrm>
              <a:off x="3180160" y="3439115"/>
              <a:ext cx="1075332" cy="2103929"/>
            </a:xfrm>
            <a:custGeom>
              <a:avLst/>
              <a:gdLst>
                <a:gd name="connsiteX0" fmla="*/ 687833 w 1075332"/>
                <a:gd name="connsiteY0" fmla="*/ 2103929 h 2103929"/>
                <a:gd name="connsiteX1" fmla="*/ 1060067 w 1075332"/>
                <a:gd name="connsiteY1" fmla="*/ 1367554 h 2103929"/>
                <a:gd name="connsiteX2" fmla="*/ 971054 w 1075332"/>
                <a:gd name="connsiteY2" fmla="*/ 849664 h 2103929"/>
                <a:gd name="connsiteX3" fmla="*/ 671649 w 1075332"/>
                <a:gd name="connsiteY3" fmla="*/ 655455 h 2103929"/>
                <a:gd name="connsiteX4" fmla="*/ 10 w 1075332"/>
                <a:gd name="connsiteY4" fmla="*/ 0 h 210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332" h="2103929">
                  <a:moveTo>
                    <a:pt x="687833" y="2103929"/>
                  </a:moveTo>
                  <a:cubicBezTo>
                    <a:pt x="850348" y="1840263"/>
                    <a:pt x="1012864" y="1576598"/>
                    <a:pt x="1060067" y="1367554"/>
                  </a:cubicBezTo>
                  <a:cubicBezTo>
                    <a:pt x="1107270" y="1158510"/>
                    <a:pt x="1035790" y="968347"/>
                    <a:pt x="971054" y="849664"/>
                  </a:cubicBezTo>
                  <a:cubicBezTo>
                    <a:pt x="906318" y="730981"/>
                    <a:pt x="833490" y="797066"/>
                    <a:pt x="671649" y="655455"/>
                  </a:cubicBezTo>
                  <a:cubicBezTo>
                    <a:pt x="509808" y="513844"/>
                    <a:pt x="-2687" y="91710"/>
                    <a:pt x="10" y="0"/>
                  </a:cubicBezTo>
                </a:path>
              </a:pathLst>
            </a:cu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フリーフォーム: 図形 27">
              <a:extLst>
                <a:ext uri="{FF2B5EF4-FFF2-40B4-BE49-F238E27FC236}">
                  <a16:creationId xmlns:a16="http://schemas.microsoft.com/office/drawing/2014/main" id="{A1EC27BF-2F7C-4013-A2FE-F6EB7963BCAC}"/>
                </a:ext>
              </a:extLst>
            </p:cNvPr>
            <p:cNvSpPr/>
            <p:nvPr/>
          </p:nvSpPr>
          <p:spPr>
            <a:xfrm>
              <a:off x="3277274" y="3431023"/>
              <a:ext cx="1111606" cy="2128205"/>
            </a:xfrm>
            <a:custGeom>
              <a:avLst/>
              <a:gdLst>
                <a:gd name="connsiteX0" fmla="*/ 574535 w 1111606"/>
                <a:gd name="connsiteY0" fmla="*/ 2128205 h 2128205"/>
                <a:gd name="connsiteX1" fmla="*/ 1100517 w 1111606"/>
                <a:gd name="connsiteY1" fmla="*/ 1302818 h 2128205"/>
                <a:gd name="connsiteX2" fmla="*/ 898216 w 1111606"/>
                <a:gd name="connsiteY2" fmla="*/ 744467 h 2128205"/>
                <a:gd name="connsiteX3" fmla="*/ 493614 w 1111606"/>
                <a:gd name="connsiteY3" fmla="*/ 477430 h 2128205"/>
                <a:gd name="connsiteX4" fmla="*/ 0 w 1111606"/>
                <a:gd name="connsiteY4" fmla="*/ 0 h 2128205"/>
                <a:gd name="connsiteX5" fmla="*/ 0 w 1111606"/>
                <a:gd name="connsiteY5" fmla="*/ 0 h 2128205"/>
                <a:gd name="connsiteX6" fmla="*/ 0 w 1111606"/>
                <a:gd name="connsiteY6" fmla="*/ 0 h 212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06" h="2128205">
                  <a:moveTo>
                    <a:pt x="574535" y="2128205"/>
                  </a:moveTo>
                  <a:cubicBezTo>
                    <a:pt x="810552" y="1830823"/>
                    <a:pt x="1046570" y="1533441"/>
                    <a:pt x="1100517" y="1302818"/>
                  </a:cubicBezTo>
                  <a:cubicBezTo>
                    <a:pt x="1154464" y="1072195"/>
                    <a:pt x="999367" y="882032"/>
                    <a:pt x="898216" y="744467"/>
                  </a:cubicBezTo>
                  <a:cubicBezTo>
                    <a:pt x="797066" y="606902"/>
                    <a:pt x="643317" y="601508"/>
                    <a:pt x="493614" y="477430"/>
                  </a:cubicBezTo>
                  <a:cubicBezTo>
                    <a:pt x="343911" y="353352"/>
                    <a:pt x="0" y="0"/>
                    <a:pt x="0" y="0"/>
                  </a:cubicBezTo>
                  <a:lnTo>
                    <a:pt x="0" y="0"/>
                  </a:lnTo>
                  <a:lnTo>
                    <a:pt x="0" y="0"/>
                  </a:lnTo>
                </a:path>
              </a:pathLst>
            </a:cu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図形 28">
              <a:extLst>
                <a:ext uri="{FF2B5EF4-FFF2-40B4-BE49-F238E27FC236}">
                  <a16:creationId xmlns:a16="http://schemas.microsoft.com/office/drawing/2014/main" id="{36FA42FB-8846-44CA-91F4-94BBFE66A9AA}"/>
                </a:ext>
              </a:extLst>
            </p:cNvPr>
            <p:cNvSpPr/>
            <p:nvPr/>
          </p:nvSpPr>
          <p:spPr>
            <a:xfrm>
              <a:off x="3568588" y="3358195"/>
              <a:ext cx="957748" cy="2201033"/>
            </a:xfrm>
            <a:custGeom>
              <a:avLst/>
              <a:gdLst>
                <a:gd name="connsiteX0" fmla="*/ 283221 w 957748"/>
                <a:gd name="connsiteY0" fmla="*/ 2201033 h 2201033"/>
                <a:gd name="connsiteX1" fmla="*/ 930584 w 957748"/>
                <a:gd name="connsiteY1" fmla="*/ 1383738 h 2201033"/>
                <a:gd name="connsiteX2" fmla="*/ 784927 w 957748"/>
                <a:gd name="connsiteY2" fmla="*/ 736375 h 2201033"/>
                <a:gd name="connsiteX3" fmla="*/ 315589 w 957748"/>
                <a:gd name="connsiteY3" fmla="*/ 315589 h 2201033"/>
                <a:gd name="connsiteX4" fmla="*/ 0 w 957748"/>
                <a:gd name="connsiteY4" fmla="*/ 0 h 220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748" h="2201033">
                  <a:moveTo>
                    <a:pt x="283221" y="2201033"/>
                  </a:moveTo>
                  <a:cubicBezTo>
                    <a:pt x="565093" y="1914440"/>
                    <a:pt x="846966" y="1627848"/>
                    <a:pt x="930584" y="1383738"/>
                  </a:cubicBezTo>
                  <a:cubicBezTo>
                    <a:pt x="1014202" y="1139628"/>
                    <a:pt x="887426" y="914400"/>
                    <a:pt x="784927" y="736375"/>
                  </a:cubicBezTo>
                  <a:cubicBezTo>
                    <a:pt x="682428" y="558350"/>
                    <a:pt x="446410" y="438318"/>
                    <a:pt x="315589" y="315589"/>
                  </a:cubicBezTo>
                  <a:cubicBezTo>
                    <a:pt x="184768" y="192860"/>
                    <a:pt x="92384" y="96430"/>
                    <a:pt x="0" y="0"/>
                  </a:cubicBezTo>
                </a:path>
              </a:pathLst>
            </a:cu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星: 6 pt 29">
              <a:extLst>
                <a:ext uri="{FF2B5EF4-FFF2-40B4-BE49-F238E27FC236}">
                  <a16:creationId xmlns:a16="http://schemas.microsoft.com/office/drawing/2014/main" id="{FCF06846-204D-4706-B445-6A89FF86D149}"/>
                </a:ext>
              </a:extLst>
            </p:cNvPr>
            <p:cNvSpPr>
              <a:spLocks/>
            </p:cNvSpPr>
            <p:nvPr/>
          </p:nvSpPr>
          <p:spPr>
            <a:xfrm>
              <a:off x="3749486" y="4095080"/>
              <a:ext cx="180000" cy="180000"/>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3D95113C-DC7C-4477-B971-765005C9A1F2}"/>
                </a:ext>
              </a:extLst>
            </p:cNvPr>
            <p:cNvCxnSpPr>
              <a:cxnSpLocks/>
            </p:cNvCxnSpPr>
            <p:nvPr/>
          </p:nvCxnSpPr>
          <p:spPr>
            <a:xfrm flipV="1">
              <a:off x="3880230" y="3520066"/>
              <a:ext cx="804522" cy="630077"/>
            </a:xfrm>
            <a:prstGeom prst="straightConnector1">
              <a:avLst/>
            </a:prstGeom>
            <a:ln w="254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32" name="グループ化 31">
            <a:extLst>
              <a:ext uri="{FF2B5EF4-FFF2-40B4-BE49-F238E27FC236}">
                <a16:creationId xmlns:a16="http://schemas.microsoft.com/office/drawing/2014/main" id="{A8A2E793-64D7-41B4-849C-84DC2073BE86}"/>
              </a:ext>
            </a:extLst>
          </p:cNvPr>
          <p:cNvGrpSpPr/>
          <p:nvPr/>
        </p:nvGrpSpPr>
        <p:grpSpPr>
          <a:xfrm>
            <a:off x="633475" y="1756528"/>
            <a:ext cx="4328850" cy="1015663"/>
            <a:chOff x="603190" y="1741476"/>
            <a:chExt cx="4070349" cy="1015663"/>
          </a:xfrm>
        </p:grpSpPr>
        <p:sp>
          <p:nvSpPr>
            <p:cNvPr id="2" name="テキスト ボックス 1">
              <a:extLst>
                <a:ext uri="{FF2B5EF4-FFF2-40B4-BE49-F238E27FC236}">
                  <a16:creationId xmlns:a16="http://schemas.microsoft.com/office/drawing/2014/main" id="{2B756CFF-398C-43E8-830D-28A956B2C61E}"/>
                </a:ext>
              </a:extLst>
            </p:cNvPr>
            <p:cNvSpPr txBox="1"/>
            <p:nvPr/>
          </p:nvSpPr>
          <p:spPr>
            <a:xfrm>
              <a:off x="603190" y="1741476"/>
              <a:ext cx="4070349" cy="1015663"/>
            </a:xfrm>
            <a:prstGeom prst="rect">
              <a:avLst/>
            </a:prstGeom>
            <a:noFill/>
          </p:spPr>
          <p:txBody>
            <a:bodyPr wrap="square" rtlCol="0">
              <a:spAutoFit/>
            </a:bodyPr>
            <a:lstStyle/>
            <a:p>
              <a:r>
                <a:rPr kumimoji="1" lang="ja-JP" altLang="en-US" sz="2000" dirty="0"/>
                <a:t>極大時空において，    　 に因果的影響を与えうる無限遠境界以外の時空境界の点（集合）</a:t>
              </a:r>
            </a:p>
          </p:txBody>
        </p:sp>
        <p:pic>
          <p:nvPicPr>
            <p:cNvPr id="5" name="図 4">
              <a:extLst>
                <a:ext uri="{FF2B5EF4-FFF2-40B4-BE49-F238E27FC236}">
                  <a16:creationId xmlns:a16="http://schemas.microsoft.com/office/drawing/2014/main" id="{BAB8EF44-A069-46C5-BDCA-2555F011718F}"/>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700772" y="1818975"/>
              <a:ext cx="379429" cy="214857"/>
            </a:xfrm>
            <a:prstGeom prst="rect">
              <a:avLst/>
            </a:prstGeom>
          </p:spPr>
        </p:pic>
      </p:grpSp>
      <p:sp>
        <p:nvSpPr>
          <p:cNvPr id="33" name="テキスト ボックス 32">
            <a:extLst>
              <a:ext uri="{FF2B5EF4-FFF2-40B4-BE49-F238E27FC236}">
                <a16:creationId xmlns:a16="http://schemas.microsoft.com/office/drawing/2014/main" id="{EA7A9135-A65A-460C-A8F5-7ADDA7307D0B}"/>
              </a:ext>
            </a:extLst>
          </p:cNvPr>
          <p:cNvSpPr txBox="1"/>
          <p:nvPr/>
        </p:nvSpPr>
        <p:spPr>
          <a:xfrm>
            <a:off x="822938" y="4319371"/>
            <a:ext cx="4572000" cy="923330"/>
          </a:xfrm>
          <a:prstGeom prst="rect">
            <a:avLst/>
          </a:prstGeom>
          <a:noFill/>
        </p:spPr>
        <p:txBody>
          <a:bodyPr wrap="square">
            <a:spAutoFit/>
          </a:bodyPr>
          <a:lstStyle/>
          <a:p>
            <a:r>
              <a:rPr lang="ja-JP" altLang="en-US" sz="1800" dirty="0">
                <a:solidFill>
                  <a:srgbClr val="FF0000"/>
                </a:solidFill>
              </a:rPr>
              <a:t>しかし，ソフトな状態方程式をもつ物質からなる天体では，一般的に，天体の中心で裸の特異点が現れる（中心曲率特異点）．</a:t>
            </a:r>
          </a:p>
        </p:txBody>
      </p:sp>
      <p:sp>
        <p:nvSpPr>
          <p:cNvPr id="3" name="スライド番号プレースホルダー 2">
            <a:extLst>
              <a:ext uri="{FF2B5EF4-FFF2-40B4-BE49-F238E27FC236}">
                <a16:creationId xmlns:a16="http://schemas.microsoft.com/office/drawing/2014/main" id="{C1CF3304-2FC7-478D-B514-9073EBB63F30}"/>
              </a:ext>
            </a:extLst>
          </p:cNvPr>
          <p:cNvSpPr>
            <a:spLocks noGrp="1"/>
          </p:cNvSpPr>
          <p:nvPr>
            <p:ph type="sldNum" sz="quarter" idx="12"/>
          </p:nvPr>
        </p:nvSpPr>
        <p:spPr/>
        <p:txBody>
          <a:bodyPr/>
          <a:lstStyle/>
          <a:p>
            <a:fld id="{93E195DB-F3B1-45FB-AF15-1376C6AEA06A}" type="slidenum">
              <a:rPr kumimoji="1" lang="ja-JP" altLang="en-US" smtClean="0"/>
              <a:t>19</a:t>
            </a:fld>
            <a:endParaRPr kumimoji="1" lang="ja-JP" altLang="en-US"/>
          </a:p>
        </p:txBody>
      </p:sp>
    </p:spTree>
    <p:extLst>
      <p:ext uri="{BB962C8B-B14F-4D97-AF65-F5344CB8AC3E}">
        <p14:creationId xmlns:p14="http://schemas.microsoft.com/office/powerpoint/2010/main" val="328440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スーツを着ている男はスマイルしている&#10;&#10;自動的に生成された説明">
            <a:extLst>
              <a:ext uri="{FF2B5EF4-FFF2-40B4-BE49-F238E27FC236}">
                <a16:creationId xmlns:a16="http://schemas.microsoft.com/office/drawing/2014/main" id="{A7998091-819A-4043-A0BC-3ABBC6BD1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281" y="1772816"/>
            <a:ext cx="2133796" cy="2133796"/>
          </a:xfrm>
          <a:prstGeom prst="rect">
            <a:avLst/>
          </a:prstGeom>
        </p:spPr>
      </p:pic>
      <p:sp>
        <p:nvSpPr>
          <p:cNvPr id="10" name="タイトル 9">
            <a:extLst>
              <a:ext uri="{FF2B5EF4-FFF2-40B4-BE49-F238E27FC236}">
                <a16:creationId xmlns:a16="http://schemas.microsoft.com/office/drawing/2014/main" id="{88FE287D-98C2-495B-8C60-E924F4B4AD98}"/>
              </a:ext>
            </a:extLst>
          </p:cNvPr>
          <p:cNvSpPr>
            <a:spLocks noGrp="1"/>
          </p:cNvSpPr>
          <p:nvPr>
            <p:ph type="title"/>
          </p:nvPr>
        </p:nvSpPr>
        <p:spPr/>
        <p:txBody>
          <a:bodyPr/>
          <a:lstStyle/>
          <a:p>
            <a:r>
              <a:rPr lang="en-US" altLang="ja-JP" dirty="0"/>
              <a:t>2020</a:t>
            </a:r>
            <a:r>
              <a:rPr lang="ja-JP" altLang="en-US" i="0" dirty="0"/>
              <a:t>年ノーベル物理学賞</a:t>
            </a:r>
          </a:p>
        </p:txBody>
      </p:sp>
      <p:sp>
        <p:nvSpPr>
          <p:cNvPr id="11" name="テキスト ボックス 10">
            <a:extLst>
              <a:ext uri="{FF2B5EF4-FFF2-40B4-BE49-F238E27FC236}">
                <a16:creationId xmlns:a16="http://schemas.microsoft.com/office/drawing/2014/main" id="{F4627A35-4F5B-4E9D-8765-8E7B9DE82CD7}"/>
              </a:ext>
            </a:extLst>
          </p:cNvPr>
          <p:cNvSpPr txBox="1"/>
          <p:nvPr/>
        </p:nvSpPr>
        <p:spPr>
          <a:xfrm>
            <a:off x="489790" y="1981376"/>
            <a:ext cx="4698673" cy="461665"/>
          </a:xfrm>
          <a:prstGeom prst="rect">
            <a:avLst/>
          </a:prstGeom>
          <a:noFill/>
        </p:spPr>
        <p:txBody>
          <a:bodyPr wrap="square" rtlCol="0">
            <a:spAutoFit/>
          </a:bodyPr>
          <a:lstStyle/>
          <a:p>
            <a:r>
              <a:rPr kumimoji="1" lang="en-US" altLang="ja-JP" sz="2400" dirty="0">
                <a:solidFill>
                  <a:srgbClr val="0000FF"/>
                </a:solidFill>
                <a:effectLst>
                  <a:outerShdw blurRad="38100" dist="38100" dir="2700000" algn="tl">
                    <a:srgbClr val="000000">
                      <a:alpha val="43137"/>
                    </a:srgbClr>
                  </a:outerShdw>
                </a:effectLst>
              </a:rPr>
              <a:t>Roger Penrose</a:t>
            </a:r>
            <a:r>
              <a:rPr kumimoji="1" lang="ja-JP" altLang="en-US" sz="2400" dirty="0">
                <a:solidFill>
                  <a:srgbClr val="0000FF"/>
                </a:solidFill>
                <a:effectLst>
                  <a:outerShdw blurRad="38100" dist="38100" dir="2700000" algn="tl">
                    <a:srgbClr val="000000">
                      <a:alpha val="43137"/>
                    </a:srgbClr>
                  </a:outerShdw>
                </a:effectLst>
              </a:rPr>
              <a:t>　</a:t>
            </a:r>
            <a:r>
              <a:rPr kumimoji="1" lang="en-US" altLang="ja-JP" sz="2000" dirty="0"/>
              <a:t>[Oxford</a:t>
            </a:r>
            <a:r>
              <a:rPr kumimoji="1" lang="ja-JP" altLang="en-US" sz="2000" dirty="0"/>
              <a:t>大名誉教授</a:t>
            </a:r>
            <a:r>
              <a:rPr kumimoji="1" lang="en-US" altLang="ja-JP" sz="2000" dirty="0"/>
              <a:t>]</a:t>
            </a:r>
            <a:endParaRPr kumimoji="1" lang="ja-JP" altLang="en-US" sz="2400" dirty="0"/>
          </a:p>
        </p:txBody>
      </p:sp>
      <p:sp>
        <p:nvSpPr>
          <p:cNvPr id="15" name="テキスト ボックス 14">
            <a:extLst>
              <a:ext uri="{FF2B5EF4-FFF2-40B4-BE49-F238E27FC236}">
                <a16:creationId xmlns:a16="http://schemas.microsoft.com/office/drawing/2014/main" id="{6BBB1520-1C91-4824-9E7A-97E1A306E1D6}"/>
              </a:ext>
            </a:extLst>
          </p:cNvPr>
          <p:cNvSpPr txBox="1"/>
          <p:nvPr/>
        </p:nvSpPr>
        <p:spPr>
          <a:xfrm>
            <a:off x="618214" y="1199751"/>
            <a:ext cx="6906114" cy="461665"/>
          </a:xfrm>
          <a:prstGeom prst="rect">
            <a:avLst/>
          </a:prstGeom>
          <a:noFill/>
        </p:spPr>
        <p:txBody>
          <a:bodyPr wrap="square">
            <a:spAutoFit/>
          </a:bodyPr>
          <a:lstStyle/>
          <a:p>
            <a:r>
              <a:rPr lang="en-US" altLang="ja-JP" sz="2400" dirty="0">
                <a:solidFill>
                  <a:srgbClr val="C00000"/>
                </a:solidFill>
              </a:rPr>
              <a:t>“Black holes and the Milky Way’s darkest secret”</a:t>
            </a:r>
            <a:endParaRPr lang="ja-JP" altLang="en-US" sz="2400" dirty="0">
              <a:solidFill>
                <a:srgbClr val="C00000"/>
              </a:solidFill>
            </a:endParaRPr>
          </a:p>
        </p:txBody>
      </p:sp>
      <p:sp>
        <p:nvSpPr>
          <p:cNvPr id="17" name="テキスト ボックス 16">
            <a:extLst>
              <a:ext uri="{FF2B5EF4-FFF2-40B4-BE49-F238E27FC236}">
                <a16:creationId xmlns:a16="http://schemas.microsoft.com/office/drawing/2014/main" id="{917F11F4-18DB-4BDD-9851-2D8D7F681BA4}"/>
              </a:ext>
            </a:extLst>
          </p:cNvPr>
          <p:cNvSpPr txBox="1"/>
          <p:nvPr/>
        </p:nvSpPr>
        <p:spPr>
          <a:xfrm>
            <a:off x="662563" y="2665039"/>
            <a:ext cx="5048936" cy="1015663"/>
          </a:xfrm>
          <a:prstGeom prst="rect">
            <a:avLst/>
          </a:prstGeom>
          <a:noFill/>
        </p:spPr>
        <p:txBody>
          <a:bodyPr wrap="square">
            <a:spAutoFit/>
          </a:bodyPr>
          <a:lstStyle/>
          <a:p>
            <a:r>
              <a:rPr lang="en-US" altLang="ja-JP" sz="2000" dirty="0"/>
              <a:t>“</a:t>
            </a:r>
            <a:r>
              <a:rPr lang="en-US" altLang="ja-JP" sz="2000" dirty="0">
                <a:solidFill>
                  <a:srgbClr val="FF0000"/>
                </a:solidFill>
              </a:rPr>
              <a:t>for the discovery that black hole formation is a robust prediction of the general theory of relativity</a:t>
            </a:r>
            <a:r>
              <a:rPr lang="en-US" altLang="ja-JP" dirty="0"/>
              <a:t>”</a:t>
            </a:r>
            <a:endParaRPr lang="ja-JP" altLang="en-US" dirty="0"/>
          </a:p>
        </p:txBody>
      </p:sp>
      <p:sp>
        <p:nvSpPr>
          <p:cNvPr id="19" name="テキスト ボックス 18">
            <a:extLst>
              <a:ext uri="{FF2B5EF4-FFF2-40B4-BE49-F238E27FC236}">
                <a16:creationId xmlns:a16="http://schemas.microsoft.com/office/drawing/2014/main" id="{82B17A24-A655-44A4-AA5B-C93D164537C8}"/>
              </a:ext>
            </a:extLst>
          </p:cNvPr>
          <p:cNvSpPr txBox="1"/>
          <p:nvPr/>
        </p:nvSpPr>
        <p:spPr>
          <a:xfrm>
            <a:off x="489790" y="4051660"/>
            <a:ext cx="4572000" cy="830997"/>
          </a:xfrm>
          <a:prstGeom prst="rect">
            <a:avLst/>
          </a:prstGeom>
          <a:noFill/>
        </p:spPr>
        <p:txBody>
          <a:bodyPr wrap="square">
            <a:spAutoFit/>
          </a:bodyPr>
          <a:lstStyle/>
          <a:p>
            <a:r>
              <a:rPr lang="en-US" altLang="ja-JP" sz="2400" dirty="0">
                <a:solidFill>
                  <a:srgbClr val="0000FF"/>
                </a:solidFill>
                <a:effectLst>
                  <a:outerShdw blurRad="38100" dist="38100" dir="2700000" algn="tl">
                    <a:srgbClr val="000000">
                      <a:alpha val="43137"/>
                    </a:srgbClr>
                  </a:outerShdw>
                </a:effectLst>
              </a:rPr>
              <a:t>Reinhard Genzel </a:t>
            </a:r>
            <a:r>
              <a:rPr lang="en-US" altLang="ja-JP" sz="2000" dirty="0"/>
              <a:t>[MPI]</a:t>
            </a:r>
          </a:p>
          <a:p>
            <a:r>
              <a:rPr lang="en-US" altLang="ja-JP" sz="2400" dirty="0">
                <a:solidFill>
                  <a:srgbClr val="0000FF"/>
                </a:solidFill>
                <a:effectLst>
                  <a:outerShdw blurRad="38100" dist="38100" dir="2700000" algn="tl">
                    <a:srgbClr val="000000">
                      <a:alpha val="43137"/>
                    </a:srgbClr>
                  </a:outerShdw>
                </a:effectLst>
              </a:rPr>
              <a:t>Andrea </a:t>
            </a:r>
            <a:r>
              <a:rPr lang="en-US" altLang="ja-JP" sz="2400" dirty="0" err="1">
                <a:solidFill>
                  <a:srgbClr val="0000FF"/>
                </a:solidFill>
                <a:effectLst>
                  <a:outerShdw blurRad="38100" dist="38100" dir="2700000" algn="tl">
                    <a:srgbClr val="000000">
                      <a:alpha val="43137"/>
                    </a:srgbClr>
                  </a:outerShdw>
                </a:effectLst>
              </a:rPr>
              <a:t>Ghez</a:t>
            </a:r>
            <a:r>
              <a:rPr lang="en-US" altLang="ja-JP" sz="2400" dirty="0">
                <a:solidFill>
                  <a:srgbClr val="0000FF"/>
                </a:solidFill>
                <a:effectLst>
                  <a:outerShdw blurRad="38100" dist="38100" dir="2700000" algn="tl">
                    <a:srgbClr val="000000">
                      <a:alpha val="43137"/>
                    </a:srgbClr>
                  </a:outerShdw>
                </a:effectLst>
              </a:rPr>
              <a:t> </a:t>
            </a:r>
            <a:r>
              <a:rPr lang="en-US" altLang="ja-JP" sz="2000" dirty="0"/>
              <a:t>[UCLA] </a:t>
            </a:r>
            <a:endParaRPr lang="ja-JP" altLang="en-US" sz="2400" dirty="0"/>
          </a:p>
        </p:txBody>
      </p:sp>
      <p:sp>
        <p:nvSpPr>
          <p:cNvPr id="21" name="テキスト ボックス 20">
            <a:extLst>
              <a:ext uri="{FF2B5EF4-FFF2-40B4-BE49-F238E27FC236}">
                <a16:creationId xmlns:a16="http://schemas.microsoft.com/office/drawing/2014/main" id="{D800B976-E1BF-4B64-901F-96AA5445D2B3}"/>
              </a:ext>
            </a:extLst>
          </p:cNvPr>
          <p:cNvSpPr txBox="1"/>
          <p:nvPr/>
        </p:nvSpPr>
        <p:spPr>
          <a:xfrm>
            <a:off x="662563" y="5013176"/>
            <a:ext cx="4184840" cy="1015663"/>
          </a:xfrm>
          <a:prstGeom prst="rect">
            <a:avLst/>
          </a:prstGeom>
          <a:noFill/>
        </p:spPr>
        <p:txBody>
          <a:bodyPr wrap="square">
            <a:spAutoFit/>
          </a:bodyPr>
          <a:lstStyle/>
          <a:p>
            <a:r>
              <a:rPr lang="en-US" altLang="ja-JP" sz="2000" dirty="0"/>
              <a:t>“for the discovery of a supermassive compact object at the </a:t>
            </a:r>
            <a:r>
              <a:rPr lang="en-US" altLang="ja-JP" sz="2000" dirty="0" err="1"/>
              <a:t>centre</a:t>
            </a:r>
            <a:r>
              <a:rPr lang="en-US" altLang="ja-JP" sz="2000" dirty="0"/>
              <a:t> of our galaxy”</a:t>
            </a:r>
            <a:endParaRPr lang="ja-JP" altLang="en-US" sz="2000" dirty="0"/>
          </a:p>
        </p:txBody>
      </p:sp>
      <p:pic>
        <p:nvPicPr>
          <p:cNvPr id="23" name="図 22">
            <a:extLst>
              <a:ext uri="{FF2B5EF4-FFF2-40B4-BE49-F238E27FC236}">
                <a16:creationId xmlns:a16="http://schemas.microsoft.com/office/drawing/2014/main" id="{0F3A7B9B-A1B3-4276-A413-710F0474B3F3}"/>
              </a:ext>
            </a:extLst>
          </p:cNvPr>
          <p:cNvPicPr>
            <a:picLocks noChangeAspect="1"/>
          </p:cNvPicPr>
          <p:nvPr/>
        </p:nvPicPr>
        <p:blipFill>
          <a:blip r:embed="rId4"/>
          <a:stretch>
            <a:fillRect/>
          </a:stretch>
        </p:blipFill>
        <p:spPr>
          <a:xfrm>
            <a:off x="5572088" y="4104550"/>
            <a:ext cx="1338899" cy="2008348"/>
          </a:xfrm>
          <a:prstGeom prst="rect">
            <a:avLst/>
          </a:prstGeom>
        </p:spPr>
      </p:pic>
      <p:sp>
        <p:nvSpPr>
          <p:cNvPr id="25" name="テキスト ボックス 24">
            <a:extLst>
              <a:ext uri="{FF2B5EF4-FFF2-40B4-BE49-F238E27FC236}">
                <a16:creationId xmlns:a16="http://schemas.microsoft.com/office/drawing/2014/main" id="{60EED4A0-316D-4DFA-A1B5-171635A459EE}"/>
              </a:ext>
            </a:extLst>
          </p:cNvPr>
          <p:cNvSpPr txBox="1"/>
          <p:nvPr/>
        </p:nvSpPr>
        <p:spPr>
          <a:xfrm>
            <a:off x="5331393" y="6237312"/>
            <a:ext cx="3393406" cy="338554"/>
          </a:xfrm>
          <a:prstGeom prst="rect">
            <a:avLst/>
          </a:prstGeom>
          <a:noFill/>
        </p:spPr>
        <p:txBody>
          <a:bodyPr wrap="square">
            <a:spAutoFit/>
          </a:bodyPr>
          <a:lstStyle/>
          <a:p>
            <a:r>
              <a:rPr lang="en-US" altLang="ja-JP" sz="1600" dirty="0"/>
              <a:t>[© Nobel Media. Ill. </a:t>
            </a:r>
            <a:r>
              <a:rPr lang="en-US" altLang="ja-JP" sz="1600" dirty="0" err="1"/>
              <a:t>Niklas</a:t>
            </a:r>
            <a:r>
              <a:rPr lang="en-US" altLang="ja-JP" sz="1600" dirty="0"/>
              <a:t> </a:t>
            </a:r>
            <a:r>
              <a:rPr lang="en-US" altLang="ja-JP" sz="1600" dirty="0" err="1"/>
              <a:t>Elmehed</a:t>
            </a:r>
            <a:r>
              <a:rPr lang="en-US" altLang="ja-JP" sz="1600" dirty="0"/>
              <a:t>]</a:t>
            </a:r>
            <a:endParaRPr lang="ja-JP" altLang="en-US" sz="1600" dirty="0"/>
          </a:p>
        </p:txBody>
      </p:sp>
      <p:pic>
        <p:nvPicPr>
          <p:cNvPr id="27" name="図 26">
            <a:extLst>
              <a:ext uri="{FF2B5EF4-FFF2-40B4-BE49-F238E27FC236}">
                <a16:creationId xmlns:a16="http://schemas.microsoft.com/office/drawing/2014/main" id="{245BF66C-665A-4B36-A16E-835558226353}"/>
              </a:ext>
            </a:extLst>
          </p:cNvPr>
          <p:cNvPicPr>
            <a:picLocks noChangeAspect="1"/>
          </p:cNvPicPr>
          <p:nvPr/>
        </p:nvPicPr>
        <p:blipFill>
          <a:blip r:embed="rId5"/>
          <a:stretch>
            <a:fillRect/>
          </a:stretch>
        </p:blipFill>
        <p:spPr>
          <a:xfrm>
            <a:off x="7316853" y="4101777"/>
            <a:ext cx="1336203" cy="2004305"/>
          </a:xfrm>
          <a:prstGeom prst="rect">
            <a:avLst/>
          </a:prstGeom>
        </p:spPr>
      </p:pic>
      <p:sp>
        <p:nvSpPr>
          <p:cNvPr id="2" name="スライド番号プレースホルダー 1">
            <a:extLst>
              <a:ext uri="{FF2B5EF4-FFF2-40B4-BE49-F238E27FC236}">
                <a16:creationId xmlns:a16="http://schemas.microsoft.com/office/drawing/2014/main" id="{4FF95875-F98A-4548-89D3-A16FD20842FB}"/>
              </a:ext>
            </a:extLst>
          </p:cNvPr>
          <p:cNvSpPr>
            <a:spLocks noGrp="1"/>
          </p:cNvSpPr>
          <p:nvPr>
            <p:ph type="sldNum" sz="quarter" idx="12"/>
          </p:nvPr>
        </p:nvSpPr>
        <p:spPr/>
        <p:txBody>
          <a:bodyPr/>
          <a:lstStyle/>
          <a:p>
            <a:fld id="{93E195DB-F3B1-45FB-AF15-1376C6AEA06A}" type="slidenum">
              <a:rPr kumimoji="1" lang="ja-JP" altLang="en-US" smtClean="0"/>
              <a:t>2</a:t>
            </a:fld>
            <a:endParaRPr kumimoji="1" lang="ja-JP" altLang="en-US"/>
          </a:p>
        </p:txBody>
      </p:sp>
    </p:spTree>
    <p:extLst>
      <p:ext uri="{BB962C8B-B14F-4D97-AF65-F5344CB8AC3E}">
        <p14:creationId xmlns:p14="http://schemas.microsoft.com/office/powerpoint/2010/main" val="1591014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E5C8C8-2F6C-4863-A4BE-129FA7B0A1C9}"/>
              </a:ext>
            </a:extLst>
          </p:cNvPr>
          <p:cNvSpPr>
            <a:spLocks noGrp="1"/>
          </p:cNvSpPr>
          <p:nvPr>
            <p:ph type="title"/>
          </p:nvPr>
        </p:nvSpPr>
        <p:spPr/>
        <p:txBody>
          <a:bodyPr>
            <a:normAutofit fontScale="90000"/>
          </a:bodyPr>
          <a:lstStyle/>
          <a:p>
            <a:r>
              <a:rPr lang="ja-JP" altLang="en-US" i="0" dirty="0"/>
              <a:t>共役点</a:t>
            </a:r>
            <a:r>
              <a:rPr lang="en-US" altLang="ja-JP" i="0" dirty="0"/>
              <a:t> </a:t>
            </a:r>
            <a:endParaRPr kumimoji="1" lang="ja-JP" altLang="en-US" i="0" dirty="0"/>
          </a:p>
        </p:txBody>
      </p: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354E2538-E1A2-4C78-A31F-9737F4814AC0}"/>
                  </a:ext>
                </a:extLst>
              </p:cNvPr>
              <p:cNvSpPr txBox="1"/>
              <p:nvPr/>
            </p:nvSpPr>
            <p:spPr>
              <a:xfrm>
                <a:off x="812988" y="1180981"/>
                <a:ext cx="4680520" cy="923330"/>
              </a:xfrm>
              <a:prstGeom prst="rect">
                <a:avLst/>
              </a:prstGeom>
              <a:noFill/>
            </p:spPr>
            <p:txBody>
              <a:bodyPr wrap="square" rtlCol="0">
                <a:spAutoFit/>
              </a:bodyPr>
              <a:lstStyle/>
              <a:p>
                <a:r>
                  <a:rPr kumimoji="1" lang="ja-JP" altLang="en-US" dirty="0"/>
                  <a:t>時空点</a:t>
                </a:r>
                <a:r>
                  <a:rPr kumimoji="1" lang="en-US" altLang="ja-JP" dirty="0"/>
                  <a:t>p</a:t>
                </a:r>
                <a:r>
                  <a:rPr kumimoji="1" lang="ja-JP" altLang="en-US" dirty="0"/>
                  <a:t>を通過する隣接する２本の測地線</a:t>
                </a:r>
                <a14:m>
                  <m:oMath xmlns:m="http://schemas.openxmlformats.org/officeDocument/2006/math">
                    <m:r>
                      <a:rPr kumimoji="1" lang="en-US" altLang="ja-JP" b="0" i="1" smtClean="0">
                        <a:latin typeface="Cambria Math" panose="02040503050406030204" pitchFamily="18" charset="0"/>
                      </a:rPr>
                      <m:t>𝛾</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𝛾</m:t>
                    </m:r>
                    <m:r>
                      <a:rPr kumimoji="1" lang="en-US" altLang="ja-JP" b="0" i="1" smtClean="0">
                        <a:latin typeface="Cambria Math" panose="02040503050406030204" pitchFamily="18" charset="0"/>
                      </a:rPr>
                      <m:t>′</m:t>
                    </m:r>
                  </m:oMath>
                </a14:m>
                <a:r>
                  <a:rPr kumimoji="1" lang="ja-JP" altLang="en-US" dirty="0"/>
                  <a:t>が共に曲面</a:t>
                </a:r>
                <a:r>
                  <a:rPr kumimoji="1" lang="en-US" altLang="ja-JP" dirty="0"/>
                  <a:t>S </a:t>
                </a:r>
                <a:r>
                  <a:rPr kumimoji="1" lang="ja-JP" altLang="en-US" dirty="0"/>
                  <a:t>と直交</a:t>
                </a:r>
                <a:r>
                  <a:rPr kumimoji="1" lang="en-US" altLang="ja-JP" dirty="0"/>
                  <a:t>(</a:t>
                </a:r>
                <a:r>
                  <a:rPr kumimoji="1" lang="ja-JP" altLang="en-US" dirty="0"/>
                  <a:t>点</a:t>
                </a:r>
                <a:r>
                  <a:rPr lang="en-US" altLang="ja-JP" dirty="0"/>
                  <a:t>q</a:t>
                </a:r>
                <a:r>
                  <a:rPr lang="ja-JP" altLang="en-US" dirty="0"/>
                  <a:t>を通過</a:t>
                </a:r>
                <a:r>
                  <a:rPr lang="en-US" altLang="ja-JP" dirty="0"/>
                  <a:t>)</a:t>
                </a:r>
                <a:r>
                  <a:rPr lang="ja-JP" altLang="en-US" dirty="0"/>
                  <a:t>するとき，</a:t>
                </a:r>
                <a:r>
                  <a:rPr lang="en-US" altLang="ja-JP" dirty="0"/>
                  <a:t>p</a:t>
                </a:r>
                <a:r>
                  <a:rPr lang="ja-JP" altLang="en-US" dirty="0"/>
                  <a:t>は曲面</a:t>
                </a:r>
                <a:r>
                  <a:rPr lang="en-US" altLang="ja-JP" dirty="0"/>
                  <a:t>S</a:t>
                </a:r>
                <a:r>
                  <a:rPr lang="ja-JP" altLang="en-US" dirty="0"/>
                  <a:t> </a:t>
                </a:r>
                <a:r>
                  <a:rPr lang="en-US" altLang="ja-JP" dirty="0"/>
                  <a:t>(</a:t>
                </a:r>
                <a:r>
                  <a:rPr lang="ja-JP" altLang="en-US" dirty="0"/>
                  <a:t>点</a:t>
                </a:r>
                <a:r>
                  <a:rPr lang="en-US" altLang="ja-JP" dirty="0"/>
                  <a:t>q</a:t>
                </a:r>
                <a:r>
                  <a:rPr lang="ja-JP" altLang="en-US" dirty="0"/>
                  <a:t>）と</a:t>
                </a:r>
                <a14:m>
                  <m:oMath xmlns:m="http://schemas.openxmlformats.org/officeDocument/2006/math">
                    <m:r>
                      <a:rPr lang="en-US" altLang="ja-JP" i="1">
                        <a:latin typeface="Cambria Math" panose="02040503050406030204" pitchFamily="18" charset="0"/>
                      </a:rPr>
                      <m:t>𝛾</m:t>
                    </m:r>
                  </m:oMath>
                </a14:m>
                <a:r>
                  <a:rPr kumimoji="1" lang="ja-JP" altLang="en-US" dirty="0"/>
                  <a:t>に沿って</a:t>
                </a:r>
                <a:r>
                  <a:rPr kumimoji="1" lang="ja-JP" altLang="en-US" dirty="0">
                    <a:solidFill>
                      <a:srgbClr val="0000FF"/>
                    </a:solidFill>
                  </a:rPr>
                  <a:t>共役</a:t>
                </a:r>
                <a:r>
                  <a:rPr kumimoji="1" lang="ja-JP" altLang="en-US" dirty="0"/>
                  <a:t>であるという．</a:t>
                </a:r>
              </a:p>
            </p:txBody>
          </p:sp>
        </mc:Choice>
        <mc:Fallback xmlns="">
          <p:sp>
            <p:nvSpPr>
              <p:cNvPr id="47" name="テキスト ボックス 46">
                <a:extLst>
                  <a:ext uri="{FF2B5EF4-FFF2-40B4-BE49-F238E27FC236}">
                    <a16:creationId xmlns:a16="http://schemas.microsoft.com/office/drawing/2014/main" id="{354E2538-E1A2-4C78-A31F-9737F4814AC0}"/>
                  </a:ext>
                </a:extLst>
              </p:cNvPr>
              <p:cNvSpPr txBox="1">
                <a:spLocks noRot="1" noChangeAspect="1" noMove="1" noResize="1" noEditPoints="1" noAdjustHandles="1" noChangeArrowheads="1" noChangeShapeType="1" noTextEdit="1"/>
              </p:cNvSpPr>
              <p:nvPr/>
            </p:nvSpPr>
            <p:spPr>
              <a:xfrm>
                <a:off x="812988" y="1180981"/>
                <a:ext cx="4680520" cy="923330"/>
              </a:xfrm>
              <a:prstGeom prst="rect">
                <a:avLst/>
              </a:prstGeom>
              <a:blipFill>
                <a:blip r:embed="rId6"/>
                <a:stretch>
                  <a:fillRect l="-1042" t="-5960" b="-10596"/>
                </a:stretch>
              </a:blipFill>
            </p:spPr>
            <p:txBody>
              <a:bodyPr/>
              <a:lstStyle/>
              <a:p>
                <a:r>
                  <a:rPr lang="ja-JP" altLang="en-US">
                    <a:noFill/>
                  </a:rPr>
                  <a:t> </a:t>
                </a:r>
              </a:p>
            </p:txBody>
          </p:sp>
        </mc:Fallback>
      </mc:AlternateContent>
      <p:sp>
        <p:nvSpPr>
          <p:cNvPr id="48" name="テキスト ボックス 47">
            <a:extLst>
              <a:ext uri="{FF2B5EF4-FFF2-40B4-BE49-F238E27FC236}">
                <a16:creationId xmlns:a16="http://schemas.microsoft.com/office/drawing/2014/main" id="{1F568476-AC5B-40C1-8478-19598745B3E6}"/>
              </a:ext>
            </a:extLst>
          </p:cNvPr>
          <p:cNvSpPr txBox="1"/>
          <p:nvPr/>
        </p:nvSpPr>
        <p:spPr>
          <a:xfrm>
            <a:off x="646112" y="2335378"/>
            <a:ext cx="5236843" cy="461665"/>
          </a:xfrm>
          <a:prstGeom prst="rect">
            <a:avLst/>
          </a:prstGeom>
          <a:noFill/>
        </p:spPr>
        <p:txBody>
          <a:bodyPr wrap="square" rtlCol="0">
            <a:spAutoFit/>
          </a:bodyPr>
          <a:lstStyle/>
          <a:p>
            <a:r>
              <a:rPr kumimoji="1" lang="ja-JP" altLang="en-US" sz="2400" dirty="0">
                <a:solidFill>
                  <a:srgbClr val="0000FF"/>
                </a:solidFill>
                <a:effectLst>
                  <a:outerShdw blurRad="38100" dist="38100" dir="2700000" algn="tl">
                    <a:srgbClr val="000000">
                      <a:alpha val="43137"/>
                    </a:srgbClr>
                  </a:outerShdw>
                </a:effectLst>
              </a:rPr>
              <a:t>共役点定理 </a:t>
            </a:r>
            <a:r>
              <a:rPr kumimoji="1" lang="en-US" altLang="ja-JP" dirty="0"/>
              <a:t>[Penrose 1965; Hawking, Ellis 1973]</a:t>
            </a:r>
            <a:endParaRPr kumimoji="1" lang="ja-JP" altLang="en-US" sz="2400" dirty="0"/>
          </a:p>
        </p:txBody>
      </p:sp>
      <mc:AlternateContent xmlns:mc="http://schemas.openxmlformats.org/markup-compatibility/2006" xmlns:a14="http://schemas.microsoft.com/office/drawing/2010/main">
        <mc:Choice Requires="a14">
          <p:sp>
            <p:nvSpPr>
              <p:cNvPr id="50" name="テキスト ボックス 49">
                <a:extLst>
                  <a:ext uri="{FF2B5EF4-FFF2-40B4-BE49-F238E27FC236}">
                    <a16:creationId xmlns:a16="http://schemas.microsoft.com/office/drawing/2014/main" id="{002E01B5-5BAB-4E71-9E98-3AA807B04EE0}"/>
                  </a:ext>
                </a:extLst>
              </p:cNvPr>
              <p:cNvSpPr txBox="1"/>
              <p:nvPr/>
            </p:nvSpPr>
            <p:spPr>
              <a:xfrm>
                <a:off x="853218" y="2980813"/>
                <a:ext cx="4696885" cy="923330"/>
              </a:xfrm>
              <a:prstGeom prst="rect">
                <a:avLst/>
              </a:prstGeom>
              <a:noFill/>
            </p:spPr>
            <p:txBody>
              <a:bodyPr wrap="square" rtlCol="0">
                <a:spAutoFit/>
              </a:bodyPr>
              <a:lstStyle/>
              <a:p>
                <a:r>
                  <a:rPr lang="ja-JP" altLang="en-US" dirty="0"/>
                  <a:t>時空</a:t>
                </a:r>
                <a:r>
                  <a:rPr lang="en-US" altLang="ja-JP" dirty="0"/>
                  <a:t>p</a:t>
                </a:r>
                <a:r>
                  <a:rPr lang="ja-JP" altLang="en-US" dirty="0"/>
                  <a:t>が曲面</a:t>
                </a:r>
                <a:r>
                  <a:rPr lang="en-US" altLang="ja-JP" dirty="0"/>
                  <a:t>S</a:t>
                </a:r>
                <a:r>
                  <a:rPr lang="ja-JP" altLang="en-US" dirty="0"/>
                  <a:t> </a:t>
                </a:r>
                <a:r>
                  <a:rPr lang="en-US" altLang="ja-JP" dirty="0"/>
                  <a:t>(</a:t>
                </a:r>
                <a:r>
                  <a:rPr lang="ja-JP" altLang="en-US" dirty="0"/>
                  <a:t>点</a:t>
                </a:r>
                <a:r>
                  <a:rPr lang="en-US" altLang="ja-JP" dirty="0"/>
                  <a:t>q</a:t>
                </a:r>
                <a:r>
                  <a:rPr lang="ja-JP" altLang="en-US" dirty="0"/>
                  <a:t>）と光的測地線 </a:t>
                </a:r>
                <a14:m>
                  <m:oMath xmlns:m="http://schemas.openxmlformats.org/officeDocument/2006/math">
                    <m:r>
                      <a:rPr lang="en-US" altLang="ja-JP" i="1">
                        <a:latin typeface="Cambria Math" panose="02040503050406030204" pitchFamily="18" charset="0"/>
                      </a:rPr>
                      <m:t>𝛾</m:t>
                    </m:r>
                  </m:oMath>
                </a14:m>
                <a:r>
                  <a:rPr lang="ja-JP" altLang="en-US" dirty="0"/>
                  <a:t>に沿って共役とする．このとき，</a:t>
                </a:r>
                <a14:m>
                  <m:oMath xmlns:m="http://schemas.openxmlformats.org/officeDocument/2006/math">
                    <m:r>
                      <a:rPr lang="en-US" altLang="ja-JP" i="1">
                        <a:latin typeface="Cambria Math" panose="02040503050406030204" pitchFamily="18" charset="0"/>
                      </a:rPr>
                      <m:t>𝛾</m:t>
                    </m:r>
                  </m:oMath>
                </a14:m>
                <a:r>
                  <a:rPr lang="ja-JP" altLang="en-US" dirty="0"/>
                  <a:t>上の</a:t>
                </a:r>
                <a:r>
                  <a:rPr lang="en-US" altLang="ja-JP" dirty="0"/>
                  <a:t>p</a:t>
                </a:r>
                <a:r>
                  <a:rPr lang="ja-JP" altLang="en-US" dirty="0"/>
                  <a:t>を超えた点は，常に</a:t>
                </a:r>
                <a:r>
                  <a:rPr lang="en-US" altLang="ja-JP" dirty="0"/>
                  <a:t>S(</a:t>
                </a:r>
                <a:r>
                  <a:rPr lang="ja-JP" altLang="en-US" dirty="0"/>
                  <a:t>点</a:t>
                </a:r>
                <a:r>
                  <a:rPr lang="en-US" altLang="ja-JP" dirty="0"/>
                  <a:t>q)</a:t>
                </a:r>
                <a:r>
                  <a:rPr lang="ja-JP" altLang="en-US" dirty="0"/>
                  <a:t>と時間的曲線で結ばれる．</a:t>
                </a:r>
                <a:endParaRPr kumimoji="1" lang="ja-JP" altLang="en-US" dirty="0"/>
              </a:p>
            </p:txBody>
          </p:sp>
        </mc:Choice>
        <mc:Fallback xmlns="">
          <p:sp>
            <p:nvSpPr>
              <p:cNvPr id="50" name="テキスト ボックス 49">
                <a:extLst>
                  <a:ext uri="{FF2B5EF4-FFF2-40B4-BE49-F238E27FC236}">
                    <a16:creationId xmlns:a16="http://schemas.microsoft.com/office/drawing/2014/main" id="{002E01B5-5BAB-4E71-9E98-3AA807B04EE0}"/>
                  </a:ext>
                </a:extLst>
              </p:cNvPr>
              <p:cNvSpPr txBox="1">
                <a:spLocks noRot="1" noChangeAspect="1" noMove="1" noResize="1" noEditPoints="1" noAdjustHandles="1" noChangeArrowheads="1" noChangeShapeType="1" noTextEdit="1"/>
              </p:cNvSpPr>
              <p:nvPr/>
            </p:nvSpPr>
            <p:spPr>
              <a:xfrm>
                <a:off x="853218" y="2980813"/>
                <a:ext cx="4696885" cy="923330"/>
              </a:xfrm>
              <a:prstGeom prst="rect">
                <a:avLst/>
              </a:prstGeom>
              <a:blipFill>
                <a:blip r:embed="rId7"/>
                <a:stretch>
                  <a:fillRect l="-1169" t="-5960" b="-10596"/>
                </a:stretch>
              </a:blipFill>
            </p:spPr>
            <p:txBody>
              <a:bodyPr/>
              <a:lstStyle/>
              <a:p>
                <a:r>
                  <a:rPr lang="ja-JP" altLang="en-US">
                    <a:noFill/>
                  </a:rPr>
                  <a:t> </a:t>
                </a:r>
              </a:p>
            </p:txBody>
          </p:sp>
        </mc:Fallback>
      </mc:AlternateContent>
      <p:grpSp>
        <p:nvGrpSpPr>
          <p:cNvPr id="70" name="グループ化 69">
            <a:extLst>
              <a:ext uri="{FF2B5EF4-FFF2-40B4-BE49-F238E27FC236}">
                <a16:creationId xmlns:a16="http://schemas.microsoft.com/office/drawing/2014/main" id="{CD8BBA4C-4811-4830-9305-59380A2C2442}"/>
              </a:ext>
            </a:extLst>
          </p:cNvPr>
          <p:cNvGrpSpPr/>
          <p:nvPr/>
        </p:nvGrpSpPr>
        <p:grpSpPr>
          <a:xfrm>
            <a:off x="6012160" y="910647"/>
            <a:ext cx="1728192" cy="2044252"/>
            <a:chOff x="6174223" y="695915"/>
            <a:chExt cx="1221897" cy="1751393"/>
          </a:xfrm>
        </p:grpSpPr>
        <p:sp>
          <p:nvSpPr>
            <p:cNvPr id="51" name="フリーフォーム: 図形 50">
              <a:extLst>
                <a:ext uri="{FF2B5EF4-FFF2-40B4-BE49-F238E27FC236}">
                  <a16:creationId xmlns:a16="http://schemas.microsoft.com/office/drawing/2014/main" id="{A9C5F560-F74F-40AB-8D23-DF0F9E35A475}"/>
                </a:ext>
              </a:extLst>
            </p:cNvPr>
            <p:cNvSpPr/>
            <p:nvPr/>
          </p:nvSpPr>
          <p:spPr>
            <a:xfrm>
              <a:off x="6174223" y="1796432"/>
              <a:ext cx="979136" cy="517890"/>
            </a:xfrm>
            <a:custGeom>
              <a:avLst/>
              <a:gdLst>
                <a:gd name="connsiteX0" fmla="*/ 0 w 979136"/>
                <a:gd name="connsiteY0" fmla="*/ 0 h 517890"/>
                <a:gd name="connsiteX1" fmla="*/ 525982 w 979136"/>
                <a:gd name="connsiteY1" fmla="*/ 161841 h 517890"/>
                <a:gd name="connsiteX2" fmla="*/ 979136 w 979136"/>
                <a:gd name="connsiteY2" fmla="*/ 517890 h 517890"/>
                <a:gd name="connsiteX3" fmla="*/ 979136 w 979136"/>
                <a:gd name="connsiteY3" fmla="*/ 517890 h 517890"/>
              </a:gdLst>
              <a:ahLst/>
              <a:cxnLst>
                <a:cxn ang="0">
                  <a:pos x="connsiteX0" y="connsiteY0"/>
                </a:cxn>
                <a:cxn ang="0">
                  <a:pos x="connsiteX1" y="connsiteY1"/>
                </a:cxn>
                <a:cxn ang="0">
                  <a:pos x="connsiteX2" y="connsiteY2"/>
                </a:cxn>
                <a:cxn ang="0">
                  <a:pos x="connsiteX3" y="connsiteY3"/>
                </a:cxn>
              </a:cxnLst>
              <a:rect l="l" t="t" r="r" b="b"/>
              <a:pathLst>
                <a:path w="979136" h="517890">
                  <a:moveTo>
                    <a:pt x="0" y="0"/>
                  </a:moveTo>
                  <a:cubicBezTo>
                    <a:pt x="181396" y="37763"/>
                    <a:pt x="362793" y="75526"/>
                    <a:pt x="525982" y="161841"/>
                  </a:cubicBezTo>
                  <a:cubicBezTo>
                    <a:pt x="689171" y="248156"/>
                    <a:pt x="979136" y="517890"/>
                    <a:pt x="979136" y="517890"/>
                  </a:cubicBezTo>
                  <a:lnTo>
                    <a:pt x="979136" y="51789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EED25AA3-8580-4C5E-8B47-230A45DE7330}"/>
                </a:ext>
              </a:extLst>
            </p:cNvPr>
            <p:cNvSpPr/>
            <p:nvPr/>
          </p:nvSpPr>
          <p:spPr>
            <a:xfrm>
              <a:off x="6481720" y="825388"/>
              <a:ext cx="914400" cy="1035780"/>
            </a:xfrm>
            <a:custGeom>
              <a:avLst/>
              <a:gdLst>
                <a:gd name="connsiteX0" fmla="*/ 0 w 914400"/>
                <a:gd name="connsiteY0" fmla="*/ 1035780 h 1035780"/>
                <a:gd name="connsiteX1" fmla="*/ 186117 w 914400"/>
                <a:gd name="connsiteY1" fmla="*/ 655454 h 1035780"/>
                <a:gd name="connsiteX2" fmla="*/ 914400 w 914400"/>
                <a:gd name="connsiteY2" fmla="*/ 0 h 1035780"/>
              </a:gdLst>
              <a:ahLst/>
              <a:cxnLst>
                <a:cxn ang="0">
                  <a:pos x="connsiteX0" y="connsiteY0"/>
                </a:cxn>
                <a:cxn ang="0">
                  <a:pos x="connsiteX1" y="connsiteY1"/>
                </a:cxn>
                <a:cxn ang="0">
                  <a:pos x="connsiteX2" y="connsiteY2"/>
                </a:cxn>
              </a:cxnLst>
              <a:rect l="l" t="t" r="r" b="b"/>
              <a:pathLst>
                <a:path w="914400" h="1035780">
                  <a:moveTo>
                    <a:pt x="0" y="1035780"/>
                  </a:moveTo>
                  <a:cubicBezTo>
                    <a:pt x="16858" y="931932"/>
                    <a:pt x="33717" y="828084"/>
                    <a:pt x="186117" y="655454"/>
                  </a:cubicBezTo>
                  <a:cubicBezTo>
                    <a:pt x="338517" y="482824"/>
                    <a:pt x="626458" y="241412"/>
                    <a:pt x="9144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0D44856A-9368-4B4A-A24A-D740FFF74B13}"/>
                </a:ext>
              </a:extLst>
            </p:cNvPr>
            <p:cNvSpPr/>
            <p:nvPr/>
          </p:nvSpPr>
          <p:spPr>
            <a:xfrm>
              <a:off x="6643561" y="695915"/>
              <a:ext cx="695915" cy="1254266"/>
            </a:xfrm>
            <a:custGeom>
              <a:avLst/>
              <a:gdLst>
                <a:gd name="connsiteX0" fmla="*/ 0 w 695915"/>
                <a:gd name="connsiteY0" fmla="*/ 1254266 h 1254266"/>
                <a:gd name="connsiteX1" fmla="*/ 275129 w 695915"/>
                <a:gd name="connsiteY1" fmla="*/ 784927 h 1254266"/>
                <a:gd name="connsiteX2" fmla="*/ 695915 w 695915"/>
                <a:gd name="connsiteY2" fmla="*/ 0 h 1254266"/>
              </a:gdLst>
              <a:ahLst/>
              <a:cxnLst>
                <a:cxn ang="0">
                  <a:pos x="connsiteX0" y="connsiteY0"/>
                </a:cxn>
                <a:cxn ang="0">
                  <a:pos x="connsiteX1" y="connsiteY1"/>
                </a:cxn>
                <a:cxn ang="0">
                  <a:pos x="connsiteX2" y="connsiteY2"/>
                </a:cxn>
              </a:cxnLst>
              <a:rect l="l" t="t" r="r" b="b"/>
              <a:pathLst>
                <a:path w="695915" h="1254266">
                  <a:moveTo>
                    <a:pt x="0" y="1254266"/>
                  </a:moveTo>
                  <a:cubicBezTo>
                    <a:pt x="79571" y="1124118"/>
                    <a:pt x="159143" y="993971"/>
                    <a:pt x="275129" y="784927"/>
                  </a:cubicBezTo>
                  <a:cubicBezTo>
                    <a:pt x="391115" y="575883"/>
                    <a:pt x="543515" y="287941"/>
                    <a:pt x="69591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a:extLst>
                <a:ext uri="{FF2B5EF4-FFF2-40B4-BE49-F238E27FC236}">
                  <a16:creationId xmlns:a16="http://schemas.microsoft.com/office/drawing/2014/main" id="{EE6F4FED-61D8-4F29-87AF-57DA139A1B70}"/>
                </a:ext>
              </a:extLst>
            </p:cNvPr>
            <p:cNvGrpSpPr>
              <a:grpSpLocks noChangeAspect="1"/>
            </p:cNvGrpSpPr>
            <p:nvPr/>
          </p:nvGrpSpPr>
          <p:grpSpPr>
            <a:xfrm rot="11572734" flipH="1">
              <a:off x="6357560" y="1766498"/>
              <a:ext cx="133226" cy="99920"/>
              <a:chOff x="6732240" y="3212976"/>
              <a:chExt cx="288032" cy="216024"/>
            </a:xfrm>
          </p:grpSpPr>
          <p:cxnSp>
            <p:nvCxnSpPr>
              <p:cNvPr id="55" name="直線コネクタ 54">
                <a:extLst>
                  <a:ext uri="{FF2B5EF4-FFF2-40B4-BE49-F238E27FC236}">
                    <a16:creationId xmlns:a16="http://schemas.microsoft.com/office/drawing/2014/main" id="{B056F6A0-4E8C-42A5-A142-ADF7A9AC013A}"/>
                  </a:ext>
                </a:extLst>
              </p:cNvPr>
              <p:cNvCxnSpPr>
                <a:cxnSpLocks noChangeAspect="1"/>
              </p:cNvCxnSpPr>
              <p:nvPr/>
            </p:nvCxnSpPr>
            <p:spPr>
              <a:xfrm flipV="1">
                <a:off x="6732240" y="3212976"/>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7A14852D-24D5-4236-B6C1-7667273B8DA4}"/>
                  </a:ext>
                </a:extLst>
              </p:cNvPr>
              <p:cNvCxnSpPr>
                <a:cxnSpLocks noChangeAspect="1"/>
              </p:cNvCxnSpPr>
              <p:nvPr/>
            </p:nvCxnSpPr>
            <p:spPr>
              <a:xfrm>
                <a:off x="6732240" y="3429000"/>
                <a:ext cx="288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58">
              <a:extLst>
                <a:ext uri="{FF2B5EF4-FFF2-40B4-BE49-F238E27FC236}">
                  <a16:creationId xmlns:a16="http://schemas.microsoft.com/office/drawing/2014/main" id="{B26205B5-2D59-47AF-BCE3-FB72CC72F49C}"/>
                </a:ext>
              </a:extLst>
            </p:cNvPr>
            <p:cNvGrpSpPr>
              <a:grpSpLocks noChangeAspect="1"/>
            </p:cNvGrpSpPr>
            <p:nvPr/>
          </p:nvGrpSpPr>
          <p:grpSpPr>
            <a:xfrm rot="12342093">
              <a:off x="6677858" y="1889247"/>
              <a:ext cx="124293" cy="93220"/>
              <a:chOff x="6732240" y="3212976"/>
              <a:chExt cx="288032" cy="216024"/>
            </a:xfrm>
          </p:grpSpPr>
          <p:cxnSp>
            <p:nvCxnSpPr>
              <p:cNvPr id="60" name="直線コネクタ 59">
                <a:extLst>
                  <a:ext uri="{FF2B5EF4-FFF2-40B4-BE49-F238E27FC236}">
                    <a16:creationId xmlns:a16="http://schemas.microsoft.com/office/drawing/2014/main" id="{13941270-8D2C-4EA7-B198-A645CB658CE9}"/>
                  </a:ext>
                </a:extLst>
              </p:cNvPr>
              <p:cNvCxnSpPr>
                <a:cxnSpLocks noChangeAspect="1"/>
              </p:cNvCxnSpPr>
              <p:nvPr/>
            </p:nvCxnSpPr>
            <p:spPr>
              <a:xfrm flipV="1">
                <a:off x="6732240" y="3212976"/>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EB19C2FB-34A6-4F39-AC75-B7B311461126}"/>
                  </a:ext>
                </a:extLst>
              </p:cNvPr>
              <p:cNvCxnSpPr>
                <a:cxnSpLocks noChangeAspect="1"/>
              </p:cNvCxnSpPr>
              <p:nvPr/>
            </p:nvCxnSpPr>
            <p:spPr>
              <a:xfrm>
                <a:off x="6732240" y="3429000"/>
                <a:ext cx="288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テキスト ボックス 61">
              <a:extLst>
                <a:ext uri="{FF2B5EF4-FFF2-40B4-BE49-F238E27FC236}">
                  <a16:creationId xmlns:a16="http://schemas.microsoft.com/office/drawing/2014/main" id="{FED2BD68-A577-4954-AAA6-1FF91DE3992F}"/>
                </a:ext>
              </a:extLst>
            </p:cNvPr>
            <p:cNvSpPr txBox="1"/>
            <p:nvPr/>
          </p:nvSpPr>
          <p:spPr>
            <a:xfrm>
              <a:off x="6627101" y="2047198"/>
              <a:ext cx="297376" cy="400110"/>
            </a:xfrm>
            <a:prstGeom prst="rect">
              <a:avLst/>
            </a:prstGeom>
            <a:noFill/>
          </p:spPr>
          <p:txBody>
            <a:bodyPr wrap="square" rtlCol="0">
              <a:spAutoFit/>
            </a:bodyPr>
            <a:lstStyle/>
            <a:p>
              <a:r>
                <a:rPr kumimoji="1" lang="en-US" altLang="ja-JP" sz="2000" dirty="0">
                  <a:solidFill>
                    <a:srgbClr val="C00000"/>
                  </a:solidFill>
                </a:rPr>
                <a:t>S</a:t>
              </a:r>
              <a:endParaRPr kumimoji="1" lang="ja-JP" altLang="en-US" sz="2000" dirty="0">
                <a:solidFill>
                  <a:srgbClr val="C00000"/>
                </a:solidFill>
              </a:endParaRPr>
            </a:p>
          </p:txBody>
        </p:sp>
        <p:sp>
          <p:nvSpPr>
            <p:cNvPr id="65" name="テキスト ボックス 64">
              <a:extLst>
                <a:ext uri="{FF2B5EF4-FFF2-40B4-BE49-F238E27FC236}">
                  <a16:creationId xmlns:a16="http://schemas.microsoft.com/office/drawing/2014/main" id="{4618B3A6-2DDE-446E-9C99-4E08C8B842DF}"/>
                </a:ext>
              </a:extLst>
            </p:cNvPr>
            <p:cNvSpPr txBox="1"/>
            <p:nvPr/>
          </p:nvSpPr>
          <p:spPr>
            <a:xfrm>
              <a:off x="7177511" y="873707"/>
              <a:ext cx="212478" cy="400110"/>
            </a:xfrm>
            <a:prstGeom prst="rect">
              <a:avLst/>
            </a:prstGeom>
            <a:noFill/>
          </p:spPr>
          <p:txBody>
            <a:bodyPr wrap="square" rtlCol="0">
              <a:spAutoFit/>
            </a:bodyPr>
            <a:lstStyle/>
            <a:p>
              <a:r>
                <a:rPr kumimoji="1" lang="en-US" altLang="ja-JP" sz="2000" dirty="0"/>
                <a:t>p</a:t>
              </a:r>
              <a:endParaRPr kumimoji="1" lang="ja-JP" altLang="en-US" sz="2000" dirty="0"/>
            </a:p>
          </p:txBody>
        </p:sp>
        <p:sp>
          <p:nvSpPr>
            <p:cNvPr id="66" name="楕円 65">
              <a:extLst>
                <a:ext uri="{FF2B5EF4-FFF2-40B4-BE49-F238E27FC236}">
                  <a16:creationId xmlns:a16="http://schemas.microsoft.com/office/drawing/2014/main" id="{245EAA2D-3D3F-4009-903D-0E1F856787DA}"/>
                </a:ext>
              </a:extLst>
            </p:cNvPr>
            <p:cNvSpPr>
              <a:spLocks noChangeAspect="1"/>
            </p:cNvSpPr>
            <p:nvPr/>
          </p:nvSpPr>
          <p:spPr>
            <a:xfrm>
              <a:off x="7135380" y="988253"/>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7" name="テキスト ボックス 66">
                  <a:extLst>
                    <a:ext uri="{FF2B5EF4-FFF2-40B4-BE49-F238E27FC236}">
                      <a16:creationId xmlns:a16="http://schemas.microsoft.com/office/drawing/2014/main" id="{5698E481-FC72-459F-BA5B-995DF24FEA6E}"/>
                    </a:ext>
                  </a:extLst>
                </p:cNvPr>
                <p:cNvSpPr txBox="1"/>
                <p:nvPr/>
              </p:nvSpPr>
              <p:spPr>
                <a:xfrm>
                  <a:off x="6902647" y="1454696"/>
                  <a:ext cx="1777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𝛾</m:t>
                        </m:r>
                      </m:oMath>
                    </m:oMathPara>
                  </a14:m>
                  <a:endParaRPr kumimoji="1" lang="ja-JP" altLang="en-US" dirty="0"/>
                </a:p>
              </p:txBody>
            </p:sp>
          </mc:Choice>
          <mc:Fallback xmlns="">
            <p:sp>
              <p:nvSpPr>
                <p:cNvPr id="67" name="テキスト ボックス 66">
                  <a:extLst>
                    <a:ext uri="{FF2B5EF4-FFF2-40B4-BE49-F238E27FC236}">
                      <a16:creationId xmlns:a16="http://schemas.microsoft.com/office/drawing/2014/main" id="{5698E481-FC72-459F-BA5B-995DF24FEA6E}"/>
                    </a:ext>
                  </a:extLst>
                </p:cNvPr>
                <p:cNvSpPr txBox="1">
                  <a:spLocks noRot="1" noChangeAspect="1" noMove="1" noResize="1" noEditPoints="1" noAdjustHandles="1" noChangeArrowheads="1" noChangeShapeType="1" noTextEdit="1"/>
                </p:cNvSpPr>
                <p:nvPr/>
              </p:nvSpPr>
              <p:spPr>
                <a:xfrm>
                  <a:off x="6902647" y="1454696"/>
                  <a:ext cx="177741" cy="276999"/>
                </a:xfrm>
                <a:prstGeom prst="rect">
                  <a:avLst/>
                </a:prstGeom>
                <a:blipFill>
                  <a:blip r:embed="rId8"/>
                  <a:stretch>
                    <a:fillRect l="-7317" r="-7317" b="-37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41EA7C27-A1D2-4C0B-BD30-5C4663457226}"/>
                    </a:ext>
                  </a:extLst>
                </p:cNvPr>
                <p:cNvSpPr txBox="1"/>
                <p:nvPr/>
              </p:nvSpPr>
              <p:spPr>
                <a:xfrm>
                  <a:off x="6469985" y="1275737"/>
                  <a:ext cx="2308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𝛾</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69" name="テキスト ボックス 68">
                  <a:extLst>
                    <a:ext uri="{FF2B5EF4-FFF2-40B4-BE49-F238E27FC236}">
                      <a16:creationId xmlns:a16="http://schemas.microsoft.com/office/drawing/2014/main" id="{41EA7C27-A1D2-4C0B-BD30-5C4663457226}"/>
                    </a:ext>
                  </a:extLst>
                </p:cNvPr>
                <p:cNvSpPr txBox="1">
                  <a:spLocks noRot="1" noChangeAspect="1" noMove="1" noResize="1" noEditPoints="1" noAdjustHandles="1" noChangeArrowheads="1" noChangeShapeType="1" noTextEdit="1"/>
                </p:cNvSpPr>
                <p:nvPr/>
              </p:nvSpPr>
              <p:spPr>
                <a:xfrm>
                  <a:off x="6469985" y="1275737"/>
                  <a:ext cx="230832" cy="276999"/>
                </a:xfrm>
                <a:prstGeom prst="rect">
                  <a:avLst/>
                </a:prstGeom>
                <a:blipFill>
                  <a:blip r:embed="rId9"/>
                  <a:stretch>
                    <a:fillRect l="-13208" t="-5660" r="-13208" b="-15094"/>
                  </a:stretch>
                </a:blipFill>
              </p:spPr>
              <p:txBody>
                <a:bodyPr/>
                <a:lstStyle/>
                <a:p>
                  <a:r>
                    <a:rPr lang="ja-JP" altLang="en-US">
                      <a:noFill/>
                    </a:rPr>
                    <a:t> </a:t>
                  </a:r>
                </a:p>
              </p:txBody>
            </p:sp>
          </mc:Fallback>
        </mc:AlternateContent>
      </p:grpSp>
      <p:grpSp>
        <p:nvGrpSpPr>
          <p:cNvPr id="91" name="グループ化 90">
            <a:extLst>
              <a:ext uri="{FF2B5EF4-FFF2-40B4-BE49-F238E27FC236}">
                <a16:creationId xmlns:a16="http://schemas.microsoft.com/office/drawing/2014/main" id="{FDC8919B-B868-4998-9AD1-82FDA895E20D}"/>
              </a:ext>
            </a:extLst>
          </p:cNvPr>
          <p:cNvGrpSpPr/>
          <p:nvPr/>
        </p:nvGrpSpPr>
        <p:grpSpPr>
          <a:xfrm>
            <a:off x="5996455" y="5517926"/>
            <a:ext cx="2736299" cy="584775"/>
            <a:chOff x="5800166" y="6091578"/>
            <a:chExt cx="2736299" cy="584775"/>
          </a:xfrm>
        </p:grpSpPr>
        <p:sp>
          <p:nvSpPr>
            <p:cNvPr id="83" name="テキスト ボックス 82">
              <a:extLst>
                <a:ext uri="{FF2B5EF4-FFF2-40B4-BE49-F238E27FC236}">
                  <a16:creationId xmlns:a16="http://schemas.microsoft.com/office/drawing/2014/main" id="{6431BA10-01B2-4A67-957D-9CB6E898E7CE}"/>
                </a:ext>
              </a:extLst>
            </p:cNvPr>
            <p:cNvSpPr txBox="1"/>
            <p:nvPr/>
          </p:nvSpPr>
          <p:spPr>
            <a:xfrm>
              <a:off x="5800166" y="6091578"/>
              <a:ext cx="2736299" cy="584775"/>
            </a:xfrm>
            <a:prstGeom prst="rect">
              <a:avLst/>
            </a:prstGeom>
            <a:noFill/>
          </p:spPr>
          <p:txBody>
            <a:bodyPr wrap="square" rtlCol="0">
              <a:spAutoFit/>
            </a:bodyPr>
            <a:lstStyle/>
            <a:p>
              <a:r>
                <a:rPr kumimoji="1" lang="ja-JP" altLang="en-US" sz="1600" dirty="0"/>
                <a:t>静的</a:t>
              </a:r>
              <a:r>
                <a:rPr kumimoji="1" lang="en-US" altLang="ja-JP" sz="1600" dirty="0"/>
                <a:t>Einstein</a:t>
              </a:r>
              <a:r>
                <a:rPr kumimoji="1" lang="ja-JP" altLang="en-US" sz="1600" dirty="0"/>
                <a:t>宇宙</a:t>
              </a:r>
              <a:endParaRPr kumimoji="1" lang="en-US" altLang="ja-JP" sz="1600" dirty="0"/>
            </a:p>
            <a:p>
              <a:r>
                <a:rPr kumimoji="1" lang="ja-JP" altLang="en-US" sz="1600" dirty="0"/>
                <a:t>における光錐と共役点</a:t>
              </a:r>
            </a:p>
          </p:txBody>
        </p:sp>
        <p:pic>
          <p:nvPicPr>
            <p:cNvPr id="85" name="図 84">
              <a:extLst>
                <a:ext uri="{FF2B5EF4-FFF2-40B4-BE49-F238E27FC236}">
                  <a16:creationId xmlns:a16="http://schemas.microsoft.com/office/drawing/2014/main" id="{45A12199-D03D-405F-B43D-6FA45B66CDDD}"/>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7454809" y="6184934"/>
              <a:ext cx="699429" cy="170057"/>
            </a:xfrm>
            <a:prstGeom prst="rect">
              <a:avLst/>
            </a:prstGeom>
          </p:spPr>
        </p:pic>
      </p:grpSp>
      <p:grpSp>
        <p:nvGrpSpPr>
          <p:cNvPr id="101" name="グループ化 100">
            <a:extLst>
              <a:ext uri="{FF2B5EF4-FFF2-40B4-BE49-F238E27FC236}">
                <a16:creationId xmlns:a16="http://schemas.microsoft.com/office/drawing/2014/main" id="{041F3E9A-D8A5-4114-B3EE-BE79E049E58B}"/>
              </a:ext>
            </a:extLst>
          </p:cNvPr>
          <p:cNvGrpSpPr/>
          <p:nvPr/>
        </p:nvGrpSpPr>
        <p:grpSpPr>
          <a:xfrm>
            <a:off x="5996455" y="3191659"/>
            <a:ext cx="2194510" cy="2276094"/>
            <a:chOff x="5913916" y="3438181"/>
            <a:chExt cx="2194510" cy="2276094"/>
          </a:xfrm>
        </p:grpSpPr>
        <p:grpSp>
          <p:nvGrpSpPr>
            <p:cNvPr id="90" name="グループ化 89">
              <a:extLst>
                <a:ext uri="{FF2B5EF4-FFF2-40B4-BE49-F238E27FC236}">
                  <a16:creationId xmlns:a16="http://schemas.microsoft.com/office/drawing/2014/main" id="{E2901D27-2D9C-49A8-99B6-67B67F4EFA15}"/>
                </a:ext>
              </a:extLst>
            </p:cNvPr>
            <p:cNvGrpSpPr/>
            <p:nvPr/>
          </p:nvGrpSpPr>
          <p:grpSpPr>
            <a:xfrm>
              <a:off x="6324115" y="3438181"/>
              <a:ext cx="1498336" cy="2249171"/>
              <a:chOff x="5962518" y="3589104"/>
              <a:chExt cx="1498336" cy="2249171"/>
            </a:xfrm>
          </p:grpSpPr>
          <p:sp>
            <p:nvSpPr>
              <p:cNvPr id="87" name="直角三角形 86">
                <a:extLst>
                  <a:ext uri="{FF2B5EF4-FFF2-40B4-BE49-F238E27FC236}">
                    <a16:creationId xmlns:a16="http://schemas.microsoft.com/office/drawing/2014/main" id="{13BC501F-AA2E-46CD-A833-5D32139A8A4F}"/>
                  </a:ext>
                </a:extLst>
              </p:cNvPr>
              <p:cNvSpPr/>
              <p:nvPr/>
            </p:nvSpPr>
            <p:spPr>
              <a:xfrm flipH="1">
                <a:off x="5971936" y="4862786"/>
                <a:ext cx="1463743" cy="83088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図形 79">
                <a:extLst>
                  <a:ext uri="{FF2B5EF4-FFF2-40B4-BE49-F238E27FC236}">
                    <a16:creationId xmlns:a16="http://schemas.microsoft.com/office/drawing/2014/main" id="{F3F62809-F509-4DE0-BB18-158A157B891B}"/>
                  </a:ext>
                </a:extLst>
              </p:cNvPr>
              <p:cNvSpPr/>
              <p:nvPr/>
            </p:nvSpPr>
            <p:spPr>
              <a:xfrm>
                <a:off x="5988544" y="4854589"/>
                <a:ext cx="1455666" cy="841572"/>
              </a:xfrm>
              <a:custGeom>
                <a:avLst/>
                <a:gdLst>
                  <a:gd name="connsiteX0" fmla="*/ 0 w 1455666"/>
                  <a:gd name="connsiteY0" fmla="*/ 841572 h 841572"/>
                  <a:gd name="connsiteX1" fmla="*/ 64736 w 1455666"/>
                  <a:gd name="connsiteY1" fmla="*/ 631179 h 841572"/>
                  <a:gd name="connsiteX2" fmla="*/ 331774 w 1455666"/>
                  <a:gd name="connsiteY2" fmla="*/ 315589 h 841572"/>
                  <a:gd name="connsiteX3" fmla="*/ 930584 w 1455666"/>
                  <a:gd name="connsiteY3" fmla="*/ 121381 h 841572"/>
                  <a:gd name="connsiteX4" fmla="*/ 1383738 w 1455666"/>
                  <a:gd name="connsiteY4" fmla="*/ 48552 h 841572"/>
                  <a:gd name="connsiteX5" fmla="*/ 1448474 w 1455666"/>
                  <a:gd name="connsiteY5" fmla="*/ 0 h 84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666" h="841572">
                    <a:moveTo>
                      <a:pt x="0" y="841572"/>
                    </a:moveTo>
                    <a:cubicBezTo>
                      <a:pt x="4720" y="780207"/>
                      <a:pt x="9440" y="718843"/>
                      <a:pt x="64736" y="631179"/>
                    </a:cubicBezTo>
                    <a:cubicBezTo>
                      <a:pt x="120032" y="543515"/>
                      <a:pt x="187466" y="400555"/>
                      <a:pt x="331774" y="315589"/>
                    </a:cubicBezTo>
                    <a:cubicBezTo>
                      <a:pt x="476082" y="230623"/>
                      <a:pt x="755257" y="165887"/>
                      <a:pt x="930584" y="121381"/>
                    </a:cubicBezTo>
                    <a:cubicBezTo>
                      <a:pt x="1105911" y="76875"/>
                      <a:pt x="1297423" y="68782"/>
                      <a:pt x="1383738" y="48552"/>
                    </a:cubicBezTo>
                    <a:cubicBezTo>
                      <a:pt x="1470053" y="28322"/>
                      <a:pt x="1459263" y="14161"/>
                      <a:pt x="1448474" y="0"/>
                    </a:cubicBezTo>
                  </a:path>
                </a:pathLst>
              </a:custGeom>
              <a:solidFill>
                <a:schemeClr val="bg1">
                  <a:lumMod val="65000"/>
                </a:schemeClr>
              </a:solidFill>
              <a:ln>
                <a:solidFill>
                  <a:srgbClr val="17DF4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8" name="グループ化 77">
                <a:extLst>
                  <a:ext uri="{FF2B5EF4-FFF2-40B4-BE49-F238E27FC236}">
                    <a16:creationId xmlns:a16="http://schemas.microsoft.com/office/drawing/2014/main" id="{A55835FC-7841-4D6F-A687-49DC36C0EF47}"/>
                  </a:ext>
                </a:extLst>
              </p:cNvPr>
              <p:cNvGrpSpPr/>
              <p:nvPr/>
            </p:nvGrpSpPr>
            <p:grpSpPr>
              <a:xfrm>
                <a:off x="5983070" y="3589104"/>
                <a:ext cx="1461517" cy="2249171"/>
                <a:chOff x="6011890" y="3268646"/>
                <a:chExt cx="1461517" cy="2249171"/>
              </a:xfrm>
              <a:solidFill>
                <a:schemeClr val="bg2">
                  <a:lumMod val="20000"/>
                  <a:lumOff val="80000"/>
                </a:schemeClr>
              </a:solidFill>
            </p:grpSpPr>
            <p:cxnSp>
              <p:nvCxnSpPr>
                <p:cNvPr id="72" name="直線コネクタ 71">
                  <a:extLst>
                    <a:ext uri="{FF2B5EF4-FFF2-40B4-BE49-F238E27FC236}">
                      <a16:creationId xmlns:a16="http://schemas.microsoft.com/office/drawing/2014/main" id="{6767C53A-1565-46CD-A147-76CA5AD322C2}"/>
                    </a:ext>
                  </a:extLst>
                </p:cNvPr>
                <p:cNvCxnSpPr/>
                <p:nvPr/>
              </p:nvCxnSpPr>
              <p:spPr>
                <a:xfrm>
                  <a:off x="6012160" y="3429000"/>
                  <a:ext cx="0" cy="1944216"/>
                </a:xfrm>
                <a:prstGeom prst="line">
                  <a:avLst/>
                </a:prstGeom>
                <a:grpFill/>
              </p:spPr>
              <p:style>
                <a:lnRef idx="1">
                  <a:schemeClr val="dk1"/>
                </a:lnRef>
                <a:fillRef idx="0">
                  <a:schemeClr val="dk1"/>
                </a:fillRef>
                <a:effectRef idx="0">
                  <a:schemeClr val="dk1"/>
                </a:effectRef>
                <a:fontRef idx="minor">
                  <a:schemeClr val="tx1"/>
                </a:fontRef>
              </p:style>
            </p:cxnSp>
            <p:cxnSp>
              <p:nvCxnSpPr>
                <p:cNvPr id="74" name="直線コネクタ 73">
                  <a:extLst>
                    <a:ext uri="{FF2B5EF4-FFF2-40B4-BE49-F238E27FC236}">
                      <a16:creationId xmlns:a16="http://schemas.microsoft.com/office/drawing/2014/main" id="{F388830A-A990-4E47-9DE7-F936B2065DA7}"/>
                    </a:ext>
                  </a:extLst>
                </p:cNvPr>
                <p:cNvCxnSpPr>
                  <a:cxnSpLocks/>
                </p:cNvCxnSpPr>
                <p:nvPr/>
              </p:nvCxnSpPr>
              <p:spPr>
                <a:xfrm>
                  <a:off x="7473407" y="3429000"/>
                  <a:ext cx="0" cy="1944216"/>
                </a:xfrm>
                <a:prstGeom prst="line">
                  <a:avLst/>
                </a:prstGeom>
                <a:grpFill/>
              </p:spPr>
              <p:style>
                <a:lnRef idx="1">
                  <a:schemeClr val="dk1"/>
                </a:lnRef>
                <a:fillRef idx="0">
                  <a:schemeClr val="dk1"/>
                </a:fillRef>
                <a:effectRef idx="0">
                  <a:schemeClr val="dk1"/>
                </a:effectRef>
                <a:fontRef idx="minor">
                  <a:schemeClr val="tx1"/>
                </a:fontRef>
              </p:style>
            </p:cxnSp>
            <p:sp>
              <p:nvSpPr>
                <p:cNvPr id="75" name="楕円 74">
                  <a:extLst>
                    <a:ext uri="{FF2B5EF4-FFF2-40B4-BE49-F238E27FC236}">
                      <a16:creationId xmlns:a16="http://schemas.microsoft.com/office/drawing/2014/main" id="{ACBC629D-EF16-409A-8FB7-2B82303055E7}"/>
                    </a:ext>
                  </a:extLst>
                </p:cNvPr>
                <p:cNvSpPr/>
                <p:nvPr/>
              </p:nvSpPr>
              <p:spPr>
                <a:xfrm>
                  <a:off x="6011890" y="3268646"/>
                  <a:ext cx="1453496" cy="28803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楕円 76">
                  <a:extLst>
                    <a:ext uri="{FF2B5EF4-FFF2-40B4-BE49-F238E27FC236}">
                      <a16:creationId xmlns:a16="http://schemas.microsoft.com/office/drawing/2014/main" id="{F2F67D23-D1C4-47C0-97B7-45653FCB440C}"/>
                    </a:ext>
                  </a:extLst>
                </p:cNvPr>
                <p:cNvSpPr/>
                <p:nvPr/>
              </p:nvSpPr>
              <p:spPr>
                <a:xfrm>
                  <a:off x="6018449" y="5229785"/>
                  <a:ext cx="1453496" cy="288032"/>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1" name="フリーフォーム: 図形 80">
                <a:extLst>
                  <a:ext uri="{FF2B5EF4-FFF2-40B4-BE49-F238E27FC236}">
                    <a16:creationId xmlns:a16="http://schemas.microsoft.com/office/drawing/2014/main" id="{CB045DAC-0D10-4868-AEC4-F5E740B8A60A}"/>
                  </a:ext>
                </a:extLst>
              </p:cNvPr>
              <p:cNvSpPr/>
              <p:nvPr/>
            </p:nvSpPr>
            <p:spPr>
              <a:xfrm>
                <a:off x="5994389" y="4337331"/>
                <a:ext cx="1440383" cy="509798"/>
              </a:xfrm>
              <a:custGeom>
                <a:avLst/>
                <a:gdLst>
                  <a:gd name="connsiteX0" fmla="*/ 1440383 w 1440383"/>
                  <a:gd name="connsiteY0" fmla="*/ 509798 h 509798"/>
                  <a:gd name="connsiteX1" fmla="*/ 1416106 w 1440383"/>
                  <a:gd name="connsiteY1" fmla="*/ 404602 h 509798"/>
                  <a:gd name="connsiteX2" fmla="*/ 1383738 w 1440383"/>
                  <a:gd name="connsiteY2" fmla="*/ 372234 h 509798"/>
                  <a:gd name="connsiteX3" fmla="*/ 1035781 w 1440383"/>
                  <a:gd name="connsiteY3" fmla="*/ 210393 h 509798"/>
                  <a:gd name="connsiteX4" fmla="*/ 356050 w 1440383"/>
                  <a:gd name="connsiteY4" fmla="*/ 40460 h 509798"/>
                  <a:gd name="connsiteX5" fmla="*/ 80921 w 1440383"/>
                  <a:gd name="connsiteY5" fmla="*/ 24276 h 509798"/>
                  <a:gd name="connsiteX6" fmla="*/ 0 w 1440383"/>
                  <a:gd name="connsiteY6" fmla="*/ 0 h 5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383" h="509798">
                    <a:moveTo>
                      <a:pt x="1440383" y="509798"/>
                    </a:moveTo>
                    <a:cubicBezTo>
                      <a:pt x="1432965" y="468663"/>
                      <a:pt x="1425547" y="427529"/>
                      <a:pt x="1416106" y="404602"/>
                    </a:cubicBezTo>
                    <a:cubicBezTo>
                      <a:pt x="1406665" y="381675"/>
                      <a:pt x="1447126" y="404602"/>
                      <a:pt x="1383738" y="372234"/>
                    </a:cubicBezTo>
                    <a:cubicBezTo>
                      <a:pt x="1320350" y="339866"/>
                      <a:pt x="1207062" y="265689"/>
                      <a:pt x="1035781" y="210393"/>
                    </a:cubicBezTo>
                    <a:cubicBezTo>
                      <a:pt x="864500" y="155097"/>
                      <a:pt x="515193" y="71479"/>
                      <a:pt x="356050" y="40460"/>
                    </a:cubicBezTo>
                    <a:cubicBezTo>
                      <a:pt x="196907" y="9440"/>
                      <a:pt x="140263" y="31019"/>
                      <a:pt x="80921" y="24276"/>
                    </a:cubicBezTo>
                    <a:cubicBezTo>
                      <a:pt x="21579" y="17533"/>
                      <a:pt x="10789" y="8766"/>
                      <a:pt x="0" y="0"/>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フリーフォーム: 図形 81">
                <a:extLst>
                  <a:ext uri="{FF2B5EF4-FFF2-40B4-BE49-F238E27FC236}">
                    <a16:creationId xmlns:a16="http://schemas.microsoft.com/office/drawing/2014/main" id="{97514F9E-E8DF-48DD-98DD-49AD1665168B}"/>
                  </a:ext>
                </a:extLst>
              </p:cNvPr>
              <p:cNvSpPr/>
              <p:nvPr/>
            </p:nvSpPr>
            <p:spPr>
              <a:xfrm>
                <a:off x="6004290" y="4207858"/>
                <a:ext cx="752560" cy="153749"/>
              </a:xfrm>
              <a:custGeom>
                <a:avLst/>
                <a:gdLst>
                  <a:gd name="connsiteX0" fmla="*/ 0 w 752560"/>
                  <a:gd name="connsiteY0" fmla="*/ 153749 h 153749"/>
                  <a:gd name="connsiteX1" fmla="*/ 97105 w 752560"/>
                  <a:gd name="connsiteY1" fmla="*/ 145657 h 153749"/>
                  <a:gd name="connsiteX2" fmla="*/ 420786 w 752560"/>
                  <a:gd name="connsiteY2" fmla="*/ 113289 h 153749"/>
                  <a:gd name="connsiteX3" fmla="*/ 752560 w 752560"/>
                  <a:gd name="connsiteY3" fmla="*/ 0 h 153749"/>
                </a:gdLst>
                <a:ahLst/>
                <a:cxnLst>
                  <a:cxn ang="0">
                    <a:pos x="connsiteX0" y="connsiteY0"/>
                  </a:cxn>
                  <a:cxn ang="0">
                    <a:pos x="connsiteX1" y="connsiteY1"/>
                  </a:cxn>
                  <a:cxn ang="0">
                    <a:pos x="connsiteX2" y="connsiteY2"/>
                  </a:cxn>
                  <a:cxn ang="0">
                    <a:pos x="connsiteX3" y="connsiteY3"/>
                  </a:cxn>
                </a:cxnLst>
                <a:rect l="l" t="t" r="r" b="b"/>
                <a:pathLst>
                  <a:path w="752560" h="153749">
                    <a:moveTo>
                      <a:pt x="0" y="153749"/>
                    </a:moveTo>
                    <a:lnTo>
                      <a:pt x="97105" y="145657"/>
                    </a:lnTo>
                    <a:cubicBezTo>
                      <a:pt x="167236" y="138914"/>
                      <a:pt x="311544" y="137565"/>
                      <a:pt x="420786" y="113289"/>
                    </a:cubicBezTo>
                    <a:cubicBezTo>
                      <a:pt x="530029" y="89013"/>
                      <a:pt x="641294" y="44506"/>
                      <a:pt x="752560" y="0"/>
                    </a:cubicBez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直角三角形 88">
                <a:extLst>
                  <a:ext uri="{FF2B5EF4-FFF2-40B4-BE49-F238E27FC236}">
                    <a16:creationId xmlns:a16="http://schemas.microsoft.com/office/drawing/2014/main" id="{7BF8CC55-22A3-41DF-BC4A-C8FDD47E6FC4}"/>
                  </a:ext>
                </a:extLst>
              </p:cNvPr>
              <p:cNvSpPr/>
              <p:nvPr/>
            </p:nvSpPr>
            <p:spPr>
              <a:xfrm flipH="1">
                <a:off x="5969990" y="4860618"/>
                <a:ext cx="1490864" cy="768775"/>
              </a:xfrm>
              <a:prstGeom prst="rtTriangle">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図形 78">
                <a:extLst>
                  <a:ext uri="{FF2B5EF4-FFF2-40B4-BE49-F238E27FC236}">
                    <a16:creationId xmlns:a16="http://schemas.microsoft.com/office/drawing/2014/main" id="{5C7DE7B5-A0E0-4D83-8D7C-D4C2EA09CD69}"/>
                  </a:ext>
                </a:extLst>
              </p:cNvPr>
              <p:cNvSpPr/>
              <p:nvPr/>
            </p:nvSpPr>
            <p:spPr>
              <a:xfrm>
                <a:off x="5962518" y="4847129"/>
                <a:ext cx="1464659" cy="841572"/>
              </a:xfrm>
              <a:custGeom>
                <a:avLst/>
                <a:gdLst>
                  <a:gd name="connsiteX0" fmla="*/ 0 w 1464659"/>
                  <a:gd name="connsiteY0" fmla="*/ 841572 h 841572"/>
                  <a:gd name="connsiteX1" fmla="*/ 234669 w 1464659"/>
                  <a:gd name="connsiteY1" fmla="*/ 623087 h 841572"/>
                  <a:gd name="connsiteX2" fmla="*/ 784928 w 1464659"/>
                  <a:gd name="connsiteY2" fmla="*/ 307497 h 841572"/>
                  <a:gd name="connsiteX3" fmla="*/ 1383738 w 1464659"/>
                  <a:gd name="connsiteY3" fmla="*/ 89012 h 841572"/>
                  <a:gd name="connsiteX4" fmla="*/ 1456566 w 1464659"/>
                  <a:gd name="connsiteY4" fmla="*/ 0 h 841572"/>
                  <a:gd name="connsiteX5" fmla="*/ 1456566 w 1464659"/>
                  <a:gd name="connsiteY5" fmla="*/ 0 h 841572"/>
                  <a:gd name="connsiteX6" fmla="*/ 1464659 w 1464659"/>
                  <a:gd name="connsiteY6" fmla="*/ 8092 h 84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59" h="841572">
                    <a:moveTo>
                      <a:pt x="0" y="841572"/>
                    </a:moveTo>
                    <a:cubicBezTo>
                      <a:pt x="51924" y="776835"/>
                      <a:pt x="103848" y="712099"/>
                      <a:pt x="234669" y="623087"/>
                    </a:cubicBezTo>
                    <a:cubicBezTo>
                      <a:pt x="365490" y="534075"/>
                      <a:pt x="593417" y="396509"/>
                      <a:pt x="784928" y="307497"/>
                    </a:cubicBezTo>
                    <a:cubicBezTo>
                      <a:pt x="976440" y="218484"/>
                      <a:pt x="1271798" y="140261"/>
                      <a:pt x="1383738" y="89012"/>
                    </a:cubicBezTo>
                    <a:cubicBezTo>
                      <a:pt x="1495678" y="37763"/>
                      <a:pt x="1456566" y="0"/>
                      <a:pt x="1456566" y="0"/>
                    </a:cubicBezTo>
                    <a:lnTo>
                      <a:pt x="1456566" y="0"/>
                    </a:lnTo>
                    <a:lnTo>
                      <a:pt x="1464659" y="8092"/>
                    </a:lnTo>
                  </a:path>
                </a:pathLst>
              </a:custGeom>
              <a:solidFill>
                <a:schemeClr val="bg1">
                  <a:lumMod val="85000"/>
                  <a:alpha val="70000"/>
                </a:schemeClr>
              </a:solidFill>
              <a:ln>
                <a:solidFill>
                  <a:srgbClr val="17D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テキスト ボックス 91">
              <a:extLst>
                <a:ext uri="{FF2B5EF4-FFF2-40B4-BE49-F238E27FC236}">
                  <a16:creationId xmlns:a16="http://schemas.microsoft.com/office/drawing/2014/main" id="{1B26B346-266E-4DDB-AF60-0D3DA59CD316}"/>
                </a:ext>
              </a:extLst>
            </p:cNvPr>
            <p:cNvSpPr txBox="1"/>
            <p:nvPr/>
          </p:nvSpPr>
          <p:spPr>
            <a:xfrm>
              <a:off x="7860764" y="4453582"/>
              <a:ext cx="247662" cy="400110"/>
            </a:xfrm>
            <a:prstGeom prst="rect">
              <a:avLst/>
            </a:prstGeom>
            <a:noFill/>
          </p:spPr>
          <p:txBody>
            <a:bodyPr wrap="square" rtlCol="0">
              <a:spAutoFit/>
            </a:bodyPr>
            <a:lstStyle/>
            <a:p>
              <a:r>
                <a:rPr kumimoji="1" lang="en-US" altLang="ja-JP" sz="2000" dirty="0"/>
                <a:t>p</a:t>
              </a:r>
              <a:endParaRPr kumimoji="1" lang="ja-JP" altLang="en-US" sz="2000" dirty="0"/>
            </a:p>
          </p:txBody>
        </p:sp>
        <p:sp>
          <p:nvSpPr>
            <p:cNvPr id="94" name="楕円 93">
              <a:extLst>
                <a:ext uri="{FF2B5EF4-FFF2-40B4-BE49-F238E27FC236}">
                  <a16:creationId xmlns:a16="http://schemas.microsoft.com/office/drawing/2014/main" id="{8C025F0F-DC02-4653-A361-F84185495A95}"/>
                </a:ext>
              </a:extLst>
            </p:cNvPr>
            <p:cNvSpPr>
              <a:spLocks noChangeAspect="1"/>
            </p:cNvSpPr>
            <p:nvPr/>
          </p:nvSpPr>
          <p:spPr>
            <a:xfrm>
              <a:off x="7772507" y="4635763"/>
              <a:ext cx="101833" cy="840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楕円 95">
              <a:extLst>
                <a:ext uri="{FF2B5EF4-FFF2-40B4-BE49-F238E27FC236}">
                  <a16:creationId xmlns:a16="http://schemas.microsoft.com/office/drawing/2014/main" id="{CE032C14-0B82-4596-8037-398EC520C57E}"/>
                </a:ext>
              </a:extLst>
            </p:cNvPr>
            <p:cNvSpPr>
              <a:spLocks noChangeAspect="1"/>
            </p:cNvSpPr>
            <p:nvPr/>
          </p:nvSpPr>
          <p:spPr>
            <a:xfrm>
              <a:off x="6281644" y="5472201"/>
              <a:ext cx="101833" cy="840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DE642D85-6432-4C79-9680-1D016F05BFBD}"/>
                </a:ext>
              </a:extLst>
            </p:cNvPr>
            <p:cNvSpPr txBox="1"/>
            <p:nvPr/>
          </p:nvSpPr>
          <p:spPr>
            <a:xfrm>
              <a:off x="5913916" y="5314165"/>
              <a:ext cx="341784" cy="400110"/>
            </a:xfrm>
            <a:prstGeom prst="rect">
              <a:avLst/>
            </a:prstGeom>
            <a:noFill/>
          </p:spPr>
          <p:txBody>
            <a:bodyPr wrap="square">
              <a:spAutoFit/>
            </a:bodyPr>
            <a:lstStyle/>
            <a:p>
              <a:r>
                <a:rPr lang="en-US" altLang="ja-JP" sz="2000" dirty="0"/>
                <a:t>q</a:t>
              </a:r>
              <a:endParaRPr kumimoji="1" lang="ja-JP" altLang="en-US" sz="2000" dirty="0"/>
            </a:p>
          </p:txBody>
        </p:sp>
        <p:sp>
          <p:nvSpPr>
            <p:cNvPr id="99" name="フリーフォーム: 図形 98">
              <a:extLst>
                <a:ext uri="{FF2B5EF4-FFF2-40B4-BE49-F238E27FC236}">
                  <a16:creationId xmlns:a16="http://schemas.microsoft.com/office/drawing/2014/main" id="{CF19CE98-FB62-46FA-8F90-8823064188AC}"/>
                </a:ext>
              </a:extLst>
            </p:cNvPr>
            <p:cNvSpPr/>
            <p:nvPr/>
          </p:nvSpPr>
          <p:spPr>
            <a:xfrm>
              <a:off x="6344156" y="4224042"/>
              <a:ext cx="283221" cy="1286634"/>
            </a:xfrm>
            <a:custGeom>
              <a:avLst/>
              <a:gdLst>
                <a:gd name="connsiteX0" fmla="*/ 0 w 283221"/>
                <a:gd name="connsiteY0" fmla="*/ 1286634 h 1286634"/>
                <a:gd name="connsiteX1" fmla="*/ 105196 w 283221"/>
                <a:gd name="connsiteY1" fmla="*/ 582627 h 1286634"/>
                <a:gd name="connsiteX2" fmla="*/ 283221 w 283221"/>
                <a:gd name="connsiteY2" fmla="*/ 0 h 1286634"/>
                <a:gd name="connsiteX3" fmla="*/ 283221 w 283221"/>
                <a:gd name="connsiteY3" fmla="*/ 0 h 1286634"/>
              </a:gdLst>
              <a:ahLst/>
              <a:cxnLst>
                <a:cxn ang="0">
                  <a:pos x="connsiteX0" y="connsiteY0"/>
                </a:cxn>
                <a:cxn ang="0">
                  <a:pos x="connsiteX1" y="connsiteY1"/>
                </a:cxn>
                <a:cxn ang="0">
                  <a:pos x="connsiteX2" y="connsiteY2"/>
                </a:cxn>
                <a:cxn ang="0">
                  <a:pos x="connsiteX3" y="connsiteY3"/>
                </a:cxn>
              </a:cxnLst>
              <a:rect l="l" t="t" r="r" b="b"/>
              <a:pathLst>
                <a:path w="283221" h="1286634">
                  <a:moveTo>
                    <a:pt x="0" y="1286634"/>
                  </a:moveTo>
                  <a:cubicBezTo>
                    <a:pt x="28996" y="1041850"/>
                    <a:pt x="57993" y="797066"/>
                    <a:pt x="105196" y="582627"/>
                  </a:cubicBezTo>
                  <a:cubicBezTo>
                    <a:pt x="152399" y="368188"/>
                    <a:pt x="283221" y="0"/>
                    <a:pt x="283221" y="0"/>
                  </a:cubicBezTo>
                  <a:lnTo>
                    <a:pt x="283221" y="0"/>
                  </a:lnTo>
                </a:path>
              </a:pathLst>
            </a:custGeom>
            <a:noFill/>
            <a:ln>
              <a:solidFill>
                <a:srgbClr val="0000FF"/>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0" name="テキスト ボックス 99">
                  <a:extLst>
                    <a:ext uri="{FF2B5EF4-FFF2-40B4-BE49-F238E27FC236}">
                      <a16:creationId xmlns:a16="http://schemas.microsoft.com/office/drawing/2014/main" id="{A355F2BF-9C0D-4A05-B963-EB2BFC233FEE}"/>
                    </a:ext>
                  </a:extLst>
                </p:cNvPr>
                <p:cNvSpPr txBox="1"/>
                <p:nvPr/>
              </p:nvSpPr>
              <p:spPr>
                <a:xfrm>
                  <a:off x="7203788" y="3793010"/>
                  <a:ext cx="6009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𝐼</m:t>
                            </m:r>
                          </m:e>
                          <m:sup>
                            <m:r>
                              <a:rPr kumimoji="1" lang="en-US" altLang="ja-JP" b="0" i="1" smtClean="0">
                                <a:latin typeface="Cambria Math" panose="02040503050406030204" pitchFamily="18" charset="0"/>
                              </a:rPr>
                              <m:t>+</m:t>
                            </m:r>
                          </m:sup>
                        </m:sSup>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𝑞</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100" name="テキスト ボックス 99">
                  <a:extLst>
                    <a:ext uri="{FF2B5EF4-FFF2-40B4-BE49-F238E27FC236}">
                      <a16:creationId xmlns:a16="http://schemas.microsoft.com/office/drawing/2014/main" id="{A355F2BF-9C0D-4A05-B963-EB2BFC233FEE}"/>
                    </a:ext>
                  </a:extLst>
                </p:cNvPr>
                <p:cNvSpPr txBox="1">
                  <a:spLocks noRot="1" noChangeAspect="1" noMove="1" noResize="1" noEditPoints="1" noAdjustHandles="1" noChangeArrowheads="1" noChangeShapeType="1" noTextEdit="1"/>
                </p:cNvSpPr>
                <p:nvPr/>
              </p:nvSpPr>
              <p:spPr>
                <a:xfrm>
                  <a:off x="7203788" y="3793010"/>
                  <a:ext cx="600934" cy="276999"/>
                </a:xfrm>
                <a:prstGeom prst="rect">
                  <a:avLst/>
                </a:prstGeom>
                <a:blipFill>
                  <a:blip r:embed="rId11"/>
                  <a:stretch>
                    <a:fillRect l="-10204" t="-2174" r="-14286" b="-32609"/>
                  </a:stretch>
                </a:blipFill>
              </p:spPr>
              <p:txBody>
                <a:bodyPr/>
                <a:lstStyle/>
                <a:p>
                  <a:r>
                    <a:rPr lang="ja-JP" altLang="en-US">
                      <a:noFill/>
                    </a:rPr>
                    <a:t> </a:t>
                  </a:r>
                </a:p>
              </p:txBody>
            </p:sp>
          </mc:Fallback>
        </mc:AlternateContent>
      </p:grpSp>
      <p:sp>
        <p:nvSpPr>
          <p:cNvPr id="102" name="テキスト ボックス 101">
            <a:extLst>
              <a:ext uri="{FF2B5EF4-FFF2-40B4-BE49-F238E27FC236}">
                <a16:creationId xmlns:a16="http://schemas.microsoft.com/office/drawing/2014/main" id="{CECB4ABD-FFE0-483B-9223-9EC04F6CFB6B}"/>
              </a:ext>
            </a:extLst>
          </p:cNvPr>
          <p:cNvSpPr txBox="1"/>
          <p:nvPr/>
        </p:nvSpPr>
        <p:spPr>
          <a:xfrm>
            <a:off x="642734" y="4087913"/>
            <a:ext cx="4833824" cy="461665"/>
          </a:xfrm>
          <a:prstGeom prst="rect">
            <a:avLst/>
          </a:prstGeom>
          <a:noFill/>
        </p:spPr>
        <p:txBody>
          <a:bodyPr wrap="square" rtlCol="0">
            <a:spAutoFit/>
          </a:bodyPr>
          <a:lstStyle/>
          <a:p>
            <a:r>
              <a:rPr kumimoji="1" lang="ja-JP" altLang="en-US" sz="2400" dirty="0">
                <a:solidFill>
                  <a:srgbClr val="0000FF"/>
                </a:solidFill>
                <a:effectLst>
                  <a:outerShdw blurRad="38100" dist="38100" dir="2700000" algn="tl">
                    <a:srgbClr val="000000">
                      <a:alpha val="43137"/>
                    </a:srgbClr>
                  </a:outerShdw>
                </a:effectLst>
              </a:rPr>
              <a:t>光的収束条件（強エネルギー条件）</a:t>
            </a:r>
          </a:p>
        </p:txBody>
      </p:sp>
      <p:pic>
        <p:nvPicPr>
          <p:cNvPr id="5" name="図 4">
            <a:extLst>
              <a:ext uri="{FF2B5EF4-FFF2-40B4-BE49-F238E27FC236}">
                <a16:creationId xmlns:a16="http://schemas.microsoft.com/office/drawing/2014/main" id="{3536A89C-06C1-4A3A-93F3-11FBCB9708AA}"/>
              </a:ext>
            </a:extLst>
          </p:cNvPr>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1403648" y="4698992"/>
            <a:ext cx="2809906" cy="262095"/>
          </a:xfrm>
          <a:prstGeom prst="rect">
            <a:avLst/>
          </a:prstGeom>
        </p:spPr>
      </p:pic>
      <mc:AlternateContent xmlns:mc="http://schemas.openxmlformats.org/markup-compatibility/2006" xmlns:a14="http://schemas.microsoft.com/office/drawing/2010/main">
        <mc:Choice Requires="a14">
          <p:sp>
            <p:nvSpPr>
              <p:cNvPr id="105" name="テキスト ボックス 104">
                <a:extLst>
                  <a:ext uri="{FF2B5EF4-FFF2-40B4-BE49-F238E27FC236}">
                    <a16:creationId xmlns:a16="http://schemas.microsoft.com/office/drawing/2014/main" id="{9B7E6B1E-562C-4087-9C08-CC3F394E7381}"/>
                  </a:ext>
                </a:extLst>
              </p:cNvPr>
              <p:cNvSpPr txBox="1"/>
              <p:nvPr/>
            </p:nvSpPr>
            <p:spPr>
              <a:xfrm>
                <a:off x="793473" y="5215354"/>
                <a:ext cx="4863872" cy="1200329"/>
              </a:xfrm>
              <a:prstGeom prst="rect">
                <a:avLst/>
              </a:prstGeom>
              <a:noFill/>
            </p:spPr>
            <p:txBody>
              <a:bodyPr wrap="square" rtlCol="0">
                <a:spAutoFit/>
              </a:bodyPr>
              <a:lstStyle/>
              <a:p>
                <a:r>
                  <a:rPr kumimoji="1" lang="ja-JP" altLang="en-US" dirty="0"/>
                  <a:t>光的収束条件が満たされるとき，曲面</a:t>
                </a:r>
                <a:r>
                  <a:rPr kumimoji="1" lang="en-US" altLang="ja-JP" dirty="0"/>
                  <a:t>S</a:t>
                </a:r>
                <a:r>
                  <a:rPr kumimoji="1" lang="ja-JP" altLang="en-US" dirty="0"/>
                  <a:t>から出た光の光波面の面積が光線</a:t>
                </a:r>
                <a14:m>
                  <m:oMath xmlns:m="http://schemas.openxmlformats.org/officeDocument/2006/math">
                    <m:r>
                      <a:rPr kumimoji="1" lang="en-US" altLang="ja-JP" b="0" i="1" smtClean="0">
                        <a:latin typeface="Cambria Math" panose="02040503050406030204" pitchFamily="18" charset="0"/>
                      </a:rPr>
                      <m:t>𝛾</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𝑆</m:t>
                    </m:r>
                  </m:oMath>
                </a14:m>
                <a:r>
                  <a:rPr kumimoji="1" lang="ja-JP" altLang="en-US" dirty="0"/>
                  <a:t>で減少するとする．このとき，</a:t>
                </a:r>
                <a14:m>
                  <m:oMath xmlns:m="http://schemas.openxmlformats.org/officeDocument/2006/math">
                    <m:r>
                      <a:rPr lang="en-US" altLang="ja-JP" i="1">
                        <a:latin typeface="Cambria Math" panose="02040503050406030204" pitchFamily="18" charset="0"/>
                      </a:rPr>
                      <m:t>𝛾</m:t>
                    </m:r>
                  </m:oMath>
                </a14:m>
                <a:r>
                  <a:rPr kumimoji="1" lang="ja-JP" altLang="en-US" dirty="0"/>
                  <a:t>が無限に延長可能なら，　</a:t>
                </a:r>
                <a14:m>
                  <m:oMath xmlns:m="http://schemas.openxmlformats.org/officeDocument/2006/math">
                    <m:r>
                      <a:rPr lang="en-US" altLang="ja-JP" i="1">
                        <a:latin typeface="Cambria Math" panose="02040503050406030204" pitchFamily="18" charset="0"/>
                      </a:rPr>
                      <m:t>𝛾</m:t>
                    </m:r>
                  </m:oMath>
                </a14:m>
                <a:r>
                  <a:rPr kumimoji="1" lang="ja-JP" altLang="en-US" dirty="0"/>
                  <a:t>上に</a:t>
                </a:r>
                <a:r>
                  <a:rPr lang="en-US" altLang="ja-JP" dirty="0"/>
                  <a:t>S</a:t>
                </a:r>
                <a:r>
                  <a:rPr lang="ja-JP" altLang="en-US" dirty="0"/>
                  <a:t>の共役点が存在する．</a:t>
                </a:r>
                <a:endParaRPr kumimoji="1" lang="ja-JP" altLang="en-US" dirty="0"/>
              </a:p>
            </p:txBody>
          </p:sp>
        </mc:Choice>
        <mc:Fallback xmlns="">
          <p:sp>
            <p:nvSpPr>
              <p:cNvPr id="105" name="テキスト ボックス 104">
                <a:extLst>
                  <a:ext uri="{FF2B5EF4-FFF2-40B4-BE49-F238E27FC236}">
                    <a16:creationId xmlns:a16="http://schemas.microsoft.com/office/drawing/2014/main" id="{9B7E6B1E-562C-4087-9C08-CC3F394E7381}"/>
                  </a:ext>
                </a:extLst>
              </p:cNvPr>
              <p:cNvSpPr txBox="1">
                <a:spLocks noRot="1" noChangeAspect="1" noMove="1" noResize="1" noEditPoints="1" noAdjustHandles="1" noChangeArrowheads="1" noChangeShapeType="1" noTextEdit="1"/>
              </p:cNvSpPr>
              <p:nvPr/>
            </p:nvSpPr>
            <p:spPr>
              <a:xfrm>
                <a:off x="793473" y="5215354"/>
                <a:ext cx="4863872" cy="1200329"/>
              </a:xfrm>
              <a:prstGeom prst="rect">
                <a:avLst/>
              </a:prstGeom>
              <a:blipFill>
                <a:blip r:embed="rId13"/>
                <a:stretch>
                  <a:fillRect l="-1003" t="-4592" b="-6122"/>
                </a:stretch>
              </a:blipFill>
            </p:spPr>
            <p:txBody>
              <a:bodyPr/>
              <a:lstStyle/>
              <a:p>
                <a:r>
                  <a:rPr lang="ja-JP" altLang="en-US">
                    <a:noFill/>
                  </a:rPr>
                  <a:t> </a:t>
                </a:r>
              </a:p>
            </p:txBody>
          </p:sp>
        </mc:Fallback>
      </mc:AlternateContent>
      <p:sp>
        <p:nvSpPr>
          <p:cNvPr id="106" name="四角形: 角を丸くする 105">
            <a:extLst>
              <a:ext uri="{FF2B5EF4-FFF2-40B4-BE49-F238E27FC236}">
                <a16:creationId xmlns:a16="http://schemas.microsoft.com/office/drawing/2014/main" id="{72799553-235C-4934-BC0C-CB24082F0E10}"/>
              </a:ext>
            </a:extLst>
          </p:cNvPr>
          <p:cNvSpPr/>
          <p:nvPr/>
        </p:nvSpPr>
        <p:spPr>
          <a:xfrm>
            <a:off x="642734" y="5157192"/>
            <a:ext cx="5067111" cy="13392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四角形: 角を丸くする 110">
            <a:extLst>
              <a:ext uri="{FF2B5EF4-FFF2-40B4-BE49-F238E27FC236}">
                <a16:creationId xmlns:a16="http://schemas.microsoft.com/office/drawing/2014/main" id="{102305AC-A653-4614-A0B8-3F87E8DFB07E}"/>
              </a:ext>
            </a:extLst>
          </p:cNvPr>
          <p:cNvSpPr/>
          <p:nvPr/>
        </p:nvSpPr>
        <p:spPr>
          <a:xfrm>
            <a:off x="748553" y="2899672"/>
            <a:ext cx="4812073" cy="10388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D9C35128-F7E8-4173-B951-043796E55A80}"/>
              </a:ext>
            </a:extLst>
          </p:cNvPr>
          <p:cNvSpPr>
            <a:spLocks noGrp="1"/>
          </p:cNvSpPr>
          <p:nvPr>
            <p:ph type="sldNum" sz="quarter" idx="12"/>
          </p:nvPr>
        </p:nvSpPr>
        <p:spPr/>
        <p:txBody>
          <a:bodyPr/>
          <a:lstStyle/>
          <a:p>
            <a:fld id="{93E195DB-F3B1-45FB-AF15-1376C6AEA06A}" type="slidenum">
              <a:rPr kumimoji="1" lang="ja-JP" altLang="en-US" smtClean="0"/>
              <a:t>20</a:t>
            </a:fld>
            <a:endParaRPr kumimoji="1" lang="ja-JP" altLang="en-US"/>
          </a:p>
        </p:txBody>
      </p:sp>
      <p:pic>
        <p:nvPicPr>
          <p:cNvPr id="7" name="図 6">
            <a:extLst>
              <a:ext uri="{FF2B5EF4-FFF2-40B4-BE49-F238E27FC236}">
                <a16:creationId xmlns:a16="http://schemas.microsoft.com/office/drawing/2014/main" id="{472F0A5A-4210-4A34-815F-0B90A24984DC}"/>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6553200" y="6171657"/>
            <a:ext cx="1397333" cy="274286"/>
          </a:xfrm>
          <a:prstGeom prst="rect">
            <a:avLst/>
          </a:prstGeom>
        </p:spPr>
      </p:pic>
    </p:spTree>
    <p:extLst>
      <p:ext uri="{BB962C8B-B14F-4D97-AF65-F5344CB8AC3E}">
        <p14:creationId xmlns:p14="http://schemas.microsoft.com/office/powerpoint/2010/main" val="104696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fade">
                                      <p:cBhvr>
                                        <p:cTn id="13" dur="500"/>
                                        <p:tgtEl>
                                          <p:spTgt spid="1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500"/>
                                        <p:tgtEl>
                                          <p:spTgt spid="91"/>
                                        </p:tgtEl>
                                      </p:cBhvr>
                                    </p:animEffect>
                                  </p:childTnLst>
                                </p:cTn>
                              </p:par>
                              <p:par>
                                <p:cTn id="19" presetID="10" presetClass="entr" presetSubtype="0" fill="hold" nodeType="with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500"/>
                                        <p:tgtEl>
                                          <p:spTgt spid="101"/>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2"/>
                                        </p:tgtEl>
                                        <p:attrNameLst>
                                          <p:attrName>style.visibility</p:attrName>
                                        </p:attrNameLst>
                                      </p:cBhvr>
                                      <p:to>
                                        <p:strVal val="visible"/>
                                      </p:to>
                                    </p:set>
                                    <p:animEffect transition="in" filter="fade">
                                      <p:cBhvr>
                                        <p:cTn id="29" dur="500"/>
                                        <p:tgtEl>
                                          <p:spTgt spid="102"/>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500"/>
                                        <p:tgtEl>
                                          <p:spTgt spid="10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102" grpId="0"/>
      <p:bldP spid="105" grpId="0"/>
      <p:bldP spid="106" grpId="0" animBg="1"/>
      <p:bldP spid="1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63F267-5AE4-4CAE-BF8E-08A7490CCF9F}"/>
              </a:ext>
            </a:extLst>
          </p:cNvPr>
          <p:cNvSpPr>
            <a:spLocks noGrp="1"/>
          </p:cNvSpPr>
          <p:nvPr>
            <p:ph type="title"/>
          </p:nvPr>
        </p:nvSpPr>
        <p:spPr/>
        <p:txBody>
          <a:bodyPr/>
          <a:lstStyle/>
          <a:p>
            <a:r>
              <a:rPr kumimoji="1" lang="ja-JP" altLang="en-US" i="0" dirty="0"/>
              <a:t>特異点定理</a:t>
            </a:r>
          </a:p>
        </p:txBody>
      </p:sp>
      <p:sp>
        <p:nvSpPr>
          <p:cNvPr id="4" name="テキスト ボックス 3">
            <a:extLst>
              <a:ext uri="{FF2B5EF4-FFF2-40B4-BE49-F238E27FC236}">
                <a16:creationId xmlns:a16="http://schemas.microsoft.com/office/drawing/2014/main" id="{54239FE6-A0E1-4199-8447-DAED64C81668}"/>
              </a:ext>
            </a:extLst>
          </p:cNvPr>
          <p:cNvSpPr txBox="1"/>
          <p:nvPr/>
        </p:nvSpPr>
        <p:spPr>
          <a:xfrm>
            <a:off x="457200" y="4219528"/>
            <a:ext cx="3888432" cy="461665"/>
          </a:xfrm>
          <a:prstGeom prst="rect">
            <a:avLst/>
          </a:prstGeom>
          <a:noFill/>
        </p:spPr>
        <p:txBody>
          <a:bodyPr wrap="square" rtlCol="0">
            <a:spAutoFit/>
          </a:bodyPr>
          <a:lstStyle/>
          <a:p>
            <a:r>
              <a:rPr kumimoji="1" lang="en-US" altLang="ja-JP" sz="2400" dirty="0">
                <a:solidFill>
                  <a:srgbClr val="DF0BF5"/>
                </a:solidFill>
                <a:effectLst>
                  <a:outerShdw blurRad="38100" dist="38100" dir="2700000" algn="tl">
                    <a:srgbClr val="000000">
                      <a:alpha val="43137"/>
                    </a:srgbClr>
                  </a:outerShdw>
                </a:effectLst>
              </a:rPr>
              <a:t>Penrose</a:t>
            </a:r>
            <a:r>
              <a:rPr kumimoji="1" lang="ja-JP" altLang="en-US" sz="2400" dirty="0">
                <a:solidFill>
                  <a:srgbClr val="DF0BF5"/>
                </a:solidFill>
                <a:effectLst>
                  <a:outerShdw blurRad="38100" dist="38100" dir="2700000" algn="tl">
                    <a:srgbClr val="000000">
                      <a:alpha val="43137"/>
                    </a:srgbClr>
                  </a:outerShdw>
                </a:effectLst>
              </a:rPr>
              <a:t>の特異点定理 </a:t>
            </a:r>
            <a:r>
              <a:rPr kumimoji="1" lang="en-US" altLang="ja-JP" sz="2000" dirty="0"/>
              <a:t>[1965]</a:t>
            </a:r>
            <a:endParaRPr kumimoji="1" lang="ja-JP" altLang="en-US" dirty="0"/>
          </a:p>
        </p:txBody>
      </p:sp>
      <p:sp>
        <p:nvSpPr>
          <p:cNvPr id="5" name="テキスト ボックス 4">
            <a:extLst>
              <a:ext uri="{FF2B5EF4-FFF2-40B4-BE49-F238E27FC236}">
                <a16:creationId xmlns:a16="http://schemas.microsoft.com/office/drawing/2014/main" id="{779D3EBC-A4D4-4B56-91AE-862767C47BEB}"/>
              </a:ext>
            </a:extLst>
          </p:cNvPr>
          <p:cNvSpPr txBox="1"/>
          <p:nvPr/>
        </p:nvSpPr>
        <p:spPr>
          <a:xfrm>
            <a:off x="457200" y="1129837"/>
            <a:ext cx="3240360" cy="461665"/>
          </a:xfrm>
          <a:prstGeom prst="rect">
            <a:avLst/>
          </a:prstGeom>
          <a:noFill/>
        </p:spPr>
        <p:txBody>
          <a:bodyPr wrap="square" rtlCol="0">
            <a:spAutoFit/>
          </a:bodyPr>
          <a:lstStyle/>
          <a:p>
            <a:r>
              <a:rPr kumimoji="1" lang="ja-JP" altLang="en-US" sz="2400" dirty="0">
                <a:solidFill>
                  <a:srgbClr val="0000FF"/>
                </a:solidFill>
                <a:effectLst>
                  <a:outerShdw blurRad="38100" dist="38100" dir="2700000" algn="tl">
                    <a:srgbClr val="000000">
                      <a:alpha val="43137"/>
                    </a:srgbClr>
                  </a:outerShdw>
                </a:effectLst>
              </a:rPr>
              <a:t>捕捉面  </a:t>
            </a:r>
            <a:r>
              <a:rPr kumimoji="1" lang="en-US" altLang="ja-JP" dirty="0"/>
              <a:t>[Penrose 1965]</a:t>
            </a:r>
            <a:endParaRPr kumimoji="1" lang="ja-JP" altLang="en-US" dirty="0"/>
          </a:p>
        </p:txBody>
      </p:sp>
      <p:grpSp>
        <p:nvGrpSpPr>
          <p:cNvPr id="16" name="グループ化 15">
            <a:extLst>
              <a:ext uri="{FF2B5EF4-FFF2-40B4-BE49-F238E27FC236}">
                <a16:creationId xmlns:a16="http://schemas.microsoft.com/office/drawing/2014/main" id="{63300157-F6C7-442D-A540-623756DEE4BC}"/>
              </a:ext>
            </a:extLst>
          </p:cNvPr>
          <p:cNvGrpSpPr/>
          <p:nvPr/>
        </p:nvGrpSpPr>
        <p:grpSpPr>
          <a:xfrm>
            <a:off x="755576" y="1657513"/>
            <a:ext cx="4536504" cy="923330"/>
            <a:chOff x="903021" y="1864074"/>
            <a:chExt cx="4320480" cy="923330"/>
          </a:xfrm>
        </p:grpSpPr>
        <p:sp>
          <p:nvSpPr>
            <p:cNvPr id="10" name="テキスト ボックス 9">
              <a:extLst>
                <a:ext uri="{FF2B5EF4-FFF2-40B4-BE49-F238E27FC236}">
                  <a16:creationId xmlns:a16="http://schemas.microsoft.com/office/drawing/2014/main" id="{616A8546-1881-4431-A324-89BA871ADC10}"/>
                </a:ext>
              </a:extLst>
            </p:cNvPr>
            <p:cNvSpPr txBox="1"/>
            <p:nvPr/>
          </p:nvSpPr>
          <p:spPr>
            <a:xfrm>
              <a:off x="903021" y="1864074"/>
              <a:ext cx="4320480" cy="923330"/>
            </a:xfrm>
            <a:prstGeom prst="rect">
              <a:avLst/>
            </a:prstGeom>
            <a:noFill/>
          </p:spPr>
          <p:txBody>
            <a:bodyPr wrap="square" rtlCol="0">
              <a:spAutoFit/>
            </a:bodyPr>
            <a:lstStyle/>
            <a:p>
              <a:r>
                <a:rPr kumimoji="1" lang="ja-JP" altLang="en-US" dirty="0"/>
                <a:t>閉曲面 </a:t>
              </a:r>
              <a:r>
                <a:rPr lang="en-US" altLang="ja-JP" dirty="0"/>
                <a:t>       </a:t>
              </a:r>
              <a:r>
                <a:rPr lang="ja-JP" altLang="en-US" dirty="0"/>
                <a:t>から広がる２つの光波面の面積が，いずれも（局所的に）減少するとき，　　　を</a:t>
              </a:r>
              <a:r>
                <a:rPr lang="ja-JP" altLang="en-US" dirty="0">
                  <a:solidFill>
                    <a:srgbClr val="FF0000"/>
                  </a:solidFill>
                </a:rPr>
                <a:t>閉捕捉面</a:t>
              </a:r>
              <a:r>
                <a:rPr lang="ja-JP" altLang="en-US" dirty="0"/>
                <a:t>と呼ぶ．</a:t>
              </a:r>
              <a:endParaRPr kumimoji="1" lang="ja-JP" altLang="en-US" dirty="0"/>
            </a:p>
          </p:txBody>
        </p:sp>
        <p:pic>
          <p:nvPicPr>
            <p:cNvPr id="12" name="図 11">
              <a:extLst>
                <a:ext uri="{FF2B5EF4-FFF2-40B4-BE49-F238E27FC236}">
                  <a16:creationId xmlns:a16="http://schemas.microsoft.com/office/drawing/2014/main" id="{B73607C0-F312-46DF-A2B0-AE83A38C6F7D}"/>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4288925" y="2212143"/>
              <a:ext cx="292032" cy="241748"/>
            </a:xfrm>
            <a:prstGeom prst="rect">
              <a:avLst/>
            </a:prstGeom>
          </p:spPr>
        </p:pic>
        <p:pic>
          <p:nvPicPr>
            <p:cNvPr id="15" name="図 14">
              <a:extLst>
                <a:ext uri="{FF2B5EF4-FFF2-40B4-BE49-F238E27FC236}">
                  <a16:creationId xmlns:a16="http://schemas.microsoft.com/office/drawing/2014/main" id="{9043E6BC-7D39-494F-9BF2-B6786EB58001}"/>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1725970" y="1922307"/>
              <a:ext cx="288032" cy="238437"/>
            </a:xfrm>
            <a:prstGeom prst="rect">
              <a:avLst/>
            </a:prstGeom>
          </p:spPr>
        </p:pic>
      </p:grpSp>
      <p:sp>
        <p:nvSpPr>
          <p:cNvPr id="27" name="テキスト ボックス 26">
            <a:extLst>
              <a:ext uri="{FF2B5EF4-FFF2-40B4-BE49-F238E27FC236}">
                <a16:creationId xmlns:a16="http://schemas.microsoft.com/office/drawing/2014/main" id="{388AA209-D23C-468D-8806-9374E02308FE}"/>
              </a:ext>
            </a:extLst>
          </p:cNvPr>
          <p:cNvSpPr txBox="1"/>
          <p:nvPr/>
        </p:nvSpPr>
        <p:spPr>
          <a:xfrm>
            <a:off x="899592" y="4795919"/>
            <a:ext cx="5832648" cy="1908215"/>
          </a:xfrm>
          <a:prstGeom prst="rect">
            <a:avLst/>
          </a:prstGeom>
          <a:noFill/>
        </p:spPr>
        <p:txBody>
          <a:bodyPr wrap="square" rtlCol="0">
            <a:spAutoFit/>
          </a:bodyPr>
          <a:lstStyle/>
          <a:p>
            <a:r>
              <a:rPr kumimoji="1" lang="ja-JP" altLang="en-US" sz="2000" dirty="0"/>
              <a:t>次の条件が満たされるとき，有限なアフィンパラメータで時空境界に達する未来向きの光線が存在する：</a:t>
            </a:r>
            <a:endParaRPr kumimoji="1" lang="en-US" altLang="ja-JP" sz="2000" dirty="0"/>
          </a:p>
          <a:p>
            <a:pPr marL="457200" indent="-457200">
              <a:buFont typeface="+mj-lt"/>
              <a:buAutoNum type="arabicPeriod"/>
            </a:pPr>
            <a:r>
              <a:rPr lang="ja-JP" altLang="en-US" sz="2000" dirty="0"/>
              <a:t>コンパクトでない連結な</a:t>
            </a:r>
            <a:r>
              <a:rPr lang="en-US" altLang="ja-JP" sz="2000" dirty="0"/>
              <a:t>Cauchy</a:t>
            </a:r>
            <a:r>
              <a:rPr lang="ja-JP" altLang="en-US" sz="2000" dirty="0"/>
              <a:t>面の存在</a:t>
            </a:r>
            <a:endParaRPr lang="en-US" altLang="ja-JP" sz="2000" dirty="0"/>
          </a:p>
          <a:p>
            <a:pPr marL="457200" indent="-457200">
              <a:buFont typeface="+mj-lt"/>
              <a:buAutoNum type="arabicPeriod"/>
            </a:pPr>
            <a:r>
              <a:rPr kumimoji="1" lang="ja-JP" altLang="en-US" sz="2000" dirty="0"/>
              <a:t>光的収束条件</a:t>
            </a:r>
            <a:endParaRPr kumimoji="1" lang="en-US" altLang="ja-JP" sz="2000" dirty="0"/>
          </a:p>
          <a:p>
            <a:pPr marL="457200" indent="-457200">
              <a:buFont typeface="+mj-lt"/>
              <a:buAutoNum type="arabicPeriod"/>
            </a:pPr>
            <a:r>
              <a:rPr kumimoji="1" lang="ja-JP" altLang="en-US" sz="2000" dirty="0"/>
              <a:t>閉捕捉面の存在</a:t>
            </a:r>
            <a:endParaRPr kumimoji="1" lang="en-US" altLang="ja-JP" sz="2000" dirty="0"/>
          </a:p>
          <a:p>
            <a:pPr marL="342900" indent="-342900">
              <a:buFont typeface="+mj-lt"/>
              <a:buAutoNum type="arabicPeriod"/>
            </a:pPr>
            <a:endParaRPr kumimoji="1" lang="ja-JP" altLang="en-US" dirty="0"/>
          </a:p>
        </p:txBody>
      </p:sp>
      <p:pic>
        <p:nvPicPr>
          <p:cNvPr id="29" name="図 28" descr="ダイアグラム&#10;&#10;自動的に生成された説明">
            <a:extLst>
              <a:ext uri="{FF2B5EF4-FFF2-40B4-BE49-F238E27FC236}">
                <a16:creationId xmlns:a16="http://schemas.microsoft.com/office/drawing/2014/main" id="{6D08D2FF-D965-4915-BAB1-F42F75BF5D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9908" y="11138"/>
            <a:ext cx="3659063" cy="4748610"/>
          </a:xfrm>
          <a:prstGeom prst="rect">
            <a:avLst/>
          </a:prstGeom>
        </p:spPr>
      </p:pic>
      <p:sp>
        <p:nvSpPr>
          <p:cNvPr id="30" name="四角形: 角を丸くする 29">
            <a:extLst>
              <a:ext uri="{FF2B5EF4-FFF2-40B4-BE49-F238E27FC236}">
                <a16:creationId xmlns:a16="http://schemas.microsoft.com/office/drawing/2014/main" id="{A1158E4A-1936-4CCE-94E0-6CB1DF08CE08}"/>
              </a:ext>
            </a:extLst>
          </p:cNvPr>
          <p:cNvSpPr/>
          <p:nvPr/>
        </p:nvSpPr>
        <p:spPr>
          <a:xfrm>
            <a:off x="539552" y="4770226"/>
            <a:ext cx="6552728" cy="1734635"/>
          </a:xfrm>
          <a:prstGeom prst="roundRect">
            <a:avLst/>
          </a:prstGeom>
          <a:noFill/>
          <a:ln>
            <a:solidFill>
              <a:srgbClr val="DF0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AB4354A-C6A4-4746-85CF-B3E583C69EDC}"/>
              </a:ext>
            </a:extLst>
          </p:cNvPr>
          <p:cNvSpPr txBox="1"/>
          <p:nvPr/>
        </p:nvSpPr>
        <p:spPr>
          <a:xfrm>
            <a:off x="457200" y="2676550"/>
            <a:ext cx="5626968" cy="461665"/>
          </a:xfrm>
          <a:prstGeom prst="rect">
            <a:avLst/>
          </a:prstGeom>
          <a:noFill/>
        </p:spPr>
        <p:txBody>
          <a:bodyPr wrap="square" rtlCol="0">
            <a:spAutoFit/>
          </a:bodyPr>
          <a:lstStyle/>
          <a:p>
            <a:r>
              <a:rPr kumimoji="1" lang="ja-JP" altLang="en-US" sz="2400" dirty="0">
                <a:solidFill>
                  <a:srgbClr val="0000FF"/>
                </a:solidFill>
                <a:effectLst>
                  <a:outerShdw blurRad="38100" dist="38100" dir="2700000" algn="tl">
                    <a:srgbClr val="000000">
                      <a:alpha val="43137"/>
                    </a:srgbClr>
                  </a:outerShdw>
                </a:effectLst>
              </a:rPr>
              <a:t>捕捉面の光錐 </a:t>
            </a:r>
            <a:r>
              <a:rPr kumimoji="1" lang="en-US" altLang="ja-JP" dirty="0"/>
              <a:t>[Penrose 1965;Hawking-Ellis 1973]</a:t>
            </a:r>
            <a:endParaRPr kumimoji="1" lang="ja-JP" altLang="en-US" dirty="0"/>
          </a:p>
        </p:txBody>
      </p:sp>
      <p:sp>
        <p:nvSpPr>
          <p:cNvPr id="34" name="四角形: 角を丸くする 33">
            <a:extLst>
              <a:ext uri="{FF2B5EF4-FFF2-40B4-BE49-F238E27FC236}">
                <a16:creationId xmlns:a16="http://schemas.microsoft.com/office/drawing/2014/main" id="{FBC3725F-6597-4BE6-97E5-2E37E38EEB03}"/>
              </a:ext>
            </a:extLst>
          </p:cNvPr>
          <p:cNvSpPr/>
          <p:nvPr/>
        </p:nvSpPr>
        <p:spPr>
          <a:xfrm>
            <a:off x="627608" y="3180590"/>
            <a:ext cx="5252257" cy="9499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9BF1BCBB-B5DC-418E-8EAC-CD48B927A625}"/>
              </a:ext>
            </a:extLst>
          </p:cNvPr>
          <p:cNvGrpSpPr/>
          <p:nvPr/>
        </p:nvGrpSpPr>
        <p:grpSpPr>
          <a:xfrm>
            <a:off x="661503" y="3188340"/>
            <a:ext cx="5218362" cy="923330"/>
            <a:chOff x="770340" y="3358051"/>
            <a:chExt cx="5218362" cy="923330"/>
          </a:xfrm>
        </p:grpSpPr>
        <p:sp>
          <p:nvSpPr>
            <p:cNvPr id="18" name="テキスト ボックス 17">
              <a:extLst>
                <a:ext uri="{FF2B5EF4-FFF2-40B4-BE49-F238E27FC236}">
                  <a16:creationId xmlns:a16="http://schemas.microsoft.com/office/drawing/2014/main" id="{771DB932-BF41-45CB-8FA6-790484A437D2}"/>
                </a:ext>
              </a:extLst>
            </p:cNvPr>
            <p:cNvSpPr txBox="1"/>
            <p:nvPr/>
          </p:nvSpPr>
          <p:spPr>
            <a:xfrm>
              <a:off x="770340" y="3358051"/>
              <a:ext cx="5218362" cy="923330"/>
            </a:xfrm>
            <a:prstGeom prst="rect">
              <a:avLst/>
            </a:prstGeom>
            <a:noFill/>
          </p:spPr>
          <p:txBody>
            <a:bodyPr wrap="square" rtlCol="0">
              <a:spAutoFit/>
            </a:bodyPr>
            <a:lstStyle/>
            <a:p>
              <a:r>
                <a:rPr kumimoji="1" lang="ja-JP" altLang="en-US" dirty="0"/>
                <a:t>光的収束条件のもとで，すべての光線が未来方向に無限に延長可能なら，閉捕捉面　　　の未来の光錐　　　　　　　　　　</a:t>
              </a:r>
              <a:endParaRPr kumimoji="1" lang="en-US" altLang="ja-JP" dirty="0"/>
            </a:p>
            <a:p>
              <a:r>
                <a:rPr kumimoji="1" lang="ja-JP" altLang="en-US" dirty="0"/>
                <a:t>　　　　　　　は，コンパクトな閉３次元多様体となる．</a:t>
              </a:r>
            </a:p>
          </p:txBody>
        </p:sp>
        <p:pic>
          <p:nvPicPr>
            <p:cNvPr id="23" name="図 22">
              <a:extLst>
                <a:ext uri="{FF2B5EF4-FFF2-40B4-BE49-F238E27FC236}">
                  <a16:creationId xmlns:a16="http://schemas.microsoft.com/office/drawing/2014/main" id="{7795C82C-CF96-4E9E-8DBB-3660C0DABEC4}"/>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032765" y="3719680"/>
              <a:ext cx="263989" cy="221360"/>
            </a:xfrm>
            <a:prstGeom prst="rect">
              <a:avLst/>
            </a:prstGeom>
          </p:spPr>
        </p:pic>
        <p:pic>
          <p:nvPicPr>
            <p:cNvPr id="25" name="図 24">
              <a:extLst>
                <a:ext uri="{FF2B5EF4-FFF2-40B4-BE49-F238E27FC236}">
                  <a16:creationId xmlns:a16="http://schemas.microsoft.com/office/drawing/2014/main" id="{2F9F3111-9DF8-4DC2-B22A-0B56CE439798}"/>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962402" y="3958241"/>
              <a:ext cx="889905" cy="274286"/>
            </a:xfrm>
            <a:prstGeom prst="rect">
              <a:avLst/>
            </a:prstGeom>
          </p:spPr>
        </p:pic>
      </p:grpSp>
      <p:sp>
        <p:nvSpPr>
          <p:cNvPr id="3" name="スライド番号プレースホルダー 2">
            <a:extLst>
              <a:ext uri="{FF2B5EF4-FFF2-40B4-BE49-F238E27FC236}">
                <a16:creationId xmlns:a16="http://schemas.microsoft.com/office/drawing/2014/main" id="{F01CBBA1-C548-4743-9BA0-CCF1B343F918}"/>
              </a:ext>
            </a:extLst>
          </p:cNvPr>
          <p:cNvSpPr>
            <a:spLocks noGrp="1"/>
          </p:cNvSpPr>
          <p:nvPr>
            <p:ph type="sldNum" sz="quarter" idx="12"/>
          </p:nvPr>
        </p:nvSpPr>
        <p:spPr/>
        <p:txBody>
          <a:bodyPr/>
          <a:lstStyle/>
          <a:p>
            <a:fld id="{93E195DB-F3B1-45FB-AF15-1376C6AEA06A}" type="slidenum">
              <a:rPr kumimoji="1" lang="ja-JP" altLang="en-US" smtClean="0"/>
              <a:t>21</a:t>
            </a:fld>
            <a:endParaRPr kumimoji="1" lang="ja-JP" altLang="en-US"/>
          </a:p>
        </p:txBody>
      </p:sp>
    </p:spTree>
    <p:extLst>
      <p:ext uri="{BB962C8B-B14F-4D97-AF65-F5344CB8AC3E}">
        <p14:creationId xmlns:p14="http://schemas.microsoft.com/office/powerpoint/2010/main" val="31742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30" grpId="0" animBg="1"/>
      <p:bldP spid="8" grpId="0"/>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DCB4C9-0843-486E-904A-0DF773CBEC56}"/>
              </a:ext>
            </a:extLst>
          </p:cNvPr>
          <p:cNvSpPr>
            <a:spLocks noGrp="1"/>
          </p:cNvSpPr>
          <p:nvPr>
            <p:ph type="title"/>
          </p:nvPr>
        </p:nvSpPr>
        <p:spPr/>
        <p:txBody>
          <a:bodyPr>
            <a:normAutofit fontScale="90000"/>
          </a:bodyPr>
          <a:lstStyle/>
          <a:p>
            <a:r>
              <a:rPr kumimoji="1" lang="ja-JP" altLang="en-US" i="0" dirty="0"/>
              <a:t>宇宙検閲仮説</a:t>
            </a:r>
          </a:p>
        </p:txBody>
      </p:sp>
      <p:sp>
        <p:nvSpPr>
          <p:cNvPr id="3" name="テキスト ボックス 2">
            <a:extLst>
              <a:ext uri="{FF2B5EF4-FFF2-40B4-BE49-F238E27FC236}">
                <a16:creationId xmlns:a16="http://schemas.microsoft.com/office/drawing/2014/main" id="{F0C80ACD-3F95-4CD0-B90A-5FFC0C642EA6}"/>
              </a:ext>
            </a:extLst>
          </p:cNvPr>
          <p:cNvSpPr txBox="1"/>
          <p:nvPr/>
        </p:nvSpPr>
        <p:spPr>
          <a:xfrm>
            <a:off x="594487" y="3152825"/>
            <a:ext cx="5184576" cy="461665"/>
          </a:xfrm>
          <a:prstGeom prst="rect">
            <a:avLst/>
          </a:prstGeom>
          <a:noFill/>
        </p:spPr>
        <p:txBody>
          <a:bodyPr wrap="square" rtlCol="0">
            <a:spAutoFit/>
          </a:bodyPr>
          <a:lstStyle/>
          <a:p>
            <a:r>
              <a:rPr lang="ja-JP" altLang="en-US" sz="2400" dirty="0">
                <a:solidFill>
                  <a:srgbClr val="0000FF"/>
                </a:solidFill>
                <a:effectLst>
                  <a:outerShdw blurRad="38100" dist="38100" dir="2700000" algn="tl">
                    <a:srgbClr val="000000">
                      <a:alpha val="43137"/>
                    </a:srgbClr>
                  </a:outerShdw>
                </a:effectLst>
              </a:rPr>
              <a:t>弱い宇宙検閲仮説</a:t>
            </a:r>
            <a:r>
              <a:rPr lang="en-US" altLang="ja-JP" sz="2400" dirty="0">
                <a:solidFill>
                  <a:srgbClr val="0000FF"/>
                </a:solidFill>
                <a:effectLst>
                  <a:outerShdw blurRad="38100" dist="38100" dir="2700000" algn="tl">
                    <a:srgbClr val="000000">
                      <a:alpha val="43137"/>
                    </a:srgbClr>
                  </a:outerShdw>
                </a:effectLst>
              </a:rPr>
              <a:t> </a:t>
            </a:r>
            <a:r>
              <a:rPr lang="en-US" altLang="ja-JP" sz="2000" dirty="0"/>
              <a:t>[Penrose 1969]</a:t>
            </a:r>
            <a:endParaRPr kumimoji="1" lang="ja-JP" altLang="en-US" sz="2400" dirty="0"/>
          </a:p>
        </p:txBody>
      </p:sp>
      <p:sp>
        <p:nvSpPr>
          <p:cNvPr id="5" name="テキスト ボックス 4">
            <a:extLst>
              <a:ext uri="{FF2B5EF4-FFF2-40B4-BE49-F238E27FC236}">
                <a16:creationId xmlns:a16="http://schemas.microsoft.com/office/drawing/2014/main" id="{085F1F29-26FC-4EE1-BB8E-474709AAEB9E}"/>
              </a:ext>
            </a:extLst>
          </p:cNvPr>
          <p:cNvSpPr txBox="1"/>
          <p:nvPr/>
        </p:nvSpPr>
        <p:spPr>
          <a:xfrm>
            <a:off x="1026535" y="3767043"/>
            <a:ext cx="6627308" cy="707886"/>
          </a:xfrm>
          <a:prstGeom prst="rect">
            <a:avLst/>
          </a:prstGeom>
          <a:noFill/>
        </p:spPr>
        <p:txBody>
          <a:bodyPr wrap="square" rtlCol="0">
            <a:spAutoFit/>
          </a:bodyPr>
          <a:lstStyle/>
          <a:p>
            <a:r>
              <a:rPr kumimoji="1" lang="ja-JP" altLang="en-US" sz="2000" dirty="0"/>
              <a:t>現実の系では，一般的な初期条件に対して，裸の特異点は発生しない．すなわち，特異点はホライズンに隠される．</a:t>
            </a:r>
          </a:p>
        </p:txBody>
      </p:sp>
      <p:sp>
        <p:nvSpPr>
          <p:cNvPr id="10" name="四角形: 角を丸くする 9">
            <a:extLst>
              <a:ext uri="{FF2B5EF4-FFF2-40B4-BE49-F238E27FC236}">
                <a16:creationId xmlns:a16="http://schemas.microsoft.com/office/drawing/2014/main" id="{33B6601B-1B18-4364-BC34-FA8DADECCD57}"/>
              </a:ext>
            </a:extLst>
          </p:cNvPr>
          <p:cNvSpPr/>
          <p:nvPr/>
        </p:nvSpPr>
        <p:spPr>
          <a:xfrm>
            <a:off x="866334" y="3744459"/>
            <a:ext cx="6843333" cy="830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DE357AB-2063-4844-BD8A-64ED5FE1F3C5}"/>
              </a:ext>
            </a:extLst>
          </p:cNvPr>
          <p:cNvSpPr txBox="1"/>
          <p:nvPr/>
        </p:nvSpPr>
        <p:spPr>
          <a:xfrm>
            <a:off x="624352" y="4797152"/>
            <a:ext cx="7488832" cy="1540037"/>
          </a:xfrm>
          <a:prstGeom prst="rect">
            <a:avLst/>
          </a:prstGeom>
          <a:noFill/>
        </p:spPr>
        <p:txBody>
          <a:bodyPr wrap="square" rtlCol="0">
            <a:spAutoFit/>
          </a:bodyPr>
          <a:lstStyle/>
          <a:p>
            <a:pPr>
              <a:lnSpc>
                <a:spcPct val="120000"/>
              </a:lnSpc>
            </a:pPr>
            <a:r>
              <a:rPr kumimoji="1" lang="ja-JP" altLang="en-US" sz="2000" dirty="0">
                <a:solidFill>
                  <a:srgbClr val="FF0000"/>
                </a:solidFill>
                <a:effectLst>
                  <a:outerShdw blurRad="38100" dist="38100" dir="2700000" algn="tl">
                    <a:srgbClr val="000000">
                      <a:alpha val="43137"/>
                    </a:srgbClr>
                  </a:outerShdw>
                </a:effectLst>
              </a:rPr>
              <a:t>現時点では，この仮説は証明されておらず，球対称系では多くの反例がある．このため，重力崩壊により常にブラックホールが形成されるのか，また，ブラックホールが最終的に</a:t>
            </a:r>
            <a:r>
              <a:rPr kumimoji="1" lang="en-US" altLang="ja-JP" sz="2000" dirty="0">
                <a:solidFill>
                  <a:srgbClr val="FF0000"/>
                </a:solidFill>
                <a:effectLst>
                  <a:outerShdw blurRad="38100" dist="38100" dir="2700000" algn="tl">
                    <a:srgbClr val="000000">
                      <a:alpha val="43137"/>
                    </a:srgbClr>
                  </a:outerShdw>
                </a:effectLst>
              </a:rPr>
              <a:t>Kerr</a:t>
            </a:r>
            <a:r>
              <a:rPr kumimoji="1" lang="ja-JP" altLang="en-US" sz="2000" dirty="0">
                <a:solidFill>
                  <a:srgbClr val="FF0000"/>
                </a:solidFill>
                <a:effectLst>
                  <a:outerShdw blurRad="38100" dist="38100" dir="2700000" algn="tl">
                    <a:srgbClr val="000000">
                      <a:alpha val="43137"/>
                    </a:srgbClr>
                  </a:outerShdw>
                </a:effectLst>
              </a:rPr>
              <a:t>ブラックホールに落ち着くのかは，理論的には不明．</a:t>
            </a:r>
          </a:p>
        </p:txBody>
      </p:sp>
      <p:sp>
        <p:nvSpPr>
          <p:cNvPr id="14" name="テキスト ボックス 13">
            <a:extLst>
              <a:ext uri="{FF2B5EF4-FFF2-40B4-BE49-F238E27FC236}">
                <a16:creationId xmlns:a16="http://schemas.microsoft.com/office/drawing/2014/main" id="{0641E053-F02E-428D-9D3D-586AF1DDBBCA}"/>
              </a:ext>
            </a:extLst>
          </p:cNvPr>
          <p:cNvSpPr txBox="1"/>
          <p:nvPr/>
        </p:nvSpPr>
        <p:spPr>
          <a:xfrm>
            <a:off x="608988" y="1189275"/>
            <a:ext cx="7115180" cy="707886"/>
          </a:xfrm>
          <a:prstGeom prst="rect">
            <a:avLst/>
          </a:prstGeom>
          <a:noFill/>
        </p:spPr>
        <p:txBody>
          <a:bodyPr wrap="square" rtlCol="0">
            <a:spAutoFit/>
          </a:bodyPr>
          <a:lstStyle/>
          <a:p>
            <a:r>
              <a:rPr kumimoji="1" lang="ja-JP" altLang="en-US" sz="2000" dirty="0"/>
              <a:t>特異点定理は，特異点発生の一般性を結論するが，それが裸であるかどうかについての情報は与えない．</a:t>
            </a:r>
          </a:p>
        </p:txBody>
      </p:sp>
      <p:sp>
        <p:nvSpPr>
          <p:cNvPr id="16" name="テキスト ボックス 15">
            <a:extLst>
              <a:ext uri="{FF2B5EF4-FFF2-40B4-BE49-F238E27FC236}">
                <a16:creationId xmlns:a16="http://schemas.microsoft.com/office/drawing/2014/main" id="{742DEB36-6AB2-4EF2-AE87-9616310EBB11}"/>
              </a:ext>
            </a:extLst>
          </p:cNvPr>
          <p:cNvSpPr txBox="1"/>
          <p:nvPr/>
        </p:nvSpPr>
        <p:spPr>
          <a:xfrm>
            <a:off x="598811" y="2167797"/>
            <a:ext cx="7347388" cy="707886"/>
          </a:xfrm>
          <a:prstGeom prst="rect">
            <a:avLst/>
          </a:prstGeom>
          <a:noFill/>
        </p:spPr>
        <p:txBody>
          <a:bodyPr wrap="square" rtlCol="0">
            <a:spAutoFit/>
          </a:bodyPr>
          <a:lstStyle/>
          <a:p>
            <a:r>
              <a:rPr kumimoji="1" lang="ja-JP" altLang="en-US" sz="2000" dirty="0">
                <a:solidFill>
                  <a:srgbClr val="C00000"/>
                </a:solidFill>
              </a:rPr>
              <a:t>閉捕捉面の発生が必ずしもホライズンの存在を意味しないので，重力崩壊が一般にブラックホールを生み出すとは結論できない．</a:t>
            </a:r>
          </a:p>
        </p:txBody>
      </p:sp>
      <p:sp>
        <p:nvSpPr>
          <p:cNvPr id="17" name="矢印: 下 16">
            <a:extLst>
              <a:ext uri="{FF2B5EF4-FFF2-40B4-BE49-F238E27FC236}">
                <a16:creationId xmlns:a16="http://schemas.microsoft.com/office/drawing/2014/main" id="{BA5FABEA-9D20-4037-884A-ECD3E511AB34}"/>
              </a:ext>
            </a:extLst>
          </p:cNvPr>
          <p:cNvSpPr/>
          <p:nvPr/>
        </p:nvSpPr>
        <p:spPr>
          <a:xfrm>
            <a:off x="3477558" y="1981194"/>
            <a:ext cx="648072" cy="1948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AFA35403-692D-4D4F-922F-6F575DB69739}"/>
              </a:ext>
            </a:extLst>
          </p:cNvPr>
          <p:cNvSpPr/>
          <p:nvPr/>
        </p:nvSpPr>
        <p:spPr>
          <a:xfrm>
            <a:off x="3476627" y="2930403"/>
            <a:ext cx="648072" cy="20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10E91B83-DDCB-4324-AEB4-F6A59AEEC23E}"/>
              </a:ext>
            </a:extLst>
          </p:cNvPr>
          <p:cNvSpPr>
            <a:spLocks noGrp="1"/>
          </p:cNvSpPr>
          <p:nvPr>
            <p:ph type="sldNum" sz="quarter" idx="12"/>
          </p:nvPr>
        </p:nvSpPr>
        <p:spPr/>
        <p:txBody>
          <a:bodyPr/>
          <a:lstStyle/>
          <a:p>
            <a:fld id="{93E195DB-F3B1-45FB-AF15-1376C6AEA06A}" type="slidenum">
              <a:rPr kumimoji="1" lang="ja-JP" altLang="en-US" smtClean="0"/>
              <a:t>22</a:t>
            </a:fld>
            <a:endParaRPr kumimoji="1" lang="ja-JP" altLang="en-US"/>
          </a:p>
        </p:txBody>
      </p:sp>
    </p:spTree>
    <p:extLst>
      <p:ext uri="{BB962C8B-B14F-4D97-AF65-F5344CB8AC3E}">
        <p14:creationId xmlns:p14="http://schemas.microsoft.com/office/powerpoint/2010/main" val="134027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animBg="1"/>
      <p:bldP spid="13" grpId="0"/>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8603713-7A7F-4BFD-BA75-42B4DFF0B0D6}"/>
              </a:ext>
            </a:extLst>
          </p:cNvPr>
          <p:cNvSpPr>
            <a:spLocks noGrp="1"/>
          </p:cNvSpPr>
          <p:nvPr>
            <p:ph type="title"/>
          </p:nvPr>
        </p:nvSpPr>
        <p:spPr/>
        <p:txBody>
          <a:bodyPr>
            <a:normAutofit/>
          </a:bodyPr>
          <a:lstStyle/>
          <a:p>
            <a:r>
              <a:rPr lang="ja-JP" altLang="en-US" sz="4800" dirty="0"/>
              <a:t>最近の発展</a:t>
            </a:r>
          </a:p>
        </p:txBody>
      </p:sp>
      <p:sp>
        <p:nvSpPr>
          <p:cNvPr id="6" name="テキスト プレースホルダー 5">
            <a:extLst>
              <a:ext uri="{FF2B5EF4-FFF2-40B4-BE49-F238E27FC236}">
                <a16:creationId xmlns:a16="http://schemas.microsoft.com/office/drawing/2014/main" id="{EC235049-9892-428A-AAA2-D83C5EEB6BA5}"/>
              </a:ext>
            </a:extLst>
          </p:cNvPr>
          <p:cNvSpPr>
            <a:spLocks noGrp="1"/>
          </p:cNvSpPr>
          <p:nvPr>
            <p:ph type="body" idx="1"/>
          </p:nvPr>
        </p:nvSpPr>
        <p:spPr/>
        <p:txBody>
          <a:bodyPr/>
          <a:lstStyle/>
          <a:p>
            <a:endParaRPr lang="ja-JP" altLang="en-US" dirty="0"/>
          </a:p>
        </p:txBody>
      </p:sp>
      <p:pic>
        <p:nvPicPr>
          <p:cNvPr id="1026" name="Picture 2" descr="Event Horizon Telescope Japan | EHT-Japan">
            <a:extLst>
              <a:ext uri="{FF2B5EF4-FFF2-40B4-BE49-F238E27FC236}">
                <a16:creationId xmlns:a16="http://schemas.microsoft.com/office/drawing/2014/main" id="{BBEF37C7-B9D1-4AE3-86B1-D812A17F4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340768"/>
            <a:ext cx="4032448" cy="406944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DEC469D0-97F5-4424-A0AF-EF6728A999FC}"/>
              </a:ext>
            </a:extLst>
          </p:cNvPr>
          <p:cNvSpPr>
            <a:spLocks noGrp="1"/>
          </p:cNvSpPr>
          <p:nvPr>
            <p:ph type="sldNum" sz="quarter" idx="12"/>
          </p:nvPr>
        </p:nvSpPr>
        <p:spPr/>
        <p:txBody>
          <a:bodyPr/>
          <a:lstStyle/>
          <a:p>
            <a:fld id="{93E195DB-F3B1-45FB-AF15-1376C6AEA06A}" type="slidenum">
              <a:rPr kumimoji="1" lang="ja-JP" altLang="en-US" smtClean="0"/>
              <a:t>23</a:t>
            </a:fld>
            <a:endParaRPr kumimoji="1" lang="ja-JP" altLang="en-US"/>
          </a:p>
        </p:txBody>
      </p:sp>
    </p:spTree>
    <p:extLst>
      <p:ext uri="{BB962C8B-B14F-4D97-AF65-F5344CB8AC3E}">
        <p14:creationId xmlns:p14="http://schemas.microsoft.com/office/powerpoint/2010/main" val="180010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B0D44AE-DF5F-4170-8DF5-CD00F3B337AC}"/>
              </a:ext>
            </a:extLst>
          </p:cNvPr>
          <p:cNvSpPr>
            <a:spLocks noGrp="1"/>
          </p:cNvSpPr>
          <p:nvPr>
            <p:ph type="title"/>
          </p:nvPr>
        </p:nvSpPr>
        <p:spPr/>
        <p:txBody>
          <a:bodyPr>
            <a:normAutofit fontScale="90000"/>
          </a:bodyPr>
          <a:lstStyle/>
          <a:p>
            <a:r>
              <a:rPr lang="ja-JP" altLang="en-US" i="0" dirty="0"/>
              <a:t>最近の新たな展開</a:t>
            </a:r>
          </a:p>
        </p:txBody>
      </p:sp>
      <p:sp>
        <p:nvSpPr>
          <p:cNvPr id="7" name="テキスト ボックス 6">
            <a:extLst>
              <a:ext uri="{FF2B5EF4-FFF2-40B4-BE49-F238E27FC236}">
                <a16:creationId xmlns:a16="http://schemas.microsoft.com/office/drawing/2014/main" id="{C3F8E14D-B915-4F88-A596-5428AAF02CB2}"/>
              </a:ext>
            </a:extLst>
          </p:cNvPr>
          <p:cNvSpPr txBox="1"/>
          <p:nvPr/>
        </p:nvSpPr>
        <p:spPr>
          <a:xfrm>
            <a:off x="971964" y="1839704"/>
            <a:ext cx="6336704" cy="315919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kumimoji="1" lang="ja-JP" altLang="en-US" sz="2400" dirty="0"/>
              <a:t>重力崩壊における臨界現象　</a:t>
            </a:r>
            <a:r>
              <a:rPr lang="en-US" altLang="ja-JP" sz="2400" dirty="0"/>
              <a:t>(</a:t>
            </a:r>
            <a:r>
              <a:rPr kumimoji="1" lang="en-US" altLang="ja-JP" sz="2400" dirty="0"/>
              <a:t>1993 – )</a:t>
            </a:r>
          </a:p>
          <a:p>
            <a:pPr marL="285750" indent="-285750">
              <a:lnSpc>
                <a:spcPct val="120000"/>
              </a:lnSpc>
              <a:buFont typeface="Arial" panose="020B0604020202020204" pitchFamily="34" charset="0"/>
              <a:buChar char="•"/>
            </a:pPr>
            <a:r>
              <a:rPr kumimoji="1" lang="en-US" altLang="ja-JP" sz="2400" dirty="0"/>
              <a:t>Mass inflation/</a:t>
            </a:r>
            <a:r>
              <a:rPr kumimoji="1" lang="ja-JP" altLang="en-US" sz="2400" dirty="0"/>
              <a:t>通過可能な特異面　</a:t>
            </a:r>
            <a:r>
              <a:rPr lang="en-US" altLang="ja-JP" sz="2400" dirty="0"/>
              <a:t>(</a:t>
            </a:r>
            <a:r>
              <a:rPr kumimoji="1" lang="en-US" altLang="ja-JP" sz="2400" dirty="0"/>
              <a:t>1990 – )</a:t>
            </a:r>
          </a:p>
          <a:p>
            <a:pPr marL="285750" indent="-285750">
              <a:lnSpc>
                <a:spcPct val="120000"/>
              </a:lnSpc>
              <a:buFont typeface="Arial" panose="020B0604020202020204" pitchFamily="34" charset="0"/>
              <a:buChar char="•"/>
            </a:pPr>
            <a:r>
              <a:rPr lang="ja-JP" altLang="en-US" sz="2400" dirty="0"/>
              <a:t>等周不等式と</a:t>
            </a:r>
            <a:r>
              <a:rPr lang="en-US" altLang="ja-JP" sz="2400" dirty="0"/>
              <a:t>Penrose</a:t>
            </a:r>
            <a:r>
              <a:rPr lang="ja-JP" altLang="en-US" sz="2400" dirty="0"/>
              <a:t>不等式 </a:t>
            </a:r>
            <a:r>
              <a:rPr lang="en-US" altLang="ja-JP" sz="2400" dirty="0"/>
              <a:t>( 1994 – )</a:t>
            </a:r>
          </a:p>
          <a:p>
            <a:pPr marL="285750" indent="-285750">
              <a:lnSpc>
                <a:spcPct val="120000"/>
              </a:lnSpc>
              <a:buFont typeface="Arial" panose="020B0604020202020204" pitchFamily="34" charset="0"/>
              <a:buChar char="•"/>
            </a:pPr>
            <a:r>
              <a:rPr lang="ja-JP" altLang="en-US" sz="2400" dirty="0"/>
              <a:t>修正重力理論 </a:t>
            </a:r>
            <a:r>
              <a:rPr lang="en-US" altLang="ja-JP" sz="2400" dirty="0"/>
              <a:t> (2011 – )</a:t>
            </a:r>
          </a:p>
          <a:p>
            <a:pPr marL="285750" indent="-285750">
              <a:lnSpc>
                <a:spcPct val="120000"/>
              </a:lnSpc>
              <a:buFont typeface="Arial" panose="020B0604020202020204" pitchFamily="34" charset="0"/>
              <a:buChar char="•"/>
            </a:pPr>
            <a:r>
              <a:rPr lang="ja-JP" altLang="en-US" sz="2400" dirty="0"/>
              <a:t>高次元への拡張 </a:t>
            </a:r>
            <a:r>
              <a:rPr lang="en-US" altLang="ja-JP" sz="2400" dirty="0"/>
              <a:t>(1986 – )</a:t>
            </a:r>
          </a:p>
          <a:p>
            <a:pPr marL="285750" indent="-285750">
              <a:lnSpc>
                <a:spcPct val="120000"/>
              </a:lnSpc>
              <a:buFont typeface="Arial" panose="020B0604020202020204" pitchFamily="34" charset="0"/>
              <a:buChar char="•"/>
            </a:pPr>
            <a:r>
              <a:rPr lang="en-US" altLang="ja-JP" sz="2400" dirty="0"/>
              <a:t>BH</a:t>
            </a:r>
            <a:r>
              <a:rPr lang="ja-JP" altLang="en-US" sz="2400" dirty="0"/>
              <a:t>の蒸発，</a:t>
            </a:r>
            <a:r>
              <a:rPr lang="en-US" altLang="ja-JP" sz="2400" dirty="0"/>
              <a:t>BH</a:t>
            </a:r>
            <a:r>
              <a:rPr lang="ja-JP" altLang="en-US" sz="2400" dirty="0"/>
              <a:t>熱力学，超弦理論 </a:t>
            </a:r>
            <a:r>
              <a:rPr lang="en-US" altLang="ja-JP" sz="2400" dirty="0"/>
              <a:t>(1973 – )</a:t>
            </a:r>
          </a:p>
          <a:p>
            <a:pPr marL="285750" indent="-285750">
              <a:lnSpc>
                <a:spcPct val="120000"/>
              </a:lnSpc>
              <a:buFont typeface="Arial" panose="020B0604020202020204" pitchFamily="34" charset="0"/>
              <a:buChar char="•"/>
            </a:pPr>
            <a:r>
              <a:rPr lang="en-US" altLang="ja-JP" sz="2400" dirty="0" err="1"/>
              <a:t>AdS</a:t>
            </a:r>
            <a:r>
              <a:rPr lang="en-US" altLang="ja-JP" sz="2400" dirty="0"/>
              <a:t>-CFT</a:t>
            </a:r>
            <a:r>
              <a:rPr lang="ja-JP" altLang="en-US" sz="2400" dirty="0"/>
              <a:t>対応 </a:t>
            </a:r>
            <a:r>
              <a:rPr lang="en-US" altLang="ja-JP" sz="2400" dirty="0"/>
              <a:t>(1997 –</a:t>
            </a:r>
            <a:r>
              <a:rPr lang="ja-JP" altLang="en-US" sz="2400" dirty="0"/>
              <a:t>　）</a:t>
            </a:r>
            <a:endParaRPr lang="en-US" altLang="ja-JP" sz="2400" dirty="0"/>
          </a:p>
        </p:txBody>
      </p:sp>
      <p:sp>
        <p:nvSpPr>
          <p:cNvPr id="8" name="テキスト ボックス 7">
            <a:extLst>
              <a:ext uri="{FF2B5EF4-FFF2-40B4-BE49-F238E27FC236}">
                <a16:creationId xmlns:a16="http://schemas.microsoft.com/office/drawing/2014/main" id="{7F783266-E0A0-4D82-A61B-86F133A56C60}"/>
              </a:ext>
            </a:extLst>
          </p:cNvPr>
          <p:cNvSpPr txBox="1"/>
          <p:nvPr/>
        </p:nvSpPr>
        <p:spPr>
          <a:xfrm>
            <a:off x="827584" y="1260893"/>
            <a:ext cx="1800200" cy="523220"/>
          </a:xfrm>
          <a:prstGeom prst="rect">
            <a:avLst/>
          </a:prstGeom>
          <a:noFill/>
        </p:spPr>
        <p:txBody>
          <a:bodyPr wrap="square" rtlCol="0">
            <a:spAutoFit/>
          </a:bodyPr>
          <a:lstStyle/>
          <a:p>
            <a:r>
              <a:rPr kumimoji="1" lang="ja-JP" altLang="en-US" sz="2800" dirty="0">
                <a:solidFill>
                  <a:srgbClr val="0000FF"/>
                </a:solidFill>
                <a:effectLst>
                  <a:outerShdw blurRad="38100" dist="38100" dir="2700000" algn="tl">
                    <a:srgbClr val="000000">
                      <a:alpha val="43137"/>
                    </a:srgbClr>
                  </a:outerShdw>
                </a:effectLst>
              </a:rPr>
              <a:t>理論</a:t>
            </a:r>
          </a:p>
        </p:txBody>
      </p:sp>
      <p:sp>
        <p:nvSpPr>
          <p:cNvPr id="10" name="テキスト ボックス 9">
            <a:extLst>
              <a:ext uri="{FF2B5EF4-FFF2-40B4-BE49-F238E27FC236}">
                <a16:creationId xmlns:a16="http://schemas.microsoft.com/office/drawing/2014/main" id="{E87B65A4-83F8-4CBC-B31A-E92894F09C10}"/>
              </a:ext>
            </a:extLst>
          </p:cNvPr>
          <p:cNvSpPr txBox="1"/>
          <p:nvPr/>
        </p:nvSpPr>
        <p:spPr>
          <a:xfrm>
            <a:off x="971964" y="5597107"/>
            <a:ext cx="6480356" cy="830997"/>
          </a:xfrm>
          <a:prstGeom prst="rect">
            <a:avLst/>
          </a:prstGeom>
          <a:noFill/>
        </p:spPr>
        <p:txBody>
          <a:bodyPr wrap="square">
            <a:spAutoFit/>
          </a:bodyPr>
          <a:lstStyle/>
          <a:p>
            <a:pPr marL="285750" indent="-285750">
              <a:buFont typeface="Arial" panose="020B0604020202020204" pitchFamily="34" charset="0"/>
              <a:buChar char="•"/>
            </a:pPr>
            <a:r>
              <a:rPr lang="en-US" altLang="ja-JP" sz="2400" dirty="0"/>
              <a:t>Event Horizon Telescope  </a:t>
            </a:r>
            <a:r>
              <a:rPr lang="ja-JP" altLang="en-US" sz="2400" dirty="0"/>
              <a:t>プロジェクト </a:t>
            </a:r>
            <a:r>
              <a:rPr lang="en-US" altLang="ja-JP" sz="2400" dirty="0"/>
              <a:t>(2017 – )</a:t>
            </a:r>
          </a:p>
          <a:p>
            <a:pPr marL="285750" indent="-285750">
              <a:buFont typeface="Arial" panose="020B0604020202020204" pitchFamily="34" charset="0"/>
              <a:buChar char="•"/>
            </a:pPr>
            <a:r>
              <a:rPr lang="ja-JP" altLang="en-US" sz="2400" dirty="0"/>
              <a:t>重力波天文学 </a:t>
            </a:r>
            <a:r>
              <a:rPr lang="en-US" altLang="ja-JP" sz="2400" dirty="0"/>
              <a:t>(2015 – )</a:t>
            </a:r>
            <a:r>
              <a:rPr lang="ja-JP" altLang="en-US" sz="2400" dirty="0"/>
              <a:t>，原始ブラックホール</a:t>
            </a:r>
            <a:endParaRPr lang="en-US" altLang="ja-JP" sz="2400" dirty="0"/>
          </a:p>
        </p:txBody>
      </p:sp>
      <p:sp>
        <p:nvSpPr>
          <p:cNvPr id="12" name="テキスト ボックス 11">
            <a:extLst>
              <a:ext uri="{FF2B5EF4-FFF2-40B4-BE49-F238E27FC236}">
                <a16:creationId xmlns:a16="http://schemas.microsoft.com/office/drawing/2014/main" id="{850E00D6-1FEE-420B-93E9-D746228726A1}"/>
              </a:ext>
            </a:extLst>
          </p:cNvPr>
          <p:cNvSpPr txBox="1"/>
          <p:nvPr/>
        </p:nvSpPr>
        <p:spPr>
          <a:xfrm>
            <a:off x="827584" y="5073888"/>
            <a:ext cx="1800200" cy="523220"/>
          </a:xfrm>
          <a:prstGeom prst="rect">
            <a:avLst/>
          </a:prstGeom>
          <a:noFill/>
        </p:spPr>
        <p:txBody>
          <a:bodyPr wrap="square" rtlCol="0">
            <a:spAutoFit/>
          </a:bodyPr>
          <a:lstStyle/>
          <a:p>
            <a:r>
              <a:rPr kumimoji="1" lang="ja-JP" altLang="en-US" sz="2800" dirty="0">
                <a:solidFill>
                  <a:srgbClr val="0000FF"/>
                </a:solidFill>
                <a:effectLst>
                  <a:outerShdw blurRad="38100" dist="38100" dir="2700000" algn="tl">
                    <a:srgbClr val="000000">
                      <a:alpha val="43137"/>
                    </a:srgbClr>
                  </a:outerShdw>
                </a:effectLst>
              </a:rPr>
              <a:t>実験・観測</a:t>
            </a:r>
          </a:p>
        </p:txBody>
      </p:sp>
      <p:sp>
        <p:nvSpPr>
          <p:cNvPr id="2" name="スライド番号プレースホルダー 1">
            <a:extLst>
              <a:ext uri="{FF2B5EF4-FFF2-40B4-BE49-F238E27FC236}">
                <a16:creationId xmlns:a16="http://schemas.microsoft.com/office/drawing/2014/main" id="{B81F341C-1917-4616-8435-918D2991557D}"/>
              </a:ext>
            </a:extLst>
          </p:cNvPr>
          <p:cNvSpPr>
            <a:spLocks noGrp="1"/>
          </p:cNvSpPr>
          <p:nvPr>
            <p:ph type="sldNum" sz="quarter" idx="12"/>
          </p:nvPr>
        </p:nvSpPr>
        <p:spPr/>
        <p:txBody>
          <a:bodyPr/>
          <a:lstStyle/>
          <a:p>
            <a:fld id="{93E195DB-F3B1-45FB-AF15-1376C6AEA06A}" type="slidenum">
              <a:rPr kumimoji="1" lang="ja-JP" altLang="en-US" smtClean="0"/>
              <a:t>24</a:t>
            </a:fld>
            <a:endParaRPr kumimoji="1" lang="ja-JP" altLang="en-US"/>
          </a:p>
        </p:txBody>
      </p:sp>
    </p:spTree>
    <p:extLst>
      <p:ext uri="{BB962C8B-B14F-4D97-AF65-F5344CB8AC3E}">
        <p14:creationId xmlns:p14="http://schemas.microsoft.com/office/powerpoint/2010/main" val="3450700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51679C-7358-4149-8223-A0A664F02636}"/>
              </a:ext>
            </a:extLst>
          </p:cNvPr>
          <p:cNvSpPr>
            <a:spLocks noGrp="1"/>
          </p:cNvSpPr>
          <p:nvPr>
            <p:ph type="title"/>
          </p:nvPr>
        </p:nvSpPr>
        <p:spPr/>
        <p:txBody>
          <a:bodyPr>
            <a:normAutofit fontScale="90000"/>
          </a:bodyPr>
          <a:lstStyle/>
          <a:p>
            <a:r>
              <a:rPr lang="ja-JP" altLang="en-US" i="0" dirty="0"/>
              <a:t>重力崩壊における臨界現象</a:t>
            </a:r>
            <a:endParaRPr kumimoji="1" lang="ja-JP" altLang="en-US" i="0" dirty="0"/>
          </a:p>
        </p:txBody>
      </p:sp>
      <p:sp>
        <p:nvSpPr>
          <p:cNvPr id="3" name="テキスト ボックス 2">
            <a:extLst>
              <a:ext uri="{FF2B5EF4-FFF2-40B4-BE49-F238E27FC236}">
                <a16:creationId xmlns:a16="http://schemas.microsoft.com/office/drawing/2014/main" id="{CF6BE290-557A-4942-A2BD-84E7943B0015}"/>
              </a:ext>
            </a:extLst>
          </p:cNvPr>
          <p:cNvSpPr txBox="1"/>
          <p:nvPr/>
        </p:nvSpPr>
        <p:spPr>
          <a:xfrm>
            <a:off x="491562" y="1341690"/>
            <a:ext cx="6168670" cy="677108"/>
          </a:xfrm>
          <a:prstGeom prst="rect">
            <a:avLst/>
          </a:prstGeom>
          <a:noFill/>
        </p:spPr>
        <p:txBody>
          <a:bodyPr wrap="square" rtlCol="0">
            <a:spAutoFit/>
          </a:bodyPr>
          <a:lstStyle/>
          <a:p>
            <a:r>
              <a:rPr kumimoji="1" lang="ja-JP" altLang="en-US" sz="2000" dirty="0">
                <a:solidFill>
                  <a:srgbClr val="0000FF"/>
                </a:solidFill>
              </a:rPr>
              <a:t>球対称</a:t>
            </a:r>
            <a:r>
              <a:rPr kumimoji="1" lang="en-US" altLang="ja-JP" sz="2000" dirty="0">
                <a:solidFill>
                  <a:srgbClr val="0000FF"/>
                </a:solidFill>
              </a:rPr>
              <a:t>Einstein-Klein-Gordon (EKG)</a:t>
            </a:r>
            <a:r>
              <a:rPr kumimoji="1" lang="ja-JP" altLang="en-US" sz="2000" dirty="0">
                <a:solidFill>
                  <a:srgbClr val="0000FF"/>
                </a:solidFill>
              </a:rPr>
              <a:t>系における臨界現象 </a:t>
            </a:r>
            <a:endParaRPr kumimoji="1" lang="en-US" altLang="ja-JP" sz="2000" dirty="0">
              <a:solidFill>
                <a:srgbClr val="0000FF"/>
              </a:solidFill>
            </a:endParaRPr>
          </a:p>
          <a:p>
            <a:r>
              <a:rPr kumimoji="1" lang="en-US" altLang="ja-JP" dirty="0"/>
              <a:t>[</a:t>
            </a:r>
            <a:r>
              <a:rPr kumimoji="1" lang="en-US" altLang="ja-JP" dirty="0" err="1"/>
              <a:t>Choptuik</a:t>
            </a:r>
            <a:r>
              <a:rPr kumimoji="1" lang="en-US" altLang="ja-JP" dirty="0"/>
              <a:t> 1993]</a:t>
            </a:r>
            <a:endParaRPr kumimoji="1" lang="ja-JP" altLang="en-US"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5DED94BF-F62A-4D57-9F95-DFB71224AC89}"/>
                  </a:ext>
                </a:extLst>
              </p:cNvPr>
              <p:cNvSpPr txBox="1"/>
              <p:nvPr/>
            </p:nvSpPr>
            <p:spPr>
              <a:xfrm>
                <a:off x="884263" y="2142401"/>
                <a:ext cx="5591655" cy="3722045"/>
              </a:xfrm>
              <a:prstGeom prst="rect">
                <a:avLst/>
              </a:prstGeom>
              <a:noFill/>
            </p:spPr>
            <p:txBody>
              <a:bodyPr wrap="square" rtlCol="0">
                <a:spAutoFit/>
              </a:bodyPr>
              <a:lstStyle/>
              <a:p>
                <a:pPr>
                  <a:lnSpc>
                    <a:spcPct val="120000"/>
                  </a:lnSpc>
                </a:pPr>
                <a:r>
                  <a:rPr kumimoji="1" lang="ja-JP" altLang="en-US" dirty="0"/>
                  <a:t>無限遠から入射するスカラ波の振幅</a:t>
                </a:r>
                <a14:m>
                  <m:oMath xmlns:m="http://schemas.openxmlformats.org/officeDocument/2006/math">
                    <m:r>
                      <a:rPr kumimoji="1" lang="en-US" altLang="ja-JP" b="0" i="1" smtClean="0">
                        <a:latin typeface="Cambria Math" panose="02040503050406030204" pitchFamily="18" charset="0"/>
                      </a:rPr>
                      <m:t>𝐴</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𝑝</m:t>
                        </m:r>
                      </m:e>
                    </m:d>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𝑝</m:t>
                    </m:r>
                  </m:oMath>
                </a14:m>
                <a:r>
                  <a:rPr kumimoji="1" lang="ja-JP" altLang="en-US" dirty="0"/>
                  <a:t>はパラメータ）を次第に増大させると，</a:t>
                </a:r>
                <a:endParaRPr kumimoji="1" lang="en-US" altLang="ja-JP" dirty="0"/>
              </a:p>
              <a:p>
                <a:pPr marL="285750" indent="-285750">
                  <a:lnSpc>
                    <a:spcPct val="120000"/>
                  </a:lnSpc>
                  <a:buFont typeface="Arial" panose="020B0604020202020204" pitchFamily="34" charset="0"/>
                  <a:buChar char="•"/>
                </a:pPr>
                <a14:m>
                  <m:oMath xmlns:m="http://schemas.openxmlformats.org/officeDocument/2006/math">
                    <m:r>
                      <a:rPr lang="en-US" altLang="ja-JP" b="0" i="1" smtClean="0">
                        <a:latin typeface="Cambria Math" panose="02040503050406030204" pitchFamily="18" charset="0"/>
                      </a:rPr>
                      <m:t>𝐴</m:t>
                    </m:r>
                    <m:r>
                      <a:rPr lang="en-US" altLang="ja-JP" b="0" i="1" smtClean="0">
                        <a:latin typeface="Cambria Math" panose="02040503050406030204" pitchFamily="18" charset="0"/>
                      </a:rPr>
                      <m:t>(</m:t>
                    </m:r>
                    <m:r>
                      <a:rPr lang="en-US" altLang="ja-JP" i="1">
                        <a:latin typeface="Cambria Math" panose="02040503050406030204" pitchFamily="18" charset="0"/>
                      </a:rPr>
                      <m:t>𝑝</m:t>
                    </m:r>
                    <m:r>
                      <a:rPr lang="en-US" altLang="ja-JP" b="0" i="1" smtClean="0">
                        <a:latin typeface="Cambria Math" panose="02040503050406030204" pitchFamily="18" charset="0"/>
                      </a:rPr>
                      <m:t>)</m:t>
                    </m:r>
                  </m:oMath>
                </a14:m>
                <a:r>
                  <a:rPr kumimoji="1" lang="ja-JP" altLang="en-US" dirty="0"/>
                  <a:t>が小さいとき，入射スカラ波は無限遠に飛び去り，時空は</a:t>
                </a:r>
                <a:r>
                  <a:rPr kumimoji="1" lang="en-US" altLang="ja-JP" dirty="0"/>
                  <a:t>Minkowski</a:t>
                </a:r>
                <a:r>
                  <a:rPr kumimoji="1" lang="ja-JP" altLang="en-US" dirty="0"/>
                  <a:t>時空に漸近．</a:t>
                </a:r>
                <a:endParaRPr kumimoji="1" lang="en-US" altLang="ja-JP" dirty="0"/>
              </a:p>
              <a:p>
                <a:pPr marL="285750" indent="-285750">
                  <a:lnSpc>
                    <a:spcPct val="120000"/>
                  </a:lnSpc>
                  <a:buFont typeface="Arial" panose="020B0604020202020204" pitchFamily="34" charset="0"/>
                  <a:buChar char="•"/>
                </a:pPr>
                <a14:m>
                  <m:oMath xmlns:m="http://schemas.openxmlformats.org/officeDocument/2006/math">
                    <m:r>
                      <a:rPr lang="en-US" altLang="ja-JP" i="1">
                        <a:latin typeface="Cambria Math" panose="02040503050406030204" pitchFamily="18" charset="0"/>
                      </a:rPr>
                      <m:t>𝑝</m:t>
                    </m:r>
                  </m:oMath>
                </a14:m>
                <a:r>
                  <a:rPr kumimoji="1" lang="ja-JP" altLang="en-US" dirty="0"/>
                  <a:t>がある臨界値</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𝑝</m:t>
                        </m:r>
                      </m:e>
                      <m:sub>
                        <m:r>
                          <a:rPr kumimoji="1" lang="en-US" altLang="ja-JP" b="0" i="1" smtClean="0">
                            <a:latin typeface="Cambria Math" panose="02040503050406030204" pitchFamily="18" charset="0"/>
                          </a:rPr>
                          <m:t>∗</m:t>
                        </m:r>
                      </m:sub>
                    </m:sSub>
                  </m:oMath>
                </a14:m>
                <a:r>
                  <a:rPr kumimoji="1" lang="ja-JP" altLang="en-US" dirty="0"/>
                  <a:t>を超えると，ブラックホールが形成される．</a:t>
                </a:r>
                <a:endParaRPr kumimoji="1" lang="en-US" altLang="ja-JP" dirty="0"/>
              </a:p>
              <a:p>
                <a:pPr marL="285750" indent="-285750">
                  <a:lnSpc>
                    <a:spcPct val="120000"/>
                  </a:lnSpc>
                  <a:buFont typeface="Arial" panose="020B0604020202020204" pitchFamily="34" charset="0"/>
                  <a:buChar char="•"/>
                </a:pPr>
                <a:r>
                  <a:rPr kumimoji="1" lang="ja-JP" altLang="en-US" dirty="0"/>
                  <a:t>形成されるブラックホールの質量</a:t>
                </a:r>
                <a14:m>
                  <m:oMath xmlns:m="http://schemas.openxmlformats.org/officeDocument/2006/math">
                    <m:r>
                      <a:rPr kumimoji="1" lang="en-US" altLang="ja-JP" b="0" i="1" smtClean="0">
                        <a:latin typeface="Cambria Math" panose="02040503050406030204" pitchFamily="18" charset="0"/>
                      </a:rPr>
                      <m:t>𝑚</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𝑝</m:t>
                    </m:r>
                    <m:r>
                      <a:rPr kumimoji="1" lang="en-US" altLang="ja-JP" b="0" i="1" smtClean="0">
                        <a:latin typeface="Cambria Math" panose="02040503050406030204" pitchFamily="18" charset="0"/>
                      </a:rPr>
                      <m:t>)</m:t>
                    </m:r>
                  </m:oMath>
                </a14:m>
                <a:r>
                  <a:rPr kumimoji="1" lang="ja-JP" altLang="en-US" dirty="0"/>
                  <a:t>は，臨界値近傍で　 </a:t>
                </a:r>
                <a14:m>
                  <m:oMath xmlns:m="http://schemas.openxmlformats.org/officeDocument/2006/math">
                    <m:r>
                      <a:rPr kumimoji="1" lang="en-US" altLang="ja-JP" b="1" i="1" smtClean="0">
                        <a:solidFill>
                          <a:srgbClr val="FF0000"/>
                        </a:solidFill>
                        <a:latin typeface="Cambria Math" panose="02040503050406030204" pitchFamily="18" charset="0"/>
                      </a:rPr>
                      <m:t>𝒎</m:t>
                    </m:r>
                    <m:r>
                      <a:rPr kumimoji="1" lang="en-US" altLang="ja-JP" b="1" i="1" smtClean="0">
                        <a:solidFill>
                          <a:srgbClr val="FF0000"/>
                        </a:solidFill>
                        <a:latin typeface="Cambria Math" panose="02040503050406030204" pitchFamily="18" charset="0"/>
                      </a:rPr>
                      <m:t>∝</m:t>
                    </m:r>
                    <m:sSup>
                      <m:sSupPr>
                        <m:ctrlPr>
                          <a:rPr kumimoji="1" lang="en-US" altLang="ja-JP" b="1" i="1" smtClean="0">
                            <a:solidFill>
                              <a:srgbClr val="FF0000"/>
                            </a:solidFill>
                            <a:latin typeface="Cambria Math" panose="02040503050406030204" pitchFamily="18" charset="0"/>
                          </a:rPr>
                        </m:ctrlPr>
                      </m:sSupPr>
                      <m:e>
                        <m:d>
                          <m:dPr>
                            <m:ctrlPr>
                              <a:rPr kumimoji="1" lang="en-US" altLang="ja-JP" b="1" i="1" smtClean="0">
                                <a:solidFill>
                                  <a:srgbClr val="FF0000"/>
                                </a:solidFill>
                                <a:latin typeface="Cambria Math" panose="02040503050406030204" pitchFamily="18" charset="0"/>
                              </a:rPr>
                            </m:ctrlPr>
                          </m:dPr>
                          <m:e>
                            <m:r>
                              <a:rPr kumimoji="1" lang="en-US" altLang="ja-JP" b="1" i="1" smtClean="0">
                                <a:solidFill>
                                  <a:srgbClr val="FF0000"/>
                                </a:solidFill>
                                <a:latin typeface="Cambria Math" panose="02040503050406030204" pitchFamily="18" charset="0"/>
                              </a:rPr>
                              <m:t>𝒑</m:t>
                            </m:r>
                            <m:r>
                              <a:rPr kumimoji="1" lang="en-US" altLang="ja-JP" b="1" i="1" smtClean="0">
                                <a:solidFill>
                                  <a:srgbClr val="FF0000"/>
                                </a:solidFill>
                                <a:latin typeface="Cambria Math" panose="02040503050406030204" pitchFamily="18" charset="0"/>
                              </a:rPr>
                              <m:t>−</m:t>
                            </m:r>
                            <m:sSub>
                              <m:sSubPr>
                                <m:ctrlPr>
                                  <a:rPr kumimoji="1" lang="en-US" altLang="ja-JP" b="1" i="1" smtClean="0">
                                    <a:solidFill>
                                      <a:srgbClr val="FF0000"/>
                                    </a:solidFill>
                                    <a:latin typeface="Cambria Math" panose="02040503050406030204" pitchFamily="18" charset="0"/>
                                  </a:rPr>
                                </m:ctrlPr>
                              </m:sSubPr>
                              <m:e>
                                <m:r>
                                  <a:rPr kumimoji="1" lang="en-US" altLang="ja-JP" b="1" i="1" smtClean="0">
                                    <a:solidFill>
                                      <a:srgbClr val="FF0000"/>
                                    </a:solidFill>
                                    <a:latin typeface="Cambria Math" panose="02040503050406030204" pitchFamily="18" charset="0"/>
                                  </a:rPr>
                                  <m:t>𝒑</m:t>
                                </m:r>
                              </m:e>
                              <m:sub>
                                <m:r>
                                  <a:rPr kumimoji="1" lang="en-US" altLang="ja-JP" b="1" i="1" smtClean="0">
                                    <a:solidFill>
                                      <a:srgbClr val="FF0000"/>
                                    </a:solidFill>
                                    <a:latin typeface="Cambria Math" panose="02040503050406030204" pitchFamily="18" charset="0"/>
                                  </a:rPr>
                                  <m:t>∗</m:t>
                                </m:r>
                              </m:sub>
                            </m:sSub>
                          </m:e>
                        </m:d>
                      </m:e>
                      <m:sup>
                        <m:r>
                          <a:rPr kumimoji="1" lang="en-US" altLang="ja-JP" b="1" i="1" smtClean="0">
                            <a:solidFill>
                              <a:srgbClr val="FF0000"/>
                            </a:solidFill>
                            <a:latin typeface="Cambria Math" panose="02040503050406030204" pitchFamily="18" charset="0"/>
                          </a:rPr>
                          <m:t>𝜸</m:t>
                        </m:r>
                      </m:sup>
                    </m:sSup>
                  </m:oMath>
                </a14:m>
                <a:r>
                  <a:rPr kumimoji="1" lang="ja-JP" altLang="en-US" b="1" dirty="0">
                    <a:solidFill>
                      <a:srgbClr val="FF0000"/>
                    </a:solidFill>
                  </a:rPr>
                  <a:t>　</a:t>
                </a:r>
                <a:r>
                  <a:rPr kumimoji="1" lang="ja-JP" altLang="en-US" dirty="0"/>
                  <a:t>と振る舞う．</a:t>
                </a:r>
                <a:r>
                  <a:rPr kumimoji="1" lang="ja-JP" altLang="en-US" dirty="0">
                    <a:solidFill>
                      <a:srgbClr val="FF0000"/>
                    </a:solidFill>
                  </a:rPr>
                  <a:t>臨界指数</a:t>
                </a:r>
                <a14:m>
                  <m:oMath xmlns:m="http://schemas.openxmlformats.org/officeDocument/2006/math">
                    <m:r>
                      <a:rPr kumimoji="1" lang="en-US" altLang="ja-JP" b="0" i="1" smtClean="0">
                        <a:solidFill>
                          <a:srgbClr val="FF0000"/>
                        </a:solidFill>
                        <a:latin typeface="Cambria Math" panose="02040503050406030204" pitchFamily="18" charset="0"/>
                      </a:rPr>
                      <m:t>𝛾</m:t>
                    </m:r>
                  </m:oMath>
                </a14:m>
                <a:r>
                  <a:rPr kumimoji="1" lang="ja-JP" altLang="en-US" dirty="0">
                    <a:solidFill>
                      <a:srgbClr val="FF0000"/>
                    </a:solidFill>
                  </a:rPr>
                  <a:t>はスカラー場の初期波形によらない．</a:t>
                </a:r>
                <a:endParaRPr kumimoji="1" lang="en-US" altLang="ja-JP" dirty="0"/>
              </a:p>
              <a:p>
                <a:pPr marL="285750" indent="-285750">
                  <a:lnSpc>
                    <a:spcPct val="120000"/>
                  </a:lnSpc>
                  <a:buFont typeface="Arial" panose="020B0604020202020204" pitchFamily="34" charset="0"/>
                  <a:buChar char="•"/>
                </a:pPr>
                <a14:m>
                  <m:oMath xmlns:m="http://schemas.openxmlformats.org/officeDocument/2006/math">
                    <m:r>
                      <a:rPr kumimoji="1" lang="en-US" altLang="ja-JP" b="0" i="1" smtClean="0">
                        <a:solidFill>
                          <a:srgbClr val="C00000"/>
                        </a:solidFill>
                        <a:latin typeface="Cambria Math" panose="02040503050406030204" pitchFamily="18" charset="0"/>
                      </a:rPr>
                      <m:t>𝑝</m:t>
                    </m:r>
                    <m:r>
                      <a:rPr kumimoji="1" lang="en-US" altLang="ja-JP" b="0" i="1" smtClean="0">
                        <a:solidFill>
                          <a:srgbClr val="C00000"/>
                        </a:solidFill>
                        <a:latin typeface="Cambria Math" panose="02040503050406030204" pitchFamily="18" charset="0"/>
                      </a:rPr>
                      <m:t>=</m:t>
                    </m:r>
                    <m:sSub>
                      <m:sSubPr>
                        <m:ctrlPr>
                          <a:rPr kumimoji="1" lang="en-US" altLang="ja-JP" b="0" i="1" smtClean="0">
                            <a:solidFill>
                              <a:srgbClr val="C00000"/>
                            </a:solidFill>
                            <a:latin typeface="Cambria Math" panose="02040503050406030204" pitchFamily="18" charset="0"/>
                          </a:rPr>
                        </m:ctrlPr>
                      </m:sSubPr>
                      <m:e>
                        <m:r>
                          <a:rPr kumimoji="1" lang="en-US" altLang="ja-JP" b="0" i="1" smtClean="0">
                            <a:solidFill>
                              <a:srgbClr val="C00000"/>
                            </a:solidFill>
                            <a:latin typeface="Cambria Math" panose="02040503050406030204" pitchFamily="18" charset="0"/>
                          </a:rPr>
                          <m:t>𝑝</m:t>
                        </m:r>
                      </m:e>
                      <m:sub>
                        <m:r>
                          <a:rPr kumimoji="1" lang="en-US" altLang="ja-JP" b="0" i="1" smtClean="0">
                            <a:solidFill>
                              <a:srgbClr val="C00000"/>
                            </a:solidFill>
                            <a:latin typeface="Cambria Math" panose="02040503050406030204" pitchFamily="18" charset="0"/>
                          </a:rPr>
                          <m:t>∗</m:t>
                        </m:r>
                      </m:sub>
                    </m:sSub>
                  </m:oMath>
                </a14:m>
                <a:r>
                  <a:rPr kumimoji="1" lang="ja-JP" altLang="en-US" dirty="0">
                    <a:solidFill>
                      <a:srgbClr val="C00000"/>
                    </a:solidFill>
                  </a:rPr>
                  <a:t>での解は，離散自己相似性をもち，時空は原点上の相似中心に質量ゼロの裸の曲率特異点をもつ．</a:t>
                </a:r>
              </a:p>
            </p:txBody>
          </p:sp>
        </mc:Choice>
        <mc:Fallback xmlns="">
          <p:sp>
            <p:nvSpPr>
              <p:cNvPr id="4" name="テキスト ボックス 3">
                <a:extLst>
                  <a:ext uri="{FF2B5EF4-FFF2-40B4-BE49-F238E27FC236}">
                    <a16:creationId xmlns:a16="http://schemas.microsoft.com/office/drawing/2014/main" id="{5DED94BF-F62A-4D57-9F95-DFB71224AC89}"/>
                  </a:ext>
                </a:extLst>
              </p:cNvPr>
              <p:cNvSpPr txBox="1">
                <a:spLocks noRot="1" noChangeAspect="1" noMove="1" noResize="1" noEditPoints="1" noAdjustHandles="1" noChangeArrowheads="1" noChangeShapeType="1" noTextEdit="1"/>
              </p:cNvSpPr>
              <p:nvPr/>
            </p:nvSpPr>
            <p:spPr>
              <a:xfrm>
                <a:off x="884263" y="2142401"/>
                <a:ext cx="5591655" cy="3722045"/>
              </a:xfrm>
              <a:prstGeom prst="rect">
                <a:avLst/>
              </a:prstGeom>
              <a:blipFill>
                <a:blip r:embed="rId7"/>
                <a:stretch>
                  <a:fillRect l="-872" t="-491" r="-3599" b="-1146"/>
                </a:stretch>
              </a:blipFill>
            </p:spPr>
            <p:txBody>
              <a:bodyPr/>
              <a:lstStyle/>
              <a:p>
                <a:r>
                  <a:rPr lang="ja-JP" altLang="en-US">
                    <a:noFill/>
                  </a:rPr>
                  <a:t> </a:t>
                </a:r>
              </a:p>
            </p:txBody>
          </p:sp>
        </mc:Fallback>
      </mc:AlternateContent>
      <p:grpSp>
        <p:nvGrpSpPr>
          <p:cNvPr id="115" name="グループ化 114">
            <a:extLst>
              <a:ext uri="{FF2B5EF4-FFF2-40B4-BE49-F238E27FC236}">
                <a16:creationId xmlns:a16="http://schemas.microsoft.com/office/drawing/2014/main" id="{AFF06EE5-9707-4268-B44D-1A4BCAB9EFB7}"/>
              </a:ext>
            </a:extLst>
          </p:cNvPr>
          <p:cNvGrpSpPr/>
          <p:nvPr/>
        </p:nvGrpSpPr>
        <p:grpSpPr>
          <a:xfrm>
            <a:off x="7023626" y="1178466"/>
            <a:ext cx="630468" cy="476125"/>
            <a:chOff x="4716016" y="5977211"/>
            <a:chExt cx="630468" cy="476125"/>
          </a:xfrm>
        </p:grpSpPr>
        <p:sp>
          <p:nvSpPr>
            <p:cNvPr id="23" name="星: 6 pt 22">
              <a:extLst>
                <a:ext uri="{FF2B5EF4-FFF2-40B4-BE49-F238E27FC236}">
                  <a16:creationId xmlns:a16="http://schemas.microsoft.com/office/drawing/2014/main" id="{FE46E55C-EA8E-4EEC-8261-DEB90BDB249B}"/>
                </a:ext>
              </a:extLst>
            </p:cNvPr>
            <p:cNvSpPr>
              <a:spLocks/>
            </p:cNvSpPr>
            <p:nvPr/>
          </p:nvSpPr>
          <p:spPr>
            <a:xfrm>
              <a:off x="4716016" y="6225700"/>
              <a:ext cx="267074" cy="227636"/>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a:extLst>
                <a:ext uri="{FF2B5EF4-FFF2-40B4-BE49-F238E27FC236}">
                  <a16:creationId xmlns:a16="http://schemas.microsoft.com/office/drawing/2014/main" id="{D44A9470-DFCF-4F15-940F-147E001E5A6A}"/>
                </a:ext>
              </a:extLst>
            </p:cNvPr>
            <p:cNvCxnSpPr>
              <a:cxnSpLocks/>
            </p:cNvCxnSpPr>
            <p:nvPr/>
          </p:nvCxnSpPr>
          <p:spPr>
            <a:xfrm flipV="1">
              <a:off x="4849553" y="5977211"/>
              <a:ext cx="496931" cy="35302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14" name="グループ化 113">
            <a:extLst>
              <a:ext uri="{FF2B5EF4-FFF2-40B4-BE49-F238E27FC236}">
                <a16:creationId xmlns:a16="http://schemas.microsoft.com/office/drawing/2014/main" id="{627FE34A-B96D-4DAE-B28F-7BF937A70EB1}"/>
              </a:ext>
            </a:extLst>
          </p:cNvPr>
          <p:cNvGrpSpPr/>
          <p:nvPr/>
        </p:nvGrpSpPr>
        <p:grpSpPr>
          <a:xfrm>
            <a:off x="7047903" y="702696"/>
            <a:ext cx="1671017" cy="2706605"/>
            <a:chOff x="7047903" y="702696"/>
            <a:chExt cx="1671017" cy="2706605"/>
          </a:xfrm>
        </p:grpSpPr>
        <p:sp>
          <p:nvSpPr>
            <p:cNvPr id="109" name="フリーフォーム: 図形 108">
              <a:extLst>
                <a:ext uri="{FF2B5EF4-FFF2-40B4-BE49-F238E27FC236}">
                  <a16:creationId xmlns:a16="http://schemas.microsoft.com/office/drawing/2014/main" id="{7065E0E9-3B2A-4C1D-8E55-4304E5B0EF51}"/>
                </a:ext>
              </a:extLst>
            </p:cNvPr>
            <p:cNvSpPr/>
            <p:nvPr/>
          </p:nvSpPr>
          <p:spPr>
            <a:xfrm>
              <a:off x="7174703" y="2012372"/>
              <a:ext cx="1471809" cy="700352"/>
            </a:xfrm>
            <a:custGeom>
              <a:avLst/>
              <a:gdLst>
                <a:gd name="connsiteX0" fmla="*/ 0 w 1181437"/>
                <a:gd name="connsiteY0" fmla="*/ 606903 h 630796"/>
                <a:gd name="connsiteX1" fmla="*/ 380325 w 1181437"/>
                <a:gd name="connsiteY1" fmla="*/ 558351 h 630796"/>
                <a:gd name="connsiteX2" fmla="*/ 1181437 w 1181437"/>
                <a:gd name="connsiteY2" fmla="*/ 0 h 630796"/>
              </a:gdLst>
              <a:ahLst/>
              <a:cxnLst>
                <a:cxn ang="0">
                  <a:pos x="connsiteX0" y="connsiteY0"/>
                </a:cxn>
                <a:cxn ang="0">
                  <a:pos x="connsiteX1" y="connsiteY1"/>
                </a:cxn>
                <a:cxn ang="0">
                  <a:pos x="connsiteX2" y="connsiteY2"/>
                </a:cxn>
              </a:cxnLst>
              <a:rect l="l" t="t" r="r" b="b"/>
              <a:pathLst>
                <a:path w="1181437" h="630796">
                  <a:moveTo>
                    <a:pt x="0" y="606903"/>
                  </a:moveTo>
                  <a:cubicBezTo>
                    <a:pt x="91709" y="633202"/>
                    <a:pt x="183419" y="659502"/>
                    <a:pt x="380325" y="558351"/>
                  </a:cubicBezTo>
                  <a:cubicBezTo>
                    <a:pt x="577231" y="457200"/>
                    <a:pt x="879334" y="228600"/>
                    <a:pt x="1181437"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D29F06E8-F302-48AF-8DE7-0174E67D171C}"/>
                </a:ext>
              </a:extLst>
            </p:cNvPr>
            <p:cNvCxnSpPr>
              <a:cxnSpLocks/>
            </p:cNvCxnSpPr>
            <p:nvPr/>
          </p:nvCxnSpPr>
          <p:spPr>
            <a:xfrm flipV="1">
              <a:off x="7168304" y="2043791"/>
              <a:ext cx="1504637" cy="12972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976AB25E-EA30-4063-B668-03D566452B6B}"/>
                </a:ext>
              </a:extLst>
            </p:cNvPr>
            <p:cNvCxnSpPr>
              <a:cxnSpLocks/>
            </p:cNvCxnSpPr>
            <p:nvPr/>
          </p:nvCxnSpPr>
          <p:spPr>
            <a:xfrm flipH="1" flipV="1">
              <a:off x="7121058" y="754330"/>
              <a:ext cx="1568619" cy="1294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715C17F0-5E32-4B2E-B2F6-D4176D891AB5}"/>
                </a:ext>
              </a:extLst>
            </p:cNvPr>
            <p:cNvCxnSpPr/>
            <p:nvPr/>
          </p:nvCxnSpPr>
          <p:spPr>
            <a:xfrm flipV="1">
              <a:off x="7150301" y="1519727"/>
              <a:ext cx="0" cy="1821283"/>
            </a:xfrm>
            <a:prstGeom prst="line">
              <a:avLst/>
            </a:prstGeom>
            <a:ln w="127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822B1BD-4944-4EBB-AF7C-8F27B095DECC}"/>
                </a:ext>
              </a:extLst>
            </p:cNvPr>
            <p:cNvCxnSpPr>
              <a:cxnSpLocks/>
            </p:cNvCxnSpPr>
            <p:nvPr/>
          </p:nvCxnSpPr>
          <p:spPr>
            <a:xfrm flipH="1" flipV="1">
              <a:off x="7127537" y="707406"/>
              <a:ext cx="22483" cy="837624"/>
            </a:xfrm>
            <a:prstGeom prst="line">
              <a:avLst/>
            </a:prstGeom>
            <a:ln w="9525">
              <a:solidFill>
                <a:schemeClr val="tx1"/>
              </a:solidFill>
            </a:ln>
          </p:spPr>
          <p:style>
            <a:lnRef idx="1">
              <a:schemeClr val="accent3"/>
            </a:lnRef>
            <a:fillRef idx="0">
              <a:schemeClr val="accent3"/>
            </a:fillRef>
            <a:effectRef idx="0">
              <a:schemeClr val="accent3"/>
            </a:effectRef>
            <a:fontRef idx="minor">
              <a:schemeClr val="tx1"/>
            </a:fontRef>
          </p:style>
        </p:cxnSp>
        <p:pic>
          <p:nvPicPr>
            <p:cNvPr id="12" name="図 11">
              <a:extLst>
                <a:ext uri="{FF2B5EF4-FFF2-40B4-BE49-F238E27FC236}">
                  <a16:creationId xmlns:a16="http://schemas.microsoft.com/office/drawing/2014/main" id="{F499C245-4CF1-4BEA-808C-AA71A6F3DC54}"/>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8049294" y="1147424"/>
              <a:ext cx="562974" cy="271717"/>
            </a:xfrm>
            <a:prstGeom prst="rect">
              <a:avLst/>
            </a:prstGeom>
          </p:spPr>
        </p:pic>
        <p:pic>
          <p:nvPicPr>
            <p:cNvPr id="13" name="図 12">
              <a:extLst>
                <a:ext uri="{FF2B5EF4-FFF2-40B4-BE49-F238E27FC236}">
                  <a16:creationId xmlns:a16="http://schemas.microsoft.com/office/drawing/2014/main" id="{819C3E83-43C7-4384-B188-41D24F382254}"/>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7838040" y="2779354"/>
              <a:ext cx="562974" cy="235103"/>
            </a:xfrm>
            <a:prstGeom prst="rect">
              <a:avLst/>
            </a:prstGeom>
          </p:spPr>
        </p:pic>
        <p:sp>
          <p:nvSpPr>
            <p:cNvPr id="16" name="楕円 15">
              <a:extLst>
                <a:ext uri="{FF2B5EF4-FFF2-40B4-BE49-F238E27FC236}">
                  <a16:creationId xmlns:a16="http://schemas.microsoft.com/office/drawing/2014/main" id="{346E4877-6A25-4957-B129-942C324649BD}"/>
                </a:ext>
              </a:extLst>
            </p:cNvPr>
            <p:cNvSpPr>
              <a:spLocks/>
            </p:cNvSpPr>
            <p:nvPr/>
          </p:nvSpPr>
          <p:spPr>
            <a:xfrm>
              <a:off x="7070178" y="3272719"/>
              <a:ext cx="160245" cy="13658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7DE77935-7F15-48F4-97EE-7E47872EDD38}"/>
                </a:ext>
              </a:extLst>
            </p:cNvPr>
            <p:cNvSpPr>
              <a:spLocks/>
            </p:cNvSpPr>
            <p:nvPr/>
          </p:nvSpPr>
          <p:spPr>
            <a:xfrm>
              <a:off x="7047903" y="702696"/>
              <a:ext cx="160245" cy="13658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E31ACA39-9376-4B50-9837-49E6AEA7627E}"/>
                </a:ext>
              </a:extLst>
            </p:cNvPr>
            <p:cNvSpPr>
              <a:spLocks/>
            </p:cNvSpPr>
            <p:nvPr/>
          </p:nvSpPr>
          <p:spPr>
            <a:xfrm>
              <a:off x="8558675" y="1963454"/>
              <a:ext cx="160245" cy="13658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矢印コネクタ 39">
              <a:extLst>
                <a:ext uri="{FF2B5EF4-FFF2-40B4-BE49-F238E27FC236}">
                  <a16:creationId xmlns:a16="http://schemas.microsoft.com/office/drawing/2014/main" id="{8AA8FC8C-D64F-41F3-8FC7-72A9519681D2}"/>
                </a:ext>
              </a:extLst>
            </p:cNvPr>
            <p:cNvCxnSpPr/>
            <p:nvPr/>
          </p:nvCxnSpPr>
          <p:spPr>
            <a:xfrm flipH="1" flipV="1">
              <a:off x="7265390" y="2198301"/>
              <a:ext cx="572650" cy="4234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B0F748A6-AC43-4438-820D-4EAE6A6FACBC}"/>
                </a:ext>
              </a:extLst>
            </p:cNvPr>
            <p:cNvCxnSpPr>
              <a:cxnSpLocks/>
            </p:cNvCxnSpPr>
            <p:nvPr/>
          </p:nvCxnSpPr>
          <p:spPr>
            <a:xfrm flipH="1" flipV="1">
              <a:off x="7288028" y="1995224"/>
              <a:ext cx="700664" cy="5229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904995A6-BDCE-4F27-A4C8-2AB6DE941C3D}"/>
                </a:ext>
              </a:extLst>
            </p:cNvPr>
            <p:cNvCxnSpPr>
              <a:cxnSpLocks/>
            </p:cNvCxnSpPr>
            <p:nvPr/>
          </p:nvCxnSpPr>
          <p:spPr>
            <a:xfrm flipH="1" flipV="1">
              <a:off x="7273758" y="1774970"/>
              <a:ext cx="845768" cy="60700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9619B718-BBDB-4341-AD28-656E0CC5FA62}"/>
                </a:ext>
              </a:extLst>
            </p:cNvPr>
            <p:cNvCxnSpPr>
              <a:cxnSpLocks/>
            </p:cNvCxnSpPr>
            <p:nvPr/>
          </p:nvCxnSpPr>
          <p:spPr>
            <a:xfrm flipV="1">
              <a:off x="7429628" y="1649766"/>
              <a:ext cx="681805" cy="54853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D7BA7F3E-6384-4B60-8501-A5760AF98B75}"/>
                </a:ext>
              </a:extLst>
            </p:cNvPr>
            <p:cNvCxnSpPr>
              <a:cxnSpLocks/>
            </p:cNvCxnSpPr>
            <p:nvPr/>
          </p:nvCxnSpPr>
          <p:spPr>
            <a:xfrm flipV="1">
              <a:off x="7400385" y="1569040"/>
              <a:ext cx="545892" cy="4249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02F1A52A-3C38-4E81-B976-0F025DF33F48}"/>
                </a:ext>
              </a:extLst>
            </p:cNvPr>
            <p:cNvCxnSpPr>
              <a:cxnSpLocks/>
            </p:cNvCxnSpPr>
            <p:nvPr/>
          </p:nvCxnSpPr>
          <p:spPr>
            <a:xfrm flipV="1">
              <a:off x="7428770" y="1490242"/>
              <a:ext cx="393193" cy="2784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2E776C23-7CD1-4BD0-881C-8D5600D29CBE}"/>
                </a:ext>
              </a:extLst>
            </p:cNvPr>
            <p:cNvCxnSpPr>
              <a:cxnSpLocks/>
            </p:cNvCxnSpPr>
            <p:nvPr/>
          </p:nvCxnSpPr>
          <p:spPr>
            <a:xfrm flipV="1">
              <a:off x="7398516" y="1398394"/>
              <a:ext cx="311583" cy="2106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113" name="グループ化 112">
            <a:extLst>
              <a:ext uri="{FF2B5EF4-FFF2-40B4-BE49-F238E27FC236}">
                <a16:creationId xmlns:a16="http://schemas.microsoft.com/office/drawing/2014/main" id="{46885B8F-3C21-4116-BE67-374B0DD4D4E8}"/>
              </a:ext>
            </a:extLst>
          </p:cNvPr>
          <p:cNvGrpSpPr/>
          <p:nvPr/>
        </p:nvGrpSpPr>
        <p:grpSpPr>
          <a:xfrm>
            <a:off x="7026280" y="3746732"/>
            <a:ext cx="1868666" cy="2308690"/>
            <a:chOff x="7251883" y="3555756"/>
            <a:chExt cx="1493039" cy="1775761"/>
          </a:xfrm>
        </p:grpSpPr>
        <p:sp>
          <p:nvSpPr>
            <p:cNvPr id="111" name="フリーフォーム: 図形 110">
              <a:extLst>
                <a:ext uri="{FF2B5EF4-FFF2-40B4-BE49-F238E27FC236}">
                  <a16:creationId xmlns:a16="http://schemas.microsoft.com/office/drawing/2014/main" id="{C0C75CEE-9789-46F1-BBC6-D4AB9B6AC46F}"/>
                </a:ext>
              </a:extLst>
            </p:cNvPr>
            <p:cNvSpPr/>
            <p:nvPr/>
          </p:nvSpPr>
          <p:spPr>
            <a:xfrm>
              <a:off x="7321927" y="4145432"/>
              <a:ext cx="1256069" cy="618172"/>
            </a:xfrm>
            <a:custGeom>
              <a:avLst/>
              <a:gdLst>
                <a:gd name="connsiteX0" fmla="*/ 0 w 1181437"/>
                <a:gd name="connsiteY0" fmla="*/ 606903 h 630796"/>
                <a:gd name="connsiteX1" fmla="*/ 380325 w 1181437"/>
                <a:gd name="connsiteY1" fmla="*/ 558351 h 630796"/>
                <a:gd name="connsiteX2" fmla="*/ 1181437 w 1181437"/>
                <a:gd name="connsiteY2" fmla="*/ 0 h 630796"/>
              </a:gdLst>
              <a:ahLst/>
              <a:cxnLst>
                <a:cxn ang="0">
                  <a:pos x="connsiteX0" y="connsiteY0"/>
                </a:cxn>
                <a:cxn ang="0">
                  <a:pos x="connsiteX1" y="connsiteY1"/>
                </a:cxn>
                <a:cxn ang="0">
                  <a:pos x="connsiteX2" y="connsiteY2"/>
                </a:cxn>
              </a:cxnLst>
              <a:rect l="l" t="t" r="r" b="b"/>
              <a:pathLst>
                <a:path w="1181437" h="630796">
                  <a:moveTo>
                    <a:pt x="0" y="606903"/>
                  </a:moveTo>
                  <a:cubicBezTo>
                    <a:pt x="91709" y="633202"/>
                    <a:pt x="183419" y="659502"/>
                    <a:pt x="380325" y="558351"/>
                  </a:cubicBezTo>
                  <a:cubicBezTo>
                    <a:pt x="577231" y="457200"/>
                    <a:pt x="879334" y="228600"/>
                    <a:pt x="1181437"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 name="グループ化 106">
              <a:extLst>
                <a:ext uri="{FF2B5EF4-FFF2-40B4-BE49-F238E27FC236}">
                  <a16:creationId xmlns:a16="http://schemas.microsoft.com/office/drawing/2014/main" id="{339456AE-960D-470C-8A87-5EF23C889280}"/>
                </a:ext>
              </a:extLst>
            </p:cNvPr>
            <p:cNvGrpSpPr/>
            <p:nvPr/>
          </p:nvGrpSpPr>
          <p:grpSpPr>
            <a:xfrm>
              <a:off x="7251883" y="3555756"/>
              <a:ext cx="1493039" cy="1775761"/>
              <a:chOff x="7162226" y="4499859"/>
              <a:chExt cx="1493039" cy="1775761"/>
            </a:xfrm>
          </p:grpSpPr>
          <p:cxnSp>
            <p:nvCxnSpPr>
              <p:cNvPr id="70" name="直線コネクタ 69">
                <a:extLst>
                  <a:ext uri="{FF2B5EF4-FFF2-40B4-BE49-F238E27FC236}">
                    <a16:creationId xmlns:a16="http://schemas.microsoft.com/office/drawing/2014/main" id="{549B9997-DCCD-433F-98F2-121A653FF326}"/>
                  </a:ext>
                </a:extLst>
              </p:cNvPr>
              <p:cNvCxnSpPr>
                <a:cxnSpLocks/>
              </p:cNvCxnSpPr>
              <p:nvPr/>
            </p:nvCxnSpPr>
            <p:spPr>
              <a:xfrm flipV="1">
                <a:off x="7240993" y="5072907"/>
                <a:ext cx="1269875" cy="11412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F4057857-28DF-4BB6-B099-7C4F678942DA}"/>
                  </a:ext>
                </a:extLst>
              </p:cNvPr>
              <p:cNvCxnSpPr>
                <a:cxnSpLocks/>
              </p:cNvCxnSpPr>
              <p:nvPr/>
            </p:nvCxnSpPr>
            <p:spPr>
              <a:xfrm flipH="1" flipV="1">
                <a:off x="7901571" y="4547504"/>
                <a:ext cx="609297" cy="5082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4F783DA9-0C90-420B-B424-19578BBCA816}"/>
                  </a:ext>
                </a:extLst>
              </p:cNvPr>
              <p:cNvCxnSpPr>
                <a:cxnSpLocks/>
              </p:cNvCxnSpPr>
              <p:nvPr/>
            </p:nvCxnSpPr>
            <p:spPr>
              <a:xfrm flipV="1">
                <a:off x="7226544" y="4547503"/>
                <a:ext cx="6903" cy="1666608"/>
              </a:xfrm>
              <a:prstGeom prst="line">
                <a:avLst/>
              </a:prstGeom>
              <a:ln w="12700"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74" name="図 73">
                <a:extLst>
                  <a:ext uri="{FF2B5EF4-FFF2-40B4-BE49-F238E27FC236}">
                    <a16:creationId xmlns:a16="http://schemas.microsoft.com/office/drawing/2014/main" id="{6F3A976E-F410-454F-8EFF-7D1F324FB21A}"/>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8203360" y="4499859"/>
                <a:ext cx="451905" cy="244731"/>
              </a:xfrm>
              <a:prstGeom prst="rect">
                <a:avLst/>
              </a:prstGeom>
            </p:spPr>
          </p:pic>
          <p:pic>
            <p:nvPicPr>
              <p:cNvPr id="75" name="図 74">
                <a:extLst>
                  <a:ext uri="{FF2B5EF4-FFF2-40B4-BE49-F238E27FC236}">
                    <a16:creationId xmlns:a16="http://schemas.microsoft.com/office/drawing/2014/main" id="{A5590C59-AED0-4DA2-944F-58A3210D02BA}"/>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7882699" y="5674042"/>
                <a:ext cx="451905" cy="211754"/>
              </a:xfrm>
              <a:prstGeom prst="rect">
                <a:avLst/>
              </a:prstGeom>
            </p:spPr>
          </p:pic>
          <p:sp>
            <p:nvSpPr>
              <p:cNvPr id="76" name="楕円 75">
                <a:extLst>
                  <a:ext uri="{FF2B5EF4-FFF2-40B4-BE49-F238E27FC236}">
                    <a16:creationId xmlns:a16="http://schemas.microsoft.com/office/drawing/2014/main" id="{971C5EA5-6284-4536-831E-3CCB19361A30}"/>
                  </a:ext>
                </a:extLst>
              </p:cNvPr>
              <p:cNvSpPr>
                <a:spLocks/>
              </p:cNvSpPr>
              <p:nvPr/>
            </p:nvSpPr>
            <p:spPr>
              <a:xfrm>
                <a:off x="8438870" y="5019126"/>
                <a:ext cx="128630" cy="12301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楕円 76">
                <a:extLst>
                  <a:ext uri="{FF2B5EF4-FFF2-40B4-BE49-F238E27FC236}">
                    <a16:creationId xmlns:a16="http://schemas.microsoft.com/office/drawing/2014/main" id="{92E574BC-EF17-49D8-8C6F-04A317E26D06}"/>
                  </a:ext>
                </a:extLst>
              </p:cNvPr>
              <p:cNvSpPr>
                <a:spLocks/>
              </p:cNvSpPr>
              <p:nvPr/>
            </p:nvSpPr>
            <p:spPr>
              <a:xfrm>
                <a:off x="7162226" y="6152603"/>
                <a:ext cx="128630" cy="12301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矢印コネクタ 62">
                <a:extLst>
                  <a:ext uri="{FF2B5EF4-FFF2-40B4-BE49-F238E27FC236}">
                    <a16:creationId xmlns:a16="http://schemas.microsoft.com/office/drawing/2014/main" id="{5F3786A0-9C48-4C6D-9D38-BC7A887B85E9}"/>
                  </a:ext>
                </a:extLst>
              </p:cNvPr>
              <p:cNvCxnSpPr/>
              <p:nvPr/>
            </p:nvCxnSpPr>
            <p:spPr>
              <a:xfrm flipH="1" flipV="1">
                <a:off x="7319463" y="5248529"/>
                <a:ext cx="459672" cy="3813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FD581704-C2C1-4D02-AD1D-C5BD718EBAFA}"/>
                  </a:ext>
                </a:extLst>
              </p:cNvPr>
              <p:cNvCxnSpPr>
                <a:cxnSpLocks/>
              </p:cNvCxnSpPr>
              <p:nvPr/>
            </p:nvCxnSpPr>
            <p:spPr>
              <a:xfrm flipH="1" flipV="1">
                <a:off x="7347717" y="5032317"/>
                <a:ext cx="562430" cy="4709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9B5882C3-E7AB-4174-8560-CB983CDAF052}"/>
                  </a:ext>
                </a:extLst>
              </p:cNvPr>
              <p:cNvCxnSpPr>
                <a:cxnSpLocks/>
              </p:cNvCxnSpPr>
              <p:nvPr/>
            </p:nvCxnSpPr>
            <p:spPr>
              <a:xfrm flipH="1" flipV="1">
                <a:off x="7300687" y="4770234"/>
                <a:ext cx="678907" cy="5467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99C3A979-D2B9-47A5-9628-57BAC9F0F365}"/>
                  </a:ext>
                </a:extLst>
              </p:cNvPr>
              <p:cNvCxnSpPr>
                <a:cxnSpLocks/>
              </p:cNvCxnSpPr>
              <p:nvPr/>
            </p:nvCxnSpPr>
            <p:spPr>
              <a:xfrm flipV="1">
                <a:off x="7534157" y="4833607"/>
                <a:ext cx="547292" cy="49405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27E5F8DB-9A1B-40E6-BDE9-472500F18862}"/>
                  </a:ext>
                </a:extLst>
              </p:cNvPr>
              <p:cNvCxnSpPr>
                <a:cxnSpLocks/>
              </p:cNvCxnSpPr>
              <p:nvPr/>
            </p:nvCxnSpPr>
            <p:spPr>
              <a:xfrm flipV="1">
                <a:off x="7534157" y="4730414"/>
                <a:ext cx="438193" cy="3827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F0BC93DC-F77F-48D5-8F8C-F00C6B32BB2E}"/>
                  </a:ext>
                </a:extLst>
              </p:cNvPr>
              <p:cNvCxnSpPr>
                <a:cxnSpLocks/>
              </p:cNvCxnSpPr>
              <p:nvPr/>
            </p:nvCxnSpPr>
            <p:spPr>
              <a:xfrm flipV="1">
                <a:off x="7563455" y="4632783"/>
                <a:ext cx="315620" cy="2508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77BF2F07-D31E-47EB-BCD8-86A1B97121E8}"/>
                  </a:ext>
                </a:extLst>
              </p:cNvPr>
              <p:cNvCxnSpPr>
                <a:cxnSpLocks/>
              </p:cNvCxnSpPr>
              <p:nvPr/>
            </p:nvCxnSpPr>
            <p:spPr>
              <a:xfrm flipV="1">
                <a:off x="7474206" y="4568382"/>
                <a:ext cx="250111" cy="1896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B03E74B2-314A-46B7-951C-FA19D525518D}"/>
                  </a:ext>
                </a:extLst>
              </p:cNvPr>
              <p:cNvCxnSpPr>
                <a:cxnSpLocks/>
              </p:cNvCxnSpPr>
              <p:nvPr/>
            </p:nvCxnSpPr>
            <p:spPr>
              <a:xfrm flipV="1">
                <a:off x="7240993" y="4568309"/>
                <a:ext cx="622076" cy="466569"/>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98" name="楕円 97">
                <a:extLst>
                  <a:ext uri="{FF2B5EF4-FFF2-40B4-BE49-F238E27FC236}">
                    <a16:creationId xmlns:a16="http://schemas.microsoft.com/office/drawing/2014/main" id="{7D28D230-0C40-439B-925F-E6FAF330C49B}"/>
                  </a:ext>
                </a:extLst>
              </p:cNvPr>
              <p:cNvSpPr>
                <a:spLocks/>
              </p:cNvSpPr>
              <p:nvPr/>
            </p:nvSpPr>
            <p:spPr>
              <a:xfrm>
                <a:off x="7817537" y="4513652"/>
                <a:ext cx="128630" cy="12301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5" name="直線コネクタ 104">
                <a:extLst>
                  <a:ext uri="{FF2B5EF4-FFF2-40B4-BE49-F238E27FC236}">
                    <a16:creationId xmlns:a16="http://schemas.microsoft.com/office/drawing/2014/main" id="{594AF28E-0F63-484C-AD50-C0842531DF23}"/>
                  </a:ext>
                </a:extLst>
              </p:cNvPr>
              <p:cNvCxnSpPr>
                <a:cxnSpLocks/>
                <a:endCxn id="98" idx="2"/>
              </p:cNvCxnSpPr>
              <p:nvPr/>
            </p:nvCxnSpPr>
            <p:spPr>
              <a:xfrm>
                <a:off x="7240993" y="4571040"/>
                <a:ext cx="576544" cy="412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楕円 77">
                <a:extLst>
                  <a:ext uri="{FF2B5EF4-FFF2-40B4-BE49-F238E27FC236}">
                    <a16:creationId xmlns:a16="http://schemas.microsoft.com/office/drawing/2014/main" id="{A023E987-8E3F-4615-8F27-1BB17665FBB9}"/>
                  </a:ext>
                </a:extLst>
              </p:cNvPr>
              <p:cNvSpPr>
                <a:spLocks/>
              </p:cNvSpPr>
              <p:nvPr/>
            </p:nvSpPr>
            <p:spPr>
              <a:xfrm>
                <a:off x="7169502" y="4506800"/>
                <a:ext cx="128630" cy="12301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 name="スライド番号プレースホルダー 4">
            <a:extLst>
              <a:ext uri="{FF2B5EF4-FFF2-40B4-BE49-F238E27FC236}">
                <a16:creationId xmlns:a16="http://schemas.microsoft.com/office/drawing/2014/main" id="{F62E80FE-F1EE-449E-B314-3C8BA5DF9E15}"/>
              </a:ext>
            </a:extLst>
          </p:cNvPr>
          <p:cNvSpPr>
            <a:spLocks noGrp="1"/>
          </p:cNvSpPr>
          <p:nvPr>
            <p:ph type="sldNum" sz="quarter" idx="12"/>
          </p:nvPr>
        </p:nvSpPr>
        <p:spPr/>
        <p:txBody>
          <a:bodyPr/>
          <a:lstStyle/>
          <a:p>
            <a:fld id="{93E195DB-F3B1-45FB-AF15-1376C6AEA06A}" type="slidenum">
              <a:rPr kumimoji="1" lang="ja-JP" altLang="en-US" smtClean="0"/>
              <a:t>25</a:t>
            </a:fld>
            <a:endParaRPr kumimoji="1" lang="ja-JP" altLang="en-US"/>
          </a:p>
        </p:txBody>
      </p:sp>
    </p:spTree>
    <p:extLst>
      <p:ext uri="{BB962C8B-B14F-4D97-AF65-F5344CB8AC3E}">
        <p14:creationId xmlns:p14="http://schemas.microsoft.com/office/powerpoint/2010/main" val="174933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14"/>
                                        </p:tgtEl>
                                        <p:attrNameLst>
                                          <p:attrName>style.visibility</p:attrName>
                                        </p:attrNameLst>
                                      </p:cBhvr>
                                      <p:to>
                                        <p:strVal val="visible"/>
                                      </p:to>
                                    </p:set>
                                    <p:animEffect transition="in" filter="fade">
                                      <p:cBhvr>
                                        <p:cTn id="14" dur="500"/>
                                        <p:tgtEl>
                                          <p:spTgt spid="1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500"/>
                                        <p:tgtEl>
                                          <p:spTgt spid="115"/>
                                        </p:tgtEl>
                                      </p:cBhvr>
                                    </p:animEffect>
                                  </p:childTnLst>
                                </p:cTn>
                              </p:par>
                              <p:par>
                                <p:cTn id="38" presetID="10" presetClass="exit" presetSubtype="0" fill="hold" nodeType="withEffect">
                                  <p:stCondLst>
                                    <p:cond delay="0"/>
                                  </p:stCondLst>
                                  <p:childTnLst>
                                    <p:animEffect transition="out" filter="fade">
                                      <p:cBhvr>
                                        <p:cTn id="39" dur="500"/>
                                        <p:tgtEl>
                                          <p:spTgt spid="113"/>
                                        </p:tgtEl>
                                      </p:cBhvr>
                                    </p:animEffect>
                                    <p:set>
                                      <p:cBhvr>
                                        <p:cTn id="40" dur="1" fill="hold">
                                          <p:stCondLst>
                                            <p:cond delay="499"/>
                                          </p:stCondLst>
                                        </p:cTn>
                                        <p:tgtEl>
                                          <p:spTgt spid="1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078A67-B880-4AD8-8EB6-54FA578A9FA9}"/>
              </a:ext>
            </a:extLst>
          </p:cNvPr>
          <p:cNvSpPr>
            <a:spLocks noGrp="1"/>
          </p:cNvSpPr>
          <p:nvPr>
            <p:ph type="title"/>
          </p:nvPr>
        </p:nvSpPr>
        <p:spPr/>
        <p:txBody>
          <a:bodyPr/>
          <a:lstStyle/>
          <a:p>
            <a:r>
              <a:rPr kumimoji="1" lang="ja-JP" altLang="en-US" sz="3200" i="0" dirty="0"/>
              <a:t>重力崩壊における臨界現象</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3F3AD5EB-F10B-49E7-98EA-EE9C0BEB935B}"/>
                  </a:ext>
                </a:extLst>
              </p:cNvPr>
              <p:cNvSpPr txBox="1"/>
              <p:nvPr/>
            </p:nvSpPr>
            <p:spPr>
              <a:xfrm>
                <a:off x="827584" y="1437947"/>
                <a:ext cx="7416824" cy="646331"/>
              </a:xfrm>
              <a:prstGeom prst="rect">
                <a:avLst/>
              </a:prstGeom>
              <a:noFill/>
            </p:spPr>
            <p:txBody>
              <a:bodyPr wrap="square" rtlCol="0">
                <a:spAutoFit/>
              </a:bodyPr>
              <a:lstStyle/>
              <a:p>
                <a:r>
                  <a:rPr lang="en-US" altLang="ja-JP" dirty="0"/>
                  <a:t>Choptuik</a:t>
                </a:r>
                <a:r>
                  <a:rPr lang="ja-JP" altLang="en-US" dirty="0"/>
                  <a:t>の発見以降，流体系</a:t>
                </a:r>
                <a14:m>
                  <m:oMath xmlns:m="http://schemas.openxmlformats.org/officeDocument/2006/math">
                    <m:r>
                      <a:rPr lang="en-US" altLang="ja-JP" b="0" i="1" smtClean="0">
                        <a:latin typeface="Cambria Math" panose="02040503050406030204" pitchFamily="18" charset="0"/>
                      </a:rPr>
                      <m:t>(</m:t>
                    </m:r>
                    <m:r>
                      <a:rPr lang="en-US" altLang="ja-JP" b="0" i="1" smtClean="0">
                        <a:latin typeface="Cambria Math" panose="02040503050406030204" pitchFamily="18" charset="0"/>
                      </a:rPr>
                      <m:t>𝑝</m:t>
                    </m:r>
                    <m:r>
                      <a:rPr lang="en-US" altLang="ja-JP" b="0" i="1" smtClean="0">
                        <a:latin typeface="Cambria Math" panose="02040503050406030204" pitchFamily="18" charset="0"/>
                      </a:rPr>
                      <m:t>=</m:t>
                    </m:r>
                    <m:r>
                      <a:rPr lang="en-US" altLang="ja-JP" b="0" i="1" smtClean="0">
                        <a:latin typeface="Cambria Math" panose="02040503050406030204" pitchFamily="18" charset="0"/>
                      </a:rPr>
                      <m:t>𝑤</m:t>
                    </m:r>
                    <m:r>
                      <a:rPr lang="en-US" altLang="ja-JP" b="0" i="1" smtClean="0">
                        <a:latin typeface="Cambria Math" panose="02040503050406030204" pitchFamily="18" charset="0"/>
                      </a:rPr>
                      <m:t>𝜌</m:t>
                    </m:r>
                    <m:r>
                      <a:rPr lang="en-US" altLang="ja-JP" b="0" i="1" smtClean="0">
                        <a:latin typeface="Cambria Math" panose="02040503050406030204" pitchFamily="18" charset="0"/>
                      </a:rPr>
                      <m:t>, </m:t>
                    </m:r>
                    <m:r>
                      <a:rPr lang="en-US" altLang="ja-JP" b="0" i="1" smtClean="0">
                        <a:latin typeface="Cambria Math" panose="02040503050406030204" pitchFamily="18" charset="0"/>
                      </a:rPr>
                      <m:t>𝑤</m:t>
                    </m:r>
                    <m:r>
                      <a:rPr lang="en-US" altLang="ja-JP" b="0" i="1" smtClean="0">
                        <a:latin typeface="Cambria Math" panose="02040503050406030204" pitchFamily="18" charset="0"/>
                      </a:rPr>
                      <m:t>&gt;0)</m:t>
                    </m:r>
                  </m:oMath>
                </a14:m>
                <a:r>
                  <a:rPr kumimoji="1" lang="ja-JP" altLang="en-US" dirty="0"/>
                  <a:t>の重力崩壊，ブラックホール合体など様々な系で，類似の臨界現象が起きることが判明．</a:t>
                </a:r>
              </a:p>
            </p:txBody>
          </p:sp>
        </mc:Choice>
        <mc:Fallback xmlns="">
          <p:sp>
            <p:nvSpPr>
              <p:cNvPr id="3" name="テキスト ボックス 2">
                <a:extLst>
                  <a:ext uri="{FF2B5EF4-FFF2-40B4-BE49-F238E27FC236}">
                    <a16:creationId xmlns:a16="http://schemas.microsoft.com/office/drawing/2014/main" id="{3F3AD5EB-F10B-49E7-98EA-EE9C0BEB935B}"/>
                  </a:ext>
                </a:extLst>
              </p:cNvPr>
              <p:cNvSpPr txBox="1">
                <a:spLocks noRot="1" noChangeAspect="1" noMove="1" noResize="1" noEditPoints="1" noAdjustHandles="1" noChangeArrowheads="1" noChangeShapeType="1" noTextEdit="1"/>
              </p:cNvSpPr>
              <p:nvPr/>
            </p:nvSpPr>
            <p:spPr>
              <a:xfrm>
                <a:off x="827584" y="1437947"/>
                <a:ext cx="7416824" cy="646331"/>
              </a:xfrm>
              <a:prstGeom prst="rect">
                <a:avLst/>
              </a:prstGeom>
              <a:blipFill>
                <a:blip r:embed="rId3"/>
                <a:stretch>
                  <a:fillRect l="-740" t="-8491" b="-11321"/>
                </a:stretch>
              </a:blipFill>
            </p:spPr>
            <p:txBody>
              <a:bodyPr/>
              <a:lstStyle/>
              <a:p>
                <a:r>
                  <a:rPr lang="ja-JP" altLang="en-US">
                    <a:noFill/>
                  </a:rPr>
                  <a:t> </a:t>
                </a:r>
              </a:p>
            </p:txBody>
          </p:sp>
        </mc:Fallback>
      </mc:AlternateContent>
      <p:pic>
        <p:nvPicPr>
          <p:cNvPr id="6" name="図 5" descr="ダイアグラム&#10;&#10;自動的に生成された説明">
            <a:extLst>
              <a:ext uri="{FF2B5EF4-FFF2-40B4-BE49-F238E27FC236}">
                <a16:creationId xmlns:a16="http://schemas.microsoft.com/office/drawing/2014/main" id="{8926F1F3-7FCA-4D7D-9B24-E45B1F158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2838958"/>
            <a:ext cx="3768348" cy="2976934"/>
          </a:xfrm>
          <a:prstGeom prst="rect">
            <a:avLst/>
          </a:prstGeom>
        </p:spPr>
      </p:pic>
      <p:sp>
        <p:nvSpPr>
          <p:cNvPr id="7" name="テキスト ボックス 6">
            <a:extLst>
              <a:ext uri="{FF2B5EF4-FFF2-40B4-BE49-F238E27FC236}">
                <a16:creationId xmlns:a16="http://schemas.microsoft.com/office/drawing/2014/main" id="{CCE49963-42AB-4EDB-8172-0933A45ECAAD}"/>
              </a:ext>
            </a:extLst>
          </p:cNvPr>
          <p:cNvSpPr txBox="1"/>
          <p:nvPr/>
        </p:nvSpPr>
        <p:spPr>
          <a:xfrm>
            <a:off x="827584" y="2232008"/>
            <a:ext cx="7560840" cy="923330"/>
          </a:xfrm>
          <a:prstGeom prst="rect">
            <a:avLst/>
          </a:prstGeom>
          <a:noFill/>
        </p:spPr>
        <p:txBody>
          <a:bodyPr wrap="square" rtlCol="0">
            <a:spAutoFit/>
          </a:bodyPr>
          <a:lstStyle/>
          <a:p>
            <a:r>
              <a:rPr kumimoji="1" lang="ja-JP" altLang="en-US" dirty="0"/>
              <a:t>系が自己相似解をもち，かつ相空間で自己相似解の安定多様体が余次元１を持つことが、臨界現象が起きる原因であることが理論的に明らかにされた．</a:t>
            </a:r>
            <a:r>
              <a:rPr kumimoji="1" lang="en-US" altLang="ja-JP" dirty="0"/>
              <a:t>[Koike T et al 1995, 1999]</a:t>
            </a:r>
            <a:endParaRPr kumimoji="1" lang="ja-JP" altLang="en-US" dirty="0"/>
          </a:p>
        </p:txBody>
      </p:sp>
      <p:sp>
        <p:nvSpPr>
          <p:cNvPr id="9" name="テキスト ボックス 8">
            <a:extLst>
              <a:ext uri="{FF2B5EF4-FFF2-40B4-BE49-F238E27FC236}">
                <a16:creationId xmlns:a16="http://schemas.microsoft.com/office/drawing/2014/main" id="{CA3EF25D-3113-46C1-BA83-2587962EB03E}"/>
              </a:ext>
            </a:extLst>
          </p:cNvPr>
          <p:cNvSpPr txBox="1"/>
          <p:nvPr/>
        </p:nvSpPr>
        <p:spPr>
          <a:xfrm>
            <a:off x="833284" y="3242685"/>
            <a:ext cx="4318215" cy="2185214"/>
          </a:xfrm>
          <a:prstGeom prst="rect">
            <a:avLst/>
          </a:prstGeom>
          <a:noFill/>
        </p:spPr>
        <p:txBody>
          <a:bodyPr wrap="square" rtlCol="0">
            <a:spAutoFit/>
          </a:bodyPr>
          <a:lstStyle/>
          <a:p>
            <a:pPr>
              <a:spcAft>
                <a:spcPts val="1200"/>
              </a:spcAft>
            </a:pPr>
            <a:r>
              <a:rPr kumimoji="1" lang="ja-JP" altLang="en-US" dirty="0"/>
              <a:t>裸の特異点をもつ自己相似解の安定多様体は，少なくとも１以上の余次元をもち，裸の特異点の発生は，一般的でない．</a:t>
            </a:r>
            <a:endParaRPr kumimoji="1" lang="en-US" altLang="ja-JP" dirty="0"/>
          </a:p>
          <a:p>
            <a:pPr>
              <a:spcAft>
                <a:spcPts val="1200"/>
              </a:spcAft>
            </a:pPr>
            <a:r>
              <a:rPr kumimoji="1" lang="ja-JP" altLang="en-US" dirty="0">
                <a:solidFill>
                  <a:srgbClr val="C00000"/>
                </a:solidFill>
              </a:rPr>
              <a:t>しかし，</a:t>
            </a:r>
            <a:r>
              <a:rPr lang="ja-JP" altLang="en-US" dirty="0">
                <a:solidFill>
                  <a:srgbClr val="C00000"/>
                </a:solidFill>
              </a:rPr>
              <a:t>この安定多様体の近傍において，どのような大きな</a:t>
            </a:r>
            <a:r>
              <a:rPr kumimoji="1" lang="ja-JP" altLang="en-US" dirty="0">
                <a:solidFill>
                  <a:srgbClr val="C00000"/>
                </a:solidFill>
              </a:rPr>
              <a:t>数</a:t>
            </a:r>
            <a:r>
              <a:rPr kumimoji="1" lang="en-US" altLang="ja-JP" dirty="0">
                <a:solidFill>
                  <a:srgbClr val="C00000"/>
                </a:solidFill>
              </a:rPr>
              <a:t>L</a:t>
            </a:r>
            <a:r>
              <a:rPr kumimoji="1" lang="ja-JP" altLang="en-US" dirty="0">
                <a:solidFill>
                  <a:srgbClr val="C00000"/>
                </a:solidFill>
              </a:rPr>
              <a:t>を与えても，</a:t>
            </a:r>
            <a:r>
              <a:rPr lang="en-US" altLang="ja-JP" dirty="0">
                <a:solidFill>
                  <a:srgbClr val="C00000"/>
                </a:solidFill>
              </a:rPr>
              <a:t>L</a:t>
            </a:r>
            <a:r>
              <a:rPr lang="ja-JP" altLang="en-US" dirty="0">
                <a:solidFill>
                  <a:srgbClr val="C00000"/>
                </a:solidFill>
              </a:rPr>
              <a:t>より大きな曲率をもつ</a:t>
            </a:r>
            <a:r>
              <a:rPr kumimoji="1" lang="ja-JP" altLang="en-US" dirty="0">
                <a:solidFill>
                  <a:srgbClr val="C00000"/>
                </a:solidFill>
              </a:rPr>
              <a:t>の解の集合が，相空間で有限な体積を占める．</a:t>
            </a:r>
          </a:p>
        </p:txBody>
      </p:sp>
      <p:sp>
        <p:nvSpPr>
          <p:cNvPr id="10" name="テキスト ボックス 9">
            <a:extLst>
              <a:ext uri="{FF2B5EF4-FFF2-40B4-BE49-F238E27FC236}">
                <a16:creationId xmlns:a16="http://schemas.microsoft.com/office/drawing/2014/main" id="{2BECE854-BB41-4D26-818E-F043C02B3A93}"/>
              </a:ext>
            </a:extLst>
          </p:cNvPr>
          <p:cNvSpPr txBox="1"/>
          <p:nvPr/>
        </p:nvSpPr>
        <p:spPr>
          <a:xfrm>
            <a:off x="6168542" y="5830763"/>
            <a:ext cx="2630430" cy="584775"/>
          </a:xfrm>
          <a:prstGeom prst="rect">
            <a:avLst/>
          </a:prstGeom>
          <a:noFill/>
        </p:spPr>
        <p:txBody>
          <a:bodyPr wrap="square" rtlCol="0">
            <a:spAutoFit/>
          </a:bodyPr>
          <a:lstStyle/>
          <a:p>
            <a:r>
              <a:rPr kumimoji="1" lang="en-US" altLang="ja-JP" sz="1600" dirty="0"/>
              <a:t>[</a:t>
            </a:r>
            <a:r>
              <a:rPr kumimoji="1" lang="ja-JP" altLang="en-US" sz="1600" dirty="0"/>
              <a:t>出典：</a:t>
            </a:r>
            <a:r>
              <a:rPr kumimoji="1" lang="en-US" altLang="ja-JP" sz="1600" dirty="0"/>
              <a:t>Koike, Hara, Adachi: </a:t>
            </a:r>
          </a:p>
          <a:p>
            <a:r>
              <a:rPr kumimoji="1" lang="en-US" altLang="ja-JP" sz="1600" dirty="0"/>
              <a:t>PRL74 (1995)5170]</a:t>
            </a:r>
            <a:endParaRPr kumimoji="1" lang="ja-JP" altLang="en-US" sz="1600" dirty="0"/>
          </a:p>
        </p:txBody>
      </p:sp>
      <p:sp>
        <p:nvSpPr>
          <p:cNvPr id="11" name="テキスト ボックス 10">
            <a:extLst>
              <a:ext uri="{FF2B5EF4-FFF2-40B4-BE49-F238E27FC236}">
                <a16:creationId xmlns:a16="http://schemas.microsoft.com/office/drawing/2014/main" id="{09F2715C-897D-43FA-BFEE-CA3E24C45B1A}"/>
              </a:ext>
            </a:extLst>
          </p:cNvPr>
          <p:cNvSpPr txBox="1"/>
          <p:nvPr/>
        </p:nvSpPr>
        <p:spPr>
          <a:xfrm>
            <a:off x="611560" y="5707652"/>
            <a:ext cx="5398331" cy="707886"/>
          </a:xfrm>
          <a:prstGeom prst="rect">
            <a:avLst/>
          </a:prstGeom>
          <a:noFill/>
        </p:spPr>
        <p:txBody>
          <a:bodyPr wrap="square" rtlCol="0">
            <a:spAutoFit/>
          </a:bodyPr>
          <a:lstStyle/>
          <a:p>
            <a:r>
              <a:rPr kumimoji="1" lang="ja-JP" altLang="en-US" sz="2000" dirty="0">
                <a:solidFill>
                  <a:srgbClr val="FF0000"/>
                </a:solidFill>
                <a:effectLst>
                  <a:outerShdw blurRad="38100" dist="38100" dir="2700000" algn="tl">
                    <a:srgbClr val="000000">
                      <a:alpha val="43137"/>
                    </a:srgbClr>
                  </a:outerShdw>
                </a:effectLst>
              </a:rPr>
              <a:t>実質的に弱い宇宙検閲仮説を否定するが，</a:t>
            </a:r>
            <a:endParaRPr kumimoji="1" lang="en-US" altLang="ja-JP" sz="2000" dirty="0">
              <a:solidFill>
                <a:srgbClr val="FF0000"/>
              </a:solidFill>
              <a:effectLst>
                <a:outerShdw blurRad="38100" dist="38100" dir="2700000" algn="tl">
                  <a:srgbClr val="000000">
                    <a:alpha val="43137"/>
                  </a:srgbClr>
                </a:outerShdw>
              </a:effectLst>
            </a:endParaRPr>
          </a:p>
          <a:p>
            <a:r>
              <a:rPr kumimoji="1" lang="ja-JP" altLang="en-US" sz="2000" dirty="0">
                <a:solidFill>
                  <a:srgbClr val="FF0000"/>
                </a:solidFill>
                <a:effectLst>
                  <a:outerShdw blurRad="38100" dist="38100" dir="2700000" algn="tl">
                    <a:srgbClr val="000000">
                      <a:alpha val="43137"/>
                    </a:srgbClr>
                  </a:outerShdw>
                </a:effectLst>
              </a:rPr>
              <a:t>ブラックホールに関する一般論には影響しない？</a:t>
            </a:r>
          </a:p>
        </p:txBody>
      </p:sp>
      <p:sp>
        <p:nvSpPr>
          <p:cNvPr id="12" name="矢印: 下 11">
            <a:extLst>
              <a:ext uri="{FF2B5EF4-FFF2-40B4-BE49-F238E27FC236}">
                <a16:creationId xmlns:a16="http://schemas.microsoft.com/office/drawing/2014/main" id="{3C92A771-4987-4305-A898-6B0F566CEBAC}"/>
              </a:ext>
            </a:extLst>
          </p:cNvPr>
          <p:cNvSpPr/>
          <p:nvPr/>
        </p:nvSpPr>
        <p:spPr>
          <a:xfrm>
            <a:off x="2740363" y="5416094"/>
            <a:ext cx="504056" cy="198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DB5C10B8-17A5-4CE2-9F1E-059C90768DA2}"/>
              </a:ext>
            </a:extLst>
          </p:cNvPr>
          <p:cNvSpPr txBox="1"/>
          <p:nvPr/>
        </p:nvSpPr>
        <p:spPr>
          <a:xfrm>
            <a:off x="4382578" y="1027237"/>
            <a:ext cx="4605842" cy="338554"/>
          </a:xfrm>
          <a:prstGeom prst="rect">
            <a:avLst/>
          </a:prstGeom>
          <a:noFill/>
        </p:spPr>
        <p:txBody>
          <a:bodyPr wrap="square" rtlCol="0">
            <a:spAutoFit/>
          </a:bodyPr>
          <a:lstStyle/>
          <a:p>
            <a:r>
              <a:rPr kumimoji="1" lang="en-US" altLang="ja-JP" sz="1600" dirty="0"/>
              <a:t>[review: Gundlach &amp; Martin-Garcia, </a:t>
            </a:r>
            <a:r>
              <a:rPr kumimoji="1" lang="en-US" altLang="ja-JP" sz="1600" dirty="0" err="1"/>
              <a:t>lrr</a:t>
            </a:r>
            <a:r>
              <a:rPr kumimoji="1" lang="en-US" altLang="ja-JP" sz="1600" dirty="0"/>
              <a:t> 10, 5 (2007)]</a:t>
            </a:r>
            <a:endParaRPr kumimoji="1" lang="ja-JP" altLang="en-US" sz="1600" dirty="0"/>
          </a:p>
        </p:txBody>
      </p:sp>
      <p:sp>
        <p:nvSpPr>
          <p:cNvPr id="4" name="スライド番号プレースホルダー 3">
            <a:extLst>
              <a:ext uri="{FF2B5EF4-FFF2-40B4-BE49-F238E27FC236}">
                <a16:creationId xmlns:a16="http://schemas.microsoft.com/office/drawing/2014/main" id="{D7A7F604-5682-4E0C-BD85-DB7714237A9D}"/>
              </a:ext>
            </a:extLst>
          </p:cNvPr>
          <p:cNvSpPr>
            <a:spLocks noGrp="1"/>
          </p:cNvSpPr>
          <p:nvPr>
            <p:ph type="sldNum" sz="quarter" idx="12"/>
          </p:nvPr>
        </p:nvSpPr>
        <p:spPr/>
        <p:txBody>
          <a:bodyPr/>
          <a:lstStyle/>
          <a:p>
            <a:fld id="{93E195DB-F3B1-45FB-AF15-1376C6AEA06A}" type="slidenum">
              <a:rPr kumimoji="1" lang="ja-JP" altLang="en-US" smtClean="0"/>
              <a:t>26</a:t>
            </a:fld>
            <a:endParaRPr kumimoji="1" lang="ja-JP" altLang="en-US"/>
          </a:p>
        </p:txBody>
      </p:sp>
    </p:spTree>
    <p:extLst>
      <p:ext uri="{BB962C8B-B14F-4D97-AF65-F5344CB8AC3E}">
        <p14:creationId xmlns:p14="http://schemas.microsoft.com/office/powerpoint/2010/main" val="14505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4D70E2-BB17-4955-8BF7-1DC84BAFA495}"/>
              </a:ext>
            </a:extLst>
          </p:cNvPr>
          <p:cNvSpPr>
            <a:spLocks noGrp="1"/>
          </p:cNvSpPr>
          <p:nvPr>
            <p:ph type="title"/>
          </p:nvPr>
        </p:nvSpPr>
        <p:spPr/>
        <p:txBody>
          <a:bodyPr>
            <a:noAutofit/>
          </a:bodyPr>
          <a:lstStyle/>
          <a:p>
            <a:r>
              <a:rPr kumimoji="1" lang="en-US" altLang="ja-JP" dirty="0"/>
              <a:t>Event Horizon Telescope</a:t>
            </a:r>
            <a:endParaRPr kumimoji="1" lang="ja-JP" altLang="en-US" dirty="0"/>
          </a:p>
        </p:txBody>
      </p:sp>
      <p:sp>
        <p:nvSpPr>
          <p:cNvPr id="3" name="テキスト ボックス 2">
            <a:extLst>
              <a:ext uri="{FF2B5EF4-FFF2-40B4-BE49-F238E27FC236}">
                <a16:creationId xmlns:a16="http://schemas.microsoft.com/office/drawing/2014/main" id="{511C7DB8-3FBD-49C6-8E4C-F3F5A96E4F31}"/>
              </a:ext>
            </a:extLst>
          </p:cNvPr>
          <p:cNvSpPr txBox="1"/>
          <p:nvPr/>
        </p:nvSpPr>
        <p:spPr>
          <a:xfrm>
            <a:off x="827584" y="1196752"/>
            <a:ext cx="6552728" cy="707886"/>
          </a:xfrm>
          <a:prstGeom prst="rect">
            <a:avLst/>
          </a:prstGeom>
          <a:noFill/>
        </p:spPr>
        <p:txBody>
          <a:bodyPr wrap="square" rtlCol="0">
            <a:spAutoFit/>
          </a:bodyPr>
          <a:lstStyle/>
          <a:p>
            <a:r>
              <a:rPr kumimoji="1" lang="ja-JP" altLang="en-US" sz="2000" dirty="0">
                <a:solidFill>
                  <a:srgbClr val="C00000"/>
                </a:solidFill>
              </a:rPr>
              <a:t>ブラックホールのホライズン近傍を直接観測し，一般相対性理論の予言を確認することを目指したプロジェクト</a:t>
            </a:r>
          </a:p>
        </p:txBody>
      </p:sp>
      <p:sp>
        <p:nvSpPr>
          <p:cNvPr id="4" name="テキスト ボックス 3">
            <a:extLst>
              <a:ext uri="{FF2B5EF4-FFF2-40B4-BE49-F238E27FC236}">
                <a16:creationId xmlns:a16="http://schemas.microsoft.com/office/drawing/2014/main" id="{77636B64-03C0-4270-8F48-211886625FE7}"/>
              </a:ext>
            </a:extLst>
          </p:cNvPr>
          <p:cNvSpPr txBox="1"/>
          <p:nvPr/>
        </p:nvSpPr>
        <p:spPr>
          <a:xfrm>
            <a:off x="860722" y="2120662"/>
            <a:ext cx="1479029" cy="461665"/>
          </a:xfrm>
          <a:prstGeom prst="rect">
            <a:avLst/>
          </a:prstGeom>
          <a:noFill/>
        </p:spPr>
        <p:txBody>
          <a:bodyPr wrap="square" rtlCol="0">
            <a:spAutoFit/>
          </a:bodyPr>
          <a:lstStyle/>
          <a:p>
            <a:r>
              <a:rPr kumimoji="1" lang="ja-JP" altLang="en-US" sz="2400" b="1" dirty="0">
                <a:solidFill>
                  <a:srgbClr val="0000FF"/>
                </a:solidFill>
                <a:effectLst>
                  <a:outerShdw blurRad="38100" dist="38100" dir="2700000" algn="tl">
                    <a:srgbClr val="000000">
                      <a:alpha val="43137"/>
                    </a:srgbClr>
                  </a:outerShdw>
                </a:effectLst>
              </a:rPr>
              <a:t>観測方法</a:t>
            </a: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CFA70934-56AD-4C1B-8615-A137B6019237}"/>
                  </a:ext>
                </a:extLst>
              </p:cNvPr>
              <p:cNvSpPr txBox="1"/>
              <p:nvPr/>
            </p:nvSpPr>
            <p:spPr>
              <a:xfrm>
                <a:off x="1259632" y="2708920"/>
                <a:ext cx="7704856" cy="400110"/>
              </a:xfrm>
              <a:prstGeom prst="rect">
                <a:avLst/>
              </a:prstGeom>
              <a:noFill/>
            </p:spPr>
            <p:txBody>
              <a:bodyPr wrap="square" rtlCol="0">
                <a:spAutoFit/>
              </a:bodyPr>
              <a:lstStyle/>
              <a:p>
                <a:r>
                  <a:rPr kumimoji="1" lang="ja-JP" altLang="en-US" sz="2000" dirty="0"/>
                  <a:t>超長基線電波干渉計</a:t>
                </a:r>
                <a:r>
                  <a:rPr kumimoji="1" lang="en-US" altLang="ja-JP" sz="2000" dirty="0"/>
                  <a:t>(VLBI)</a:t>
                </a:r>
                <a:r>
                  <a:rPr kumimoji="1" lang="ja-JP" altLang="en-US" sz="2000" dirty="0"/>
                  <a:t>による高解像度観測　</a:t>
                </a:r>
                <a:r>
                  <a:rPr kumimoji="1" lang="en-US" altLang="ja-JP" sz="2000" dirty="0"/>
                  <a:t>(</a:t>
                </a:r>
                <a:r>
                  <a:rPr kumimoji="1" lang="ja-JP" altLang="en-US" sz="2000" dirty="0"/>
                  <a:t>波長 </a:t>
                </a:r>
                <a14:m>
                  <m:oMath xmlns:m="http://schemas.openxmlformats.org/officeDocument/2006/math">
                    <m:r>
                      <a:rPr kumimoji="1" lang="en-US" altLang="ja-JP" sz="2000" b="0" i="1" smtClean="0">
                        <a:latin typeface="Cambria Math" panose="02040503050406030204" pitchFamily="18" charset="0"/>
                      </a:rPr>
                      <m:t>𝜆</m:t>
                    </m:r>
                    <m:r>
                      <a:rPr kumimoji="1" lang="en-US" altLang="ja-JP" sz="2000" b="0" i="1" smtClean="0">
                        <a:latin typeface="Cambria Math" panose="02040503050406030204" pitchFamily="18" charset="0"/>
                      </a:rPr>
                      <m:t>=1.3</m:t>
                    </m:r>
                  </m:oMath>
                </a14:m>
                <a:r>
                  <a:rPr kumimoji="1" lang="en-US" altLang="ja-JP" sz="2000" dirty="0"/>
                  <a:t>mm</a:t>
                </a:r>
                <a:r>
                  <a:rPr kumimoji="1" lang="ja-JP" altLang="en-US" sz="2000" dirty="0"/>
                  <a:t>）</a:t>
                </a:r>
              </a:p>
            </p:txBody>
          </p:sp>
        </mc:Choice>
        <mc:Fallback xmlns="">
          <p:sp>
            <p:nvSpPr>
              <p:cNvPr id="5" name="テキスト ボックス 4">
                <a:extLst>
                  <a:ext uri="{FF2B5EF4-FFF2-40B4-BE49-F238E27FC236}">
                    <a16:creationId xmlns:a16="http://schemas.microsoft.com/office/drawing/2014/main" id="{CFA70934-56AD-4C1B-8615-A137B6019237}"/>
                  </a:ext>
                </a:extLst>
              </p:cNvPr>
              <p:cNvSpPr txBox="1">
                <a:spLocks noRot="1" noChangeAspect="1" noMove="1" noResize="1" noEditPoints="1" noAdjustHandles="1" noChangeArrowheads="1" noChangeShapeType="1" noTextEdit="1"/>
              </p:cNvSpPr>
              <p:nvPr/>
            </p:nvSpPr>
            <p:spPr>
              <a:xfrm>
                <a:off x="1259632" y="2708920"/>
                <a:ext cx="7704856" cy="400110"/>
              </a:xfrm>
              <a:prstGeom prst="rect">
                <a:avLst/>
              </a:prstGeom>
              <a:blipFill>
                <a:blip r:embed="rId7"/>
                <a:stretch>
                  <a:fillRect l="-870" t="-12121" b="-27273"/>
                </a:stretch>
              </a:blipFill>
            </p:spPr>
            <p:txBody>
              <a:bodyPr/>
              <a:lstStyle/>
              <a:p>
                <a:r>
                  <a:rPr lang="ja-JP" altLang="en-US">
                    <a:noFill/>
                  </a:rPr>
                  <a:t> </a:t>
                </a:r>
              </a:p>
            </p:txBody>
          </p:sp>
        </mc:Fallback>
      </mc:AlternateContent>
      <p:grpSp>
        <p:nvGrpSpPr>
          <p:cNvPr id="33" name="グループ化 32">
            <a:extLst>
              <a:ext uri="{FF2B5EF4-FFF2-40B4-BE49-F238E27FC236}">
                <a16:creationId xmlns:a16="http://schemas.microsoft.com/office/drawing/2014/main" id="{E8A00B04-3598-4436-AA8C-42489B44526F}"/>
              </a:ext>
            </a:extLst>
          </p:cNvPr>
          <p:cNvGrpSpPr/>
          <p:nvPr/>
        </p:nvGrpSpPr>
        <p:grpSpPr>
          <a:xfrm>
            <a:off x="1547664" y="3302264"/>
            <a:ext cx="7124869" cy="638607"/>
            <a:chOff x="1547664" y="3302264"/>
            <a:chExt cx="7124869" cy="638607"/>
          </a:xfrm>
        </p:grpSpPr>
        <p:pic>
          <p:nvPicPr>
            <p:cNvPr id="9" name="図 8">
              <a:extLst>
                <a:ext uri="{FF2B5EF4-FFF2-40B4-BE49-F238E27FC236}">
                  <a16:creationId xmlns:a16="http://schemas.microsoft.com/office/drawing/2014/main" id="{2AE87088-BF61-4D48-A88C-F63B32B6191F}"/>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203848" y="3329823"/>
              <a:ext cx="3312762" cy="611048"/>
            </a:xfrm>
            <a:prstGeom prst="rect">
              <a:avLst/>
            </a:prstGeom>
          </p:spPr>
        </p:pic>
        <p:sp>
          <p:nvSpPr>
            <p:cNvPr id="10" name="テキスト ボックス 9">
              <a:extLst>
                <a:ext uri="{FF2B5EF4-FFF2-40B4-BE49-F238E27FC236}">
                  <a16:creationId xmlns:a16="http://schemas.microsoft.com/office/drawing/2014/main" id="{E1A4F1C3-66A0-480E-9FED-A3BACB701184}"/>
                </a:ext>
              </a:extLst>
            </p:cNvPr>
            <p:cNvSpPr txBox="1"/>
            <p:nvPr/>
          </p:nvSpPr>
          <p:spPr>
            <a:xfrm>
              <a:off x="1547664" y="3429000"/>
              <a:ext cx="1731057" cy="400110"/>
            </a:xfrm>
            <a:prstGeom prst="rect">
              <a:avLst/>
            </a:prstGeom>
            <a:noFill/>
          </p:spPr>
          <p:txBody>
            <a:bodyPr wrap="square" rtlCol="0">
              <a:spAutoFit/>
            </a:bodyPr>
            <a:lstStyle/>
            <a:p>
              <a:r>
                <a:rPr kumimoji="1" lang="ja-JP" altLang="en-US" sz="2000" dirty="0">
                  <a:effectLst>
                    <a:outerShdw blurRad="38100" dist="38100" dir="2700000" algn="tl">
                      <a:srgbClr val="000000">
                        <a:alpha val="43137"/>
                      </a:srgbClr>
                    </a:outerShdw>
                  </a:effectLst>
                </a:rPr>
                <a:t>角度分解能</a:t>
              </a:r>
              <a:r>
                <a:rPr kumimoji="1" lang="ja-JP" altLang="en-US" sz="2000" dirty="0"/>
                <a:t>：</a:t>
              </a:r>
            </a:p>
          </p:txBody>
        </p:sp>
        <p:pic>
          <p:nvPicPr>
            <p:cNvPr id="32" name="図 31">
              <a:extLst>
                <a:ext uri="{FF2B5EF4-FFF2-40B4-BE49-F238E27FC236}">
                  <a16:creationId xmlns:a16="http://schemas.microsoft.com/office/drawing/2014/main" id="{3A3FB52E-F8E2-4837-9CFD-3D0F3BD27EA7}"/>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6616914" y="3302264"/>
              <a:ext cx="2055619" cy="611048"/>
            </a:xfrm>
            <a:prstGeom prst="rect">
              <a:avLst/>
            </a:prstGeom>
          </p:spPr>
        </p:pic>
      </p:grpSp>
      <p:sp>
        <p:nvSpPr>
          <p:cNvPr id="16" name="テキスト ボックス 15">
            <a:extLst>
              <a:ext uri="{FF2B5EF4-FFF2-40B4-BE49-F238E27FC236}">
                <a16:creationId xmlns:a16="http://schemas.microsoft.com/office/drawing/2014/main" id="{D4D976BA-25CD-411E-93B4-2BAECC9DEB98}"/>
              </a:ext>
            </a:extLst>
          </p:cNvPr>
          <p:cNvSpPr txBox="1"/>
          <p:nvPr/>
        </p:nvSpPr>
        <p:spPr>
          <a:xfrm>
            <a:off x="1600236" y="3979953"/>
            <a:ext cx="2451137" cy="400110"/>
          </a:xfrm>
          <a:prstGeom prst="rect">
            <a:avLst/>
          </a:prstGeom>
          <a:noFill/>
        </p:spPr>
        <p:txBody>
          <a:bodyPr wrap="square" rtlCol="0">
            <a:spAutoFit/>
          </a:bodyPr>
          <a:lstStyle/>
          <a:p>
            <a:r>
              <a:rPr kumimoji="1" lang="en-US" altLang="ja-JP" sz="2000" dirty="0">
                <a:effectLst>
                  <a:outerShdw blurRad="38100" dist="38100" dir="2700000" algn="tl">
                    <a:srgbClr val="000000">
                      <a:alpha val="43137"/>
                    </a:srgbClr>
                  </a:outerShdw>
                </a:effectLst>
              </a:rPr>
              <a:t>BH</a:t>
            </a:r>
            <a:r>
              <a:rPr kumimoji="1" lang="ja-JP" altLang="en-US" sz="2000" dirty="0">
                <a:effectLst>
                  <a:outerShdw blurRad="38100" dist="38100" dir="2700000" algn="tl">
                    <a:srgbClr val="000000">
                      <a:alpha val="43137"/>
                    </a:srgbClr>
                  </a:outerShdw>
                </a:effectLst>
              </a:rPr>
              <a:t>近傍での解像度</a:t>
            </a:r>
            <a:r>
              <a:rPr kumimoji="1" lang="ja-JP" altLang="en-US" sz="2000" dirty="0"/>
              <a:t>：</a:t>
            </a:r>
          </a:p>
        </p:txBody>
      </p:sp>
      <p:grpSp>
        <p:nvGrpSpPr>
          <p:cNvPr id="29" name="グループ化 28">
            <a:extLst>
              <a:ext uri="{FF2B5EF4-FFF2-40B4-BE49-F238E27FC236}">
                <a16:creationId xmlns:a16="http://schemas.microsoft.com/office/drawing/2014/main" id="{90CFCC7C-AEC8-4CA3-9B76-118874FDB447}"/>
              </a:ext>
            </a:extLst>
          </p:cNvPr>
          <p:cNvGrpSpPr/>
          <p:nvPr/>
        </p:nvGrpSpPr>
        <p:grpSpPr>
          <a:xfrm>
            <a:off x="1885753" y="4506656"/>
            <a:ext cx="5846857" cy="1394461"/>
            <a:chOff x="1885753" y="4506656"/>
            <a:chExt cx="5846857" cy="1394461"/>
          </a:xfrm>
        </p:grpSpPr>
        <p:pic>
          <p:nvPicPr>
            <p:cNvPr id="28" name="図 27">
              <a:extLst>
                <a:ext uri="{FF2B5EF4-FFF2-40B4-BE49-F238E27FC236}">
                  <a16:creationId xmlns:a16="http://schemas.microsoft.com/office/drawing/2014/main" id="{ADB2AA9F-6AFC-469F-9AC4-EE383E240B28}"/>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885753" y="4506656"/>
              <a:ext cx="5846857" cy="624762"/>
            </a:xfrm>
            <a:prstGeom prst="rect">
              <a:avLst/>
            </a:prstGeom>
          </p:spPr>
        </p:pic>
        <p:pic>
          <p:nvPicPr>
            <p:cNvPr id="24" name="図 23">
              <a:extLst>
                <a:ext uri="{FF2B5EF4-FFF2-40B4-BE49-F238E27FC236}">
                  <a16:creationId xmlns:a16="http://schemas.microsoft.com/office/drawing/2014/main" id="{2776C205-D00F-49A6-8D9D-3664B5FFBA21}"/>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994324" y="5276355"/>
              <a:ext cx="3731810" cy="624762"/>
            </a:xfrm>
            <a:prstGeom prst="rect">
              <a:avLst/>
            </a:prstGeom>
          </p:spPr>
        </p:pic>
      </p:grpSp>
      <p:sp>
        <p:nvSpPr>
          <p:cNvPr id="6" name="スライド番号プレースホルダー 5">
            <a:extLst>
              <a:ext uri="{FF2B5EF4-FFF2-40B4-BE49-F238E27FC236}">
                <a16:creationId xmlns:a16="http://schemas.microsoft.com/office/drawing/2014/main" id="{08F4D331-2240-4658-968A-CF509ADAFA75}"/>
              </a:ext>
            </a:extLst>
          </p:cNvPr>
          <p:cNvSpPr>
            <a:spLocks noGrp="1"/>
          </p:cNvSpPr>
          <p:nvPr>
            <p:ph type="sldNum" sz="quarter" idx="12"/>
          </p:nvPr>
        </p:nvSpPr>
        <p:spPr/>
        <p:txBody>
          <a:bodyPr/>
          <a:lstStyle/>
          <a:p>
            <a:fld id="{93E195DB-F3B1-45FB-AF15-1376C6AEA06A}" type="slidenum">
              <a:rPr kumimoji="1" lang="ja-JP" altLang="en-US" smtClean="0"/>
              <a:t>27</a:t>
            </a:fld>
            <a:endParaRPr kumimoji="1" lang="ja-JP" altLang="en-US"/>
          </a:p>
        </p:txBody>
      </p:sp>
    </p:spTree>
    <p:extLst>
      <p:ext uri="{BB962C8B-B14F-4D97-AF65-F5344CB8AC3E}">
        <p14:creationId xmlns:p14="http://schemas.microsoft.com/office/powerpoint/2010/main" val="31484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5D1ADE6-D8D9-4899-8471-C6CDAEE1C8BA}"/>
              </a:ext>
            </a:extLst>
          </p:cNvPr>
          <p:cNvSpPr txBox="1"/>
          <p:nvPr/>
        </p:nvSpPr>
        <p:spPr>
          <a:xfrm>
            <a:off x="5403379" y="5335920"/>
            <a:ext cx="3476625" cy="923330"/>
          </a:xfrm>
          <a:prstGeom prst="rect">
            <a:avLst/>
          </a:prstGeom>
          <a:noFill/>
        </p:spPr>
        <p:txBody>
          <a:bodyPr wrap="square" rtlCol="0">
            <a:spAutoFit/>
          </a:bodyPr>
          <a:lstStyle/>
          <a:p>
            <a:r>
              <a:rPr kumimoji="1" lang="en-US" altLang="ja-JP" dirty="0"/>
              <a:t>Kerr BH+</a:t>
            </a:r>
            <a:r>
              <a:rPr kumimoji="1" lang="ja-JP" altLang="en-US" dirty="0"/>
              <a:t>降着円盤の理論モデルによるシミュレーション</a:t>
            </a:r>
            <a:endParaRPr kumimoji="1" lang="en-US" altLang="ja-JP" dirty="0"/>
          </a:p>
          <a:p>
            <a:r>
              <a:rPr lang="en-US" altLang="ja-JP" dirty="0"/>
              <a:t>[Ap. J. Lett. 875, 1 (2019)]</a:t>
            </a:r>
            <a:endParaRPr kumimoji="1" lang="ja-JP" altLang="en-US" dirty="0"/>
          </a:p>
        </p:txBody>
      </p:sp>
      <p:grpSp>
        <p:nvGrpSpPr>
          <p:cNvPr id="19" name="グループ化 18">
            <a:extLst>
              <a:ext uri="{FF2B5EF4-FFF2-40B4-BE49-F238E27FC236}">
                <a16:creationId xmlns:a16="http://schemas.microsoft.com/office/drawing/2014/main" id="{A91F0E18-952F-44D2-B3D8-46C8C3100247}"/>
              </a:ext>
            </a:extLst>
          </p:cNvPr>
          <p:cNvGrpSpPr/>
          <p:nvPr/>
        </p:nvGrpSpPr>
        <p:grpSpPr>
          <a:xfrm>
            <a:off x="-51802" y="0"/>
            <a:ext cx="5447615" cy="6858000"/>
            <a:chOff x="-47523" y="0"/>
            <a:chExt cx="5447615" cy="6858000"/>
          </a:xfrm>
        </p:grpSpPr>
        <p:pic>
          <p:nvPicPr>
            <p:cNvPr id="18" name="図 17" descr="ダイアグラム&#10;&#10;自動的に生成された説明">
              <a:extLst>
                <a:ext uri="{FF2B5EF4-FFF2-40B4-BE49-F238E27FC236}">
                  <a16:creationId xmlns:a16="http://schemas.microsoft.com/office/drawing/2014/main" id="{A54A8141-FD66-469D-9F68-A50984432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3" y="0"/>
              <a:ext cx="5154532" cy="6858000"/>
            </a:xfrm>
            <a:prstGeom prst="rect">
              <a:avLst/>
            </a:prstGeom>
          </p:spPr>
        </p:pic>
        <p:sp>
          <p:nvSpPr>
            <p:cNvPr id="7" name="楕円 6">
              <a:extLst>
                <a:ext uri="{FF2B5EF4-FFF2-40B4-BE49-F238E27FC236}">
                  <a16:creationId xmlns:a16="http://schemas.microsoft.com/office/drawing/2014/main" id="{631625EF-A64B-435B-9549-FA6E27BB7AEA}"/>
                </a:ext>
              </a:extLst>
            </p:cNvPr>
            <p:cNvSpPr>
              <a:spLocks noChangeAspect="1"/>
            </p:cNvSpPr>
            <p:nvPr/>
          </p:nvSpPr>
          <p:spPr>
            <a:xfrm>
              <a:off x="707324" y="2419608"/>
              <a:ext cx="1944216"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BDE36624-1B21-4BB1-9070-6496150EAFE9}"/>
                </a:ext>
              </a:extLst>
            </p:cNvPr>
            <p:cNvSpPr>
              <a:spLocks noChangeAspect="1"/>
            </p:cNvSpPr>
            <p:nvPr/>
          </p:nvSpPr>
          <p:spPr>
            <a:xfrm>
              <a:off x="1295676" y="3069000"/>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9747DE84-3E93-40E4-B27E-D28A9AE25A7E}"/>
                </a:ext>
              </a:extLst>
            </p:cNvPr>
            <p:cNvGrpSpPr/>
            <p:nvPr/>
          </p:nvGrpSpPr>
          <p:grpSpPr>
            <a:xfrm>
              <a:off x="3599892" y="2556112"/>
              <a:ext cx="1800200" cy="872888"/>
              <a:chOff x="2987824" y="2564904"/>
              <a:chExt cx="1800200" cy="872888"/>
            </a:xfrm>
          </p:grpSpPr>
          <p:cxnSp>
            <p:nvCxnSpPr>
              <p:cNvPr id="11" name="直線コネクタ 10">
                <a:extLst>
                  <a:ext uri="{FF2B5EF4-FFF2-40B4-BE49-F238E27FC236}">
                    <a16:creationId xmlns:a16="http://schemas.microsoft.com/office/drawing/2014/main" id="{8886CC08-235A-47B0-9082-0651100B8CFF}"/>
                  </a:ext>
                </a:extLst>
              </p:cNvPr>
              <p:cNvCxnSpPr>
                <a:cxnSpLocks/>
              </p:cNvCxnSpPr>
              <p:nvPr/>
            </p:nvCxnSpPr>
            <p:spPr>
              <a:xfrm>
                <a:off x="2987824" y="2564904"/>
                <a:ext cx="1800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7083F277-A280-4B23-AA83-2C6A5AE83035}"/>
                  </a:ext>
                </a:extLst>
              </p:cNvPr>
              <p:cNvCxnSpPr/>
              <p:nvPr/>
            </p:nvCxnSpPr>
            <p:spPr>
              <a:xfrm flipV="1">
                <a:off x="3203848" y="2564904"/>
                <a:ext cx="0" cy="872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9D1C090F-0E02-4C00-BBF9-3B6E2C94206A}"/>
                      </a:ext>
                    </a:extLst>
                  </p:cNvPr>
                  <p:cNvSpPr txBox="1"/>
                  <p:nvPr/>
                </p:nvSpPr>
                <p:spPr>
                  <a:xfrm>
                    <a:off x="3274024" y="2755075"/>
                    <a:ext cx="1296144" cy="645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𝑏</m:t>
                          </m:r>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3</m:t>
                              </m:r>
                              <m:rad>
                                <m:radPr>
                                  <m:degHide m:val="on"/>
                                  <m:ctrlPr>
                                    <a:rPr kumimoji="1" lang="en-US" altLang="ja-JP" sz="2000" b="0" i="1" smtClean="0">
                                      <a:latin typeface="Cambria Math" panose="02040503050406030204" pitchFamily="18" charset="0"/>
                                    </a:rPr>
                                  </m:ctrlPr>
                                </m:radPr>
                                <m:deg/>
                                <m:e>
                                  <m:r>
                                    <a:rPr kumimoji="1" lang="en-US" altLang="ja-JP" sz="2000" b="0" i="1" smtClean="0">
                                      <a:latin typeface="Cambria Math" panose="02040503050406030204" pitchFamily="18" charset="0"/>
                                    </a:rPr>
                                    <m:t>3</m:t>
                                  </m:r>
                                </m:e>
                              </m:rad>
                            </m:num>
                            <m:den>
                              <m:r>
                                <a:rPr kumimoji="1" lang="en-US" altLang="ja-JP" sz="2000" b="0" i="1" smtClean="0">
                                  <a:latin typeface="Cambria Math" panose="02040503050406030204" pitchFamily="18" charset="0"/>
                                </a:rPr>
                                <m:t>2</m:t>
                              </m:r>
                            </m:den>
                          </m:f>
                          <m:r>
                            <a:rPr kumimoji="1" lang="en-US" altLang="ja-JP" sz="2000" b="0" i="1" smtClean="0">
                              <a:latin typeface="Cambria Math" panose="02040503050406030204" pitchFamily="18" charset="0"/>
                            </a:rPr>
                            <m:t> </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𝑟</m:t>
                              </m:r>
                            </m:e>
                            <m:sub>
                              <m:r>
                                <a:rPr kumimoji="1" lang="en-US" altLang="ja-JP" sz="2000" b="0" i="1" smtClean="0">
                                  <a:latin typeface="Cambria Math" panose="02040503050406030204" pitchFamily="18" charset="0"/>
                                </a:rPr>
                                <m:t>h</m:t>
                              </m:r>
                            </m:sub>
                          </m:sSub>
                        </m:oMath>
                      </m:oMathPara>
                    </a14:m>
                    <a:endParaRPr kumimoji="1" lang="ja-JP" altLang="en-US" sz="2000" dirty="0"/>
                  </a:p>
                </p:txBody>
              </p:sp>
            </mc:Choice>
            <mc:Fallback xmlns="">
              <p:sp>
                <p:nvSpPr>
                  <p:cNvPr id="14" name="テキスト ボックス 13">
                    <a:extLst>
                      <a:ext uri="{FF2B5EF4-FFF2-40B4-BE49-F238E27FC236}">
                        <a16:creationId xmlns:a16="http://schemas.microsoft.com/office/drawing/2014/main" id="{9D1C090F-0E02-4C00-BBF9-3B6E2C94206A}"/>
                      </a:ext>
                    </a:extLst>
                  </p:cNvPr>
                  <p:cNvSpPr txBox="1">
                    <a:spLocks noRot="1" noChangeAspect="1" noMove="1" noResize="1" noEditPoints="1" noAdjustHandles="1" noChangeArrowheads="1" noChangeShapeType="1" noTextEdit="1"/>
                  </p:cNvSpPr>
                  <p:nvPr/>
                </p:nvSpPr>
                <p:spPr>
                  <a:xfrm>
                    <a:off x="3274024" y="2755075"/>
                    <a:ext cx="1296144" cy="645433"/>
                  </a:xfrm>
                  <a:prstGeom prst="rect">
                    <a:avLst/>
                  </a:prstGeom>
                  <a:blipFill>
                    <a:blip r:embed="rId5"/>
                    <a:stretch>
                      <a:fillRect/>
                    </a:stretch>
                  </a:blipFill>
                </p:spPr>
                <p:txBody>
                  <a:bodyPr/>
                  <a:lstStyle/>
                  <a:p>
                    <a:r>
                      <a:rPr lang="ja-JP" altLang="en-US">
                        <a:noFill/>
                      </a:rPr>
                      <a:t> </a:t>
                    </a:r>
                  </a:p>
                </p:txBody>
              </p:sp>
            </mc:Fallback>
          </mc:AlternateContent>
        </p:grpSp>
      </p:grpSp>
      <p:sp>
        <p:nvSpPr>
          <p:cNvPr id="10" name="テキスト ボックス 9">
            <a:extLst>
              <a:ext uri="{FF2B5EF4-FFF2-40B4-BE49-F238E27FC236}">
                <a16:creationId xmlns:a16="http://schemas.microsoft.com/office/drawing/2014/main" id="{309BB582-0711-4934-8CAB-23332787B495}"/>
              </a:ext>
            </a:extLst>
          </p:cNvPr>
          <p:cNvSpPr txBox="1"/>
          <p:nvPr/>
        </p:nvSpPr>
        <p:spPr>
          <a:xfrm>
            <a:off x="3047356" y="323271"/>
            <a:ext cx="5832648" cy="461665"/>
          </a:xfrm>
          <a:prstGeom prst="rect">
            <a:avLst/>
          </a:prstGeom>
          <a:noFill/>
        </p:spPr>
        <p:txBody>
          <a:bodyPr wrap="square" rtlCol="0">
            <a:spAutoFit/>
          </a:bodyPr>
          <a:lstStyle/>
          <a:p>
            <a:r>
              <a:rPr lang="en-US" altLang="ja-JP" sz="2400" u="sng" dirty="0">
                <a:effectLst>
                  <a:outerShdw blurRad="38100" dist="38100" dir="2700000" algn="tl">
                    <a:srgbClr val="000000">
                      <a:alpha val="43137"/>
                    </a:srgbClr>
                  </a:outerShdw>
                </a:effectLst>
              </a:rPr>
              <a:t>Schwarzschild</a:t>
            </a:r>
            <a:r>
              <a:rPr lang="ja-JP" altLang="en-US" sz="2400" u="sng" dirty="0">
                <a:effectLst>
                  <a:outerShdw blurRad="38100" dist="38100" dir="2700000" algn="tl">
                    <a:srgbClr val="000000">
                      <a:alpha val="43137"/>
                    </a:srgbClr>
                  </a:outerShdw>
                </a:effectLst>
              </a:rPr>
              <a:t>ブラックホールによるシャドウ</a:t>
            </a:r>
            <a:endParaRPr kumimoji="1" lang="ja-JP" altLang="en-US" sz="2400" u="sng" dirty="0">
              <a:effectLst>
                <a:outerShdw blurRad="38100" dist="38100" dir="2700000" algn="tl">
                  <a:srgbClr val="000000">
                    <a:alpha val="43137"/>
                  </a:srgbClr>
                </a:outerShdw>
              </a:effectLst>
            </a:endParaRPr>
          </a:p>
        </p:txBody>
      </p:sp>
      <p:sp>
        <p:nvSpPr>
          <p:cNvPr id="2" name="スライド番号プレースホルダー 1">
            <a:extLst>
              <a:ext uri="{FF2B5EF4-FFF2-40B4-BE49-F238E27FC236}">
                <a16:creationId xmlns:a16="http://schemas.microsoft.com/office/drawing/2014/main" id="{6741B1EC-9529-4A3C-8929-E2195C48DB99}"/>
              </a:ext>
            </a:extLst>
          </p:cNvPr>
          <p:cNvSpPr>
            <a:spLocks noGrp="1"/>
          </p:cNvSpPr>
          <p:nvPr>
            <p:ph type="sldNum" sz="quarter" idx="12"/>
          </p:nvPr>
        </p:nvSpPr>
        <p:spPr/>
        <p:txBody>
          <a:bodyPr/>
          <a:lstStyle/>
          <a:p>
            <a:fld id="{93E195DB-F3B1-45FB-AF15-1376C6AEA06A}" type="slidenum">
              <a:rPr kumimoji="1" lang="ja-JP" altLang="en-US" smtClean="0"/>
              <a:t>28</a:t>
            </a:fld>
            <a:endParaRPr kumimoji="1" lang="ja-JP" altLang="en-US"/>
          </a:p>
        </p:txBody>
      </p:sp>
      <p:grpSp>
        <p:nvGrpSpPr>
          <p:cNvPr id="5" name="グループ化 4">
            <a:extLst>
              <a:ext uri="{FF2B5EF4-FFF2-40B4-BE49-F238E27FC236}">
                <a16:creationId xmlns:a16="http://schemas.microsoft.com/office/drawing/2014/main" id="{4C8AA5B2-6D6D-4951-BDCC-0CB349669825}"/>
              </a:ext>
            </a:extLst>
          </p:cNvPr>
          <p:cNvGrpSpPr/>
          <p:nvPr/>
        </p:nvGrpSpPr>
        <p:grpSpPr>
          <a:xfrm>
            <a:off x="5646819" y="2419608"/>
            <a:ext cx="913370" cy="1988923"/>
            <a:chOff x="5646819" y="2419608"/>
            <a:chExt cx="913370" cy="1988923"/>
          </a:xfrm>
        </p:grpSpPr>
        <p:sp>
          <p:nvSpPr>
            <p:cNvPr id="4" name="楕円 3">
              <a:extLst>
                <a:ext uri="{FF2B5EF4-FFF2-40B4-BE49-F238E27FC236}">
                  <a16:creationId xmlns:a16="http://schemas.microsoft.com/office/drawing/2014/main" id="{F274435B-0238-4D9F-82E1-86634BAA324B}"/>
                </a:ext>
              </a:extLst>
            </p:cNvPr>
            <p:cNvSpPr/>
            <p:nvPr/>
          </p:nvSpPr>
          <p:spPr>
            <a:xfrm>
              <a:off x="5646819" y="2419608"/>
              <a:ext cx="913370" cy="198892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80A5767B-D8E1-47B1-BB1E-D1B324D1039D}"/>
                </a:ext>
              </a:extLst>
            </p:cNvPr>
            <p:cNvSpPr>
              <a:spLocks noChangeAspect="1"/>
            </p:cNvSpPr>
            <p:nvPr/>
          </p:nvSpPr>
          <p:spPr>
            <a:xfrm>
              <a:off x="5733141" y="2622510"/>
              <a:ext cx="740726" cy="16129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74" name="Picture 2">
            <a:extLst>
              <a:ext uri="{FF2B5EF4-FFF2-40B4-BE49-F238E27FC236}">
                <a16:creationId xmlns:a16="http://schemas.microsoft.com/office/drawing/2014/main" id="{44B34020-B850-4F53-8D9A-0A0A36F3BF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5971" y="1268760"/>
            <a:ext cx="4191439" cy="404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34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8D2998-1D9F-44F0-AE68-F4FD26D4F35D}"/>
              </a:ext>
            </a:extLst>
          </p:cNvPr>
          <p:cNvSpPr>
            <a:spLocks noGrp="1"/>
          </p:cNvSpPr>
          <p:nvPr>
            <p:ph type="title"/>
          </p:nvPr>
        </p:nvSpPr>
        <p:spPr>
          <a:xfrm>
            <a:off x="457200" y="404663"/>
            <a:ext cx="8291264" cy="620733"/>
          </a:xfrm>
        </p:spPr>
        <p:txBody>
          <a:bodyPr>
            <a:noAutofit/>
          </a:bodyPr>
          <a:lstStyle/>
          <a:p>
            <a:r>
              <a:rPr lang="en-US" altLang="ja-JP" sz="4000" dirty="0"/>
              <a:t>Black</a:t>
            </a:r>
            <a:r>
              <a:rPr lang="ja-JP" altLang="en-US" sz="4000" dirty="0"/>
              <a:t> </a:t>
            </a:r>
            <a:r>
              <a:rPr lang="en-US" altLang="ja-JP" sz="4000" dirty="0"/>
              <a:t>Hole Shadow</a:t>
            </a:r>
            <a:endParaRPr lang="ja-JP" altLang="en-US" sz="4000" dirty="0"/>
          </a:p>
        </p:txBody>
      </p:sp>
      <p:sp>
        <p:nvSpPr>
          <p:cNvPr id="5" name="四角形: 角を丸くする 4">
            <a:extLst>
              <a:ext uri="{FF2B5EF4-FFF2-40B4-BE49-F238E27FC236}">
                <a16:creationId xmlns:a16="http://schemas.microsoft.com/office/drawing/2014/main" id="{4EF63874-F438-498A-9F3D-26D1AA40C1E0}"/>
              </a:ext>
            </a:extLst>
          </p:cNvPr>
          <p:cNvSpPr/>
          <p:nvPr/>
        </p:nvSpPr>
        <p:spPr>
          <a:xfrm>
            <a:off x="573901" y="3178942"/>
            <a:ext cx="4443816" cy="2050258"/>
          </a:xfrm>
          <a:prstGeom prst="roundRect">
            <a:avLst/>
          </a:prstGeom>
          <a:gradFill>
            <a:gsLst>
              <a:gs pos="71000">
                <a:srgbClr val="FFC000"/>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nSpc>
                <a:spcPct val="120000"/>
              </a:lnSpc>
            </a:pPr>
            <a:r>
              <a:rPr lang="en-US" altLang="ja-JP" sz="2000" dirty="0">
                <a:solidFill>
                  <a:srgbClr val="C00000"/>
                </a:solidFill>
                <a:latin typeface="+mj-ea"/>
                <a:ea typeface="+mj-ea"/>
              </a:rPr>
              <a:t>2017</a:t>
            </a:r>
            <a:r>
              <a:rPr lang="ja-JP" altLang="en-US" sz="2000" dirty="0">
                <a:solidFill>
                  <a:srgbClr val="C00000"/>
                </a:solidFill>
                <a:latin typeface="+mj-ea"/>
                <a:ea typeface="+mj-ea"/>
              </a:rPr>
              <a:t>年に</a:t>
            </a:r>
            <a:r>
              <a:rPr lang="en-US" altLang="ja-JP" sz="2000" dirty="0">
                <a:solidFill>
                  <a:srgbClr val="C00000"/>
                </a:solidFill>
                <a:latin typeface="+mj-ea"/>
                <a:ea typeface="+mj-ea"/>
              </a:rPr>
              <a:t>Event Horizon Telescope (EHT)</a:t>
            </a:r>
            <a:r>
              <a:rPr lang="ja-JP" altLang="en-US" sz="2000" dirty="0">
                <a:solidFill>
                  <a:srgbClr val="C00000"/>
                </a:solidFill>
                <a:latin typeface="+mj-ea"/>
                <a:ea typeface="+mj-ea"/>
              </a:rPr>
              <a:t>チームは，地球規模の</a:t>
            </a:r>
            <a:r>
              <a:rPr lang="en-US" altLang="ja-JP" sz="2000" dirty="0">
                <a:solidFill>
                  <a:srgbClr val="C00000"/>
                </a:solidFill>
                <a:latin typeface="+mj-ea"/>
                <a:ea typeface="+mj-ea"/>
              </a:rPr>
              <a:t>VLBI</a:t>
            </a:r>
            <a:r>
              <a:rPr lang="ja-JP" altLang="en-US" sz="2000" dirty="0">
                <a:solidFill>
                  <a:srgbClr val="C00000"/>
                </a:solidFill>
                <a:latin typeface="+mj-ea"/>
                <a:ea typeface="+mj-ea"/>
              </a:rPr>
              <a:t>ネットワークを用いて，活動的銀河</a:t>
            </a:r>
            <a:r>
              <a:rPr lang="en-US" altLang="ja-JP" sz="2000" dirty="0">
                <a:solidFill>
                  <a:srgbClr val="C00000"/>
                </a:solidFill>
                <a:latin typeface="+mj-ea"/>
                <a:ea typeface="+mj-ea"/>
              </a:rPr>
              <a:t>M87</a:t>
            </a:r>
            <a:r>
              <a:rPr lang="ja-JP" altLang="en-US" sz="2000" dirty="0">
                <a:solidFill>
                  <a:srgbClr val="C00000"/>
                </a:solidFill>
                <a:latin typeface="+mj-ea"/>
                <a:ea typeface="+mj-ea"/>
              </a:rPr>
              <a:t>の中心核にあるブラックホールとその周りの降着円盤の撮像に成功．</a:t>
            </a:r>
            <a:endParaRPr lang="en-US" altLang="ja-JP" sz="2000" dirty="0">
              <a:solidFill>
                <a:srgbClr val="C00000"/>
              </a:solidFill>
              <a:latin typeface="+mj-ea"/>
              <a:ea typeface="+mj-ea"/>
            </a:endParaRPr>
          </a:p>
        </p:txBody>
      </p:sp>
      <p:sp>
        <p:nvSpPr>
          <p:cNvPr id="15" name="テキスト ボックス 14">
            <a:extLst>
              <a:ext uri="{FF2B5EF4-FFF2-40B4-BE49-F238E27FC236}">
                <a16:creationId xmlns:a16="http://schemas.microsoft.com/office/drawing/2014/main" id="{E9D79791-6A84-4A8B-8773-2290BBFB085C}"/>
              </a:ext>
            </a:extLst>
          </p:cNvPr>
          <p:cNvSpPr txBox="1"/>
          <p:nvPr/>
        </p:nvSpPr>
        <p:spPr>
          <a:xfrm>
            <a:off x="539552" y="1354844"/>
            <a:ext cx="4196356" cy="461665"/>
          </a:xfrm>
          <a:prstGeom prst="rect">
            <a:avLst/>
          </a:prstGeom>
          <a:noFill/>
        </p:spPr>
        <p:txBody>
          <a:bodyPr wrap="square" rtlCol="0">
            <a:spAutoFit/>
          </a:bodyPr>
          <a:lstStyle/>
          <a:p>
            <a:r>
              <a:rPr lang="ja-JP" altLang="en-US" sz="2400" dirty="0">
                <a:solidFill>
                  <a:srgbClr val="FF00FF"/>
                </a:solidFill>
                <a:effectLst>
                  <a:outerShdw blurRad="38100" dist="38100" dir="2700000" algn="tl">
                    <a:srgbClr val="000000">
                      <a:alpha val="43137"/>
                    </a:srgbClr>
                  </a:outerShdw>
                </a:effectLst>
              </a:rPr>
              <a:t>活動的銀河　</a:t>
            </a:r>
            <a:r>
              <a:rPr lang="en-US" altLang="ja-JP" sz="2400" dirty="0">
                <a:solidFill>
                  <a:srgbClr val="FF00FF"/>
                </a:solidFill>
                <a:effectLst>
                  <a:outerShdw blurRad="38100" dist="38100" dir="2700000" algn="tl">
                    <a:srgbClr val="000000">
                      <a:alpha val="43137"/>
                    </a:srgbClr>
                  </a:outerShdw>
                </a:effectLst>
              </a:rPr>
              <a:t>M87</a:t>
            </a:r>
            <a:r>
              <a:rPr lang="ja-JP" altLang="en-US" sz="2400" dirty="0">
                <a:solidFill>
                  <a:srgbClr val="FF00FF"/>
                </a:solidFill>
                <a:effectLst>
                  <a:outerShdw blurRad="38100" dist="38100" dir="2700000" algn="tl">
                    <a:srgbClr val="000000">
                      <a:alpha val="43137"/>
                    </a:srgbClr>
                  </a:outerShdw>
                </a:effectLst>
              </a:rPr>
              <a:t>　（乙女座）</a:t>
            </a:r>
            <a:endParaRPr lang="en-US" altLang="ja-JP" sz="2400" dirty="0">
              <a:solidFill>
                <a:srgbClr val="FF00FF"/>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DEF39A49-334D-4EF9-9D79-ECFD67352F5E}"/>
                  </a:ext>
                </a:extLst>
              </p:cNvPr>
              <p:cNvSpPr txBox="1"/>
              <p:nvPr/>
            </p:nvSpPr>
            <p:spPr>
              <a:xfrm>
                <a:off x="706551" y="2118617"/>
                <a:ext cx="4219723" cy="400110"/>
              </a:xfrm>
              <a:prstGeom prst="rect">
                <a:avLst/>
              </a:prstGeom>
              <a:noFill/>
            </p:spPr>
            <p:txBody>
              <a:bodyPr wrap="square" rtlCol="0">
                <a:spAutoFit/>
              </a:bodyPr>
              <a:lstStyle/>
              <a:p>
                <a:r>
                  <a:rPr lang="ja-JP" altLang="en-US" sz="2000" dirty="0"/>
                  <a:t>距離　</a:t>
                </a:r>
                <a14:m>
                  <m:oMath xmlns:m="http://schemas.openxmlformats.org/officeDocument/2006/math">
                    <m:r>
                      <a:rPr lang="en-US" altLang="ja-JP" sz="2000" b="0" i="1" smtClean="0">
                        <a:latin typeface="Cambria Math" panose="02040503050406030204" pitchFamily="18" charset="0"/>
                      </a:rPr>
                      <m:t>𝐷</m:t>
                    </m:r>
                    <m:r>
                      <a:rPr lang="en-US" altLang="ja-JP" sz="2000" b="0" i="1" smtClean="0">
                        <a:latin typeface="Cambria Math" panose="02040503050406030204" pitchFamily="18" charset="0"/>
                      </a:rPr>
                      <m:t>=</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5.48±0.26</m:t>
                        </m:r>
                      </m:e>
                    </m:d>
                    <m:r>
                      <a:rPr lang="en-US" altLang="ja-JP" sz="2000" b="0" i="1" smtClean="0">
                        <a:latin typeface="Cambria Math" panose="02040503050406030204" pitchFamily="18" charset="0"/>
                      </a:rPr>
                      <m:t>×</m:t>
                    </m:r>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10</m:t>
                        </m:r>
                      </m:e>
                      <m:sup>
                        <m:r>
                          <a:rPr lang="en-US" altLang="ja-JP" sz="2000" b="0" i="1" smtClean="0">
                            <a:latin typeface="Cambria Math" panose="02040503050406030204" pitchFamily="18" charset="0"/>
                          </a:rPr>
                          <m:t>7</m:t>
                        </m:r>
                      </m:sup>
                    </m:sSup>
                    <m:r>
                      <a:rPr lang="en-US" altLang="ja-JP" sz="2000" b="0" i="0" smtClean="0">
                        <a:latin typeface="Cambria Math" panose="02040503050406030204" pitchFamily="18" charset="0"/>
                      </a:rPr>
                      <m:t> </m:t>
                    </m:r>
                  </m:oMath>
                </a14:m>
                <a:r>
                  <a:rPr lang="ja-JP" altLang="en-US" sz="2000" dirty="0"/>
                  <a:t>光年　</a:t>
                </a:r>
              </a:p>
            </p:txBody>
          </p:sp>
        </mc:Choice>
        <mc:Fallback xmlns="">
          <p:sp>
            <p:nvSpPr>
              <p:cNvPr id="16" name="テキスト ボックス 15">
                <a:extLst>
                  <a:ext uri="{FF2B5EF4-FFF2-40B4-BE49-F238E27FC236}">
                    <a16:creationId xmlns:a16="http://schemas.microsoft.com/office/drawing/2014/main" id="{DEF39A49-334D-4EF9-9D79-ECFD67352F5E}"/>
                  </a:ext>
                </a:extLst>
              </p:cNvPr>
              <p:cNvSpPr txBox="1">
                <a:spLocks noRot="1" noChangeAspect="1" noMove="1" noResize="1" noEditPoints="1" noAdjustHandles="1" noChangeArrowheads="1" noChangeShapeType="1" noTextEdit="1"/>
              </p:cNvSpPr>
              <p:nvPr/>
            </p:nvSpPr>
            <p:spPr>
              <a:xfrm>
                <a:off x="706551" y="2118617"/>
                <a:ext cx="4219723" cy="400110"/>
              </a:xfrm>
              <a:prstGeom prst="rect">
                <a:avLst/>
              </a:prstGeom>
              <a:blipFill>
                <a:blip r:embed="rId4"/>
                <a:stretch>
                  <a:fillRect l="-1590" t="-13846" b="-23077"/>
                </a:stretch>
              </a:blipFill>
            </p:spPr>
            <p:txBody>
              <a:bodyPr/>
              <a:lstStyle/>
              <a:p>
                <a:r>
                  <a:rPr lang="ja-JP" altLang="en-US">
                    <a:noFill/>
                  </a:rPr>
                  <a:t> </a:t>
                </a:r>
              </a:p>
            </p:txBody>
          </p:sp>
        </mc:Fallback>
      </mc:AlternateContent>
      <p:grpSp>
        <p:nvGrpSpPr>
          <p:cNvPr id="17" name="グループ化 16">
            <a:extLst>
              <a:ext uri="{FF2B5EF4-FFF2-40B4-BE49-F238E27FC236}">
                <a16:creationId xmlns:a16="http://schemas.microsoft.com/office/drawing/2014/main" id="{6EC21272-86FE-45B4-9AA9-3F77166FDC67}"/>
              </a:ext>
            </a:extLst>
          </p:cNvPr>
          <p:cNvGrpSpPr/>
          <p:nvPr/>
        </p:nvGrpSpPr>
        <p:grpSpPr>
          <a:xfrm>
            <a:off x="708976" y="2620780"/>
            <a:ext cx="3857507" cy="400110"/>
            <a:chOff x="967993" y="3632460"/>
            <a:chExt cx="3857507" cy="400110"/>
          </a:xfrm>
        </p:grpSpPr>
        <p:sp>
          <p:nvSpPr>
            <p:cNvPr id="18" name="テキスト ボックス 17">
              <a:extLst>
                <a:ext uri="{FF2B5EF4-FFF2-40B4-BE49-F238E27FC236}">
                  <a16:creationId xmlns:a16="http://schemas.microsoft.com/office/drawing/2014/main" id="{F895AA70-03FB-44B8-8F70-4B126402B3D7}"/>
                </a:ext>
              </a:extLst>
            </p:cNvPr>
            <p:cNvSpPr txBox="1"/>
            <p:nvPr/>
          </p:nvSpPr>
          <p:spPr>
            <a:xfrm>
              <a:off x="967993" y="3632460"/>
              <a:ext cx="753732" cy="400110"/>
            </a:xfrm>
            <a:prstGeom prst="rect">
              <a:avLst/>
            </a:prstGeom>
            <a:noFill/>
          </p:spPr>
          <p:txBody>
            <a:bodyPr wrap="none" rtlCol="0">
              <a:spAutoFit/>
            </a:bodyPr>
            <a:lstStyle/>
            <a:p>
              <a:r>
                <a:rPr lang="ja-JP" altLang="en-US" sz="2000" dirty="0"/>
                <a:t>質量</a:t>
              </a:r>
              <a:r>
                <a:rPr lang="en-US" altLang="ja-JP" sz="2000" dirty="0"/>
                <a:t> </a:t>
              </a:r>
              <a:endParaRPr lang="ja-JP" altLang="en-US" sz="2000" dirty="0"/>
            </a:p>
          </p:txBody>
        </p:sp>
        <p:pic>
          <p:nvPicPr>
            <p:cNvPr id="21" name="図 20">
              <a:extLst>
                <a:ext uri="{FF2B5EF4-FFF2-40B4-BE49-F238E27FC236}">
                  <a16:creationId xmlns:a16="http://schemas.microsoft.com/office/drawing/2014/main" id="{AFED0B70-A0A9-425B-A82D-81D9FE1E6576}"/>
                </a:ext>
              </a:extLst>
            </p:cNvPr>
            <p:cNvPicPr>
              <a:picLocks noChangeAspect="1"/>
            </p:cNvPicPr>
            <p:nvPr>
              <p:custDataLst>
                <p:tags r:id="rId1"/>
              </p:custDataLst>
            </p:nvPr>
          </p:nvPicPr>
          <p:blipFill>
            <a:blip r:embed="rId5"/>
            <a:stretch>
              <a:fillRect/>
            </a:stretch>
          </p:blipFill>
          <p:spPr>
            <a:xfrm>
              <a:off x="1730644" y="3675719"/>
              <a:ext cx="3094856" cy="286476"/>
            </a:xfrm>
            <a:prstGeom prst="rect">
              <a:avLst/>
            </a:prstGeom>
          </p:spPr>
        </p:pic>
      </p:grpSp>
      <p:pic>
        <p:nvPicPr>
          <p:cNvPr id="3" name="Picture 4" descr="http://www.messier.seds.org/Pics/Jpg/m87h0020.jpg">
            <a:extLst>
              <a:ext uri="{FF2B5EF4-FFF2-40B4-BE49-F238E27FC236}">
                <a16:creationId xmlns:a16="http://schemas.microsoft.com/office/drawing/2014/main" id="{544BBDEE-EDA8-45EA-B66F-5368D7E092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7038" y="887003"/>
            <a:ext cx="3902211" cy="4877763"/>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D0E70082-1A6C-4834-A667-5D994247DDA9}"/>
              </a:ext>
            </a:extLst>
          </p:cNvPr>
          <p:cNvSpPr/>
          <p:nvPr/>
        </p:nvSpPr>
        <p:spPr>
          <a:xfrm>
            <a:off x="5436096" y="5877272"/>
            <a:ext cx="3240360" cy="523220"/>
          </a:xfrm>
          <a:prstGeom prst="rect">
            <a:avLst/>
          </a:prstGeom>
        </p:spPr>
        <p:txBody>
          <a:bodyPr wrap="square">
            <a:spAutoFit/>
          </a:bodyPr>
          <a:lstStyle/>
          <a:p>
            <a:r>
              <a:rPr lang="en-US" altLang="ja-JP" sz="1400" b="1" dirty="0"/>
              <a:t>Credit</a:t>
            </a:r>
            <a:r>
              <a:rPr lang="ja-JP" altLang="en-US" sz="1400" b="1" dirty="0"/>
              <a:t>：</a:t>
            </a:r>
            <a:r>
              <a:rPr lang="en-US" altLang="ja-JP" sz="1400" b="1" dirty="0"/>
              <a:t>NASA and The Hubble Heritage Team (</a:t>
            </a:r>
            <a:r>
              <a:rPr lang="en-US" altLang="ja-JP" sz="1400" b="1" dirty="0" err="1"/>
              <a:t>STScI</a:t>
            </a:r>
            <a:r>
              <a:rPr lang="en-US" altLang="ja-JP" sz="1400" b="1" dirty="0"/>
              <a:t>/AURA)</a:t>
            </a:r>
            <a:endParaRPr lang="ja-JP" altLang="en-US" sz="1400" b="1" dirty="0"/>
          </a:p>
        </p:txBody>
      </p:sp>
      <p:sp>
        <p:nvSpPr>
          <p:cNvPr id="4" name="スライド番号プレースホルダー 3">
            <a:extLst>
              <a:ext uri="{FF2B5EF4-FFF2-40B4-BE49-F238E27FC236}">
                <a16:creationId xmlns:a16="http://schemas.microsoft.com/office/drawing/2014/main" id="{56C7C73C-9E55-46DF-A1BC-6D8442DD1DEC}"/>
              </a:ext>
            </a:extLst>
          </p:cNvPr>
          <p:cNvSpPr>
            <a:spLocks noGrp="1"/>
          </p:cNvSpPr>
          <p:nvPr>
            <p:ph type="sldNum" sz="quarter" idx="12"/>
          </p:nvPr>
        </p:nvSpPr>
        <p:spPr/>
        <p:txBody>
          <a:bodyPr/>
          <a:lstStyle/>
          <a:p>
            <a:fld id="{93E195DB-F3B1-45FB-AF15-1376C6AEA06A}" type="slidenum">
              <a:rPr kumimoji="1" lang="ja-JP" altLang="en-US" smtClean="0"/>
              <a:t>29</a:t>
            </a:fld>
            <a:endParaRPr kumimoji="1" lang="ja-JP" altLang="en-US"/>
          </a:p>
        </p:txBody>
      </p:sp>
    </p:spTree>
    <p:extLst>
      <p:ext uri="{BB962C8B-B14F-4D97-AF65-F5344CB8AC3E}">
        <p14:creationId xmlns:p14="http://schemas.microsoft.com/office/powerpoint/2010/main" val="152772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7F0C14-E2E3-4BE2-B9C4-C7E8A80CABE7}"/>
              </a:ext>
            </a:extLst>
          </p:cNvPr>
          <p:cNvSpPr>
            <a:spLocks noGrp="1"/>
          </p:cNvSpPr>
          <p:nvPr>
            <p:ph type="title"/>
          </p:nvPr>
        </p:nvSpPr>
        <p:spPr/>
        <p:txBody>
          <a:bodyPr/>
          <a:lstStyle/>
          <a:p>
            <a:r>
              <a:rPr kumimoji="1" lang="ja-JP" altLang="en-US" i="0" dirty="0"/>
              <a:t>一般相対性理論の基本事項</a:t>
            </a:r>
          </a:p>
        </p:txBody>
      </p:sp>
      <mc:AlternateContent xmlns:mc="http://schemas.openxmlformats.org/markup-compatibility/2006" xmlns:a14="http://schemas.microsoft.com/office/drawing/2010/main">
        <mc:Choice Requires="a14">
          <p:sp>
            <p:nvSpPr>
              <p:cNvPr id="4" name="正方形/長方形 3">
                <a:extLst>
                  <a:ext uri="{FF2B5EF4-FFF2-40B4-BE49-F238E27FC236}">
                    <a16:creationId xmlns:a16="http://schemas.microsoft.com/office/drawing/2014/main" id="{CEA5E501-8374-4986-8E66-75018E3AABBE}"/>
                  </a:ext>
                </a:extLst>
              </p:cNvPr>
              <p:cNvSpPr/>
              <p:nvPr/>
            </p:nvSpPr>
            <p:spPr>
              <a:xfrm>
                <a:off x="453794" y="2793422"/>
                <a:ext cx="324036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0000FF"/>
                    </a:solidFill>
                    <a:effectLst>
                      <a:outerShdw blurRad="38100" dist="38100" dir="2700000" algn="tl">
                        <a:srgbClr val="000000">
                          <a:alpha val="43137"/>
                        </a:srgbClr>
                      </a:outerShdw>
                    </a:effectLst>
                  </a:rPr>
                  <a:t>重力</a:t>
                </a:r>
                <a:r>
                  <a:rPr lang="en-US" altLang="ja-JP" sz="2800" b="1" dirty="0">
                    <a:solidFill>
                      <a:srgbClr val="0000FF"/>
                    </a:solidFill>
                    <a:effectLst>
                      <a:outerShdw blurRad="38100" dist="38100" dir="2700000" algn="tl">
                        <a:srgbClr val="000000">
                          <a:alpha val="43137"/>
                        </a:srgbClr>
                      </a:outerShdw>
                    </a:effectLst>
                  </a:rPr>
                  <a:t> </a:t>
                </a:r>
                <a14:m>
                  <m:oMath xmlns:m="http://schemas.openxmlformats.org/officeDocument/2006/math">
                    <m:r>
                      <a:rPr lang="en-US" altLang="ja-JP" sz="2800" b="1" i="1">
                        <a:solidFill>
                          <a:srgbClr val="0000FF"/>
                        </a:solidFill>
                        <a:effectLst>
                          <a:outerShdw blurRad="38100" dist="38100" dir="2700000" algn="tl">
                            <a:srgbClr val="000000">
                              <a:alpha val="43137"/>
                            </a:srgbClr>
                          </a:outerShdw>
                        </a:effectLst>
                        <a:latin typeface="Cambria Math" panose="02040503050406030204" pitchFamily="18" charset="0"/>
                      </a:rPr>
                      <m:t>⇒</m:t>
                    </m:r>
                  </m:oMath>
                </a14:m>
                <a:r>
                  <a:rPr lang="en-US" altLang="ja-JP" sz="2800" b="1" dirty="0">
                    <a:solidFill>
                      <a:srgbClr val="0000FF"/>
                    </a:solidFill>
                    <a:effectLst>
                      <a:outerShdw blurRad="38100" dist="38100" dir="2700000" algn="tl">
                        <a:srgbClr val="000000">
                          <a:alpha val="43137"/>
                        </a:srgbClr>
                      </a:outerShdw>
                    </a:effectLst>
                  </a:rPr>
                  <a:t>  </a:t>
                </a:r>
                <a:r>
                  <a:rPr lang="ja-JP" altLang="en-US" sz="2800" b="1" dirty="0">
                    <a:solidFill>
                      <a:srgbClr val="0000FF"/>
                    </a:solidFill>
                    <a:effectLst>
                      <a:outerShdw blurRad="38100" dist="38100" dir="2700000" algn="tl">
                        <a:srgbClr val="000000">
                          <a:alpha val="43137"/>
                        </a:srgbClr>
                      </a:outerShdw>
                    </a:effectLst>
                  </a:rPr>
                  <a:t>物質</a:t>
                </a:r>
              </a:p>
            </p:txBody>
          </p:sp>
        </mc:Choice>
        <mc:Fallback xmlns="">
          <p:sp>
            <p:nvSpPr>
              <p:cNvPr id="4" name="正方形/長方形 3">
                <a:extLst>
                  <a:ext uri="{FF2B5EF4-FFF2-40B4-BE49-F238E27FC236}">
                    <a16:creationId xmlns:a16="http://schemas.microsoft.com/office/drawing/2014/main" id="{CEA5E501-8374-4986-8E66-75018E3AABBE}"/>
                  </a:ext>
                </a:extLst>
              </p:cNvPr>
              <p:cNvSpPr>
                <a:spLocks noRot="1" noChangeAspect="1" noMove="1" noResize="1" noEditPoints="1" noAdjustHandles="1" noChangeArrowheads="1" noChangeShapeType="1" noTextEdit="1"/>
              </p:cNvSpPr>
              <p:nvPr/>
            </p:nvSpPr>
            <p:spPr>
              <a:xfrm>
                <a:off x="453794" y="2793422"/>
                <a:ext cx="3240360" cy="576064"/>
              </a:xfrm>
              <a:prstGeom prst="rect">
                <a:avLst/>
              </a:prstGeom>
              <a:blipFill>
                <a:blip r:embed="rId3"/>
                <a:stretch>
                  <a:fillRect t="-10526" b="-26316"/>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9D28B2E1-080A-41F6-A2A4-B45BFC41C3AE}"/>
                  </a:ext>
                </a:extLst>
              </p:cNvPr>
              <p:cNvSpPr/>
              <p:nvPr/>
            </p:nvSpPr>
            <p:spPr>
              <a:xfrm>
                <a:off x="755576" y="4250908"/>
                <a:ext cx="278642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0000FF"/>
                    </a:solidFill>
                    <a:effectLst>
                      <a:outerShdw blurRad="38100" dist="38100" dir="2700000" algn="tl">
                        <a:srgbClr val="000000">
                          <a:alpha val="43137"/>
                        </a:srgbClr>
                      </a:outerShdw>
                    </a:effectLst>
                  </a:rPr>
                  <a:t>物質</a:t>
                </a:r>
                <a:r>
                  <a:rPr lang="en-US" altLang="ja-JP" sz="2800" b="1" dirty="0">
                    <a:solidFill>
                      <a:srgbClr val="0000FF"/>
                    </a:solidFill>
                    <a:effectLst>
                      <a:outerShdw blurRad="38100" dist="38100" dir="2700000" algn="tl">
                        <a:srgbClr val="000000">
                          <a:alpha val="43137"/>
                        </a:srgbClr>
                      </a:outerShdw>
                    </a:effectLst>
                  </a:rPr>
                  <a:t> </a:t>
                </a:r>
                <a14:m>
                  <m:oMath xmlns:m="http://schemas.openxmlformats.org/officeDocument/2006/math">
                    <m:r>
                      <a:rPr lang="en-US" altLang="ja-JP" sz="2800" b="1" i="1">
                        <a:solidFill>
                          <a:srgbClr val="0000FF"/>
                        </a:solidFill>
                        <a:effectLst>
                          <a:outerShdw blurRad="38100" dist="38100" dir="2700000" algn="tl">
                            <a:srgbClr val="000000">
                              <a:alpha val="43137"/>
                            </a:srgbClr>
                          </a:outerShdw>
                        </a:effectLst>
                        <a:latin typeface="Cambria Math" panose="02040503050406030204" pitchFamily="18" charset="0"/>
                      </a:rPr>
                      <m:t>⇒</m:t>
                    </m:r>
                  </m:oMath>
                </a14:m>
                <a:r>
                  <a:rPr lang="en-US" altLang="ja-JP" sz="2800" b="1" dirty="0">
                    <a:solidFill>
                      <a:srgbClr val="0000FF"/>
                    </a:solidFill>
                    <a:effectLst>
                      <a:outerShdw blurRad="38100" dist="38100" dir="2700000" algn="tl">
                        <a:srgbClr val="000000">
                          <a:alpha val="43137"/>
                        </a:srgbClr>
                      </a:outerShdw>
                    </a:effectLst>
                  </a:rPr>
                  <a:t>  </a:t>
                </a:r>
                <a:r>
                  <a:rPr lang="ja-JP" altLang="en-US" sz="2800" b="1" dirty="0">
                    <a:solidFill>
                      <a:srgbClr val="0000FF"/>
                    </a:solidFill>
                    <a:effectLst>
                      <a:outerShdw blurRad="38100" dist="38100" dir="2700000" algn="tl">
                        <a:srgbClr val="000000">
                          <a:alpha val="43137"/>
                        </a:srgbClr>
                      </a:outerShdw>
                    </a:effectLst>
                  </a:rPr>
                  <a:t>重力</a:t>
                </a:r>
              </a:p>
            </p:txBody>
          </p:sp>
        </mc:Choice>
        <mc:Fallback xmlns="">
          <p:sp>
            <p:nvSpPr>
              <p:cNvPr id="5" name="正方形/長方形 4">
                <a:extLst>
                  <a:ext uri="{FF2B5EF4-FFF2-40B4-BE49-F238E27FC236}">
                    <a16:creationId xmlns:a16="http://schemas.microsoft.com/office/drawing/2014/main" id="{9D28B2E1-080A-41F6-A2A4-B45BFC41C3AE}"/>
                  </a:ext>
                </a:extLst>
              </p:cNvPr>
              <p:cNvSpPr>
                <a:spLocks noRot="1" noChangeAspect="1" noMove="1" noResize="1" noEditPoints="1" noAdjustHandles="1" noChangeArrowheads="1" noChangeShapeType="1" noTextEdit="1"/>
              </p:cNvSpPr>
              <p:nvPr/>
            </p:nvSpPr>
            <p:spPr>
              <a:xfrm>
                <a:off x="755576" y="4250908"/>
                <a:ext cx="2786422" cy="576064"/>
              </a:xfrm>
              <a:prstGeom prst="rect">
                <a:avLst/>
              </a:prstGeom>
              <a:blipFill>
                <a:blip r:embed="rId4"/>
                <a:stretch>
                  <a:fillRect t="-10526" b="-26316"/>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95C4C78-3EFD-4DAB-85F9-25B0F8CF817E}"/>
                  </a:ext>
                </a:extLst>
              </p:cNvPr>
              <p:cNvSpPr txBox="1"/>
              <p:nvPr/>
            </p:nvSpPr>
            <p:spPr>
              <a:xfrm>
                <a:off x="1667394" y="3763068"/>
                <a:ext cx="4520064" cy="491417"/>
              </a:xfrm>
              <a:prstGeom prst="rect">
                <a:avLst/>
              </a:prstGeom>
              <a:noFill/>
            </p:spPr>
            <p:txBody>
              <a:bodyPr wrap="square">
                <a:spAutoFit/>
              </a:bodyPr>
              <a:lstStyle/>
              <a:p>
                <a:r>
                  <a:rPr kumimoji="1" lang="ja-JP" altLang="en-US" sz="2000" b="0" dirty="0"/>
                  <a:t>光線</a:t>
                </a:r>
                <a:r>
                  <a:rPr kumimoji="1" lang="en-US" altLang="ja-JP" sz="2400" b="0" dirty="0"/>
                  <a:t> </a:t>
                </a:r>
                <a14:m>
                  <m:oMath xmlns:m="http://schemas.openxmlformats.org/officeDocument/2006/math">
                    <m:r>
                      <a:rPr kumimoji="1" lang="en-US" altLang="ja-JP" sz="2400" b="0" i="0"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𝑔</m:t>
                        </m:r>
                      </m:e>
                      <m:sub>
                        <m:r>
                          <a:rPr kumimoji="1" lang="en-US" altLang="ja-JP" sz="2400" b="0" i="1" smtClean="0">
                            <a:latin typeface="Cambria Math" panose="02040503050406030204" pitchFamily="18" charset="0"/>
                          </a:rPr>
                          <m:t>𝜇𝜈</m:t>
                        </m:r>
                      </m:sub>
                    </m:sSub>
                    <m:r>
                      <a:rPr kumimoji="1" lang="en-US" altLang="ja-JP" sz="2400" b="0" i="1" smtClean="0">
                        <a:latin typeface="Cambria Math" panose="02040503050406030204" pitchFamily="18" charset="0"/>
                      </a:rPr>
                      <m:t> </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𝑘</m:t>
                        </m:r>
                      </m:e>
                      <m:sup>
                        <m:r>
                          <a:rPr kumimoji="1" lang="en-US" altLang="ja-JP" sz="2400" b="0" i="1" smtClean="0">
                            <a:latin typeface="Cambria Math" panose="02040503050406030204" pitchFamily="18" charset="0"/>
                          </a:rPr>
                          <m:t>𝜇</m:t>
                        </m:r>
                      </m:sup>
                    </m:sSup>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𝑘</m:t>
                        </m:r>
                      </m:e>
                      <m:sup>
                        <m:r>
                          <a:rPr kumimoji="1" lang="en-US" altLang="ja-JP" sz="2400" b="0" i="1" smtClean="0">
                            <a:latin typeface="Cambria Math" panose="02040503050406030204" pitchFamily="18" charset="0"/>
                          </a:rPr>
                          <m:t>𝜈</m:t>
                        </m:r>
                      </m:sup>
                    </m:sSup>
                    <m:r>
                      <a:rPr kumimoji="1" lang="en-US" altLang="ja-JP" sz="2400" b="0" i="1" smtClean="0">
                        <a:latin typeface="Cambria Math" panose="02040503050406030204" pitchFamily="18" charset="0"/>
                      </a:rPr>
                      <m:t>=0</m:t>
                    </m:r>
                  </m:oMath>
                </a14:m>
                <a:endParaRPr lang="ja-JP" altLang="en-US" sz="2000" dirty="0"/>
              </a:p>
            </p:txBody>
          </p:sp>
        </mc:Choice>
        <mc:Fallback xmlns="">
          <p:sp>
            <p:nvSpPr>
              <p:cNvPr id="9" name="テキスト ボックス 8">
                <a:extLst>
                  <a:ext uri="{FF2B5EF4-FFF2-40B4-BE49-F238E27FC236}">
                    <a16:creationId xmlns:a16="http://schemas.microsoft.com/office/drawing/2014/main" id="{C95C4C78-3EFD-4DAB-85F9-25B0F8CF817E}"/>
                  </a:ext>
                </a:extLst>
              </p:cNvPr>
              <p:cNvSpPr txBox="1">
                <a:spLocks noRot="1" noChangeAspect="1" noMove="1" noResize="1" noEditPoints="1" noAdjustHandles="1" noChangeArrowheads="1" noChangeShapeType="1" noTextEdit="1"/>
              </p:cNvSpPr>
              <p:nvPr/>
            </p:nvSpPr>
            <p:spPr>
              <a:xfrm>
                <a:off x="1667394" y="3763068"/>
                <a:ext cx="4520064" cy="491417"/>
              </a:xfrm>
              <a:prstGeom prst="rect">
                <a:avLst/>
              </a:prstGeom>
              <a:blipFill>
                <a:blip r:embed="rId5"/>
                <a:stretch>
                  <a:fillRect l="-1484" b="-86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580431D3-EF71-4C6E-895A-EA9D70937331}"/>
                  </a:ext>
                </a:extLst>
              </p:cNvPr>
              <p:cNvSpPr txBox="1"/>
              <p:nvPr/>
            </p:nvSpPr>
            <p:spPr>
              <a:xfrm>
                <a:off x="1943283" y="5358850"/>
                <a:ext cx="4536504" cy="6914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𝑅</m:t>
                          </m:r>
                        </m:e>
                        <m:sub>
                          <m:r>
                            <a:rPr kumimoji="1" lang="en-US" altLang="ja-JP" sz="2400" b="0" i="1" smtClean="0">
                              <a:latin typeface="Cambria Math" panose="02040503050406030204" pitchFamily="18" charset="0"/>
                            </a:rPr>
                            <m:t>𝜇𝜈</m:t>
                          </m:r>
                        </m:sub>
                      </m:sSub>
                      <m:r>
                        <a:rPr kumimoji="1" lang="en-US" altLang="ja-JP" sz="2400" b="0" i="1" smtClean="0">
                          <a:latin typeface="Cambria Math" panose="02040503050406030204" pitchFamily="18" charset="0"/>
                        </a:rPr>
                        <m:t>− </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2</m:t>
                          </m:r>
                        </m:den>
                      </m:f>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𝑅</m:t>
                          </m:r>
                        </m:e>
                        <m:sub>
                          <m:r>
                            <a:rPr kumimoji="1" lang="en-US" altLang="ja-JP" sz="2400" b="0" i="1" smtClean="0">
                              <a:latin typeface="Cambria Math" panose="02040503050406030204" pitchFamily="18" charset="0"/>
                            </a:rPr>
                            <m:t>𝑠</m:t>
                          </m:r>
                        </m:sub>
                      </m:sSub>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𝑔</m:t>
                          </m:r>
                        </m:e>
                        <m:sub>
                          <m:r>
                            <a:rPr kumimoji="1" lang="en-US" altLang="ja-JP" sz="2400" b="0" i="1" smtClean="0">
                              <a:latin typeface="Cambria Math" panose="02040503050406030204" pitchFamily="18" charset="0"/>
                            </a:rPr>
                            <m:t>𝜇𝜈</m:t>
                          </m:r>
                        </m:sub>
                      </m:sSub>
                      <m:r>
                        <a:rPr kumimoji="1" lang="en-US" altLang="ja-JP" sz="2400" b="0" i="1" smtClean="0">
                          <a:latin typeface="Cambria Math" panose="02040503050406030204" pitchFamily="18" charset="0"/>
                        </a:rPr>
                        <m:t>+</m:t>
                      </m:r>
                      <m:r>
                        <m:rPr>
                          <m:sty m:val="p"/>
                        </m:rPr>
                        <a:rPr kumimoji="1" lang="en-US" altLang="ja-JP" sz="2400" b="0" i="0" smtClean="0">
                          <a:latin typeface="Cambria Math" panose="02040503050406030204" pitchFamily="18" charset="0"/>
                        </a:rPr>
                        <m:t>Λ</m:t>
                      </m:r>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𝑔</m:t>
                          </m:r>
                        </m:e>
                        <m:sub>
                          <m:r>
                            <a:rPr kumimoji="1" lang="en-US" altLang="ja-JP" sz="2400" b="0" i="1" smtClean="0">
                              <a:latin typeface="Cambria Math" panose="02040503050406030204" pitchFamily="18" charset="0"/>
                            </a:rPr>
                            <m:t>𝜇𝜈</m:t>
                          </m:r>
                        </m:sub>
                      </m:sSub>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𝜅</m:t>
                          </m:r>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𝜇𝜈</m:t>
                          </m:r>
                        </m:sub>
                      </m:sSub>
                    </m:oMath>
                  </m:oMathPara>
                </a14:m>
                <a:endParaRPr kumimoji="1" lang="ja-JP" altLang="en-US" sz="2400" dirty="0"/>
              </a:p>
            </p:txBody>
          </p:sp>
        </mc:Choice>
        <mc:Fallback xmlns="">
          <p:sp>
            <p:nvSpPr>
              <p:cNvPr id="18" name="テキスト ボックス 17">
                <a:extLst>
                  <a:ext uri="{FF2B5EF4-FFF2-40B4-BE49-F238E27FC236}">
                    <a16:creationId xmlns:a16="http://schemas.microsoft.com/office/drawing/2014/main" id="{580431D3-EF71-4C6E-895A-EA9D70937331}"/>
                  </a:ext>
                </a:extLst>
              </p:cNvPr>
              <p:cNvSpPr txBox="1">
                <a:spLocks noRot="1" noChangeAspect="1" noMove="1" noResize="1" noEditPoints="1" noAdjustHandles="1" noChangeArrowheads="1" noChangeShapeType="1" noTextEdit="1"/>
              </p:cNvSpPr>
              <p:nvPr/>
            </p:nvSpPr>
            <p:spPr>
              <a:xfrm>
                <a:off x="1943283" y="5358850"/>
                <a:ext cx="4536504" cy="691471"/>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C7BA95E7-2692-46E0-886C-F0861264ACA1}"/>
                  </a:ext>
                </a:extLst>
              </p:cNvPr>
              <p:cNvSpPr txBox="1"/>
              <p:nvPr/>
            </p:nvSpPr>
            <p:spPr>
              <a:xfrm>
                <a:off x="1475656" y="4953725"/>
                <a:ext cx="6428276" cy="424796"/>
              </a:xfrm>
              <a:prstGeom prst="rect">
                <a:avLst/>
              </a:prstGeom>
              <a:noFill/>
            </p:spPr>
            <p:txBody>
              <a:bodyPr wrap="square" rtlCol="0">
                <a:spAutoFit/>
              </a:bodyPr>
              <a:lstStyle/>
              <a:p>
                <a:r>
                  <a:rPr kumimoji="1" lang="ja-JP" altLang="en-US" sz="2000" dirty="0"/>
                  <a:t>計量テンソル</a:t>
                </a:r>
                <a:r>
                  <a:rPr kumimoji="1" lang="en-US" altLang="ja-JP" sz="2000" dirty="0"/>
                  <a:t>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𝑔</m:t>
                        </m:r>
                      </m:e>
                      <m:sub>
                        <m:r>
                          <a:rPr kumimoji="1" lang="en-US" altLang="ja-JP" sz="2000" b="0" i="1" smtClean="0">
                            <a:latin typeface="Cambria Math" panose="02040503050406030204" pitchFamily="18" charset="0"/>
                          </a:rPr>
                          <m:t>𝜇𝜈</m:t>
                        </m:r>
                      </m:sub>
                    </m:sSub>
                    <m:r>
                      <a:rPr kumimoji="1" lang="en-US" altLang="ja-JP" sz="2000" b="0" i="1" smtClean="0">
                        <a:latin typeface="Cambria Math" panose="02040503050406030204" pitchFamily="18" charset="0"/>
                      </a:rPr>
                      <m:t> </m:t>
                    </m:r>
                  </m:oMath>
                </a14:m>
                <a:r>
                  <a:rPr kumimoji="1" lang="ja-JP" altLang="en-US" sz="2000" dirty="0"/>
                  <a:t> は</a:t>
                </a:r>
                <a:r>
                  <a:rPr kumimoji="1" lang="en-US" altLang="ja-JP" sz="2000" dirty="0"/>
                  <a:t>Einstein</a:t>
                </a:r>
                <a:r>
                  <a:rPr kumimoji="1" lang="ja-JP" altLang="en-US" sz="2000" dirty="0"/>
                  <a:t>方程式を満たす：</a:t>
                </a:r>
              </a:p>
            </p:txBody>
          </p:sp>
        </mc:Choice>
        <mc:Fallback xmlns="">
          <p:sp>
            <p:nvSpPr>
              <p:cNvPr id="20" name="テキスト ボックス 19">
                <a:extLst>
                  <a:ext uri="{FF2B5EF4-FFF2-40B4-BE49-F238E27FC236}">
                    <a16:creationId xmlns:a16="http://schemas.microsoft.com/office/drawing/2014/main" id="{C7BA95E7-2692-46E0-886C-F0861264ACA1}"/>
                  </a:ext>
                </a:extLst>
              </p:cNvPr>
              <p:cNvSpPr txBox="1">
                <a:spLocks noRot="1" noChangeAspect="1" noMove="1" noResize="1" noEditPoints="1" noAdjustHandles="1" noChangeArrowheads="1" noChangeShapeType="1" noTextEdit="1"/>
              </p:cNvSpPr>
              <p:nvPr/>
            </p:nvSpPr>
            <p:spPr>
              <a:xfrm>
                <a:off x="1475656" y="4953725"/>
                <a:ext cx="6428276" cy="424796"/>
              </a:xfrm>
              <a:prstGeom prst="rect">
                <a:avLst/>
              </a:prstGeom>
              <a:blipFill>
                <a:blip r:embed="rId7"/>
                <a:stretch>
                  <a:fillRect l="-948" t="-13043" b="-217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4004FDBA-D53C-4170-9CBC-C114D186EA59}"/>
                  </a:ext>
                </a:extLst>
              </p:cNvPr>
              <p:cNvSpPr txBox="1"/>
              <p:nvPr/>
            </p:nvSpPr>
            <p:spPr>
              <a:xfrm>
                <a:off x="1139052" y="1713827"/>
                <a:ext cx="5328592" cy="461665"/>
              </a:xfrm>
              <a:prstGeom prst="rect">
                <a:avLst/>
              </a:prstGeom>
              <a:noFill/>
            </p:spPr>
            <p:txBody>
              <a:bodyPr wrap="square" rtlCol="0">
                <a:spAutoFit/>
              </a:bodyPr>
              <a:lstStyle/>
              <a:p>
                <a:r>
                  <a:rPr lang="en-US" altLang="ja-JP" sz="2400" dirty="0"/>
                  <a:t>(</a:t>
                </a:r>
                <a:r>
                  <a:rPr lang="ja-JP" altLang="en-US" sz="2400" dirty="0"/>
                  <a:t>微</a:t>
                </a:r>
                <a:r>
                  <a:rPr lang="en-US" altLang="ja-JP" sz="2400" dirty="0"/>
                  <a:t>)</a:t>
                </a:r>
                <a:r>
                  <a:rPr lang="ja-JP" altLang="en-US" sz="2400" dirty="0"/>
                  <a:t>局所的には</a:t>
                </a:r>
                <a:r>
                  <a:rPr lang="en-US" altLang="ja-JP" sz="2400" dirty="0"/>
                  <a:t>,  </a:t>
                </a:r>
                <a14:m>
                  <m:oMath xmlns:m="http://schemas.openxmlformats.org/officeDocument/2006/math">
                    <m:r>
                      <a:rPr lang="en-US" altLang="ja-JP" sz="2400" b="0" i="1" smtClean="0">
                        <a:latin typeface="Cambria Math" panose="02040503050406030204" pitchFamily="18" charset="0"/>
                      </a:rPr>
                      <m:t>𝑑</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𝑠</m:t>
                        </m:r>
                      </m:e>
                      <m:sup>
                        <m:r>
                          <a:rPr lang="en-US" altLang="ja-JP" sz="2400" b="0" i="1" smtClean="0">
                            <a:latin typeface="Cambria Math" panose="02040503050406030204" pitchFamily="18" charset="0"/>
                          </a:rPr>
                          <m:t>2</m:t>
                        </m:r>
                      </m:sup>
                    </m:sSup>
                    <m:r>
                      <a:rPr lang="en-US" altLang="ja-JP" sz="2400" b="0" i="1" smtClean="0">
                        <a:latin typeface="Cambria Math" panose="02040503050406030204" pitchFamily="18" charset="0"/>
                      </a:rPr>
                      <m:t>=−</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𝑐</m:t>
                        </m:r>
                      </m:e>
                      <m:sup>
                        <m:r>
                          <a:rPr lang="en-US" altLang="ja-JP" sz="2400" b="0" i="1" smtClean="0">
                            <a:latin typeface="Cambria Math" panose="02040503050406030204" pitchFamily="18" charset="0"/>
                          </a:rPr>
                          <m:t>2</m:t>
                        </m:r>
                      </m:sup>
                    </m:sSup>
                    <m:r>
                      <a:rPr lang="en-US" altLang="ja-JP" sz="2400" b="0" i="1" smtClean="0">
                        <a:latin typeface="Cambria Math" panose="02040503050406030204" pitchFamily="18" charset="0"/>
                      </a:rPr>
                      <m:t>𝑑</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𝑇</m:t>
                        </m:r>
                      </m:e>
                      <m:sup>
                        <m:r>
                          <a:rPr lang="en-US" altLang="ja-JP" sz="2400" b="0" i="1" smtClean="0">
                            <a:latin typeface="Cambria Math" panose="02040503050406030204" pitchFamily="18" charset="0"/>
                          </a:rPr>
                          <m:t>2</m:t>
                        </m:r>
                      </m:sup>
                    </m:sSup>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𝑑</m:t>
                    </m:r>
                    <m:sSup>
                      <m:sSupPr>
                        <m:ctrlPr>
                          <a:rPr lang="en-US" altLang="ja-JP" sz="2400" b="0" i="1" smtClean="0">
                            <a:latin typeface="Cambria Math" panose="02040503050406030204" pitchFamily="18" charset="0"/>
                          </a:rPr>
                        </m:ctrlPr>
                      </m:sSupPr>
                      <m:e>
                        <m:r>
                          <a:rPr lang="en-US" altLang="ja-JP" sz="2400" b="1" i="1" smtClean="0">
                            <a:latin typeface="Cambria Math" panose="02040503050406030204" pitchFamily="18" charset="0"/>
                          </a:rPr>
                          <m:t>𝑿</m:t>
                        </m:r>
                      </m:e>
                      <m:sup>
                        <m:r>
                          <a:rPr lang="en-US" altLang="ja-JP" sz="2400" b="0" i="1" smtClean="0">
                            <a:latin typeface="Cambria Math" panose="02040503050406030204" pitchFamily="18" charset="0"/>
                          </a:rPr>
                          <m:t>2</m:t>
                        </m:r>
                      </m:sup>
                    </m:sSup>
                  </m:oMath>
                </a14:m>
                <a:endParaRPr lang="en-US" altLang="ja-JP" sz="2400" b="0" dirty="0"/>
              </a:p>
            </p:txBody>
          </p:sp>
        </mc:Choice>
        <mc:Fallback xmlns="">
          <p:sp>
            <p:nvSpPr>
              <p:cNvPr id="15" name="テキスト ボックス 14">
                <a:extLst>
                  <a:ext uri="{FF2B5EF4-FFF2-40B4-BE49-F238E27FC236}">
                    <a16:creationId xmlns:a16="http://schemas.microsoft.com/office/drawing/2014/main" id="{4004FDBA-D53C-4170-9CBC-C114D186EA59}"/>
                  </a:ext>
                </a:extLst>
              </p:cNvPr>
              <p:cNvSpPr txBox="1">
                <a:spLocks noRot="1" noChangeAspect="1" noMove="1" noResize="1" noEditPoints="1" noAdjustHandles="1" noChangeArrowheads="1" noChangeShapeType="1" noTextEdit="1"/>
              </p:cNvSpPr>
              <p:nvPr/>
            </p:nvSpPr>
            <p:spPr>
              <a:xfrm>
                <a:off x="1139052" y="1713827"/>
                <a:ext cx="5328592" cy="461665"/>
              </a:xfrm>
              <a:prstGeom prst="rect">
                <a:avLst/>
              </a:prstGeom>
              <a:blipFill>
                <a:blip r:embed="rId8"/>
                <a:stretch>
                  <a:fillRect l="-1831" t="-15789" b="-302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877EA108-2575-4C87-A272-9396764BF8C4}"/>
                  </a:ext>
                </a:extLst>
              </p:cNvPr>
              <p:cNvSpPr txBox="1"/>
              <p:nvPr/>
            </p:nvSpPr>
            <p:spPr>
              <a:xfrm>
                <a:off x="1151195" y="2196514"/>
                <a:ext cx="5328592" cy="461665"/>
              </a:xfrm>
              <a:prstGeom prst="rect">
                <a:avLst/>
              </a:prstGeom>
              <a:noFill/>
            </p:spPr>
            <p:txBody>
              <a:bodyPr wrap="square" rtlCol="0">
                <a:spAutoFit/>
              </a:bodyPr>
              <a:lstStyle/>
              <a:p>
                <a:r>
                  <a:rPr lang="ja-JP" altLang="en-US" sz="2400" dirty="0"/>
                  <a:t>因果的相関</a:t>
                </a:r>
                <a:r>
                  <a:rPr lang="en-US" altLang="ja-JP" sz="2400" dirty="0"/>
                  <a:t> </a:t>
                </a:r>
                <a14:m>
                  <m:oMath xmlns:m="http://schemas.openxmlformats.org/officeDocument/2006/math">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𝑑</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𝑠</m:t>
                        </m:r>
                      </m:e>
                      <m:sup>
                        <m:r>
                          <a:rPr lang="en-US" altLang="ja-JP" sz="2400" b="0" i="1" smtClean="0">
                            <a:latin typeface="Cambria Math" panose="02040503050406030204" pitchFamily="18" charset="0"/>
                          </a:rPr>
                          <m:t>2</m:t>
                        </m:r>
                      </m:sup>
                    </m:sSup>
                    <m:r>
                      <a:rPr lang="en-US" altLang="ja-JP" sz="2400" b="0" i="1" smtClean="0">
                        <a:latin typeface="Cambria Math" panose="02040503050406030204" pitchFamily="18" charset="0"/>
                      </a:rPr>
                      <m:t>≤0 </m:t>
                    </m:r>
                  </m:oMath>
                </a14:m>
                <a:endParaRPr lang="en-US" altLang="ja-JP" sz="2400" b="0" dirty="0"/>
              </a:p>
            </p:txBody>
          </p:sp>
        </mc:Choice>
        <mc:Fallback xmlns="">
          <p:sp>
            <p:nvSpPr>
              <p:cNvPr id="3" name="テキスト ボックス 2">
                <a:extLst>
                  <a:ext uri="{FF2B5EF4-FFF2-40B4-BE49-F238E27FC236}">
                    <a16:creationId xmlns:a16="http://schemas.microsoft.com/office/drawing/2014/main" id="{877EA108-2575-4C87-A272-9396764BF8C4}"/>
                  </a:ext>
                </a:extLst>
              </p:cNvPr>
              <p:cNvSpPr txBox="1">
                <a:spLocks noRot="1" noChangeAspect="1" noMove="1" noResize="1" noEditPoints="1" noAdjustHandles="1" noChangeArrowheads="1" noChangeShapeType="1" noTextEdit="1"/>
              </p:cNvSpPr>
              <p:nvPr/>
            </p:nvSpPr>
            <p:spPr>
              <a:xfrm>
                <a:off x="1151195" y="2196514"/>
                <a:ext cx="5328592" cy="461665"/>
              </a:xfrm>
              <a:prstGeom prst="rect">
                <a:avLst/>
              </a:prstGeom>
              <a:blipFill>
                <a:blip r:embed="rId9"/>
                <a:stretch>
                  <a:fillRect l="-1831" t="-15789" b="-2368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CF1B62E5-AF9C-4A04-9D67-5BF162525E24}"/>
                  </a:ext>
                </a:extLst>
              </p:cNvPr>
              <p:cNvSpPr txBox="1"/>
              <p:nvPr/>
            </p:nvSpPr>
            <p:spPr>
              <a:xfrm>
                <a:off x="1139052" y="1242020"/>
                <a:ext cx="6385276" cy="498855"/>
              </a:xfrm>
              <a:prstGeom prst="rect">
                <a:avLst/>
              </a:prstGeom>
              <a:noFill/>
            </p:spPr>
            <p:txBody>
              <a:bodyPr wrap="square" rtlCol="0">
                <a:spAutoFit/>
              </a:bodyPr>
              <a:lstStyle/>
              <a:p>
                <a:r>
                  <a:rPr lang="ja-JP" altLang="en-US" sz="2400" dirty="0"/>
                  <a:t>重力</a:t>
                </a:r>
                <a:r>
                  <a:rPr lang="en-US" altLang="ja-JP" sz="2400" dirty="0"/>
                  <a:t> =  </a:t>
                </a:r>
                <a:r>
                  <a:rPr lang="ja-JP" altLang="en-US" sz="2400" dirty="0"/>
                  <a:t>時空計量</a:t>
                </a:r>
                <a:r>
                  <a:rPr lang="en-US" altLang="ja-JP" sz="2400" dirty="0"/>
                  <a:t>  </a:t>
                </a:r>
                <a14:m>
                  <m:oMath xmlns:m="http://schemas.openxmlformats.org/officeDocument/2006/math">
                    <m:r>
                      <a:rPr lang="en-US" altLang="ja-JP" sz="2400" b="0" i="1" smtClean="0">
                        <a:latin typeface="Cambria Math" panose="02040503050406030204" pitchFamily="18" charset="0"/>
                      </a:rPr>
                      <m:t>𝑑</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𝑠</m:t>
                        </m:r>
                      </m:e>
                      <m:sup>
                        <m:r>
                          <a:rPr lang="en-US" altLang="ja-JP" sz="2400" b="0" i="1" smtClean="0">
                            <a:latin typeface="Cambria Math" panose="02040503050406030204" pitchFamily="18" charset="0"/>
                          </a:rPr>
                          <m:t>2</m:t>
                        </m:r>
                      </m:sup>
                    </m:sSup>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𝑔</m:t>
                        </m:r>
                      </m:e>
                      <m:sub>
                        <m:r>
                          <a:rPr lang="en-US" altLang="ja-JP" sz="2400" b="0" i="1" smtClean="0">
                            <a:latin typeface="Cambria Math" panose="02040503050406030204" pitchFamily="18" charset="0"/>
                          </a:rPr>
                          <m:t>𝜇𝜈</m:t>
                        </m:r>
                      </m:sub>
                    </m:sSub>
                    <m:r>
                      <a:rPr lang="en-US" altLang="ja-JP" sz="2400" b="0" i="1" smtClean="0">
                        <a:latin typeface="Cambria Math" panose="02040503050406030204" pitchFamily="18" charset="0"/>
                      </a:rPr>
                      <m:t>𝑑</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𝑥</m:t>
                        </m:r>
                      </m:e>
                      <m:sup>
                        <m:r>
                          <a:rPr lang="en-US" altLang="ja-JP" sz="2400" b="0" i="1" smtClean="0">
                            <a:latin typeface="Cambria Math" panose="02040503050406030204" pitchFamily="18" charset="0"/>
                          </a:rPr>
                          <m:t>𝜇</m:t>
                        </m:r>
                      </m:sup>
                    </m:sSup>
                    <m:r>
                      <a:rPr lang="en-US" altLang="ja-JP" sz="2400" b="0" i="1" smtClean="0">
                        <a:latin typeface="Cambria Math" panose="02040503050406030204" pitchFamily="18" charset="0"/>
                      </a:rPr>
                      <m:t>𝑑</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𝑥</m:t>
                        </m:r>
                      </m:e>
                      <m:sup>
                        <m:r>
                          <a:rPr lang="en-US" altLang="ja-JP" sz="2400" b="0" i="1" smtClean="0">
                            <a:latin typeface="Cambria Math" panose="02040503050406030204" pitchFamily="18" charset="0"/>
                          </a:rPr>
                          <m:t>𝜈</m:t>
                        </m:r>
                      </m:sup>
                    </m:sSup>
                  </m:oMath>
                </a14:m>
                <a:endParaRPr lang="en-US" altLang="ja-JP" sz="2400" b="0" dirty="0"/>
              </a:p>
            </p:txBody>
          </p:sp>
        </mc:Choice>
        <mc:Fallback xmlns="">
          <p:sp>
            <p:nvSpPr>
              <p:cNvPr id="11" name="テキスト ボックス 10">
                <a:extLst>
                  <a:ext uri="{FF2B5EF4-FFF2-40B4-BE49-F238E27FC236}">
                    <a16:creationId xmlns:a16="http://schemas.microsoft.com/office/drawing/2014/main" id="{CF1B62E5-AF9C-4A04-9D67-5BF162525E24}"/>
                  </a:ext>
                </a:extLst>
              </p:cNvPr>
              <p:cNvSpPr txBox="1">
                <a:spLocks noRot="1" noChangeAspect="1" noMove="1" noResize="1" noEditPoints="1" noAdjustHandles="1" noChangeArrowheads="1" noChangeShapeType="1" noTextEdit="1"/>
              </p:cNvSpPr>
              <p:nvPr/>
            </p:nvSpPr>
            <p:spPr>
              <a:xfrm>
                <a:off x="1139052" y="1242020"/>
                <a:ext cx="6385276" cy="498855"/>
              </a:xfrm>
              <a:prstGeom prst="rect">
                <a:avLst/>
              </a:prstGeom>
              <a:blipFill>
                <a:blip r:embed="rId10"/>
                <a:stretch>
                  <a:fillRect l="-1528" t="-13415" b="-219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7174F73F-54EA-46D8-9875-803E8CE37247}"/>
                  </a:ext>
                </a:extLst>
              </p:cNvPr>
              <p:cNvSpPr txBox="1"/>
              <p:nvPr/>
            </p:nvSpPr>
            <p:spPr>
              <a:xfrm>
                <a:off x="1653956" y="3286110"/>
                <a:ext cx="3600400" cy="491417"/>
              </a:xfrm>
              <a:prstGeom prst="rect">
                <a:avLst/>
              </a:prstGeom>
              <a:noFill/>
            </p:spPr>
            <p:txBody>
              <a:bodyPr wrap="square" rtlCol="0">
                <a:spAutoFit/>
              </a:bodyPr>
              <a:lstStyle/>
              <a:p>
                <a:r>
                  <a:rPr kumimoji="1" lang="en-US" altLang="ja-JP" sz="2400" dirty="0"/>
                  <a:t>SR </a:t>
                </a:r>
                <a14:m>
                  <m:oMath xmlns:m="http://schemas.openxmlformats.org/officeDocument/2006/math">
                    <m:r>
                      <a:rPr kumimoji="1" lang="en-US" altLang="ja-JP" sz="2400" b="0" i="1" smtClean="0">
                        <a:latin typeface="Cambria Math" panose="02040503050406030204" pitchFamily="18" charset="0"/>
                      </a:rPr>
                      <m:t>⇒</m:t>
                    </m:r>
                  </m:oMath>
                </a14:m>
                <a:r>
                  <a:rPr kumimoji="1" lang="ja-JP" altLang="en-US" sz="2400" dirty="0"/>
                  <a:t> </a:t>
                </a:r>
                <a:r>
                  <a:rPr kumimoji="1" lang="en-US" altLang="ja-JP" sz="2400" dirty="0"/>
                  <a:t>GR :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m:t>
                        </m:r>
                      </m:e>
                      <m:sub>
                        <m:r>
                          <a:rPr kumimoji="1" lang="en-US" altLang="ja-JP" sz="2400" b="0" i="1" smtClean="0">
                            <a:latin typeface="Cambria Math" panose="02040503050406030204" pitchFamily="18" charset="0"/>
                          </a:rPr>
                          <m:t>𝜇</m:t>
                        </m:r>
                      </m:sub>
                    </m:sSub>
                    <m:r>
                      <a:rPr kumimoji="1" lang="en-US" altLang="ja-JP" sz="2400" b="0" i="1" smtClean="0">
                        <a:latin typeface="Cambria Math" panose="02040503050406030204" pitchFamily="18" charset="0"/>
                      </a:rPr>
                      <m:t>  ⇒  </m:t>
                    </m:r>
                    <m:sSub>
                      <m:sSubPr>
                        <m:ctrlPr>
                          <a:rPr kumimoji="1" lang="en-US" altLang="ja-JP" sz="2400" b="0" i="1" smtClean="0">
                            <a:latin typeface="Cambria Math" panose="02040503050406030204" pitchFamily="18" charset="0"/>
                          </a:rPr>
                        </m:ctrlPr>
                      </m:sSubPr>
                      <m:e>
                        <m:r>
                          <m:rPr>
                            <m:sty m:val="p"/>
                          </m:rPr>
                          <a:rPr kumimoji="1" lang="en-US" altLang="ja-JP" sz="2400" b="0" i="0" smtClean="0">
                            <a:latin typeface="Cambria Math" panose="02040503050406030204" pitchFamily="18" charset="0"/>
                          </a:rPr>
                          <m:t>∇</m:t>
                        </m:r>
                      </m:e>
                      <m:sub>
                        <m:r>
                          <a:rPr kumimoji="1" lang="en-US" altLang="ja-JP" sz="2400" b="0" i="1" smtClean="0">
                            <a:latin typeface="Cambria Math" panose="02040503050406030204" pitchFamily="18" charset="0"/>
                          </a:rPr>
                          <m:t>𝜇</m:t>
                        </m:r>
                      </m:sub>
                    </m:sSub>
                  </m:oMath>
                </a14:m>
                <a:endParaRPr kumimoji="1" lang="ja-JP" altLang="en-US" sz="2400" dirty="0"/>
              </a:p>
            </p:txBody>
          </p:sp>
        </mc:Choice>
        <mc:Fallback xmlns="">
          <p:sp>
            <p:nvSpPr>
              <p:cNvPr id="29" name="テキスト ボックス 28">
                <a:extLst>
                  <a:ext uri="{FF2B5EF4-FFF2-40B4-BE49-F238E27FC236}">
                    <a16:creationId xmlns:a16="http://schemas.microsoft.com/office/drawing/2014/main" id="{7174F73F-54EA-46D8-9875-803E8CE37247}"/>
                  </a:ext>
                </a:extLst>
              </p:cNvPr>
              <p:cNvSpPr txBox="1">
                <a:spLocks noRot="1" noChangeAspect="1" noMove="1" noResize="1" noEditPoints="1" noAdjustHandles="1" noChangeArrowheads="1" noChangeShapeType="1" noTextEdit="1"/>
              </p:cNvSpPr>
              <p:nvPr/>
            </p:nvSpPr>
            <p:spPr>
              <a:xfrm>
                <a:off x="1653956" y="3286110"/>
                <a:ext cx="3600400" cy="491417"/>
              </a:xfrm>
              <a:prstGeom prst="rect">
                <a:avLst/>
              </a:prstGeom>
              <a:blipFill>
                <a:blip r:embed="rId11"/>
                <a:stretch>
                  <a:fillRect l="-2538" t="-8642" b="-22222"/>
                </a:stretch>
              </a:blipFill>
            </p:spPr>
            <p:txBody>
              <a:bodyPr/>
              <a:lstStyle/>
              <a:p>
                <a:r>
                  <a:rPr lang="ja-JP" altLang="en-US">
                    <a:noFill/>
                  </a:rPr>
                  <a:t> </a:t>
                </a:r>
              </a:p>
            </p:txBody>
          </p:sp>
        </mc:Fallback>
      </mc:AlternateContent>
      <p:grpSp>
        <p:nvGrpSpPr>
          <p:cNvPr id="19" name="グループ化 18">
            <a:extLst>
              <a:ext uri="{FF2B5EF4-FFF2-40B4-BE49-F238E27FC236}">
                <a16:creationId xmlns:a16="http://schemas.microsoft.com/office/drawing/2014/main" id="{9287D733-8C00-4648-B047-7D189066B9A4}"/>
              </a:ext>
            </a:extLst>
          </p:cNvPr>
          <p:cNvGrpSpPr/>
          <p:nvPr/>
        </p:nvGrpSpPr>
        <p:grpSpPr>
          <a:xfrm>
            <a:off x="6592230" y="1495712"/>
            <a:ext cx="1484726" cy="2617864"/>
            <a:chOff x="6592230" y="1495712"/>
            <a:chExt cx="1484726" cy="2617864"/>
          </a:xfrm>
        </p:grpSpPr>
        <p:sp>
          <p:nvSpPr>
            <p:cNvPr id="12" name="フリーフォーム: 図形 11">
              <a:extLst>
                <a:ext uri="{FF2B5EF4-FFF2-40B4-BE49-F238E27FC236}">
                  <a16:creationId xmlns:a16="http://schemas.microsoft.com/office/drawing/2014/main" id="{0E3ED31F-1543-48DD-BB3B-80F0FA5939C8}"/>
                </a:ext>
              </a:extLst>
            </p:cNvPr>
            <p:cNvSpPr/>
            <p:nvPr/>
          </p:nvSpPr>
          <p:spPr>
            <a:xfrm>
              <a:off x="6660232" y="1495712"/>
              <a:ext cx="1416724" cy="2617864"/>
            </a:xfrm>
            <a:custGeom>
              <a:avLst/>
              <a:gdLst>
                <a:gd name="connsiteX0" fmla="*/ 0 w 1491680"/>
                <a:gd name="connsiteY0" fmla="*/ 2516623 h 2516623"/>
                <a:gd name="connsiteX1" fmla="*/ 1197621 w 1491680"/>
                <a:gd name="connsiteY1" fmla="*/ 1399922 h 2516623"/>
                <a:gd name="connsiteX2" fmla="*/ 1488935 w 1491680"/>
                <a:gd name="connsiteY2" fmla="*/ 436970 h 2516623"/>
                <a:gd name="connsiteX3" fmla="*/ 1319002 w 1491680"/>
                <a:gd name="connsiteY3" fmla="*/ 0 h 2516623"/>
              </a:gdLst>
              <a:ahLst/>
              <a:cxnLst>
                <a:cxn ang="0">
                  <a:pos x="connsiteX0" y="connsiteY0"/>
                </a:cxn>
                <a:cxn ang="0">
                  <a:pos x="connsiteX1" y="connsiteY1"/>
                </a:cxn>
                <a:cxn ang="0">
                  <a:pos x="connsiteX2" y="connsiteY2"/>
                </a:cxn>
                <a:cxn ang="0">
                  <a:pos x="connsiteX3" y="connsiteY3"/>
                </a:cxn>
              </a:cxnLst>
              <a:rect l="l" t="t" r="r" b="b"/>
              <a:pathLst>
                <a:path w="1491680" h="2516623">
                  <a:moveTo>
                    <a:pt x="0" y="2516623"/>
                  </a:moveTo>
                  <a:cubicBezTo>
                    <a:pt x="474732" y="2131577"/>
                    <a:pt x="949465" y="1746531"/>
                    <a:pt x="1197621" y="1399922"/>
                  </a:cubicBezTo>
                  <a:cubicBezTo>
                    <a:pt x="1445777" y="1053313"/>
                    <a:pt x="1468705" y="670290"/>
                    <a:pt x="1488935" y="436970"/>
                  </a:cubicBezTo>
                  <a:cubicBezTo>
                    <a:pt x="1509165" y="203650"/>
                    <a:pt x="1414083" y="101825"/>
                    <a:pt x="1319002"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図形 5">
              <a:extLst>
                <a:ext uri="{FF2B5EF4-FFF2-40B4-BE49-F238E27FC236}">
                  <a16:creationId xmlns:a16="http://schemas.microsoft.com/office/drawing/2014/main" id="{D7371B09-E12C-4737-87DE-68CCB34BC691}"/>
                </a:ext>
              </a:extLst>
            </p:cNvPr>
            <p:cNvSpPr>
              <a:spLocks noChangeAspect="1"/>
            </p:cNvSpPr>
            <p:nvPr/>
          </p:nvSpPr>
          <p:spPr>
            <a:xfrm rot="426727" flipH="1">
              <a:off x="6592230" y="1701993"/>
              <a:ext cx="982118" cy="1570718"/>
            </a:xfrm>
            <a:custGeom>
              <a:avLst/>
              <a:gdLst>
                <a:gd name="connsiteX0" fmla="*/ 0 w 1491680"/>
                <a:gd name="connsiteY0" fmla="*/ 2516623 h 2516623"/>
                <a:gd name="connsiteX1" fmla="*/ 1197621 w 1491680"/>
                <a:gd name="connsiteY1" fmla="*/ 1399922 h 2516623"/>
                <a:gd name="connsiteX2" fmla="*/ 1488935 w 1491680"/>
                <a:gd name="connsiteY2" fmla="*/ 436970 h 2516623"/>
                <a:gd name="connsiteX3" fmla="*/ 1319002 w 1491680"/>
                <a:gd name="connsiteY3" fmla="*/ 0 h 2516623"/>
              </a:gdLst>
              <a:ahLst/>
              <a:cxnLst>
                <a:cxn ang="0">
                  <a:pos x="connsiteX0" y="connsiteY0"/>
                </a:cxn>
                <a:cxn ang="0">
                  <a:pos x="connsiteX1" y="connsiteY1"/>
                </a:cxn>
                <a:cxn ang="0">
                  <a:pos x="connsiteX2" y="connsiteY2"/>
                </a:cxn>
                <a:cxn ang="0">
                  <a:pos x="connsiteX3" y="connsiteY3"/>
                </a:cxn>
              </a:cxnLst>
              <a:rect l="l" t="t" r="r" b="b"/>
              <a:pathLst>
                <a:path w="1491680" h="2516623">
                  <a:moveTo>
                    <a:pt x="0" y="2516623"/>
                  </a:moveTo>
                  <a:cubicBezTo>
                    <a:pt x="474732" y="2131577"/>
                    <a:pt x="949465" y="1746531"/>
                    <a:pt x="1197621" y="1399922"/>
                  </a:cubicBezTo>
                  <a:cubicBezTo>
                    <a:pt x="1445777" y="1053313"/>
                    <a:pt x="1468705" y="670290"/>
                    <a:pt x="1488935" y="436970"/>
                  </a:cubicBezTo>
                  <a:cubicBezTo>
                    <a:pt x="1509165" y="203650"/>
                    <a:pt x="1414083" y="101825"/>
                    <a:pt x="1319002"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6CF14B87-4D63-423D-B586-5E168B6BD76E}"/>
                </a:ext>
              </a:extLst>
            </p:cNvPr>
            <p:cNvSpPr/>
            <p:nvPr/>
          </p:nvSpPr>
          <p:spPr>
            <a:xfrm rot="21146480">
              <a:off x="6778951" y="1511325"/>
              <a:ext cx="1179284" cy="2166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8F895720-A4A0-40EF-9A6A-C604E0E3DB38}"/>
              </a:ext>
            </a:extLst>
          </p:cNvPr>
          <p:cNvGrpSpPr/>
          <p:nvPr/>
        </p:nvGrpSpPr>
        <p:grpSpPr>
          <a:xfrm>
            <a:off x="6876256" y="2647563"/>
            <a:ext cx="1498811" cy="1354075"/>
            <a:chOff x="6876256" y="2647563"/>
            <a:chExt cx="1498811" cy="1354075"/>
          </a:xfrm>
        </p:grpSpPr>
        <p:grpSp>
          <p:nvGrpSpPr>
            <p:cNvPr id="13" name="グループ化 12">
              <a:extLst>
                <a:ext uri="{FF2B5EF4-FFF2-40B4-BE49-F238E27FC236}">
                  <a16:creationId xmlns:a16="http://schemas.microsoft.com/office/drawing/2014/main" id="{D0846C24-76E2-4266-85D0-30E6887AF131}"/>
                </a:ext>
              </a:extLst>
            </p:cNvPr>
            <p:cNvGrpSpPr/>
            <p:nvPr/>
          </p:nvGrpSpPr>
          <p:grpSpPr>
            <a:xfrm>
              <a:off x="6876256" y="2647563"/>
              <a:ext cx="1224986" cy="1354075"/>
              <a:chOff x="6876256" y="2647563"/>
              <a:chExt cx="1224986" cy="1354075"/>
            </a:xfrm>
          </p:grpSpPr>
          <p:grpSp>
            <p:nvGrpSpPr>
              <p:cNvPr id="8" name="グループ化 7">
                <a:extLst>
                  <a:ext uri="{FF2B5EF4-FFF2-40B4-BE49-F238E27FC236}">
                    <a16:creationId xmlns:a16="http://schemas.microsoft.com/office/drawing/2014/main" id="{BA4FE0B1-34C3-4BB9-AC19-312E59C4BD57}"/>
                  </a:ext>
                </a:extLst>
              </p:cNvPr>
              <p:cNvGrpSpPr/>
              <p:nvPr/>
            </p:nvGrpSpPr>
            <p:grpSpPr>
              <a:xfrm>
                <a:off x="6900542" y="2647563"/>
                <a:ext cx="1200700" cy="684076"/>
                <a:chOff x="6732240" y="1520788"/>
                <a:chExt cx="1200700" cy="684076"/>
              </a:xfrm>
            </p:grpSpPr>
            <p:cxnSp>
              <p:nvCxnSpPr>
                <p:cNvPr id="14" name="直線コネクタ 13">
                  <a:extLst>
                    <a:ext uri="{FF2B5EF4-FFF2-40B4-BE49-F238E27FC236}">
                      <a16:creationId xmlns:a16="http://schemas.microsoft.com/office/drawing/2014/main" id="{9D94A6F4-5E1E-432C-8607-9101D30C308D}"/>
                    </a:ext>
                  </a:extLst>
                </p:cNvPr>
                <p:cNvCxnSpPr/>
                <p:nvPr/>
              </p:nvCxnSpPr>
              <p:spPr>
                <a:xfrm flipH="1" flipV="1">
                  <a:off x="6732240" y="1628800"/>
                  <a:ext cx="576064" cy="576064"/>
                </a:xfrm>
                <a:prstGeom prst="line">
                  <a:avLst/>
                </a:prstGeom>
                <a:ln w="25400"/>
              </p:spPr>
              <p:style>
                <a:lnRef idx="1">
                  <a:schemeClr val="accent3"/>
                </a:lnRef>
                <a:fillRef idx="0">
                  <a:schemeClr val="accent3"/>
                </a:fillRef>
                <a:effectRef idx="0">
                  <a:schemeClr val="accent3"/>
                </a:effectRef>
                <a:fontRef idx="minor">
                  <a:schemeClr val="tx1"/>
                </a:fontRef>
              </p:style>
            </p:cxnSp>
            <p:cxnSp>
              <p:nvCxnSpPr>
                <p:cNvPr id="16" name="直線コネクタ 15">
                  <a:extLst>
                    <a:ext uri="{FF2B5EF4-FFF2-40B4-BE49-F238E27FC236}">
                      <a16:creationId xmlns:a16="http://schemas.microsoft.com/office/drawing/2014/main" id="{6C21CFB5-38A2-4100-B937-272BE706E6AA}"/>
                    </a:ext>
                  </a:extLst>
                </p:cNvPr>
                <p:cNvCxnSpPr/>
                <p:nvPr/>
              </p:nvCxnSpPr>
              <p:spPr>
                <a:xfrm flipV="1">
                  <a:off x="7308304" y="1628800"/>
                  <a:ext cx="624636" cy="576064"/>
                </a:xfrm>
                <a:prstGeom prst="line">
                  <a:avLst/>
                </a:prstGeom>
                <a:ln w="25400"/>
              </p:spPr>
              <p:style>
                <a:lnRef idx="1">
                  <a:schemeClr val="accent3"/>
                </a:lnRef>
                <a:fillRef idx="0">
                  <a:schemeClr val="accent3"/>
                </a:fillRef>
                <a:effectRef idx="0">
                  <a:schemeClr val="accent3"/>
                </a:effectRef>
                <a:fontRef idx="minor">
                  <a:schemeClr val="tx1"/>
                </a:fontRef>
              </p:style>
            </p:cxnSp>
            <p:sp>
              <p:nvSpPr>
                <p:cNvPr id="17" name="楕円 16">
                  <a:extLst>
                    <a:ext uri="{FF2B5EF4-FFF2-40B4-BE49-F238E27FC236}">
                      <a16:creationId xmlns:a16="http://schemas.microsoft.com/office/drawing/2014/main" id="{C2C7707D-D13E-469E-89F0-286FB1D79757}"/>
                    </a:ext>
                  </a:extLst>
                </p:cNvPr>
                <p:cNvSpPr/>
                <p:nvPr/>
              </p:nvSpPr>
              <p:spPr>
                <a:xfrm>
                  <a:off x="6756526" y="1520788"/>
                  <a:ext cx="1176414" cy="2160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DC467A87-A962-43CE-98D5-A9BB90807E48}"/>
                  </a:ext>
                </a:extLst>
              </p:cNvPr>
              <p:cNvGrpSpPr/>
              <p:nvPr/>
            </p:nvGrpSpPr>
            <p:grpSpPr>
              <a:xfrm rot="10800000">
                <a:off x="6876256" y="3317562"/>
                <a:ext cx="1200700" cy="684076"/>
                <a:chOff x="6732240" y="1520788"/>
                <a:chExt cx="1200700" cy="684076"/>
              </a:xfrm>
            </p:grpSpPr>
            <p:cxnSp>
              <p:nvCxnSpPr>
                <p:cNvPr id="22" name="直線コネクタ 21">
                  <a:extLst>
                    <a:ext uri="{FF2B5EF4-FFF2-40B4-BE49-F238E27FC236}">
                      <a16:creationId xmlns:a16="http://schemas.microsoft.com/office/drawing/2014/main" id="{2FEE3B37-BA25-4A0B-A16C-43E201BC344F}"/>
                    </a:ext>
                  </a:extLst>
                </p:cNvPr>
                <p:cNvCxnSpPr/>
                <p:nvPr/>
              </p:nvCxnSpPr>
              <p:spPr>
                <a:xfrm flipH="1" flipV="1">
                  <a:off x="6732240" y="1628800"/>
                  <a:ext cx="576064" cy="576064"/>
                </a:xfrm>
                <a:prstGeom prst="line">
                  <a:avLst/>
                </a:prstGeom>
                <a:ln w="25400"/>
              </p:spPr>
              <p:style>
                <a:lnRef idx="1">
                  <a:schemeClr val="accent3"/>
                </a:lnRef>
                <a:fillRef idx="0">
                  <a:schemeClr val="accent3"/>
                </a:fillRef>
                <a:effectRef idx="0">
                  <a:schemeClr val="accent3"/>
                </a:effectRef>
                <a:fontRef idx="minor">
                  <a:schemeClr val="tx1"/>
                </a:fontRef>
              </p:style>
            </p:cxnSp>
            <p:cxnSp>
              <p:nvCxnSpPr>
                <p:cNvPr id="23" name="直線コネクタ 22">
                  <a:extLst>
                    <a:ext uri="{FF2B5EF4-FFF2-40B4-BE49-F238E27FC236}">
                      <a16:creationId xmlns:a16="http://schemas.microsoft.com/office/drawing/2014/main" id="{8841883A-7061-4486-9CA3-19FA2F3D1476}"/>
                    </a:ext>
                  </a:extLst>
                </p:cNvPr>
                <p:cNvCxnSpPr/>
                <p:nvPr/>
              </p:nvCxnSpPr>
              <p:spPr>
                <a:xfrm flipV="1">
                  <a:off x="7308304" y="1628800"/>
                  <a:ext cx="624636" cy="576064"/>
                </a:xfrm>
                <a:prstGeom prst="line">
                  <a:avLst/>
                </a:prstGeom>
                <a:ln w="25400"/>
              </p:spPr>
              <p:style>
                <a:lnRef idx="1">
                  <a:schemeClr val="accent3"/>
                </a:lnRef>
                <a:fillRef idx="0">
                  <a:schemeClr val="accent3"/>
                </a:fillRef>
                <a:effectRef idx="0">
                  <a:schemeClr val="accent3"/>
                </a:effectRef>
                <a:fontRef idx="minor">
                  <a:schemeClr val="tx1"/>
                </a:fontRef>
              </p:style>
            </p:cxnSp>
            <p:sp>
              <p:nvSpPr>
                <p:cNvPr id="24" name="楕円 23">
                  <a:extLst>
                    <a:ext uri="{FF2B5EF4-FFF2-40B4-BE49-F238E27FC236}">
                      <a16:creationId xmlns:a16="http://schemas.microsoft.com/office/drawing/2014/main" id="{2A6BC150-B2F0-4EF0-B7BD-25052B6FDE31}"/>
                    </a:ext>
                  </a:extLst>
                </p:cNvPr>
                <p:cNvSpPr/>
                <p:nvPr/>
              </p:nvSpPr>
              <p:spPr>
                <a:xfrm>
                  <a:off x="6756526" y="1520788"/>
                  <a:ext cx="1176414" cy="2160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5" name="テキスト ボックス 24">
              <a:extLst>
                <a:ext uri="{FF2B5EF4-FFF2-40B4-BE49-F238E27FC236}">
                  <a16:creationId xmlns:a16="http://schemas.microsoft.com/office/drawing/2014/main" id="{3E59CDD9-6E45-4B3F-86B4-00E93498D118}"/>
                </a:ext>
              </a:extLst>
            </p:cNvPr>
            <p:cNvSpPr txBox="1"/>
            <p:nvPr/>
          </p:nvSpPr>
          <p:spPr>
            <a:xfrm>
              <a:off x="7582442" y="3072386"/>
              <a:ext cx="792625" cy="461665"/>
            </a:xfrm>
            <a:prstGeom prst="rect">
              <a:avLst/>
            </a:prstGeom>
            <a:noFill/>
          </p:spPr>
          <p:txBody>
            <a:bodyPr wrap="square" rtlCol="0">
              <a:spAutoFit/>
            </a:bodyPr>
            <a:lstStyle/>
            <a:p>
              <a:r>
                <a:rPr kumimoji="1" lang="en-US" altLang="ja-JP" sz="2400" dirty="0"/>
                <a:t>p</a:t>
              </a:r>
              <a:endParaRPr kumimoji="1" lang="ja-JP" altLang="en-US" sz="2400" dirty="0"/>
            </a:p>
          </p:txBody>
        </p:sp>
      </p:grpSp>
      <p:sp>
        <p:nvSpPr>
          <p:cNvPr id="10" name="スライド番号プレースホルダー 9">
            <a:extLst>
              <a:ext uri="{FF2B5EF4-FFF2-40B4-BE49-F238E27FC236}">
                <a16:creationId xmlns:a16="http://schemas.microsoft.com/office/drawing/2014/main" id="{A51CF3B2-6834-4CED-B0C0-91876C71D5B5}"/>
              </a:ext>
            </a:extLst>
          </p:cNvPr>
          <p:cNvSpPr>
            <a:spLocks noGrp="1"/>
          </p:cNvSpPr>
          <p:nvPr>
            <p:ph type="sldNum" sz="quarter" idx="12"/>
          </p:nvPr>
        </p:nvSpPr>
        <p:spPr/>
        <p:txBody>
          <a:bodyPr/>
          <a:lstStyle/>
          <a:p>
            <a:fld id="{93E195DB-F3B1-45FB-AF15-1376C6AEA06A}" type="slidenum">
              <a:rPr kumimoji="1" lang="ja-JP" altLang="en-US" smtClean="0"/>
              <a:t>3</a:t>
            </a:fld>
            <a:endParaRPr kumimoji="1" lang="ja-JP" altLang="en-US"/>
          </a:p>
        </p:txBody>
      </p:sp>
    </p:spTree>
    <p:extLst>
      <p:ext uri="{BB962C8B-B14F-4D97-AF65-F5344CB8AC3E}">
        <p14:creationId xmlns:p14="http://schemas.microsoft.com/office/powerpoint/2010/main" val="404244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8" grpId="0"/>
      <p:bldP spid="20"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10;&#10;自動的に生成された説明">
            <a:extLst>
              <a:ext uri="{FF2B5EF4-FFF2-40B4-BE49-F238E27FC236}">
                <a16:creationId xmlns:a16="http://schemas.microsoft.com/office/drawing/2014/main" id="{5B9EC47A-B617-4198-A8F6-1E4CAC8F9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40760" cy="6860220"/>
          </a:xfrm>
          <a:prstGeom prst="rect">
            <a:avLst/>
          </a:prstGeom>
        </p:spPr>
      </p:pic>
      <p:sp>
        <p:nvSpPr>
          <p:cNvPr id="5" name="テキスト ボックス 4">
            <a:extLst>
              <a:ext uri="{FF2B5EF4-FFF2-40B4-BE49-F238E27FC236}">
                <a16:creationId xmlns:a16="http://schemas.microsoft.com/office/drawing/2014/main" id="{6BA79618-EA18-457C-9527-099E1A1ABAE9}"/>
              </a:ext>
            </a:extLst>
          </p:cNvPr>
          <p:cNvSpPr txBox="1"/>
          <p:nvPr/>
        </p:nvSpPr>
        <p:spPr>
          <a:xfrm>
            <a:off x="7020272" y="5229200"/>
            <a:ext cx="1944216" cy="1384995"/>
          </a:xfrm>
          <a:prstGeom prst="rect">
            <a:avLst/>
          </a:prstGeom>
          <a:noFill/>
        </p:spPr>
        <p:txBody>
          <a:bodyPr wrap="square" rtlCol="0">
            <a:spAutoFit/>
          </a:bodyPr>
          <a:lstStyle/>
          <a:p>
            <a:r>
              <a:rPr lang="ja-JP" altLang="en-US" sz="1400" dirty="0">
                <a:latin typeface="+mn-ea"/>
              </a:rPr>
              <a:t>出典： </a:t>
            </a:r>
            <a:r>
              <a:rPr lang="en-US" altLang="ja-JP" sz="1400" dirty="0">
                <a:latin typeface="+mn-ea"/>
              </a:rPr>
              <a:t>The Event Horizon Telescope Collaboration: </a:t>
            </a:r>
            <a:r>
              <a:rPr lang="en-US" altLang="ja-JP" sz="1400" dirty="0" err="1">
                <a:latin typeface="+mn-ea"/>
              </a:rPr>
              <a:t>Astrophys</a:t>
            </a:r>
            <a:r>
              <a:rPr lang="en-US" altLang="ja-JP" sz="1400" dirty="0">
                <a:latin typeface="+mn-ea"/>
              </a:rPr>
              <a:t>. J. Lett. 875, L1 (2019) [open access]</a:t>
            </a:r>
            <a:endParaRPr lang="ja-JP" altLang="en-US" sz="1400" dirty="0">
              <a:latin typeface="+mn-ea"/>
            </a:endParaRPr>
          </a:p>
        </p:txBody>
      </p:sp>
      <p:sp>
        <p:nvSpPr>
          <p:cNvPr id="2" name="スライド番号プレースホルダー 1">
            <a:extLst>
              <a:ext uri="{FF2B5EF4-FFF2-40B4-BE49-F238E27FC236}">
                <a16:creationId xmlns:a16="http://schemas.microsoft.com/office/drawing/2014/main" id="{1881E4F5-0EE5-4E52-B1CB-2FA8192E482D}"/>
              </a:ext>
            </a:extLst>
          </p:cNvPr>
          <p:cNvSpPr>
            <a:spLocks noGrp="1"/>
          </p:cNvSpPr>
          <p:nvPr>
            <p:ph type="sldNum" sz="quarter" idx="12"/>
          </p:nvPr>
        </p:nvSpPr>
        <p:spPr/>
        <p:txBody>
          <a:bodyPr/>
          <a:lstStyle/>
          <a:p>
            <a:fld id="{93E195DB-F3B1-45FB-AF15-1376C6AEA06A}" type="slidenum">
              <a:rPr kumimoji="1" lang="ja-JP" altLang="en-US" smtClean="0"/>
              <a:t>30</a:t>
            </a:fld>
            <a:endParaRPr kumimoji="1" lang="ja-JP" altLang="en-US"/>
          </a:p>
        </p:txBody>
      </p:sp>
    </p:spTree>
    <p:extLst>
      <p:ext uri="{BB962C8B-B14F-4D97-AF65-F5344CB8AC3E}">
        <p14:creationId xmlns:p14="http://schemas.microsoft.com/office/powerpoint/2010/main" val="1567792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E9DE4-0FA9-4A9B-A3DE-1E8C1D844DBC}"/>
              </a:ext>
            </a:extLst>
          </p:cNvPr>
          <p:cNvSpPr>
            <a:spLocks noGrp="1"/>
          </p:cNvSpPr>
          <p:nvPr>
            <p:ph type="title"/>
          </p:nvPr>
        </p:nvSpPr>
        <p:spPr/>
        <p:txBody>
          <a:bodyPr/>
          <a:lstStyle/>
          <a:p>
            <a:r>
              <a:rPr kumimoji="1" lang="en-US" altLang="ja-JP" dirty="0"/>
              <a:t>Penrose</a:t>
            </a:r>
            <a:r>
              <a:rPr kumimoji="1" lang="ja-JP" altLang="en-US" i="0" dirty="0"/>
              <a:t>の主な業績</a:t>
            </a:r>
          </a:p>
        </p:txBody>
      </p:sp>
      <p:sp>
        <p:nvSpPr>
          <p:cNvPr id="3" name="スライド番号プレースホルダー 2">
            <a:extLst>
              <a:ext uri="{FF2B5EF4-FFF2-40B4-BE49-F238E27FC236}">
                <a16:creationId xmlns:a16="http://schemas.microsoft.com/office/drawing/2014/main" id="{0DDF1E17-A233-4DEF-A628-B11B5896A120}"/>
              </a:ext>
            </a:extLst>
          </p:cNvPr>
          <p:cNvSpPr>
            <a:spLocks noGrp="1"/>
          </p:cNvSpPr>
          <p:nvPr>
            <p:ph type="sldNum" sz="quarter" idx="12"/>
          </p:nvPr>
        </p:nvSpPr>
        <p:spPr/>
        <p:txBody>
          <a:bodyPr/>
          <a:lstStyle/>
          <a:p>
            <a:fld id="{93E195DB-F3B1-45FB-AF15-1376C6AEA06A}" type="slidenum">
              <a:rPr kumimoji="1" lang="ja-JP" altLang="en-US" smtClean="0"/>
              <a:t>31</a:t>
            </a:fld>
            <a:endParaRPr kumimoji="1" lang="ja-JP" altLang="en-US"/>
          </a:p>
        </p:txBody>
      </p:sp>
      <p:sp>
        <p:nvSpPr>
          <p:cNvPr id="4" name="テキスト ボックス 3">
            <a:extLst>
              <a:ext uri="{FF2B5EF4-FFF2-40B4-BE49-F238E27FC236}">
                <a16:creationId xmlns:a16="http://schemas.microsoft.com/office/drawing/2014/main" id="{9DC874ED-3E85-44B3-981B-9017D9BA8649}"/>
              </a:ext>
            </a:extLst>
          </p:cNvPr>
          <p:cNvSpPr txBox="1"/>
          <p:nvPr/>
        </p:nvSpPr>
        <p:spPr>
          <a:xfrm>
            <a:off x="5220072" y="3083503"/>
            <a:ext cx="2817203" cy="369332"/>
          </a:xfrm>
          <a:prstGeom prst="rect">
            <a:avLst/>
          </a:prstGeom>
          <a:solidFill>
            <a:srgbClr val="FFC000"/>
          </a:solidFill>
        </p:spPr>
        <p:txBody>
          <a:bodyPr wrap="square" rtlCol="0">
            <a:spAutoFit/>
          </a:bodyPr>
          <a:lstStyle/>
          <a:p>
            <a:r>
              <a:rPr lang="ja-JP" altLang="en-US" dirty="0"/>
              <a:t>スピンネットワーク </a:t>
            </a:r>
            <a:r>
              <a:rPr lang="en-US" altLang="ja-JP" dirty="0"/>
              <a:t>[1969]</a:t>
            </a:r>
          </a:p>
        </p:txBody>
      </p:sp>
      <p:sp>
        <p:nvSpPr>
          <p:cNvPr id="5" name="テキスト ボックス 4">
            <a:extLst>
              <a:ext uri="{FF2B5EF4-FFF2-40B4-BE49-F238E27FC236}">
                <a16:creationId xmlns:a16="http://schemas.microsoft.com/office/drawing/2014/main" id="{EDFB707D-5BA9-411D-8DD1-562BA27FD4FC}"/>
              </a:ext>
            </a:extLst>
          </p:cNvPr>
          <p:cNvSpPr txBox="1"/>
          <p:nvPr/>
        </p:nvSpPr>
        <p:spPr>
          <a:xfrm>
            <a:off x="5481498" y="583942"/>
            <a:ext cx="3240360" cy="369332"/>
          </a:xfrm>
          <a:prstGeom prst="rect">
            <a:avLst/>
          </a:prstGeom>
          <a:noFill/>
        </p:spPr>
        <p:txBody>
          <a:bodyPr wrap="square" rtlCol="0">
            <a:spAutoFit/>
          </a:bodyPr>
          <a:lstStyle/>
          <a:p>
            <a:r>
              <a:rPr lang="en-US" altLang="ja-JP" dirty="0"/>
              <a:t>1931/8/8</a:t>
            </a:r>
            <a:r>
              <a:rPr lang="ja-JP" altLang="en-US" dirty="0"/>
              <a:t>，英国</a:t>
            </a:r>
            <a:r>
              <a:rPr lang="en-US" altLang="ja-JP" dirty="0"/>
              <a:t>Essex </a:t>
            </a:r>
            <a:r>
              <a:rPr lang="ja-JP" altLang="en-US" dirty="0"/>
              <a:t>生まれ</a:t>
            </a:r>
            <a:endParaRPr kumimoji="1" lang="ja-JP" altLang="en-US" dirty="0"/>
          </a:p>
        </p:txBody>
      </p:sp>
      <p:sp>
        <p:nvSpPr>
          <p:cNvPr id="7" name="テキスト ボックス 6">
            <a:extLst>
              <a:ext uri="{FF2B5EF4-FFF2-40B4-BE49-F238E27FC236}">
                <a16:creationId xmlns:a16="http://schemas.microsoft.com/office/drawing/2014/main" id="{0436F7C4-C2EA-401E-933E-D6497AECBCB0}"/>
              </a:ext>
            </a:extLst>
          </p:cNvPr>
          <p:cNvSpPr txBox="1"/>
          <p:nvPr/>
        </p:nvSpPr>
        <p:spPr>
          <a:xfrm>
            <a:off x="5126924" y="1141618"/>
            <a:ext cx="3384376" cy="400110"/>
          </a:xfrm>
          <a:prstGeom prst="rect">
            <a:avLst/>
          </a:prstGeom>
          <a:solidFill>
            <a:schemeClr val="accent1">
              <a:lumMod val="60000"/>
              <a:lumOff val="40000"/>
            </a:schemeClr>
          </a:solidFill>
          <a:ln>
            <a:noFill/>
          </a:ln>
        </p:spPr>
        <p:txBody>
          <a:bodyPr wrap="square">
            <a:spAutoFit/>
          </a:bodyPr>
          <a:lstStyle/>
          <a:p>
            <a:r>
              <a:rPr kumimoji="1" lang="ja-JP" altLang="en-US" sz="2000" dirty="0"/>
              <a:t>ペンローズ三角形 </a:t>
            </a:r>
            <a:r>
              <a:rPr kumimoji="1" lang="en-US" altLang="ja-JP" sz="2000" dirty="0"/>
              <a:t>[1950</a:t>
            </a:r>
            <a:r>
              <a:rPr kumimoji="1" lang="ja-JP" altLang="en-US" sz="2000" dirty="0"/>
              <a:t>年代</a:t>
            </a:r>
            <a:r>
              <a:rPr kumimoji="1" lang="en-US" altLang="ja-JP" sz="2000" dirty="0"/>
              <a:t>]</a:t>
            </a:r>
          </a:p>
        </p:txBody>
      </p:sp>
      <p:sp>
        <p:nvSpPr>
          <p:cNvPr id="9" name="テキスト ボックス 8">
            <a:extLst>
              <a:ext uri="{FF2B5EF4-FFF2-40B4-BE49-F238E27FC236}">
                <a16:creationId xmlns:a16="http://schemas.microsoft.com/office/drawing/2014/main" id="{8697E3FA-B240-4422-9281-8ABBF06B691F}"/>
              </a:ext>
            </a:extLst>
          </p:cNvPr>
          <p:cNvSpPr txBox="1"/>
          <p:nvPr/>
        </p:nvSpPr>
        <p:spPr>
          <a:xfrm>
            <a:off x="3968088" y="1595913"/>
            <a:ext cx="4572000" cy="400110"/>
          </a:xfrm>
          <a:prstGeom prst="rect">
            <a:avLst/>
          </a:prstGeom>
          <a:solidFill>
            <a:srgbClr val="FFC000"/>
          </a:solidFill>
        </p:spPr>
        <p:txBody>
          <a:bodyPr wrap="square">
            <a:spAutoFit/>
          </a:bodyPr>
          <a:lstStyle/>
          <a:p>
            <a:r>
              <a:rPr lang="en-US" altLang="ja-JP" sz="2000" dirty="0"/>
              <a:t>GR</a:t>
            </a:r>
            <a:r>
              <a:rPr kumimoji="1" lang="ja-JP" altLang="en-US" sz="2000" dirty="0"/>
              <a:t>のスピノールによる記述</a:t>
            </a:r>
            <a:r>
              <a:rPr lang="en-US" altLang="ja-JP" sz="2000" dirty="0"/>
              <a:t> [1959, 1960]</a:t>
            </a:r>
          </a:p>
        </p:txBody>
      </p:sp>
      <p:sp>
        <p:nvSpPr>
          <p:cNvPr id="11" name="テキスト ボックス 10">
            <a:extLst>
              <a:ext uri="{FF2B5EF4-FFF2-40B4-BE49-F238E27FC236}">
                <a16:creationId xmlns:a16="http://schemas.microsoft.com/office/drawing/2014/main" id="{4D7074FA-021E-46D9-A9CF-3857EA33B608}"/>
              </a:ext>
            </a:extLst>
          </p:cNvPr>
          <p:cNvSpPr txBox="1"/>
          <p:nvPr/>
        </p:nvSpPr>
        <p:spPr>
          <a:xfrm>
            <a:off x="971328" y="3144876"/>
            <a:ext cx="2817203" cy="400110"/>
          </a:xfrm>
          <a:prstGeom prst="rect">
            <a:avLst/>
          </a:prstGeom>
          <a:solidFill>
            <a:srgbClr val="F6BAFC"/>
          </a:solidFill>
        </p:spPr>
        <p:txBody>
          <a:bodyPr wrap="square">
            <a:spAutoFit/>
          </a:bodyPr>
          <a:lstStyle/>
          <a:p>
            <a:r>
              <a:rPr lang="ja-JP" altLang="en-US" sz="2000" dirty="0"/>
              <a:t>特異点定理 </a:t>
            </a:r>
            <a:r>
              <a:rPr lang="en-US" altLang="ja-JP" sz="2000" dirty="0"/>
              <a:t>[1965,1970</a:t>
            </a:r>
            <a:r>
              <a:rPr lang="en-US" altLang="ja-JP" dirty="0"/>
              <a:t>]</a:t>
            </a:r>
          </a:p>
        </p:txBody>
      </p:sp>
      <p:sp>
        <p:nvSpPr>
          <p:cNvPr id="13" name="テキスト ボックス 12">
            <a:extLst>
              <a:ext uri="{FF2B5EF4-FFF2-40B4-BE49-F238E27FC236}">
                <a16:creationId xmlns:a16="http://schemas.microsoft.com/office/drawing/2014/main" id="{3C8E04FE-EAFB-44CB-A9C1-0FD191452AA8}"/>
              </a:ext>
            </a:extLst>
          </p:cNvPr>
          <p:cNvSpPr txBox="1"/>
          <p:nvPr/>
        </p:nvSpPr>
        <p:spPr>
          <a:xfrm>
            <a:off x="967153" y="2007187"/>
            <a:ext cx="2808311" cy="1015663"/>
          </a:xfrm>
          <a:prstGeom prst="rect">
            <a:avLst/>
          </a:prstGeom>
          <a:solidFill>
            <a:srgbClr val="F6BAFC"/>
          </a:solidFill>
        </p:spPr>
        <p:txBody>
          <a:bodyPr wrap="square">
            <a:spAutoFit/>
          </a:bodyPr>
          <a:lstStyle/>
          <a:p>
            <a:r>
              <a:rPr lang="ja-JP" altLang="en-US" sz="2000" dirty="0"/>
              <a:t>共形プログラム </a:t>
            </a:r>
            <a:r>
              <a:rPr lang="en-US" altLang="ja-JP" sz="2000" dirty="0"/>
              <a:t>[1963]</a:t>
            </a:r>
            <a:r>
              <a:rPr lang="ja-JP" altLang="en-US" sz="2000" dirty="0"/>
              <a:t>　</a:t>
            </a:r>
            <a:endParaRPr lang="en-US" altLang="ja-JP" sz="2000" dirty="0"/>
          </a:p>
          <a:p>
            <a:r>
              <a:rPr lang="ja-JP" altLang="en-US" sz="2000" dirty="0"/>
              <a:t>共形無限遠 </a:t>
            </a:r>
            <a:r>
              <a:rPr lang="en-US" altLang="ja-JP" sz="2000" dirty="0"/>
              <a:t>[1964]</a:t>
            </a:r>
          </a:p>
          <a:p>
            <a:r>
              <a:rPr lang="ja-JP" altLang="en-US" sz="2000" dirty="0"/>
              <a:t>因果境界 </a:t>
            </a:r>
            <a:r>
              <a:rPr lang="en-US" altLang="ja-JP" sz="2000" dirty="0"/>
              <a:t>[1972] </a:t>
            </a:r>
          </a:p>
        </p:txBody>
      </p:sp>
      <p:sp>
        <p:nvSpPr>
          <p:cNvPr id="15" name="テキスト ボックス 14">
            <a:extLst>
              <a:ext uri="{FF2B5EF4-FFF2-40B4-BE49-F238E27FC236}">
                <a16:creationId xmlns:a16="http://schemas.microsoft.com/office/drawing/2014/main" id="{BAB4A2CE-70E6-4413-A34E-D66ECE8E59B1}"/>
              </a:ext>
            </a:extLst>
          </p:cNvPr>
          <p:cNvSpPr txBox="1"/>
          <p:nvPr/>
        </p:nvSpPr>
        <p:spPr>
          <a:xfrm>
            <a:off x="2879812" y="4939209"/>
            <a:ext cx="3384376" cy="707886"/>
          </a:xfrm>
          <a:prstGeom prst="rect">
            <a:avLst/>
          </a:prstGeom>
          <a:solidFill>
            <a:srgbClr val="FFBDBD"/>
          </a:solidFill>
        </p:spPr>
        <p:txBody>
          <a:bodyPr wrap="square">
            <a:spAutoFit/>
          </a:bodyPr>
          <a:lstStyle/>
          <a:p>
            <a:r>
              <a:rPr lang="ja-JP" altLang="en-US" sz="2000" dirty="0"/>
              <a:t>非線形重力子 </a:t>
            </a:r>
            <a:r>
              <a:rPr lang="en-US" altLang="ja-JP" sz="2000" dirty="0"/>
              <a:t>[1976]</a:t>
            </a:r>
          </a:p>
          <a:p>
            <a:r>
              <a:rPr lang="ja-JP" altLang="en-US" sz="2000" dirty="0"/>
              <a:t>重力による波束の収縮 </a:t>
            </a:r>
            <a:r>
              <a:rPr lang="en-US" altLang="ja-JP" sz="2000" dirty="0"/>
              <a:t>[1996]</a:t>
            </a:r>
            <a:endParaRPr lang="en-US" altLang="ja-JP" dirty="0"/>
          </a:p>
        </p:txBody>
      </p:sp>
      <p:sp>
        <p:nvSpPr>
          <p:cNvPr id="17" name="テキスト ボックス 16">
            <a:extLst>
              <a:ext uri="{FF2B5EF4-FFF2-40B4-BE49-F238E27FC236}">
                <a16:creationId xmlns:a16="http://schemas.microsoft.com/office/drawing/2014/main" id="{F79E57CF-4347-4A69-BB8B-C47DF728186C}"/>
              </a:ext>
            </a:extLst>
          </p:cNvPr>
          <p:cNvSpPr txBox="1"/>
          <p:nvPr/>
        </p:nvSpPr>
        <p:spPr>
          <a:xfrm>
            <a:off x="967153" y="3746110"/>
            <a:ext cx="3384376" cy="400110"/>
          </a:xfrm>
          <a:prstGeom prst="rect">
            <a:avLst/>
          </a:prstGeom>
          <a:solidFill>
            <a:srgbClr val="F6BAFC"/>
          </a:solidFill>
        </p:spPr>
        <p:txBody>
          <a:bodyPr wrap="square">
            <a:spAutoFit/>
          </a:bodyPr>
          <a:lstStyle/>
          <a:p>
            <a:r>
              <a:rPr lang="ja-JP" altLang="en-US" sz="2000" dirty="0"/>
              <a:t>宇宙検閲仮説 </a:t>
            </a:r>
            <a:r>
              <a:rPr lang="en-US" altLang="ja-JP" sz="2000" dirty="0"/>
              <a:t>[1969, 1979]</a:t>
            </a:r>
          </a:p>
        </p:txBody>
      </p:sp>
      <p:sp>
        <p:nvSpPr>
          <p:cNvPr id="19" name="テキスト ボックス 18">
            <a:extLst>
              <a:ext uri="{FF2B5EF4-FFF2-40B4-BE49-F238E27FC236}">
                <a16:creationId xmlns:a16="http://schemas.microsoft.com/office/drawing/2014/main" id="{90C0D030-63B2-4B0E-A7BA-C56D033210EA}"/>
              </a:ext>
            </a:extLst>
          </p:cNvPr>
          <p:cNvSpPr txBox="1"/>
          <p:nvPr/>
        </p:nvSpPr>
        <p:spPr>
          <a:xfrm>
            <a:off x="967153" y="4333017"/>
            <a:ext cx="2520280" cy="400110"/>
          </a:xfrm>
          <a:prstGeom prst="rect">
            <a:avLst/>
          </a:prstGeom>
          <a:solidFill>
            <a:srgbClr val="A4F8FA"/>
          </a:solidFill>
        </p:spPr>
        <p:txBody>
          <a:bodyPr wrap="square">
            <a:spAutoFit/>
          </a:bodyPr>
          <a:lstStyle/>
          <a:p>
            <a:r>
              <a:rPr lang="en-US" altLang="ja-JP" sz="2000" dirty="0"/>
              <a:t>Penrose</a:t>
            </a:r>
            <a:r>
              <a:rPr lang="ja-JP" altLang="en-US" sz="2000" dirty="0"/>
              <a:t>過程 </a:t>
            </a:r>
            <a:r>
              <a:rPr lang="en-US" altLang="ja-JP" sz="2000" dirty="0"/>
              <a:t>[1971]</a:t>
            </a:r>
          </a:p>
        </p:txBody>
      </p:sp>
      <p:sp>
        <p:nvSpPr>
          <p:cNvPr id="21" name="テキスト ボックス 20">
            <a:extLst>
              <a:ext uri="{FF2B5EF4-FFF2-40B4-BE49-F238E27FC236}">
                <a16:creationId xmlns:a16="http://schemas.microsoft.com/office/drawing/2014/main" id="{8D71D626-835C-4BAC-9F3A-2552A03A133B}"/>
              </a:ext>
            </a:extLst>
          </p:cNvPr>
          <p:cNvSpPr txBox="1"/>
          <p:nvPr/>
        </p:nvSpPr>
        <p:spPr>
          <a:xfrm>
            <a:off x="4830368" y="3567305"/>
            <a:ext cx="3735375" cy="646331"/>
          </a:xfrm>
          <a:prstGeom prst="rect">
            <a:avLst/>
          </a:prstGeom>
          <a:solidFill>
            <a:srgbClr val="FFC000"/>
          </a:solidFill>
        </p:spPr>
        <p:txBody>
          <a:bodyPr wrap="square">
            <a:spAutoFit/>
          </a:bodyPr>
          <a:lstStyle/>
          <a:p>
            <a:r>
              <a:rPr lang="en-US" altLang="ja-JP" sz="1800" dirty="0"/>
              <a:t>Twister</a:t>
            </a:r>
            <a:r>
              <a:rPr lang="ja-JP" altLang="en-US" sz="1800" dirty="0"/>
              <a:t>理論 </a:t>
            </a:r>
            <a:r>
              <a:rPr lang="en-US" altLang="ja-JP" sz="1800" dirty="0"/>
              <a:t>[1967]</a:t>
            </a:r>
          </a:p>
          <a:p>
            <a:r>
              <a:rPr lang="en-US" altLang="ja-JP" sz="1800" dirty="0"/>
              <a:t>Twister</a:t>
            </a:r>
            <a:r>
              <a:rPr lang="ja-JP" altLang="en-US" sz="1800" dirty="0"/>
              <a:t>理論に基づく量子重力 </a:t>
            </a:r>
            <a:r>
              <a:rPr lang="en-US" altLang="ja-JP" sz="1800" dirty="0"/>
              <a:t>[1972]</a:t>
            </a:r>
          </a:p>
        </p:txBody>
      </p:sp>
      <p:sp>
        <p:nvSpPr>
          <p:cNvPr id="23" name="テキスト ボックス 22">
            <a:extLst>
              <a:ext uri="{FF2B5EF4-FFF2-40B4-BE49-F238E27FC236}">
                <a16:creationId xmlns:a16="http://schemas.microsoft.com/office/drawing/2014/main" id="{638DCD48-597D-41EE-B0B3-9E3D0FC13103}"/>
              </a:ext>
            </a:extLst>
          </p:cNvPr>
          <p:cNvSpPr txBox="1"/>
          <p:nvPr/>
        </p:nvSpPr>
        <p:spPr>
          <a:xfrm>
            <a:off x="3923928" y="2086285"/>
            <a:ext cx="3594243" cy="400110"/>
          </a:xfrm>
          <a:prstGeom prst="rect">
            <a:avLst/>
          </a:prstGeom>
          <a:solidFill>
            <a:srgbClr val="FFC000"/>
          </a:solidFill>
        </p:spPr>
        <p:txBody>
          <a:bodyPr wrap="square">
            <a:spAutoFit/>
          </a:bodyPr>
          <a:lstStyle/>
          <a:p>
            <a:r>
              <a:rPr lang="en-US" altLang="ja-JP" sz="2000" dirty="0"/>
              <a:t>Newman-Penrose</a:t>
            </a:r>
            <a:r>
              <a:rPr lang="ja-JP" altLang="en-US" sz="2000" dirty="0"/>
              <a:t>形式 </a:t>
            </a:r>
            <a:r>
              <a:rPr lang="en-US" altLang="ja-JP" sz="2000" dirty="0"/>
              <a:t>[1962]</a:t>
            </a:r>
          </a:p>
        </p:txBody>
      </p:sp>
      <p:sp>
        <p:nvSpPr>
          <p:cNvPr id="24" name="テキスト ボックス 23">
            <a:extLst>
              <a:ext uri="{FF2B5EF4-FFF2-40B4-BE49-F238E27FC236}">
                <a16:creationId xmlns:a16="http://schemas.microsoft.com/office/drawing/2014/main" id="{1DE6189C-E668-4526-8D53-AB552F4F4AD1}"/>
              </a:ext>
            </a:extLst>
          </p:cNvPr>
          <p:cNvSpPr txBox="1"/>
          <p:nvPr/>
        </p:nvSpPr>
        <p:spPr>
          <a:xfrm>
            <a:off x="5005867" y="4376367"/>
            <a:ext cx="3384376" cy="400110"/>
          </a:xfrm>
          <a:prstGeom prst="rect">
            <a:avLst/>
          </a:prstGeom>
          <a:solidFill>
            <a:schemeClr val="accent1">
              <a:lumMod val="60000"/>
              <a:lumOff val="40000"/>
            </a:schemeClr>
          </a:solidFill>
          <a:ln>
            <a:noFill/>
          </a:ln>
        </p:spPr>
        <p:txBody>
          <a:bodyPr wrap="square">
            <a:spAutoFit/>
          </a:bodyPr>
          <a:lstStyle/>
          <a:p>
            <a:r>
              <a:rPr lang="en-US" altLang="ja-JP" sz="2000" dirty="0"/>
              <a:t>Penrose tiling [1974]</a:t>
            </a:r>
          </a:p>
        </p:txBody>
      </p:sp>
      <p:sp>
        <p:nvSpPr>
          <p:cNvPr id="25" name="テキスト ボックス 24">
            <a:extLst>
              <a:ext uri="{FF2B5EF4-FFF2-40B4-BE49-F238E27FC236}">
                <a16:creationId xmlns:a16="http://schemas.microsoft.com/office/drawing/2014/main" id="{5FDCA3C4-156C-473C-B346-B8A596914371}"/>
              </a:ext>
            </a:extLst>
          </p:cNvPr>
          <p:cNvSpPr txBox="1"/>
          <p:nvPr/>
        </p:nvSpPr>
        <p:spPr>
          <a:xfrm>
            <a:off x="2869712" y="5745450"/>
            <a:ext cx="3384376" cy="707886"/>
          </a:xfrm>
          <a:prstGeom prst="rect">
            <a:avLst/>
          </a:prstGeom>
          <a:solidFill>
            <a:srgbClr val="FFBDBD"/>
          </a:solidFill>
        </p:spPr>
        <p:txBody>
          <a:bodyPr wrap="square">
            <a:spAutoFit/>
          </a:bodyPr>
          <a:lstStyle/>
          <a:p>
            <a:r>
              <a:rPr lang="ja-JP" altLang="en-US" sz="2000" dirty="0"/>
              <a:t>心と量子力学</a:t>
            </a:r>
            <a:r>
              <a:rPr lang="en-US" altLang="ja-JP" sz="2000" dirty="0"/>
              <a:t>[1989]</a:t>
            </a:r>
          </a:p>
          <a:p>
            <a:r>
              <a:rPr lang="ja-JP" altLang="en-US" sz="2000" dirty="0"/>
              <a:t>サイクリック宇宙 </a:t>
            </a:r>
            <a:r>
              <a:rPr lang="en-US" altLang="ja-JP" sz="2000" dirty="0"/>
              <a:t>[2010,2018]</a:t>
            </a:r>
            <a:endParaRPr lang="en-US" altLang="ja-JP" dirty="0"/>
          </a:p>
        </p:txBody>
      </p:sp>
    </p:spTree>
    <p:extLst>
      <p:ext uri="{BB962C8B-B14F-4D97-AF65-F5344CB8AC3E}">
        <p14:creationId xmlns:p14="http://schemas.microsoft.com/office/powerpoint/2010/main" val="1444509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EAD1E7-D453-4877-B188-7FE3825122C5}"/>
              </a:ext>
            </a:extLst>
          </p:cNvPr>
          <p:cNvSpPr>
            <a:spLocks noGrp="1"/>
          </p:cNvSpPr>
          <p:nvPr>
            <p:ph type="title"/>
          </p:nvPr>
        </p:nvSpPr>
        <p:spPr/>
        <p:txBody>
          <a:bodyPr/>
          <a:lstStyle/>
          <a:p>
            <a:r>
              <a:rPr kumimoji="1" lang="ja-JP" altLang="en-US" i="0" dirty="0"/>
              <a:t>まとめ</a:t>
            </a:r>
          </a:p>
        </p:txBody>
      </p:sp>
      <p:sp>
        <p:nvSpPr>
          <p:cNvPr id="3" name="テキスト ボックス 2">
            <a:extLst>
              <a:ext uri="{FF2B5EF4-FFF2-40B4-BE49-F238E27FC236}">
                <a16:creationId xmlns:a16="http://schemas.microsoft.com/office/drawing/2014/main" id="{9A3A36E1-7168-41A5-933F-D60A84627127}"/>
              </a:ext>
            </a:extLst>
          </p:cNvPr>
          <p:cNvSpPr txBox="1"/>
          <p:nvPr/>
        </p:nvSpPr>
        <p:spPr>
          <a:xfrm>
            <a:off x="899592" y="1412776"/>
            <a:ext cx="7416824" cy="3477875"/>
          </a:xfrm>
          <a:prstGeom prst="rect">
            <a:avLst/>
          </a:prstGeom>
          <a:noFill/>
        </p:spPr>
        <p:txBody>
          <a:bodyPr wrap="square" rtlCol="0">
            <a:spAutoFit/>
          </a:bodyPr>
          <a:lstStyle/>
          <a:p>
            <a:r>
              <a:rPr kumimoji="1" lang="en-US" altLang="ja-JP" sz="2000" dirty="0"/>
              <a:t>Penrose</a:t>
            </a:r>
            <a:r>
              <a:rPr kumimoji="1" lang="ja-JP" altLang="en-US" sz="2000" dirty="0"/>
              <a:t>の最大の業績は，一般相対性理論における物理の問題を，抽象化により数学的問題に置き換えることにより，厳密な数学による研究を可能としたことにある．</a:t>
            </a:r>
            <a:endParaRPr kumimoji="1" lang="en-US" altLang="ja-JP" sz="2000" dirty="0"/>
          </a:p>
          <a:p>
            <a:endParaRPr lang="en-US" altLang="ja-JP" sz="2000" dirty="0"/>
          </a:p>
          <a:p>
            <a:r>
              <a:rPr kumimoji="1" lang="ja-JP" altLang="en-US" sz="2000" dirty="0"/>
              <a:t>この抽象化のおかげで，得られた結果は物理サイドの理論の詳細に依存せずに成立する．例えば，一連の特異点定理は，修正重力理論や高次元重力理論でもそのまま成立する．</a:t>
            </a:r>
            <a:endParaRPr kumimoji="1" lang="en-US" altLang="ja-JP" sz="2000" dirty="0"/>
          </a:p>
          <a:p>
            <a:endParaRPr lang="en-US" altLang="ja-JP" sz="2000" dirty="0"/>
          </a:p>
          <a:p>
            <a:r>
              <a:rPr kumimoji="1" lang="ja-JP" altLang="en-US" sz="2000" dirty="0"/>
              <a:t>ノーベル賞委員会の受賞理由の説明が妥当かどうかは別にして，</a:t>
            </a:r>
            <a:r>
              <a:rPr kumimoji="1" lang="en-US" altLang="ja-JP" sz="2000" dirty="0"/>
              <a:t>Penrose</a:t>
            </a:r>
            <a:r>
              <a:rPr kumimoji="1" lang="ja-JP" altLang="en-US" sz="2000" dirty="0"/>
              <a:t>の業績はノーベル賞受賞に十分値するものであり，数理物理学者のノーベル賞受賞を素直に祝福したい．</a:t>
            </a:r>
          </a:p>
        </p:txBody>
      </p:sp>
      <p:sp>
        <p:nvSpPr>
          <p:cNvPr id="4" name="スライド番号プレースホルダー 3">
            <a:extLst>
              <a:ext uri="{FF2B5EF4-FFF2-40B4-BE49-F238E27FC236}">
                <a16:creationId xmlns:a16="http://schemas.microsoft.com/office/drawing/2014/main" id="{7E0102FD-0907-4C88-B0A0-0A71D42858E2}"/>
              </a:ext>
            </a:extLst>
          </p:cNvPr>
          <p:cNvSpPr>
            <a:spLocks noGrp="1"/>
          </p:cNvSpPr>
          <p:nvPr>
            <p:ph type="sldNum" sz="quarter" idx="12"/>
          </p:nvPr>
        </p:nvSpPr>
        <p:spPr/>
        <p:txBody>
          <a:bodyPr/>
          <a:lstStyle/>
          <a:p>
            <a:fld id="{93E195DB-F3B1-45FB-AF15-1376C6AEA06A}" type="slidenum">
              <a:rPr kumimoji="1" lang="ja-JP" altLang="en-US" smtClean="0"/>
              <a:t>32</a:t>
            </a:fld>
            <a:endParaRPr kumimoji="1" lang="ja-JP" altLang="en-US"/>
          </a:p>
        </p:txBody>
      </p:sp>
    </p:spTree>
    <p:extLst>
      <p:ext uri="{BB962C8B-B14F-4D97-AF65-F5344CB8AC3E}">
        <p14:creationId xmlns:p14="http://schemas.microsoft.com/office/powerpoint/2010/main" val="921493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A2C94C8-8A12-41C2-8A19-39B87D042A45}"/>
              </a:ext>
            </a:extLst>
          </p:cNvPr>
          <p:cNvSpPr>
            <a:spLocks noGrp="1"/>
          </p:cNvSpPr>
          <p:nvPr>
            <p:ph type="title"/>
          </p:nvPr>
        </p:nvSpPr>
        <p:spPr/>
        <p:txBody>
          <a:bodyPr/>
          <a:lstStyle/>
          <a:p>
            <a:r>
              <a:rPr lang="en-US" altLang="ja-JP" dirty="0"/>
              <a:t>Back up slides</a:t>
            </a:r>
            <a:endParaRPr lang="ja-JP" altLang="en-US" dirty="0"/>
          </a:p>
        </p:txBody>
      </p:sp>
      <p:sp>
        <p:nvSpPr>
          <p:cNvPr id="4" name="テキスト プレースホルダー 3">
            <a:extLst>
              <a:ext uri="{FF2B5EF4-FFF2-40B4-BE49-F238E27FC236}">
                <a16:creationId xmlns:a16="http://schemas.microsoft.com/office/drawing/2014/main" id="{F54EDF93-C05D-4FC1-BDEA-2CDA15DB3D5A}"/>
              </a:ext>
            </a:extLst>
          </p:cNvPr>
          <p:cNvSpPr>
            <a:spLocks noGrp="1"/>
          </p:cNvSpPr>
          <p:nvPr>
            <p:ph type="body" idx="1"/>
          </p:nvPr>
        </p:nvSpPr>
        <p:spPr/>
        <p:txBody>
          <a:bodyPr/>
          <a:lstStyle/>
          <a:p>
            <a:endParaRPr lang="ja-JP" altLang="en-US"/>
          </a:p>
        </p:txBody>
      </p:sp>
      <p:sp>
        <p:nvSpPr>
          <p:cNvPr id="2" name="スライド番号プレースホルダー 1">
            <a:extLst>
              <a:ext uri="{FF2B5EF4-FFF2-40B4-BE49-F238E27FC236}">
                <a16:creationId xmlns:a16="http://schemas.microsoft.com/office/drawing/2014/main" id="{1FC27164-371C-4F62-9BFC-BBA2B5F71376}"/>
              </a:ext>
            </a:extLst>
          </p:cNvPr>
          <p:cNvSpPr>
            <a:spLocks noGrp="1"/>
          </p:cNvSpPr>
          <p:nvPr>
            <p:ph type="sldNum" sz="quarter" idx="12"/>
          </p:nvPr>
        </p:nvSpPr>
        <p:spPr/>
        <p:txBody>
          <a:bodyPr/>
          <a:lstStyle/>
          <a:p>
            <a:fld id="{93E195DB-F3B1-45FB-AF15-1376C6AEA06A}" type="slidenum">
              <a:rPr kumimoji="1" lang="ja-JP" altLang="en-US" smtClean="0"/>
              <a:t>33</a:t>
            </a:fld>
            <a:endParaRPr kumimoji="1" lang="ja-JP" altLang="en-US"/>
          </a:p>
        </p:txBody>
      </p:sp>
    </p:spTree>
    <p:extLst>
      <p:ext uri="{BB962C8B-B14F-4D97-AF65-F5344CB8AC3E}">
        <p14:creationId xmlns:p14="http://schemas.microsoft.com/office/powerpoint/2010/main" val="2539534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E9DE4-0FA9-4A9B-A3DE-1E8C1D844DBC}"/>
              </a:ext>
            </a:extLst>
          </p:cNvPr>
          <p:cNvSpPr>
            <a:spLocks noGrp="1"/>
          </p:cNvSpPr>
          <p:nvPr>
            <p:ph type="title"/>
          </p:nvPr>
        </p:nvSpPr>
        <p:spPr/>
        <p:txBody>
          <a:bodyPr/>
          <a:lstStyle/>
          <a:p>
            <a:r>
              <a:rPr kumimoji="1" lang="en-US" altLang="ja-JP" dirty="0"/>
              <a:t>Penrose</a:t>
            </a:r>
            <a:r>
              <a:rPr kumimoji="1" lang="ja-JP" altLang="en-US" i="0" dirty="0"/>
              <a:t>の主な業績</a:t>
            </a:r>
          </a:p>
        </p:txBody>
      </p:sp>
      <p:sp>
        <p:nvSpPr>
          <p:cNvPr id="3" name="スライド番号プレースホルダー 2">
            <a:extLst>
              <a:ext uri="{FF2B5EF4-FFF2-40B4-BE49-F238E27FC236}">
                <a16:creationId xmlns:a16="http://schemas.microsoft.com/office/drawing/2014/main" id="{0DDF1E17-A233-4DEF-A628-B11B5896A120}"/>
              </a:ext>
            </a:extLst>
          </p:cNvPr>
          <p:cNvSpPr>
            <a:spLocks noGrp="1"/>
          </p:cNvSpPr>
          <p:nvPr>
            <p:ph type="sldNum" sz="quarter" idx="12"/>
          </p:nvPr>
        </p:nvSpPr>
        <p:spPr/>
        <p:txBody>
          <a:bodyPr/>
          <a:lstStyle/>
          <a:p>
            <a:fld id="{93E195DB-F3B1-45FB-AF15-1376C6AEA06A}" type="slidenum">
              <a:rPr kumimoji="1" lang="ja-JP" altLang="en-US" smtClean="0"/>
              <a:t>34</a:t>
            </a:fld>
            <a:endParaRPr kumimoji="1" lang="ja-JP" altLang="en-US"/>
          </a:p>
        </p:txBody>
      </p:sp>
      <p:sp>
        <p:nvSpPr>
          <p:cNvPr id="4" name="テキスト ボックス 3">
            <a:extLst>
              <a:ext uri="{FF2B5EF4-FFF2-40B4-BE49-F238E27FC236}">
                <a16:creationId xmlns:a16="http://schemas.microsoft.com/office/drawing/2014/main" id="{9DC874ED-3E85-44B3-981B-9017D9BA8649}"/>
              </a:ext>
            </a:extLst>
          </p:cNvPr>
          <p:cNvSpPr txBox="1"/>
          <p:nvPr/>
        </p:nvSpPr>
        <p:spPr>
          <a:xfrm>
            <a:off x="827584" y="1403172"/>
            <a:ext cx="7488832" cy="563231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t>ペンローズ三角形 </a:t>
            </a:r>
            <a:r>
              <a:rPr kumimoji="1" lang="en-US" altLang="ja-JP" dirty="0"/>
              <a:t>[1950</a:t>
            </a:r>
            <a:r>
              <a:rPr kumimoji="1" lang="ja-JP" altLang="en-US" dirty="0"/>
              <a:t>年代</a:t>
            </a:r>
            <a:r>
              <a:rPr kumimoji="1" lang="en-US" altLang="ja-JP" dirty="0"/>
              <a:t>]</a:t>
            </a:r>
          </a:p>
          <a:p>
            <a:pPr marL="285750" indent="-285750">
              <a:buFont typeface="Arial" panose="020B0604020202020204" pitchFamily="34" charset="0"/>
              <a:buChar char="•"/>
            </a:pPr>
            <a:r>
              <a:rPr kumimoji="1" lang="ja-JP" altLang="en-US" dirty="0"/>
              <a:t>一般相対性理論のスピノールによる記述</a:t>
            </a:r>
            <a:r>
              <a:rPr lang="en-US" altLang="ja-JP" dirty="0"/>
              <a:t> [1959, 1960]</a:t>
            </a:r>
          </a:p>
          <a:p>
            <a:pPr marL="285750" indent="-285750">
              <a:buFont typeface="Arial" panose="020B0604020202020204" pitchFamily="34" charset="0"/>
              <a:buChar char="•"/>
            </a:pPr>
            <a:r>
              <a:rPr lang="en-US" altLang="ja-JP" dirty="0"/>
              <a:t>Newman-Penrose</a:t>
            </a:r>
            <a:r>
              <a:rPr lang="ja-JP" altLang="en-US" dirty="0"/>
              <a:t>形式 </a:t>
            </a:r>
            <a:r>
              <a:rPr lang="en-US" altLang="ja-JP" dirty="0"/>
              <a:t>[1962]</a:t>
            </a:r>
          </a:p>
          <a:p>
            <a:pPr marL="285750" indent="-285750">
              <a:buFont typeface="Arial" panose="020B0604020202020204" pitchFamily="34" charset="0"/>
              <a:buChar char="•"/>
            </a:pPr>
            <a:r>
              <a:rPr lang="ja-JP" altLang="en-US" dirty="0"/>
              <a:t>共形変換による大域的構造の研究プログラム </a:t>
            </a:r>
            <a:r>
              <a:rPr lang="en-US" altLang="ja-JP" dirty="0"/>
              <a:t>[1963]</a:t>
            </a:r>
          </a:p>
          <a:p>
            <a:pPr marL="285750" indent="-285750">
              <a:buFont typeface="Arial" panose="020B0604020202020204" pitchFamily="34" charset="0"/>
              <a:buChar char="•"/>
            </a:pPr>
            <a:r>
              <a:rPr lang="ja-JP" altLang="en-US" dirty="0"/>
              <a:t>共形無限遠 </a:t>
            </a:r>
            <a:r>
              <a:rPr lang="en-US" altLang="ja-JP" dirty="0"/>
              <a:t>[1964]</a:t>
            </a:r>
          </a:p>
          <a:p>
            <a:pPr marL="285750" indent="-285750">
              <a:buFont typeface="Arial" panose="020B0604020202020204" pitchFamily="34" charset="0"/>
              <a:buChar char="•"/>
            </a:pPr>
            <a:r>
              <a:rPr lang="en-US" altLang="ja-JP" dirty="0"/>
              <a:t>Penrose</a:t>
            </a:r>
            <a:r>
              <a:rPr lang="ja-JP" altLang="en-US" dirty="0"/>
              <a:t>の特異点定理 </a:t>
            </a:r>
            <a:r>
              <a:rPr lang="en-US" altLang="ja-JP" dirty="0"/>
              <a:t>[1965]</a:t>
            </a:r>
          </a:p>
          <a:p>
            <a:pPr marL="285750" indent="-285750">
              <a:buFont typeface="Arial" panose="020B0604020202020204" pitchFamily="34" charset="0"/>
              <a:buChar char="•"/>
            </a:pPr>
            <a:r>
              <a:rPr lang="en-US" altLang="ja-JP" dirty="0"/>
              <a:t>BMS</a:t>
            </a:r>
            <a:r>
              <a:rPr lang="ja-JP" altLang="en-US" dirty="0"/>
              <a:t>群 </a:t>
            </a:r>
            <a:r>
              <a:rPr lang="en-US" altLang="ja-JP" dirty="0"/>
              <a:t>[1966]</a:t>
            </a:r>
          </a:p>
          <a:p>
            <a:pPr marL="285750" indent="-285750">
              <a:buFont typeface="Arial" panose="020B0604020202020204" pitchFamily="34" charset="0"/>
              <a:buChar char="•"/>
            </a:pPr>
            <a:r>
              <a:rPr lang="en-US" altLang="ja-JP" dirty="0"/>
              <a:t>Twister</a:t>
            </a:r>
            <a:r>
              <a:rPr lang="ja-JP" altLang="en-US" dirty="0"/>
              <a:t>理論 </a:t>
            </a:r>
            <a:r>
              <a:rPr lang="en-US" altLang="ja-JP" dirty="0"/>
              <a:t>[1967]</a:t>
            </a:r>
          </a:p>
          <a:p>
            <a:pPr marL="285750" indent="-285750">
              <a:buFont typeface="Arial" panose="020B0604020202020204" pitchFamily="34" charset="0"/>
              <a:buChar char="•"/>
            </a:pPr>
            <a:r>
              <a:rPr lang="ja-JP" altLang="en-US" dirty="0"/>
              <a:t>弱い宇宙検閲説 </a:t>
            </a:r>
            <a:r>
              <a:rPr lang="en-US" altLang="ja-JP" dirty="0"/>
              <a:t>[1969]</a:t>
            </a:r>
          </a:p>
          <a:p>
            <a:pPr marL="285750" indent="-285750">
              <a:buFont typeface="Arial" panose="020B0604020202020204" pitchFamily="34" charset="0"/>
              <a:buChar char="•"/>
            </a:pPr>
            <a:r>
              <a:rPr lang="ja-JP" altLang="en-US" dirty="0"/>
              <a:t>スピンネットワーク理論 </a:t>
            </a:r>
            <a:r>
              <a:rPr lang="en-US" altLang="ja-JP" dirty="0"/>
              <a:t>[1969]</a:t>
            </a:r>
          </a:p>
          <a:p>
            <a:pPr marL="285750" indent="-285750">
              <a:buFont typeface="Arial" panose="020B0604020202020204" pitchFamily="34" charset="0"/>
              <a:buChar char="•"/>
            </a:pPr>
            <a:r>
              <a:rPr lang="en-US" altLang="ja-JP" dirty="0"/>
              <a:t>Hawking-Penrose</a:t>
            </a:r>
            <a:r>
              <a:rPr lang="ja-JP" altLang="en-US" dirty="0"/>
              <a:t>の特異点定理 </a:t>
            </a:r>
            <a:r>
              <a:rPr lang="en-US" altLang="ja-JP" dirty="0"/>
              <a:t>[1970]</a:t>
            </a:r>
          </a:p>
          <a:p>
            <a:pPr marL="285750" indent="-285750">
              <a:buFont typeface="Arial" panose="020B0604020202020204" pitchFamily="34" charset="0"/>
              <a:buChar char="•"/>
            </a:pPr>
            <a:r>
              <a:rPr lang="ja-JP" altLang="en-US" dirty="0"/>
              <a:t>回転ブラックホールでの</a:t>
            </a:r>
            <a:r>
              <a:rPr lang="en-US" altLang="ja-JP" dirty="0"/>
              <a:t>Penrose</a:t>
            </a:r>
            <a:r>
              <a:rPr lang="ja-JP" altLang="en-US" dirty="0"/>
              <a:t>過程 </a:t>
            </a:r>
            <a:r>
              <a:rPr lang="en-US" altLang="ja-JP" dirty="0"/>
              <a:t>[1971]</a:t>
            </a:r>
          </a:p>
          <a:p>
            <a:pPr marL="285750" indent="-285750">
              <a:buFont typeface="Arial" panose="020B0604020202020204" pitchFamily="34" charset="0"/>
              <a:buChar char="•"/>
            </a:pPr>
            <a:r>
              <a:rPr lang="ja-JP" altLang="en-US" dirty="0"/>
              <a:t>時空の因果境界 </a:t>
            </a:r>
            <a:r>
              <a:rPr lang="en-US" altLang="ja-JP" dirty="0"/>
              <a:t>[1972]</a:t>
            </a:r>
          </a:p>
          <a:p>
            <a:pPr marL="285750" indent="-285750">
              <a:buFont typeface="Arial" panose="020B0604020202020204" pitchFamily="34" charset="0"/>
              <a:buChar char="•"/>
            </a:pPr>
            <a:r>
              <a:rPr lang="en-US" altLang="ja-JP" dirty="0"/>
              <a:t>Twister</a:t>
            </a:r>
            <a:r>
              <a:rPr lang="ja-JP" altLang="en-US" dirty="0"/>
              <a:t>理論に基づく量子重力 </a:t>
            </a:r>
            <a:r>
              <a:rPr lang="en-US" altLang="ja-JP" dirty="0"/>
              <a:t>[1972]</a:t>
            </a:r>
          </a:p>
          <a:p>
            <a:pPr marL="285750" indent="-285750">
              <a:buFont typeface="Arial" panose="020B0604020202020204" pitchFamily="34" charset="0"/>
              <a:buChar char="•"/>
            </a:pPr>
            <a:r>
              <a:rPr lang="en-US" altLang="ja-JP" dirty="0"/>
              <a:t>Penrose tiling [1974]</a:t>
            </a:r>
          </a:p>
          <a:p>
            <a:pPr marL="285750" indent="-285750">
              <a:buFont typeface="Arial" panose="020B0604020202020204" pitchFamily="34" charset="0"/>
              <a:buChar char="•"/>
            </a:pPr>
            <a:r>
              <a:rPr lang="ja-JP" altLang="en-US" dirty="0"/>
              <a:t>非線形重力子 </a:t>
            </a:r>
            <a:r>
              <a:rPr lang="en-US" altLang="ja-JP" dirty="0"/>
              <a:t>[1976]</a:t>
            </a:r>
          </a:p>
          <a:p>
            <a:pPr marL="285750" indent="-285750">
              <a:buFont typeface="Arial" panose="020B0604020202020204" pitchFamily="34" charset="0"/>
              <a:buChar char="•"/>
            </a:pPr>
            <a:r>
              <a:rPr lang="ja-JP" altLang="en-US" dirty="0"/>
              <a:t>強い宇宙検閲仮説 </a:t>
            </a:r>
            <a:r>
              <a:rPr lang="en-US" altLang="ja-JP" dirty="0"/>
              <a:t>[1979]</a:t>
            </a:r>
          </a:p>
          <a:p>
            <a:pPr marL="285750" indent="-285750">
              <a:buFont typeface="Arial" panose="020B0604020202020204" pitchFamily="34" charset="0"/>
              <a:buChar char="•"/>
            </a:pPr>
            <a:r>
              <a:rPr lang="ja-JP" altLang="en-US" dirty="0"/>
              <a:t>重力による波束の収縮 </a:t>
            </a:r>
            <a:r>
              <a:rPr lang="en-US" altLang="ja-JP" dirty="0"/>
              <a:t>[1996]</a:t>
            </a:r>
          </a:p>
          <a:p>
            <a:endParaRPr lang="en-US" altLang="ja-JP" dirty="0"/>
          </a:p>
          <a:p>
            <a:endParaRPr kumimoji="1" lang="ja-JP" altLang="en-US" dirty="0"/>
          </a:p>
        </p:txBody>
      </p:sp>
      <p:sp>
        <p:nvSpPr>
          <p:cNvPr id="5" name="テキスト ボックス 4">
            <a:extLst>
              <a:ext uri="{FF2B5EF4-FFF2-40B4-BE49-F238E27FC236}">
                <a16:creationId xmlns:a16="http://schemas.microsoft.com/office/drawing/2014/main" id="{EDFB707D-5BA9-411D-8DD1-562BA27FD4FC}"/>
              </a:ext>
            </a:extLst>
          </p:cNvPr>
          <p:cNvSpPr txBox="1"/>
          <p:nvPr/>
        </p:nvSpPr>
        <p:spPr>
          <a:xfrm>
            <a:off x="5508104" y="1007284"/>
            <a:ext cx="3240360" cy="369332"/>
          </a:xfrm>
          <a:prstGeom prst="rect">
            <a:avLst/>
          </a:prstGeom>
          <a:noFill/>
        </p:spPr>
        <p:txBody>
          <a:bodyPr wrap="square" rtlCol="0">
            <a:spAutoFit/>
          </a:bodyPr>
          <a:lstStyle/>
          <a:p>
            <a:r>
              <a:rPr lang="en-US" altLang="ja-JP" dirty="0"/>
              <a:t>1931/8/8</a:t>
            </a:r>
            <a:r>
              <a:rPr lang="ja-JP" altLang="en-US" dirty="0"/>
              <a:t>，英国</a:t>
            </a:r>
            <a:r>
              <a:rPr lang="en-US" altLang="ja-JP" dirty="0"/>
              <a:t>Essex </a:t>
            </a:r>
            <a:r>
              <a:rPr lang="ja-JP" altLang="en-US" dirty="0"/>
              <a:t>生まれ</a:t>
            </a:r>
            <a:endParaRPr kumimoji="1" lang="ja-JP" altLang="en-US" dirty="0"/>
          </a:p>
        </p:txBody>
      </p:sp>
    </p:spTree>
    <p:extLst>
      <p:ext uri="{BB962C8B-B14F-4D97-AF65-F5344CB8AC3E}">
        <p14:creationId xmlns:p14="http://schemas.microsoft.com/office/powerpoint/2010/main" val="320398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 が含まれている画像&#10;&#10;自動的に生成された説明">
            <a:extLst>
              <a:ext uri="{FF2B5EF4-FFF2-40B4-BE49-F238E27FC236}">
                <a16:creationId xmlns:a16="http://schemas.microsoft.com/office/drawing/2014/main" id="{E716144E-6E99-4B8D-B1B6-8DCCB8A28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88640"/>
            <a:ext cx="5664696" cy="5664696"/>
          </a:xfrm>
          <a:prstGeom prst="rect">
            <a:avLst/>
          </a:prstGeom>
        </p:spPr>
      </p:pic>
      <p:sp>
        <p:nvSpPr>
          <p:cNvPr id="2" name="スライド番号プレースホルダー 1">
            <a:extLst>
              <a:ext uri="{FF2B5EF4-FFF2-40B4-BE49-F238E27FC236}">
                <a16:creationId xmlns:a16="http://schemas.microsoft.com/office/drawing/2014/main" id="{5324E258-37DC-4498-88A5-84E93FBD4155}"/>
              </a:ext>
            </a:extLst>
          </p:cNvPr>
          <p:cNvSpPr>
            <a:spLocks noGrp="1"/>
          </p:cNvSpPr>
          <p:nvPr>
            <p:ph type="sldNum" sz="quarter" idx="12"/>
          </p:nvPr>
        </p:nvSpPr>
        <p:spPr/>
        <p:txBody>
          <a:bodyPr/>
          <a:lstStyle/>
          <a:p>
            <a:fld id="{93E195DB-F3B1-45FB-AF15-1376C6AEA06A}" type="slidenum">
              <a:rPr kumimoji="1" lang="ja-JP" altLang="en-US" smtClean="0"/>
              <a:t>35</a:t>
            </a:fld>
            <a:endParaRPr kumimoji="1" lang="ja-JP" altLang="en-US"/>
          </a:p>
        </p:txBody>
      </p:sp>
    </p:spTree>
    <p:extLst>
      <p:ext uri="{BB962C8B-B14F-4D97-AF65-F5344CB8AC3E}">
        <p14:creationId xmlns:p14="http://schemas.microsoft.com/office/powerpoint/2010/main" val="267973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タイトル 3"/>
          <p:cNvSpPr>
            <a:spLocks noGrp="1"/>
          </p:cNvSpPr>
          <p:nvPr>
            <p:ph type="title"/>
          </p:nvPr>
        </p:nvSpPr>
        <p:spPr>
          <a:xfrm>
            <a:off x="971600" y="1147616"/>
            <a:ext cx="7054552" cy="1362075"/>
          </a:xfrm>
        </p:spPr>
        <p:txBody>
          <a:bodyPr anchor="ctr">
            <a:normAutofit/>
          </a:bodyPr>
          <a:lstStyle/>
          <a:p>
            <a:r>
              <a:rPr lang="en-US" altLang="ja-JP" dirty="0"/>
              <a:t>Schwarzschild Black Hole</a:t>
            </a:r>
            <a:endParaRPr kumimoji="1" lang="ja-JP" altLang="en-US" sz="4400" dirty="0"/>
          </a:p>
        </p:txBody>
      </p:sp>
      <p:sp>
        <p:nvSpPr>
          <p:cNvPr id="5" name="テキスト プレースホルダー 4"/>
          <p:cNvSpPr>
            <a:spLocks noGrp="1"/>
          </p:cNvSpPr>
          <p:nvPr>
            <p:ph type="body" idx="1"/>
          </p:nvPr>
        </p:nvSpPr>
        <p:spPr>
          <a:xfrm>
            <a:off x="971600" y="2477495"/>
            <a:ext cx="7486600" cy="1500187"/>
          </a:xfrm>
        </p:spPr>
        <p:txBody>
          <a:bodyPr>
            <a:normAutofit/>
          </a:bodyPr>
          <a:lstStyle/>
          <a:p>
            <a:r>
              <a:rPr lang="en-US" altLang="ja-JP" sz="2800" dirty="0"/>
              <a:t>Everything has started from it!!</a:t>
            </a:r>
            <a:endParaRPr kumimoji="1" lang="ja-JP" altLang="en-US" sz="2800" dirty="0"/>
          </a:p>
        </p:txBody>
      </p:sp>
      <p:grpSp>
        <p:nvGrpSpPr>
          <p:cNvPr id="19" name="グループ化 18">
            <a:extLst>
              <a:ext uri="{FF2B5EF4-FFF2-40B4-BE49-F238E27FC236}">
                <a16:creationId xmlns:a16="http://schemas.microsoft.com/office/drawing/2014/main" id="{CC5509C1-9774-4084-ACB2-9FF319665822}"/>
              </a:ext>
            </a:extLst>
          </p:cNvPr>
          <p:cNvGrpSpPr/>
          <p:nvPr/>
        </p:nvGrpSpPr>
        <p:grpSpPr>
          <a:xfrm>
            <a:off x="1547664" y="4149080"/>
            <a:ext cx="2183010" cy="1296144"/>
            <a:chOff x="1673580" y="4503618"/>
            <a:chExt cx="2183010" cy="1296144"/>
          </a:xfrm>
        </p:grpSpPr>
        <p:grpSp>
          <p:nvGrpSpPr>
            <p:cNvPr id="17" name="グループ化 16">
              <a:extLst>
                <a:ext uri="{FF2B5EF4-FFF2-40B4-BE49-F238E27FC236}">
                  <a16:creationId xmlns:a16="http://schemas.microsoft.com/office/drawing/2014/main" id="{B2EAE427-4A3B-4E59-9799-1FE638D0BABA}"/>
                </a:ext>
              </a:extLst>
            </p:cNvPr>
            <p:cNvGrpSpPr/>
            <p:nvPr/>
          </p:nvGrpSpPr>
          <p:grpSpPr>
            <a:xfrm>
              <a:off x="2987824" y="4581128"/>
              <a:ext cx="868766" cy="648612"/>
              <a:chOff x="3140835" y="4851102"/>
              <a:chExt cx="868766" cy="648612"/>
            </a:xfrm>
          </p:grpSpPr>
          <p:sp>
            <p:nvSpPr>
              <p:cNvPr id="3" name="楕円 2">
                <a:extLst>
                  <a:ext uri="{FF2B5EF4-FFF2-40B4-BE49-F238E27FC236}">
                    <a16:creationId xmlns:a16="http://schemas.microsoft.com/office/drawing/2014/main" id="{417C314D-E82E-4F9D-9584-B2AEB25C54CB}"/>
                  </a:ext>
                </a:extLst>
              </p:cNvPr>
              <p:cNvSpPr/>
              <p:nvPr/>
            </p:nvSpPr>
            <p:spPr>
              <a:xfrm>
                <a:off x="3779912" y="4851102"/>
                <a:ext cx="144016" cy="1620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図形 5">
                <a:extLst>
                  <a:ext uri="{FF2B5EF4-FFF2-40B4-BE49-F238E27FC236}">
                    <a16:creationId xmlns:a16="http://schemas.microsoft.com/office/drawing/2014/main" id="{F8317954-61FF-4B30-B497-26CB520A2BDD}"/>
                  </a:ext>
                </a:extLst>
              </p:cNvPr>
              <p:cNvSpPr/>
              <p:nvPr/>
            </p:nvSpPr>
            <p:spPr>
              <a:xfrm>
                <a:off x="3492936" y="5008970"/>
                <a:ext cx="342689" cy="413913"/>
              </a:xfrm>
              <a:custGeom>
                <a:avLst/>
                <a:gdLst>
                  <a:gd name="connsiteX0" fmla="*/ 342689 w 342689"/>
                  <a:gd name="connsiteY0" fmla="*/ 0 h 413913"/>
                  <a:gd name="connsiteX1" fmla="*/ 245584 w 342689"/>
                  <a:gd name="connsiteY1" fmla="*/ 291313 h 413913"/>
                  <a:gd name="connsiteX2" fmla="*/ 27099 w 342689"/>
                  <a:gd name="connsiteY2" fmla="*/ 396510 h 413913"/>
                  <a:gd name="connsiteX3" fmla="*/ 10915 w 342689"/>
                  <a:gd name="connsiteY3" fmla="*/ 412694 h 413913"/>
                </a:gdLst>
                <a:ahLst/>
                <a:cxnLst>
                  <a:cxn ang="0">
                    <a:pos x="connsiteX0" y="connsiteY0"/>
                  </a:cxn>
                  <a:cxn ang="0">
                    <a:pos x="connsiteX1" y="connsiteY1"/>
                  </a:cxn>
                  <a:cxn ang="0">
                    <a:pos x="connsiteX2" y="connsiteY2"/>
                  </a:cxn>
                  <a:cxn ang="0">
                    <a:pos x="connsiteX3" y="connsiteY3"/>
                  </a:cxn>
                </a:cxnLst>
                <a:rect l="l" t="t" r="r" b="b"/>
                <a:pathLst>
                  <a:path w="342689" h="413913">
                    <a:moveTo>
                      <a:pt x="342689" y="0"/>
                    </a:moveTo>
                    <a:cubicBezTo>
                      <a:pt x="320435" y="112614"/>
                      <a:pt x="298182" y="225228"/>
                      <a:pt x="245584" y="291313"/>
                    </a:cubicBezTo>
                    <a:cubicBezTo>
                      <a:pt x="192986" y="357398"/>
                      <a:pt x="66211" y="376280"/>
                      <a:pt x="27099" y="396510"/>
                    </a:cubicBezTo>
                    <a:cubicBezTo>
                      <a:pt x="-12013" y="416740"/>
                      <a:pt x="-549" y="414717"/>
                      <a:pt x="10915" y="4126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A6E51852-E272-4376-BED0-F5B7D6210691}"/>
                  </a:ext>
                </a:extLst>
              </p:cNvPr>
              <p:cNvCxnSpPr>
                <a:cxnSpLocks/>
              </p:cNvCxnSpPr>
              <p:nvPr/>
            </p:nvCxnSpPr>
            <p:spPr>
              <a:xfrm flipH="1" flipV="1">
                <a:off x="3664280" y="4932139"/>
                <a:ext cx="115632" cy="287107"/>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1" name="直線コネクタ 10">
                <a:extLst>
                  <a:ext uri="{FF2B5EF4-FFF2-40B4-BE49-F238E27FC236}">
                    <a16:creationId xmlns:a16="http://schemas.microsoft.com/office/drawing/2014/main" id="{CD82F067-E8AB-49D8-BB5B-D0DE24245C27}"/>
                  </a:ext>
                </a:extLst>
              </p:cNvPr>
              <p:cNvCxnSpPr>
                <a:cxnSpLocks/>
              </p:cNvCxnSpPr>
              <p:nvPr/>
            </p:nvCxnSpPr>
            <p:spPr>
              <a:xfrm flipV="1">
                <a:off x="3805666" y="4986529"/>
                <a:ext cx="203935" cy="206956"/>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A245A19-141F-40F0-9129-9296F9C0AC38}"/>
                  </a:ext>
                </a:extLst>
              </p:cNvPr>
              <p:cNvCxnSpPr>
                <a:endCxn id="6" idx="3"/>
              </p:cNvCxnSpPr>
              <p:nvPr/>
            </p:nvCxnSpPr>
            <p:spPr>
              <a:xfrm>
                <a:off x="3203848" y="5301208"/>
                <a:ext cx="300003" cy="12045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4FCEC430-86EA-4837-B927-04F7BC3AC368}"/>
                  </a:ext>
                </a:extLst>
              </p:cNvPr>
              <p:cNvCxnSpPr>
                <a:stCxn id="6" idx="3"/>
              </p:cNvCxnSpPr>
              <p:nvPr/>
            </p:nvCxnSpPr>
            <p:spPr>
              <a:xfrm flipH="1">
                <a:off x="3140835" y="5421664"/>
                <a:ext cx="363016" cy="7805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楕円 1">
              <a:extLst>
                <a:ext uri="{FF2B5EF4-FFF2-40B4-BE49-F238E27FC236}">
                  <a16:creationId xmlns:a16="http://schemas.microsoft.com/office/drawing/2014/main" id="{9C9776DD-1ECC-4B6C-A797-826DAC4CDB82}"/>
                </a:ext>
              </a:extLst>
            </p:cNvPr>
            <p:cNvSpPr/>
            <p:nvPr/>
          </p:nvSpPr>
          <p:spPr>
            <a:xfrm>
              <a:off x="1673580" y="4503618"/>
              <a:ext cx="1512168" cy="12961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コンテンツ プレースホルダ 3" descr="Penrose_SBH0.eps">
            <a:extLst>
              <a:ext uri="{FF2B5EF4-FFF2-40B4-BE49-F238E27FC236}">
                <a16:creationId xmlns:a16="http://schemas.microsoft.com/office/drawing/2014/main" id="{9EFA4088-1EA8-465E-B728-5ABA2FAE4835}"/>
              </a:ext>
            </a:extLst>
          </p:cNvPr>
          <p:cNvPicPr>
            <a:picLocks noChangeAspect="1"/>
          </p:cNvPicPr>
          <p:nvPr/>
        </p:nvPicPr>
        <p:blipFill>
          <a:blip r:embed="rId4" cstate="print"/>
          <a:stretch>
            <a:fillRect/>
          </a:stretch>
        </p:blipFill>
        <p:spPr>
          <a:xfrm rot="5400000">
            <a:off x="5257289" y="2684696"/>
            <a:ext cx="2353079" cy="4104456"/>
          </a:xfrm>
          <a:prstGeom prst="rect">
            <a:avLst/>
          </a:prstGeom>
        </p:spPr>
      </p:pic>
      <p:sp>
        <p:nvSpPr>
          <p:cNvPr id="7" name="スライド番号プレースホルダー 6">
            <a:extLst>
              <a:ext uri="{FF2B5EF4-FFF2-40B4-BE49-F238E27FC236}">
                <a16:creationId xmlns:a16="http://schemas.microsoft.com/office/drawing/2014/main" id="{DD607CAE-C795-4768-ACA2-75F7253C91C2}"/>
              </a:ext>
            </a:extLst>
          </p:cNvPr>
          <p:cNvSpPr>
            <a:spLocks noGrp="1"/>
          </p:cNvSpPr>
          <p:nvPr>
            <p:ph type="sldNum" sz="quarter" idx="12"/>
          </p:nvPr>
        </p:nvSpPr>
        <p:spPr/>
        <p:txBody>
          <a:bodyPr/>
          <a:lstStyle/>
          <a:p>
            <a:fld id="{93E195DB-F3B1-45FB-AF15-1376C6AEA06A}" type="slidenum">
              <a:rPr kumimoji="1" lang="ja-JP" altLang="en-US" smtClean="0"/>
              <a:t>4</a:t>
            </a:fld>
            <a:endParaRPr kumimoji="1" lang="ja-JP" altLang="en-US"/>
          </a:p>
        </p:txBody>
      </p:sp>
    </p:spTree>
    <p:extLst>
      <p:ext uri="{BB962C8B-B14F-4D97-AF65-F5344CB8AC3E}">
        <p14:creationId xmlns:p14="http://schemas.microsoft.com/office/powerpoint/2010/main" val="4253873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640408-78CD-42E5-B709-F5ADCE2DD7DF}"/>
              </a:ext>
            </a:extLst>
          </p:cNvPr>
          <p:cNvSpPr>
            <a:spLocks noGrp="1"/>
          </p:cNvSpPr>
          <p:nvPr>
            <p:ph type="title"/>
          </p:nvPr>
        </p:nvSpPr>
        <p:spPr>
          <a:xfrm>
            <a:off x="457200" y="377594"/>
            <a:ext cx="8229600" cy="576064"/>
          </a:xfrm>
        </p:spPr>
        <p:txBody>
          <a:bodyPr>
            <a:normAutofit fontScale="90000"/>
          </a:bodyPr>
          <a:lstStyle/>
          <a:p>
            <a:pPr algn="l"/>
            <a:r>
              <a:rPr kumimoji="1" lang="en-US" altLang="ja-JP" i="1" u="sng" dirty="0"/>
              <a:t>Schwarzschild</a:t>
            </a:r>
            <a:r>
              <a:rPr kumimoji="1" lang="ja-JP" altLang="en-US" i="0" u="sng" dirty="0"/>
              <a:t>解</a:t>
            </a:r>
          </a:p>
        </p:txBody>
      </p:sp>
      <p:pic>
        <p:nvPicPr>
          <p:cNvPr id="9" name="図 8">
            <a:extLst>
              <a:ext uri="{FF2B5EF4-FFF2-40B4-BE49-F238E27FC236}">
                <a16:creationId xmlns:a16="http://schemas.microsoft.com/office/drawing/2014/main" id="{63AED150-C01B-44CF-A52A-FF6EE782A6DD}"/>
              </a:ext>
            </a:extLst>
          </p:cNvPr>
          <p:cNvPicPr>
            <a:picLocks noChangeAspect="1"/>
          </p:cNvPicPr>
          <p:nvPr>
            <p:custDataLst>
              <p:tags r:id="rId1"/>
            </p:custDataLst>
          </p:nvPr>
        </p:nvPicPr>
        <p:blipFill>
          <a:blip r:embed="rId4"/>
          <a:stretch>
            <a:fillRect/>
          </a:stretch>
        </p:blipFill>
        <p:spPr>
          <a:xfrm>
            <a:off x="878375" y="1584240"/>
            <a:ext cx="7271498" cy="634615"/>
          </a:xfrm>
          <a:prstGeom prst="rect">
            <a:avLst/>
          </a:prstGeom>
        </p:spPr>
      </p:pic>
      <p:sp>
        <p:nvSpPr>
          <p:cNvPr id="4" name="テキスト ボックス 3">
            <a:extLst>
              <a:ext uri="{FF2B5EF4-FFF2-40B4-BE49-F238E27FC236}">
                <a16:creationId xmlns:a16="http://schemas.microsoft.com/office/drawing/2014/main" id="{BED502CC-9812-491A-B934-2CCFC2E6DC92}"/>
              </a:ext>
            </a:extLst>
          </p:cNvPr>
          <p:cNvSpPr txBox="1"/>
          <p:nvPr/>
        </p:nvSpPr>
        <p:spPr>
          <a:xfrm>
            <a:off x="725606" y="1128574"/>
            <a:ext cx="2736304" cy="369332"/>
          </a:xfrm>
          <a:prstGeom prst="rect">
            <a:avLst/>
          </a:prstGeom>
          <a:noFill/>
        </p:spPr>
        <p:txBody>
          <a:bodyPr wrap="square" rtlCol="0">
            <a:spAutoFit/>
          </a:bodyPr>
          <a:lstStyle/>
          <a:p>
            <a:r>
              <a:rPr kumimoji="1" lang="en-US" altLang="ja-JP" dirty="0"/>
              <a:t>[Schwarzschild K 1916] </a:t>
            </a:r>
            <a:endParaRPr kumimoji="1" lang="ja-JP" altLang="en-US" dirty="0"/>
          </a:p>
        </p:txBody>
      </p:sp>
      <p:sp>
        <p:nvSpPr>
          <p:cNvPr id="5" name="テキスト ボックス 4">
            <a:extLst>
              <a:ext uri="{FF2B5EF4-FFF2-40B4-BE49-F238E27FC236}">
                <a16:creationId xmlns:a16="http://schemas.microsoft.com/office/drawing/2014/main" id="{9D8C4EF2-CE0F-49BE-BBFE-4A8F74E3FEE6}"/>
              </a:ext>
            </a:extLst>
          </p:cNvPr>
          <p:cNvSpPr txBox="1"/>
          <p:nvPr/>
        </p:nvSpPr>
        <p:spPr>
          <a:xfrm>
            <a:off x="816648" y="2414992"/>
            <a:ext cx="7510704" cy="707886"/>
          </a:xfrm>
          <a:prstGeom prst="rect">
            <a:avLst/>
          </a:prstGeom>
          <a:noFill/>
        </p:spPr>
        <p:txBody>
          <a:bodyPr wrap="square" rtlCol="0">
            <a:spAutoFit/>
          </a:bodyPr>
          <a:lstStyle/>
          <a:p>
            <a:r>
              <a:rPr kumimoji="1" lang="ja-JP" altLang="en-US" sz="2000" dirty="0"/>
              <a:t>無限遠で重力がゼロとなる</a:t>
            </a:r>
            <a:r>
              <a:rPr kumimoji="1" lang="en-US" altLang="ja-JP" sz="2000" dirty="0"/>
              <a:t>Einstein</a:t>
            </a:r>
            <a:r>
              <a:rPr kumimoji="1" lang="ja-JP" altLang="en-US" sz="2000" dirty="0"/>
              <a:t>方程式の球対称真空解は一意的</a:t>
            </a:r>
            <a:r>
              <a:rPr kumimoji="1" lang="en-US" altLang="ja-JP" sz="2000" dirty="0"/>
              <a:t> [</a:t>
            </a:r>
            <a:r>
              <a:rPr kumimoji="1" lang="en-US" altLang="ja-JP" sz="2000" dirty="0" err="1"/>
              <a:t>Birkhoff’s</a:t>
            </a:r>
            <a:r>
              <a:rPr kumimoji="1" lang="en-US" altLang="ja-JP" sz="2000" dirty="0"/>
              <a:t> theorem (1923)]</a:t>
            </a:r>
          </a:p>
        </p:txBody>
      </p:sp>
      <p:sp>
        <p:nvSpPr>
          <p:cNvPr id="18" name="テキスト ボックス 17">
            <a:extLst>
              <a:ext uri="{FF2B5EF4-FFF2-40B4-BE49-F238E27FC236}">
                <a16:creationId xmlns:a16="http://schemas.microsoft.com/office/drawing/2014/main" id="{100B0CBC-095C-4AC1-9B84-E70AC9E41900}"/>
              </a:ext>
            </a:extLst>
          </p:cNvPr>
          <p:cNvSpPr txBox="1"/>
          <p:nvPr/>
        </p:nvSpPr>
        <p:spPr>
          <a:xfrm>
            <a:off x="1643780" y="3300155"/>
            <a:ext cx="6683572" cy="400110"/>
          </a:xfrm>
          <a:prstGeom prst="rect">
            <a:avLst/>
          </a:prstGeom>
          <a:noFill/>
        </p:spPr>
        <p:txBody>
          <a:bodyPr wrap="square">
            <a:spAutoFit/>
          </a:bodyPr>
          <a:lstStyle/>
          <a:p>
            <a:r>
              <a:rPr lang="en-US" altLang="ja-JP" sz="2000" dirty="0"/>
              <a:t>Schwarzschild</a:t>
            </a:r>
            <a:r>
              <a:rPr lang="ja-JP" altLang="en-US" sz="2000" dirty="0"/>
              <a:t>解は，球対称な天体の外部の重力場を表す</a:t>
            </a:r>
            <a:endParaRPr kumimoji="1" lang="ja-JP" altLang="en-US" sz="2000" dirty="0"/>
          </a:p>
        </p:txBody>
      </p:sp>
      <p:sp>
        <p:nvSpPr>
          <p:cNvPr id="8" name="矢印: 右 7">
            <a:extLst>
              <a:ext uri="{FF2B5EF4-FFF2-40B4-BE49-F238E27FC236}">
                <a16:creationId xmlns:a16="http://schemas.microsoft.com/office/drawing/2014/main" id="{9890F788-D313-4BB2-99A0-A74104BC8D35}"/>
              </a:ext>
            </a:extLst>
          </p:cNvPr>
          <p:cNvSpPr/>
          <p:nvPr/>
        </p:nvSpPr>
        <p:spPr>
          <a:xfrm>
            <a:off x="1139724" y="3493802"/>
            <a:ext cx="216024" cy="393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579E3093-D84F-4B09-85E5-C088182C556D}"/>
                  </a:ext>
                </a:extLst>
              </p:cNvPr>
              <p:cNvSpPr txBox="1"/>
              <p:nvPr/>
            </p:nvSpPr>
            <p:spPr>
              <a:xfrm>
                <a:off x="3563888" y="3868511"/>
                <a:ext cx="1584176" cy="3147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1" i="1" smtClean="0">
                              <a:solidFill>
                                <a:srgbClr val="0000FF"/>
                              </a:solidFill>
                              <a:latin typeface="Cambria Math" panose="02040503050406030204" pitchFamily="18" charset="0"/>
                            </a:rPr>
                          </m:ctrlPr>
                        </m:sSubPr>
                        <m:e>
                          <m:r>
                            <a:rPr kumimoji="1" lang="en-US" altLang="ja-JP" sz="2000" b="1" i="1" smtClean="0">
                              <a:solidFill>
                                <a:srgbClr val="0000FF"/>
                              </a:solidFill>
                              <a:latin typeface="Cambria Math" panose="02040503050406030204" pitchFamily="18" charset="0"/>
                            </a:rPr>
                            <m:t>𝒓</m:t>
                          </m:r>
                        </m:e>
                        <m:sub>
                          <m:r>
                            <a:rPr kumimoji="1" lang="en-US" altLang="ja-JP" sz="2000" b="1" i="1" smtClean="0">
                              <a:solidFill>
                                <a:srgbClr val="0000FF"/>
                              </a:solidFill>
                              <a:latin typeface="Cambria Math" panose="02040503050406030204" pitchFamily="18" charset="0"/>
                            </a:rPr>
                            <m:t>𝒉</m:t>
                          </m:r>
                        </m:sub>
                      </m:sSub>
                      <m:r>
                        <a:rPr kumimoji="1" lang="en-US" altLang="ja-JP" sz="2000" b="1" i="1" smtClean="0">
                          <a:solidFill>
                            <a:srgbClr val="0000FF"/>
                          </a:solidFill>
                          <a:latin typeface="Cambria Math" panose="02040503050406030204" pitchFamily="18" charset="0"/>
                        </a:rPr>
                        <m:t>=</m:t>
                      </m:r>
                      <m:r>
                        <a:rPr kumimoji="1" lang="en-US" altLang="ja-JP" sz="2000" b="1" i="1" smtClean="0">
                          <a:solidFill>
                            <a:srgbClr val="0000FF"/>
                          </a:solidFill>
                          <a:latin typeface="Cambria Math" panose="02040503050406030204" pitchFamily="18" charset="0"/>
                        </a:rPr>
                        <m:t>𝟐</m:t>
                      </m:r>
                      <m:r>
                        <a:rPr kumimoji="1" lang="en-US" altLang="ja-JP" sz="2000" b="1" i="1" smtClean="0">
                          <a:solidFill>
                            <a:srgbClr val="0000FF"/>
                          </a:solidFill>
                          <a:latin typeface="Cambria Math" panose="02040503050406030204" pitchFamily="18" charset="0"/>
                        </a:rPr>
                        <m:t>𝑮𝑴</m:t>
                      </m:r>
                      <m:r>
                        <a:rPr kumimoji="1" lang="en-US" altLang="ja-JP" sz="2000" b="1" i="1" smtClean="0">
                          <a:solidFill>
                            <a:srgbClr val="0000FF"/>
                          </a:solidFill>
                          <a:latin typeface="Cambria Math" panose="02040503050406030204" pitchFamily="18" charset="0"/>
                        </a:rPr>
                        <m:t>/</m:t>
                      </m:r>
                      <m:sSup>
                        <m:sSupPr>
                          <m:ctrlPr>
                            <a:rPr kumimoji="1" lang="en-US" altLang="ja-JP" sz="2000" b="1" i="1" smtClean="0">
                              <a:solidFill>
                                <a:srgbClr val="0000FF"/>
                              </a:solidFill>
                              <a:latin typeface="Cambria Math" panose="02040503050406030204" pitchFamily="18" charset="0"/>
                            </a:rPr>
                          </m:ctrlPr>
                        </m:sSupPr>
                        <m:e>
                          <m:r>
                            <a:rPr kumimoji="1" lang="en-US" altLang="ja-JP" sz="2000" b="1" i="1" smtClean="0">
                              <a:solidFill>
                                <a:srgbClr val="0000FF"/>
                              </a:solidFill>
                              <a:latin typeface="Cambria Math" panose="02040503050406030204" pitchFamily="18" charset="0"/>
                            </a:rPr>
                            <m:t>𝒄</m:t>
                          </m:r>
                        </m:e>
                        <m:sup>
                          <m:r>
                            <a:rPr kumimoji="1" lang="en-US" altLang="ja-JP" sz="2000" b="1" i="1" smtClean="0">
                              <a:solidFill>
                                <a:srgbClr val="0000FF"/>
                              </a:solidFill>
                              <a:latin typeface="Cambria Math" panose="02040503050406030204" pitchFamily="18" charset="0"/>
                            </a:rPr>
                            <m:t>𝟐</m:t>
                          </m:r>
                        </m:sup>
                      </m:sSup>
                    </m:oMath>
                  </m:oMathPara>
                </a14:m>
                <a:endParaRPr kumimoji="1" lang="ja-JP" altLang="en-US" b="1" dirty="0"/>
              </a:p>
            </p:txBody>
          </p:sp>
        </mc:Choice>
        <mc:Fallback xmlns="">
          <p:sp>
            <p:nvSpPr>
              <p:cNvPr id="10" name="テキスト ボックス 9">
                <a:extLst>
                  <a:ext uri="{FF2B5EF4-FFF2-40B4-BE49-F238E27FC236}">
                    <a16:creationId xmlns:a16="http://schemas.microsoft.com/office/drawing/2014/main" id="{579E3093-D84F-4B09-85E5-C088182C556D}"/>
                  </a:ext>
                </a:extLst>
              </p:cNvPr>
              <p:cNvSpPr txBox="1">
                <a:spLocks noRot="1" noChangeAspect="1" noMove="1" noResize="1" noEditPoints="1" noAdjustHandles="1" noChangeArrowheads="1" noChangeShapeType="1" noTextEdit="1"/>
              </p:cNvSpPr>
              <p:nvPr/>
            </p:nvSpPr>
            <p:spPr>
              <a:xfrm>
                <a:off x="3563888" y="3868511"/>
                <a:ext cx="1584176" cy="314766"/>
              </a:xfrm>
              <a:prstGeom prst="rect">
                <a:avLst/>
              </a:prstGeom>
              <a:blipFill>
                <a:blip r:embed="rId5"/>
                <a:stretch>
                  <a:fillRect l="-2317" t="-1961" r="-2317" b="-3529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06A65E29-B7AA-4E2B-A799-C8160FFEA490}"/>
                  </a:ext>
                </a:extLst>
              </p:cNvPr>
              <p:cNvSpPr txBox="1"/>
              <p:nvPr/>
            </p:nvSpPr>
            <p:spPr>
              <a:xfrm>
                <a:off x="2739770" y="4438769"/>
                <a:ext cx="5608195" cy="707886"/>
              </a:xfrm>
              <a:prstGeom prst="rect">
                <a:avLst/>
              </a:prstGeom>
              <a:noFill/>
            </p:spPr>
            <p:txBody>
              <a:bodyPr wrap="square" rtlCol="0">
                <a:spAutoFit/>
              </a:bodyPr>
              <a:lstStyle/>
              <a:p>
                <a:r>
                  <a:rPr kumimoji="1" lang="ja-JP" altLang="en-US" sz="2000" dirty="0">
                    <a:solidFill>
                      <a:schemeClr val="tx1"/>
                    </a:solidFill>
                  </a:rPr>
                  <a:t>原点</a:t>
                </a:r>
                <a14:m>
                  <m:oMath xmlns:m="http://schemas.openxmlformats.org/officeDocument/2006/math">
                    <m:r>
                      <a:rPr lang="en-US" altLang="ja-JP" sz="2000" i="1">
                        <a:solidFill>
                          <a:schemeClr val="tx1"/>
                        </a:solidFill>
                        <a:latin typeface="Cambria Math" panose="02040503050406030204" pitchFamily="18" charset="0"/>
                      </a:rPr>
                      <m:t>𝑟</m:t>
                    </m:r>
                    <m:r>
                      <a:rPr lang="en-US" altLang="ja-JP" sz="2000" i="1">
                        <a:solidFill>
                          <a:schemeClr val="tx1"/>
                        </a:solidFill>
                        <a:latin typeface="Cambria Math" panose="02040503050406030204" pitchFamily="18" charset="0"/>
                      </a:rPr>
                      <m:t>=0</m:t>
                    </m:r>
                  </m:oMath>
                </a14:m>
                <a:r>
                  <a:rPr kumimoji="1" lang="ja-JP" altLang="en-US" sz="2000" dirty="0">
                    <a:solidFill>
                      <a:schemeClr val="tx1"/>
                    </a:solidFill>
                  </a:rPr>
                  <a:t>に加えて，</a:t>
                </a:r>
                <a:r>
                  <a:rPr kumimoji="1" lang="ja-JP" altLang="en-US" sz="2000" dirty="0">
                    <a:solidFill>
                      <a:srgbClr val="FF0000"/>
                    </a:solidFill>
                  </a:rPr>
                  <a:t>球面</a:t>
                </a:r>
                <a:r>
                  <a:rPr kumimoji="1" lang="en-US" altLang="ja-JP" sz="2000" dirty="0">
                    <a:solidFill>
                      <a:srgbClr val="FF0000"/>
                    </a:solidFill>
                  </a:rPr>
                  <a:t> </a:t>
                </a:r>
                <a14:m>
                  <m:oMath xmlns:m="http://schemas.openxmlformats.org/officeDocument/2006/math">
                    <m:r>
                      <a:rPr kumimoji="1" lang="en-US" altLang="ja-JP" sz="2000" b="0" i="1" smtClean="0">
                        <a:solidFill>
                          <a:srgbClr val="FF0000"/>
                        </a:solidFill>
                        <a:latin typeface="Cambria Math" panose="02040503050406030204" pitchFamily="18" charset="0"/>
                      </a:rPr>
                      <m:t>𝑟</m:t>
                    </m:r>
                    <m:r>
                      <a:rPr kumimoji="1" lang="en-US" altLang="ja-JP" sz="2000" b="0" i="1" smtClean="0">
                        <a:solidFill>
                          <a:srgbClr val="FF0000"/>
                        </a:solidFill>
                        <a:latin typeface="Cambria Math" panose="02040503050406030204" pitchFamily="18" charset="0"/>
                      </a:rPr>
                      <m:t>=</m:t>
                    </m:r>
                    <m:sSub>
                      <m:sSubPr>
                        <m:ctrlPr>
                          <a:rPr kumimoji="1" lang="en-US" altLang="ja-JP" sz="2000" b="0" i="1" smtClean="0">
                            <a:solidFill>
                              <a:srgbClr val="FF0000"/>
                            </a:solidFill>
                            <a:latin typeface="Cambria Math" panose="02040503050406030204" pitchFamily="18" charset="0"/>
                          </a:rPr>
                        </m:ctrlPr>
                      </m:sSubPr>
                      <m:e>
                        <m:r>
                          <a:rPr kumimoji="1" lang="en-US" altLang="ja-JP" sz="2000" b="0" i="1" smtClean="0">
                            <a:solidFill>
                              <a:srgbClr val="FF0000"/>
                            </a:solidFill>
                            <a:latin typeface="Cambria Math" panose="02040503050406030204" pitchFamily="18" charset="0"/>
                          </a:rPr>
                          <m:t>𝑟</m:t>
                        </m:r>
                      </m:e>
                      <m:sub>
                        <m:r>
                          <a:rPr kumimoji="1" lang="en-US" altLang="ja-JP" sz="2000" b="0" i="1" smtClean="0">
                            <a:solidFill>
                              <a:srgbClr val="FF0000"/>
                            </a:solidFill>
                            <a:latin typeface="Cambria Math" panose="02040503050406030204" pitchFamily="18" charset="0"/>
                          </a:rPr>
                          <m:t>h</m:t>
                        </m:r>
                      </m:sub>
                    </m:sSub>
                  </m:oMath>
                </a14:m>
                <a:r>
                  <a:rPr kumimoji="1" lang="ja-JP" altLang="en-US" sz="2000" dirty="0">
                    <a:solidFill>
                      <a:srgbClr val="FF0000"/>
                    </a:solidFill>
                  </a:rPr>
                  <a:t>で特異．</a:t>
                </a:r>
                <a:endParaRPr kumimoji="1" lang="en-US" altLang="ja-JP" sz="2000" dirty="0">
                  <a:solidFill>
                    <a:srgbClr val="FF0000"/>
                  </a:solidFill>
                </a:endParaRPr>
              </a:p>
              <a:p>
                <a:r>
                  <a:rPr kumimoji="1" lang="ja-JP" altLang="en-US" sz="2000" dirty="0">
                    <a:solidFill>
                      <a:srgbClr val="FF0000"/>
                    </a:solidFill>
                  </a:rPr>
                  <a:t>しかし， </a:t>
                </a:r>
                <a:r>
                  <a:rPr kumimoji="1" lang="en-US" altLang="ja-JP" sz="2000" b="0" dirty="0" err="1">
                    <a:solidFill>
                      <a:srgbClr val="FF0000"/>
                    </a:solidFill>
                  </a:rPr>
                  <a:t>Kretschmann</a:t>
                </a:r>
                <a:r>
                  <a:rPr kumimoji="1" lang="en-US" altLang="ja-JP" sz="2000" b="0" dirty="0">
                    <a:solidFill>
                      <a:srgbClr val="FF0000"/>
                    </a:solidFill>
                  </a:rPr>
                  <a:t> invariant</a:t>
                </a:r>
                <a:r>
                  <a:rPr kumimoji="1" lang="ja-JP" altLang="en-US" sz="2000" b="0" dirty="0">
                    <a:solidFill>
                      <a:srgbClr val="FF0000"/>
                    </a:solidFill>
                  </a:rPr>
                  <a:t>不変量は有限：</a:t>
                </a:r>
                <a:endParaRPr kumimoji="1" lang="ja-JP" altLang="en-US" sz="2000" dirty="0">
                  <a:solidFill>
                    <a:srgbClr val="FF0000"/>
                  </a:solidFill>
                </a:endParaRPr>
              </a:p>
            </p:txBody>
          </p:sp>
        </mc:Choice>
        <mc:Fallback xmlns="">
          <p:sp>
            <p:nvSpPr>
              <p:cNvPr id="16" name="テキスト ボックス 15">
                <a:extLst>
                  <a:ext uri="{FF2B5EF4-FFF2-40B4-BE49-F238E27FC236}">
                    <a16:creationId xmlns:a16="http://schemas.microsoft.com/office/drawing/2014/main" id="{06A65E29-B7AA-4E2B-A799-C8160FFEA490}"/>
                  </a:ext>
                </a:extLst>
              </p:cNvPr>
              <p:cNvSpPr txBox="1">
                <a:spLocks noRot="1" noChangeAspect="1" noMove="1" noResize="1" noEditPoints="1" noAdjustHandles="1" noChangeArrowheads="1" noChangeShapeType="1" noTextEdit="1"/>
              </p:cNvSpPr>
              <p:nvPr/>
            </p:nvSpPr>
            <p:spPr>
              <a:xfrm>
                <a:off x="2739770" y="4438769"/>
                <a:ext cx="5608195" cy="707886"/>
              </a:xfrm>
              <a:prstGeom prst="rect">
                <a:avLst/>
              </a:prstGeom>
              <a:blipFill>
                <a:blip r:embed="rId6"/>
                <a:stretch>
                  <a:fillRect l="-1087" t="-6897" b="-155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31B71055-1C5D-4327-BDD0-C3CA08264C4C}"/>
                  </a:ext>
                </a:extLst>
              </p:cNvPr>
              <p:cNvSpPr txBox="1"/>
              <p:nvPr/>
            </p:nvSpPr>
            <p:spPr>
              <a:xfrm>
                <a:off x="3014710" y="5377754"/>
                <a:ext cx="2682529" cy="3578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1" i="1" smtClean="0">
                              <a:solidFill>
                                <a:srgbClr val="0000FF"/>
                              </a:solidFill>
                              <a:latin typeface="Cambria Math" panose="02040503050406030204" pitchFamily="18" charset="0"/>
                            </a:rPr>
                          </m:ctrlPr>
                        </m:sSubPr>
                        <m:e>
                          <m:r>
                            <a:rPr kumimoji="1" lang="en-US" altLang="ja-JP" sz="2000" b="1" i="1" smtClean="0">
                              <a:solidFill>
                                <a:srgbClr val="0000FF"/>
                              </a:solidFill>
                              <a:latin typeface="Cambria Math" panose="02040503050406030204" pitchFamily="18" charset="0"/>
                            </a:rPr>
                            <m:t>𝑹</m:t>
                          </m:r>
                        </m:e>
                        <m:sub>
                          <m:r>
                            <a:rPr kumimoji="1" lang="en-US" altLang="ja-JP" sz="2000" b="1" i="1" smtClean="0">
                              <a:solidFill>
                                <a:srgbClr val="0000FF"/>
                              </a:solidFill>
                              <a:latin typeface="Cambria Math" panose="02040503050406030204" pitchFamily="18" charset="0"/>
                            </a:rPr>
                            <m:t>𝝁𝝂𝝀𝝈</m:t>
                          </m:r>
                        </m:sub>
                      </m:sSub>
                      <m:sSup>
                        <m:sSupPr>
                          <m:ctrlPr>
                            <a:rPr kumimoji="1" lang="en-US" altLang="ja-JP" sz="2000" b="1" i="1" smtClean="0">
                              <a:solidFill>
                                <a:srgbClr val="0000FF"/>
                              </a:solidFill>
                              <a:latin typeface="Cambria Math" panose="02040503050406030204" pitchFamily="18" charset="0"/>
                            </a:rPr>
                          </m:ctrlPr>
                        </m:sSupPr>
                        <m:e>
                          <m:r>
                            <a:rPr kumimoji="1" lang="en-US" altLang="ja-JP" sz="2000" b="1" i="1" smtClean="0">
                              <a:solidFill>
                                <a:srgbClr val="0000FF"/>
                              </a:solidFill>
                              <a:latin typeface="Cambria Math" panose="02040503050406030204" pitchFamily="18" charset="0"/>
                            </a:rPr>
                            <m:t>𝑹</m:t>
                          </m:r>
                        </m:e>
                        <m:sup>
                          <m:r>
                            <a:rPr kumimoji="1" lang="en-US" altLang="ja-JP" sz="2000" b="1" i="1" smtClean="0">
                              <a:solidFill>
                                <a:srgbClr val="0000FF"/>
                              </a:solidFill>
                              <a:latin typeface="Cambria Math" panose="02040503050406030204" pitchFamily="18" charset="0"/>
                            </a:rPr>
                            <m:t>𝝁𝝂𝝀𝝈</m:t>
                          </m:r>
                        </m:sup>
                      </m:sSup>
                      <m:r>
                        <a:rPr kumimoji="1" lang="en-US" altLang="ja-JP" sz="2000" b="1" i="1" smtClean="0">
                          <a:solidFill>
                            <a:srgbClr val="0000FF"/>
                          </a:solidFill>
                          <a:latin typeface="Cambria Math" panose="02040503050406030204" pitchFamily="18" charset="0"/>
                        </a:rPr>
                        <m:t>=</m:t>
                      </m:r>
                      <m:r>
                        <a:rPr kumimoji="1" lang="en-US" altLang="ja-JP" sz="2000" b="1" i="1" smtClean="0">
                          <a:solidFill>
                            <a:srgbClr val="0000FF"/>
                          </a:solidFill>
                          <a:latin typeface="Cambria Math" panose="02040503050406030204" pitchFamily="18" charset="0"/>
                        </a:rPr>
                        <m:t>𝟏𝟐</m:t>
                      </m:r>
                      <m:r>
                        <a:rPr kumimoji="1" lang="en-US" altLang="ja-JP" sz="2000" b="1" i="1" smtClean="0">
                          <a:solidFill>
                            <a:srgbClr val="0000FF"/>
                          </a:solidFill>
                          <a:latin typeface="Cambria Math" panose="02040503050406030204" pitchFamily="18" charset="0"/>
                        </a:rPr>
                        <m:t> </m:t>
                      </m:r>
                      <m:sSubSup>
                        <m:sSubSupPr>
                          <m:ctrlPr>
                            <a:rPr kumimoji="1" lang="en-US" altLang="ja-JP" sz="2000" b="1" i="1" smtClean="0">
                              <a:solidFill>
                                <a:srgbClr val="0000FF"/>
                              </a:solidFill>
                              <a:latin typeface="Cambria Math" panose="02040503050406030204" pitchFamily="18" charset="0"/>
                            </a:rPr>
                          </m:ctrlPr>
                        </m:sSubSupPr>
                        <m:e>
                          <m:r>
                            <a:rPr kumimoji="1" lang="en-US" altLang="ja-JP" sz="2000" b="1" i="1" smtClean="0">
                              <a:solidFill>
                                <a:srgbClr val="0000FF"/>
                              </a:solidFill>
                              <a:latin typeface="Cambria Math" panose="02040503050406030204" pitchFamily="18" charset="0"/>
                            </a:rPr>
                            <m:t>𝒓</m:t>
                          </m:r>
                        </m:e>
                        <m:sub>
                          <m:r>
                            <a:rPr kumimoji="1" lang="en-US" altLang="ja-JP" sz="2000" b="1" i="1" smtClean="0">
                              <a:solidFill>
                                <a:srgbClr val="0000FF"/>
                              </a:solidFill>
                              <a:latin typeface="Cambria Math" panose="02040503050406030204" pitchFamily="18" charset="0"/>
                            </a:rPr>
                            <m:t>𝒉</m:t>
                          </m:r>
                        </m:sub>
                        <m:sup>
                          <m:r>
                            <a:rPr kumimoji="1" lang="en-US" altLang="ja-JP" sz="2000" b="1" i="1" smtClean="0">
                              <a:solidFill>
                                <a:srgbClr val="0000FF"/>
                              </a:solidFill>
                              <a:latin typeface="Cambria Math" panose="02040503050406030204" pitchFamily="18" charset="0"/>
                            </a:rPr>
                            <m:t>𝟐</m:t>
                          </m:r>
                        </m:sup>
                      </m:sSubSup>
                      <m:r>
                        <a:rPr kumimoji="1" lang="en-US" altLang="ja-JP" sz="2000" b="1" i="1" smtClean="0">
                          <a:solidFill>
                            <a:srgbClr val="0000FF"/>
                          </a:solidFill>
                          <a:latin typeface="Cambria Math" panose="02040503050406030204" pitchFamily="18" charset="0"/>
                        </a:rPr>
                        <m:t>/</m:t>
                      </m:r>
                      <m:sSup>
                        <m:sSupPr>
                          <m:ctrlPr>
                            <a:rPr kumimoji="1" lang="en-US" altLang="ja-JP" sz="2000" b="1" i="1" smtClean="0">
                              <a:solidFill>
                                <a:srgbClr val="0000FF"/>
                              </a:solidFill>
                              <a:latin typeface="Cambria Math" panose="02040503050406030204" pitchFamily="18" charset="0"/>
                            </a:rPr>
                          </m:ctrlPr>
                        </m:sSupPr>
                        <m:e>
                          <m:r>
                            <a:rPr kumimoji="1" lang="en-US" altLang="ja-JP" sz="2000" b="1" i="1" smtClean="0">
                              <a:solidFill>
                                <a:srgbClr val="0000FF"/>
                              </a:solidFill>
                              <a:latin typeface="Cambria Math" panose="02040503050406030204" pitchFamily="18" charset="0"/>
                            </a:rPr>
                            <m:t>𝒓</m:t>
                          </m:r>
                        </m:e>
                        <m:sup>
                          <m:r>
                            <a:rPr kumimoji="1" lang="en-US" altLang="ja-JP" sz="2000" b="1" i="1" smtClean="0">
                              <a:solidFill>
                                <a:srgbClr val="0000FF"/>
                              </a:solidFill>
                              <a:latin typeface="Cambria Math" panose="02040503050406030204" pitchFamily="18" charset="0"/>
                            </a:rPr>
                            <m:t>𝟔</m:t>
                          </m:r>
                        </m:sup>
                      </m:sSup>
                    </m:oMath>
                  </m:oMathPara>
                </a14:m>
                <a:endParaRPr kumimoji="1" lang="ja-JP" altLang="en-US" b="1" dirty="0"/>
              </a:p>
            </p:txBody>
          </p:sp>
        </mc:Choice>
        <mc:Fallback xmlns="">
          <p:sp>
            <p:nvSpPr>
              <p:cNvPr id="17" name="テキスト ボックス 16">
                <a:extLst>
                  <a:ext uri="{FF2B5EF4-FFF2-40B4-BE49-F238E27FC236}">
                    <a16:creationId xmlns:a16="http://schemas.microsoft.com/office/drawing/2014/main" id="{31B71055-1C5D-4327-BDD0-C3CA08264C4C}"/>
                  </a:ext>
                </a:extLst>
              </p:cNvPr>
              <p:cNvSpPr txBox="1">
                <a:spLocks noRot="1" noChangeAspect="1" noMove="1" noResize="1" noEditPoints="1" noAdjustHandles="1" noChangeArrowheads="1" noChangeShapeType="1" noTextEdit="1"/>
              </p:cNvSpPr>
              <p:nvPr/>
            </p:nvSpPr>
            <p:spPr>
              <a:xfrm>
                <a:off x="3014710" y="5377754"/>
                <a:ext cx="2682529" cy="357855"/>
              </a:xfrm>
              <a:prstGeom prst="rect">
                <a:avLst/>
              </a:prstGeom>
              <a:blipFill>
                <a:blip r:embed="rId7"/>
                <a:stretch>
                  <a:fillRect l="-1818" r="-909" b="-25424"/>
                </a:stretch>
              </a:blipFill>
            </p:spPr>
            <p:txBody>
              <a:bodyPr/>
              <a:lstStyle/>
              <a:p>
                <a:r>
                  <a:rPr lang="ja-JP" altLang="en-US">
                    <a:noFill/>
                  </a:rPr>
                  <a:t> </a:t>
                </a:r>
              </a:p>
            </p:txBody>
          </p:sp>
        </mc:Fallback>
      </mc:AlternateContent>
      <p:sp>
        <p:nvSpPr>
          <p:cNvPr id="19" name="テキスト ボックス 18">
            <a:extLst>
              <a:ext uri="{FF2B5EF4-FFF2-40B4-BE49-F238E27FC236}">
                <a16:creationId xmlns:a16="http://schemas.microsoft.com/office/drawing/2014/main" id="{C575FF41-E84C-4A21-A9CA-69CDD39C2B52}"/>
              </a:ext>
            </a:extLst>
          </p:cNvPr>
          <p:cNvSpPr txBox="1"/>
          <p:nvPr/>
        </p:nvSpPr>
        <p:spPr>
          <a:xfrm>
            <a:off x="2425203" y="5885159"/>
            <a:ext cx="3861544" cy="461665"/>
          </a:xfrm>
          <a:prstGeom prst="rect">
            <a:avLst/>
          </a:prstGeom>
          <a:noFill/>
        </p:spPr>
        <p:txBody>
          <a:bodyPr wrap="square" rtlCol="0">
            <a:spAutoFit/>
          </a:bodyPr>
          <a:lstStyle/>
          <a:p>
            <a:r>
              <a:rPr kumimoji="1" lang="ja-JP" altLang="en-US" sz="2400" dirty="0">
                <a:solidFill>
                  <a:srgbClr val="FF0000"/>
                </a:solidFill>
                <a:effectLst>
                  <a:outerShdw blurRad="38100" dist="38100" dir="2700000" algn="tl">
                    <a:srgbClr val="000000">
                      <a:alpha val="43137"/>
                    </a:srgbClr>
                  </a:outerShdw>
                </a:effectLst>
              </a:rPr>
              <a:t>一体何が起きているのか？</a:t>
            </a:r>
          </a:p>
        </p:txBody>
      </p:sp>
      <p:sp>
        <p:nvSpPr>
          <p:cNvPr id="3" name="スライド番号プレースホルダー 2">
            <a:extLst>
              <a:ext uri="{FF2B5EF4-FFF2-40B4-BE49-F238E27FC236}">
                <a16:creationId xmlns:a16="http://schemas.microsoft.com/office/drawing/2014/main" id="{8C798F58-91B2-4052-BD52-B86B8BC8173F}"/>
              </a:ext>
            </a:extLst>
          </p:cNvPr>
          <p:cNvSpPr>
            <a:spLocks noGrp="1"/>
          </p:cNvSpPr>
          <p:nvPr>
            <p:ph type="sldNum" sz="quarter" idx="12"/>
          </p:nvPr>
        </p:nvSpPr>
        <p:spPr/>
        <p:txBody>
          <a:bodyPr/>
          <a:lstStyle/>
          <a:p>
            <a:fld id="{93E195DB-F3B1-45FB-AF15-1376C6AEA06A}" type="slidenum">
              <a:rPr kumimoji="1" lang="ja-JP" altLang="en-US" smtClean="0"/>
              <a:t>5</a:t>
            </a:fld>
            <a:endParaRPr kumimoji="1" lang="ja-JP" altLang="en-US"/>
          </a:p>
        </p:txBody>
      </p:sp>
      <p:sp>
        <p:nvSpPr>
          <p:cNvPr id="6" name="テキスト ボックス 5">
            <a:extLst>
              <a:ext uri="{FF2B5EF4-FFF2-40B4-BE49-F238E27FC236}">
                <a16:creationId xmlns:a16="http://schemas.microsoft.com/office/drawing/2014/main" id="{C1AE9646-CBA7-419D-866D-9E6F8EEAC408}"/>
              </a:ext>
            </a:extLst>
          </p:cNvPr>
          <p:cNvSpPr txBox="1"/>
          <p:nvPr/>
        </p:nvSpPr>
        <p:spPr>
          <a:xfrm>
            <a:off x="725606" y="4377435"/>
            <a:ext cx="1699597" cy="461665"/>
          </a:xfrm>
          <a:prstGeom prst="rect">
            <a:avLst/>
          </a:prstGeom>
          <a:noFill/>
        </p:spPr>
        <p:txBody>
          <a:bodyPr wrap="square" rtlCol="0">
            <a:spAutoFit/>
          </a:bodyPr>
          <a:lstStyle/>
          <a:p>
            <a:r>
              <a:rPr kumimoji="1" lang="ja-JP" altLang="en-US" sz="2400" dirty="0">
                <a:solidFill>
                  <a:srgbClr val="0000FF"/>
                </a:solidFill>
                <a:effectLst>
                  <a:outerShdw blurRad="38100" dist="38100" dir="2700000" algn="tl">
                    <a:srgbClr val="000000">
                      <a:alpha val="43137"/>
                    </a:srgbClr>
                  </a:outerShdw>
                </a:effectLst>
              </a:rPr>
              <a:t>奇妙な特徴</a:t>
            </a:r>
          </a:p>
        </p:txBody>
      </p:sp>
    </p:spTree>
    <p:extLst>
      <p:ext uri="{BB962C8B-B14F-4D97-AF65-F5344CB8AC3E}">
        <p14:creationId xmlns:p14="http://schemas.microsoft.com/office/powerpoint/2010/main" val="15135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animBg="1"/>
      <p:bldP spid="10" grpId="0"/>
      <p:bldP spid="16" grpId="0"/>
      <p:bldP spid="17" grpId="0"/>
      <p:bldP spid="19"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E86C5B-6456-488C-B9AC-395791BD7898}"/>
              </a:ext>
            </a:extLst>
          </p:cNvPr>
          <p:cNvSpPr>
            <a:spLocks noGrp="1"/>
          </p:cNvSpPr>
          <p:nvPr>
            <p:ph type="title"/>
          </p:nvPr>
        </p:nvSpPr>
        <p:spPr/>
        <p:txBody>
          <a:bodyPr>
            <a:normAutofit fontScale="90000"/>
          </a:bodyPr>
          <a:lstStyle/>
          <a:p>
            <a:pPr algn="l"/>
            <a:r>
              <a:rPr kumimoji="1" lang="en-US" altLang="ja-JP" i="1" u="sng" dirty="0"/>
              <a:t>Lemaitre</a:t>
            </a:r>
            <a:r>
              <a:rPr kumimoji="1" lang="ja-JP" altLang="en-US" i="0" u="sng" dirty="0"/>
              <a:t>座標系</a:t>
            </a:r>
          </a:p>
        </p:txBody>
      </p:sp>
      <p:sp>
        <p:nvSpPr>
          <p:cNvPr id="3" name="テキスト ボックス 2">
            <a:extLst>
              <a:ext uri="{FF2B5EF4-FFF2-40B4-BE49-F238E27FC236}">
                <a16:creationId xmlns:a16="http://schemas.microsoft.com/office/drawing/2014/main" id="{B7FC31C3-51B8-4C54-8E5D-C536E1B72EDD}"/>
              </a:ext>
            </a:extLst>
          </p:cNvPr>
          <p:cNvSpPr txBox="1"/>
          <p:nvPr/>
        </p:nvSpPr>
        <p:spPr>
          <a:xfrm>
            <a:off x="608897" y="1196752"/>
            <a:ext cx="4755189" cy="707886"/>
          </a:xfrm>
          <a:prstGeom prst="rect">
            <a:avLst/>
          </a:prstGeom>
          <a:noFill/>
        </p:spPr>
        <p:txBody>
          <a:bodyPr wrap="square" rtlCol="0">
            <a:spAutoFit/>
          </a:bodyPr>
          <a:lstStyle/>
          <a:p>
            <a:r>
              <a:rPr kumimoji="1" lang="ja-JP" altLang="en-US" sz="2000" dirty="0"/>
              <a:t>天体に向かって自由落下する観測者から見ると，</a:t>
            </a:r>
          </a:p>
        </p:txBody>
      </p:sp>
      <p:pic>
        <p:nvPicPr>
          <p:cNvPr id="11" name="図 10">
            <a:extLst>
              <a:ext uri="{FF2B5EF4-FFF2-40B4-BE49-F238E27FC236}">
                <a16:creationId xmlns:a16="http://schemas.microsoft.com/office/drawing/2014/main" id="{FF94FF0E-C058-4391-9097-B5C4ABCB7004}"/>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040945" y="2016310"/>
            <a:ext cx="2704759" cy="527239"/>
          </a:xfrm>
          <a:prstGeom prst="rect">
            <a:avLst/>
          </a:prstGeom>
        </p:spPr>
      </p:pic>
      <p:pic>
        <p:nvPicPr>
          <p:cNvPr id="15" name="図 14">
            <a:extLst>
              <a:ext uri="{FF2B5EF4-FFF2-40B4-BE49-F238E27FC236}">
                <a16:creationId xmlns:a16="http://schemas.microsoft.com/office/drawing/2014/main" id="{F78748AD-9F15-415C-A06B-547225565918}"/>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037901" y="2520310"/>
            <a:ext cx="3669333" cy="626286"/>
          </a:xfrm>
          <a:prstGeom prst="rect">
            <a:avLst/>
          </a:prstGeom>
        </p:spPr>
      </p:pic>
      <p:pic>
        <p:nvPicPr>
          <p:cNvPr id="19" name="図 18">
            <a:extLst>
              <a:ext uri="{FF2B5EF4-FFF2-40B4-BE49-F238E27FC236}">
                <a16:creationId xmlns:a16="http://schemas.microsoft.com/office/drawing/2014/main" id="{2754AFE8-4BC8-46E6-8122-B58C143B8C48}"/>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055821" y="3866620"/>
            <a:ext cx="3549687" cy="516662"/>
          </a:xfrm>
          <a:prstGeom prst="rect">
            <a:avLst/>
          </a:prstGeom>
        </p:spPr>
      </p:pic>
      <p:sp>
        <p:nvSpPr>
          <p:cNvPr id="20" name="矢印: 下 19">
            <a:extLst>
              <a:ext uri="{FF2B5EF4-FFF2-40B4-BE49-F238E27FC236}">
                <a16:creationId xmlns:a16="http://schemas.microsoft.com/office/drawing/2014/main" id="{4AAE1AB2-2FA4-49BF-8A6B-4C085910001A}"/>
              </a:ext>
            </a:extLst>
          </p:cNvPr>
          <p:cNvSpPr/>
          <p:nvPr/>
        </p:nvSpPr>
        <p:spPr>
          <a:xfrm>
            <a:off x="2337089" y="3382866"/>
            <a:ext cx="663845"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643FE233-E903-4F00-9498-2765B967A3F0}"/>
                  </a:ext>
                </a:extLst>
              </p:cNvPr>
              <p:cNvSpPr txBox="1"/>
              <p:nvPr/>
            </p:nvSpPr>
            <p:spPr>
              <a:xfrm>
                <a:off x="608897" y="4645585"/>
                <a:ext cx="4896544" cy="1015663"/>
              </a:xfrm>
              <a:prstGeom prst="rect">
                <a:avLst/>
              </a:prstGeom>
              <a:noFill/>
            </p:spPr>
            <p:txBody>
              <a:bodyPr wrap="square" rtlCol="0">
                <a:spAutoFit/>
              </a:bodyPr>
              <a:lstStyle/>
              <a:p>
                <a14:m>
                  <m:oMath xmlns:m="http://schemas.openxmlformats.org/officeDocument/2006/math">
                    <m:r>
                      <a:rPr kumimoji="1" lang="en-US" altLang="ja-JP" sz="2000" b="0" i="1" smtClean="0">
                        <a:latin typeface="Cambria Math" panose="02040503050406030204" pitchFamily="18" charset="0"/>
                      </a:rPr>
                      <m:t>𝑟</m:t>
                    </m:r>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𝑟</m:t>
                        </m:r>
                      </m:e>
                      <m:sub>
                        <m:r>
                          <a:rPr kumimoji="1" lang="en-US" altLang="ja-JP" sz="2000" b="0" i="1" smtClean="0">
                            <a:latin typeface="Cambria Math" panose="02040503050406030204" pitchFamily="18" charset="0"/>
                          </a:rPr>
                          <m:t>h</m:t>
                        </m:r>
                      </m:sub>
                    </m:sSub>
                  </m:oMath>
                </a14:m>
                <a:r>
                  <a:rPr kumimoji="1" lang="ja-JP" altLang="en-US" sz="2000" dirty="0"/>
                  <a:t>面には何の特異性もなく，観測者はスムーズにこの面を通過することができる！</a:t>
                </a:r>
                <a:endParaRPr kumimoji="1" lang="en-US" altLang="ja-JP" sz="2000" dirty="0"/>
              </a:p>
              <a:p>
                <a:r>
                  <a:rPr lang="en-US" altLang="ja-JP" sz="2000" dirty="0"/>
                  <a:t>[Lemaitre G 1933]</a:t>
                </a:r>
                <a:endParaRPr kumimoji="1" lang="ja-JP" altLang="en-US" sz="2000" dirty="0"/>
              </a:p>
            </p:txBody>
          </p:sp>
        </mc:Choice>
        <mc:Fallback xmlns="">
          <p:sp>
            <p:nvSpPr>
              <p:cNvPr id="21" name="テキスト ボックス 20">
                <a:extLst>
                  <a:ext uri="{FF2B5EF4-FFF2-40B4-BE49-F238E27FC236}">
                    <a16:creationId xmlns:a16="http://schemas.microsoft.com/office/drawing/2014/main" id="{643FE233-E903-4F00-9498-2765B967A3F0}"/>
                  </a:ext>
                </a:extLst>
              </p:cNvPr>
              <p:cNvSpPr txBox="1">
                <a:spLocks noRot="1" noChangeAspect="1" noMove="1" noResize="1" noEditPoints="1" noAdjustHandles="1" noChangeArrowheads="1" noChangeShapeType="1" noTextEdit="1"/>
              </p:cNvSpPr>
              <p:nvPr/>
            </p:nvSpPr>
            <p:spPr>
              <a:xfrm>
                <a:off x="608897" y="4645585"/>
                <a:ext cx="4896544" cy="1015663"/>
              </a:xfrm>
              <a:prstGeom prst="rect">
                <a:avLst/>
              </a:prstGeom>
              <a:blipFill>
                <a:blip r:embed="rId9"/>
                <a:stretch>
                  <a:fillRect l="-1370" t="-4192" r="-1245" b="-9581"/>
                </a:stretch>
              </a:blipFill>
            </p:spPr>
            <p:txBody>
              <a:bodyPr/>
              <a:lstStyle/>
              <a:p>
                <a:r>
                  <a:rPr lang="ja-JP" altLang="en-US">
                    <a:noFill/>
                  </a:rPr>
                  <a:t> </a:t>
                </a:r>
              </a:p>
            </p:txBody>
          </p:sp>
        </mc:Fallback>
      </mc:AlternateContent>
      <p:grpSp>
        <p:nvGrpSpPr>
          <p:cNvPr id="42" name="グループ化 41">
            <a:extLst>
              <a:ext uri="{FF2B5EF4-FFF2-40B4-BE49-F238E27FC236}">
                <a16:creationId xmlns:a16="http://schemas.microsoft.com/office/drawing/2014/main" id="{7A6BD0C1-13D8-43AD-8AE6-DABF836F9DC4}"/>
              </a:ext>
            </a:extLst>
          </p:cNvPr>
          <p:cNvGrpSpPr/>
          <p:nvPr/>
        </p:nvGrpSpPr>
        <p:grpSpPr>
          <a:xfrm>
            <a:off x="5527025" y="3448083"/>
            <a:ext cx="3194159" cy="2708764"/>
            <a:chOff x="5580200" y="2160396"/>
            <a:chExt cx="3194159" cy="2708764"/>
          </a:xfrm>
        </p:grpSpPr>
        <p:cxnSp>
          <p:nvCxnSpPr>
            <p:cNvPr id="23" name="直線矢印コネクタ 22">
              <a:extLst>
                <a:ext uri="{FF2B5EF4-FFF2-40B4-BE49-F238E27FC236}">
                  <a16:creationId xmlns:a16="http://schemas.microsoft.com/office/drawing/2014/main" id="{D9367860-DF04-4E67-9807-5F1508829D80}"/>
                </a:ext>
              </a:extLst>
            </p:cNvPr>
            <p:cNvCxnSpPr>
              <a:cxnSpLocks/>
            </p:cNvCxnSpPr>
            <p:nvPr/>
          </p:nvCxnSpPr>
          <p:spPr>
            <a:xfrm flipV="1">
              <a:off x="6012160" y="2361222"/>
              <a:ext cx="0" cy="25079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74790E13-5A71-404F-9540-08A2BF9D4C67}"/>
                </a:ext>
              </a:extLst>
            </p:cNvPr>
            <p:cNvCxnSpPr/>
            <p:nvPr/>
          </p:nvCxnSpPr>
          <p:spPr>
            <a:xfrm>
              <a:off x="6012160" y="4149080"/>
              <a:ext cx="24482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DC122D05-DE07-4EA0-8C08-C131214F2817}"/>
                </a:ext>
              </a:extLst>
            </p:cNvPr>
            <p:cNvCxnSpPr/>
            <p:nvPr/>
          </p:nvCxnSpPr>
          <p:spPr>
            <a:xfrm flipV="1">
              <a:off x="6012159" y="2361222"/>
              <a:ext cx="1800201" cy="17878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F037355-AEA5-4DE0-803C-D6B34A00A732}"/>
                </a:ext>
              </a:extLst>
            </p:cNvPr>
            <p:cNvCxnSpPr>
              <a:cxnSpLocks/>
            </p:cNvCxnSpPr>
            <p:nvPr/>
          </p:nvCxnSpPr>
          <p:spPr>
            <a:xfrm flipV="1">
              <a:off x="5994820" y="3081302"/>
              <a:ext cx="1800201" cy="178785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E8BB4F43-C860-4B45-9BDA-79991F9A40AF}"/>
                    </a:ext>
                  </a:extLst>
                </p:cNvPr>
                <p:cNvSpPr txBox="1"/>
                <p:nvPr/>
              </p:nvSpPr>
              <p:spPr>
                <a:xfrm>
                  <a:off x="7867064" y="2160396"/>
                  <a:ext cx="66107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FF0000"/>
                            </a:solidFill>
                            <a:latin typeface="Cambria Math" panose="02040503050406030204" pitchFamily="18" charset="0"/>
                          </a:rPr>
                          <m:t>𝑟</m:t>
                        </m:r>
                        <m:r>
                          <a:rPr kumimoji="1" lang="en-US" altLang="ja-JP" sz="2000" b="0" i="1" smtClean="0">
                            <a:solidFill>
                              <a:srgbClr val="FF0000"/>
                            </a:solidFill>
                            <a:latin typeface="Cambria Math" panose="02040503050406030204" pitchFamily="18" charset="0"/>
                          </a:rPr>
                          <m:t>=0</m:t>
                        </m:r>
                      </m:oMath>
                    </m:oMathPara>
                  </a14:m>
                  <a:endParaRPr kumimoji="1" lang="ja-JP" altLang="en-US" sz="2000" dirty="0">
                    <a:solidFill>
                      <a:srgbClr val="FF0000"/>
                    </a:solidFill>
                  </a:endParaRPr>
                </a:p>
              </p:txBody>
            </p:sp>
          </mc:Choice>
          <mc:Fallback xmlns="">
            <p:sp>
              <p:nvSpPr>
                <p:cNvPr id="33" name="テキスト ボックス 32">
                  <a:extLst>
                    <a:ext uri="{FF2B5EF4-FFF2-40B4-BE49-F238E27FC236}">
                      <a16:creationId xmlns:a16="http://schemas.microsoft.com/office/drawing/2014/main" id="{E8BB4F43-C860-4B45-9BDA-79991F9A40AF}"/>
                    </a:ext>
                  </a:extLst>
                </p:cNvPr>
                <p:cNvSpPr txBox="1">
                  <a:spLocks noRot="1" noChangeAspect="1" noMove="1" noResize="1" noEditPoints="1" noAdjustHandles="1" noChangeArrowheads="1" noChangeShapeType="1" noTextEdit="1"/>
                </p:cNvSpPr>
                <p:nvPr/>
              </p:nvSpPr>
              <p:spPr>
                <a:xfrm>
                  <a:off x="7867064" y="2160396"/>
                  <a:ext cx="661078" cy="307777"/>
                </a:xfrm>
                <a:prstGeom prst="rect">
                  <a:avLst/>
                </a:prstGeom>
                <a:blipFill>
                  <a:blip r:embed="rId10"/>
                  <a:stretch>
                    <a:fillRect l="-5556" r="-8333" b="-6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CA1E7CE8-4341-4C94-BD5F-C78CF706203D}"/>
                    </a:ext>
                  </a:extLst>
                </p:cNvPr>
                <p:cNvSpPr txBox="1"/>
                <p:nvPr/>
              </p:nvSpPr>
              <p:spPr>
                <a:xfrm>
                  <a:off x="7867064" y="2840887"/>
                  <a:ext cx="74449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chemeClr val="bg2">
                                <a:lumMod val="50000"/>
                              </a:schemeClr>
                            </a:solidFill>
                            <a:latin typeface="Cambria Math" panose="02040503050406030204" pitchFamily="18" charset="0"/>
                          </a:rPr>
                          <m:t>𝑟</m:t>
                        </m:r>
                        <m:r>
                          <a:rPr kumimoji="1" lang="en-US" altLang="ja-JP" sz="2000" b="0" i="1" smtClean="0">
                            <a:solidFill>
                              <a:schemeClr val="bg2">
                                <a:lumMod val="50000"/>
                              </a:schemeClr>
                            </a:solidFill>
                            <a:latin typeface="Cambria Math" panose="02040503050406030204" pitchFamily="18" charset="0"/>
                          </a:rPr>
                          <m:t>=</m:t>
                        </m:r>
                        <m:sSub>
                          <m:sSubPr>
                            <m:ctrlPr>
                              <a:rPr kumimoji="1" lang="en-US" altLang="ja-JP" sz="2000" b="0" i="1" smtClean="0">
                                <a:solidFill>
                                  <a:schemeClr val="bg2">
                                    <a:lumMod val="50000"/>
                                  </a:schemeClr>
                                </a:solidFill>
                                <a:latin typeface="Cambria Math" panose="02040503050406030204" pitchFamily="18" charset="0"/>
                              </a:rPr>
                            </m:ctrlPr>
                          </m:sSubPr>
                          <m:e>
                            <m:r>
                              <a:rPr kumimoji="1" lang="en-US" altLang="ja-JP" sz="2000" b="0" i="1" smtClean="0">
                                <a:solidFill>
                                  <a:schemeClr val="bg2">
                                    <a:lumMod val="50000"/>
                                  </a:schemeClr>
                                </a:solidFill>
                                <a:latin typeface="Cambria Math" panose="02040503050406030204" pitchFamily="18" charset="0"/>
                              </a:rPr>
                              <m:t>𝑟</m:t>
                            </m:r>
                          </m:e>
                          <m:sub>
                            <m:r>
                              <a:rPr kumimoji="1" lang="en-US" altLang="ja-JP" sz="2000" b="0" i="1" smtClean="0">
                                <a:solidFill>
                                  <a:schemeClr val="bg2">
                                    <a:lumMod val="50000"/>
                                  </a:schemeClr>
                                </a:solidFill>
                                <a:latin typeface="Cambria Math" panose="02040503050406030204" pitchFamily="18" charset="0"/>
                              </a:rPr>
                              <m:t>h</m:t>
                            </m:r>
                          </m:sub>
                        </m:sSub>
                      </m:oMath>
                    </m:oMathPara>
                  </a14:m>
                  <a:endParaRPr kumimoji="1" lang="ja-JP" altLang="en-US" sz="2000" dirty="0">
                    <a:solidFill>
                      <a:schemeClr val="bg2">
                        <a:lumMod val="50000"/>
                      </a:schemeClr>
                    </a:solidFill>
                  </a:endParaRPr>
                </a:p>
              </p:txBody>
            </p:sp>
          </mc:Choice>
          <mc:Fallback xmlns="">
            <p:sp>
              <p:nvSpPr>
                <p:cNvPr id="34" name="テキスト ボックス 33">
                  <a:extLst>
                    <a:ext uri="{FF2B5EF4-FFF2-40B4-BE49-F238E27FC236}">
                      <a16:creationId xmlns:a16="http://schemas.microsoft.com/office/drawing/2014/main" id="{CA1E7CE8-4341-4C94-BD5F-C78CF706203D}"/>
                    </a:ext>
                  </a:extLst>
                </p:cNvPr>
                <p:cNvSpPr txBox="1">
                  <a:spLocks noRot="1" noChangeAspect="1" noMove="1" noResize="1" noEditPoints="1" noAdjustHandles="1" noChangeArrowheads="1" noChangeShapeType="1" noTextEdit="1"/>
                </p:cNvSpPr>
                <p:nvPr/>
              </p:nvSpPr>
              <p:spPr>
                <a:xfrm>
                  <a:off x="7867064" y="2840887"/>
                  <a:ext cx="744499" cy="307777"/>
                </a:xfrm>
                <a:prstGeom prst="rect">
                  <a:avLst/>
                </a:prstGeom>
                <a:blipFill>
                  <a:blip r:embed="rId11"/>
                  <a:stretch>
                    <a:fillRect l="-4918" r="-2459" b="-156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97EB7D96-415F-4E65-9F96-716AAC90AF96}"/>
                    </a:ext>
                  </a:extLst>
                </p:cNvPr>
                <p:cNvSpPr txBox="1"/>
                <p:nvPr/>
              </p:nvSpPr>
              <p:spPr>
                <a:xfrm>
                  <a:off x="7570440" y="4217724"/>
                  <a:ext cx="1203919" cy="3193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𝜒</m:t>
                                </m:r>
                                <m:r>
                                  <a:rPr kumimoji="1" lang="en-US" altLang="ja-JP" sz="2000" b="0" i="1" smtClean="0">
                                    <a:latin typeface="Cambria Math" panose="02040503050406030204" pitchFamily="18" charset="0"/>
                                  </a:rPr>
                                  <m:t> / </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𝑟</m:t>
                                    </m:r>
                                  </m:e>
                                  <m:sub>
                                    <m:r>
                                      <a:rPr kumimoji="1" lang="en-US" altLang="ja-JP" sz="2000" b="0" i="1" smtClean="0">
                                        <a:latin typeface="Cambria Math" panose="02040503050406030204" pitchFamily="18" charset="0"/>
                                      </a:rPr>
                                      <m:t>h</m:t>
                                    </m:r>
                                  </m:sub>
                                </m:sSub>
                              </m:e>
                            </m:d>
                          </m:e>
                          <m:sup>
                            <m:r>
                              <a:rPr kumimoji="1" lang="en-US" altLang="ja-JP" sz="2000" b="0" i="1" smtClean="0">
                                <a:latin typeface="Cambria Math" panose="02040503050406030204" pitchFamily="18" charset="0"/>
                              </a:rPr>
                              <m:t>3/2</m:t>
                            </m:r>
                          </m:sup>
                        </m:sSup>
                      </m:oMath>
                    </m:oMathPara>
                  </a14:m>
                  <a:endParaRPr kumimoji="1" lang="ja-JP" altLang="en-US" dirty="0"/>
                </a:p>
              </p:txBody>
            </p:sp>
          </mc:Choice>
          <mc:Fallback xmlns="">
            <p:sp>
              <p:nvSpPr>
                <p:cNvPr id="35" name="テキスト ボックス 34">
                  <a:extLst>
                    <a:ext uri="{FF2B5EF4-FFF2-40B4-BE49-F238E27FC236}">
                      <a16:creationId xmlns:a16="http://schemas.microsoft.com/office/drawing/2014/main" id="{97EB7D96-415F-4E65-9F96-716AAC90AF96}"/>
                    </a:ext>
                  </a:extLst>
                </p:cNvPr>
                <p:cNvSpPr txBox="1">
                  <a:spLocks noRot="1" noChangeAspect="1" noMove="1" noResize="1" noEditPoints="1" noAdjustHandles="1" noChangeArrowheads="1" noChangeShapeType="1" noTextEdit="1"/>
                </p:cNvSpPr>
                <p:nvPr/>
              </p:nvSpPr>
              <p:spPr>
                <a:xfrm>
                  <a:off x="7570440" y="4217724"/>
                  <a:ext cx="1203919" cy="319318"/>
                </a:xfrm>
                <a:prstGeom prst="rect">
                  <a:avLst/>
                </a:prstGeom>
                <a:blipFill>
                  <a:blip r:embed="rId12"/>
                  <a:stretch>
                    <a:fillRect t="-7547" r="-2020" b="-320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6074AFD6-FE85-4F05-87C5-96E49324FDEC}"/>
                    </a:ext>
                  </a:extLst>
                </p:cNvPr>
                <p:cNvSpPr txBox="1"/>
                <p:nvPr/>
              </p:nvSpPr>
              <p:spPr>
                <a:xfrm>
                  <a:off x="5580200" y="2481228"/>
                  <a:ext cx="282193" cy="5769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𝜏</m:t>
                            </m:r>
                          </m:num>
                          <m:den>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𝑟</m:t>
                                </m:r>
                              </m:e>
                              <m:sub>
                                <m:r>
                                  <a:rPr kumimoji="1" lang="en-US" altLang="ja-JP" sz="2000" b="0" i="1" smtClean="0">
                                    <a:latin typeface="Cambria Math" panose="02040503050406030204" pitchFamily="18" charset="0"/>
                                  </a:rPr>
                                  <m:t>h</m:t>
                                </m:r>
                              </m:sub>
                            </m:sSub>
                          </m:den>
                        </m:f>
                      </m:oMath>
                    </m:oMathPara>
                  </a14:m>
                  <a:endParaRPr kumimoji="1" lang="ja-JP" altLang="en-US" dirty="0"/>
                </a:p>
              </p:txBody>
            </p:sp>
          </mc:Choice>
          <mc:Fallback xmlns="">
            <p:sp>
              <p:nvSpPr>
                <p:cNvPr id="36" name="テキスト ボックス 35">
                  <a:extLst>
                    <a:ext uri="{FF2B5EF4-FFF2-40B4-BE49-F238E27FC236}">
                      <a16:creationId xmlns:a16="http://schemas.microsoft.com/office/drawing/2014/main" id="{6074AFD6-FE85-4F05-87C5-96E49324FDEC}"/>
                    </a:ext>
                  </a:extLst>
                </p:cNvPr>
                <p:cNvSpPr txBox="1">
                  <a:spLocks noRot="1" noChangeAspect="1" noMove="1" noResize="1" noEditPoints="1" noAdjustHandles="1" noChangeArrowheads="1" noChangeShapeType="1" noTextEdit="1"/>
                </p:cNvSpPr>
                <p:nvPr/>
              </p:nvSpPr>
              <p:spPr>
                <a:xfrm>
                  <a:off x="5580200" y="2481228"/>
                  <a:ext cx="282193" cy="576953"/>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93C44B03-55BB-459F-9C67-E7FCAF0AE98B}"/>
                    </a:ext>
                  </a:extLst>
                </p:cNvPr>
                <p:cNvSpPr txBox="1"/>
                <p:nvPr/>
              </p:nvSpPr>
              <p:spPr>
                <a:xfrm>
                  <a:off x="6060495" y="4149080"/>
                  <a:ext cx="1779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0</m:t>
                        </m:r>
                      </m:oMath>
                    </m:oMathPara>
                  </a14:m>
                  <a:endParaRPr kumimoji="1" lang="ja-JP" altLang="en-US" dirty="0"/>
                </a:p>
              </p:txBody>
            </p:sp>
          </mc:Choice>
          <mc:Fallback xmlns="">
            <p:sp>
              <p:nvSpPr>
                <p:cNvPr id="37" name="テキスト ボックス 36">
                  <a:extLst>
                    <a:ext uri="{FF2B5EF4-FFF2-40B4-BE49-F238E27FC236}">
                      <a16:creationId xmlns:a16="http://schemas.microsoft.com/office/drawing/2014/main" id="{93C44B03-55BB-459F-9C67-E7FCAF0AE98B}"/>
                    </a:ext>
                  </a:extLst>
                </p:cNvPr>
                <p:cNvSpPr txBox="1">
                  <a:spLocks noRot="1" noChangeAspect="1" noMove="1" noResize="1" noEditPoints="1" noAdjustHandles="1" noChangeArrowheads="1" noChangeShapeType="1" noTextEdit="1"/>
                </p:cNvSpPr>
                <p:nvPr/>
              </p:nvSpPr>
              <p:spPr>
                <a:xfrm>
                  <a:off x="6060495" y="4149080"/>
                  <a:ext cx="177933" cy="276999"/>
                </a:xfrm>
                <a:prstGeom prst="rect">
                  <a:avLst/>
                </a:prstGeom>
                <a:blipFill>
                  <a:blip r:embed="rId14"/>
                  <a:stretch>
                    <a:fillRect l="-30000" r="-30000"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8FF07960-FEB4-4B57-886E-733688111146}"/>
                    </a:ext>
                  </a:extLst>
                </p:cNvPr>
                <p:cNvSpPr txBox="1"/>
                <p:nvPr/>
              </p:nvSpPr>
              <p:spPr>
                <a:xfrm>
                  <a:off x="6646031" y="4149080"/>
                  <a:ext cx="1779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1</m:t>
                        </m:r>
                      </m:oMath>
                    </m:oMathPara>
                  </a14:m>
                  <a:endParaRPr kumimoji="1" lang="ja-JP" altLang="en-US" dirty="0"/>
                </a:p>
              </p:txBody>
            </p:sp>
          </mc:Choice>
          <mc:Fallback xmlns="">
            <p:sp>
              <p:nvSpPr>
                <p:cNvPr id="38" name="テキスト ボックス 37">
                  <a:extLst>
                    <a:ext uri="{FF2B5EF4-FFF2-40B4-BE49-F238E27FC236}">
                      <a16:creationId xmlns:a16="http://schemas.microsoft.com/office/drawing/2014/main" id="{8FF07960-FEB4-4B57-886E-733688111146}"/>
                    </a:ext>
                  </a:extLst>
                </p:cNvPr>
                <p:cNvSpPr txBox="1">
                  <a:spLocks noRot="1" noChangeAspect="1" noMove="1" noResize="1" noEditPoints="1" noAdjustHandles="1" noChangeArrowheads="1" noChangeShapeType="1" noTextEdit="1"/>
                </p:cNvSpPr>
                <p:nvPr/>
              </p:nvSpPr>
              <p:spPr>
                <a:xfrm>
                  <a:off x="6646031" y="4149080"/>
                  <a:ext cx="177933" cy="276999"/>
                </a:xfrm>
                <a:prstGeom prst="rect">
                  <a:avLst/>
                </a:prstGeom>
                <a:blipFill>
                  <a:blip r:embed="rId15"/>
                  <a:stretch>
                    <a:fillRect l="-34483" r="-31034" b="-6667"/>
                  </a:stretch>
                </a:blipFill>
              </p:spPr>
              <p:txBody>
                <a:bodyPr/>
                <a:lstStyle/>
                <a:p>
                  <a:r>
                    <a:rPr lang="ja-JP" altLang="en-US">
                      <a:noFill/>
                    </a:rPr>
                    <a:t> </a:t>
                  </a:r>
                </a:p>
              </p:txBody>
            </p:sp>
          </mc:Fallback>
        </mc:AlternateContent>
        <p:cxnSp>
          <p:nvCxnSpPr>
            <p:cNvPr id="40" name="直線矢印コネクタ 39">
              <a:extLst>
                <a:ext uri="{FF2B5EF4-FFF2-40B4-BE49-F238E27FC236}">
                  <a16:creationId xmlns:a16="http://schemas.microsoft.com/office/drawing/2014/main" id="{6B20693E-569D-49E4-89ED-6321928F012F}"/>
                </a:ext>
              </a:extLst>
            </p:cNvPr>
            <p:cNvCxnSpPr>
              <a:cxnSpLocks/>
            </p:cNvCxnSpPr>
            <p:nvPr/>
          </p:nvCxnSpPr>
          <p:spPr>
            <a:xfrm flipV="1">
              <a:off x="7236296" y="2994775"/>
              <a:ext cx="0" cy="1658361"/>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pic>
        <p:nvPicPr>
          <p:cNvPr id="44" name="図 43" descr="ダイアグラム, 概略図&#10;&#10;自動的に生成された説明">
            <a:extLst>
              <a:ext uri="{FF2B5EF4-FFF2-40B4-BE49-F238E27FC236}">
                <a16:creationId xmlns:a16="http://schemas.microsoft.com/office/drawing/2014/main" id="{9F1767B3-7E3B-4148-8640-E302C08D798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07320" y="726211"/>
            <a:ext cx="2457135" cy="2457135"/>
          </a:xfrm>
          <a:prstGeom prst="rect">
            <a:avLst/>
          </a:prstGeom>
        </p:spPr>
      </p:pic>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3C68F59A-9AD2-44AB-A2DA-D4E55343FB9B}"/>
                  </a:ext>
                </a:extLst>
              </p:cNvPr>
              <p:cNvSpPr txBox="1"/>
              <p:nvPr/>
            </p:nvSpPr>
            <p:spPr>
              <a:xfrm>
                <a:off x="5668121" y="815567"/>
                <a:ext cx="282193" cy="6079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𝑡</m:t>
                          </m:r>
                        </m:num>
                        <m:den>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𝑟</m:t>
                              </m:r>
                            </m:e>
                            <m:sub>
                              <m:r>
                                <a:rPr kumimoji="1" lang="en-US" altLang="ja-JP" sz="2000" b="0" i="1" smtClean="0">
                                  <a:latin typeface="Cambria Math" panose="02040503050406030204" pitchFamily="18" charset="0"/>
                                </a:rPr>
                                <m:t>h</m:t>
                              </m:r>
                            </m:sub>
                          </m:sSub>
                        </m:den>
                      </m:f>
                    </m:oMath>
                  </m:oMathPara>
                </a14:m>
                <a:endParaRPr kumimoji="1" lang="ja-JP" altLang="en-US" dirty="0"/>
              </a:p>
            </p:txBody>
          </p:sp>
        </mc:Choice>
        <mc:Fallback xmlns="">
          <p:sp>
            <p:nvSpPr>
              <p:cNvPr id="45" name="テキスト ボックス 44">
                <a:extLst>
                  <a:ext uri="{FF2B5EF4-FFF2-40B4-BE49-F238E27FC236}">
                    <a16:creationId xmlns:a16="http://schemas.microsoft.com/office/drawing/2014/main" id="{3C68F59A-9AD2-44AB-A2DA-D4E55343FB9B}"/>
                  </a:ext>
                </a:extLst>
              </p:cNvPr>
              <p:cNvSpPr txBox="1">
                <a:spLocks noRot="1" noChangeAspect="1" noMove="1" noResize="1" noEditPoints="1" noAdjustHandles="1" noChangeArrowheads="1" noChangeShapeType="1" noTextEdit="1"/>
              </p:cNvSpPr>
              <p:nvPr/>
            </p:nvSpPr>
            <p:spPr>
              <a:xfrm>
                <a:off x="5668121" y="815567"/>
                <a:ext cx="282193" cy="607923"/>
              </a:xfrm>
              <a:prstGeom prst="rect">
                <a:avLst/>
              </a:prstGeom>
              <a:blipFill>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8853F0A4-979C-47DA-AF84-3A950A5D1B7C}"/>
                  </a:ext>
                </a:extLst>
              </p:cNvPr>
              <p:cNvSpPr txBox="1"/>
              <p:nvPr/>
            </p:nvSpPr>
            <p:spPr>
              <a:xfrm>
                <a:off x="8447183" y="2520310"/>
                <a:ext cx="53469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𝑟</m:t>
                      </m:r>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𝑟</m:t>
                          </m:r>
                        </m:e>
                        <m:sub>
                          <m:r>
                            <a:rPr kumimoji="1" lang="en-US" altLang="ja-JP" sz="2000" b="0" i="1" smtClean="0">
                              <a:latin typeface="Cambria Math" panose="02040503050406030204" pitchFamily="18" charset="0"/>
                            </a:rPr>
                            <m:t>h</m:t>
                          </m:r>
                        </m:sub>
                      </m:sSub>
                    </m:oMath>
                  </m:oMathPara>
                </a14:m>
                <a:endParaRPr kumimoji="1" lang="ja-JP" altLang="en-US" dirty="0"/>
              </a:p>
            </p:txBody>
          </p:sp>
        </mc:Choice>
        <mc:Fallback xmlns="">
          <p:sp>
            <p:nvSpPr>
              <p:cNvPr id="46" name="テキスト ボックス 45">
                <a:extLst>
                  <a:ext uri="{FF2B5EF4-FFF2-40B4-BE49-F238E27FC236}">
                    <a16:creationId xmlns:a16="http://schemas.microsoft.com/office/drawing/2014/main" id="{8853F0A4-979C-47DA-AF84-3A950A5D1B7C}"/>
                  </a:ext>
                </a:extLst>
              </p:cNvPr>
              <p:cNvSpPr txBox="1">
                <a:spLocks noRot="1" noChangeAspect="1" noMove="1" noResize="1" noEditPoints="1" noAdjustHandles="1" noChangeArrowheads="1" noChangeShapeType="1" noTextEdit="1"/>
              </p:cNvSpPr>
              <p:nvPr/>
            </p:nvSpPr>
            <p:spPr>
              <a:xfrm>
                <a:off x="8447183" y="2520310"/>
                <a:ext cx="534698" cy="307777"/>
              </a:xfrm>
              <a:prstGeom prst="rect">
                <a:avLst/>
              </a:prstGeom>
              <a:blipFill>
                <a:blip r:embed="rId18"/>
                <a:stretch>
                  <a:fillRect l="-6897" r="-5747"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250F3C80-D0AB-4385-945E-48120EA5B73C}"/>
                  </a:ext>
                </a:extLst>
              </p:cNvPr>
              <p:cNvSpPr txBox="1"/>
              <p:nvPr/>
            </p:nvSpPr>
            <p:spPr>
              <a:xfrm>
                <a:off x="6096286" y="2536359"/>
                <a:ext cx="1779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0</m:t>
                      </m:r>
                    </m:oMath>
                  </m:oMathPara>
                </a14:m>
                <a:endParaRPr kumimoji="1" lang="ja-JP" altLang="en-US" dirty="0"/>
              </a:p>
            </p:txBody>
          </p:sp>
        </mc:Choice>
        <mc:Fallback xmlns="">
          <p:sp>
            <p:nvSpPr>
              <p:cNvPr id="47" name="テキスト ボックス 46">
                <a:extLst>
                  <a:ext uri="{FF2B5EF4-FFF2-40B4-BE49-F238E27FC236}">
                    <a16:creationId xmlns:a16="http://schemas.microsoft.com/office/drawing/2014/main" id="{250F3C80-D0AB-4385-945E-48120EA5B73C}"/>
                  </a:ext>
                </a:extLst>
              </p:cNvPr>
              <p:cNvSpPr txBox="1">
                <a:spLocks noRot="1" noChangeAspect="1" noMove="1" noResize="1" noEditPoints="1" noAdjustHandles="1" noChangeArrowheads="1" noChangeShapeType="1" noTextEdit="1"/>
              </p:cNvSpPr>
              <p:nvPr/>
            </p:nvSpPr>
            <p:spPr>
              <a:xfrm>
                <a:off x="6096286" y="2536359"/>
                <a:ext cx="177933" cy="276999"/>
              </a:xfrm>
              <a:prstGeom prst="rect">
                <a:avLst/>
              </a:prstGeom>
              <a:blipFill>
                <a:blip r:embed="rId19"/>
                <a:stretch>
                  <a:fillRect l="-31034" r="-34483" b="-65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6C49245A-3D32-4FD6-A5EA-80620250684A}"/>
                  </a:ext>
                </a:extLst>
              </p:cNvPr>
              <p:cNvSpPr txBox="1"/>
              <p:nvPr/>
            </p:nvSpPr>
            <p:spPr>
              <a:xfrm>
                <a:off x="6672577" y="2536359"/>
                <a:ext cx="16916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1</m:t>
                      </m:r>
                    </m:oMath>
                  </m:oMathPara>
                </a14:m>
                <a:endParaRPr kumimoji="1" lang="ja-JP" altLang="en-US" dirty="0"/>
              </a:p>
            </p:txBody>
          </p:sp>
        </mc:Choice>
        <mc:Fallback xmlns="">
          <p:sp>
            <p:nvSpPr>
              <p:cNvPr id="48" name="テキスト ボックス 47">
                <a:extLst>
                  <a:ext uri="{FF2B5EF4-FFF2-40B4-BE49-F238E27FC236}">
                    <a16:creationId xmlns:a16="http://schemas.microsoft.com/office/drawing/2014/main" id="{6C49245A-3D32-4FD6-A5EA-80620250684A}"/>
                  </a:ext>
                </a:extLst>
              </p:cNvPr>
              <p:cNvSpPr txBox="1">
                <a:spLocks noRot="1" noChangeAspect="1" noMove="1" noResize="1" noEditPoints="1" noAdjustHandles="1" noChangeArrowheads="1" noChangeShapeType="1" noTextEdit="1"/>
              </p:cNvSpPr>
              <p:nvPr/>
            </p:nvSpPr>
            <p:spPr>
              <a:xfrm>
                <a:off x="6672577" y="2536359"/>
                <a:ext cx="169168" cy="276999"/>
              </a:xfrm>
              <a:prstGeom prst="rect">
                <a:avLst/>
              </a:prstGeom>
              <a:blipFill>
                <a:blip r:embed="rId20"/>
                <a:stretch>
                  <a:fillRect l="-40741" r="-37037" b="-65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7A61896A-3884-4E85-8435-553945C14A5C}"/>
                  </a:ext>
                </a:extLst>
              </p:cNvPr>
              <p:cNvSpPr txBox="1"/>
              <p:nvPr/>
            </p:nvSpPr>
            <p:spPr>
              <a:xfrm>
                <a:off x="613153" y="5824729"/>
                <a:ext cx="4787107" cy="707886"/>
              </a:xfrm>
              <a:prstGeom prst="rect">
                <a:avLst/>
              </a:prstGeom>
              <a:noFill/>
            </p:spPr>
            <p:txBody>
              <a:bodyPr wrap="square">
                <a:spAutoFit/>
              </a:bodyPr>
              <a:lstStyle/>
              <a:p>
                <a:r>
                  <a:rPr lang="ja-JP" altLang="en-US" sz="2000" dirty="0">
                    <a:solidFill>
                      <a:srgbClr val="C00000"/>
                    </a:solidFill>
                  </a:rPr>
                  <a:t>それでは，元の</a:t>
                </a:r>
                <a14:m>
                  <m:oMath xmlns:m="http://schemas.openxmlformats.org/officeDocument/2006/math">
                    <m:r>
                      <a:rPr lang="en-US" altLang="ja-JP" sz="2000" i="1" dirty="0" smtClean="0">
                        <a:solidFill>
                          <a:srgbClr val="C00000"/>
                        </a:solidFill>
                        <a:latin typeface="Cambria Math" panose="02040503050406030204" pitchFamily="18" charset="0"/>
                      </a:rPr>
                      <m:t>(</m:t>
                    </m:r>
                    <m:r>
                      <a:rPr lang="en-US" altLang="ja-JP" sz="2000" i="1" dirty="0" err="1">
                        <a:solidFill>
                          <a:srgbClr val="C00000"/>
                        </a:solidFill>
                        <a:latin typeface="Cambria Math" panose="02040503050406030204" pitchFamily="18" charset="0"/>
                      </a:rPr>
                      <m:t>𝑡</m:t>
                    </m:r>
                    <m:r>
                      <a:rPr lang="en-US" altLang="ja-JP" sz="2000" i="1" dirty="0" err="1">
                        <a:solidFill>
                          <a:srgbClr val="C00000"/>
                        </a:solidFill>
                        <a:latin typeface="Cambria Math" panose="02040503050406030204" pitchFamily="18" charset="0"/>
                      </a:rPr>
                      <m:t>,</m:t>
                    </m:r>
                    <m:r>
                      <a:rPr lang="en-US" altLang="ja-JP" sz="2000" i="1" dirty="0" err="1">
                        <a:solidFill>
                          <a:srgbClr val="C00000"/>
                        </a:solidFill>
                        <a:latin typeface="Cambria Math" panose="02040503050406030204" pitchFamily="18" charset="0"/>
                      </a:rPr>
                      <m:t>𝑟</m:t>
                    </m:r>
                    <m:r>
                      <a:rPr lang="en-US" altLang="ja-JP" sz="2000" i="1" dirty="0">
                        <a:solidFill>
                          <a:srgbClr val="C00000"/>
                        </a:solidFill>
                        <a:latin typeface="Cambria Math" panose="02040503050406030204" pitchFamily="18" charset="0"/>
                      </a:rPr>
                      <m:t>)</m:t>
                    </m:r>
                  </m:oMath>
                </a14:m>
                <a:r>
                  <a:rPr lang="ja-JP" altLang="en-US" sz="2000" dirty="0">
                    <a:solidFill>
                      <a:srgbClr val="C00000"/>
                    </a:solidFill>
                  </a:rPr>
                  <a:t>座標系での</a:t>
                </a:r>
                <a14:m>
                  <m:oMath xmlns:m="http://schemas.openxmlformats.org/officeDocument/2006/math">
                    <m:r>
                      <a:rPr lang="en-US" altLang="ja-JP" sz="2000" i="1" dirty="0" smtClean="0">
                        <a:solidFill>
                          <a:srgbClr val="C00000"/>
                        </a:solidFill>
                        <a:latin typeface="Cambria Math" panose="02040503050406030204" pitchFamily="18" charset="0"/>
                      </a:rPr>
                      <m:t>𝑟</m:t>
                    </m:r>
                    <m:r>
                      <a:rPr lang="en-US" altLang="ja-JP" sz="2000" i="1" dirty="0" smtClean="0">
                        <a:solidFill>
                          <a:srgbClr val="C00000"/>
                        </a:solidFill>
                        <a:latin typeface="Cambria Math" panose="02040503050406030204" pitchFamily="18" charset="0"/>
                      </a:rPr>
                      <m:t>=</m:t>
                    </m:r>
                    <m:sSub>
                      <m:sSubPr>
                        <m:ctrlPr>
                          <a:rPr lang="en-US" altLang="ja-JP" sz="2000" i="1" dirty="0" err="1">
                            <a:solidFill>
                              <a:srgbClr val="C00000"/>
                            </a:solidFill>
                            <a:latin typeface="Cambria Math" panose="02040503050406030204" pitchFamily="18" charset="0"/>
                          </a:rPr>
                        </m:ctrlPr>
                      </m:sSubPr>
                      <m:e>
                        <m:r>
                          <a:rPr lang="en-US" altLang="ja-JP" sz="2000" i="1" dirty="0" err="1">
                            <a:solidFill>
                              <a:srgbClr val="C00000"/>
                            </a:solidFill>
                            <a:latin typeface="Cambria Math" panose="02040503050406030204" pitchFamily="18" charset="0"/>
                          </a:rPr>
                          <m:t>𝑟</m:t>
                        </m:r>
                      </m:e>
                      <m:sub>
                        <m:r>
                          <a:rPr lang="en-US" altLang="ja-JP" sz="2000" i="1" dirty="0" err="1">
                            <a:solidFill>
                              <a:srgbClr val="C00000"/>
                            </a:solidFill>
                            <a:latin typeface="Cambria Math" panose="02040503050406030204" pitchFamily="18" charset="0"/>
                          </a:rPr>
                          <m:t>h</m:t>
                        </m:r>
                      </m:sub>
                    </m:sSub>
                  </m:oMath>
                </a14:m>
                <a:r>
                  <a:rPr lang="ja-JP" altLang="en-US" sz="2000" dirty="0">
                    <a:solidFill>
                      <a:srgbClr val="C00000"/>
                    </a:solidFill>
                  </a:rPr>
                  <a:t> 面の特異性は，なぜ生じたのだろうか？</a:t>
                </a:r>
              </a:p>
            </p:txBody>
          </p:sp>
        </mc:Choice>
        <mc:Fallback xmlns="">
          <p:sp>
            <p:nvSpPr>
              <p:cNvPr id="28" name="テキスト ボックス 27">
                <a:extLst>
                  <a:ext uri="{FF2B5EF4-FFF2-40B4-BE49-F238E27FC236}">
                    <a16:creationId xmlns:a16="http://schemas.microsoft.com/office/drawing/2014/main" id="{7A61896A-3884-4E85-8435-553945C14A5C}"/>
                  </a:ext>
                </a:extLst>
              </p:cNvPr>
              <p:cNvSpPr txBox="1">
                <a:spLocks noRot="1" noChangeAspect="1" noMove="1" noResize="1" noEditPoints="1" noAdjustHandles="1" noChangeArrowheads="1" noChangeShapeType="1" noTextEdit="1"/>
              </p:cNvSpPr>
              <p:nvPr/>
            </p:nvSpPr>
            <p:spPr>
              <a:xfrm>
                <a:off x="613153" y="5824729"/>
                <a:ext cx="4787107" cy="707886"/>
              </a:xfrm>
              <a:prstGeom prst="rect">
                <a:avLst/>
              </a:prstGeom>
              <a:blipFill>
                <a:blip r:embed="rId21"/>
                <a:stretch>
                  <a:fillRect l="-1401" t="-7759" b="-11207"/>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FE9D050F-19E6-4454-B87F-2B0D9DB772C8}"/>
              </a:ext>
            </a:extLst>
          </p:cNvPr>
          <p:cNvSpPr>
            <a:spLocks noGrp="1"/>
          </p:cNvSpPr>
          <p:nvPr>
            <p:ph type="sldNum" sz="quarter" idx="12"/>
          </p:nvPr>
        </p:nvSpPr>
        <p:spPr/>
        <p:txBody>
          <a:bodyPr/>
          <a:lstStyle/>
          <a:p>
            <a:fld id="{93E195DB-F3B1-45FB-AF15-1376C6AEA06A}" type="slidenum">
              <a:rPr kumimoji="1" lang="ja-JP" altLang="en-US" smtClean="0"/>
              <a:t>6</a:t>
            </a:fld>
            <a:endParaRPr kumimoji="1" lang="ja-JP" altLang="en-US"/>
          </a:p>
        </p:txBody>
      </p:sp>
    </p:spTree>
    <p:extLst>
      <p:ext uri="{BB962C8B-B14F-4D97-AF65-F5344CB8AC3E}">
        <p14:creationId xmlns:p14="http://schemas.microsoft.com/office/powerpoint/2010/main" val="299324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AB1E62-B126-4D21-A822-F4A171E0B706}"/>
              </a:ext>
            </a:extLst>
          </p:cNvPr>
          <p:cNvSpPr>
            <a:spLocks noGrp="1"/>
          </p:cNvSpPr>
          <p:nvPr>
            <p:ph type="title"/>
          </p:nvPr>
        </p:nvSpPr>
        <p:spPr/>
        <p:txBody>
          <a:bodyPr/>
          <a:lstStyle/>
          <a:p>
            <a:r>
              <a:rPr kumimoji="1" lang="ja-JP" altLang="en-US" i="0" dirty="0"/>
              <a:t>事象の地平線（ホライズン）</a:t>
            </a:r>
          </a:p>
        </p:txBody>
      </p:sp>
      <p:sp>
        <p:nvSpPr>
          <p:cNvPr id="4" name="テキスト ボックス 3">
            <a:extLst>
              <a:ext uri="{FF2B5EF4-FFF2-40B4-BE49-F238E27FC236}">
                <a16:creationId xmlns:a16="http://schemas.microsoft.com/office/drawing/2014/main" id="{36AF1180-1B10-4FC3-ABC4-023C33EAD36C}"/>
              </a:ext>
            </a:extLst>
          </p:cNvPr>
          <p:cNvSpPr txBox="1"/>
          <p:nvPr/>
        </p:nvSpPr>
        <p:spPr>
          <a:xfrm>
            <a:off x="1056844" y="2007911"/>
            <a:ext cx="5904656" cy="400110"/>
          </a:xfrm>
          <a:prstGeom prst="rect">
            <a:avLst/>
          </a:prstGeom>
          <a:noFill/>
        </p:spPr>
        <p:txBody>
          <a:bodyPr wrap="square" rtlCol="0">
            <a:spAutoFit/>
          </a:bodyPr>
          <a:lstStyle/>
          <a:p>
            <a:r>
              <a:rPr kumimoji="1" lang="ja-JP" altLang="en-US" sz="2000" dirty="0"/>
              <a:t>天体表面からの光を無限遠方の観測者が観測すると，</a:t>
            </a:r>
            <a:endParaRPr kumimoji="1" lang="en-US" altLang="ja-JP" sz="2000" dirty="0"/>
          </a:p>
        </p:txBody>
      </p:sp>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63221EC5-221F-49CB-BF15-5F83A0CC7A56}"/>
                  </a:ext>
                </a:extLst>
              </p:cNvPr>
              <p:cNvSpPr txBox="1"/>
              <p:nvPr/>
            </p:nvSpPr>
            <p:spPr>
              <a:xfrm>
                <a:off x="1373188" y="2604390"/>
                <a:ext cx="5256584" cy="129266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000" dirty="0"/>
                  <a:t>天体表面が</a:t>
                </a:r>
                <a:r>
                  <a:rPr lang="en-US" altLang="ja-JP" sz="2000" dirty="0"/>
                  <a:t> </a:t>
                </a:r>
                <a14:m>
                  <m:oMath xmlns:m="http://schemas.openxmlformats.org/officeDocument/2006/math">
                    <m:r>
                      <a:rPr lang="en-US" altLang="ja-JP" sz="2000" b="0" i="1" smtClean="0">
                        <a:latin typeface="Cambria Math" panose="02040503050406030204" pitchFamily="18" charset="0"/>
                      </a:rPr>
                      <m:t>𝑟</m:t>
                    </m:r>
                    <m:r>
                      <a:rPr lang="en-US" altLang="ja-JP" sz="2000" b="0" i="1" smtClean="0">
                        <a:latin typeface="Cambria Math" panose="02040503050406030204" pitchFamily="18" charset="0"/>
                      </a:rPr>
                      <m:t>=</m:t>
                    </m:r>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𝑟</m:t>
                        </m:r>
                      </m:e>
                      <m:sub>
                        <m:r>
                          <a:rPr lang="en-US" altLang="ja-JP" sz="2000" b="0" i="1" smtClean="0">
                            <a:latin typeface="Cambria Math" panose="02040503050406030204" pitchFamily="18" charset="0"/>
                          </a:rPr>
                          <m:t>h</m:t>
                        </m:r>
                      </m:sub>
                    </m:sSub>
                  </m:oMath>
                </a14:m>
                <a:r>
                  <a:rPr kumimoji="1" lang="ja-JP" altLang="en-US" sz="2000" dirty="0"/>
                  <a:t> 面に近づくと，次第に強く赤方偏移</a:t>
                </a:r>
                <a:endParaRPr kumimoji="1" lang="en-US" altLang="ja-JP" sz="2000" dirty="0"/>
              </a:p>
              <a:p>
                <a:pPr marL="285750" indent="-285750">
                  <a:buFont typeface="Arial" panose="020B0604020202020204" pitchFamily="34" charset="0"/>
                  <a:buChar char="•"/>
                </a:pPr>
                <a14:m>
                  <m:oMath xmlns:m="http://schemas.openxmlformats.org/officeDocument/2006/math">
                    <m:r>
                      <a:rPr lang="en-US" altLang="ja-JP" sz="2000" i="1">
                        <a:latin typeface="Cambria Math" panose="02040503050406030204" pitchFamily="18" charset="0"/>
                      </a:rPr>
                      <m:t>𝑟</m:t>
                    </m:r>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𝑟</m:t>
                        </m:r>
                      </m:e>
                      <m:sub>
                        <m:r>
                          <a:rPr lang="en-US" altLang="ja-JP" sz="2000" i="1">
                            <a:latin typeface="Cambria Math" panose="02040503050406030204" pitchFamily="18" charset="0"/>
                          </a:rPr>
                          <m:t>h</m:t>
                        </m:r>
                      </m:sub>
                    </m:sSub>
                  </m:oMath>
                </a14:m>
                <a:r>
                  <a:rPr lang="ja-JP" altLang="en-US" sz="2000" dirty="0"/>
                  <a:t> 面を通過する瞬間で，振動数はゼ</a:t>
                </a:r>
                <a:r>
                  <a:rPr lang="ja-JP" altLang="en-US" dirty="0"/>
                  <a:t>ロ</a:t>
                </a:r>
                <a:endParaRPr lang="en-US" altLang="ja-JP" dirty="0"/>
              </a:p>
              <a:p>
                <a:pPr marL="285750" indent="-285750">
                  <a:buFont typeface="Arial" panose="020B0604020202020204" pitchFamily="34" charset="0"/>
                  <a:buChar char="•"/>
                </a:pPr>
                <a14:m>
                  <m:oMath xmlns:m="http://schemas.openxmlformats.org/officeDocument/2006/math">
                    <m:r>
                      <a:rPr lang="en-US" altLang="ja-JP" i="1">
                        <a:latin typeface="Cambria Math" panose="02040503050406030204" pitchFamily="18" charset="0"/>
                      </a:rPr>
                      <m:t>𝑟</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𝑟</m:t>
                        </m:r>
                      </m:e>
                      <m:sub>
                        <m:r>
                          <a:rPr lang="en-US" altLang="ja-JP" i="1">
                            <a:latin typeface="Cambria Math" panose="02040503050406030204" pitchFamily="18" charset="0"/>
                          </a:rPr>
                          <m:t>h</m:t>
                        </m:r>
                      </m:sub>
                    </m:sSub>
                  </m:oMath>
                </a14:m>
                <a:r>
                  <a:rPr lang="ja-JP" altLang="en-US" dirty="0"/>
                  <a:t> 面の内側に入ると，見えなくなる．</a:t>
                </a:r>
                <a:endParaRPr kumimoji="1" lang="ja-JP" altLang="en-US" dirty="0"/>
              </a:p>
            </p:txBody>
          </p:sp>
        </mc:Choice>
        <mc:Fallback>
          <p:sp>
            <p:nvSpPr>
              <p:cNvPr id="5" name="テキスト ボックス 4">
                <a:extLst>
                  <a:ext uri="{FF2B5EF4-FFF2-40B4-BE49-F238E27FC236}">
                    <a16:creationId xmlns:a16="http://schemas.microsoft.com/office/drawing/2014/main" id="{63221EC5-221F-49CB-BF15-5F83A0CC7A56}"/>
                  </a:ext>
                </a:extLst>
              </p:cNvPr>
              <p:cNvSpPr txBox="1">
                <a:spLocks noRot="1" noChangeAspect="1" noMove="1" noResize="1" noEditPoints="1" noAdjustHandles="1" noChangeArrowheads="1" noChangeShapeType="1" noTextEdit="1"/>
              </p:cNvSpPr>
              <p:nvPr/>
            </p:nvSpPr>
            <p:spPr>
              <a:xfrm>
                <a:off x="1373188" y="2604390"/>
                <a:ext cx="5256584" cy="1292662"/>
              </a:xfrm>
              <a:prstGeom prst="rect">
                <a:avLst/>
              </a:prstGeom>
              <a:blipFill>
                <a:blip r:embed="rId3"/>
                <a:stretch>
                  <a:fillRect l="-1043" t="-3774" r="-232" b="-5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377A009-C0CB-4357-B946-ED9F77E85C77}"/>
                  </a:ext>
                </a:extLst>
              </p:cNvPr>
              <p:cNvSpPr txBox="1"/>
              <p:nvPr/>
            </p:nvSpPr>
            <p:spPr>
              <a:xfrm>
                <a:off x="1403648" y="5096284"/>
                <a:ext cx="5904656" cy="461665"/>
              </a:xfrm>
              <a:prstGeom prst="rect">
                <a:avLst/>
              </a:prstGeom>
              <a:noFill/>
            </p:spPr>
            <p:txBody>
              <a:bodyPr wrap="square" rtlCol="0">
                <a:spAutoFit/>
              </a:bodyPr>
              <a:lstStyle/>
              <a:p>
                <a14:m>
                  <m:oMath xmlns:m="http://schemas.openxmlformats.org/officeDocument/2006/math">
                    <m:r>
                      <a:rPr kumimoji="1" lang="en-US" altLang="ja-JP" sz="2400" b="0" i="1" smtClean="0">
                        <a:solidFill>
                          <a:srgbClr val="FF0000"/>
                        </a:solidFill>
                        <a:effectLst>
                          <a:outerShdw blurRad="38100" dist="38100" dir="2700000" algn="tl">
                            <a:srgbClr val="000000">
                              <a:alpha val="43137"/>
                            </a:srgbClr>
                          </a:outerShdw>
                        </a:effectLst>
                        <a:latin typeface="Cambria Math" panose="02040503050406030204" pitchFamily="18" charset="0"/>
                      </a:rPr>
                      <m:t>𝑟</m:t>
                    </m:r>
                    <m:r>
                      <a:rPr kumimoji="1" lang="en-US" altLang="ja-JP" sz="2400" b="0" i="1" smtClean="0">
                        <a:solidFill>
                          <a:srgbClr val="FF0000"/>
                        </a:solidFill>
                        <a:effectLst>
                          <a:outerShdw blurRad="38100" dist="38100" dir="2700000" algn="tl">
                            <a:srgbClr val="000000">
                              <a:alpha val="43137"/>
                            </a:srgbClr>
                          </a:outerShdw>
                        </a:effectLst>
                        <a:latin typeface="Cambria Math" panose="02040503050406030204" pitchFamily="18" charset="0"/>
                      </a:rPr>
                      <m:t>=</m:t>
                    </m:r>
                    <m:sSub>
                      <m:sSubPr>
                        <m:ctrlPr>
                          <a:rPr kumimoji="1" lang="en-US" altLang="ja-JP" sz="2400" b="0"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kumimoji="1" lang="en-US" altLang="ja-JP" sz="2400" b="0" i="1" smtClean="0">
                            <a:solidFill>
                              <a:srgbClr val="FF0000"/>
                            </a:solidFill>
                            <a:effectLst>
                              <a:outerShdw blurRad="38100" dist="38100" dir="2700000" algn="tl">
                                <a:srgbClr val="000000">
                                  <a:alpha val="43137"/>
                                </a:srgbClr>
                              </a:outerShdw>
                            </a:effectLst>
                            <a:latin typeface="Cambria Math" panose="02040503050406030204" pitchFamily="18" charset="0"/>
                          </a:rPr>
                          <m:t>𝑟</m:t>
                        </m:r>
                      </m:e>
                      <m:sub>
                        <m:r>
                          <a:rPr kumimoji="1" lang="en-US" altLang="ja-JP" sz="2400" b="0" i="1" smtClean="0">
                            <a:solidFill>
                              <a:srgbClr val="FF0000"/>
                            </a:solidFill>
                            <a:effectLst>
                              <a:outerShdw blurRad="38100" dist="38100" dir="2700000" algn="tl">
                                <a:srgbClr val="000000">
                                  <a:alpha val="43137"/>
                                </a:srgbClr>
                              </a:outerShdw>
                            </a:effectLst>
                            <a:latin typeface="Cambria Math" panose="02040503050406030204" pitchFamily="18" charset="0"/>
                          </a:rPr>
                          <m:t>h</m:t>
                        </m:r>
                      </m:sub>
                    </m:sSub>
                  </m:oMath>
                </a14:m>
                <a:r>
                  <a:rPr kumimoji="1" lang="ja-JP" altLang="en-US" sz="2400" dirty="0">
                    <a:solidFill>
                      <a:srgbClr val="FF0000"/>
                    </a:solidFill>
                    <a:effectLst>
                      <a:outerShdw blurRad="38100" dist="38100" dir="2700000" algn="tl">
                        <a:srgbClr val="000000">
                          <a:alpha val="43137"/>
                        </a:srgbClr>
                      </a:outerShdw>
                    </a:effectLst>
                  </a:rPr>
                  <a:t>面は事象の地平線（</a:t>
                </a:r>
                <a:r>
                  <a:rPr kumimoji="1" lang="en-US" altLang="ja-JP" sz="2400" dirty="0">
                    <a:solidFill>
                      <a:srgbClr val="FF0000"/>
                    </a:solidFill>
                    <a:effectLst>
                      <a:outerShdw blurRad="38100" dist="38100" dir="2700000" algn="tl">
                        <a:srgbClr val="000000">
                          <a:alpha val="43137"/>
                        </a:srgbClr>
                      </a:outerShdw>
                    </a:effectLst>
                  </a:rPr>
                  <a:t>event horizon) </a:t>
                </a:r>
                <a:endParaRPr kumimoji="1" lang="ja-JP" altLang="en-US" sz="2400" dirty="0">
                  <a:solidFill>
                    <a:srgbClr val="FF0000"/>
                  </a:solidFill>
                  <a:effectLst>
                    <a:outerShdw blurRad="38100" dist="38100" dir="2700000" algn="tl">
                      <a:srgbClr val="000000">
                        <a:alpha val="43137"/>
                      </a:srgbClr>
                    </a:outerShdw>
                  </a:effectLst>
                </a:endParaRPr>
              </a:p>
            </p:txBody>
          </p:sp>
        </mc:Choice>
        <mc:Fallback xmlns="">
          <p:sp>
            <p:nvSpPr>
              <p:cNvPr id="8" name="テキスト ボックス 7">
                <a:extLst>
                  <a:ext uri="{FF2B5EF4-FFF2-40B4-BE49-F238E27FC236}">
                    <a16:creationId xmlns:a16="http://schemas.microsoft.com/office/drawing/2014/main" id="{E377A009-C0CB-4357-B946-ED9F77E85C77}"/>
                  </a:ext>
                </a:extLst>
              </p:cNvPr>
              <p:cNvSpPr txBox="1">
                <a:spLocks noRot="1" noChangeAspect="1" noMove="1" noResize="1" noEditPoints="1" noAdjustHandles="1" noChangeArrowheads="1" noChangeShapeType="1" noTextEdit="1"/>
              </p:cNvSpPr>
              <p:nvPr/>
            </p:nvSpPr>
            <p:spPr>
              <a:xfrm>
                <a:off x="1403648" y="5096284"/>
                <a:ext cx="5904656" cy="461665"/>
              </a:xfrm>
              <a:prstGeom prst="rect">
                <a:avLst/>
              </a:prstGeom>
              <a:blipFill>
                <a:blip r:embed="rId7"/>
                <a:stretch>
                  <a:fillRect t="-17105" b="-36842"/>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2CBAC9C0-985D-4420-9F69-C13ACE8F20E5}"/>
              </a:ext>
            </a:extLst>
          </p:cNvPr>
          <p:cNvSpPr txBox="1"/>
          <p:nvPr/>
        </p:nvSpPr>
        <p:spPr>
          <a:xfrm>
            <a:off x="960165" y="5991671"/>
            <a:ext cx="7344816" cy="461665"/>
          </a:xfrm>
          <a:prstGeom prst="rect">
            <a:avLst/>
          </a:prstGeom>
          <a:noFill/>
        </p:spPr>
        <p:txBody>
          <a:bodyPr wrap="square" rtlCol="0">
            <a:spAutoFit/>
          </a:bodyPr>
          <a:lstStyle/>
          <a:p>
            <a:r>
              <a:rPr kumimoji="1" lang="ja-JP" altLang="en-US" sz="2400" dirty="0">
                <a:solidFill>
                  <a:srgbClr val="FF0000"/>
                </a:solidFill>
                <a:effectLst>
                  <a:outerShdw blurRad="38100" dist="38100" dir="2700000" algn="tl">
                    <a:srgbClr val="000000">
                      <a:alpha val="43137"/>
                    </a:srgbClr>
                  </a:outerShdw>
                </a:effectLst>
              </a:rPr>
              <a:t>球対称な天体の重力崩壊はブラックホールを生み出す</a:t>
            </a:r>
            <a:endParaRPr kumimoji="1" lang="en-US" altLang="ja-JP" sz="2400" dirty="0">
              <a:solidFill>
                <a:srgbClr val="FF0000"/>
              </a:solidFill>
              <a:effectLst>
                <a:outerShdw blurRad="38100" dist="38100" dir="2700000" algn="tl">
                  <a:srgbClr val="000000">
                    <a:alpha val="43137"/>
                  </a:srgbClr>
                </a:outerShdw>
              </a:effectLst>
            </a:endParaRPr>
          </a:p>
        </p:txBody>
      </p:sp>
      <p:sp>
        <p:nvSpPr>
          <p:cNvPr id="10" name="矢印: 下 9">
            <a:extLst>
              <a:ext uri="{FF2B5EF4-FFF2-40B4-BE49-F238E27FC236}">
                <a16:creationId xmlns:a16="http://schemas.microsoft.com/office/drawing/2014/main" id="{7DDE71B4-A6E9-4A10-9C87-0F92CE98BB54}"/>
              </a:ext>
            </a:extLst>
          </p:cNvPr>
          <p:cNvSpPr/>
          <p:nvPr/>
        </p:nvSpPr>
        <p:spPr>
          <a:xfrm>
            <a:off x="3441311" y="4799172"/>
            <a:ext cx="72008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8D33CE0B-8CDB-42E9-8E4C-69ABC9F056D2}"/>
              </a:ext>
            </a:extLst>
          </p:cNvPr>
          <p:cNvSpPr/>
          <p:nvPr/>
        </p:nvSpPr>
        <p:spPr>
          <a:xfrm>
            <a:off x="3432399" y="5650250"/>
            <a:ext cx="72008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383BFFEE-4A36-4A5A-9073-898054F3AF5C}"/>
              </a:ext>
            </a:extLst>
          </p:cNvPr>
          <p:cNvGrpSpPr/>
          <p:nvPr/>
        </p:nvGrpSpPr>
        <p:grpSpPr>
          <a:xfrm>
            <a:off x="971600" y="1340768"/>
            <a:ext cx="7848872" cy="830997"/>
            <a:chOff x="971600" y="1340768"/>
            <a:chExt cx="7200800" cy="830997"/>
          </a:xfrm>
        </p:grpSpPr>
        <p:sp>
          <p:nvSpPr>
            <p:cNvPr id="3" name="テキスト ボックス 2">
              <a:extLst>
                <a:ext uri="{FF2B5EF4-FFF2-40B4-BE49-F238E27FC236}">
                  <a16:creationId xmlns:a16="http://schemas.microsoft.com/office/drawing/2014/main" id="{A9405AFE-DC1C-406A-B28A-C85815A1EFC0}"/>
                </a:ext>
              </a:extLst>
            </p:cNvPr>
            <p:cNvSpPr txBox="1"/>
            <p:nvPr/>
          </p:nvSpPr>
          <p:spPr>
            <a:xfrm>
              <a:off x="971600" y="1340768"/>
              <a:ext cx="2736304" cy="830997"/>
            </a:xfrm>
            <a:prstGeom prst="rect">
              <a:avLst/>
            </a:prstGeom>
            <a:noFill/>
          </p:spPr>
          <p:txBody>
            <a:bodyPr wrap="square" rtlCol="0">
              <a:spAutoFit/>
            </a:bodyPr>
            <a:lstStyle/>
            <a:p>
              <a:r>
                <a:rPr kumimoji="1" lang="ja-JP" altLang="en-US" sz="2400" dirty="0">
                  <a:solidFill>
                    <a:srgbClr val="0000FF"/>
                  </a:solidFill>
                  <a:effectLst>
                    <a:outerShdw blurRad="38100" dist="38100" dir="2700000" algn="tl">
                      <a:srgbClr val="000000">
                        <a:alpha val="43137"/>
                      </a:srgbClr>
                    </a:outerShdw>
                  </a:effectLst>
                </a:rPr>
                <a:t>球対称な「重力崩壊」</a:t>
              </a:r>
            </a:p>
          </p:txBody>
        </p:sp>
        <p:sp>
          <p:nvSpPr>
            <p:cNvPr id="13" name="テキスト ボックス 12">
              <a:extLst>
                <a:ext uri="{FF2B5EF4-FFF2-40B4-BE49-F238E27FC236}">
                  <a16:creationId xmlns:a16="http://schemas.microsoft.com/office/drawing/2014/main" id="{1C3BB1F7-E4FF-4554-96A2-91A70F3F4E42}"/>
                </a:ext>
              </a:extLst>
            </p:cNvPr>
            <p:cNvSpPr txBox="1"/>
            <p:nvPr/>
          </p:nvSpPr>
          <p:spPr>
            <a:xfrm>
              <a:off x="3600400" y="1386934"/>
              <a:ext cx="4572000" cy="369332"/>
            </a:xfrm>
            <a:prstGeom prst="rect">
              <a:avLst/>
            </a:prstGeom>
            <a:noFill/>
          </p:spPr>
          <p:txBody>
            <a:bodyPr wrap="square">
              <a:spAutoFit/>
            </a:bodyPr>
            <a:lstStyle/>
            <a:p>
              <a:r>
                <a:rPr lang="en-US" altLang="ja-JP" dirty="0"/>
                <a:t>[Oppenheimer JR, Snyder H 1939]</a:t>
              </a:r>
            </a:p>
          </p:txBody>
        </p:sp>
      </p:grpSp>
      <p:sp>
        <p:nvSpPr>
          <p:cNvPr id="6" name="スライド番号プレースホルダー 5">
            <a:extLst>
              <a:ext uri="{FF2B5EF4-FFF2-40B4-BE49-F238E27FC236}">
                <a16:creationId xmlns:a16="http://schemas.microsoft.com/office/drawing/2014/main" id="{6210FE42-6124-4F0E-8A22-D53232F34BF3}"/>
              </a:ext>
            </a:extLst>
          </p:cNvPr>
          <p:cNvSpPr>
            <a:spLocks noGrp="1"/>
          </p:cNvSpPr>
          <p:nvPr>
            <p:ph type="sldNum" sz="quarter" idx="12"/>
          </p:nvPr>
        </p:nvSpPr>
        <p:spPr/>
        <p:txBody>
          <a:bodyPr/>
          <a:lstStyle/>
          <a:p>
            <a:fld id="{93E195DB-F3B1-45FB-AF15-1376C6AEA06A}" type="slidenum">
              <a:rPr kumimoji="1" lang="ja-JP" altLang="en-US" smtClean="0"/>
              <a:t>7</a:t>
            </a:fld>
            <a:endParaRPr kumimoji="1" lang="ja-JP" altLang="en-US"/>
          </a:p>
        </p:txBody>
      </p:sp>
      <p:sp>
        <p:nvSpPr>
          <p:cNvPr id="16" name="テキスト ボックス 15">
            <a:extLst>
              <a:ext uri="{FF2B5EF4-FFF2-40B4-BE49-F238E27FC236}">
                <a16:creationId xmlns:a16="http://schemas.microsoft.com/office/drawing/2014/main" id="{BEFD9829-0CFE-4E23-B712-4C1B82A1FC79}"/>
              </a:ext>
            </a:extLst>
          </p:cNvPr>
          <p:cNvSpPr txBox="1"/>
          <p:nvPr/>
        </p:nvSpPr>
        <p:spPr>
          <a:xfrm>
            <a:off x="813019" y="4294557"/>
            <a:ext cx="5256584" cy="400110"/>
          </a:xfrm>
          <a:prstGeom prst="rect">
            <a:avLst/>
          </a:prstGeom>
          <a:noFill/>
        </p:spPr>
        <p:txBody>
          <a:bodyPr wrap="square" rtlCol="0">
            <a:spAutoFit/>
          </a:bodyPr>
          <a:lstStyle/>
          <a:p>
            <a:r>
              <a:rPr kumimoji="1" lang="ja-JP" altLang="en-US" sz="2000" dirty="0">
                <a:solidFill>
                  <a:srgbClr val="FF0000"/>
                </a:solidFill>
                <a:effectLst>
                  <a:outerShdw blurRad="38100" dist="38100" dir="2700000" algn="tl">
                    <a:srgbClr val="000000">
                      <a:alpha val="43137"/>
                    </a:srgbClr>
                  </a:outerShdw>
                </a:effectLst>
              </a:rPr>
              <a:t>遠方の観測者からは見えない時空領域が存在　</a:t>
            </a:r>
          </a:p>
        </p:txBody>
      </p:sp>
      <p:sp>
        <p:nvSpPr>
          <p:cNvPr id="17" name="矢印: 下 16">
            <a:extLst>
              <a:ext uri="{FF2B5EF4-FFF2-40B4-BE49-F238E27FC236}">
                <a16:creationId xmlns:a16="http://schemas.microsoft.com/office/drawing/2014/main" id="{34F0A281-8D77-47CE-92D4-D1585D1E1AD3}"/>
              </a:ext>
            </a:extLst>
          </p:cNvPr>
          <p:cNvSpPr/>
          <p:nvPr/>
        </p:nvSpPr>
        <p:spPr>
          <a:xfrm>
            <a:off x="3432399" y="4010654"/>
            <a:ext cx="72008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A91A02C-C744-414F-A39A-A5A265C96EF0}"/>
              </a:ext>
            </a:extLst>
          </p:cNvPr>
          <p:cNvSpPr txBox="1"/>
          <p:nvPr/>
        </p:nvSpPr>
        <p:spPr>
          <a:xfrm>
            <a:off x="6553200" y="4145680"/>
            <a:ext cx="2051248" cy="646331"/>
          </a:xfrm>
          <a:prstGeom prst="rect">
            <a:avLst/>
          </a:prstGeom>
          <a:noFill/>
        </p:spPr>
        <p:txBody>
          <a:bodyPr wrap="square" rtlCol="0">
            <a:spAutoFit/>
          </a:bodyPr>
          <a:lstStyle/>
          <a:p>
            <a:r>
              <a:rPr kumimoji="1" lang="en-US" altLang="ja-JP" dirty="0"/>
              <a:t>Schwarzschild</a:t>
            </a:r>
            <a:r>
              <a:rPr kumimoji="1" lang="ja-JP" altLang="en-US" dirty="0"/>
              <a:t>解の特異性</a:t>
            </a:r>
          </a:p>
        </p:txBody>
      </p:sp>
      <p:sp>
        <p:nvSpPr>
          <p:cNvPr id="20" name="矢印: 右 19">
            <a:extLst>
              <a:ext uri="{FF2B5EF4-FFF2-40B4-BE49-F238E27FC236}">
                <a16:creationId xmlns:a16="http://schemas.microsoft.com/office/drawing/2014/main" id="{D6C644FF-790D-46A1-ABE1-B28621C12EA1}"/>
              </a:ext>
            </a:extLst>
          </p:cNvPr>
          <p:cNvSpPr/>
          <p:nvPr/>
        </p:nvSpPr>
        <p:spPr>
          <a:xfrm>
            <a:off x="6166224" y="4339396"/>
            <a:ext cx="325016" cy="32316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326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animBg="1"/>
      <p:bldP spid="12" grpId="0" animBg="1"/>
      <p:bldP spid="16" grpId="0"/>
      <p:bldP spid="17" grpId="0" animBg="1"/>
      <p:bldP spid="19"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02170D5-443A-401B-BD22-CDC5029ABDE3}"/>
              </a:ext>
            </a:extLst>
          </p:cNvPr>
          <p:cNvSpPr>
            <a:spLocks noGrp="1"/>
          </p:cNvSpPr>
          <p:nvPr>
            <p:ph type="title"/>
          </p:nvPr>
        </p:nvSpPr>
        <p:spPr>
          <a:xfrm>
            <a:off x="438668" y="383570"/>
            <a:ext cx="8229600" cy="576064"/>
          </a:xfrm>
        </p:spPr>
        <p:txBody>
          <a:bodyPr>
            <a:normAutofit fontScale="90000"/>
          </a:bodyPr>
          <a:lstStyle/>
          <a:p>
            <a:pPr algn="l"/>
            <a:r>
              <a:rPr lang="ja-JP" altLang="en-US" i="0" u="sng" dirty="0"/>
              <a:t>極大拡張</a:t>
            </a:r>
            <a:r>
              <a:rPr lang="en-US" altLang="ja-JP" u="sng" dirty="0"/>
              <a:t>Schwarzschild</a:t>
            </a:r>
            <a:r>
              <a:rPr lang="ja-JP" altLang="en-US" i="0" u="sng" dirty="0"/>
              <a:t>時空</a:t>
            </a:r>
          </a:p>
        </p:txBody>
      </p:sp>
      <p:sp>
        <p:nvSpPr>
          <p:cNvPr id="7" name="テキスト ボックス 6">
            <a:extLst>
              <a:ext uri="{FF2B5EF4-FFF2-40B4-BE49-F238E27FC236}">
                <a16:creationId xmlns:a16="http://schemas.microsoft.com/office/drawing/2014/main" id="{6AE18873-3DDD-45E4-A6A9-3AA837872E69}"/>
              </a:ext>
            </a:extLst>
          </p:cNvPr>
          <p:cNvSpPr txBox="1"/>
          <p:nvPr/>
        </p:nvSpPr>
        <p:spPr>
          <a:xfrm>
            <a:off x="809052" y="1196752"/>
            <a:ext cx="4027616" cy="769441"/>
          </a:xfrm>
          <a:prstGeom prst="rect">
            <a:avLst/>
          </a:prstGeom>
          <a:noFill/>
        </p:spPr>
        <p:txBody>
          <a:bodyPr wrap="square" rtlCol="0">
            <a:spAutoFit/>
          </a:bodyPr>
          <a:lstStyle/>
          <a:p>
            <a:r>
              <a:rPr kumimoji="1" lang="en-US" altLang="ja-JP" sz="2400" dirty="0">
                <a:solidFill>
                  <a:srgbClr val="0000FF"/>
                </a:solidFill>
              </a:rPr>
              <a:t>Kruskal-Szekeres</a:t>
            </a:r>
            <a:r>
              <a:rPr kumimoji="1" lang="ja-JP" altLang="en-US" sz="2400" dirty="0">
                <a:solidFill>
                  <a:srgbClr val="0000FF"/>
                </a:solidFill>
              </a:rPr>
              <a:t>座標系</a:t>
            </a:r>
            <a:endParaRPr kumimoji="1" lang="en-US" altLang="ja-JP" sz="2400" dirty="0">
              <a:solidFill>
                <a:srgbClr val="0000FF"/>
              </a:solidFill>
            </a:endParaRPr>
          </a:p>
          <a:p>
            <a:r>
              <a:rPr lang="en-US" altLang="ja-JP" sz="2000" dirty="0"/>
              <a:t>[</a:t>
            </a:r>
            <a:r>
              <a:rPr lang="en-US" altLang="ja-JP" sz="2000" dirty="0" err="1"/>
              <a:t>Kruscal</a:t>
            </a:r>
            <a:r>
              <a:rPr lang="en-US" altLang="ja-JP" sz="2000" dirty="0"/>
              <a:t> MD 1960; Szekeres G 1960]</a:t>
            </a:r>
            <a:endParaRPr kumimoji="1" lang="ja-JP" altLang="en-US" sz="2000" dirty="0"/>
          </a:p>
        </p:txBody>
      </p:sp>
      <p:pic>
        <p:nvPicPr>
          <p:cNvPr id="11" name="図 10">
            <a:extLst>
              <a:ext uri="{FF2B5EF4-FFF2-40B4-BE49-F238E27FC236}">
                <a16:creationId xmlns:a16="http://schemas.microsoft.com/office/drawing/2014/main" id="{55173BFF-D7BE-4AAB-8A2C-4778102332A8}"/>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339616" y="2045489"/>
            <a:ext cx="2786525" cy="816992"/>
          </a:xfrm>
          <a:prstGeom prst="rect">
            <a:avLst/>
          </a:prstGeom>
        </p:spPr>
      </p:pic>
      <p:grpSp>
        <p:nvGrpSpPr>
          <p:cNvPr id="2" name="グループ化 1">
            <a:extLst>
              <a:ext uri="{FF2B5EF4-FFF2-40B4-BE49-F238E27FC236}">
                <a16:creationId xmlns:a16="http://schemas.microsoft.com/office/drawing/2014/main" id="{F57C5B21-7558-4573-8B4D-288A8DFB103F}"/>
              </a:ext>
            </a:extLst>
          </p:cNvPr>
          <p:cNvGrpSpPr/>
          <p:nvPr/>
        </p:nvGrpSpPr>
        <p:grpSpPr>
          <a:xfrm>
            <a:off x="4211960" y="1236736"/>
            <a:ext cx="5601661" cy="3402809"/>
            <a:chOff x="4183049" y="1651968"/>
            <a:chExt cx="5601661" cy="3402809"/>
          </a:xfrm>
        </p:grpSpPr>
        <p:sp>
          <p:nvSpPr>
            <p:cNvPr id="93" name="フリーフォーム: 図形 92">
              <a:extLst>
                <a:ext uri="{FF2B5EF4-FFF2-40B4-BE49-F238E27FC236}">
                  <a16:creationId xmlns:a16="http://schemas.microsoft.com/office/drawing/2014/main" id="{6E370812-D91C-409F-B601-8BFE3E9A9CE4}"/>
                </a:ext>
              </a:extLst>
            </p:cNvPr>
            <p:cNvSpPr/>
            <p:nvPr/>
          </p:nvSpPr>
          <p:spPr>
            <a:xfrm rot="10955095">
              <a:off x="5506872" y="4513673"/>
              <a:ext cx="2996576" cy="541104"/>
            </a:xfrm>
            <a:custGeom>
              <a:avLst/>
              <a:gdLst>
                <a:gd name="connsiteX0" fmla="*/ 0 w 2784389"/>
                <a:gd name="connsiteY0" fmla="*/ 131805 h 545343"/>
                <a:gd name="connsiteX1" fmla="*/ 659027 w 2784389"/>
                <a:gd name="connsiteY1" fmla="*/ 428367 h 545343"/>
                <a:gd name="connsiteX2" fmla="*/ 1342767 w 2784389"/>
                <a:gd name="connsiteY2" fmla="*/ 543697 h 545343"/>
                <a:gd name="connsiteX3" fmla="*/ 2150075 w 2784389"/>
                <a:gd name="connsiteY3" fmla="*/ 354227 h 545343"/>
                <a:gd name="connsiteX4" fmla="*/ 2784389 w 2784389"/>
                <a:gd name="connsiteY4" fmla="*/ 0 h 54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4389" h="545343">
                  <a:moveTo>
                    <a:pt x="0" y="131805"/>
                  </a:moveTo>
                  <a:cubicBezTo>
                    <a:pt x="217616" y="245761"/>
                    <a:pt x="435233" y="359718"/>
                    <a:pt x="659027" y="428367"/>
                  </a:cubicBezTo>
                  <a:cubicBezTo>
                    <a:pt x="882821" y="497016"/>
                    <a:pt x="1094259" y="556054"/>
                    <a:pt x="1342767" y="543697"/>
                  </a:cubicBezTo>
                  <a:cubicBezTo>
                    <a:pt x="1591275" y="531340"/>
                    <a:pt x="1909805" y="444843"/>
                    <a:pt x="2150075" y="354227"/>
                  </a:cubicBezTo>
                  <a:cubicBezTo>
                    <a:pt x="2390345" y="263611"/>
                    <a:pt x="2587367" y="131805"/>
                    <a:pt x="2784389" y="0"/>
                  </a:cubicBezTo>
                </a:path>
              </a:pathLst>
            </a:custGeom>
            <a:solidFill>
              <a:schemeClr val="bg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フリーフォーム: 図形 91">
              <a:extLst>
                <a:ext uri="{FF2B5EF4-FFF2-40B4-BE49-F238E27FC236}">
                  <a16:creationId xmlns:a16="http://schemas.microsoft.com/office/drawing/2014/main" id="{B26F3293-17C6-4AF0-A125-C2B1E7DB810E}"/>
                </a:ext>
              </a:extLst>
            </p:cNvPr>
            <p:cNvSpPr/>
            <p:nvPr/>
          </p:nvSpPr>
          <p:spPr>
            <a:xfrm rot="208608">
              <a:off x="5458803" y="1921655"/>
              <a:ext cx="2935587" cy="579159"/>
            </a:xfrm>
            <a:custGeom>
              <a:avLst/>
              <a:gdLst>
                <a:gd name="connsiteX0" fmla="*/ 0 w 2784389"/>
                <a:gd name="connsiteY0" fmla="*/ 131805 h 545343"/>
                <a:gd name="connsiteX1" fmla="*/ 659027 w 2784389"/>
                <a:gd name="connsiteY1" fmla="*/ 428367 h 545343"/>
                <a:gd name="connsiteX2" fmla="*/ 1342767 w 2784389"/>
                <a:gd name="connsiteY2" fmla="*/ 543697 h 545343"/>
                <a:gd name="connsiteX3" fmla="*/ 2150075 w 2784389"/>
                <a:gd name="connsiteY3" fmla="*/ 354227 h 545343"/>
                <a:gd name="connsiteX4" fmla="*/ 2784389 w 2784389"/>
                <a:gd name="connsiteY4" fmla="*/ 0 h 54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4389" h="545343">
                  <a:moveTo>
                    <a:pt x="0" y="131805"/>
                  </a:moveTo>
                  <a:cubicBezTo>
                    <a:pt x="217616" y="245761"/>
                    <a:pt x="435233" y="359718"/>
                    <a:pt x="659027" y="428367"/>
                  </a:cubicBezTo>
                  <a:cubicBezTo>
                    <a:pt x="882821" y="497016"/>
                    <a:pt x="1094259" y="556054"/>
                    <a:pt x="1342767" y="543697"/>
                  </a:cubicBezTo>
                  <a:cubicBezTo>
                    <a:pt x="1591275" y="531340"/>
                    <a:pt x="1909805" y="444843"/>
                    <a:pt x="2150075" y="354227"/>
                  </a:cubicBezTo>
                  <a:cubicBezTo>
                    <a:pt x="2390345" y="263611"/>
                    <a:pt x="2587367" y="131805"/>
                    <a:pt x="2784389" y="0"/>
                  </a:cubicBezTo>
                </a:path>
              </a:pathLst>
            </a:custGeom>
            <a:solidFill>
              <a:schemeClr val="bg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5" name="グループ化 84">
              <a:extLst>
                <a:ext uri="{FF2B5EF4-FFF2-40B4-BE49-F238E27FC236}">
                  <a16:creationId xmlns:a16="http://schemas.microsoft.com/office/drawing/2014/main" id="{F8613063-7D15-44CD-A09B-2F2A4568E17C}"/>
                </a:ext>
              </a:extLst>
            </p:cNvPr>
            <p:cNvGrpSpPr/>
            <p:nvPr/>
          </p:nvGrpSpPr>
          <p:grpSpPr>
            <a:xfrm>
              <a:off x="4183049" y="1651968"/>
              <a:ext cx="5601661" cy="3360328"/>
              <a:chOff x="4190148" y="1606336"/>
              <a:chExt cx="5601661" cy="3360328"/>
            </a:xfrm>
          </p:grpSpPr>
          <p:grpSp>
            <p:nvGrpSpPr>
              <p:cNvPr id="77" name="グループ化 76">
                <a:extLst>
                  <a:ext uri="{FF2B5EF4-FFF2-40B4-BE49-F238E27FC236}">
                    <a16:creationId xmlns:a16="http://schemas.microsoft.com/office/drawing/2014/main" id="{7BF0DD5D-989E-4085-A54C-7D1AA8AD1D27}"/>
                  </a:ext>
                </a:extLst>
              </p:cNvPr>
              <p:cNvGrpSpPr/>
              <p:nvPr/>
            </p:nvGrpSpPr>
            <p:grpSpPr>
              <a:xfrm>
                <a:off x="4190148" y="1606336"/>
                <a:ext cx="5601661" cy="3360328"/>
                <a:chOff x="4190148" y="1606336"/>
                <a:chExt cx="5601661" cy="3360328"/>
              </a:xfrm>
            </p:grpSpPr>
            <p:grpSp>
              <p:nvGrpSpPr>
                <p:cNvPr id="70" name="グループ化 69">
                  <a:extLst>
                    <a:ext uri="{FF2B5EF4-FFF2-40B4-BE49-F238E27FC236}">
                      <a16:creationId xmlns:a16="http://schemas.microsoft.com/office/drawing/2014/main" id="{BD30166F-D1E0-446E-997B-A25446A53B86}"/>
                    </a:ext>
                  </a:extLst>
                </p:cNvPr>
                <p:cNvGrpSpPr/>
                <p:nvPr/>
              </p:nvGrpSpPr>
              <p:grpSpPr>
                <a:xfrm>
                  <a:off x="4190148" y="1606336"/>
                  <a:ext cx="5601661" cy="3360328"/>
                  <a:chOff x="4534149" y="1772362"/>
                  <a:chExt cx="4961285" cy="3222144"/>
                </a:xfrm>
              </p:grpSpPr>
              <p:grpSp>
                <p:nvGrpSpPr>
                  <p:cNvPr id="55" name="グループ化 54">
                    <a:extLst>
                      <a:ext uri="{FF2B5EF4-FFF2-40B4-BE49-F238E27FC236}">
                        <a16:creationId xmlns:a16="http://schemas.microsoft.com/office/drawing/2014/main" id="{9B92BA10-6415-4BBE-9165-BA89DC597A4A}"/>
                      </a:ext>
                    </a:extLst>
                  </p:cNvPr>
                  <p:cNvGrpSpPr/>
                  <p:nvPr/>
                </p:nvGrpSpPr>
                <p:grpSpPr>
                  <a:xfrm>
                    <a:off x="4534149" y="1772362"/>
                    <a:ext cx="4961285" cy="3222144"/>
                    <a:chOff x="4534149" y="1772362"/>
                    <a:chExt cx="4961285" cy="3222144"/>
                  </a:xfrm>
                </p:grpSpPr>
                <p:grpSp>
                  <p:nvGrpSpPr>
                    <p:cNvPr id="27" name="グループ化 26">
                      <a:extLst>
                        <a:ext uri="{FF2B5EF4-FFF2-40B4-BE49-F238E27FC236}">
                          <a16:creationId xmlns:a16="http://schemas.microsoft.com/office/drawing/2014/main" id="{2205E21E-5EB4-4E64-ADF8-E664990C53DB}"/>
                        </a:ext>
                      </a:extLst>
                    </p:cNvPr>
                    <p:cNvGrpSpPr/>
                    <p:nvPr/>
                  </p:nvGrpSpPr>
                  <p:grpSpPr>
                    <a:xfrm>
                      <a:off x="4534149" y="2079874"/>
                      <a:ext cx="4961285" cy="2914632"/>
                      <a:chOff x="4270984" y="1268760"/>
                      <a:chExt cx="4961285" cy="2914632"/>
                    </a:xfrm>
                  </p:grpSpPr>
                  <p:pic>
                    <p:nvPicPr>
                      <p:cNvPr id="22" name="図 21">
                        <a:extLst>
                          <a:ext uri="{FF2B5EF4-FFF2-40B4-BE49-F238E27FC236}">
                            <a16:creationId xmlns:a16="http://schemas.microsoft.com/office/drawing/2014/main" id="{67B37995-C558-4BE8-8126-BE74DE676B14}"/>
                          </a:ext>
                        </a:extLst>
                      </p:cNvPr>
                      <p:cNvPicPr>
                        <a:picLocks noChangeAspect="1"/>
                      </p:cNvPicPr>
                      <p:nvPr/>
                    </p:nvPicPr>
                    <p:blipFill>
                      <a:blip r:embed="rId6"/>
                      <a:stretch>
                        <a:fillRect/>
                      </a:stretch>
                    </p:blipFill>
                    <p:spPr>
                      <a:xfrm rot="13500000">
                        <a:off x="4187068" y="1769091"/>
                        <a:ext cx="2161680" cy="1993847"/>
                      </a:xfrm>
                      <a:prstGeom prst="rect">
                        <a:avLst/>
                      </a:prstGeom>
                    </p:spPr>
                  </p:pic>
                  <p:pic>
                    <p:nvPicPr>
                      <p:cNvPr id="21" name="図 20">
                        <a:extLst>
                          <a:ext uri="{FF2B5EF4-FFF2-40B4-BE49-F238E27FC236}">
                            <a16:creationId xmlns:a16="http://schemas.microsoft.com/office/drawing/2014/main" id="{314705F5-270B-4789-A673-6AB7884BC6C0}"/>
                          </a:ext>
                        </a:extLst>
                      </p:cNvPr>
                      <p:cNvPicPr>
                        <a:picLocks noChangeAspect="1"/>
                      </p:cNvPicPr>
                      <p:nvPr/>
                    </p:nvPicPr>
                    <p:blipFill>
                      <a:blip r:embed="rId6"/>
                      <a:stretch>
                        <a:fillRect/>
                      </a:stretch>
                    </p:blipFill>
                    <p:spPr>
                      <a:xfrm rot="2700000">
                        <a:off x="7154506" y="1654614"/>
                        <a:ext cx="2161680" cy="1993847"/>
                      </a:xfrm>
                      <a:prstGeom prst="rect">
                        <a:avLst/>
                      </a:prstGeom>
                    </p:spPr>
                  </p:pic>
                  <p:cxnSp>
                    <p:nvCxnSpPr>
                      <p:cNvPr id="18" name="直線矢印コネクタ 17">
                        <a:extLst>
                          <a:ext uri="{FF2B5EF4-FFF2-40B4-BE49-F238E27FC236}">
                            <a16:creationId xmlns:a16="http://schemas.microsoft.com/office/drawing/2014/main" id="{7D63CF7E-5885-421C-9CD2-DF95AAC6B266}"/>
                          </a:ext>
                        </a:extLst>
                      </p:cNvPr>
                      <p:cNvCxnSpPr/>
                      <p:nvPr/>
                    </p:nvCxnSpPr>
                    <p:spPr>
                      <a:xfrm flipH="1" flipV="1">
                        <a:off x="5292080" y="1268760"/>
                        <a:ext cx="2880320" cy="288032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95D4BCF9-B941-47AD-BE8A-D2F563AD5E2C}"/>
                          </a:ext>
                        </a:extLst>
                      </p:cNvPr>
                      <p:cNvCxnSpPr>
                        <a:cxnSpLocks/>
                      </p:cNvCxnSpPr>
                      <p:nvPr/>
                    </p:nvCxnSpPr>
                    <p:spPr>
                      <a:xfrm flipV="1">
                        <a:off x="5292080" y="1268760"/>
                        <a:ext cx="2880320" cy="29146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C268E789-5DBC-45F9-977D-C4E0F35313F5}"/>
                            </a:ext>
                          </a:extLst>
                        </p:cNvPr>
                        <p:cNvSpPr txBox="1"/>
                        <p:nvPr/>
                      </p:nvSpPr>
                      <p:spPr>
                        <a:xfrm>
                          <a:off x="5351954" y="1796844"/>
                          <a:ext cx="24431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𝑈</m:t>
                                </m:r>
                              </m:oMath>
                            </m:oMathPara>
                          </a14:m>
                          <a:endParaRPr kumimoji="1" lang="ja-JP" altLang="en-US" sz="2400" dirty="0"/>
                        </a:p>
                      </p:txBody>
                    </p:sp>
                  </mc:Choice>
                  <mc:Fallback xmlns="">
                    <p:sp>
                      <p:nvSpPr>
                        <p:cNvPr id="29" name="テキスト ボックス 28">
                          <a:extLst>
                            <a:ext uri="{FF2B5EF4-FFF2-40B4-BE49-F238E27FC236}">
                              <a16:creationId xmlns:a16="http://schemas.microsoft.com/office/drawing/2014/main" id="{C268E789-5DBC-45F9-977D-C4E0F35313F5}"/>
                            </a:ext>
                          </a:extLst>
                        </p:cNvPr>
                        <p:cNvSpPr txBox="1">
                          <a:spLocks noRot="1" noChangeAspect="1" noMove="1" noResize="1" noEditPoints="1" noAdjustHandles="1" noChangeArrowheads="1" noChangeShapeType="1" noTextEdit="1"/>
                        </p:cNvSpPr>
                        <p:nvPr/>
                      </p:nvSpPr>
                      <p:spPr>
                        <a:xfrm>
                          <a:off x="5351954" y="1796844"/>
                          <a:ext cx="244316" cy="369332"/>
                        </a:xfrm>
                        <a:prstGeom prst="rect">
                          <a:avLst/>
                        </a:prstGeom>
                        <a:blipFill>
                          <a:blip r:embed="rId7"/>
                          <a:stretch>
                            <a:fillRect l="-28889" r="-24444" b="-15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54FBAD1B-6F0C-461B-A61D-76CCDDD56863}"/>
                            </a:ext>
                          </a:extLst>
                        </p:cNvPr>
                        <p:cNvSpPr txBox="1"/>
                        <p:nvPr/>
                      </p:nvSpPr>
                      <p:spPr>
                        <a:xfrm>
                          <a:off x="8398643" y="1772362"/>
                          <a:ext cx="24431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𝑉</m:t>
                                </m:r>
                              </m:oMath>
                            </m:oMathPara>
                          </a14:m>
                          <a:endParaRPr kumimoji="1" lang="ja-JP" altLang="en-US" sz="2400" dirty="0"/>
                        </a:p>
                      </p:txBody>
                    </p:sp>
                  </mc:Choice>
                  <mc:Fallback xmlns="">
                    <p:sp>
                      <p:nvSpPr>
                        <p:cNvPr id="30" name="テキスト ボックス 29">
                          <a:extLst>
                            <a:ext uri="{FF2B5EF4-FFF2-40B4-BE49-F238E27FC236}">
                              <a16:creationId xmlns:a16="http://schemas.microsoft.com/office/drawing/2014/main" id="{54FBAD1B-6F0C-461B-A61D-76CCDDD56863}"/>
                            </a:ext>
                          </a:extLst>
                        </p:cNvPr>
                        <p:cNvSpPr txBox="1">
                          <a:spLocks noRot="1" noChangeAspect="1" noMove="1" noResize="1" noEditPoints="1" noAdjustHandles="1" noChangeArrowheads="1" noChangeShapeType="1" noTextEdit="1"/>
                        </p:cNvSpPr>
                        <p:nvPr/>
                      </p:nvSpPr>
                      <p:spPr>
                        <a:xfrm>
                          <a:off x="8398643" y="1772362"/>
                          <a:ext cx="244316" cy="369332"/>
                        </a:xfrm>
                        <a:prstGeom prst="rect">
                          <a:avLst/>
                        </a:prstGeom>
                        <a:blipFill>
                          <a:blip r:embed="rId8"/>
                          <a:stretch>
                            <a:fillRect l="-26667" r="-20000" b="-3175"/>
                          </a:stretch>
                        </a:blipFill>
                      </p:spPr>
                      <p:txBody>
                        <a:bodyPr/>
                        <a:lstStyle/>
                        <a:p>
                          <a:r>
                            <a:rPr lang="ja-JP" altLang="en-US">
                              <a:noFill/>
                            </a:rPr>
                            <a:t> </a:t>
                          </a:r>
                        </a:p>
                      </p:txBody>
                    </p:sp>
                  </mc:Fallback>
                </mc:AlternateContent>
                <p:cxnSp>
                  <p:nvCxnSpPr>
                    <p:cNvPr id="37" name="直線矢印コネクタ 36">
                      <a:extLst>
                        <a:ext uri="{FF2B5EF4-FFF2-40B4-BE49-F238E27FC236}">
                          <a16:creationId xmlns:a16="http://schemas.microsoft.com/office/drawing/2014/main" id="{63ADDC6B-46EA-4E38-9CC2-0174C5D2558A}"/>
                        </a:ext>
                      </a:extLst>
                    </p:cNvPr>
                    <p:cNvCxnSpPr/>
                    <p:nvPr/>
                  </p:nvCxnSpPr>
                  <p:spPr>
                    <a:xfrm flipV="1">
                      <a:off x="8061154" y="3448229"/>
                      <a:ext cx="0" cy="216024"/>
                    </a:xfrm>
                    <a:prstGeom prst="straightConnector1">
                      <a:avLst/>
                    </a:prstGeom>
                    <a:ln w="190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5B6A5AE7-6765-49F7-90C6-208457846805}"/>
                        </a:ext>
                      </a:extLst>
                    </p:cNvPr>
                    <p:cNvCxnSpPr>
                      <a:cxnSpLocks/>
                    </p:cNvCxnSpPr>
                    <p:nvPr/>
                  </p:nvCxnSpPr>
                  <p:spPr>
                    <a:xfrm rot="10800000" flipV="1">
                      <a:off x="5956542" y="3485520"/>
                      <a:ext cx="0" cy="216024"/>
                    </a:xfrm>
                    <a:prstGeom prst="straightConnector1">
                      <a:avLst/>
                    </a:prstGeom>
                    <a:ln w="190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166ABAF7-409C-46C5-8AC5-C2329F2CD197}"/>
                            </a:ext>
                          </a:extLst>
                        </p:cNvPr>
                        <p:cNvSpPr txBox="1"/>
                        <p:nvPr/>
                      </p:nvSpPr>
                      <p:spPr>
                        <a:xfrm>
                          <a:off x="6693973" y="3360118"/>
                          <a:ext cx="237099" cy="3541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2400" b="0" i="0" smtClean="0">
                                    <a:latin typeface="Cambria Math" panose="02040503050406030204" pitchFamily="18" charset="0"/>
                                  </a:rPr>
                                  <m:t>O</m:t>
                                </m:r>
                              </m:oMath>
                            </m:oMathPara>
                          </a14:m>
                          <a:endParaRPr kumimoji="1" lang="ja-JP" altLang="en-US" sz="2400" dirty="0"/>
                        </a:p>
                      </p:txBody>
                    </p:sp>
                  </mc:Choice>
                  <mc:Fallback xmlns="">
                    <p:sp>
                      <p:nvSpPr>
                        <p:cNvPr id="42" name="テキスト ボックス 41">
                          <a:extLst>
                            <a:ext uri="{FF2B5EF4-FFF2-40B4-BE49-F238E27FC236}">
                              <a16:creationId xmlns:a16="http://schemas.microsoft.com/office/drawing/2014/main" id="{166ABAF7-409C-46C5-8AC5-C2329F2CD197}"/>
                            </a:ext>
                          </a:extLst>
                        </p:cNvPr>
                        <p:cNvSpPr txBox="1">
                          <a:spLocks noRot="1" noChangeAspect="1" noMove="1" noResize="1" noEditPoints="1" noAdjustHandles="1" noChangeArrowheads="1" noChangeShapeType="1" noTextEdit="1"/>
                        </p:cNvSpPr>
                        <p:nvPr/>
                      </p:nvSpPr>
                      <p:spPr>
                        <a:xfrm>
                          <a:off x="6693973" y="3360118"/>
                          <a:ext cx="237099" cy="354144"/>
                        </a:xfrm>
                        <a:prstGeom prst="rect">
                          <a:avLst/>
                        </a:prstGeom>
                        <a:blipFill>
                          <a:blip r:embed="rId9"/>
                          <a:stretch>
                            <a:fillRect l="-25000" r="-29545" b="-49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848AEBF6-565C-451C-BEF7-2B4213D8D487}"/>
                            </a:ext>
                          </a:extLst>
                        </p:cNvPr>
                        <p:cNvSpPr txBox="1"/>
                        <p:nvPr/>
                      </p:nvSpPr>
                      <p:spPr>
                        <a:xfrm rot="2733861">
                          <a:off x="5930662" y="2865922"/>
                          <a:ext cx="74449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50"/>
                                    </a:solidFill>
                                    <a:latin typeface="Cambria Math" panose="02040503050406030204" pitchFamily="18" charset="0"/>
                                  </a:rPr>
                                  <m:t>𝑟</m:t>
                                </m:r>
                                <m:r>
                                  <a:rPr kumimoji="1" lang="en-US" altLang="ja-JP" sz="2000" b="0" i="1" smtClean="0">
                                    <a:solidFill>
                                      <a:srgbClr val="00B050"/>
                                    </a:solidFill>
                                    <a:latin typeface="Cambria Math" panose="02040503050406030204" pitchFamily="18" charset="0"/>
                                  </a:rPr>
                                  <m:t>=</m:t>
                                </m:r>
                                <m:sSub>
                                  <m:sSubPr>
                                    <m:ctrlPr>
                                      <a:rPr kumimoji="1" lang="en-US" altLang="ja-JP" sz="2000" b="0" i="1" smtClean="0">
                                        <a:solidFill>
                                          <a:srgbClr val="00B050"/>
                                        </a:solidFill>
                                        <a:latin typeface="Cambria Math" panose="02040503050406030204" pitchFamily="18" charset="0"/>
                                      </a:rPr>
                                    </m:ctrlPr>
                                  </m:sSubPr>
                                  <m:e>
                                    <m:r>
                                      <a:rPr kumimoji="1" lang="en-US" altLang="ja-JP" sz="2000" b="0" i="1" smtClean="0">
                                        <a:solidFill>
                                          <a:srgbClr val="00B050"/>
                                        </a:solidFill>
                                        <a:latin typeface="Cambria Math" panose="02040503050406030204" pitchFamily="18" charset="0"/>
                                      </a:rPr>
                                      <m:t>𝑟</m:t>
                                    </m:r>
                                  </m:e>
                                  <m:sub>
                                    <m:r>
                                      <a:rPr kumimoji="1" lang="en-US" altLang="ja-JP" sz="2000" b="0" i="1" smtClean="0">
                                        <a:solidFill>
                                          <a:srgbClr val="00B050"/>
                                        </a:solidFill>
                                        <a:latin typeface="Cambria Math" panose="02040503050406030204" pitchFamily="18" charset="0"/>
                                      </a:rPr>
                                      <m:t>h</m:t>
                                    </m:r>
                                  </m:sub>
                                </m:sSub>
                              </m:oMath>
                            </m:oMathPara>
                          </a14:m>
                          <a:endParaRPr kumimoji="1" lang="ja-JP" altLang="en-US" dirty="0"/>
                        </a:p>
                      </p:txBody>
                    </p:sp>
                  </mc:Choice>
                  <mc:Fallback xmlns="">
                    <p:sp>
                      <p:nvSpPr>
                        <p:cNvPr id="43" name="テキスト ボックス 42">
                          <a:extLst>
                            <a:ext uri="{FF2B5EF4-FFF2-40B4-BE49-F238E27FC236}">
                              <a16:creationId xmlns:a16="http://schemas.microsoft.com/office/drawing/2014/main" id="{848AEBF6-565C-451C-BEF7-2B4213D8D487}"/>
                            </a:ext>
                          </a:extLst>
                        </p:cNvPr>
                        <p:cNvSpPr txBox="1">
                          <a:spLocks noRot="1" noChangeAspect="1" noMove="1" noResize="1" noEditPoints="1" noAdjustHandles="1" noChangeArrowheads="1" noChangeShapeType="1" noTextEdit="1"/>
                        </p:cNvSpPr>
                        <p:nvPr/>
                      </p:nvSpPr>
                      <p:spPr>
                        <a:xfrm rot="2733861">
                          <a:off x="5930662" y="2865922"/>
                          <a:ext cx="744499" cy="307777"/>
                        </a:xfrm>
                        <a:prstGeom prst="rect">
                          <a:avLst/>
                        </a:prstGeom>
                        <a:blipFill>
                          <a:blip r:embed="rId10"/>
                          <a:stretch>
                            <a:fillRect b="-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60293DB2-B42E-41D3-8B1B-1F0608749516}"/>
                            </a:ext>
                          </a:extLst>
                        </p:cNvPr>
                        <p:cNvSpPr txBox="1"/>
                        <p:nvPr/>
                      </p:nvSpPr>
                      <p:spPr>
                        <a:xfrm rot="18883611">
                          <a:off x="6372732" y="3884608"/>
                          <a:ext cx="74449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50"/>
                                    </a:solidFill>
                                    <a:latin typeface="Cambria Math" panose="02040503050406030204" pitchFamily="18" charset="0"/>
                                  </a:rPr>
                                  <m:t>𝑟</m:t>
                                </m:r>
                                <m:r>
                                  <a:rPr kumimoji="1" lang="en-US" altLang="ja-JP" sz="2000" b="0" i="1" smtClean="0">
                                    <a:solidFill>
                                      <a:srgbClr val="00B050"/>
                                    </a:solidFill>
                                    <a:latin typeface="Cambria Math" panose="02040503050406030204" pitchFamily="18" charset="0"/>
                                  </a:rPr>
                                  <m:t>=</m:t>
                                </m:r>
                                <m:sSub>
                                  <m:sSubPr>
                                    <m:ctrlPr>
                                      <a:rPr kumimoji="1" lang="en-US" altLang="ja-JP" sz="2000" b="0" i="1" smtClean="0">
                                        <a:solidFill>
                                          <a:srgbClr val="00B050"/>
                                        </a:solidFill>
                                        <a:latin typeface="Cambria Math" panose="02040503050406030204" pitchFamily="18" charset="0"/>
                                      </a:rPr>
                                    </m:ctrlPr>
                                  </m:sSubPr>
                                  <m:e>
                                    <m:r>
                                      <a:rPr kumimoji="1" lang="en-US" altLang="ja-JP" sz="2000" b="0" i="1" smtClean="0">
                                        <a:solidFill>
                                          <a:srgbClr val="00B050"/>
                                        </a:solidFill>
                                        <a:latin typeface="Cambria Math" panose="02040503050406030204" pitchFamily="18" charset="0"/>
                                      </a:rPr>
                                      <m:t>𝑟</m:t>
                                    </m:r>
                                  </m:e>
                                  <m:sub>
                                    <m:r>
                                      <a:rPr kumimoji="1" lang="en-US" altLang="ja-JP" sz="2000" b="0" i="1" smtClean="0">
                                        <a:solidFill>
                                          <a:srgbClr val="00B050"/>
                                        </a:solidFill>
                                        <a:latin typeface="Cambria Math" panose="02040503050406030204" pitchFamily="18" charset="0"/>
                                      </a:rPr>
                                      <m:t>h</m:t>
                                    </m:r>
                                  </m:sub>
                                </m:sSub>
                              </m:oMath>
                            </m:oMathPara>
                          </a14:m>
                          <a:endParaRPr kumimoji="1" lang="ja-JP" altLang="en-US" dirty="0"/>
                        </a:p>
                      </p:txBody>
                    </p:sp>
                  </mc:Choice>
                  <mc:Fallback xmlns="">
                    <p:sp>
                      <p:nvSpPr>
                        <p:cNvPr id="48" name="テキスト ボックス 47">
                          <a:extLst>
                            <a:ext uri="{FF2B5EF4-FFF2-40B4-BE49-F238E27FC236}">
                              <a16:creationId xmlns:a16="http://schemas.microsoft.com/office/drawing/2014/main" id="{60293DB2-B42E-41D3-8B1B-1F0608749516}"/>
                            </a:ext>
                          </a:extLst>
                        </p:cNvPr>
                        <p:cNvSpPr txBox="1">
                          <a:spLocks noRot="1" noChangeAspect="1" noMove="1" noResize="1" noEditPoints="1" noAdjustHandles="1" noChangeArrowheads="1" noChangeShapeType="1" noTextEdit="1"/>
                        </p:cNvSpPr>
                        <p:nvPr/>
                      </p:nvSpPr>
                      <p:spPr>
                        <a:xfrm rot="18883611">
                          <a:off x="6372732" y="3884608"/>
                          <a:ext cx="744499" cy="307777"/>
                        </a:xfrm>
                        <a:prstGeom prst="rect">
                          <a:avLst/>
                        </a:prstGeom>
                        <a:blipFill>
                          <a:blip r:embed="rId11"/>
                          <a:stretch>
                            <a:fillRect r="-7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a:extLst>
                            <a:ext uri="{FF2B5EF4-FFF2-40B4-BE49-F238E27FC236}">
                              <a16:creationId xmlns:a16="http://schemas.microsoft.com/office/drawing/2014/main" id="{38DCF9FD-7DB6-44F0-A87E-D47371BE74F0}"/>
                            </a:ext>
                          </a:extLst>
                        </p:cNvPr>
                        <p:cNvSpPr txBox="1"/>
                        <p:nvPr/>
                      </p:nvSpPr>
                      <p:spPr>
                        <a:xfrm>
                          <a:off x="6713583" y="4523849"/>
                          <a:ext cx="66107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FF0000"/>
                                    </a:solidFill>
                                    <a:latin typeface="Cambria Math" panose="02040503050406030204" pitchFamily="18" charset="0"/>
                                  </a:rPr>
                                  <m:t>𝑟</m:t>
                                </m:r>
                                <m:r>
                                  <a:rPr kumimoji="1" lang="en-US" altLang="ja-JP" sz="2000" b="0" i="1" smtClean="0">
                                    <a:solidFill>
                                      <a:srgbClr val="FF0000"/>
                                    </a:solidFill>
                                    <a:latin typeface="Cambria Math" panose="02040503050406030204" pitchFamily="18" charset="0"/>
                                  </a:rPr>
                                  <m:t>=0</m:t>
                                </m:r>
                              </m:oMath>
                            </m:oMathPara>
                          </a14:m>
                          <a:endParaRPr kumimoji="1" lang="ja-JP" altLang="en-US" sz="2000" dirty="0">
                            <a:solidFill>
                              <a:srgbClr val="FF0000"/>
                            </a:solidFill>
                          </a:endParaRPr>
                        </a:p>
                      </p:txBody>
                    </p:sp>
                  </mc:Choice>
                  <mc:Fallback xmlns="">
                    <p:sp>
                      <p:nvSpPr>
                        <p:cNvPr id="52" name="テキスト ボックス 51">
                          <a:extLst>
                            <a:ext uri="{FF2B5EF4-FFF2-40B4-BE49-F238E27FC236}">
                              <a16:creationId xmlns:a16="http://schemas.microsoft.com/office/drawing/2014/main" id="{38DCF9FD-7DB6-44F0-A87E-D47371BE74F0}"/>
                            </a:ext>
                          </a:extLst>
                        </p:cNvPr>
                        <p:cNvSpPr txBox="1">
                          <a:spLocks noRot="1" noChangeAspect="1" noMove="1" noResize="1" noEditPoints="1" noAdjustHandles="1" noChangeArrowheads="1" noChangeShapeType="1" noTextEdit="1"/>
                        </p:cNvSpPr>
                        <p:nvPr/>
                      </p:nvSpPr>
                      <p:spPr>
                        <a:xfrm>
                          <a:off x="6713583" y="4523849"/>
                          <a:ext cx="661078" cy="307777"/>
                        </a:xfrm>
                        <a:prstGeom prst="rect">
                          <a:avLst/>
                        </a:prstGeom>
                        <a:blipFill>
                          <a:blip r:embed="rId12"/>
                          <a:stretch>
                            <a:fillRect r="-1639" b="-188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テキスト ボックス 53">
                          <a:extLst>
                            <a:ext uri="{FF2B5EF4-FFF2-40B4-BE49-F238E27FC236}">
                              <a16:creationId xmlns:a16="http://schemas.microsoft.com/office/drawing/2014/main" id="{1C53150A-0C23-4EFF-A381-420082101424}"/>
                            </a:ext>
                          </a:extLst>
                        </p:cNvPr>
                        <p:cNvSpPr txBox="1"/>
                        <p:nvPr/>
                      </p:nvSpPr>
                      <p:spPr>
                        <a:xfrm>
                          <a:off x="6587832" y="2273745"/>
                          <a:ext cx="693215" cy="2961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FF0000"/>
                                    </a:solidFill>
                                    <a:latin typeface="Cambria Math" panose="02040503050406030204" pitchFamily="18" charset="0"/>
                                  </a:rPr>
                                  <m:t>𝑟</m:t>
                                </m:r>
                                <m:r>
                                  <a:rPr kumimoji="1" lang="en-US" altLang="ja-JP" sz="2000" b="0" i="1" smtClean="0">
                                    <a:solidFill>
                                      <a:srgbClr val="FF0000"/>
                                    </a:solidFill>
                                    <a:latin typeface="Cambria Math" panose="02040503050406030204" pitchFamily="18" charset="0"/>
                                  </a:rPr>
                                  <m:t>=0</m:t>
                                </m:r>
                              </m:oMath>
                            </m:oMathPara>
                          </a14:m>
                          <a:endParaRPr kumimoji="1" lang="ja-JP" altLang="en-US" sz="2000" dirty="0">
                            <a:solidFill>
                              <a:srgbClr val="FF0000"/>
                            </a:solidFill>
                          </a:endParaRPr>
                        </a:p>
                      </p:txBody>
                    </p:sp>
                  </mc:Choice>
                  <mc:Fallback xmlns="">
                    <p:sp>
                      <p:nvSpPr>
                        <p:cNvPr id="54" name="テキスト ボックス 53">
                          <a:extLst>
                            <a:ext uri="{FF2B5EF4-FFF2-40B4-BE49-F238E27FC236}">
                              <a16:creationId xmlns:a16="http://schemas.microsoft.com/office/drawing/2014/main" id="{1C53150A-0C23-4EFF-A381-420082101424}"/>
                            </a:ext>
                          </a:extLst>
                        </p:cNvPr>
                        <p:cNvSpPr txBox="1">
                          <a:spLocks noRot="1" noChangeAspect="1" noMove="1" noResize="1" noEditPoints="1" noAdjustHandles="1" noChangeArrowheads="1" noChangeShapeType="1" noTextEdit="1"/>
                        </p:cNvSpPr>
                        <p:nvPr/>
                      </p:nvSpPr>
                      <p:spPr>
                        <a:xfrm>
                          <a:off x="6587832" y="2273745"/>
                          <a:ext cx="693215" cy="296169"/>
                        </a:xfrm>
                        <a:prstGeom prst="rect">
                          <a:avLst/>
                        </a:prstGeom>
                        <a:blipFill>
                          <a:blip r:embed="rId13"/>
                          <a:stretch>
                            <a:fillRect b="-5882"/>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C85E1EF1-74C3-499A-8DC1-4A50F7B97F3E}"/>
                          </a:ext>
                        </a:extLst>
                      </p:cNvPr>
                      <p:cNvSpPr txBox="1"/>
                      <p:nvPr/>
                    </p:nvSpPr>
                    <p:spPr>
                      <a:xfrm rot="16200000">
                        <a:off x="5159405" y="3417825"/>
                        <a:ext cx="11083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𝑟</m:t>
                              </m:r>
                              <m:r>
                                <a:rPr kumimoji="1" lang="en-US" altLang="ja-JP" sz="2000" b="0" i="1" smtClean="0">
                                  <a:latin typeface="Cambria Math" panose="02040503050406030204" pitchFamily="18" charset="0"/>
                                </a:rPr>
                                <m:t>=</m:t>
                              </m:r>
                              <m:r>
                                <m:rPr>
                                  <m:sty m:val="p"/>
                                </m:rPr>
                                <a:rPr kumimoji="1" lang="en-US" altLang="ja-JP" sz="2000" b="0" i="0" smtClean="0">
                                  <a:latin typeface="Cambria Math" panose="02040503050406030204" pitchFamily="18" charset="0"/>
                                </a:rPr>
                                <m:t>const</m:t>
                              </m:r>
                            </m:oMath>
                          </m:oMathPara>
                        </a14:m>
                        <a:endParaRPr kumimoji="1" lang="ja-JP" altLang="en-US" sz="2000" dirty="0"/>
                      </a:p>
                    </p:txBody>
                  </p:sp>
                </mc:Choice>
                <mc:Fallback xmlns="">
                  <p:sp>
                    <p:nvSpPr>
                      <p:cNvPr id="56" name="テキスト ボックス 55">
                        <a:extLst>
                          <a:ext uri="{FF2B5EF4-FFF2-40B4-BE49-F238E27FC236}">
                            <a16:creationId xmlns:a16="http://schemas.microsoft.com/office/drawing/2014/main" id="{C85E1EF1-74C3-499A-8DC1-4A50F7B97F3E}"/>
                          </a:ext>
                        </a:extLst>
                      </p:cNvPr>
                      <p:cNvSpPr txBox="1">
                        <a:spLocks noRot="1" noChangeAspect="1" noMove="1" noResize="1" noEditPoints="1" noAdjustHandles="1" noChangeArrowheads="1" noChangeShapeType="1" noTextEdit="1"/>
                      </p:cNvSpPr>
                      <p:nvPr/>
                    </p:nvSpPr>
                    <p:spPr>
                      <a:xfrm rot="16200000">
                        <a:off x="5159405" y="3417825"/>
                        <a:ext cx="1108317" cy="307777"/>
                      </a:xfrm>
                      <a:prstGeom prst="rect">
                        <a:avLst/>
                      </a:prstGeom>
                      <a:blipFill>
                        <a:blip r:embed="rId14"/>
                        <a:stretch>
                          <a:fillRect t="-1579" b="-526"/>
                        </a:stretch>
                      </a:blipFill>
                    </p:spPr>
                    <p:txBody>
                      <a:bodyPr/>
                      <a:lstStyle/>
                      <a:p>
                        <a:r>
                          <a:rPr lang="ja-JP" altLang="en-US">
                            <a:noFill/>
                          </a:rPr>
                          <a:t> </a:t>
                        </a:r>
                      </a:p>
                    </p:txBody>
                  </p:sp>
                </mc:Fallback>
              </mc:AlternateContent>
              <p:cxnSp>
                <p:nvCxnSpPr>
                  <p:cNvPr id="60" name="直線矢印コネクタ 59">
                    <a:extLst>
                      <a:ext uri="{FF2B5EF4-FFF2-40B4-BE49-F238E27FC236}">
                        <a16:creationId xmlns:a16="http://schemas.microsoft.com/office/drawing/2014/main" id="{CA7F6365-4AE3-4D6C-B758-DEB8280A7EE8}"/>
                      </a:ext>
                    </a:extLst>
                  </p:cNvPr>
                  <p:cNvCxnSpPr/>
                  <p:nvPr/>
                </p:nvCxnSpPr>
                <p:spPr>
                  <a:xfrm flipV="1">
                    <a:off x="7524328" y="2821753"/>
                    <a:ext cx="576064" cy="607247"/>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B3762FED-FBE7-4A68-B036-4289FF40C5C8}"/>
                      </a:ext>
                    </a:extLst>
                  </p:cNvPr>
                  <p:cNvCxnSpPr>
                    <a:cxnSpLocks/>
                  </p:cNvCxnSpPr>
                  <p:nvPr/>
                </p:nvCxnSpPr>
                <p:spPr>
                  <a:xfrm flipV="1">
                    <a:off x="7459901" y="2574364"/>
                    <a:ext cx="749332" cy="750153"/>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F55BC138-51ED-4BA9-BE80-7230EF3BB670}"/>
                      </a:ext>
                    </a:extLst>
                  </p:cNvPr>
                  <p:cNvCxnSpPr>
                    <a:cxnSpLocks/>
                  </p:cNvCxnSpPr>
                  <p:nvPr/>
                </p:nvCxnSpPr>
                <p:spPr>
                  <a:xfrm flipV="1">
                    <a:off x="7438222" y="2318542"/>
                    <a:ext cx="931879" cy="9080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7769B4DC-9B01-429E-A741-B57DC23B9C25}"/>
                      </a:ext>
                    </a:extLst>
                  </p:cNvPr>
                  <p:cNvCxnSpPr>
                    <a:cxnSpLocks/>
                  </p:cNvCxnSpPr>
                  <p:nvPr/>
                </p:nvCxnSpPr>
                <p:spPr>
                  <a:xfrm flipV="1">
                    <a:off x="7449430" y="2187635"/>
                    <a:ext cx="967021" cy="96229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8" name="フリーフォーム: 図形 57">
                    <a:extLst>
                      <a:ext uri="{FF2B5EF4-FFF2-40B4-BE49-F238E27FC236}">
                        <a16:creationId xmlns:a16="http://schemas.microsoft.com/office/drawing/2014/main" id="{1752B8F2-72B2-4E95-8588-BEE56906F232}"/>
                      </a:ext>
                    </a:extLst>
                  </p:cNvPr>
                  <p:cNvSpPr/>
                  <p:nvPr/>
                </p:nvSpPr>
                <p:spPr>
                  <a:xfrm>
                    <a:off x="7331004" y="2500301"/>
                    <a:ext cx="964837" cy="2246680"/>
                  </a:xfrm>
                  <a:custGeom>
                    <a:avLst/>
                    <a:gdLst>
                      <a:gd name="connsiteX0" fmla="*/ 930584 w 930584"/>
                      <a:gd name="connsiteY0" fmla="*/ 2249586 h 2249586"/>
                      <a:gd name="connsiteX1" fmla="*/ 356049 w 930584"/>
                      <a:gd name="connsiteY1" fmla="*/ 1286633 h 2249586"/>
                      <a:gd name="connsiteX2" fmla="*/ 97104 w 930584"/>
                      <a:gd name="connsiteY2" fmla="*/ 647363 h 2249586"/>
                      <a:gd name="connsiteX3" fmla="*/ 16184 w 930584"/>
                      <a:gd name="connsiteY3" fmla="*/ 121380 h 2249586"/>
                      <a:gd name="connsiteX4" fmla="*/ 0 w 930584"/>
                      <a:gd name="connsiteY4" fmla="*/ 0 h 22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84" h="2249586">
                        <a:moveTo>
                          <a:pt x="930584" y="2249586"/>
                        </a:moveTo>
                        <a:cubicBezTo>
                          <a:pt x="712773" y="1901628"/>
                          <a:pt x="494962" y="1553670"/>
                          <a:pt x="356049" y="1286633"/>
                        </a:cubicBezTo>
                        <a:cubicBezTo>
                          <a:pt x="217136" y="1019596"/>
                          <a:pt x="153748" y="841572"/>
                          <a:pt x="97104" y="647363"/>
                        </a:cubicBezTo>
                        <a:cubicBezTo>
                          <a:pt x="40460" y="453154"/>
                          <a:pt x="32368" y="229274"/>
                          <a:pt x="16184" y="121380"/>
                        </a:cubicBezTo>
                        <a:cubicBezTo>
                          <a:pt x="0" y="13486"/>
                          <a:pt x="0" y="6743"/>
                          <a:pt x="0" y="0"/>
                        </a:cubicBezTo>
                      </a:path>
                    </a:pathLst>
                  </a:custGeom>
                  <a:noFill/>
                  <a:ln>
                    <a:solidFill>
                      <a:srgbClr val="0000FF"/>
                    </a:solidFill>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1" name="二等辺三角形 70">
                  <a:extLst>
                    <a:ext uri="{FF2B5EF4-FFF2-40B4-BE49-F238E27FC236}">
                      <a16:creationId xmlns:a16="http://schemas.microsoft.com/office/drawing/2014/main" id="{EDE8D3E8-099B-4470-8E43-5F791A63CFBF}"/>
                    </a:ext>
                  </a:extLst>
                </p:cNvPr>
                <p:cNvSpPr/>
                <p:nvPr/>
              </p:nvSpPr>
              <p:spPr>
                <a:xfrm rot="10800000">
                  <a:off x="7093123" y="2676783"/>
                  <a:ext cx="702718" cy="32404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72E0E63E-DA02-40A1-890A-95E9F5D73CFA}"/>
                    </a:ext>
                  </a:extLst>
                </p:cNvPr>
                <p:cNvSpPr/>
                <p:nvPr/>
              </p:nvSpPr>
              <p:spPr>
                <a:xfrm>
                  <a:off x="7134927" y="2599256"/>
                  <a:ext cx="650419" cy="1634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図形 72">
                  <a:extLst>
                    <a:ext uri="{FF2B5EF4-FFF2-40B4-BE49-F238E27FC236}">
                      <a16:creationId xmlns:a16="http://schemas.microsoft.com/office/drawing/2014/main" id="{141316C1-D8E5-4619-940F-A2EA890258C6}"/>
                    </a:ext>
                  </a:extLst>
                </p:cNvPr>
                <p:cNvSpPr/>
                <p:nvPr/>
              </p:nvSpPr>
              <p:spPr>
                <a:xfrm>
                  <a:off x="7372865" y="2603157"/>
                  <a:ext cx="24713" cy="148281"/>
                </a:xfrm>
                <a:custGeom>
                  <a:avLst/>
                  <a:gdLst>
                    <a:gd name="connsiteX0" fmla="*/ 0 w 24713"/>
                    <a:gd name="connsiteY0" fmla="*/ 0 h 148281"/>
                    <a:gd name="connsiteX1" fmla="*/ 24713 w 24713"/>
                    <a:gd name="connsiteY1" fmla="*/ 148281 h 148281"/>
                  </a:gdLst>
                  <a:ahLst/>
                  <a:cxnLst>
                    <a:cxn ang="0">
                      <a:pos x="connsiteX0" y="connsiteY0"/>
                    </a:cxn>
                    <a:cxn ang="0">
                      <a:pos x="connsiteX1" y="connsiteY1"/>
                    </a:cxn>
                  </a:cxnLst>
                  <a:rect l="l" t="t" r="r" b="b"/>
                  <a:pathLst>
                    <a:path w="24713" h="148281">
                      <a:moveTo>
                        <a:pt x="0" y="0"/>
                      </a:moveTo>
                      <a:lnTo>
                        <a:pt x="24713" y="148281"/>
                      </a:ln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5" name="直線コネクタ 74">
                  <a:extLst>
                    <a:ext uri="{FF2B5EF4-FFF2-40B4-BE49-F238E27FC236}">
                      <a16:creationId xmlns:a16="http://schemas.microsoft.com/office/drawing/2014/main" id="{8E5698F5-2F7E-44C0-867C-6927D5229EBE}"/>
                    </a:ext>
                  </a:extLst>
                </p:cNvPr>
                <p:cNvCxnSpPr/>
                <p:nvPr/>
              </p:nvCxnSpPr>
              <p:spPr>
                <a:xfrm flipV="1">
                  <a:off x="5113511" y="3173909"/>
                  <a:ext cx="3850977" cy="515038"/>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6" name="テキスト ボックス 75">
                      <a:extLst>
                        <a:ext uri="{FF2B5EF4-FFF2-40B4-BE49-F238E27FC236}">
                          <a16:creationId xmlns:a16="http://schemas.microsoft.com/office/drawing/2014/main" id="{4406B0F1-2F13-4FD7-AF8A-3AAB09D9A19F}"/>
                        </a:ext>
                      </a:extLst>
                    </p:cNvPr>
                    <p:cNvSpPr txBox="1"/>
                    <p:nvPr/>
                  </p:nvSpPr>
                  <p:spPr>
                    <a:xfrm rot="21146233">
                      <a:off x="7870301" y="2952404"/>
                      <a:ext cx="1055930" cy="369332"/>
                    </a:xfrm>
                    <a:prstGeom prst="rect">
                      <a:avLst/>
                    </a:prstGeom>
                    <a:noFill/>
                  </p:spPr>
                  <p:txBody>
                    <a:bodyPr wrap="none" rtlCol="0">
                      <a:spAutoFit/>
                    </a:bodyPr>
                    <a:lstStyle/>
                    <a:p>
                      <a14:m>
                        <m:oMath xmlns:m="http://schemas.openxmlformats.org/officeDocument/2006/math">
                          <m:r>
                            <a:rPr kumimoji="1" lang="en-US" altLang="ja-JP" b="0" i="1" smtClean="0">
                              <a:solidFill>
                                <a:srgbClr val="FF0000"/>
                              </a:solidFill>
                              <a:latin typeface="Cambria Math" panose="02040503050406030204" pitchFamily="18" charset="0"/>
                            </a:rPr>
                            <m:t>𝑡</m:t>
                          </m:r>
                          <m:r>
                            <a:rPr kumimoji="1" lang="en-US" altLang="ja-JP" b="0" i="1" smtClean="0">
                              <a:solidFill>
                                <a:srgbClr val="FF0000"/>
                              </a:solidFill>
                              <a:latin typeface="Cambria Math" panose="02040503050406030204" pitchFamily="18" charset="0"/>
                            </a:rPr>
                            <m:t>=</m:t>
                          </m:r>
                        </m:oMath>
                      </a14:m>
                      <a:r>
                        <a:rPr kumimoji="1" lang="en-US" altLang="ja-JP" dirty="0">
                          <a:solidFill>
                            <a:srgbClr val="FF0000"/>
                          </a:solidFill>
                        </a:rPr>
                        <a:t>const</a:t>
                      </a:r>
                      <a:endParaRPr kumimoji="1" lang="ja-JP" altLang="en-US" dirty="0">
                        <a:solidFill>
                          <a:srgbClr val="FF0000"/>
                        </a:solidFill>
                      </a:endParaRPr>
                    </a:p>
                  </p:txBody>
                </p:sp>
              </mc:Choice>
              <mc:Fallback>
                <p:sp>
                  <p:nvSpPr>
                    <p:cNvPr id="76" name="テキスト ボックス 75">
                      <a:extLst>
                        <a:ext uri="{FF2B5EF4-FFF2-40B4-BE49-F238E27FC236}">
                          <a16:creationId xmlns:a16="http://schemas.microsoft.com/office/drawing/2014/main" id="{4406B0F1-2F13-4FD7-AF8A-3AAB09D9A19F}"/>
                        </a:ext>
                      </a:extLst>
                    </p:cNvPr>
                    <p:cNvSpPr txBox="1">
                      <a:spLocks noRot="1" noChangeAspect="1" noMove="1" noResize="1" noEditPoints="1" noAdjustHandles="1" noChangeArrowheads="1" noChangeShapeType="1" noTextEdit="1"/>
                    </p:cNvSpPr>
                    <p:nvPr/>
                  </p:nvSpPr>
                  <p:spPr>
                    <a:xfrm rot="21146233">
                      <a:off x="7870301" y="2952404"/>
                      <a:ext cx="1055930" cy="369332"/>
                    </a:xfrm>
                    <a:prstGeom prst="rect">
                      <a:avLst/>
                    </a:prstGeom>
                    <a:blipFill>
                      <a:blip r:embed="rId15"/>
                      <a:stretch>
                        <a:fillRect t="-7143" r="-4972" b="-10714"/>
                      </a:stretch>
                    </a:blipFill>
                  </p:spPr>
                  <p:txBody>
                    <a:bodyPr/>
                    <a:lstStyle/>
                    <a:p>
                      <a:r>
                        <a:rPr lang="ja-JP" altLang="en-US">
                          <a:noFill/>
                        </a:rPr>
                        <a:t> </a:t>
                      </a:r>
                    </a:p>
                  </p:txBody>
                </p:sp>
              </mc:Fallback>
            </mc:AlternateContent>
          </p:grpSp>
          <p:sp>
            <p:nvSpPr>
              <p:cNvPr id="78" name="テキスト ボックス 77">
                <a:extLst>
                  <a:ext uri="{FF2B5EF4-FFF2-40B4-BE49-F238E27FC236}">
                    <a16:creationId xmlns:a16="http://schemas.microsoft.com/office/drawing/2014/main" id="{86BBAA58-A3C3-41FB-9230-A4D65B8AE180}"/>
                  </a:ext>
                </a:extLst>
              </p:cNvPr>
              <p:cNvSpPr txBox="1"/>
              <p:nvPr/>
            </p:nvSpPr>
            <p:spPr>
              <a:xfrm>
                <a:off x="8553450" y="3238380"/>
                <a:ext cx="745190" cy="461665"/>
              </a:xfrm>
              <a:prstGeom prst="rect">
                <a:avLst/>
              </a:prstGeom>
              <a:noFill/>
            </p:spPr>
            <p:txBody>
              <a:bodyPr wrap="square" rtlCol="0">
                <a:spAutoFit/>
              </a:bodyPr>
              <a:lstStyle/>
              <a:p>
                <a:r>
                  <a:rPr kumimoji="1" lang="en-US" altLang="ja-JP" sz="2400" dirty="0"/>
                  <a:t>I</a:t>
                </a:r>
                <a:endParaRPr kumimoji="1" lang="ja-JP" altLang="en-US" sz="2400" dirty="0"/>
              </a:p>
            </p:txBody>
          </p:sp>
          <p:sp>
            <p:nvSpPr>
              <p:cNvPr id="80" name="テキスト ボックス 79">
                <a:extLst>
                  <a:ext uri="{FF2B5EF4-FFF2-40B4-BE49-F238E27FC236}">
                    <a16:creationId xmlns:a16="http://schemas.microsoft.com/office/drawing/2014/main" id="{89F53A2B-C576-4869-BD89-7CC878C4FDFD}"/>
                  </a:ext>
                </a:extLst>
              </p:cNvPr>
              <p:cNvSpPr txBox="1"/>
              <p:nvPr/>
            </p:nvSpPr>
            <p:spPr>
              <a:xfrm>
                <a:off x="6801366" y="2680984"/>
                <a:ext cx="745190" cy="461665"/>
              </a:xfrm>
              <a:prstGeom prst="rect">
                <a:avLst/>
              </a:prstGeom>
              <a:noFill/>
            </p:spPr>
            <p:txBody>
              <a:bodyPr wrap="square" rtlCol="0">
                <a:spAutoFit/>
              </a:bodyPr>
              <a:lstStyle/>
              <a:p>
                <a:r>
                  <a:rPr kumimoji="1" lang="en-US" altLang="ja-JP" sz="2400" dirty="0"/>
                  <a:t>II</a:t>
                </a:r>
                <a:endParaRPr kumimoji="1" lang="ja-JP" altLang="en-US" sz="2400" dirty="0"/>
              </a:p>
            </p:txBody>
          </p:sp>
          <p:sp>
            <p:nvSpPr>
              <p:cNvPr id="82" name="テキスト ボックス 81">
                <a:extLst>
                  <a:ext uri="{FF2B5EF4-FFF2-40B4-BE49-F238E27FC236}">
                    <a16:creationId xmlns:a16="http://schemas.microsoft.com/office/drawing/2014/main" id="{349BFAE2-2AF0-442A-9FC2-8E002F2D0DD3}"/>
                  </a:ext>
                </a:extLst>
              </p:cNvPr>
              <p:cNvSpPr txBox="1"/>
              <p:nvPr/>
            </p:nvSpPr>
            <p:spPr>
              <a:xfrm>
                <a:off x="6811449" y="3843136"/>
                <a:ext cx="745190" cy="461665"/>
              </a:xfrm>
              <a:prstGeom prst="rect">
                <a:avLst/>
              </a:prstGeom>
              <a:noFill/>
            </p:spPr>
            <p:txBody>
              <a:bodyPr wrap="square" rtlCol="0">
                <a:spAutoFit/>
              </a:bodyPr>
              <a:lstStyle/>
              <a:p>
                <a:r>
                  <a:rPr kumimoji="1" lang="en-US" altLang="ja-JP" sz="2400" dirty="0"/>
                  <a:t>III</a:t>
                </a:r>
                <a:endParaRPr kumimoji="1" lang="ja-JP" altLang="en-US" sz="2400" dirty="0"/>
              </a:p>
            </p:txBody>
          </p:sp>
          <p:sp>
            <p:nvSpPr>
              <p:cNvPr id="84" name="テキスト ボックス 83">
                <a:extLst>
                  <a:ext uri="{FF2B5EF4-FFF2-40B4-BE49-F238E27FC236}">
                    <a16:creationId xmlns:a16="http://schemas.microsoft.com/office/drawing/2014/main" id="{182BED59-F86C-48F4-B41C-AA3414792B6C}"/>
                  </a:ext>
                </a:extLst>
              </p:cNvPr>
              <p:cNvSpPr txBox="1"/>
              <p:nvPr/>
            </p:nvSpPr>
            <p:spPr>
              <a:xfrm>
                <a:off x="5970295" y="3265291"/>
                <a:ext cx="745190" cy="461665"/>
              </a:xfrm>
              <a:prstGeom prst="rect">
                <a:avLst/>
              </a:prstGeom>
              <a:noFill/>
            </p:spPr>
            <p:txBody>
              <a:bodyPr wrap="square" rtlCol="0">
                <a:spAutoFit/>
              </a:bodyPr>
              <a:lstStyle/>
              <a:p>
                <a:r>
                  <a:rPr kumimoji="1" lang="en-US" altLang="ja-JP" sz="2400" dirty="0"/>
                  <a:t>IV</a:t>
                </a:r>
                <a:endParaRPr kumimoji="1" lang="ja-JP" altLang="en-US" sz="2400" dirty="0"/>
              </a:p>
            </p:txBody>
          </p:sp>
        </p:grpSp>
      </p:grpSp>
      <p:sp>
        <p:nvSpPr>
          <p:cNvPr id="16" name="矢印: 下 15">
            <a:extLst>
              <a:ext uri="{FF2B5EF4-FFF2-40B4-BE49-F238E27FC236}">
                <a16:creationId xmlns:a16="http://schemas.microsoft.com/office/drawing/2014/main" id="{812F7515-6A59-467C-95DE-519BDB6414F0}"/>
              </a:ext>
            </a:extLst>
          </p:cNvPr>
          <p:cNvSpPr/>
          <p:nvPr/>
        </p:nvSpPr>
        <p:spPr>
          <a:xfrm>
            <a:off x="2195736" y="3078009"/>
            <a:ext cx="72008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A4DF2D22-302F-4E75-A4F1-8BB927618ED0}"/>
              </a:ext>
            </a:extLst>
          </p:cNvPr>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685719" y="3452212"/>
            <a:ext cx="4176464" cy="549439"/>
          </a:xfrm>
          <a:prstGeom prst="rect">
            <a:avLst/>
          </a:prstGeom>
        </p:spPr>
      </p:pic>
      <p:sp>
        <p:nvSpPr>
          <p:cNvPr id="87" name="テキスト ボックス 86">
            <a:extLst>
              <a:ext uri="{FF2B5EF4-FFF2-40B4-BE49-F238E27FC236}">
                <a16:creationId xmlns:a16="http://schemas.microsoft.com/office/drawing/2014/main" id="{6612CDEF-9EC6-4F86-840E-17627DE46BCF}"/>
              </a:ext>
            </a:extLst>
          </p:cNvPr>
          <p:cNvSpPr txBox="1"/>
          <p:nvPr/>
        </p:nvSpPr>
        <p:spPr>
          <a:xfrm>
            <a:off x="535436" y="5397869"/>
            <a:ext cx="3957584" cy="707886"/>
          </a:xfrm>
          <a:prstGeom prst="rect">
            <a:avLst/>
          </a:prstGeom>
          <a:noFill/>
        </p:spPr>
        <p:txBody>
          <a:bodyPr wrap="square" rtlCol="0">
            <a:spAutoFit/>
          </a:bodyPr>
          <a:lstStyle/>
          <a:p>
            <a:r>
              <a:rPr kumimoji="1" lang="ja-JP" altLang="en-US" sz="2000" dirty="0"/>
              <a:t>これらのホライズンにより，極大拡張時空は４つの領域に分けられる</a:t>
            </a:r>
          </a:p>
        </p:txBody>
      </p:sp>
      <p:sp>
        <p:nvSpPr>
          <p:cNvPr id="90" name="テキスト ボックス 89">
            <a:extLst>
              <a:ext uri="{FF2B5EF4-FFF2-40B4-BE49-F238E27FC236}">
                <a16:creationId xmlns:a16="http://schemas.microsoft.com/office/drawing/2014/main" id="{E5354CFC-FEAE-4A3C-A4A2-6B83262F110E}"/>
              </a:ext>
            </a:extLst>
          </p:cNvPr>
          <p:cNvSpPr txBox="1"/>
          <p:nvPr/>
        </p:nvSpPr>
        <p:spPr>
          <a:xfrm>
            <a:off x="647722" y="4226379"/>
            <a:ext cx="3987269" cy="1015663"/>
          </a:xfrm>
          <a:prstGeom prst="rect">
            <a:avLst/>
          </a:prstGeom>
          <a:noFill/>
        </p:spPr>
        <p:txBody>
          <a:bodyPr wrap="square" rtlCol="0">
            <a:spAutoFit/>
          </a:bodyPr>
          <a:lstStyle/>
          <a:p>
            <a:r>
              <a:rPr kumimoji="1" lang="ja-JP" altLang="en-US" sz="2000" dirty="0"/>
              <a:t>ホライズンは，「未来のホライズン」と「過去のホライズン」の２つの光的超曲面からなる．</a:t>
            </a:r>
          </a:p>
        </p:txBody>
      </p:sp>
      <p:sp>
        <p:nvSpPr>
          <p:cNvPr id="3" name="スライド番号プレースホルダー 2">
            <a:extLst>
              <a:ext uri="{FF2B5EF4-FFF2-40B4-BE49-F238E27FC236}">
                <a16:creationId xmlns:a16="http://schemas.microsoft.com/office/drawing/2014/main" id="{654DA5E8-387A-4C48-AD84-F52D6BB32ED4}"/>
              </a:ext>
            </a:extLst>
          </p:cNvPr>
          <p:cNvSpPr>
            <a:spLocks noGrp="1"/>
          </p:cNvSpPr>
          <p:nvPr>
            <p:ph type="sldNum" sz="quarter" idx="12"/>
          </p:nvPr>
        </p:nvSpPr>
        <p:spPr/>
        <p:txBody>
          <a:bodyPr/>
          <a:lstStyle/>
          <a:p>
            <a:fld id="{93E195DB-F3B1-45FB-AF15-1376C6AEA06A}" type="slidenum">
              <a:rPr kumimoji="1" lang="ja-JP" altLang="en-US" smtClean="0"/>
              <a:t>8</a:t>
            </a:fld>
            <a:endParaRPr kumimoji="1" lang="ja-JP" altLang="en-US"/>
          </a:p>
        </p:txBody>
      </p:sp>
      <p:grpSp>
        <p:nvGrpSpPr>
          <p:cNvPr id="8" name="グループ化 7">
            <a:extLst>
              <a:ext uri="{FF2B5EF4-FFF2-40B4-BE49-F238E27FC236}">
                <a16:creationId xmlns:a16="http://schemas.microsoft.com/office/drawing/2014/main" id="{E8E410A0-7578-4C81-9852-2A041E87236D}"/>
              </a:ext>
            </a:extLst>
          </p:cNvPr>
          <p:cNvGrpSpPr/>
          <p:nvPr/>
        </p:nvGrpSpPr>
        <p:grpSpPr>
          <a:xfrm>
            <a:off x="5240198" y="4922542"/>
            <a:ext cx="3302838" cy="1419950"/>
            <a:chOff x="5106412" y="5253551"/>
            <a:chExt cx="3302838" cy="1419950"/>
          </a:xfrm>
        </p:grpSpPr>
        <p:sp>
          <p:nvSpPr>
            <p:cNvPr id="88" name="テキスト ボックス 87">
              <a:extLst>
                <a:ext uri="{FF2B5EF4-FFF2-40B4-BE49-F238E27FC236}">
                  <a16:creationId xmlns:a16="http://schemas.microsoft.com/office/drawing/2014/main" id="{C41E67B5-8A79-4F0E-8773-B2C6103E7135}"/>
                </a:ext>
              </a:extLst>
            </p:cNvPr>
            <p:cNvSpPr txBox="1"/>
            <p:nvPr/>
          </p:nvSpPr>
          <p:spPr>
            <a:xfrm>
              <a:off x="5432699" y="5384402"/>
              <a:ext cx="2877014" cy="1200329"/>
            </a:xfrm>
            <a:prstGeom prst="rect">
              <a:avLst/>
            </a:prstGeom>
            <a:noFill/>
          </p:spPr>
          <p:txBody>
            <a:bodyPr wrap="square" rtlCol="0">
              <a:spAutoFit/>
            </a:bodyPr>
            <a:lstStyle/>
            <a:p>
              <a:r>
                <a:rPr kumimoji="1" lang="en-US" altLang="ja-JP" dirty="0"/>
                <a:t>I .   </a:t>
              </a:r>
              <a:r>
                <a:rPr kumimoji="1" lang="ja-JP" altLang="en-US" dirty="0"/>
                <a:t>外部領域（観測領域）</a:t>
              </a:r>
              <a:endParaRPr kumimoji="1" lang="en-US" altLang="ja-JP" dirty="0"/>
            </a:p>
            <a:p>
              <a:r>
                <a:rPr lang="en-US" altLang="ja-JP" dirty="0"/>
                <a:t>II.  </a:t>
              </a:r>
              <a:r>
                <a:rPr lang="ja-JP" altLang="en-US" dirty="0"/>
                <a:t>ブラックホール領域</a:t>
              </a:r>
              <a:endParaRPr lang="en-US" altLang="ja-JP" dirty="0"/>
            </a:p>
            <a:p>
              <a:r>
                <a:rPr kumimoji="1" lang="en-US" altLang="ja-JP" dirty="0"/>
                <a:t>III. </a:t>
              </a:r>
              <a:r>
                <a:rPr kumimoji="1" lang="ja-JP" altLang="en-US" dirty="0"/>
                <a:t>ホワイトホール領域</a:t>
              </a:r>
              <a:endParaRPr kumimoji="1" lang="en-US" altLang="ja-JP" dirty="0"/>
            </a:p>
            <a:p>
              <a:r>
                <a:rPr lang="en-US" altLang="ja-JP" dirty="0"/>
                <a:t>IV.  </a:t>
              </a:r>
              <a:r>
                <a:rPr lang="ja-JP" altLang="en-US" dirty="0"/>
                <a:t>もう一つの外部領域</a:t>
              </a:r>
              <a:r>
                <a:rPr kumimoji="1" lang="en-US" altLang="ja-JP" dirty="0"/>
                <a:t> </a:t>
              </a:r>
              <a:endParaRPr kumimoji="1" lang="ja-JP" altLang="en-US" dirty="0"/>
            </a:p>
          </p:txBody>
        </p:sp>
        <p:sp>
          <p:nvSpPr>
            <p:cNvPr id="5" name="四角形: 角を丸くする 4">
              <a:extLst>
                <a:ext uri="{FF2B5EF4-FFF2-40B4-BE49-F238E27FC236}">
                  <a16:creationId xmlns:a16="http://schemas.microsoft.com/office/drawing/2014/main" id="{66C4CF3A-0F84-4878-BFBF-E3C2A7FBC2F8}"/>
                </a:ext>
              </a:extLst>
            </p:cNvPr>
            <p:cNvSpPr/>
            <p:nvPr/>
          </p:nvSpPr>
          <p:spPr>
            <a:xfrm>
              <a:off x="5106412" y="5253551"/>
              <a:ext cx="3302838" cy="1419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8122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fade">
                                      <p:cBhvr>
                                        <p:cTn id="1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23">
            <a:extLst>
              <a:ext uri="{FF2B5EF4-FFF2-40B4-BE49-F238E27FC236}">
                <a16:creationId xmlns:a16="http://schemas.microsoft.com/office/drawing/2014/main" id="{ECAA5B17-D61D-45D1-BB6B-DA878F31BA8D}"/>
              </a:ext>
            </a:extLst>
          </p:cNvPr>
          <p:cNvSpPr>
            <a:spLocks noGrp="1"/>
          </p:cNvSpPr>
          <p:nvPr>
            <p:ph type="title"/>
          </p:nvPr>
        </p:nvSpPr>
        <p:spPr/>
        <p:txBody>
          <a:bodyPr>
            <a:normAutofit fontScale="90000"/>
          </a:bodyPr>
          <a:lstStyle/>
          <a:p>
            <a:pPr algn="l"/>
            <a:r>
              <a:rPr lang="ja-JP" altLang="en-US" i="0" u="sng" dirty="0"/>
              <a:t>重力崩壊の末路は？</a:t>
            </a:r>
          </a:p>
        </p:txBody>
      </p:sp>
      <p:sp>
        <p:nvSpPr>
          <p:cNvPr id="26" name="テキスト ボックス 25">
            <a:extLst>
              <a:ext uri="{FF2B5EF4-FFF2-40B4-BE49-F238E27FC236}">
                <a16:creationId xmlns:a16="http://schemas.microsoft.com/office/drawing/2014/main" id="{7BA11D86-82D9-44E0-8DE6-D2DCA88E681C}"/>
              </a:ext>
            </a:extLst>
          </p:cNvPr>
          <p:cNvSpPr txBox="1"/>
          <p:nvPr/>
        </p:nvSpPr>
        <p:spPr>
          <a:xfrm>
            <a:off x="471470" y="2844719"/>
            <a:ext cx="4040960" cy="156966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kumimoji="1" lang="ja-JP" altLang="en-US" sz="2400" dirty="0"/>
              <a:t>非球対称な系に対し，ホライズン，ブラックホールをどのように定義すればよいのか？</a:t>
            </a:r>
            <a:endParaRPr kumimoji="1" lang="en-US" altLang="ja-JP" sz="2400" dirty="0"/>
          </a:p>
        </p:txBody>
      </p:sp>
      <p:grpSp>
        <p:nvGrpSpPr>
          <p:cNvPr id="27" name="グループ化 26">
            <a:extLst>
              <a:ext uri="{FF2B5EF4-FFF2-40B4-BE49-F238E27FC236}">
                <a16:creationId xmlns:a16="http://schemas.microsoft.com/office/drawing/2014/main" id="{CE26F6CB-9F4B-407F-B8FE-F1598434CA4D}"/>
              </a:ext>
            </a:extLst>
          </p:cNvPr>
          <p:cNvGrpSpPr/>
          <p:nvPr/>
        </p:nvGrpSpPr>
        <p:grpSpPr>
          <a:xfrm>
            <a:off x="4355976" y="1872003"/>
            <a:ext cx="4680521" cy="3729753"/>
            <a:chOff x="4283968" y="1194712"/>
            <a:chExt cx="4680521" cy="3729753"/>
          </a:xfrm>
        </p:grpSpPr>
        <p:grpSp>
          <p:nvGrpSpPr>
            <p:cNvPr id="6" name="グループ化 5">
              <a:extLst>
                <a:ext uri="{FF2B5EF4-FFF2-40B4-BE49-F238E27FC236}">
                  <a16:creationId xmlns:a16="http://schemas.microsoft.com/office/drawing/2014/main" id="{82F946CA-94CE-48C0-B04D-AE5943092A6F}"/>
                </a:ext>
              </a:extLst>
            </p:cNvPr>
            <p:cNvGrpSpPr/>
            <p:nvPr/>
          </p:nvGrpSpPr>
          <p:grpSpPr>
            <a:xfrm>
              <a:off x="4283968" y="1194712"/>
              <a:ext cx="4680521" cy="3729753"/>
              <a:chOff x="5644244" y="3013880"/>
              <a:chExt cx="2167608" cy="1570757"/>
            </a:xfrm>
          </p:grpSpPr>
          <p:grpSp>
            <p:nvGrpSpPr>
              <p:cNvPr id="7" name="グループ化 6">
                <a:extLst>
                  <a:ext uri="{FF2B5EF4-FFF2-40B4-BE49-F238E27FC236}">
                    <a16:creationId xmlns:a16="http://schemas.microsoft.com/office/drawing/2014/main" id="{EBDA2BCA-38F6-44AB-90D4-D249405A054A}"/>
                  </a:ext>
                </a:extLst>
              </p:cNvPr>
              <p:cNvGrpSpPr/>
              <p:nvPr/>
            </p:nvGrpSpPr>
            <p:grpSpPr>
              <a:xfrm>
                <a:off x="5644244" y="3013880"/>
                <a:ext cx="2167608" cy="1570757"/>
                <a:chOff x="5714375" y="3044360"/>
                <a:chExt cx="2167608" cy="1570757"/>
              </a:xfrm>
            </p:grpSpPr>
            <p:grpSp>
              <p:nvGrpSpPr>
                <p:cNvPr id="10" name="グループ化 9">
                  <a:extLst>
                    <a:ext uri="{FF2B5EF4-FFF2-40B4-BE49-F238E27FC236}">
                      <a16:creationId xmlns:a16="http://schemas.microsoft.com/office/drawing/2014/main" id="{534582A5-0E21-4772-9EA7-B8D77AEBCB8F}"/>
                    </a:ext>
                  </a:extLst>
                </p:cNvPr>
                <p:cNvGrpSpPr/>
                <p:nvPr/>
              </p:nvGrpSpPr>
              <p:grpSpPr>
                <a:xfrm>
                  <a:off x="5714375" y="3044360"/>
                  <a:ext cx="1805629" cy="1570757"/>
                  <a:chOff x="3665064" y="3123163"/>
                  <a:chExt cx="1805629" cy="1570757"/>
                </a:xfrm>
              </p:grpSpPr>
              <p:grpSp>
                <p:nvGrpSpPr>
                  <p:cNvPr id="13" name="グループ化 12">
                    <a:extLst>
                      <a:ext uri="{FF2B5EF4-FFF2-40B4-BE49-F238E27FC236}">
                        <a16:creationId xmlns:a16="http://schemas.microsoft.com/office/drawing/2014/main" id="{17CCDA31-1A3F-4B0E-80BA-D344D2F4557C}"/>
                      </a:ext>
                    </a:extLst>
                  </p:cNvPr>
                  <p:cNvGrpSpPr/>
                  <p:nvPr/>
                </p:nvGrpSpPr>
                <p:grpSpPr>
                  <a:xfrm>
                    <a:off x="3886200" y="3855933"/>
                    <a:ext cx="1371600" cy="830367"/>
                    <a:chOff x="3886200" y="3855933"/>
                    <a:chExt cx="1371600" cy="830367"/>
                  </a:xfrm>
                </p:grpSpPr>
                <p:sp>
                  <p:nvSpPr>
                    <p:cNvPr id="21" name="フリーフォーム: 図形 20">
                      <a:extLst>
                        <a:ext uri="{FF2B5EF4-FFF2-40B4-BE49-F238E27FC236}">
                          <a16:creationId xmlns:a16="http://schemas.microsoft.com/office/drawing/2014/main" id="{BA94A437-9CC9-404E-ACED-DDE401B3CD42}"/>
                        </a:ext>
                      </a:extLst>
                    </p:cNvPr>
                    <p:cNvSpPr/>
                    <p:nvPr/>
                  </p:nvSpPr>
                  <p:spPr>
                    <a:xfrm>
                      <a:off x="3886200" y="3863340"/>
                      <a:ext cx="685800" cy="822960"/>
                    </a:xfrm>
                    <a:custGeom>
                      <a:avLst/>
                      <a:gdLst>
                        <a:gd name="connsiteX0" fmla="*/ 685800 w 685800"/>
                        <a:gd name="connsiteY0" fmla="*/ 0 h 822960"/>
                        <a:gd name="connsiteX1" fmla="*/ 213360 w 685800"/>
                        <a:gd name="connsiteY1" fmla="*/ 381000 h 822960"/>
                        <a:gd name="connsiteX2" fmla="*/ 0 w 685800"/>
                        <a:gd name="connsiteY2" fmla="*/ 822960 h 822960"/>
                      </a:gdLst>
                      <a:ahLst/>
                      <a:cxnLst>
                        <a:cxn ang="0">
                          <a:pos x="connsiteX0" y="connsiteY0"/>
                        </a:cxn>
                        <a:cxn ang="0">
                          <a:pos x="connsiteX1" y="connsiteY1"/>
                        </a:cxn>
                        <a:cxn ang="0">
                          <a:pos x="connsiteX2" y="connsiteY2"/>
                        </a:cxn>
                      </a:cxnLst>
                      <a:rect l="l" t="t" r="r" b="b"/>
                      <a:pathLst>
                        <a:path w="685800" h="822960">
                          <a:moveTo>
                            <a:pt x="685800" y="0"/>
                          </a:moveTo>
                          <a:cubicBezTo>
                            <a:pt x="506730" y="121920"/>
                            <a:pt x="327660" y="243840"/>
                            <a:pt x="213360" y="381000"/>
                          </a:cubicBezTo>
                          <a:cubicBezTo>
                            <a:pt x="99060" y="518160"/>
                            <a:pt x="49530" y="670560"/>
                            <a:pt x="0" y="822960"/>
                          </a:cubicBezTo>
                        </a:path>
                      </a:pathLst>
                    </a:cu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2" name="フリーフォーム: 図形 21">
                      <a:extLst>
                        <a:ext uri="{FF2B5EF4-FFF2-40B4-BE49-F238E27FC236}">
                          <a16:creationId xmlns:a16="http://schemas.microsoft.com/office/drawing/2014/main" id="{4D9AE499-182F-4F0B-916E-A5AB726424FB}"/>
                        </a:ext>
                      </a:extLst>
                    </p:cNvPr>
                    <p:cNvSpPr/>
                    <p:nvPr/>
                  </p:nvSpPr>
                  <p:spPr>
                    <a:xfrm flipH="1">
                      <a:off x="4572000" y="3863340"/>
                      <a:ext cx="685800" cy="822960"/>
                    </a:xfrm>
                    <a:custGeom>
                      <a:avLst/>
                      <a:gdLst>
                        <a:gd name="connsiteX0" fmla="*/ 685800 w 685800"/>
                        <a:gd name="connsiteY0" fmla="*/ 0 h 822960"/>
                        <a:gd name="connsiteX1" fmla="*/ 213360 w 685800"/>
                        <a:gd name="connsiteY1" fmla="*/ 381000 h 822960"/>
                        <a:gd name="connsiteX2" fmla="*/ 0 w 685800"/>
                        <a:gd name="connsiteY2" fmla="*/ 822960 h 822960"/>
                      </a:gdLst>
                      <a:ahLst/>
                      <a:cxnLst>
                        <a:cxn ang="0">
                          <a:pos x="connsiteX0" y="connsiteY0"/>
                        </a:cxn>
                        <a:cxn ang="0">
                          <a:pos x="connsiteX1" y="connsiteY1"/>
                        </a:cxn>
                        <a:cxn ang="0">
                          <a:pos x="connsiteX2" y="connsiteY2"/>
                        </a:cxn>
                      </a:cxnLst>
                      <a:rect l="l" t="t" r="r" b="b"/>
                      <a:pathLst>
                        <a:path w="685800" h="822960">
                          <a:moveTo>
                            <a:pt x="685800" y="0"/>
                          </a:moveTo>
                          <a:cubicBezTo>
                            <a:pt x="506730" y="121920"/>
                            <a:pt x="327660" y="243840"/>
                            <a:pt x="213360" y="381000"/>
                          </a:cubicBezTo>
                          <a:cubicBezTo>
                            <a:pt x="99060" y="518160"/>
                            <a:pt x="49530" y="670560"/>
                            <a:pt x="0" y="822960"/>
                          </a:cubicBezTo>
                        </a:path>
                      </a:pathLst>
                    </a:custGeom>
                    <a:solidFill>
                      <a:schemeClr val="accent6">
                        <a:lumMod val="50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3" name="二等辺三角形 22">
                      <a:extLst>
                        <a:ext uri="{FF2B5EF4-FFF2-40B4-BE49-F238E27FC236}">
                          <a16:creationId xmlns:a16="http://schemas.microsoft.com/office/drawing/2014/main" id="{21A9000D-052D-4C74-B9E3-7182A4781684}"/>
                        </a:ext>
                      </a:extLst>
                    </p:cNvPr>
                    <p:cNvSpPr/>
                    <p:nvPr/>
                  </p:nvSpPr>
                  <p:spPr>
                    <a:xfrm>
                      <a:off x="3886200" y="3855933"/>
                      <a:ext cx="1371600" cy="806470"/>
                    </a:xfrm>
                    <a:prstGeom prst="triangle">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cxnSp>
                <p:nvCxnSpPr>
                  <p:cNvPr id="14" name="直線コネクタ 13">
                    <a:extLst>
                      <a:ext uri="{FF2B5EF4-FFF2-40B4-BE49-F238E27FC236}">
                        <a16:creationId xmlns:a16="http://schemas.microsoft.com/office/drawing/2014/main" id="{6370B73C-DAB2-4CCD-85D9-CA1B5E3DD62F}"/>
                      </a:ext>
                    </a:extLst>
                  </p:cNvPr>
                  <p:cNvCxnSpPr>
                    <a:cxnSpLocks/>
                  </p:cNvCxnSpPr>
                  <p:nvPr/>
                </p:nvCxnSpPr>
                <p:spPr>
                  <a:xfrm>
                    <a:off x="4572000" y="3168670"/>
                    <a:ext cx="0" cy="72411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フリーフォーム: 図形 14">
                    <a:extLst>
                      <a:ext uri="{FF2B5EF4-FFF2-40B4-BE49-F238E27FC236}">
                        <a16:creationId xmlns:a16="http://schemas.microsoft.com/office/drawing/2014/main" id="{ECA3C9F3-9CD0-4FF2-99C2-B4CFB95D8ED7}"/>
                      </a:ext>
                    </a:extLst>
                  </p:cNvPr>
                  <p:cNvSpPr/>
                  <p:nvPr/>
                </p:nvSpPr>
                <p:spPr>
                  <a:xfrm>
                    <a:off x="4552900" y="3123961"/>
                    <a:ext cx="479152" cy="1539240"/>
                  </a:xfrm>
                  <a:custGeom>
                    <a:avLst/>
                    <a:gdLst>
                      <a:gd name="connsiteX0" fmla="*/ 0 w 426408"/>
                      <a:gd name="connsiteY0" fmla="*/ 1539240 h 1539240"/>
                      <a:gd name="connsiteX1" fmla="*/ 388620 w 426408"/>
                      <a:gd name="connsiteY1" fmla="*/ 1082040 h 1539240"/>
                      <a:gd name="connsiteX2" fmla="*/ 411480 w 426408"/>
                      <a:gd name="connsiteY2" fmla="*/ 0 h 1539240"/>
                      <a:gd name="connsiteX3" fmla="*/ 411480 w 426408"/>
                      <a:gd name="connsiteY3" fmla="*/ 0 h 1539240"/>
                    </a:gdLst>
                    <a:ahLst/>
                    <a:cxnLst>
                      <a:cxn ang="0">
                        <a:pos x="connsiteX0" y="connsiteY0"/>
                      </a:cxn>
                      <a:cxn ang="0">
                        <a:pos x="connsiteX1" y="connsiteY1"/>
                      </a:cxn>
                      <a:cxn ang="0">
                        <a:pos x="connsiteX2" y="connsiteY2"/>
                      </a:cxn>
                      <a:cxn ang="0">
                        <a:pos x="connsiteX3" y="connsiteY3"/>
                      </a:cxn>
                    </a:cxnLst>
                    <a:rect l="l" t="t" r="r" b="b"/>
                    <a:pathLst>
                      <a:path w="426408" h="1539240">
                        <a:moveTo>
                          <a:pt x="0" y="1539240"/>
                        </a:moveTo>
                        <a:cubicBezTo>
                          <a:pt x="160020" y="1438910"/>
                          <a:pt x="320040" y="1338580"/>
                          <a:pt x="388620" y="1082040"/>
                        </a:cubicBezTo>
                        <a:cubicBezTo>
                          <a:pt x="457200" y="825500"/>
                          <a:pt x="411480" y="0"/>
                          <a:pt x="411480" y="0"/>
                        </a:cubicBezTo>
                        <a:lnTo>
                          <a:pt x="411480" y="0"/>
                        </a:lnTo>
                      </a:path>
                    </a:pathLst>
                  </a:custGeom>
                  <a:noFill/>
                  <a:ln w="25400">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6" name="フリーフォーム: 図形 15">
                    <a:extLst>
                      <a:ext uri="{FF2B5EF4-FFF2-40B4-BE49-F238E27FC236}">
                        <a16:creationId xmlns:a16="http://schemas.microsoft.com/office/drawing/2014/main" id="{B3B5F30F-362D-4FC8-B01A-64D34B492432}"/>
                      </a:ext>
                    </a:extLst>
                  </p:cNvPr>
                  <p:cNvSpPr/>
                  <p:nvPr/>
                </p:nvSpPr>
                <p:spPr>
                  <a:xfrm flipH="1">
                    <a:off x="4137349" y="3123163"/>
                    <a:ext cx="426408" cy="1539240"/>
                  </a:xfrm>
                  <a:custGeom>
                    <a:avLst/>
                    <a:gdLst>
                      <a:gd name="connsiteX0" fmla="*/ 0 w 426408"/>
                      <a:gd name="connsiteY0" fmla="*/ 1539240 h 1539240"/>
                      <a:gd name="connsiteX1" fmla="*/ 388620 w 426408"/>
                      <a:gd name="connsiteY1" fmla="*/ 1082040 h 1539240"/>
                      <a:gd name="connsiteX2" fmla="*/ 411480 w 426408"/>
                      <a:gd name="connsiteY2" fmla="*/ 0 h 1539240"/>
                      <a:gd name="connsiteX3" fmla="*/ 411480 w 426408"/>
                      <a:gd name="connsiteY3" fmla="*/ 0 h 1539240"/>
                    </a:gdLst>
                    <a:ahLst/>
                    <a:cxnLst>
                      <a:cxn ang="0">
                        <a:pos x="connsiteX0" y="connsiteY0"/>
                      </a:cxn>
                      <a:cxn ang="0">
                        <a:pos x="connsiteX1" y="connsiteY1"/>
                      </a:cxn>
                      <a:cxn ang="0">
                        <a:pos x="connsiteX2" y="connsiteY2"/>
                      </a:cxn>
                      <a:cxn ang="0">
                        <a:pos x="connsiteX3" y="connsiteY3"/>
                      </a:cxn>
                    </a:cxnLst>
                    <a:rect l="l" t="t" r="r" b="b"/>
                    <a:pathLst>
                      <a:path w="426408" h="1539240">
                        <a:moveTo>
                          <a:pt x="0" y="1539240"/>
                        </a:moveTo>
                        <a:cubicBezTo>
                          <a:pt x="160020" y="1438910"/>
                          <a:pt x="320040" y="1338580"/>
                          <a:pt x="388620" y="1082040"/>
                        </a:cubicBezTo>
                        <a:cubicBezTo>
                          <a:pt x="457200" y="825500"/>
                          <a:pt x="411480" y="0"/>
                          <a:pt x="411480" y="0"/>
                        </a:cubicBezTo>
                        <a:lnTo>
                          <a:pt x="411480" y="0"/>
                        </a:lnTo>
                      </a:path>
                    </a:pathLst>
                  </a:custGeom>
                  <a:noFill/>
                  <a:ln w="25400">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7" name="フリーフォーム: 図形 16">
                    <a:extLst>
                      <a:ext uri="{FF2B5EF4-FFF2-40B4-BE49-F238E27FC236}">
                        <a16:creationId xmlns:a16="http://schemas.microsoft.com/office/drawing/2014/main" id="{60C4B65A-80A1-45ED-8A0F-30333DFD2A8C}"/>
                      </a:ext>
                    </a:extLst>
                  </p:cNvPr>
                  <p:cNvSpPr/>
                  <p:nvPr/>
                </p:nvSpPr>
                <p:spPr>
                  <a:xfrm rot="228716">
                    <a:off x="4549298" y="3252143"/>
                    <a:ext cx="289558" cy="1211580"/>
                  </a:xfrm>
                  <a:custGeom>
                    <a:avLst/>
                    <a:gdLst>
                      <a:gd name="connsiteX0" fmla="*/ 38100 w 332416"/>
                      <a:gd name="connsiteY0" fmla="*/ 1211580 h 1211580"/>
                      <a:gd name="connsiteX1" fmla="*/ 304800 w 332416"/>
                      <a:gd name="connsiteY1" fmla="*/ 853440 h 1211580"/>
                      <a:gd name="connsiteX2" fmla="*/ 289560 w 332416"/>
                      <a:gd name="connsiteY2" fmla="*/ 327660 h 1211580"/>
                      <a:gd name="connsiteX3" fmla="*/ 0 w 332416"/>
                      <a:gd name="connsiteY3" fmla="*/ 0 h 1211580"/>
                    </a:gdLst>
                    <a:ahLst/>
                    <a:cxnLst>
                      <a:cxn ang="0">
                        <a:pos x="connsiteX0" y="connsiteY0"/>
                      </a:cxn>
                      <a:cxn ang="0">
                        <a:pos x="connsiteX1" y="connsiteY1"/>
                      </a:cxn>
                      <a:cxn ang="0">
                        <a:pos x="connsiteX2" y="connsiteY2"/>
                      </a:cxn>
                      <a:cxn ang="0">
                        <a:pos x="connsiteX3" y="connsiteY3"/>
                      </a:cxn>
                    </a:cxnLst>
                    <a:rect l="l" t="t" r="r" b="b"/>
                    <a:pathLst>
                      <a:path w="332416" h="1211580">
                        <a:moveTo>
                          <a:pt x="38100" y="1211580"/>
                        </a:moveTo>
                        <a:cubicBezTo>
                          <a:pt x="150495" y="1106170"/>
                          <a:pt x="262890" y="1000760"/>
                          <a:pt x="304800" y="853440"/>
                        </a:cubicBezTo>
                        <a:cubicBezTo>
                          <a:pt x="346710" y="706120"/>
                          <a:pt x="340360" y="469900"/>
                          <a:pt x="289560" y="327660"/>
                        </a:cubicBezTo>
                        <a:cubicBezTo>
                          <a:pt x="238760" y="185420"/>
                          <a:pt x="119380" y="92710"/>
                          <a:pt x="0" y="0"/>
                        </a:cubicBezTo>
                      </a:path>
                    </a:pathLst>
                  </a:custGeom>
                  <a:noFill/>
                  <a:ln w="25400">
                    <a:solidFill>
                      <a:srgbClr val="FFFF00"/>
                    </a:solidFill>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8" name="フリーフォーム: 図形 17">
                    <a:extLst>
                      <a:ext uri="{FF2B5EF4-FFF2-40B4-BE49-F238E27FC236}">
                        <a16:creationId xmlns:a16="http://schemas.microsoft.com/office/drawing/2014/main" id="{45A72CAB-EAB4-4C85-9B9D-3C9CCA36DF94}"/>
                      </a:ext>
                    </a:extLst>
                  </p:cNvPr>
                  <p:cNvSpPr/>
                  <p:nvPr/>
                </p:nvSpPr>
                <p:spPr>
                  <a:xfrm flipH="1">
                    <a:off x="4297680" y="3242523"/>
                    <a:ext cx="289558" cy="1211580"/>
                  </a:xfrm>
                  <a:custGeom>
                    <a:avLst/>
                    <a:gdLst>
                      <a:gd name="connsiteX0" fmla="*/ 38100 w 332416"/>
                      <a:gd name="connsiteY0" fmla="*/ 1211580 h 1211580"/>
                      <a:gd name="connsiteX1" fmla="*/ 304800 w 332416"/>
                      <a:gd name="connsiteY1" fmla="*/ 853440 h 1211580"/>
                      <a:gd name="connsiteX2" fmla="*/ 289560 w 332416"/>
                      <a:gd name="connsiteY2" fmla="*/ 327660 h 1211580"/>
                      <a:gd name="connsiteX3" fmla="*/ 0 w 332416"/>
                      <a:gd name="connsiteY3" fmla="*/ 0 h 1211580"/>
                    </a:gdLst>
                    <a:ahLst/>
                    <a:cxnLst>
                      <a:cxn ang="0">
                        <a:pos x="connsiteX0" y="connsiteY0"/>
                      </a:cxn>
                      <a:cxn ang="0">
                        <a:pos x="connsiteX1" y="connsiteY1"/>
                      </a:cxn>
                      <a:cxn ang="0">
                        <a:pos x="connsiteX2" y="connsiteY2"/>
                      </a:cxn>
                      <a:cxn ang="0">
                        <a:pos x="connsiteX3" y="connsiteY3"/>
                      </a:cxn>
                    </a:cxnLst>
                    <a:rect l="l" t="t" r="r" b="b"/>
                    <a:pathLst>
                      <a:path w="332416" h="1211580">
                        <a:moveTo>
                          <a:pt x="38100" y="1211580"/>
                        </a:moveTo>
                        <a:cubicBezTo>
                          <a:pt x="150495" y="1106170"/>
                          <a:pt x="262890" y="1000760"/>
                          <a:pt x="304800" y="853440"/>
                        </a:cubicBezTo>
                        <a:cubicBezTo>
                          <a:pt x="346710" y="706120"/>
                          <a:pt x="340360" y="469900"/>
                          <a:pt x="289560" y="327660"/>
                        </a:cubicBezTo>
                        <a:cubicBezTo>
                          <a:pt x="238760" y="185420"/>
                          <a:pt x="119380" y="92710"/>
                          <a:pt x="0" y="0"/>
                        </a:cubicBezTo>
                      </a:path>
                    </a:pathLst>
                  </a:custGeom>
                  <a:noFill/>
                  <a:ln w="25400">
                    <a:solidFill>
                      <a:srgbClr val="FFFF00"/>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9" name="フリーフォーム: 図形 18">
                    <a:extLst>
                      <a:ext uri="{FF2B5EF4-FFF2-40B4-BE49-F238E27FC236}">
                        <a16:creationId xmlns:a16="http://schemas.microsoft.com/office/drawing/2014/main" id="{37A5145A-850A-48C5-9ED3-3FE309032624}"/>
                      </a:ext>
                    </a:extLst>
                  </p:cNvPr>
                  <p:cNvSpPr/>
                  <p:nvPr/>
                </p:nvSpPr>
                <p:spPr>
                  <a:xfrm>
                    <a:off x="4807753" y="3131820"/>
                    <a:ext cx="662940" cy="1562100"/>
                  </a:xfrm>
                  <a:custGeom>
                    <a:avLst/>
                    <a:gdLst>
                      <a:gd name="connsiteX0" fmla="*/ 0 w 662940"/>
                      <a:gd name="connsiteY0" fmla="*/ 1562100 h 1562100"/>
                      <a:gd name="connsiteX1" fmla="*/ 259080 w 662940"/>
                      <a:gd name="connsiteY1" fmla="*/ 1226820 h 1562100"/>
                      <a:gd name="connsiteX2" fmla="*/ 320040 w 662940"/>
                      <a:gd name="connsiteY2" fmla="*/ 807720 h 1562100"/>
                      <a:gd name="connsiteX3" fmla="*/ 487680 w 662940"/>
                      <a:gd name="connsiteY3" fmla="*/ 304800 h 1562100"/>
                      <a:gd name="connsiteX4" fmla="*/ 662940 w 66294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40" h="1562100">
                        <a:moveTo>
                          <a:pt x="0" y="1562100"/>
                        </a:moveTo>
                        <a:cubicBezTo>
                          <a:pt x="102870" y="1457325"/>
                          <a:pt x="205740" y="1352550"/>
                          <a:pt x="259080" y="1226820"/>
                        </a:cubicBezTo>
                        <a:cubicBezTo>
                          <a:pt x="312420" y="1101090"/>
                          <a:pt x="281940" y="961390"/>
                          <a:pt x="320040" y="807720"/>
                        </a:cubicBezTo>
                        <a:cubicBezTo>
                          <a:pt x="358140" y="654050"/>
                          <a:pt x="430530" y="439420"/>
                          <a:pt x="487680" y="304800"/>
                        </a:cubicBezTo>
                        <a:cubicBezTo>
                          <a:pt x="544830" y="170180"/>
                          <a:pt x="603885" y="85090"/>
                          <a:pt x="662940" y="0"/>
                        </a:cubicBezTo>
                      </a:path>
                    </a:pathLst>
                  </a:custGeom>
                  <a:noFill/>
                  <a:ln w="25400">
                    <a:solidFill>
                      <a:srgbClr val="FFFF00"/>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0" name="フリーフォーム: 図形 19">
                    <a:extLst>
                      <a:ext uri="{FF2B5EF4-FFF2-40B4-BE49-F238E27FC236}">
                        <a16:creationId xmlns:a16="http://schemas.microsoft.com/office/drawing/2014/main" id="{7FF11FB1-DC84-4845-9F38-673EFCC2752D}"/>
                      </a:ext>
                    </a:extLst>
                  </p:cNvPr>
                  <p:cNvSpPr/>
                  <p:nvPr/>
                </p:nvSpPr>
                <p:spPr>
                  <a:xfrm flipH="1">
                    <a:off x="3665064" y="3131820"/>
                    <a:ext cx="662940" cy="1562100"/>
                  </a:xfrm>
                  <a:custGeom>
                    <a:avLst/>
                    <a:gdLst>
                      <a:gd name="connsiteX0" fmla="*/ 0 w 662940"/>
                      <a:gd name="connsiteY0" fmla="*/ 1562100 h 1562100"/>
                      <a:gd name="connsiteX1" fmla="*/ 259080 w 662940"/>
                      <a:gd name="connsiteY1" fmla="*/ 1226820 h 1562100"/>
                      <a:gd name="connsiteX2" fmla="*/ 320040 w 662940"/>
                      <a:gd name="connsiteY2" fmla="*/ 807720 h 1562100"/>
                      <a:gd name="connsiteX3" fmla="*/ 487680 w 662940"/>
                      <a:gd name="connsiteY3" fmla="*/ 304800 h 1562100"/>
                      <a:gd name="connsiteX4" fmla="*/ 662940 w 66294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40" h="1562100">
                        <a:moveTo>
                          <a:pt x="0" y="1562100"/>
                        </a:moveTo>
                        <a:cubicBezTo>
                          <a:pt x="102870" y="1457325"/>
                          <a:pt x="205740" y="1352550"/>
                          <a:pt x="259080" y="1226820"/>
                        </a:cubicBezTo>
                        <a:cubicBezTo>
                          <a:pt x="312420" y="1101090"/>
                          <a:pt x="281940" y="961390"/>
                          <a:pt x="320040" y="807720"/>
                        </a:cubicBezTo>
                        <a:cubicBezTo>
                          <a:pt x="358140" y="654050"/>
                          <a:pt x="430530" y="439420"/>
                          <a:pt x="487680" y="304800"/>
                        </a:cubicBezTo>
                        <a:cubicBezTo>
                          <a:pt x="544830" y="170180"/>
                          <a:pt x="603885" y="85090"/>
                          <a:pt x="662940" y="0"/>
                        </a:cubicBezTo>
                      </a:path>
                    </a:pathLst>
                  </a:custGeom>
                  <a:noFill/>
                  <a:ln w="25400">
                    <a:solidFill>
                      <a:srgbClr val="FFFF00"/>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11" name="テキスト ボックス 10">
                  <a:extLst>
                    <a:ext uri="{FF2B5EF4-FFF2-40B4-BE49-F238E27FC236}">
                      <a16:creationId xmlns:a16="http://schemas.microsoft.com/office/drawing/2014/main" id="{9024C5DA-5B46-4911-91D1-1F918262C74B}"/>
                    </a:ext>
                  </a:extLst>
                </p:cNvPr>
                <p:cNvSpPr txBox="1"/>
                <p:nvPr/>
              </p:nvSpPr>
              <p:spPr>
                <a:xfrm>
                  <a:off x="7354531" y="3550023"/>
                  <a:ext cx="527452" cy="142579"/>
                </a:xfrm>
                <a:prstGeom prst="rect">
                  <a:avLst/>
                </a:prstGeom>
                <a:noFill/>
              </p:spPr>
              <p:txBody>
                <a:bodyPr wrap="square" rtlCol="0">
                  <a:spAutoFit/>
                </a:bodyPr>
                <a:lstStyle/>
                <a:p>
                  <a:r>
                    <a:rPr lang="ja-JP" altLang="en-US" sz="1600" dirty="0">
                      <a:solidFill>
                        <a:srgbClr val="92D050"/>
                      </a:solidFill>
                      <a:effectLst>
                        <a:outerShdw blurRad="38100" dist="38100" dir="2700000" algn="tl">
                          <a:srgbClr val="000000">
                            <a:alpha val="43137"/>
                          </a:srgbClr>
                        </a:outerShdw>
                      </a:effectLst>
                      <a:latin typeface="+mj-ea"/>
                      <a:ea typeface="+mj-ea"/>
                    </a:rPr>
                    <a:t>ホライズン</a:t>
                  </a:r>
                </a:p>
              </p:txBody>
            </p:sp>
            <p:cxnSp>
              <p:nvCxnSpPr>
                <p:cNvPr id="12" name="直線矢印コネクタ 11">
                  <a:extLst>
                    <a:ext uri="{FF2B5EF4-FFF2-40B4-BE49-F238E27FC236}">
                      <a16:creationId xmlns:a16="http://schemas.microsoft.com/office/drawing/2014/main" id="{04FD90A5-460A-49FE-A063-23ADFCC78667}"/>
                    </a:ext>
                  </a:extLst>
                </p:cNvPr>
                <p:cNvCxnSpPr>
                  <a:cxnSpLocks/>
                </p:cNvCxnSpPr>
                <p:nvPr/>
              </p:nvCxnSpPr>
              <p:spPr>
                <a:xfrm flipH="1" flipV="1">
                  <a:off x="7085484" y="3575080"/>
                  <a:ext cx="291572" cy="49242"/>
                </a:xfrm>
                <a:prstGeom prst="straightConnector1">
                  <a:avLst/>
                </a:prstGeom>
                <a:ln w="9525">
                  <a:solidFill>
                    <a:schemeClr val="bg2">
                      <a:lumMod val="50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8" name="テキスト ボックス 7">
                <a:extLst>
                  <a:ext uri="{FF2B5EF4-FFF2-40B4-BE49-F238E27FC236}">
                    <a16:creationId xmlns:a16="http://schemas.microsoft.com/office/drawing/2014/main" id="{CA7D4272-9D7F-46E1-978B-37E999CCAD72}"/>
                  </a:ext>
                </a:extLst>
              </p:cNvPr>
              <p:cNvSpPr txBox="1"/>
              <p:nvPr/>
            </p:nvSpPr>
            <p:spPr>
              <a:xfrm>
                <a:off x="7162800" y="4221480"/>
                <a:ext cx="546465" cy="155541"/>
              </a:xfrm>
              <a:prstGeom prst="rect">
                <a:avLst/>
              </a:prstGeom>
              <a:noFill/>
            </p:spPr>
            <p:txBody>
              <a:bodyPr wrap="square" rtlCol="0">
                <a:spAutoFit/>
              </a:bodyPr>
              <a:lstStyle/>
              <a:p>
                <a:r>
                  <a:rPr lang="ja-JP" altLang="en-US" dirty="0">
                    <a:effectLst>
                      <a:outerShdw blurRad="38100" dist="38100" dir="2700000" algn="tl">
                        <a:srgbClr val="000000">
                          <a:alpha val="43137"/>
                        </a:srgbClr>
                      </a:outerShdw>
                    </a:effectLst>
                    <a:latin typeface="+mj-ea"/>
                    <a:ea typeface="+mj-ea"/>
                  </a:rPr>
                  <a:t>重力崩壊</a:t>
                </a:r>
              </a:p>
            </p:txBody>
          </p:sp>
          <p:sp>
            <p:nvSpPr>
              <p:cNvPr id="9" name="テキスト ボックス 8">
                <a:extLst>
                  <a:ext uri="{FF2B5EF4-FFF2-40B4-BE49-F238E27FC236}">
                    <a16:creationId xmlns:a16="http://schemas.microsoft.com/office/drawing/2014/main" id="{AEF7FAA5-F81B-4111-9768-50F1629451B7}"/>
                  </a:ext>
                </a:extLst>
              </p:cNvPr>
              <p:cNvSpPr txBox="1"/>
              <p:nvPr/>
            </p:nvSpPr>
            <p:spPr>
              <a:xfrm>
                <a:off x="6310524" y="3852346"/>
                <a:ext cx="379680" cy="369332"/>
              </a:xfrm>
              <a:prstGeom prst="rect">
                <a:avLst/>
              </a:prstGeom>
              <a:noFill/>
            </p:spPr>
            <p:txBody>
              <a:bodyPr wrap="square" rtlCol="0">
                <a:spAutoFit/>
              </a:bodyPr>
              <a:lstStyle/>
              <a:p>
                <a:r>
                  <a:rPr lang="ja-JP" altLang="en-US" dirty="0">
                    <a:solidFill>
                      <a:schemeClr val="bg1"/>
                    </a:solidFill>
                    <a:latin typeface="+mj-ea"/>
                    <a:ea typeface="+mj-ea"/>
                  </a:rPr>
                  <a:t>星</a:t>
                </a:r>
              </a:p>
            </p:txBody>
          </p:sp>
        </p:grpSp>
        <p:sp>
          <p:nvSpPr>
            <p:cNvPr id="2" name="円弧 1">
              <a:extLst>
                <a:ext uri="{FF2B5EF4-FFF2-40B4-BE49-F238E27FC236}">
                  <a16:creationId xmlns:a16="http://schemas.microsoft.com/office/drawing/2014/main" id="{2897F390-4AE9-45B2-AFCC-C1BC8882A944}"/>
                </a:ext>
              </a:extLst>
            </p:cNvPr>
            <p:cNvSpPr/>
            <p:nvPr/>
          </p:nvSpPr>
          <p:spPr>
            <a:xfrm rot="8260752">
              <a:off x="5036610" y="1593891"/>
              <a:ext cx="2610320" cy="2447021"/>
            </a:xfrm>
            <a:prstGeom prst="arc">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F63CA1BA-2507-4AAD-BDF3-0DF53229BBC6}"/>
                </a:ext>
              </a:extLst>
            </p:cNvPr>
            <p:cNvSpPr/>
            <p:nvPr/>
          </p:nvSpPr>
          <p:spPr>
            <a:xfrm>
              <a:off x="5709518" y="2269906"/>
              <a:ext cx="1083909" cy="222191"/>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250D4FD9-6CE9-4F47-94B4-2DA86BCE88A9}"/>
                </a:ext>
              </a:extLst>
            </p:cNvPr>
            <p:cNvSpPr txBox="1"/>
            <p:nvPr/>
          </p:nvSpPr>
          <p:spPr>
            <a:xfrm>
              <a:off x="6725838" y="1694016"/>
              <a:ext cx="1057072" cy="369332"/>
            </a:xfrm>
            <a:prstGeom prst="rect">
              <a:avLst/>
            </a:prstGeom>
            <a:noFill/>
          </p:spPr>
          <p:txBody>
            <a:bodyPr wrap="square" rtlCol="0">
              <a:spAutoFit/>
            </a:bodyPr>
            <a:lstStyle/>
            <a:p>
              <a:r>
                <a:rPr kumimoji="1" lang="ja-JP" altLang="en-US" dirty="0">
                  <a:solidFill>
                    <a:schemeClr val="accent3"/>
                  </a:solidFill>
                </a:rPr>
                <a:t>捕捉面</a:t>
              </a:r>
            </a:p>
          </p:txBody>
        </p:sp>
        <p:cxnSp>
          <p:nvCxnSpPr>
            <p:cNvPr id="25" name="直線矢印コネクタ 24">
              <a:extLst>
                <a:ext uri="{FF2B5EF4-FFF2-40B4-BE49-F238E27FC236}">
                  <a16:creationId xmlns:a16="http://schemas.microsoft.com/office/drawing/2014/main" id="{04EAB10E-83B8-4D87-A727-6F3D556C946A}"/>
                </a:ext>
              </a:extLst>
            </p:cNvPr>
            <p:cNvCxnSpPr/>
            <p:nvPr/>
          </p:nvCxnSpPr>
          <p:spPr>
            <a:xfrm flipH="1">
              <a:off x="6451185" y="2021067"/>
              <a:ext cx="480093" cy="239840"/>
            </a:xfrm>
            <a:prstGeom prst="straightConnector1">
              <a:avLst/>
            </a:prstGeom>
            <a:ln w="158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1AB0F8C1-13B9-4C2F-AA58-67119979C690}"/>
              </a:ext>
            </a:extLst>
          </p:cNvPr>
          <p:cNvGrpSpPr/>
          <p:nvPr/>
        </p:nvGrpSpPr>
        <p:grpSpPr>
          <a:xfrm>
            <a:off x="5633352" y="977063"/>
            <a:ext cx="1671750" cy="854222"/>
            <a:chOff x="5322174" y="548680"/>
            <a:chExt cx="1671750" cy="854222"/>
          </a:xfrm>
        </p:grpSpPr>
        <p:cxnSp>
          <p:nvCxnSpPr>
            <p:cNvPr id="29" name="直線矢印コネクタ 28">
              <a:extLst>
                <a:ext uri="{FF2B5EF4-FFF2-40B4-BE49-F238E27FC236}">
                  <a16:creationId xmlns:a16="http://schemas.microsoft.com/office/drawing/2014/main" id="{786FFB66-B2D5-4476-8049-AD308EDA25D1}"/>
                </a:ext>
              </a:extLst>
            </p:cNvPr>
            <p:cNvCxnSpPr/>
            <p:nvPr/>
          </p:nvCxnSpPr>
          <p:spPr>
            <a:xfrm flipV="1">
              <a:off x="6012160" y="548680"/>
              <a:ext cx="0" cy="7200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F74F31A9-54A3-4688-A7A6-109C34C40D9A}"/>
                </a:ext>
              </a:extLst>
            </p:cNvPr>
            <p:cNvCxnSpPr/>
            <p:nvPr/>
          </p:nvCxnSpPr>
          <p:spPr>
            <a:xfrm>
              <a:off x="6012160" y="1268760"/>
              <a:ext cx="73921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BE2E95AC-DE6A-4008-AC5F-5CA753270591}"/>
                    </a:ext>
                  </a:extLst>
                </p:cNvPr>
                <p:cNvSpPr txBox="1"/>
                <p:nvPr/>
              </p:nvSpPr>
              <p:spPr>
                <a:xfrm>
                  <a:off x="6856634" y="1095125"/>
                  <a:ext cx="13729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𝑟</m:t>
                        </m:r>
                      </m:oMath>
                    </m:oMathPara>
                  </a14:m>
                  <a:endParaRPr kumimoji="1" lang="ja-JP" altLang="en-US" sz="2000" dirty="0"/>
                </a:p>
              </p:txBody>
            </p:sp>
          </mc:Choice>
          <mc:Fallback xmlns="">
            <p:sp>
              <p:nvSpPr>
                <p:cNvPr id="32" name="テキスト ボックス 31">
                  <a:extLst>
                    <a:ext uri="{FF2B5EF4-FFF2-40B4-BE49-F238E27FC236}">
                      <a16:creationId xmlns:a16="http://schemas.microsoft.com/office/drawing/2014/main" id="{BE2E95AC-DE6A-4008-AC5F-5CA753270591}"/>
                    </a:ext>
                  </a:extLst>
                </p:cNvPr>
                <p:cNvSpPr txBox="1">
                  <a:spLocks noRot="1" noChangeAspect="1" noMove="1" noResize="1" noEditPoints="1" noAdjustHandles="1" noChangeArrowheads="1" noChangeShapeType="1" noTextEdit="1"/>
                </p:cNvSpPr>
                <p:nvPr/>
              </p:nvSpPr>
              <p:spPr>
                <a:xfrm>
                  <a:off x="6856634" y="1095125"/>
                  <a:ext cx="137290" cy="307777"/>
                </a:xfrm>
                <a:prstGeom prst="rect">
                  <a:avLst/>
                </a:prstGeom>
                <a:blipFill>
                  <a:blip r:embed="rId3"/>
                  <a:stretch>
                    <a:fillRect l="-45455" r="-4090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C0FB3595-0537-43A3-899C-127C1645DD33}"/>
                    </a:ext>
                  </a:extLst>
                </p:cNvPr>
                <p:cNvSpPr txBox="1"/>
                <p:nvPr/>
              </p:nvSpPr>
              <p:spPr>
                <a:xfrm>
                  <a:off x="5322174" y="603427"/>
                  <a:ext cx="5712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𝑣</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33" name="テキスト ボックス 32">
                  <a:extLst>
                    <a:ext uri="{FF2B5EF4-FFF2-40B4-BE49-F238E27FC236}">
                      <a16:creationId xmlns:a16="http://schemas.microsoft.com/office/drawing/2014/main" id="{C0FB3595-0537-43A3-899C-127C1645DD33}"/>
                    </a:ext>
                  </a:extLst>
                </p:cNvPr>
                <p:cNvSpPr txBox="1">
                  <a:spLocks noRot="1" noChangeAspect="1" noMove="1" noResize="1" noEditPoints="1" noAdjustHandles="1" noChangeArrowheads="1" noChangeShapeType="1" noTextEdit="1"/>
                </p:cNvSpPr>
                <p:nvPr/>
              </p:nvSpPr>
              <p:spPr>
                <a:xfrm>
                  <a:off x="5322174" y="603427"/>
                  <a:ext cx="571246" cy="276999"/>
                </a:xfrm>
                <a:prstGeom prst="rect">
                  <a:avLst/>
                </a:prstGeom>
                <a:blipFill>
                  <a:blip r:embed="rId4"/>
                  <a:stretch>
                    <a:fillRect l="-6383" r="-5319"/>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69ED821D-30A6-4C5A-97E8-840C7F37AA00}"/>
                  </a:ext>
                </a:extLst>
              </p:cNvPr>
              <p:cNvSpPr txBox="1"/>
              <p:nvPr/>
            </p:nvSpPr>
            <p:spPr>
              <a:xfrm>
                <a:off x="6599348" y="5854811"/>
                <a:ext cx="12111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𝑣</m:t>
                      </m:r>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𝑟</m:t>
                          </m:r>
                        </m:e>
                        <m:sub>
                          <m:r>
                            <a:rPr kumimoji="1" lang="en-US" altLang="ja-JP" b="0" i="1" smtClean="0">
                              <a:latin typeface="Cambria Math" panose="02040503050406030204" pitchFamily="18" charset="0"/>
                            </a:rPr>
                            <m:t>h</m:t>
                          </m:r>
                        </m:sub>
                      </m:sSub>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log</m:t>
                          </m:r>
                        </m:fName>
                        <m:e>
                          <m:r>
                            <a:rPr kumimoji="1" lang="en-US" altLang="ja-JP" b="0" i="1" smtClean="0">
                              <a:latin typeface="Cambria Math" panose="02040503050406030204" pitchFamily="18" charset="0"/>
                            </a:rPr>
                            <m:t>𝑉</m:t>
                          </m:r>
                        </m:e>
                      </m:func>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69ED821D-30A6-4C5A-97E8-840C7F37AA00}"/>
                  </a:ext>
                </a:extLst>
              </p:cNvPr>
              <p:cNvSpPr txBox="1">
                <a:spLocks noRot="1" noChangeAspect="1" noMove="1" noResize="1" noEditPoints="1" noAdjustHandles="1" noChangeArrowheads="1" noChangeShapeType="1" noTextEdit="1"/>
              </p:cNvSpPr>
              <p:nvPr/>
            </p:nvSpPr>
            <p:spPr>
              <a:xfrm>
                <a:off x="6599348" y="5854811"/>
                <a:ext cx="1211164" cy="276999"/>
              </a:xfrm>
              <a:prstGeom prst="rect">
                <a:avLst/>
              </a:prstGeom>
              <a:blipFill>
                <a:blip r:embed="rId5"/>
                <a:stretch>
                  <a:fillRect l="-2525" t="-2174" r="-4040" b="-32609"/>
                </a:stretch>
              </a:blipFill>
            </p:spPr>
            <p:txBody>
              <a:bodyPr/>
              <a:lstStyle/>
              <a:p>
                <a:r>
                  <a:rPr lang="ja-JP" altLang="en-US">
                    <a:noFill/>
                  </a:rPr>
                  <a:t> </a:t>
                </a:r>
              </a:p>
            </p:txBody>
          </p:sp>
        </mc:Fallback>
      </mc:AlternateContent>
      <p:sp>
        <p:nvSpPr>
          <p:cNvPr id="35" name="テキスト ボックス 34">
            <a:extLst>
              <a:ext uri="{FF2B5EF4-FFF2-40B4-BE49-F238E27FC236}">
                <a16:creationId xmlns:a16="http://schemas.microsoft.com/office/drawing/2014/main" id="{1F8B4C7D-170A-434D-B03D-7B52B133E293}"/>
              </a:ext>
            </a:extLst>
          </p:cNvPr>
          <p:cNvSpPr txBox="1"/>
          <p:nvPr/>
        </p:nvSpPr>
        <p:spPr>
          <a:xfrm>
            <a:off x="461283" y="4612779"/>
            <a:ext cx="3788316" cy="1200329"/>
          </a:xfrm>
          <a:prstGeom prst="rect">
            <a:avLst/>
          </a:prstGeom>
          <a:noFill/>
        </p:spPr>
        <p:txBody>
          <a:bodyPr wrap="square">
            <a:spAutoFit/>
          </a:bodyPr>
          <a:lstStyle/>
          <a:p>
            <a:pPr marL="285750" indent="-285750">
              <a:buFont typeface="Arial" panose="020B0604020202020204" pitchFamily="34" charset="0"/>
              <a:buChar char="•"/>
            </a:pPr>
            <a:r>
              <a:rPr kumimoji="1" lang="ja-JP" altLang="en-US" sz="2400" dirty="0"/>
              <a:t>一般の天体でも，重力崩壊は最終的にブラックホールを生み出すのか？</a:t>
            </a:r>
          </a:p>
        </p:txBody>
      </p:sp>
      <p:sp>
        <p:nvSpPr>
          <p:cNvPr id="28" name="スライド番号プレースホルダー 27">
            <a:extLst>
              <a:ext uri="{FF2B5EF4-FFF2-40B4-BE49-F238E27FC236}">
                <a16:creationId xmlns:a16="http://schemas.microsoft.com/office/drawing/2014/main" id="{69021170-6C16-4545-AED5-D1FC3E9756CA}"/>
              </a:ext>
            </a:extLst>
          </p:cNvPr>
          <p:cNvSpPr>
            <a:spLocks noGrp="1"/>
          </p:cNvSpPr>
          <p:nvPr>
            <p:ph type="sldNum" sz="quarter" idx="12"/>
          </p:nvPr>
        </p:nvSpPr>
        <p:spPr/>
        <p:txBody>
          <a:bodyPr/>
          <a:lstStyle/>
          <a:p>
            <a:fld id="{93E195DB-F3B1-45FB-AF15-1376C6AEA06A}" type="slidenum">
              <a:rPr kumimoji="1" lang="ja-JP" altLang="en-US" smtClean="0"/>
              <a:t>9</a:t>
            </a:fld>
            <a:endParaRPr kumimoji="1" lang="ja-JP" altLang="en-US"/>
          </a:p>
        </p:txBody>
      </p:sp>
      <p:sp>
        <p:nvSpPr>
          <p:cNvPr id="36" name="テキスト ボックス 35">
            <a:extLst>
              <a:ext uri="{FF2B5EF4-FFF2-40B4-BE49-F238E27FC236}">
                <a16:creationId xmlns:a16="http://schemas.microsoft.com/office/drawing/2014/main" id="{9B242571-0BC0-400F-B8AC-ADB67D27B7BD}"/>
              </a:ext>
            </a:extLst>
          </p:cNvPr>
          <p:cNvSpPr txBox="1"/>
          <p:nvPr/>
        </p:nvSpPr>
        <p:spPr>
          <a:xfrm>
            <a:off x="827584" y="1556792"/>
            <a:ext cx="3123277" cy="461665"/>
          </a:xfrm>
          <a:prstGeom prst="rect">
            <a:avLst/>
          </a:prstGeom>
          <a:noFill/>
        </p:spPr>
        <p:txBody>
          <a:bodyPr wrap="square" rtlCol="0">
            <a:spAutoFit/>
          </a:bodyPr>
          <a:lstStyle/>
          <a:p>
            <a:r>
              <a:rPr kumimoji="1" lang="ja-JP" altLang="en-US" sz="2400" dirty="0">
                <a:solidFill>
                  <a:srgbClr val="FF0000"/>
                </a:solidFill>
              </a:rPr>
              <a:t>球対称系は特殊？</a:t>
            </a:r>
          </a:p>
        </p:txBody>
      </p:sp>
      <p:sp>
        <p:nvSpPr>
          <p:cNvPr id="37" name="矢印: 下 36">
            <a:extLst>
              <a:ext uri="{FF2B5EF4-FFF2-40B4-BE49-F238E27FC236}">
                <a16:creationId xmlns:a16="http://schemas.microsoft.com/office/drawing/2014/main" id="{D57DBB31-DEEA-49E7-9447-CEAAAF01BECF}"/>
              </a:ext>
            </a:extLst>
          </p:cNvPr>
          <p:cNvSpPr/>
          <p:nvPr/>
        </p:nvSpPr>
        <p:spPr>
          <a:xfrm>
            <a:off x="1835696" y="2276872"/>
            <a:ext cx="883260" cy="317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221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304.462"/>
  <p:tag name="ORIGINALWIDTH" val="3488.564"/>
  <p:tag name="LATEXADDIN" val="\documentclass{article}&#10;\input hkmac.tex&#10;\usepackage[usenames]{color}&#10;\input hkmac_color.tex&#10;\pagestyle{empty}&#10;\begin{document}&#10;$$&#10;ds^2=-f(r)c^2dt^2 + \frac{dr^2}{f(r)}&#10;  +r^2 (d\theta^2+\sin^2\theta\, d\phi^2);\quad&#10;f(r)=1-\frac{r_h}{r}&#10;$$&#10;&#10;\end{document}"/>
  <p:tag name="IGUANATEXSIZE" val="20"/>
  <p:tag name="IGUANATEXCURSOR" val="238"/>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91.48859"/>
  <p:tag name="ORIGINALWIDTH" val="111.7361"/>
  <p:tag name="LATEXADDIN" val="\documentclass{article}&#10;\input hkmac_Iguana&#10;\usepackage{color}&#10;\pagestyle{empty}&#10;\begin{document}&#10;\color{blue}&#10;$$&#10;\scri&#10;$$&#10;&#10;&#10;\end{document}"/>
  <p:tag name="IGUANATEXSIZE" val="24"/>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91.48859"/>
  <p:tag name="ORIGINALWIDTH" val="111.7361"/>
  <p:tag name="LATEXADDIN" val="\documentclass{article}&#10;\input hkmac_Iguana&#10;\usepackage{color}&#10;\pagestyle{empty}&#10;\begin{document}&#10;\color{blue}&#10;$$&#10;\scri&#10;$$&#10;&#10;&#10;\end{document}"/>
  <p:tag name="IGUANATEXSIZE" val="24"/>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91.48859"/>
  <p:tag name="ORIGINALWIDTH" val="111.7361"/>
  <p:tag name="LATEXADDIN" val="\documentclass{article}&#10;\input hkmac_Iguana&#10;\usepackage{color}&#10;\pagestyle{empty}&#10;\begin{document}&#10;\color{blue}&#10;$$&#10;\scri&#10;$$&#10;&#10;&#10;\end{document}"/>
  <p:tag name="IGUANATEXSIZE" val="24"/>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91.48859"/>
  <p:tag name="ORIGINALWIDTH" val="111.7361"/>
  <p:tag name="LATEXADDIN" val="\documentclass{article}&#10;\input hkmac_Iguana&#10;\usepackage{color}&#10;\pagestyle{empty}&#10;\begin{document}&#10;\color{blue}&#10;$$&#10;\scri&#10;$$&#10;&#10;&#10;\end{document}"/>
  <p:tag name="IGUANATEXSIZE" val="24"/>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91.48859"/>
  <p:tag name="ORIGINALWIDTH" val="111.7361"/>
  <p:tag name="LATEXADDIN" val="\documentclass{article}&#10;\input hkmac_Iguana&#10;\usepackage{color}&#10;\pagestyle{empty}&#10;\begin{document}&#10;\color{blue}&#10;$$&#10;\scri&#10;$$&#10;&#10;&#10;\end{document}"/>
  <p:tag name="IGUANATEXSIZE" val="24"/>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10;g(E^{n,1}) = -dt^2 + dr^2 + r^2 g(S^{n-1})&#10;$$&#10;\end{document}&#10;"/>
  <p:tag name="FILENAME" val="TP_tmp"/>
  <p:tag name="FORMAT" val="png16m"/>
  <p:tag name="RES" val="300"/>
  <p:tag name="BLEND" val="0"/>
  <p:tag name="TRANSPARENT" val="1"/>
  <p:tag name="TBUG" val="0"/>
  <p:tag name="ALLOWFS" val="0"/>
  <p:tag name="ORIGWIDTH" val="338"/>
  <p:tag name="PICTUREFILESIZE" val="3983"/>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Eqrn{&#10;\Omega^2 g(E^{n,1}) &amp;=&amp; -d\eta^2+ d\chi^2+ \sin^2\chi \;g(S^{n-1}) \\&#10;                                     &amp;=&amp; -d\eta^2 + g(S^n)&#10;}&#10;%&#10;\end{document}&#10;"/>
  <p:tag name="FILENAME" val="TP_tmp"/>
  <p:tag name="FORMAT" val="png16m"/>
  <p:tag name="RES" val="300"/>
  <p:tag name="BLEND" val="0"/>
  <p:tag name="TRANSPARENT" val="1"/>
  <p:tag name="TBUG" val="0"/>
  <p:tag name="ALLOWFS" val="0"/>
  <p:tag name="ORIGWIDTH" val="431"/>
  <p:tag name="PICTUREFILESIZE" val="8129"/>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10;\Eqrn{&#10;t-r &amp;=&amp; 2\tan\frac{\eta-\chi}{2},\\&#10;t+r &amp;=&amp; 2\tan\frac{\eta+\chi}{2}&#10;}&#10;%&#10;\end{document}&#10;"/>
  <p:tag name="FILENAME" val="TP_tmp"/>
  <p:tag name="FORMAT" val="png16m"/>
  <p:tag name="RES" val="300"/>
  <p:tag name="BLEND" val="0"/>
  <p:tag name="TRANSPARENT" val="1"/>
  <p:tag name="TBUG" val="0"/>
  <p:tag name="ALLOWFS" val="0"/>
  <p:tag name="ORIGWIDTH" val="207"/>
  <p:tag name="PICTUREFILESIZE" val="5472"/>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10;\Omega=\cos\frac{\eta+\chi}{2} \cos\frac{\eta-\chi}{2}&#10;$$&#10;\end{document}&#10;"/>
  <p:tag name="FILENAME" val="TP_tmp"/>
  <p:tag name="FORMAT" val="png16m"/>
  <p:tag name="RES" val="300"/>
  <p:tag name="BLEND" val="0"/>
  <p:tag name="TRANSPARENT" val="1"/>
  <p:tag name="TBUG" val="0"/>
  <p:tag name="ALLOWFS" val="0"/>
  <p:tag name="ORIGWIDTH" val="232"/>
  <p:tag name="PICTUREFILESIZE" val="3456"/>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Image: $|\eta|&lt; \pi -\chi,\quad 0\le\chi&lt;\pi$&#10;\end{document}&#10;"/>
  <p:tag name="FILENAME" val="TP_tmp"/>
  <p:tag name="FORMAT" val="png16m"/>
  <p:tag name="RES" val="300"/>
  <p:tag name="BLEND" val="0"/>
  <p:tag name="TRANSPARENT" val="1"/>
  <p:tag name="TBUG" val="0"/>
  <p:tag name="ALLOWFS" val="0"/>
  <p:tag name="ORIGWIDTH" val="310"/>
  <p:tag name="PICTUREFILESIZE" val="3324"/>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259.4676"/>
  <p:tag name="ORIGINALWIDTH" val="1331.084"/>
  <p:tag name="LATEXADDIN" val="\documentclass{article}&#10;\input hkmac_Iguana&#10;\usepackage{color}&#10;\pagestyle{empty}&#10;\begin{document}&#10;$$&#10;r=\inpare{ \chi^{3/2}- 3 r_h^{1/2}\tau/2}^{2/3}&#10;$$&#10;\end{document}"/>
  <p:tag name="IGUANATEXSIZE" val="20"/>
  <p:tag name="IGUANATEXCURSOR" val="110"/>
  <p:tag name="TRANSPARENCY" val="True"/>
  <p:tag name="FILENAME" val=""/>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color{red}&#10;\pd M=\scri^+\cup\scri^-,\quad&#10;\scri^\pm \simeq \RF\times S^{n-1}&#10;$$&#10;\end{document}&#10;"/>
  <p:tag name="FILENAME" val="TP_tmp"/>
  <p:tag name="FORMAT" val="png16m"/>
  <p:tag name="RES" val="300"/>
  <p:tag name="BLEND" val="0"/>
  <p:tag name="TRANSPARENT" val="1"/>
  <p:tag name="TBUG" val="0"/>
  <p:tag name="ALLOWFS" val="0"/>
  <p:tag name="ORIGWIDTH" val="346"/>
  <p:tag name="PICTUREFILESIZE" val="381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05.7368"/>
  <p:tag name="ORIGINALWIDTH" val="186.7267"/>
  <p:tag name="LATEXADDIN" val="\documentclass{article}&#10;\input hkmac_Iguana&#10;\usepackage{color}&#10;\pagestyle{empty}&#10;\begin{document}&#10;$$&#10;\scri^+&#10;$$&#10;&#10;&#10;\end{document}"/>
  <p:tag name="IGUANATEXSIZE" val="20"/>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91.48859"/>
  <p:tag name="ORIGINALWIDTH" val="186.7267"/>
  <p:tag name="LATEXADDIN" val="\documentclass{article}&#10;\input hkmac_Iguana&#10;\usepackage{color}&#10;\pagestyle{empty}&#10;\begin{document}&#10;$$&#10;\scri^-&#10;$$&#10;&#10;&#10;\end{document}"/>
  <p:tag name="IGUANATEXSIZE" val="20"/>
  <p:tag name="IGUANATEXCURSOR" val="109"/>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05.7368"/>
  <p:tag name="ORIGINALWIDTH" val="186.7267"/>
  <p:tag name="LATEXADDIN" val="\documentclass{article}&#10;\input hkmac_Iguana&#10;\usepackage{color}&#10;\pagestyle{empty}&#10;\begin{document}&#10;$$&#10;\scri^+&#10;$$&#10;&#10;&#10;\end{document}"/>
  <p:tag name="IGUANATEXSIZE" val="20"/>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91.48859"/>
  <p:tag name="ORIGINALWIDTH" val="186.7267"/>
  <p:tag name="LATEXADDIN" val="\documentclass{article}&#10;\input hkmac_Iguana&#10;\usepackage{color}&#10;\pagestyle{empty}&#10;\begin{document}&#10;$$&#10;\scri^-&#10;$$&#10;&#10;&#10;\end{document}"/>
  <p:tag name="IGUANATEXSIZE" val="20"/>
  <p:tag name="IGUANATEXCURSOR" val="109"/>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10;\approx  \RF\times S^n&#10;$$&#10;\end{document}&#10;"/>
  <p:tag name="FILENAME" val="TP_tmp"/>
  <p:tag name="FORMAT" val="png16m"/>
  <p:tag name="RES" val="300"/>
  <p:tag name="BLEND" val="0"/>
  <p:tag name="TRANSPARENT" val="1"/>
  <p:tag name="TBUG" val="0"/>
  <p:tag name="ALLOWFS" val="0"/>
  <p:tag name="ORIGWIDTH" val="86"/>
  <p:tag name="PICTUREFILESIZE" val="1615"/>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10;\approx \RF^{n+1}&#10;$$&#10;\end{document}&#10;"/>
  <p:tag name="FILENAME" val="TP_tmp"/>
  <p:tag name="FORMAT" val="png16m"/>
  <p:tag name="RES" val="300"/>
  <p:tag name="BLEND" val="0"/>
  <p:tag name="TRANSPARENT" val="1"/>
  <p:tag name="TBUG" val="0"/>
  <p:tag name="ALLOWFS" val="0"/>
  <p:tag name="ORIGWIDTH" val="72"/>
  <p:tag name="PICTUREFILESIZE" val="1246"/>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190.5"/>
  <p:tag name="ORIGINALWIDTH" val="2286.75"/>
  <p:tag name="LATEXADDIN" val="\documentclass{slides}\pagestyle{empty}&#10;\usepackage{color}&#10;\input hkmac&#10;\begin{document}&#10; $\Lambda=0$ \Then  $\scri$: Null &#10;\end{document}&#10;"/>
  <p:tag name="IGUANATEXSIZE" val="20"/>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10;R_{\mu\nu}=\frac{2\Lambda}{n-1}g_{\mu\nu}&#10;$$&#10;\end{document}&#10;"/>
  <p:tag name="FILENAME" val="TP_tmp"/>
  <p:tag name="FORMAT" val="png16m"/>
  <p:tag name="RES" val="300"/>
  <p:tag name="BLEND" val="0"/>
  <p:tag name="TRANSPARENT" val="1"/>
  <p:tag name="TBUG" val="0"/>
  <p:tag name="ALLOWFS" val="0"/>
  <p:tag name="ORIGWIDTH" val="150"/>
  <p:tag name="PICTUREFILESIZE" val="2645"/>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219.75"/>
  <p:tag name="ORIGINALWIDTH" val="2970"/>
  <p:tag name="LATEXADDIN" val="\documentclass{slides}\pagestyle{empty}&#10;\usepackage{color}&#10;\input hkmac&#10;\begin{document}&#10; $\Lambda&gt;0$ \Then  $\scri$: Spacelike &#10;\end{document}&#10;"/>
  <p:tag name="IGUANATEXSIZE" val="20"/>
  <p:tag name="IGUANATEXCURSOR" val="129"/>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308.2115"/>
  <p:tag name="ORIGINALWIDTH" val="1805.774"/>
  <p:tag name="LATEXADDIN" val="\documentclass{article}&#10;\input hkmac_Iguana&#10;\usepackage{color}&#10;\pagestyle{empty}&#10;\begin{document}&#10;&#10;$$&#10;t=\tau -2\sqrt{r_h r} &#10; + r_h \log \frac{\sqrt{r}+\sqrt{r_h}} &#10;{\sqrt{r}-\sqrt{r_h}}&#10;$$&#10;&#10;\end{document}"/>
  <p:tag name="IGUANATEXSIZE" val="20"/>
  <p:tag name="IGUANATEXCURSOR" val="186"/>
  <p:tag name="TRANSPARENCY" val="True"/>
  <p:tag name="FILENAME" val=""/>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90.5"/>
  <p:tag name="ORIGINALWIDTH" val="2891.25"/>
  <p:tag name="LATEXADDIN" val="\documentclass{slides}\pagestyle{empty}&#10;\usepackage{color}&#10;\input hkmac&#10;\begin{document}&#10; $\Lambda&lt;0$ \Then  $\scri$: Timelike&#10;\end{document}&#10;"/>
  <p:tag name="IGUANATEXSIZE" val="20"/>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05.75"/>
  <p:tag name="ORIGINALWIDTH" val="186.75"/>
  <p:tag name="LATEXADDIN" val="\documentclass{article}&#10;\input hkmac_Iguana&#10;\usepackage{color}&#10;\pagestyle{empty}&#10;\begin{document}&#10;$$&#10;\scri^+&#10;$$&#10;&#10;&#10;\end{document}"/>
  <p:tag name="IGUANATEXSIZE" val="20"/>
  <p:tag name="IGUANATEXCURSOR" val="112"/>
  <p:tag name="TRANSPARENCY" val="True"/>
  <p:tag name="FILENAME" val=""/>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91.48859"/>
  <p:tag name="ORIGINALWIDTH" val="186.7267"/>
  <p:tag name="LATEXADDIN" val="\documentclass{article}&#10;\input hkmac_Iguana&#10;\usepackage{color}&#10;\pagestyle{empty}&#10;\begin{document}&#10;$$&#10;\scri^-&#10;$$&#10;&#10;&#10;\end{document}"/>
  <p:tag name="IGUANATEXSIZE" val="20"/>
  <p:tag name="IGUANATEXCURSOR" val="109"/>
  <p:tag name="TRANSPARENCY" val="True"/>
  <p:tag name="FILENAME" val=""/>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91.48859"/>
  <p:tag name="ORIGINALWIDTH" val="111.7361"/>
  <p:tag name="LATEXADDIN" val="\documentclass{article}&#10;\input hkmac_Iguana&#10;\usepackage{color}&#10;\pagestyle{empty}&#10;\begin{document}&#10;$$&#10;\scri&#10;$$&#10;&#10;&#10;\end{document}"/>
  <p:tag name="IGUANATEXSIZE" val="20"/>
  <p:tag name="IGUANATEXCURSOR" val="106"/>
  <p:tag name="TRANSPARENCY" val="True"/>
  <p:tag name="FILENAME" val=""/>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DOC = $J^-(\scri^+,M) \cap J^+(\scri^-,M)$&#10;\end{document}&#10;"/>
  <p:tag name="FILENAME" val="TP_tmp"/>
  <p:tag name="FORMAT" val="png16m"/>
  <p:tag name="RES" val="300"/>
  <p:tag name="BLEND" val="0"/>
  <p:tag name="TRANSPARENT" val="1"/>
  <p:tag name="TBUG" val="0"/>
  <p:tag name="ALLOWFS" val="0"/>
  <p:tag name="ORIGWIDTH" val="340"/>
  <p:tag name="PICTUREFILESIZE" val="3767"/>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10;H^+= \partial(J^-(\scri^+))\cap J^+(\scri^-)&#10;$$&#10;\end{document}&#10;"/>
  <p:tag name="FILENAME" val="TP_tmp"/>
  <p:tag name="FORMAT" val="png16m"/>
  <p:tag name="RES" val="300"/>
  <p:tag name="BLEND" val="0"/>
  <p:tag name="TRANSPARENT" val="1"/>
  <p:tag name="TBUG" val="0"/>
  <p:tag name="ALLOWFS" val="0"/>
  <p:tag name="ORIGWIDTH" val="287"/>
  <p:tag name="PICTUREFILESIZE" val="3136"/>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293.25"/>
  <p:tag name="ORIGINALWIDTH" val="2307.75"/>
  <p:tag name="LATEXADDIN" val="\documentclass{slides}\pagestyle{empty}&#10;\usepackage{color}&#10;\input hkmac&#10;\begin{document}&#10;$&#10;\scri^+ \subset \overline{D(\Sigma)}\quad \text{in}\  \hat M&#10;$&#10;\end{document}&#10;"/>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10;\B= \overline{M- J^-(\scri^+)}&#10;$$&#10;\end{document}&#10;"/>
  <p:tag name="FILENAME" val="TP_tmp"/>
  <p:tag name="FORMAT" val="png16m"/>
  <p:tag name="RES" val="300"/>
  <p:tag name="BLEND" val="0"/>
  <p:tag name="TRANSPARENT" val="1"/>
  <p:tag name="TBUG" val="0"/>
  <p:tag name="ALLOWFS" val="0"/>
  <p:tag name="ORIGWIDTH" val="183"/>
  <p:tag name="PICTUREFILESIZE" val="2453"/>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10;\scri=\scri^+ \cup \scri^-&#10;$&#10;\end{document}&#10;"/>
  <p:tag name="FILENAME" val="TP_tmp"/>
  <p:tag name="FORMAT" val="png16m"/>
  <p:tag name="RES" val="300"/>
  <p:tag name="BLEND" val="0"/>
  <p:tag name="TRANSPARENT" val="1"/>
  <p:tag name="TBUG" val="0"/>
  <p:tag name="ALLOWFS" val="0"/>
  <p:tag name="ORIGWIDTH" val="145"/>
  <p:tag name="PICTUREFILESIZE" val="1427"/>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B$&#10;\end{document}&#10;"/>
  <p:tag name="FILENAME" val="TP_tmp"/>
  <p:tag name="FORMAT" val="png16m"/>
  <p:tag name="RES" val="300"/>
  <p:tag name="BLEND" val="0"/>
  <p:tag name="TRANSPARENT" val="1"/>
  <p:tag name="TBUG" val="0"/>
  <p:tag name="ALLOWFS" val="0"/>
  <p:tag name="ORIGWIDTH" val="19"/>
  <p:tag name="PICTUREFILESIZE" val="751"/>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225.7218"/>
  <p:tag name="ORIGINALWIDTH" val="1550.806"/>
  <p:tag name="LATEXADDIN" val="\documentclass{article}&#10;\input hkmac_Iguana&#10;\usepackage{color}&#10;\pagestyle{empty}&#10;\begin{document}&#10;$$&#10;ds^2=-d\tau^2+\frac{\chi}r d\chi^2 + r^2d\Omega^2&#10;$$&#10;&#10;&#10;\end{document}"/>
  <p:tag name="IGUANATEXSIZE" val="20"/>
  <p:tag name="IGUANATEXCURSOR" val="127"/>
  <p:tag name="TRANSPARENCY" val="True"/>
  <p:tag name="FILENAME" val=""/>
  <p:tag name="LATEXENGINEID" val="0"/>
  <p:tag name="TEMPFOLDER" val="c:\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H^{\scriptscriptstyle +}$&#10;\end{document}&#10;"/>
  <p:tag name="FILENAME" val="TP_tmp"/>
  <p:tag name="FORMAT" val="png16m"/>
  <p:tag name="RES" val="300"/>
  <p:tag name="BLEND" val="0"/>
  <p:tag name="TRANSPARENT" val="1"/>
  <p:tag name="TBUG" val="0"/>
  <p:tag name="ALLOWFS" val="0"/>
  <p:tag name="ORIGWIDTH" val="31"/>
  <p:tag name="PICTUREFILESIZE" val="517"/>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scri^{\scriptscriptstyle +}$&#10;\end{document}&#10;"/>
  <p:tag name="FILENAME" val="TP_tmp"/>
  <p:tag name="FORMAT" val="png16m"/>
  <p:tag name="RES" val="300"/>
  <p:tag name="BLEND" val="0"/>
  <p:tag name="TRANSPARENT" val="1"/>
  <p:tag name="TBUG" val="0"/>
  <p:tag name="ALLOWFS" val="0"/>
  <p:tag name="ORIGWIDTH" val="33"/>
  <p:tag name="PICTUREFILESIZE" val="710"/>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scri^{\scriptscriptstyle -}$&#10;\end{document}&#10;"/>
  <p:tag name="FILENAME" val="TP_tmp"/>
  <p:tag name="FORMAT" val="png16m"/>
  <p:tag name="RES" val="300"/>
  <p:tag name="BLEND" val="0"/>
  <p:tag name="TRANSPARENT" val="1"/>
  <p:tag name="TBUG" val="0"/>
  <p:tag name="ALLOWFS" val="0"/>
  <p:tag name="ORIGWIDTH" val="30"/>
  <p:tag name="PICTUREFILESIZE" val="643"/>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105.7368"/>
  <p:tag name="ORIGINALWIDTH" val="186.7267"/>
  <p:tag name="LATEXADDIN" val="\documentclass{article}&#10;\input hkmac_Iguana&#10;\usepackage{color}&#10;\pagestyle{empty}&#10;\begin{document}&#10;&#10;$$&#10;\scri^+&#10;$$&#10;&#10;\end{document}"/>
  <p:tag name="IGUANATEXSIZE" val="20"/>
  <p:tag name="IGUANATEXCURSOR" val="112"/>
  <p:tag name="TRANSPARENCY" val="True"/>
  <p:tag name="FILENAME" val=""/>
  <p:tag name="LATEXENGINEID" val="0"/>
  <p:tag name="TEMPFOLDER" val="c:\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105.7368"/>
  <p:tag name="ORIGINALWIDTH" val="186.7267"/>
  <p:tag name="LATEXADDIN" val="\documentclass{article}&#10;\input hkmac_Iguana&#10;\usepackage{color}&#10;\pagestyle{empty}&#10;\begin{document}&#10;&#10;$$&#10;\scri^+&#10;$$&#10;&#10;\end{document}"/>
  <p:tag name="IGUANATEXSIZE" val="20"/>
  <p:tag name="IGUANATEXCURSOR" val="112"/>
  <p:tag name="TRANSPARENCY" val="True"/>
  <p:tag name="FILENAME" val=""/>
  <p:tag name="LATEXENGINEID" val="0"/>
  <p:tag name="TEMPFOLDER" val="c:\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91.48859"/>
  <p:tag name="ORIGINALWIDTH" val="186.7267"/>
  <p:tag name="LATEXADDIN" val="\documentclass{article}&#10;\input hkmac_Iguana&#10;\usepackage{color}&#10;\pagestyle{empty}&#10;\begin{document}&#10;&#10;$$&#10;\scri^-&#10;$$&#10;&#10;\end{document}"/>
  <p:tag name="IGUANATEXSIZE" val="20"/>
  <p:tag name="IGUANATEXCURSOR" val="109"/>
  <p:tag name="TRANSPARENCY" val="True"/>
  <p:tag name="FILENAME" val=""/>
  <p:tag name="LATEXENGINEID" val="0"/>
  <p:tag name="TEMPFOLDER" val="c:\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28.9839"/>
  <p:tag name="ORIGINALWIDTH" val="1382.827"/>
  <p:tag name="LATEXADDIN" val="\documentclass{article}&#10;\input hkmac_Iguana&#10;\usepackage{color}&#10;\pagestyle{empty}&#10;\begin{document}&#10;$$\color{red}&#10;\bm{R_{\mu\nu}k^\mu k^\nu\ge0 \quad \forall k:\text{null}}&#10;$$&#10;&#10;&#10;&#10;\end{document}"/>
  <p:tag name="IGUANATEXSIZE" val="20"/>
  <p:tag name="IGUANATEXCURSOR" val="174"/>
  <p:tag name="TRANSPARENCY" val="True"/>
  <p:tag name="FILENAME" val=""/>
  <p:tag name="LATEXENGINEID" val="0"/>
  <p:tag name="TEMPFOLDER" val="c:\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134.9832"/>
  <p:tag name="ORIGINALWIDTH" val="687.664"/>
  <p:tag name="LATEXADDIN" val="\documentclass{article}&#10;\usepackage{amsmath}&#10;\input hkmac_iguana&#10;\usepackage[usenames]{color}&#10;\pagestyle{empty}&#10;\begin{document}&#10;$$&#10;\partial J^+(q) \cong S^n&#10;$$&#10;&#10;&#10;\end{document}"/>
  <p:tag name="IGUANATEXSIZE" val="20"/>
  <p:tag name="IGUANATEXCURSOR" val="160"/>
  <p:tag name="TRANSPARENCY" val="True"/>
  <p:tag name="FILENAME" val=""/>
  <p:tag name="LATEXENGINEID" val="0"/>
  <p:tag name="TEMPFOLDER" val="c:\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92.98835"/>
  <p:tag name="ORIGINALWIDTH" val="382.4522"/>
  <p:tag name="LATEXADDIN" val="\documentclass{article}&#10;\input hkmac_Iguana&#10;\usepackage{color}&#10;\pagestyle{empty}&#10;\begin{document}&#10;$$&#10;\RF\times S^n&#10;$$&#10;&#10;&#10;\end{document}"/>
  <p:tag name="IGUANATEXSIZE" val="18"/>
  <p:tag name="IGUANATEXCURSOR" val="117"/>
  <p:tag name="TRANSPARENCY" val="True"/>
  <p:tag name="FILENAME" val=""/>
  <p:tag name="LATEXENGINEID" val="0"/>
  <p:tag name="TEMPFOLDER" val="c:\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93.73827"/>
  <p:tag name="ORIGINALWIDTH" val="113.2358"/>
  <p:tag name="LATEXADDIN" val="\documentclass{article}&#10;\input hkmac_Iguana&#10;\usepackage{color}&#10;\pagestyle{empty}&#10;\begin{document}&#10;$$&#10;\scrT&#10;$$&#10;&#10;&#10;\end{document}"/>
  <p:tag name="IGUANATEXSIZE" val="18"/>
  <p:tag name="IGUANATEXCURSOR" val="109"/>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335.958"/>
  <p:tag name="ORIGINALWIDTH" val="1145.857"/>
  <p:tag name="LATEXADDIN" val="\documentclass{article}&#10;\input hkmac_Iguana&#10;\usepackage{color}&#10;\pagestyle{empty}&#10;\begin{document}&#10;\Eqrn{&#10;&amp;&amp; |V/U|=e^{t/r_h} \\&#10;&amp;&amp; UV =r_h(r_h-r) e^{r/r_h}&#10;}&#10;&#10;&#10;\end{document}"/>
  <p:tag name="IGUANATEXSIZE" val="20"/>
  <p:tag name="IGUANATEXCURSOR" val="156"/>
  <p:tag name="TRANSPARENCY" val="True"/>
  <p:tag name="FILENAME" val=""/>
  <p:tag name="LATEXENGINEID" val="0"/>
  <p:tag name="TEMPFOLDER" val="c:\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134.9832"/>
  <p:tag name="ORIGINALWIDTH" val="437.9453"/>
  <p:tag name="LATEXADDIN" val="\documentclass{article}&#10;\input hkmac_Iguana&#10;\usepackage{color}&#10;\pagestyle{empty}&#10;\begin{document}&#10;$$&#10;\partial J^+(\scrT)&#10;$$&#10;&#10;&#10;\end{document}"/>
  <p:tag name="IGUANATEXSIZE" val="20"/>
  <p:tag name="IGUANATEXCURSOR" val="123"/>
  <p:tag name="TRANSPARENCY" val="True"/>
  <p:tag name="FILENAME" val=""/>
  <p:tag name="LATEXENGINEID" val="0"/>
  <p:tag name="TEMPFOLDER" val="c:\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93.73827"/>
  <p:tag name="ORIGINALWIDTH" val="113.2358"/>
  <p:tag name="LATEXADDIN" val="\documentclass{article}&#10;\input hkmac_Iguana&#10;\usepackage{color}&#10;\pagestyle{empty}&#10;\begin{document}&#10;$$&#10;\scrT&#10;$$&#10;&#10;&#10;\end{document}"/>
  <p:tag name="IGUANATEXSIZE" val="18"/>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93.73827"/>
  <p:tag name="ORIGINALWIDTH" val="113.2358"/>
  <p:tag name="LATEXADDIN" val="\documentclass{article}&#10;\input hkmac_Iguana&#10;\usepackage{color}&#10;\pagestyle{empty}&#10;\begin{document}&#10;$$&#10;\scrT&#10;$$&#10;&#10;&#10;\end{document}"/>
  <p:tag name="IGUANATEXSIZE" val="18"/>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105.7368"/>
  <p:tag name="ORIGINALWIDTH" val="186.7267"/>
  <p:tag name="LATEXADDIN" val="\documentclass{article}&#10;\input hkmac_Iguana&#10;\usepackage{color}&#10;\pagestyle{empty}&#10;\begin{document}&#10;&#10;$$&#10;\scri^+&#10;$$&#10;&#10;\end{document}"/>
  <p:tag name="IGUANATEXSIZE" val="20"/>
  <p:tag name="IGUANATEXCURSOR" val="112"/>
  <p:tag name="TRANSPARENCY" val="True"/>
  <p:tag name="FILENAME" val=""/>
  <p:tag name="LATEXENGINEID" val="0"/>
  <p:tag name="TEMPFOLDER" val="c:\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91.48859"/>
  <p:tag name="ORIGINALWIDTH" val="186.7267"/>
  <p:tag name="LATEXADDIN" val="\documentclass{article}&#10;\input hkmac_Iguana&#10;\usepackage{color}&#10;\pagestyle{empty}&#10;\begin{document}&#10;&#10;$$&#10;\scri^-&#10;$$&#10;&#10;\end{document}"/>
  <p:tag name="IGUANATEXSIZE" val="20"/>
  <p:tag name="IGUANATEXCURSOR" val="109"/>
  <p:tag name="TRANSPARENCY" val="True"/>
  <p:tag name="FILENAME" val=""/>
  <p:tag name="LATEXENGINEID" val="0"/>
  <p:tag name="TEMPFOLDER" val="c:\te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105.7368"/>
  <p:tag name="ORIGINALWIDTH" val="186.7267"/>
  <p:tag name="LATEXADDIN" val="\documentclass{article}&#10;\input hkmac_Iguana&#10;\usepackage{color}&#10;\pagestyle{empty}&#10;\begin{document}&#10;&#10;$$&#10;\scri^+&#10;$$&#10;&#10;\end{document}"/>
  <p:tag name="IGUANATEXSIZE" val="20"/>
  <p:tag name="IGUANATEXCURSOR" val="112"/>
  <p:tag name="TRANSPARENCY" val="True"/>
  <p:tag name="FILENAME" val=""/>
  <p:tag name="LATEXENGINEID" val="0"/>
  <p:tag name="TEMPFOLDER" val="c:\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91.48859"/>
  <p:tag name="ORIGINALWIDTH" val="186.7267"/>
  <p:tag name="LATEXADDIN" val="\documentclass{article}&#10;\input hkmac_Iguana&#10;\usepackage{color}&#10;\pagestyle{empty}&#10;\begin{document}&#10;&#10;$$&#10;\scri^-&#10;$$&#10;&#10;\end{document}"/>
  <p:tag name="IGUANATEXSIZE" val="20"/>
  <p:tag name="IGUANATEXCURSOR" val="109"/>
  <p:tag name="TRANSPARENCY" val="True"/>
  <p:tag name="FILENAME" val=""/>
  <p:tag name="LATEXENGINEID" val="0"/>
  <p:tag name="TEMPFOLDER" val="c:\te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307.4616"/>
  <p:tag name="ORIGINALWIDTH" val="2877.39"/>
  <p:tag name="LATEXADDIN" val="\documentclass{article}&#10;\input hkmac_Iguana&#10;\usepackage{color}&#10;\pagestyle{empty}&#10;\begin{document}&#10;$$&#10;\frac{D}{2GM/c^2}\approx 2.6 \pfrac{d}{5.5\cdot 10^7\r{ly}}&#10;  \pfrac{2R_\oplus}{L}\pfrac{6.5\cdot 10^{9}\Msun}{M}&#10;$$&#10;&#10;\end{document}"/>
  <p:tag name="IGUANATEXSIZE" val="20"/>
  <p:tag name="IGUANATEXCURSOR" val="203"/>
  <p:tag name="TRANSPARENCY" val="True"/>
  <p:tag name="FILENAME" val=""/>
  <p:tag name="LATEXENGINEID" val="0"/>
  <p:tag name="TEMPFOLDER" val="c:\te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307.4616"/>
  <p:tag name="ORIGINALWIDTH" val="1836.52"/>
  <p:tag name="LATEXADDIN" val="\documentclass{article}&#10;\input hkmac_Iguana&#10;\usepackage{color}&#10;\pagestyle{empty}&#10;\begin{document}&#10;$$&#10; \approx 8.1 \pfrac{d}{8\r{kpc}}&#10;  \pfrac{2R_\oplus}{L}\pfrac{10^{6}\Msun}{M}&#10;$$&#10;&#10;\end{document}"/>
  <p:tag name="IGUANATEXSIZE" val="20"/>
  <p:tag name="IGUANATEXCURSOR" val="110"/>
  <p:tag name="TRANSPARENCY" val="True"/>
  <p:tag name="FILENAME" val=""/>
  <p:tag name="LATEXENGINEID" val="0"/>
  <p:tag name="TEMPFOLDER" val="c:\te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300.7124"/>
  <p:tag name="ORIGINALWIDTH" val="1630.296"/>
  <p:tag name="LATEXADDIN" val="\documentclass{article}&#10;\input hkmac_Iguana&#10;\usepackage{color}&#10;\pagestyle{empty}&#10;\begin{document}&#10;&#10;$$&#10;\delta\theta \approx \frac{\lambda}{L}\approx 10^{-10}\r{rad}\times\pfrac{2R_\oplus}{L}&#10;$$&#10;&#10;\end{document}"/>
  <p:tag name="IGUANATEXSIZE" val="20"/>
  <p:tag name="IGUANATEXCURSOR" val="188"/>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225.7218"/>
  <p:tag name="ORIGINALWIDTH" val="1715.786"/>
  <p:tag name="LATEXADDIN" val="\documentclass{article}&#10;\input hkmac_Iguana&#10;\usepackage{color}&#10;\pagestyle{empty}&#10;\begin{document}&#10;$$&#10;ds^2=-\frac{r_h}{r}e^{-r/r_h} dU dV + r^2 d\Omega^2&#10;$$&#10;&#10;&#10;\end{document}"/>
  <p:tag name="IGUANATEXSIZE" val="20"/>
  <p:tag name="IGUANATEXCURSOR" val="155"/>
  <p:tag name="TRANSPARENCY" val="True"/>
  <p:tag name="FILENAME" val=""/>
  <p:tag name="LATEXENGINEID" val="0"/>
  <p:tag name="TEMPFOLDER" val="c:\temp\"/>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300.7124"/>
  <p:tag name="ORIGINALWIDTH" val="1011.624"/>
  <p:tag name="LATEXADDIN" val="\documentclass{article}&#10;\input hkmac_Iguana&#10;\usepackage{color}&#10;\pagestyle{empty}&#10;\begin{document}&#10;&#10;$$&#10;\approx 20 \mu \r{as}\times\pfrac{2R_\oplus}{L}&#10;$$&#10;&#10;\end{document}"/>
  <p:tag name="IGUANATEXSIZE" val="20"/>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1523.06"/>
  <p:tag name="LATEXADDIN" val="\documentclass{article}&#10;\input hkmac.tex&#10;\usepackage[usenames]{color}&#10;\input hkmac_color.tex&#10;\pagestyle{empty}&#10;\begin{document}&#10;$$&#10;M_\r{BH}=(6.5\pm 0.7)\times 10^9 \Msun&#10;$$&#10;&#10;\end{document}"/>
  <p:tag name="IGUANATEXSIZE" val="20"/>
  <p:tag name="IGUANATEXCURSOR" val="169"/>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noindent&#10;$ f: (M, g) \maps (\hat M, \hat g)$&#10;\end{document}&#10;"/>
  <p:tag name="FILENAME" val="TP_tmp"/>
  <p:tag name="FORMAT" val="png16m"/>
  <p:tag name="RES" val="300"/>
  <p:tag name="BLEND" val="0"/>
  <p:tag name="TRANSPARENT" val="1"/>
  <p:tag name="TBUG" val="0"/>
  <p:tag name="ALLOWFS" val="0"/>
  <p:tag name="ORIGWIDTH" val="184"/>
  <p:tag name="PICTUREFILESIZE" val="2615"/>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color}&#10;\input hkmac&#10;\begin{document}&#10;\Blist{}{}&#10;\item[1.]  $\scri = \partial \overline{f(M)} \subset\h M$: smooth&#10;\item[2.]  $\hat g= \Omega^2 f_* g$: $\exists \Omega:\h M\maps \RF$&#10;\item[3.]  $\Omega|_\scri=0, d\Omega|_\scri\neq0$&#10;\Elist&#10;\end{document}&#10;"/>
  <p:tag name="FILENAME" val="TP_tmp"/>
  <p:tag name="FORMAT" val="png16m"/>
  <p:tag name="RES" val="300"/>
  <p:tag name="BLEND" val="0"/>
  <p:tag name="TRANSPARENT" val="1"/>
  <p:tag name="TBUG" val="0"/>
  <p:tag name="ALLOWFS" val="0"/>
  <p:tag name="ORIGWIDTH" val="290"/>
  <p:tag name="PICTUREFILESIZE" val="9779"/>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49.2313"/>
  <p:tag name="ORIGINALWIDTH" val="326.9591"/>
  <p:tag name="LATEXADDIN" val="\documentclass{article}&#10;\input hkmac_Iguana&#10;\usepackage{color}&#10;\pagestyle{empty}&#10;\begin{document}&#10;$$&#10;(\hat M, \hat g)&#10;$$&#10;&#10;&#10;\end{document}"/>
  <p:tag name="IGUANATEXSIZE" val="20"/>
  <p:tag name="IGUANATEXCURSOR" val="120"/>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MyTheme-green">
  <a:themeElements>
    <a:clrScheme name="オースティン">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mpleStandard.potx" id="{13D2C24E-D68B-4888-B99E-C15D27BD4430}" vid="{B03E2580-09F2-4DBA-91B9-555356EB6BB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オースティン">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docProps/app.xml><?xml version="1.0" encoding="utf-8"?>
<Properties xmlns="http://schemas.openxmlformats.org/officeDocument/2006/extended-properties" xmlns:vt="http://schemas.openxmlformats.org/officeDocument/2006/docPropsVTypes">
  <Template/>
  <TotalTime>41706</TotalTime>
  <Words>8573</Words>
  <Application>Microsoft Office PowerPoint</Application>
  <PresentationFormat>画面に合わせる (4:3)</PresentationFormat>
  <Paragraphs>648</Paragraphs>
  <Slides>35</Slides>
  <Notes>31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35</vt:i4>
      </vt:variant>
    </vt:vector>
  </HeadingPairs>
  <TitlesOfParts>
    <vt:vector size="46" baseType="lpstr">
      <vt:lpstr>ＭＳ Ｐゴシック</vt:lpstr>
      <vt:lpstr>游ゴシック</vt:lpstr>
      <vt:lpstr>游ゴシック Medium</vt:lpstr>
      <vt:lpstr>Arial</vt:lpstr>
      <vt:lpstr>Cambria Math</vt:lpstr>
      <vt:lpstr>Candara</vt:lpstr>
      <vt:lpstr>Century</vt:lpstr>
      <vt:lpstr>Gill Sans MT</vt:lpstr>
      <vt:lpstr>Symbol</vt:lpstr>
      <vt:lpstr>Wingdings</vt:lpstr>
      <vt:lpstr>MyTheme-green</vt:lpstr>
      <vt:lpstr>Penroseの業績 ブラックホールと特異点を中心として</vt:lpstr>
      <vt:lpstr>2020年ノーベル物理学賞</vt:lpstr>
      <vt:lpstr>一般相対性理論の基本事項</vt:lpstr>
      <vt:lpstr>Schwarzschild Black Hole</vt:lpstr>
      <vt:lpstr>Schwarzschild解</vt:lpstr>
      <vt:lpstr>Lemaitre座標系</vt:lpstr>
      <vt:lpstr>事象の地平線（ホライズン）</vt:lpstr>
      <vt:lpstr>極大拡張Schwarzschild時空</vt:lpstr>
      <vt:lpstr>重力崩壊の末路は？</vt:lpstr>
      <vt:lpstr>Conformal Infinity and  Black Hole</vt:lpstr>
      <vt:lpstr>共形無限遠</vt:lpstr>
      <vt:lpstr>Minkowski時空の例</vt:lpstr>
      <vt:lpstr>PowerPoint プレゼンテーション</vt:lpstr>
      <vt:lpstr>漸近的に単純 な時空</vt:lpstr>
      <vt:lpstr>ブラックホールの一般的定義</vt:lpstr>
      <vt:lpstr>SchwarzschildブラックホールのPenrose図式</vt:lpstr>
      <vt:lpstr>ブラックホールについての一般定理</vt:lpstr>
      <vt:lpstr>特異点定理と 宇宙検閲仮説</vt:lpstr>
      <vt:lpstr>ブラックホール形成に有害な特異点</vt:lpstr>
      <vt:lpstr>共役点 </vt:lpstr>
      <vt:lpstr>特異点定理</vt:lpstr>
      <vt:lpstr>宇宙検閲仮説</vt:lpstr>
      <vt:lpstr>最近の発展</vt:lpstr>
      <vt:lpstr>最近の新たな展開</vt:lpstr>
      <vt:lpstr>重力崩壊における臨界現象</vt:lpstr>
      <vt:lpstr>重力崩壊における臨界現象</vt:lpstr>
      <vt:lpstr>Event Horizon Telescope</vt:lpstr>
      <vt:lpstr>PowerPoint プレゼンテーション</vt:lpstr>
      <vt:lpstr>Black Hole Shadow</vt:lpstr>
      <vt:lpstr>PowerPoint プレゼンテーション</vt:lpstr>
      <vt:lpstr>Penroseの主な業績</vt:lpstr>
      <vt:lpstr>まとめ</vt:lpstr>
      <vt:lpstr>Back up slides</vt:lpstr>
      <vt:lpstr>Penroseの主な業績</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AstroParticle</dc:title>
  <dc:creator>hideo</dc:creator>
  <cp:lastModifiedBy>小玉 英雄</cp:lastModifiedBy>
  <cp:revision>331</cp:revision>
  <dcterms:created xsi:type="dcterms:W3CDTF">2010-05-22T08:29:01Z</dcterms:created>
  <dcterms:modified xsi:type="dcterms:W3CDTF">2020-11-25T03:26:32Z</dcterms:modified>
</cp:coreProperties>
</file>