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comments/comment1.xml" ContentType="application/vnd.openxmlformats-officedocument.presentationml.comment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2.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3.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6.xml" ContentType="application/vnd.openxmlformats-officedocument.presentationml.notesSlide+xml"/>
  <Override PartName="/ppt/comments/comment2.xml" ContentType="application/vnd.openxmlformats-officedocument.presentationml.comment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256" r:id="rId2"/>
    <p:sldId id="381" r:id="rId3"/>
    <p:sldId id="382" r:id="rId4"/>
    <p:sldId id="383" r:id="rId5"/>
    <p:sldId id="384" r:id="rId6"/>
    <p:sldId id="385" r:id="rId7"/>
    <p:sldId id="386" r:id="rId8"/>
    <p:sldId id="387" r:id="rId9"/>
    <p:sldId id="388" r:id="rId10"/>
    <p:sldId id="395" r:id="rId11"/>
    <p:sldId id="389" r:id="rId12"/>
    <p:sldId id="396" r:id="rId13"/>
    <p:sldId id="348" r:id="rId14"/>
    <p:sldId id="369" r:id="rId15"/>
    <p:sldId id="390" r:id="rId16"/>
    <p:sldId id="391" r:id="rId17"/>
    <p:sldId id="347" r:id="rId18"/>
    <p:sldId id="392" r:id="rId19"/>
    <p:sldId id="349" r:id="rId20"/>
    <p:sldId id="393" r:id="rId21"/>
    <p:sldId id="374" r:id="rId22"/>
    <p:sldId id="371" r:id="rId23"/>
    <p:sldId id="378" r:id="rId24"/>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20" userDrawn="1">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小玉 英雄" initials="小玉" lastIdx="4" clrIdx="0">
    <p:extLst>
      <p:ext uri="{19B8F6BF-5375-455C-9EA6-DF929625EA0E}">
        <p15:presenceInfo xmlns:p15="http://schemas.microsoft.com/office/powerpoint/2012/main" userId="37ec7e0b1936f3b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F0BF5"/>
    <a:srgbClr val="0F0FFD"/>
    <a:srgbClr val="065FF0"/>
    <a:srgbClr val="9494FF"/>
    <a:srgbClr val="FFFFFF"/>
    <a:srgbClr val="C1B8F4"/>
    <a:srgbClr val="F6BAFC"/>
    <a:srgbClr val="0000FF"/>
    <a:srgbClr val="A4F8FA"/>
    <a:srgbClr val="FFBD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B4E586-8B1C-42E8-B378-D73363CE8B36}" v="519" dt="2021-03-15T07:57:24.8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8" autoAdjust="0"/>
    <p:restoredTop sz="74542" autoAdjust="0"/>
  </p:normalViewPr>
  <p:slideViewPr>
    <p:cSldViewPr>
      <p:cViewPr varScale="1">
        <p:scale>
          <a:sx n="120" d="100"/>
          <a:sy n="120" d="100"/>
        </p:scale>
        <p:origin x="902" y="86"/>
      </p:cViewPr>
      <p:guideLst>
        <p:guide orient="horz" pos="40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91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1-06T17:34:17.849" idx="3">
    <p:pos x="10" y="10"/>
    <p:text/>
    <p:extLst>
      <p:ext uri="{C676402C-5697-4E1C-873F-D02D1690AC5C}">
        <p15:threadingInfo xmlns:p15="http://schemas.microsoft.com/office/powerpoint/2012/main" timeZoneBias="-5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1-11T19:28:13.370" idx="4">
    <p:pos x="10" y="10"/>
    <p:text/>
    <p:extLst>
      <p:ext uri="{C676402C-5697-4E1C-873F-D02D1690AC5C}">
        <p15:threadingInfo xmlns:p15="http://schemas.microsoft.com/office/powerpoint/2012/main" timeZoneBias="-5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59DC07-9E27-4AED-9DB3-B7032A7171F8}" type="datetimeFigureOut">
              <a:rPr kumimoji="1" lang="ja-JP" altLang="en-US" smtClean="0"/>
              <a:t>2021/3/15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281E2D-FAE6-4137-BCCF-E740A5320767}" type="slidenum">
              <a:rPr kumimoji="1" lang="ja-JP" altLang="en-US" smtClean="0"/>
              <a:t>‹#›</a:t>
            </a:fld>
            <a:endParaRPr kumimoji="1" lang="ja-JP" altLang="en-US"/>
          </a:p>
        </p:txBody>
      </p:sp>
    </p:spTree>
    <p:extLst>
      <p:ext uri="{BB962C8B-B14F-4D97-AF65-F5344CB8AC3E}">
        <p14:creationId xmlns:p14="http://schemas.microsoft.com/office/powerpoint/2010/main" val="118325633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ご紹介，ありがとうございます．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C3281E2D-FAE6-4137-BCCF-E740A5320767}" type="slidenum">
              <a:rPr kumimoji="1" lang="ja-JP" altLang="en-US" smtClean="0"/>
              <a:t>1</a:t>
            </a:fld>
            <a:endParaRPr kumimoji="1" lang="ja-JP" altLang="en-US"/>
          </a:p>
        </p:txBody>
      </p:sp>
    </p:spTree>
    <p:extLst>
      <p:ext uri="{BB962C8B-B14F-4D97-AF65-F5344CB8AC3E}">
        <p14:creationId xmlns:p14="http://schemas.microsoft.com/office/powerpoint/2010/main" val="1091207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宇宙検閲仮説，それと密接に関連したブラックホールの構造の問題については，近年いくつかの興味深い発展がありました．</a:t>
            </a:r>
            <a:endParaRPr kumimoji="1" lang="en-US" altLang="ja-JP" dirty="0"/>
          </a:p>
          <a:p>
            <a:endParaRPr kumimoji="1" lang="ja-JP" altLang="en-US" dirty="0"/>
          </a:p>
          <a:p>
            <a:r>
              <a:rPr kumimoji="1" lang="ja-JP" altLang="en-US" dirty="0"/>
              <a:t>　　まず，理論面では，「重力崩壊における臨界現象」，「</a:t>
            </a:r>
            <a:r>
              <a:rPr kumimoji="1" lang="en-US" altLang="ja-JP" dirty="0"/>
              <a:t>mass inflation/</a:t>
            </a:r>
            <a:r>
              <a:rPr kumimoji="1" lang="ja-JP" altLang="en-US" dirty="0"/>
              <a:t>通過可能な特異面の発見」，</a:t>
            </a:r>
            <a:endParaRPr kumimoji="1" lang="en-US" altLang="ja-JP" dirty="0"/>
          </a:p>
          <a:p>
            <a:r>
              <a:rPr kumimoji="1" lang="ja-JP" altLang="en-US" dirty="0"/>
              <a:t>「修正重力理論におけるブラックホール，特異点の研究」などがありました．</a:t>
            </a:r>
            <a:endParaRPr kumimoji="1" lang="en-US" altLang="ja-JP" dirty="0"/>
          </a:p>
          <a:p>
            <a:endParaRPr kumimoji="1" lang="ja-JP" altLang="en-US" dirty="0"/>
          </a:p>
          <a:p>
            <a:r>
              <a:rPr kumimoji="1" lang="ja-JP" altLang="en-US" dirty="0"/>
              <a:t>　　また，実験・観測面では，「重力波天文学によるブラックホール研究」，</a:t>
            </a:r>
            <a:endParaRPr kumimoji="1" lang="en-US" altLang="ja-JP" dirty="0"/>
          </a:p>
          <a:p>
            <a:r>
              <a:rPr kumimoji="1" lang="ja-JP" altLang="en-US" dirty="0"/>
              <a:t>「</a:t>
            </a:r>
            <a:r>
              <a:rPr kumimoji="1" lang="en-US" altLang="ja-JP" dirty="0"/>
              <a:t>Event horizon telescope</a:t>
            </a:r>
            <a:r>
              <a:rPr kumimoji="1" lang="ja-JP" altLang="en-US" dirty="0"/>
              <a:t>によるブラックホールシャドウの観測」などがありました．</a:t>
            </a:r>
          </a:p>
          <a:p>
            <a:endParaRPr kumimoji="1" lang="ja-JP" altLang="en-US" dirty="0"/>
          </a:p>
          <a:p>
            <a:r>
              <a:rPr kumimoji="1" lang="ja-JP" altLang="en-US" dirty="0"/>
              <a:t>今回は，これらのうち，「重力崩壊における臨界現象」の研究と，「ブラックホールシャドウ」について簡単に紹介します．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C3281E2D-FAE6-4137-BCCF-E740A5320767}" type="slidenum">
              <a:rPr kumimoji="1" lang="ja-JP" altLang="en-US" smtClean="0"/>
              <a:t>21</a:t>
            </a:fld>
            <a:endParaRPr kumimoji="1" lang="ja-JP" altLang="en-US"/>
          </a:p>
        </p:txBody>
      </p:sp>
    </p:spTree>
    <p:extLst>
      <p:ext uri="{BB962C8B-B14F-4D97-AF65-F5344CB8AC3E}">
        <p14:creationId xmlns:p14="http://schemas.microsoft.com/office/powerpoint/2010/main" val="120010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3281E2D-FAE6-4137-BCCF-E740A5320767}" type="slidenum">
              <a:rPr kumimoji="1" lang="ja-JP" altLang="en-US" smtClean="0"/>
              <a:t>22</a:t>
            </a:fld>
            <a:endParaRPr kumimoji="1" lang="ja-JP" altLang="en-US"/>
          </a:p>
        </p:txBody>
      </p:sp>
    </p:spTree>
    <p:extLst>
      <p:ext uri="{BB962C8B-B14F-4D97-AF65-F5344CB8AC3E}">
        <p14:creationId xmlns:p14="http://schemas.microsoft.com/office/powerpoint/2010/main" val="2643411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例えば，</a:t>
            </a:r>
            <a:r>
              <a:rPr kumimoji="1" lang="en-US" altLang="ja-JP" dirty="0"/>
              <a:t>Kruskal-Szekeres</a:t>
            </a:r>
            <a:r>
              <a:rPr kumimoji="1" lang="ja-JP" altLang="en-US" dirty="0"/>
              <a:t>チャートにより得られたシュヴァルツシルト時空の極大拡張において，</a:t>
            </a:r>
            <a:r>
              <a:rPr kumimoji="1" lang="en-US" altLang="ja-JP" dirty="0"/>
              <a:t>(U,V)</a:t>
            </a:r>
            <a:r>
              <a:rPr kumimoji="1" lang="ja-JP" altLang="en-US" dirty="0"/>
              <a:t>座標面にあたる２次元断面は，</a:t>
            </a:r>
            <a:endParaRPr kumimoji="1" lang="en-US" altLang="ja-JP" dirty="0"/>
          </a:p>
          <a:p>
            <a:r>
              <a:rPr kumimoji="1" lang="ja-JP" altLang="en-US" dirty="0"/>
              <a:t>共形写像により，このような有界領域に埋め込まれます．時空の２次元断面から共形写像により得られる</a:t>
            </a:r>
            <a:endParaRPr kumimoji="1" lang="en-US" altLang="ja-JP" dirty="0"/>
          </a:p>
          <a:p>
            <a:r>
              <a:rPr kumimoji="1" lang="ja-JP" altLang="en-US" dirty="0"/>
              <a:t>このような２次元の図形はペンローズダイアグラムと呼ばれます．</a:t>
            </a:r>
            <a:endParaRPr kumimoji="1" lang="en-US" altLang="ja-JP" dirty="0"/>
          </a:p>
          <a:p>
            <a:endParaRPr kumimoji="1" lang="ja-JP" altLang="en-US" dirty="0"/>
          </a:p>
          <a:p>
            <a:r>
              <a:rPr kumimoji="1" lang="ja-JP" altLang="en-US" dirty="0"/>
              <a:t>　　中央の水平線に対応する３次元面</a:t>
            </a:r>
            <a:r>
              <a:rPr kumimoji="1" lang="en-US" altLang="ja-JP" dirty="0"/>
              <a:t>Sigma</a:t>
            </a:r>
            <a:r>
              <a:rPr kumimoji="1" lang="ja-JP" altLang="en-US" dirty="0"/>
              <a:t>を初期面とすると，その極大発展領域は全時空となりますから，</a:t>
            </a:r>
            <a:endParaRPr kumimoji="1" lang="en-US" altLang="ja-JP" dirty="0"/>
          </a:p>
          <a:p>
            <a:r>
              <a:rPr kumimoji="1" lang="ja-JP" altLang="en-US" dirty="0"/>
              <a:t>この図式で表される時空は，漸近的に予測可能となります．また，外部観測者の居る領域を</a:t>
            </a:r>
            <a:r>
              <a:rPr kumimoji="1" lang="en-US" altLang="ja-JP" dirty="0"/>
              <a:t>I</a:t>
            </a:r>
            <a:r>
              <a:rPr kumimoji="1" lang="ja-JP" altLang="en-US" dirty="0"/>
              <a:t>にとると，</a:t>
            </a:r>
            <a:endParaRPr kumimoji="1" lang="en-US" altLang="ja-JP" dirty="0"/>
          </a:p>
          <a:p>
            <a:r>
              <a:rPr kumimoji="1" lang="ja-JP" altLang="en-US" dirty="0"/>
              <a:t>無限遠は，この２本の境界線になりますから，領域</a:t>
            </a:r>
            <a:r>
              <a:rPr kumimoji="1" lang="en-US" altLang="ja-JP" dirty="0"/>
              <a:t>I</a:t>
            </a:r>
            <a:r>
              <a:rPr kumimoji="1" lang="ja-JP" altLang="en-US" dirty="0"/>
              <a:t>が</a:t>
            </a:r>
            <a:r>
              <a:rPr kumimoji="1" lang="en-US" altLang="ja-JP" dirty="0"/>
              <a:t>DOC</a:t>
            </a:r>
            <a:r>
              <a:rPr kumimoji="1" lang="ja-JP" altLang="en-US" dirty="0"/>
              <a:t>，領域</a:t>
            </a:r>
            <a:r>
              <a:rPr kumimoji="1" lang="en-US" altLang="ja-JP" dirty="0"/>
              <a:t>II</a:t>
            </a:r>
            <a:r>
              <a:rPr kumimoji="1" lang="ja-JP" altLang="en-US" dirty="0"/>
              <a:t>がブラックホール領域，</a:t>
            </a:r>
            <a:r>
              <a:rPr kumimoji="1" lang="en-US" altLang="ja-JP" dirty="0"/>
              <a:t>H^+</a:t>
            </a:r>
            <a:r>
              <a:rPr kumimoji="1" lang="ja-JP" altLang="en-US" dirty="0"/>
              <a:t>が事象の地平線となります．</a:t>
            </a:r>
            <a:endParaRPr kumimoji="1" lang="en-US" altLang="ja-JP" dirty="0"/>
          </a:p>
          <a:p>
            <a:endParaRPr kumimoji="1" lang="ja-JP" altLang="en-US" dirty="0"/>
          </a:p>
          <a:p>
            <a:r>
              <a:rPr kumimoji="1" lang="ja-JP" altLang="en-US" dirty="0"/>
              <a:t>  この図を見ると，領域</a:t>
            </a:r>
            <a:r>
              <a:rPr kumimoji="1" lang="en-US" altLang="ja-JP" dirty="0"/>
              <a:t>II</a:t>
            </a:r>
            <a:r>
              <a:rPr kumimoji="1" lang="ja-JP" altLang="en-US" dirty="0"/>
              <a:t>内の点に対応する２次元球面から出た光波面は，外向き，内向きの２つの方向に広がりますが，</a:t>
            </a:r>
            <a:endParaRPr kumimoji="1" lang="en-US" altLang="ja-JP" dirty="0"/>
          </a:p>
          <a:p>
            <a:r>
              <a:rPr kumimoji="1" lang="en-US" altLang="ja-JP" dirty="0"/>
              <a:t>r^2</a:t>
            </a:r>
            <a:r>
              <a:rPr kumimoji="1" lang="ja-JP" altLang="en-US" dirty="0"/>
              <a:t>に比例するその面積はいずれの方向でも減少することが分かります．このような２次元面は，ペンローズにより「捕捉面」と名付けられ，</a:t>
            </a:r>
            <a:endParaRPr kumimoji="1" lang="en-US" altLang="ja-JP" dirty="0"/>
          </a:p>
          <a:p>
            <a:r>
              <a:rPr kumimoji="1" lang="ja-JP" altLang="en-US" dirty="0"/>
              <a:t>ブラックホールおよび特異点の研究で重要な役割を果たしました．</a:t>
            </a:r>
            <a:endParaRPr kumimoji="1" lang="en-US" altLang="ja-JP" dirty="0"/>
          </a:p>
          <a:p>
            <a:endParaRPr kumimoji="1" lang="ja-JP" altLang="en-US" dirty="0"/>
          </a:p>
          <a:p>
            <a:r>
              <a:rPr kumimoji="1" lang="ja-JP" altLang="en-US" dirty="0"/>
              <a:t>　　以上は，極大な解析接続で得られた真空球対称時空の構造ですが，現実の球対称な天体の重力崩壊で得られる時空では，</a:t>
            </a:r>
            <a:endParaRPr kumimoji="1" lang="en-US" altLang="ja-JP" dirty="0"/>
          </a:p>
          <a:p>
            <a:r>
              <a:rPr kumimoji="1" lang="ja-JP" altLang="en-US" dirty="0"/>
              <a:t>その表面の軌跡にあたるこの曲線の左側の部分は，正則な天体の内部解に置き換わります．</a:t>
            </a:r>
            <a:endParaRPr kumimoji="1" lang="en-US" altLang="ja-JP" dirty="0"/>
          </a:p>
          <a:p>
            <a:r>
              <a:rPr kumimoji="1" lang="ja-JP" altLang="en-US" dirty="0"/>
              <a:t>したがって，天体の中心に相当するこの曲線の左側を削除したものが，重力崩壊を表すペンローズ図式となります．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C3281E2D-FAE6-4137-BCCF-E740A5320767}" type="slidenum">
              <a:rPr kumimoji="1" lang="ja-JP" altLang="en-US" smtClean="0"/>
              <a:t>8</a:t>
            </a:fld>
            <a:endParaRPr kumimoji="1" lang="ja-JP" altLang="en-US"/>
          </a:p>
        </p:txBody>
      </p:sp>
    </p:spTree>
    <p:extLst>
      <p:ext uri="{BB962C8B-B14F-4D97-AF65-F5344CB8AC3E}">
        <p14:creationId xmlns:p14="http://schemas.microsoft.com/office/powerpoint/2010/main" val="53389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ペンローズも同じように考えたかどうかは不明ですが，彼は共形プログラムを提案した２年後の</a:t>
            </a:r>
            <a:r>
              <a:rPr kumimoji="1" lang="en-US" altLang="ja-JP" dirty="0"/>
              <a:t>1965</a:t>
            </a:r>
            <a:r>
              <a:rPr kumimoji="1" lang="ja-JP" altLang="en-US" dirty="0"/>
              <a:t>年に，</a:t>
            </a:r>
            <a:endParaRPr kumimoji="1" lang="en-US" altLang="ja-JP" dirty="0"/>
          </a:p>
          <a:p>
            <a:r>
              <a:rPr kumimoji="1" lang="ja-JP" altLang="en-US" dirty="0"/>
              <a:t>有名な特異点定理を発表しています．この論文は，ノーベル賞委員会が背景説明において，</a:t>
            </a:r>
            <a:endParaRPr kumimoji="1" lang="en-US" altLang="ja-JP" dirty="0"/>
          </a:p>
          <a:p>
            <a:r>
              <a:rPr kumimoji="1" lang="ja-JP" altLang="en-US" dirty="0"/>
              <a:t>中心論文としている論文ですので，その背景と内容について見てみましょう．</a:t>
            </a:r>
          </a:p>
        </p:txBody>
      </p:sp>
      <p:sp>
        <p:nvSpPr>
          <p:cNvPr id="4" name="スライド番号プレースホルダー 3"/>
          <p:cNvSpPr>
            <a:spLocks noGrp="1"/>
          </p:cNvSpPr>
          <p:nvPr>
            <p:ph type="sldNum" sz="quarter" idx="5"/>
          </p:nvPr>
        </p:nvSpPr>
        <p:spPr/>
        <p:txBody>
          <a:bodyPr/>
          <a:lstStyle/>
          <a:p>
            <a:fld id="{C3281E2D-FAE6-4137-BCCF-E740A5320767}" type="slidenum">
              <a:rPr kumimoji="1" lang="ja-JP" altLang="en-US" smtClean="0"/>
              <a:t>11</a:t>
            </a:fld>
            <a:endParaRPr kumimoji="1" lang="ja-JP" altLang="en-US"/>
          </a:p>
        </p:txBody>
      </p:sp>
    </p:spTree>
    <p:extLst>
      <p:ext uri="{BB962C8B-B14F-4D97-AF65-F5344CB8AC3E}">
        <p14:creationId xmlns:p14="http://schemas.microsoft.com/office/powerpoint/2010/main" val="1487244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以上の準備のもとで，特異点定理について説明しましょう．</a:t>
            </a:r>
          </a:p>
          <a:p>
            <a:endParaRPr kumimoji="1" lang="ja-JP" altLang="en-US" dirty="0"/>
          </a:p>
          <a:p>
            <a:r>
              <a:rPr kumimoji="1" lang="ja-JP" altLang="en-US" dirty="0"/>
              <a:t>鍵となるのが，前に触れた，捕捉面の概念で，次のように定義されます：</a:t>
            </a:r>
          </a:p>
          <a:p>
            <a:r>
              <a:rPr kumimoji="1" lang="ja-JP" altLang="en-US" dirty="0"/>
              <a:t>「閉曲面 </a:t>
            </a:r>
            <a:r>
              <a:rPr kumimoji="1" lang="en-US" altLang="ja-JP" dirty="0"/>
              <a:t>T </a:t>
            </a:r>
            <a:r>
              <a:rPr kumimoji="1" lang="ja-JP" altLang="en-US" dirty="0"/>
              <a:t>から広がる２つの光波面の面積が，いずれも（局所的に）減少するとき，</a:t>
            </a:r>
            <a:r>
              <a:rPr kumimoji="1" lang="en-US" altLang="ja-JP" dirty="0"/>
              <a:t>T</a:t>
            </a:r>
            <a:r>
              <a:rPr kumimoji="1" lang="ja-JP" altLang="en-US" dirty="0"/>
              <a:t>を閉捕捉面と呼ぶ．」</a:t>
            </a:r>
            <a:endParaRPr kumimoji="1" lang="en-US" altLang="ja-JP" dirty="0"/>
          </a:p>
          <a:p>
            <a:endParaRPr kumimoji="1" lang="ja-JP" altLang="en-US" dirty="0"/>
          </a:p>
          <a:p>
            <a:r>
              <a:rPr kumimoji="1" lang="ja-JP" altLang="en-US" dirty="0"/>
              <a:t>　　右の図は，</a:t>
            </a:r>
            <a:r>
              <a:rPr kumimoji="1" lang="en-US" altLang="ja-JP" dirty="0"/>
              <a:t>1965</a:t>
            </a:r>
            <a:r>
              <a:rPr kumimoji="1" lang="ja-JP" altLang="en-US" dirty="0"/>
              <a:t>年の</a:t>
            </a:r>
            <a:r>
              <a:rPr kumimoji="1" lang="en-US" altLang="ja-JP" dirty="0"/>
              <a:t>Penrose</a:t>
            </a:r>
            <a:r>
              <a:rPr kumimoji="1" lang="ja-JP" altLang="en-US" dirty="0"/>
              <a:t>の論文に掲載された，彼の手書きの絵ですが，球対称な天体の重力崩壊の</a:t>
            </a:r>
            <a:endParaRPr kumimoji="1" lang="en-US" altLang="ja-JP" dirty="0"/>
          </a:p>
          <a:p>
            <a:r>
              <a:rPr kumimoji="1" lang="ja-JP" altLang="en-US" dirty="0"/>
              <a:t>様子を描いています．この図の</a:t>
            </a:r>
            <a:r>
              <a:rPr kumimoji="1" lang="en-US" altLang="ja-JP" dirty="0"/>
              <a:t>T^2</a:t>
            </a:r>
            <a:r>
              <a:rPr kumimoji="1" lang="ja-JP" altLang="en-US" dirty="0"/>
              <a:t>が捕捉面で，</a:t>
            </a:r>
            <a:r>
              <a:rPr kumimoji="1" lang="en-US" altLang="ja-JP" dirty="0"/>
              <a:t>B^3</a:t>
            </a:r>
            <a:r>
              <a:rPr kumimoji="1" lang="ja-JP" altLang="en-US" dirty="0"/>
              <a:t>と書かれているのがそれを頂点とする光錐です．</a:t>
            </a:r>
            <a:endParaRPr kumimoji="1" lang="en-US" altLang="ja-JP" dirty="0"/>
          </a:p>
          <a:p>
            <a:r>
              <a:rPr kumimoji="1" lang="ja-JP" altLang="en-US" dirty="0"/>
              <a:t>この絵では，外向きの光錐は特異点にぶつかって終了していませんが，もし，この特異点がなければ，</a:t>
            </a:r>
            <a:endParaRPr kumimoji="1" lang="en-US" altLang="ja-JP" dirty="0"/>
          </a:p>
          <a:p>
            <a:r>
              <a:rPr kumimoji="1" lang="ja-JP" altLang="en-US" dirty="0"/>
              <a:t>特異点の位置が共役点となるので，静的アインシュタイン宇宙の項数と同様，光錐</a:t>
            </a:r>
            <a:r>
              <a:rPr kumimoji="1" lang="en-US" altLang="ja-JP" dirty="0"/>
              <a:t>B^3</a:t>
            </a:r>
            <a:r>
              <a:rPr kumimoji="1" lang="ja-JP" altLang="en-US" dirty="0"/>
              <a:t>は３次元球面となります．</a:t>
            </a:r>
          </a:p>
          <a:p>
            <a:r>
              <a:rPr kumimoji="1" lang="ja-JP" altLang="en-US" dirty="0"/>
              <a:t>　</a:t>
            </a:r>
            <a:endParaRPr kumimoji="1" lang="en-US" altLang="ja-JP" dirty="0"/>
          </a:p>
          <a:p>
            <a:r>
              <a:rPr kumimoji="1" lang="ja-JP" altLang="en-US" dirty="0"/>
              <a:t>　実は，これは一般的に成り立ちます．すなわち，</a:t>
            </a:r>
          </a:p>
          <a:p>
            <a:r>
              <a:rPr kumimoji="1" lang="ja-JP" altLang="en-US" dirty="0"/>
              <a:t>「光的収束条件のもとて，すべての光線が未来方向に無限に延長可能なら，閉捕捉面の未来の光錐は，</a:t>
            </a:r>
            <a:endParaRPr kumimoji="1" lang="en-US" altLang="ja-JP" dirty="0"/>
          </a:p>
          <a:p>
            <a:r>
              <a:rPr kumimoji="1" lang="ja-JP" altLang="en-US" dirty="0"/>
              <a:t>コンパクトな閉３次元多様体となる．」</a:t>
            </a:r>
          </a:p>
          <a:p>
            <a:r>
              <a:rPr kumimoji="1" lang="ja-JP" altLang="en-US" dirty="0"/>
              <a:t>ことが示されます．</a:t>
            </a:r>
          </a:p>
          <a:p>
            <a:r>
              <a:rPr kumimoji="1" lang="ja-JP" altLang="en-US" dirty="0"/>
              <a:t>　　</a:t>
            </a:r>
            <a:endParaRPr kumimoji="1" lang="en-US" altLang="ja-JP" dirty="0"/>
          </a:p>
          <a:p>
            <a:r>
              <a:rPr kumimoji="1" lang="ja-JP" altLang="en-US" dirty="0"/>
              <a:t>この定理より，直ちに，次のペンローズによる特異点定理が示されます：</a:t>
            </a:r>
          </a:p>
          <a:p>
            <a:r>
              <a:rPr kumimoji="1" lang="ja-JP" altLang="en-US" dirty="0"/>
              <a:t>「コンパクトでない</a:t>
            </a:r>
            <a:r>
              <a:rPr kumimoji="1" lang="en-US" altLang="ja-JP" dirty="0"/>
              <a:t>Cauchy</a:t>
            </a:r>
            <a:r>
              <a:rPr kumimoji="1" lang="ja-JP" altLang="en-US" dirty="0"/>
              <a:t>面の存在，光的収束条件，閉捕捉面の存在という</a:t>
            </a:r>
          </a:p>
          <a:p>
            <a:r>
              <a:rPr kumimoji="1" lang="ja-JP" altLang="en-US" dirty="0"/>
              <a:t>３つの条件が満たされるとき，有限なアフィンパラメータで時空境界に達する未来向きの光線が存在する」</a:t>
            </a:r>
          </a:p>
          <a:p>
            <a:endParaRPr kumimoji="1" lang="en-US" altLang="ja-JP" dirty="0"/>
          </a:p>
          <a:p>
            <a:r>
              <a:rPr kumimoji="1" lang="ja-JP" altLang="en-US" dirty="0"/>
              <a:t>　この定理において，捕捉面は，重力が強いことを数学的に表す役割を果たしています．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C3281E2D-FAE6-4137-BCCF-E740A5320767}" type="slidenum">
              <a:rPr kumimoji="1" lang="ja-JP" altLang="en-US" smtClean="0"/>
              <a:t>12</a:t>
            </a:fld>
            <a:endParaRPr kumimoji="1" lang="ja-JP" altLang="en-US"/>
          </a:p>
        </p:txBody>
      </p:sp>
    </p:spTree>
    <p:extLst>
      <p:ext uri="{BB962C8B-B14F-4D97-AF65-F5344CB8AC3E}">
        <p14:creationId xmlns:p14="http://schemas.microsoft.com/office/powerpoint/2010/main" val="4285224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特異点定理の証明で中心的な役割を果たすのが，「共役点」の概念です．直感的な定義は次の通りです．</a:t>
            </a:r>
            <a:endParaRPr kumimoji="1" lang="en-US" altLang="ja-JP" dirty="0"/>
          </a:p>
          <a:p>
            <a:r>
              <a:rPr kumimoji="1" lang="ja-JP" altLang="en-US" dirty="0"/>
              <a:t>「時空点</a:t>
            </a:r>
            <a:r>
              <a:rPr kumimoji="1" lang="en-US" altLang="ja-JP" dirty="0"/>
              <a:t>p</a:t>
            </a:r>
            <a:r>
              <a:rPr kumimoji="1" lang="ja-JP" altLang="en-US" dirty="0"/>
              <a:t>を通過する隣接する２本の測地線𝛾</a:t>
            </a:r>
            <a:r>
              <a:rPr kumimoji="1" lang="en-US" altLang="ja-JP" dirty="0"/>
              <a:t>,</a:t>
            </a:r>
            <a:r>
              <a:rPr kumimoji="1" lang="ja-JP" altLang="en-US" dirty="0"/>
              <a:t>𝛾</a:t>
            </a:r>
            <a:r>
              <a:rPr kumimoji="1" lang="en-US" altLang="ja-JP" dirty="0"/>
              <a:t>′</a:t>
            </a:r>
            <a:r>
              <a:rPr kumimoji="1" lang="ja-JP" altLang="en-US" dirty="0"/>
              <a:t>が共に曲面</a:t>
            </a:r>
            <a:r>
              <a:rPr kumimoji="1" lang="en-US" altLang="ja-JP" dirty="0"/>
              <a:t>S </a:t>
            </a:r>
            <a:r>
              <a:rPr kumimoji="1" lang="ja-JP" altLang="en-US" dirty="0"/>
              <a:t>と直交</a:t>
            </a:r>
            <a:r>
              <a:rPr kumimoji="1" lang="en-US" altLang="ja-JP" dirty="0"/>
              <a:t>(</a:t>
            </a:r>
            <a:r>
              <a:rPr kumimoji="1" lang="ja-JP" altLang="en-US" dirty="0"/>
              <a:t>点</a:t>
            </a:r>
            <a:r>
              <a:rPr kumimoji="1" lang="en-US" altLang="ja-JP" dirty="0"/>
              <a:t>q</a:t>
            </a:r>
            <a:r>
              <a:rPr kumimoji="1" lang="ja-JP" altLang="en-US" dirty="0"/>
              <a:t>を通過</a:t>
            </a:r>
            <a:r>
              <a:rPr kumimoji="1" lang="en-US" altLang="ja-JP" dirty="0"/>
              <a:t>)</a:t>
            </a:r>
            <a:r>
              <a:rPr kumimoji="1" lang="ja-JP" altLang="en-US" dirty="0"/>
              <a:t>するとき，</a:t>
            </a:r>
            <a:r>
              <a:rPr kumimoji="1" lang="en-US" altLang="ja-JP" dirty="0"/>
              <a:t>p</a:t>
            </a:r>
            <a:r>
              <a:rPr kumimoji="1" lang="ja-JP" altLang="en-US" dirty="0"/>
              <a:t>は曲面</a:t>
            </a:r>
            <a:r>
              <a:rPr kumimoji="1" lang="en-US" altLang="ja-JP" dirty="0"/>
              <a:t>S (</a:t>
            </a:r>
            <a:r>
              <a:rPr kumimoji="1" lang="ja-JP" altLang="en-US" dirty="0"/>
              <a:t>点</a:t>
            </a:r>
            <a:r>
              <a:rPr kumimoji="1" lang="en-US" altLang="ja-JP" dirty="0"/>
              <a:t>q</a:t>
            </a:r>
            <a:r>
              <a:rPr kumimoji="1" lang="ja-JP" altLang="en-US" dirty="0"/>
              <a:t>）と𝛾に沿って共役であるという．」</a:t>
            </a:r>
            <a:endParaRPr kumimoji="1" lang="en-US" altLang="ja-JP" dirty="0"/>
          </a:p>
          <a:p>
            <a:endParaRPr kumimoji="1" lang="ja-JP" altLang="en-US" dirty="0"/>
          </a:p>
          <a:p>
            <a:r>
              <a:rPr kumimoji="1" lang="ja-JP" altLang="en-US" dirty="0"/>
              <a:t>共役点については様々な定理が成り立ちますが，ペンローズの特異点定理において重要となるのが次の定理です．</a:t>
            </a:r>
            <a:endParaRPr kumimoji="1" lang="en-US" altLang="ja-JP" dirty="0"/>
          </a:p>
          <a:p>
            <a:r>
              <a:rPr kumimoji="1" lang="ja-JP" altLang="en-US" dirty="0"/>
              <a:t>「時空</a:t>
            </a:r>
            <a:r>
              <a:rPr kumimoji="1" lang="en-US" altLang="ja-JP" dirty="0"/>
              <a:t>p</a:t>
            </a:r>
            <a:r>
              <a:rPr kumimoji="1" lang="ja-JP" altLang="en-US" dirty="0"/>
              <a:t>が曲面</a:t>
            </a:r>
            <a:r>
              <a:rPr kumimoji="1" lang="en-US" altLang="ja-JP" dirty="0"/>
              <a:t>S (</a:t>
            </a:r>
            <a:r>
              <a:rPr kumimoji="1" lang="ja-JP" altLang="en-US" dirty="0"/>
              <a:t>点</a:t>
            </a:r>
            <a:r>
              <a:rPr kumimoji="1" lang="en-US" altLang="ja-JP" dirty="0"/>
              <a:t>q</a:t>
            </a:r>
            <a:r>
              <a:rPr kumimoji="1" lang="ja-JP" altLang="en-US" dirty="0"/>
              <a:t>）と光的測地線 𝛾に沿って共役とする．このとき，𝛾上の</a:t>
            </a:r>
            <a:r>
              <a:rPr kumimoji="1" lang="en-US" altLang="ja-JP" dirty="0"/>
              <a:t>p</a:t>
            </a:r>
            <a:r>
              <a:rPr kumimoji="1" lang="ja-JP" altLang="en-US" dirty="0"/>
              <a:t>を超えた点は，</a:t>
            </a:r>
            <a:endParaRPr kumimoji="1" lang="en-US" altLang="ja-JP" dirty="0"/>
          </a:p>
          <a:p>
            <a:r>
              <a:rPr kumimoji="1" lang="ja-JP" altLang="en-US" dirty="0"/>
              <a:t>常に</a:t>
            </a:r>
            <a:r>
              <a:rPr kumimoji="1" lang="en-US" altLang="ja-JP" dirty="0"/>
              <a:t>S</a:t>
            </a:r>
            <a:r>
              <a:rPr kumimoji="1" lang="ja-JP" altLang="en-US" dirty="0"/>
              <a:t>と時間的曲線で結ばれる．」</a:t>
            </a:r>
            <a:endParaRPr kumimoji="1" lang="en-US" altLang="ja-JP" dirty="0"/>
          </a:p>
          <a:p>
            <a:endParaRPr kumimoji="1" lang="ja-JP" altLang="en-US" dirty="0"/>
          </a:p>
          <a:p>
            <a:r>
              <a:rPr kumimoji="1" lang="ja-JP" altLang="en-US" dirty="0"/>
              <a:t>例えば，静的アインシュタイン宇宙では，北極点</a:t>
            </a:r>
            <a:r>
              <a:rPr kumimoji="1" lang="en-US" altLang="ja-JP" dirty="0"/>
              <a:t>q</a:t>
            </a:r>
            <a:r>
              <a:rPr kumimoji="1" lang="ja-JP" altLang="en-US" dirty="0"/>
              <a:t>から異なる向きに出た光線は，南極点上の点</a:t>
            </a:r>
            <a:r>
              <a:rPr kumimoji="1" lang="en-US" altLang="ja-JP" dirty="0"/>
              <a:t>p</a:t>
            </a:r>
            <a:r>
              <a:rPr kumimoji="1" lang="ja-JP" altLang="en-US" dirty="0"/>
              <a:t>で交わります．</a:t>
            </a:r>
            <a:endParaRPr kumimoji="1" lang="en-US" altLang="ja-JP" dirty="0"/>
          </a:p>
          <a:p>
            <a:r>
              <a:rPr kumimoji="1" lang="ja-JP" altLang="en-US" dirty="0"/>
              <a:t>したがって，</a:t>
            </a:r>
            <a:r>
              <a:rPr kumimoji="1" lang="en-US" altLang="ja-JP" dirty="0"/>
              <a:t>p</a:t>
            </a:r>
            <a:r>
              <a:rPr kumimoji="1" lang="ja-JP" altLang="en-US" dirty="0"/>
              <a:t>と</a:t>
            </a:r>
            <a:r>
              <a:rPr kumimoji="1" lang="en-US" altLang="ja-JP" dirty="0"/>
              <a:t>q</a:t>
            </a:r>
            <a:r>
              <a:rPr kumimoji="1" lang="ja-JP" altLang="en-US" dirty="0"/>
              <a:t>は共役なので， </a:t>
            </a:r>
            <a:r>
              <a:rPr kumimoji="1" lang="en-US" altLang="ja-JP" dirty="0"/>
              <a:t>q</a:t>
            </a:r>
            <a:r>
              <a:rPr kumimoji="1" lang="ja-JP" altLang="en-US" dirty="0"/>
              <a:t>から</a:t>
            </a:r>
            <a:r>
              <a:rPr kumimoji="1" lang="en-US" altLang="ja-JP" dirty="0"/>
              <a:t>p</a:t>
            </a:r>
            <a:r>
              <a:rPr kumimoji="1" lang="ja-JP" altLang="en-US" dirty="0"/>
              <a:t>に向かう光線の延長線上の点は，</a:t>
            </a:r>
            <a:r>
              <a:rPr kumimoji="1" lang="en-US" altLang="ja-JP" dirty="0"/>
              <a:t>q</a:t>
            </a:r>
            <a:r>
              <a:rPr kumimoji="1" lang="ja-JP" altLang="en-US" dirty="0"/>
              <a:t>と時間的曲線で結ばれることになると言うのが，</a:t>
            </a:r>
            <a:endParaRPr kumimoji="1" lang="en-US" altLang="ja-JP" dirty="0"/>
          </a:p>
          <a:p>
            <a:r>
              <a:rPr kumimoji="1" lang="ja-JP" altLang="en-US" dirty="0"/>
              <a:t>共役点定理の主張です．図を見ると，確かにそうなっています．これは，また，</a:t>
            </a:r>
            <a:r>
              <a:rPr kumimoji="1" lang="en-US" altLang="ja-JP" dirty="0"/>
              <a:t>q</a:t>
            </a:r>
            <a:r>
              <a:rPr kumimoji="1" lang="ja-JP" altLang="en-US" dirty="0"/>
              <a:t>を頂点とする光錐が閉じた球面となることを示しています．</a:t>
            </a:r>
            <a:endParaRPr kumimoji="1" lang="en-US" altLang="ja-JP" dirty="0"/>
          </a:p>
          <a:p>
            <a:endParaRPr kumimoji="1" lang="ja-JP" altLang="en-US" dirty="0"/>
          </a:p>
          <a:p>
            <a:r>
              <a:rPr kumimoji="1" lang="ja-JP" altLang="en-US" dirty="0"/>
              <a:t>では，どのような時に，共役点が発生するのでしょうか？それに答えるのが，次の定理です．</a:t>
            </a:r>
            <a:endParaRPr kumimoji="1" lang="en-US" altLang="ja-JP" dirty="0"/>
          </a:p>
          <a:p>
            <a:endParaRPr kumimoji="1" lang="en-US" altLang="ja-JP" dirty="0"/>
          </a:p>
          <a:p>
            <a:r>
              <a:rPr kumimoji="1" lang="ja-JP" altLang="en-US" dirty="0"/>
              <a:t>まず，任意の光的ベクトル</a:t>
            </a:r>
            <a:r>
              <a:rPr kumimoji="1" lang="en-US" altLang="ja-JP" dirty="0"/>
              <a:t>k</a:t>
            </a:r>
            <a:r>
              <a:rPr kumimoji="1" lang="ja-JP" altLang="en-US" dirty="0"/>
              <a:t>に対して，リッチ曲率がこの不等式を満たすとき，「光的収束条件」が成り立つと言います．</a:t>
            </a:r>
            <a:endParaRPr kumimoji="1" lang="en-US" altLang="ja-JP" dirty="0"/>
          </a:p>
          <a:p>
            <a:r>
              <a:rPr kumimoji="1" lang="ja-JP" altLang="en-US" dirty="0"/>
              <a:t>この条件は，アインシュタイン方程式を使うと，エネルギー運動量テンソルに対する条件となるので，</a:t>
            </a:r>
            <a:endParaRPr kumimoji="1" lang="en-US" altLang="ja-JP" dirty="0"/>
          </a:p>
          <a:p>
            <a:r>
              <a:rPr kumimoji="1" lang="ja-JP" altLang="en-US" dirty="0"/>
              <a:t>「強エネルギー条件」とも呼ばれます．</a:t>
            </a:r>
          </a:p>
          <a:p>
            <a:r>
              <a:rPr kumimoji="1" lang="ja-JP" altLang="en-US" dirty="0"/>
              <a:t>」この条件が満たされ，曲面</a:t>
            </a:r>
            <a:r>
              <a:rPr kumimoji="1" lang="en-US" altLang="ja-JP" dirty="0"/>
              <a:t>S</a:t>
            </a:r>
            <a:r>
              <a:rPr kumimoji="1" lang="ja-JP" altLang="en-US" dirty="0"/>
              <a:t>に直交する光線</a:t>
            </a:r>
            <a:r>
              <a:rPr kumimoji="1" lang="en-US" altLang="ja-JP" dirty="0"/>
              <a:t>γ</a:t>
            </a:r>
            <a:r>
              <a:rPr kumimoji="1" lang="ja-JP" altLang="en-US" dirty="0"/>
              <a:t>と</a:t>
            </a:r>
            <a:r>
              <a:rPr kumimoji="1" lang="en-US" altLang="ja-JP" dirty="0"/>
              <a:t>S</a:t>
            </a:r>
            <a:r>
              <a:rPr kumimoji="1" lang="ja-JP" altLang="en-US" dirty="0"/>
              <a:t>の交点において，曲面</a:t>
            </a:r>
            <a:r>
              <a:rPr kumimoji="1" lang="en-US" altLang="ja-JP" dirty="0"/>
              <a:t>S</a:t>
            </a:r>
            <a:r>
              <a:rPr kumimoji="1" lang="ja-JP" altLang="en-US" dirty="0"/>
              <a:t>から出た光波面の面積が減少し，</a:t>
            </a:r>
            <a:endParaRPr kumimoji="1" lang="en-US" altLang="ja-JP" dirty="0"/>
          </a:p>
          <a:p>
            <a:r>
              <a:rPr kumimoji="1" lang="ja-JP" altLang="en-US" dirty="0"/>
              <a:t>かつ，光線</a:t>
            </a:r>
            <a:r>
              <a:rPr kumimoji="1" lang="en-US" altLang="ja-JP" dirty="0"/>
              <a:t>γ</a:t>
            </a:r>
            <a:r>
              <a:rPr kumimoji="1" lang="ja-JP" altLang="en-US" dirty="0"/>
              <a:t>が無限に延長可能とします．すると，</a:t>
            </a:r>
            <a:r>
              <a:rPr kumimoji="1" lang="en-US" altLang="ja-JP" dirty="0"/>
              <a:t>γ</a:t>
            </a:r>
            <a:r>
              <a:rPr kumimoji="1" lang="ja-JP" altLang="en-US" dirty="0"/>
              <a:t>上に</a:t>
            </a:r>
            <a:r>
              <a:rPr kumimoji="1" lang="en-US" altLang="ja-JP" dirty="0"/>
              <a:t>S</a:t>
            </a:r>
            <a:r>
              <a:rPr kumimoji="1" lang="ja-JP" altLang="en-US" dirty="0"/>
              <a:t>と共役な点が必ず存在することが示されます．」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C3281E2D-FAE6-4137-BCCF-E740A5320767}" type="slidenum">
              <a:rPr kumimoji="1" lang="ja-JP" altLang="en-US" smtClean="0"/>
              <a:t>13</a:t>
            </a:fld>
            <a:endParaRPr kumimoji="1" lang="ja-JP" altLang="en-US"/>
          </a:p>
        </p:txBody>
      </p:sp>
    </p:spTree>
    <p:extLst>
      <p:ext uri="{BB962C8B-B14F-4D97-AF65-F5344CB8AC3E}">
        <p14:creationId xmlns:p14="http://schemas.microsoft.com/office/powerpoint/2010/main" val="3785555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以上の準備のもとで，特異点定理について説明しましょう．</a:t>
            </a:r>
          </a:p>
          <a:p>
            <a:endParaRPr kumimoji="1" lang="ja-JP" altLang="en-US" dirty="0"/>
          </a:p>
          <a:p>
            <a:r>
              <a:rPr kumimoji="1" lang="ja-JP" altLang="en-US" dirty="0"/>
              <a:t>鍵となるのが，前に触れた，捕捉面の概念で，次のように定義されます：</a:t>
            </a:r>
          </a:p>
          <a:p>
            <a:r>
              <a:rPr kumimoji="1" lang="ja-JP" altLang="en-US" dirty="0"/>
              <a:t>「閉曲面 </a:t>
            </a:r>
            <a:r>
              <a:rPr kumimoji="1" lang="en-US" altLang="ja-JP" dirty="0"/>
              <a:t>T </a:t>
            </a:r>
            <a:r>
              <a:rPr kumimoji="1" lang="ja-JP" altLang="en-US" dirty="0"/>
              <a:t>から広がる２つの光波面の面積が，いずれも（局所的に）減少するとき，</a:t>
            </a:r>
            <a:r>
              <a:rPr kumimoji="1" lang="en-US" altLang="ja-JP" dirty="0"/>
              <a:t>T</a:t>
            </a:r>
            <a:r>
              <a:rPr kumimoji="1" lang="ja-JP" altLang="en-US" dirty="0"/>
              <a:t>を閉捕捉面と呼ぶ．」</a:t>
            </a:r>
            <a:endParaRPr kumimoji="1" lang="en-US" altLang="ja-JP" dirty="0"/>
          </a:p>
          <a:p>
            <a:endParaRPr kumimoji="1" lang="ja-JP" altLang="en-US" dirty="0"/>
          </a:p>
          <a:p>
            <a:r>
              <a:rPr kumimoji="1" lang="ja-JP" altLang="en-US" dirty="0"/>
              <a:t>　　右の図は，</a:t>
            </a:r>
            <a:r>
              <a:rPr kumimoji="1" lang="en-US" altLang="ja-JP" dirty="0"/>
              <a:t>1965</a:t>
            </a:r>
            <a:r>
              <a:rPr kumimoji="1" lang="ja-JP" altLang="en-US" dirty="0"/>
              <a:t>年の</a:t>
            </a:r>
            <a:r>
              <a:rPr kumimoji="1" lang="en-US" altLang="ja-JP" dirty="0"/>
              <a:t>Penrose</a:t>
            </a:r>
            <a:r>
              <a:rPr kumimoji="1" lang="ja-JP" altLang="en-US" dirty="0"/>
              <a:t>の論文に掲載された，彼の手書きの絵ですが，球対称な天体の重力崩壊の</a:t>
            </a:r>
            <a:endParaRPr kumimoji="1" lang="en-US" altLang="ja-JP" dirty="0"/>
          </a:p>
          <a:p>
            <a:r>
              <a:rPr kumimoji="1" lang="ja-JP" altLang="en-US" dirty="0"/>
              <a:t>様子を描いています．この図の</a:t>
            </a:r>
            <a:r>
              <a:rPr kumimoji="1" lang="en-US" altLang="ja-JP" dirty="0"/>
              <a:t>T^2</a:t>
            </a:r>
            <a:r>
              <a:rPr kumimoji="1" lang="ja-JP" altLang="en-US" dirty="0"/>
              <a:t>が捕捉面で，</a:t>
            </a:r>
            <a:r>
              <a:rPr kumimoji="1" lang="en-US" altLang="ja-JP" dirty="0"/>
              <a:t>B^3</a:t>
            </a:r>
            <a:r>
              <a:rPr kumimoji="1" lang="ja-JP" altLang="en-US" dirty="0"/>
              <a:t>と書かれているのがそれを頂点とする光錐です．</a:t>
            </a:r>
            <a:endParaRPr kumimoji="1" lang="en-US" altLang="ja-JP" dirty="0"/>
          </a:p>
          <a:p>
            <a:r>
              <a:rPr kumimoji="1" lang="ja-JP" altLang="en-US" dirty="0"/>
              <a:t>この絵では，外向きの光錐は特異点にぶつかって終了していませんが，もし，この特異点がなければ，</a:t>
            </a:r>
            <a:endParaRPr kumimoji="1" lang="en-US" altLang="ja-JP" dirty="0"/>
          </a:p>
          <a:p>
            <a:r>
              <a:rPr kumimoji="1" lang="ja-JP" altLang="en-US" dirty="0"/>
              <a:t>特異点の位置が共役点となるので，静的アインシュタイン宇宙の項数と同様，光錐</a:t>
            </a:r>
            <a:r>
              <a:rPr kumimoji="1" lang="en-US" altLang="ja-JP" dirty="0"/>
              <a:t>B^3</a:t>
            </a:r>
            <a:r>
              <a:rPr kumimoji="1" lang="ja-JP" altLang="en-US" dirty="0"/>
              <a:t>は３次元球面となります．</a:t>
            </a:r>
          </a:p>
          <a:p>
            <a:r>
              <a:rPr kumimoji="1" lang="ja-JP" altLang="en-US" dirty="0"/>
              <a:t>　</a:t>
            </a:r>
            <a:endParaRPr kumimoji="1" lang="en-US" altLang="ja-JP" dirty="0"/>
          </a:p>
          <a:p>
            <a:r>
              <a:rPr kumimoji="1" lang="ja-JP" altLang="en-US" dirty="0"/>
              <a:t>　実は，これは一般的に成り立ちます．すなわち，</a:t>
            </a:r>
          </a:p>
          <a:p>
            <a:r>
              <a:rPr kumimoji="1" lang="ja-JP" altLang="en-US" dirty="0"/>
              <a:t>「光的収束条件のもとて，すべての光線が未来方向に無限に延長可能なら，閉捕捉面の未来の光錐は，</a:t>
            </a:r>
            <a:endParaRPr kumimoji="1" lang="en-US" altLang="ja-JP" dirty="0"/>
          </a:p>
          <a:p>
            <a:r>
              <a:rPr kumimoji="1" lang="ja-JP" altLang="en-US" dirty="0"/>
              <a:t>コンパクトな閉３次元多様体となる．」</a:t>
            </a:r>
          </a:p>
          <a:p>
            <a:r>
              <a:rPr kumimoji="1" lang="ja-JP" altLang="en-US" dirty="0"/>
              <a:t>ことが示されます．</a:t>
            </a:r>
          </a:p>
          <a:p>
            <a:r>
              <a:rPr kumimoji="1" lang="ja-JP" altLang="en-US" dirty="0"/>
              <a:t>　　</a:t>
            </a:r>
            <a:endParaRPr kumimoji="1" lang="en-US" altLang="ja-JP" dirty="0"/>
          </a:p>
          <a:p>
            <a:r>
              <a:rPr kumimoji="1" lang="ja-JP" altLang="en-US" dirty="0"/>
              <a:t>この定理より，直ちに，次のペンローズによる特異点定理が示されます：</a:t>
            </a:r>
          </a:p>
          <a:p>
            <a:r>
              <a:rPr kumimoji="1" lang="ja-JP" altLang="en-US" dirty="0"/>
              <a:t>「コンパクトでない</a:t>
            </a:r>
            <a:r>
              <a:rPr kumimoji="1" lang="en-US" altLang="ja-JP" dirty="0"/>
              <a:t>Cauchy</a:t>
            </a:r>
            <a:r>
              <a:rPr kumimoji="1" lang="ja-JP" altLang="en-US" dirty="0"/>
              <a:t>面の存在，光的収束条件，閉捕捉面の存在という</a:t>
            </a:r>
          </a:p>
          <a:p>
            <a:r>
              <a:rPr kumimoji="1" lang="ja-JP" altLang="en-US" dirty="0"/>
              <a:t>３つの条件が満たされるとき，有限なアフィンパラメータで時空境界に達する未来向きの光線が存在する」</a:t>
            </a:r>
          </a:p>
          <a:p>
            <a:endParaRPr kumimoji="1" lang="en-US" altLang="ja-JP" dirty="0"/>
          </a:p>
          <a:p>
            <a:r>
              <a:rPr kumimoji="1" lang="ja-JP" altLang="en-US" dirty="0"/>
              <a:t>　この定理において，捕捉面は，重力が強いことを数学的に表す役割を果たしています．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C3281E2D-FAE6-4137-BCCF-E740A5320767}" type="slidenum">
              <a:rPr kumimoji="1" lang="ja-JP" altLang="en-US" smtClean="0"/>
              <a:t>14</a:t>
            </a:fld>
            <a:endParaRPr kumimoji="1" lang="ja-JP" altLang="en-US"/>
          </a:p>
        </p:txBody>
      </p:sp>
    </p:spTree>
    <p:extLst>
      <p:ext uri="{BB962C8B-B14F-4D97-AF65-F5344CB8AC3E}">
        <p14:creationId xmlns:p14="http://schemas.microsoft.com/office/powerpoint/2010/main" val="1080527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ブラックホールの議論において有害な特異点が，「裸の特異点」です．これは，極大時空において，</a:t>
            </a:r>
            <a:endParaRPr kumimoji="1" lang="en-US" altLang="ja-JP" dirty="0"/>
          </a:p>
          <a:p>
            <a:r>
              <a:rPr kumimoji="1" lang="en-US" altLang="ja-JP" dirty="0" err="1"/>
              <a:t>scri</a:t>
            </a:r>
            <a:r>
              <a:rPr kumimoji="1" lang="en-US" altLang="ja-JP" dirty="0"/>
              <a:t>^+ </a:t>
            </a:r>
            <a:r>
              <a:rPr kumimoji="1" lang="ja-JP" altLang="en-US" dirty="0"/>
              <a:t>に因果的影響を与えうる無限遠境界以外の時空境界の点（集合）として定義されます．</a:t>
            </a:r>
            <a:endParaRPr kumimoji="1" lang="en-US" altLang="ja-JP" dirty="0"/>
          </a:p>
          <a:p>
            <a:endParaRPr kumimoji="1" lang="ja-JP" altLang="en-US" dirty="0"/>
          </a:p>
          <a:p>
            <a:r>
              <a:rPr kumimoji="1" lang="ja-JP" altLang="en-US" dirty="0"/>
              <a:t>　　例えば，極大シュヴァルツシルト時空では，ホワイトホールに含まれる</a:t>
            </a:r>
            <a:r>
              <a:rPr kumimoji="1" lang="en-US" altLang="ja-JP" dirty="0"/>
              <a:t>r=0</a:t>
            </a:r>
            <a:r>
              <a:rPr kumimoji="1" lang="ja-JP" altLang="en-US" dirty="0"/>
              <a:t>特異点は，</a:t>
            </a:r>
            <a:endParaRPr kumimoji="1" lang="en-US" altLang="ja-JP" dirty="0"/>
          </a:p>
          <a:p>
            <a:r>
              <a:rPr kumimoji="1" lang="en-US" altLang="ja-JP" dirty="0" err="1"/>
              <a:t>scri</a:t>
            </a:r>
            <a:r>
              <a:rPr kumimoji="1" lang="en-US" altLang="ja-JP" dirty="0"/>
              <a:t>^+</a:t>
            </a:r>
            <a:r>
              <a:rPr kumimoji="1" lang="ja-JP" altLang="en-US" dirty="0"/>
              <a:t>から見ると裸の特異点です．ただし，すでに述べましたように，球対称な天体の重力崩壊では，</a:t>
            </a:r>
            <a:endParaRPr kumimoji="1" lang="en-US" altLang="ja-JP" dirty="0"/>
          </a:p>
          <a:p>
            <a:r>
              <a:rPr kumimoji="1" lang="ja-JP" altLang="en-US" dirty="0"/>
              <a:t>この部分は削除されます．</a:t>
            </a:r>
            <a:endParaRPr kumimoji="1" lang="en-US" altLang="ja-JP" dirty="0"/>
          </a:p>
          <a:p>
            <a:endParaRPr kumimoji="1" lang="ja-JP" altLang="en-US" dirty="0"/>
          </a:p>
          <a:p>
            <a:r>
              <a:rPr kumimoji="1" lang="ja-JP" altLang="en-US" dirty="0"/>
              <a:t>ところが，やっかいなことに，ソフトな状態方程式をもつ物質からなる天体では，一般的に，</a:t>
            </a:r>
            <a:endParaRPr kumimoji="1" lang="en-US" altLang="ja-JP" dirty="0"/>
          </a:p>
          <a:p>
            <a:r>
              <a:rPr kumimoji="1" lang="ja-JP" altLang="en-US" dirty="0"/>
              <a:t>天体の中心で裸の特異点が現れることが示されます．</a:t>
            </a:r>
            <a:endParaRPr kumimoji="1" lang="en-US" altLang="ja-JP" dirty="0"/>
          </a:p>
          <a:p>
            <a:endParaRPr kumimoji="1" lang="ja-JP" altLang="en-US" dirty="0"/>
          </a:p>
          <a:p>
            <a:r>
              <a:rPr kumimoji="1" lang="ja-JP" altLang="en-US" dirty="0"/>
              <a:t>そこで，裸かどうかを別にして，まず，このような球対称系における特異点発生の一般性は，</a:t>
            </a:r>
            <a:endParaRPr kumimoji="1" lang="en-US" altLang="ja-JP" dirty="0"/>
          </a:p>
          <a:p>
            <a:r>
              <a:rPr kumimoji="1" lang="ja-JP" altLang="en-US" dirty="0"/>
              <a:t>対称性に起因するのかどうかが問題となります．</a:t>
            </a:r>
            <a:endParaRPr kumimoji="1" lang="en-US" altLang="ja-JP" dirty="0"/>
          </a:p>
          <a:p>
            <a:endParaRPr kumimoji="1" lang="en-US" altLang="ja-JP" dirty="0"/>
          </a:p>
          <a:p>
            <a:r>
              <a:rPr kumimoji="1" lang="ja-JP" altLang="en-US" dirty="0"/>
              <a:t>この問に答えるのが，特異点定理です．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C3281E2D-FAE6-4137-BCCF-E740A5320767}" type="slidenum">
              <a:rPr kumimoji="1" lang="ja-JP" altLang="en-US" smtClean="0"/>
              <a:t>17</a:t>
            </a:fld>
            <a:endParaRPr kumimoji="1" lang="ja-JP" altLang="en-US"/>
          </a:p>
        </p:txBody>
      </p:sp>
    </p:spTree>
    <p:extLst>
      <p:ext uri="{BB962C8B-B14F-4D97-AF65-F5344CB8AC3E}">
        <p14:creationId xmlns:p14="http://schemas.microsoft.com/office/powerpoint/2010/main" val="3942588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これまでに説明した，ペンローズによる無限遠とブラックホールの数学的定義は，時空の無限遠での漸近構造や</a:t>
            </a:r>
            <a:endParaRPr kumimoji="1" lang="en-US" altLang="ja-JP" dirty="0"/>
          </a:p>
          <a:p>
            <a:r>
              <a:rPr kumimoji="1" lang="ja-JP" altLang="en-US" dirty="0"/>
              <a:t>ブラックホールの振る舞いを厳密な数学により取り扱うことを可能にし，その後，様々な優れた成果を生み出しました．</a:t>
            </a:r>
            <a:endParaRPr kumimoji="1" lang="en-US" altLang="ja-JP" dirty="0"/>
          </a:p>
          <a:p>
            <a:endParaRPr kumimoji="1" lang="ja-JP" altLang="en-US" dirty="0"/>
          </a:p>
          <a:p>
            <a:r>
              <a:rPr kumimoji="1" lang="ja-JP" altLang="en-US" dirty="0"/>
              <a:t>　　ブラックホールに関連したその代表例としては，定常ブラックホールの一意性定理，ブラックホールの面積増大定理，</a:t>
            </a:r>
            <a:endParaRPr kumimoji="1" lang="en-US" altLang="ja-JP" dirty="0"/>
          </a:p>
          <a:p>
            <a:r>
              <a:rPr kumimoji="1" lang="ja-JP" altLang="en-US" dirty="0"/>
              <a:t>不分岐定理，捕捉面定理などが上げられます．特に，最後の捕捉面定理は，捕捉面が必ずホライズンに</a:t>
            </a:r>
            <a:endParaRPr kumimoji="1" lang="en-US" altLang="ja-JP" dirty="0"/>
          </a:p>
          <a:p>
            <a:r>
              <a:rPr kumimoji="1" lang="ja-JP" altLang="en-US" dirty="0"/>
              <a:t>含まれることを示すもので，重力崩壊がブラックホールを生成することを意味します．</a:t>
            </a:r>
            <a:endParaRPr kumimoji="1" lang="en-US" altLang="ja-JP" dirty="0"/>
          </a:p>
          <a:p>
            <a:endParaRPr kumimoji="1" lang="ja-JP" altLang="en-US" dirty="0"/>
          </a:p>
          <a:p>
            <a:r>
              <a:rPr kumimoji="1" lang="ja-JP" altLang="en-US" dirty="0"/>
              <a:t>　　ただし，この議論には，大きな落とし穴があります．それは，これらの一般定理が，すべて，</a:t>
            </a:r>
            <a:endParaRPr kumimoji="1" lang="en-US" altLang="ja-JP" dirty="0"/>
          </a:p>
          <a:p>
            <a:r>
              <a:rPr kumimoji="1" lang="ja-JP" altLang="en-US" dirty="0"/>
              <a:t>時空に有害な特異性がないことを仮定して初めて成り立つことです．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C3281E2D-FAE6-4137-BCCF-E740A5320767}" type="slidenum">
              <a:rPr kumimoji="1" lang="ja-JP" altLang="en-US" smtClean="0"/>
              <a:t>18</a:t>
            </a:fld>
            <a:endParaRPr kumimoji="1" lang="ja-JP" altLang="en-US"/>
          </a:p>
        </p:txBody>
      </p:sp>
    </p:spTree>
    <p:extLst>
      <p:ext uri="{BB962C8B-B14F-4D97-AF65-F5344CB8AC3E}">
        <p14:creationId xmlns:p14="http://schemas.microsoft.com/office/powerpoint/2010/main" val="3898113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特異点定理は，特異点発生の一般性を結論しますが，それが裸であるかどうかについての情報は与えません．</a:t>
            </a:r>
            <a:endParaRPr kumimoji="1" lang="en-US" altLang="ja-JP" dirty="0"/>
          </a:p>
          <a:p>
            <a:r>
              <a:rPr kumimoji="1" lang="ja-JP" altLang="en-US" dirty="0"/>
              <a:t>このため，捕捉面定理は使えず，閉捕捉面の発生が必ずしもホライズンの存在を意味しません．</a:t>
            </a:r>
            <a:endParaRPr kumimoji="1" lang="en-US" altLang="ja-JP" dirty="0"/>
          </a:p>
          <a:p>
            <a:r>
              <a:rPr kumimoji="1" lang="ja-JP" altLang="en-US" dirty="0"/>
              <a:t>したがって，重力崩壊が一般にブラックホールを生み出すとは結論できないことになります．</a:t>
            </a:r>
            <a:endParaRPr kumimoji="1" lang="en-US" altLang="ja-JP" dirty="0"/>
          </a:p>
          <a:p>
            <a:endParaRPr kumimoji="1" lang="ja-JP" altLang="en-US" dirty="0"/>
          </a:p>
          <a:p>
            <a:r>
              <a:rPr kumimoji="1" lang="ja-JP" altLang="en-US" dirty="0"/>
              <a:t>そこで，ペンローズは，</a:t>
            </a:r>
            <a:r>
              <a:rPr kumimoji="1" lang="en-US" altLang="ja-JP" dirty="0"/>
              <a:t>1969</a:t>
            </a:r>
            <a:r>
              <a:rPr kumimoji="1" lang="ja-JP" altLang="en-US" dirty="0"/>
              <a:t>年に，次の「弱い宇宙検閲仮説」を提案しました：</a:t>
            </a:r>
          </a:p>
          <a:p>
            <a:r>
              <a:rPr kumimoji="1" lang="ja-JP" altLang="en-US" dirty="0"/>
              <a:t>「現実の系では，一般的な初期条件に対して，裸の特異点は発生しない．</a:t>
            </a:r>
            <a:endParaRPr kumimoji="1" lang="en-US" altLang="ja-JP" dirty="0"/>
          </a:p>
          <a:p>
            <a:r>
              <a:rPr kumimoji="1" lang="ja-JP" altLang="en-US" dirty="0"/>
              <a:t>すなわち，特異点はホライズンに隠される．」</a:t>
            </a:r>
          </a:p>
          <a:p>
            <a:r>
              <a:rPr kumimoji="1" lang="ja-JP" altLang="en-US" dirty="0"/>
              <a:t>実に曖昧で，決して数学的といえる表現ではありません．ある意味，逃げを打ったのですが，</a:t>
            </a:r>
            <a:endParaRPr kumimoji="1" lang="en-US" altLang="ja-JP" dirty="0"/>
          </a:p>
          <a:p>
            <a:r>
              <a:rPr kumimoji="1" lang="ja-JP" altLang="en-US" dirty="0"/>
              <a:t>この予言はその後の相対性理論の研究の大きな原動力となりました．多くの人が，</a:t>
            </a:r>
            <a:endParaRPr kumimoji="1" lang="en-US" altLang="ja-JP" dirty="0"/>
          </a:p>
          <a:p>
            <a:r>
              <a:rPr kumimoji="1" lang="ja-JP" altLang="en-US" dirty="0"/>
              <a:t>この予言を明確な数学的定理に昇華させようと試みたのです．</a:t>
            </a:r>
            <a:endParaRPr kumimoji="1" lang="en-US" altLang="ja-JP" dirty="0"/>
          </a:p>
          <a:p>
            <a:endParaRPr kumimoji="1" lang="ja-JP" altLang="en-US" dirty="0"/>
          </a:p>
          <a:p>
            <a:r>
              <a:rPr kumimoji="1" lang="ja-JP" altLang="en-US" dirty="0"/>
              <a:t>しかし，残念ながら，現時点でも，この仮説は証明されておらず，球対称系では多くの反例があります．</a:t>
            </a:r>
            <a:endParaRPr kumimoji="1" lang="en-US" altLang="ja-JP" dirty="0"/>
          </a:p>
          <a:p>
            <a:r>
              <a:rPr kumimoji="1" lang="ja-JP" altLang="en-US" dirty="0"/>
              <a:t>このため，重力崩壊により常にブラックホールが形成されるのか，また，ブラックホールが</a:t>
            </a:r>
            <a:endParaRPr kumimoji="1" lang="en-US" altLang="ja-JP" dirty="0"/>
          </a:p>
          <a:p>
            <a:r>
              <a:rPr kumimoji="1" lang="ja-JP" altLang="en-US" dirty="0"/>
              <a:t>最終的に</a:t>
            </a:r>
            <a:r>
              <a:rPr kumimoji="1" lang="en-US" altLang="ja-JP" dirty="0"/>
              <a:t>Kerr</a:t>
            </a:r>
            <a:r>
              <a:rPr kumimoji="1" lang="ja-JP" altLang="en-US" dirty="0"/>
              <a:t>ブラックホールに落ち着くのかは，理論的には不明です．</a:t>
            </a:r>
            <a:endParaRPr kumimoji="1" lang="en-US" altLang="ja-JP" dirty="0"/>
          </a:p>
          <a:p>
            <a:endParaRPr kumimoji="1" lang="ja-JP" altLang="en-US" dirty="0"/>
          </a:p>
          <a:p>
            <a:r>
              <a:rPr kumimoji="1" lang="ja-JP" altLang="en-US" dirty="0"/>
              <a:t>この歴史的な経緯を知ると，ノーベル賞委員会により発表された受賞理由に</a:t>
            </a:r>
            <a:endParaRPr kumimoji="1" lang="en-US" altLang="ja-JP" dirty="0"/>
          </a:p>
          <a:p>
            <a:r>
              <a:rPr kumimoji="1" lang="ja-JP" altLang="en-US" dirty="0"/>
              <a:t>違和感を感じる理由が理解できると思います．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C3281E2D-FAE6-4137-BCCF-E740A5320767}" type="slidenum">
              <a:rPr kumimoji="1" lang="ja-JP" altLang="en-US" smtClean="0"/>
              <a:t>19</a:t>
            </a:fld>
            <a:endParaRPr kumimoji="1" lang="ja-JP" altLang="en-US"/>
          </a:p>
        </p:txBody>
      </p:sp>
    </p:spTree>
    <p:extLst>
      <p:ext uri="{BB962C8B-B14F-4D97-AF65-F5344CB8AC3E}">
        <p14:creationId xmlns:p14="http://schemas.microsoft.com/office/powerpoint/2010/main" val="1579511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23508" y="1268760"/>
            <a:ext cx="7772400" cy="1470025"/>
          </a:xfrm>
          <a:ln w="25400" cmpd="dbl">
            <a:noFill/>
          </a:ln>
        </p:spPr>
        <p:txBody>
          <a:bodyPr>
            <a:normAutofit/>
          </a:bodyPr>
          <a:lstStyle>
            <a:lvl1pPr>
              <a:defRPr sz="4800"/>
            </a:lvl1pPr>
          </a:lstStyle>
          <a:p>
            <a:r>
              <a:rPr kumimoji="1" lang="ja-JP" altLang="en-US" dirty="0"/>
              <a:t>マスター タイトルの書式設定</a:t>
            </a:r>
          </a:p>
        </p:txBody>
      </p:sp>
      <p:sp>
        <p:nvSpPr>
          <p:cNvPr id="3" name="サブタイトル 2"/>
          <p:cNvSpPr>
            <a:spLocks noGrp="1"/>
          </p:cNvSpPr>
          <p:nvPr>
            <p:ph type="subTitle" idx="1"/>
          </p:nvPr>
        </p:nvSpPr>
        <p:spPr>
          <a:xfrm>
            <a:off x="1524000" y="3068960"/>
            <a:ext cx="6400800" cy="1752600"/>
          </a:xfrm>
          <a:ln w="15875">
            <a:noFill/>
          </a:ln>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endParaRPr kumimoji="1" lang="ja-JP" altLang="en-US" dirty="0"/>
          </a:p>
        </p:txBody>
      </p:sp>
      <p:sp>
        <p:nvSpPr>
          <p:cNvPr id="4" name="日付プレースホルダー 3"/>
          <p:cNvSpPr>
            <a:spLocks noGrp="1"/>
          </p:cNvSpPr>
          <p:nvPr>
            <p:ph type="dt" sz="half" idx="10"/>
          </p:nvPr>
        </p:nvSpPr>
        <p:spPr/>
        <p:txBody>
          <a:bodyPr/>
          <a:lstStyle/>
          <a:p>
            <a:fld id="{21443E9C-2DC5-4CB1-A7D3-D0F6A6F41850}" type="datetime1">
              <a:rPr kumimoji="1" lang="ja-JP" altLang="en-US" smtClean="0"/>
              <a:t>2021/3/15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3E195DB-F3B1-45FB-AF15-1376C6AEA06A}" type="slidenum">
              <a:rPr kumimoji="1" lang="ja-JP" altLang="en-US" smtClean="0"/>
              <a:t>‹#›</a:t>
            </a:fld>
            <a:endParaRPr kumimoji="1" lang="ja-JP" altLang="en-US"/>
          </a:p>
        </p:txBody>
      </p:sp>
    </p:spTree>
    <p:extLst>
      <p:ext uri="{BB962C8B-B14F-4D97-AF65-F5344CB8AC3E}">
        <p14:creationId xmlns:p14="http://schemas.microsoft.com/office/powerpoint/2010/main" val="1733733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アイコンをクリックして図を追加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6884D0C-9517-4B22-B341-B3A06E250A17}" type="datetime1">
              <a:rPr kumimoji="1" lang="ja-JP" altLang="en-US" smtClean="0"/>
              <a:t>2021/3/15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3E195DB-F3B1-45FB-AF15-1376C6AEA06A}" type="slidenum">
              <a:rPr kumimoji="1" lang="ja-JP" altLang="en-US" smtClean="0"/>
              <a:t>‹#›</a:t>
            </a:fld>
            <a:endParaRPr kumimoji="1" lang="ja-JP" altLang="en-US"/>
          </a:p>
        </p:txBody>
      </p:sp>
    </p:spTree>
    <p:extLst>
      <p:ext uri="{BB962C8B-B14F-4D97-AF65-F5344CB8AC3E}">
        <p14:creationId xmlns:p14="http://schemas.microsoft.com/office/powerpoint/2010/main" val="2411411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0"/>
            <a:ext cx="8229600" cy="648072"/>
          </a:xfrm>
        </p:spPr>
        <p:txBody>
          <a:bodyPr/>
          <a:lstStyle>
            <a:lvl1pPr>
              <a:defRPr baseline="0">
                <a:solidFill>
                  <a:schemeClr val="tx1"/>
                </a:solidFill>
                <a:effectLst>
                  <a:outerShdw blurRad="38100" dist="38100" dir="2700000" algn="tl">
                    <a:srgbClr val="000000">
                      <a:alpha val="43137"/>
                    </a:srgbClr>
                  </a:outerShdw>
                </a:effectLst>
              </a:defRPr>
            </a:lvl1pPr>
          </a:lstStyle>
          <a:p>
            <a:r>
              <a:rPr kumimoji="1" lang="ja-JP" altLang="en-US" dirty="0"/>
              <a:t>マスター タイトルの書式設定</a:t>
            </a:r>
          </a:p>
        </p:txBody>
      </p:sp>
      <p:sp>
        <p:nvSpPr>
          <p:cNvPr id="3" name="コンテンツ プレースホルダー 2"/>
          <p:cNvSpPr>
            <a:spLocks noGrp="1"/>
          </p:cNvSpPr>
          <p:nvPr>
            <p:ph idx="1"/>
          </p:nvPr>
        </p:nvSpPr>
        <p:spPr>
          <a:xfrm>
            <a:off x="457200" y="1124744"/>
            <a:ext cx="8229600" cy="5001419"/>
          </a:xfrm>
        </p:spPr>
        <p:txBody>
          <a:bodyPr>
            <a:normAutofit/>
          </a:bodyPr>
          <a:lstStyle>
            <a:lvl1pPr marL="0" indent="0">
              <a:spcBef>
                <a:spcPts val="1200"/>
              </a:spcBef>
              <a:buNone/>
              <a:defRPr sz="2400" baseline="0">
                <a:solidFill>
                  <a:schemeClr val="tx1"/>
                </a:solidFill>
              </a:defRPr>
            </a:lvl1pPr>
            <a:lvl2pPr>
              <a:spcBef>
                <a:spcPts val="1200"/>
              </a:spcBef>
              <a:defRPr sz="2000" baseline="0">
                <a:solidFill>
                  <a:schemeClr val="tx1"/>
                </a:solidFill>
              </a:defRPr>
            </a:lvl2pPr>
            <a:lvl3pPr marL="1257300" indent="-342900">
              <a:spcBef>
                <a:spcPts val="1200"/>
              </a:spcBef>
              <a:buClr>
                <a:schemeClr val="tx2">
                  <a:lumMod val="60000"/>
                  <a:lumOff val="40000"/>
                </a:schemeClr>
              </a:buClr>
              <a:buFont typeface="Wingdings" pitchFamily="2" charset="2"/>
              <a:buChar char="l"/>
              <a:defRPr sz="2000" baseline="0">
                <a:solidFill>
                  <a:schemeClr val="tx1"/>
                </a:solidFill>
              </a:defRPr>
            </a:lvl3pPr>
            <a:lvl4pPr>
              <a:spcBef>
                <a:spcPts val="1200"/>
              </a:spcBef>
              <a:defRPr sz="2000" baseline="0">
                <a:solidFill>
                  <a:schemeClr val="tx1"/>
                </a:solidFill>
              </a:defRPr>
            </a:lvl4pPr>
            <a:lvl5pPr>
              <a:spcBef>
                <a:spcPts val="1200"/>
              </a:spcBef>
              <a:defRPr sz="2000" baseline="0">
                <a:solidFill>
                  <a:schemeClr val="tx1"/>
                </a:solidFill>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10"/>
          </p:nvPr>
        </p:nvSpPr>
        <p:spPr/>
        <p:txBody>
          <a:bodyPr/>
          <a:lstStyle/>
          <a:p>
            <a:fld id="{623D9504-C012-495A-8A8C-95489B4A6DAE}" type="datetime1">
              <a:rPr kumimoji="1" lang="ja-JP" altLang="en-US" smtClean="0"/>
              <a:t>2021/3/15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3E195DB-F3B1-45FB-AF15-1376C6AEA06A}" type="slidenum">
              <a:rPr kumimoji="1" lang="ja-JP" altLang="en-US" smtClean="0"/>
              <a:t>‹#›</a:t>
            </a:fld>
            <a:endParaRPr kumimoji="1" lang="ja-JP" altLang="en-US"/>
          </a:p>
        </p:txBody>
      </p:sp>
    </p:spTree>
    <p:extLst>
      <p:ext uri="{BB962C8B-B14F-4D97-AF65-F5344CB8AC3E}">
        <p14:creationId xmlns:p14="http://schemas.microsoft.com/office/powerpoint/2010/main" val="1144930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332656"/>
            <a:ext cx="8229600" cy="5793507"/>
          </a:xfrm>
        </p:spPr>
        <p:txBody>
          <a:bodyPr>
            <a:normAutofit/>
          </a:bodyPr>
          <a:lstStyle>
            <a:lvl1pPr marL="0" indent="0">
              <a:spcBef>
                <a:spcPts val="1200"/>
              </a:spcBef>
              <a:buNone/>
              <a:defRPr sz="2400" baseline="0">
                <a:solidFill>
                  <a:schemeClr val="tx1"/>
                </a:solidFill>
              </a:defRPr>
            </a:lvl1pPr>
            <a:lvl2pPr>
              <a:spcBef>
                <a:spcPts val="1200"/>
              </a:spcBef>
              <a:defRPr sz="2000" baseline="0">
                <a:solidFill>
                  <a:schemeClr val="tx1"/>
                </a:solidFill>
              </a:defRPr>
            </a:lvl2pPr>
            <a:lvl3pPr marL="1257300" indent="-342900">
              <a:spcBef>
                <a:spcPts val="1200"/>
              </a:spcBef>
              <a:buClr>
                <a:schemeClr val="tx2">
                  <a:lumMod val="60000"/>
                  <a:lumOff val="40000"/>
                </a:schemeClr>
              </a:buClr>
              <a:buFont typeface="Wingdings" pitchFamily="2" charset="2"/>
              <a:buChar char="l"/>
              <a:defRPr sz="2000" baseline="0">
                <a:solidFill>
                  <a:schemeClr val="tx1"/>
                </a:solidFill>
              </a:defRPr>
            </a:lvl3pPr>
            <a:lvl4pPr>
              <a:spcBef>
                <a:spcPts val="1200"/>
              </a:spcBef>
              <a:defRPr sz="2000" baseline="0">
                <a:solidFill>
                  <a:schemeClr val="tx1"/>
                </a:solidFill>
              </a:defRPr>
            </a:lvl4pPr>
            <a:lvl5pPr>
              <a:spcBef>
                <a:spcPts val="1200"/>
              </a:spcBef>
              <a:defRPr sz="2000" baseline="0">
                <a:solidFill>
                  <a:schemeClr val="tx1"/>
                </a:solidFill>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10"/>
          </p:nvPr>
        </p:nvSpPr>
        <p:spPr/>
        <p:txBody>
          <a:bodyPr/>
          <a:lstStyle/>
          <a:p>
            <a:fld id="{A686A091-04B8-4874-A4EA-7B8932EDE9BB}" type="datetime1">
              <a:rPr kumimoji="1" lang="ja-JP" altLang="en-US" smtClean="0"/>
              <a:t>2021/3/15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3E195DB-F3B1-45FB-AF15-1376C6AEA06A}" type="slidenum">
              <a:rPr kumimoji="1" lang="ja-JP" altLang="en-US" smtClean="0"/>
              <a:t>‹#›</a:t>
            </a:fld>
            <a:endParaRPr kumimoji="1" lang="ja-JP" altLang="en-US"/>
          </a:p>
        </p:txBody>
      </p:sp>
    </p:spTree>
    <p:extLst>
      <p:ext uri="{BB962C8B-B14F-4D97-AF65-F5344CB8AC3E}">
        <p14:creationId xmlns:p14="http://schemas.microsoft.com/office/powerpoint/2010/main" val="374612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5204" y="1988840"/>
            <a:ext cx="7772400" cy="1362075"/>
          </a:xfrm>
        </p:spPr>
        <p:txBody>
          <a:bodyPr anchor="t">
            <a:normAutofit/>
          </a:bodyPr>
          <a:lstStyle>
            <a:lvl1pPr algn="l">
              <a:defRPr sz="4800" b="1" cap="none" baseline="0">
                <a:solidFill>
                  <a:schemeClr val="tx1"/>
                </a:solidFill>
                <a:effectLst>
                  <a:outerShdw blurRad="38100" dist="38100" dir="2700000" algn="tl">
                    <a:srgbClr val="000000">
                      <a:alpha val="43137"/>
                    </a:srgbClr>
                  </a:outerShdw>
                </a:effectLst>
              </a:defRPr>
            </a:lvl1p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685800" y="3350915"/>
            <a:ext cx="7772400" cy="1500187"/>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dirty="0"/>
              <a:t>マスター テキストの書式設定</a:t>
            </a:r>
          </a:p>
        </p:txBody>
      </p:sp>
      <p:sp>
        <p:nvSpPr>
          <p:cNvPr id="4" name="日付プレースホルダー 3"/>
          <p:cNvSpPr>
            <a:spLocks noGrp="1"/>
          </p:cNvSpPr>
          <p:nvPr>
            <p:ph type="dt" sz="half" idx="10"/>
          </p:nvPr>
        </p:nvSpPr>
        <p:spPr/>
        <p:txBody>
          <a:bodyPr/>
          <a:lstStyle/>
          <a:p>
            <a:fld id="{B0BF434A-E620-42D2-9CEF-AB62933D84E8}" type="datetime1">
              <a:rPr kumimoji="1" lang="ja-JP" altLang="en-US" smtClean="0"/>
              <a:t>2021/3/15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3E195DB-F3B1-45FB-AF15-1376C6AEA06A}" type="slidenum">
              <a:rPr kumimoji="1" lang="ja-JP" altLang="en-US" smtClean="0"/>
              <a:t>‹#›</a:t>
            </a:fld>
            <a:endParaRPr kumimoji="1" lang="ja-JP" altLang="en-US"/>
          </a:p>
        </p:txBody>
      </p:sp>
    </p:spTree>
    <p:extLst>
      <p:ext uri="{BB962C8B-B14F-4D97-AF65-F5344CB8AC3E}">
        <p14:creationId xmlns:p14="http://schemas.microsoft.com/office/powerpoint/2010/main" val="1042540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0"/>
            <a:ext cx="8229600" cy="792088"/>
          </a:xfrm>
        </p:spPr>
        <p:txBody>
          <a:bodyPr/>
          <a:lstStyle>
            <a:lvl1pPr>
              <a:defRPr b="0">
                <a:solidFill>
                  <a:schemeClr val="tx1"/>
                </a:solidFill>
                <a:effectLst>
                  <a:outerShdw blurRad="38100" dist="38100" dir="2700000" algn="tl">
                    <a:srgbClr val="000000">
                      <a:alpha val="43137"/>
                    </a:srgbClr>
                  </a:outerShdw>
                </a:effectLst>
              </a:defRPr>
            </a:lvl1pPr>
          </a:lstStyle>
          <a:p>
            <a:r>
              <a:rPr kumimoji="1" lang="ja-JP" altLang="en-US" dirty="0"/>
              <a:t>マスター タイトルの書式設定</a:t>
            </a:r>
          </a:p>
        </p:txBody>
      </p:sp>
      <p:sp>
        <p:nvSpPr>
          <p:cNvPr id="3" name="コンテンツ プレースホルダー 2"/>
          <p:cNvSpPr>
            <a:spLocks noGrp="1"/>
          </p:cNvSpPr>
          <p:nvPr>
            <p:ph sz="half" idx="1"/>
          </p:nvPr>
        </p:nvSpPr>
        <p:spPr>
          <a:xfrm>
            <a:off x="457200" y="1210916"/>
            <a:ext cx="4191000" cy="4915248"/>
          </a:xfrm>
        </p:spPr>
        <p:txBody>
          <a:bodyPr>
            <a:normAutofit/>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コンテンツ プレースホルダー 3"/>
          <p:cNvSpPr>
            <a:spLocks noGrp="1"/>
          </p:cNvSpPr>
          <p:nvPr>
            <p:ph sz="half" idx="2"/>
          </p:nvPr>
        </p:nvSpPr>
        <p:spPr>
          <a:xfrm>
            <a:off x="4648200" y="1210914"/>
            <a:ext cx="4038600" cy="4915249"/>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5" name="日付プレースホルダー 4"/>
          <p:cNvSpPr>
            <a:spLocks noGrp="1"/>
          </p:cNvSpPr>
          <p:nvPr>
            <p:ph type="dt" sz="half" idx="10"/>
          </p:nvPr>
        </p:nvSpPr>
        <p:spPr/>
        <p:txBody>
          <a:bodyPr/>
          <a:lstStyle/>
          <a:p>
            <a:fld id="{4D73CD32-7713-42E4-BED4-4F0D4A16D22C}" type="datetime1">
              <a:rPr kumimoji="1" lang="ja-JP" altLang="en-US" smtClean="0"/>
              <a:t>2021/3/15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3E195DB-F3B1-45FB-AF15-1376C6AEA06A}" type="slidenum">
              <a:rPr kumimoji="1" lang="ja-JP" altLang="en-US" smtClean="0"/>
              <a:t>‹#›</a:t>
            </a:fld>
            <a:endParaRPr kumimoji="1" lang="ja-JP" altLang="en-US"/>
          </a:p>
        </p:txBody>
      </p:sp>
    </p:spTree>
    <p:extLst>
      <p:ext uri="{BB962C8B-B14F-4D97-AF65-F5344CB8AC3E}">
        <p14:creationId xmlns:p14="http://schemas.microsoft.com/office/powerpoint/2010/main" val="2621160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720080"/>
          </a:xfrm>
        </p:spPr>
        <p:txBody>
          <a:bodyPr/>
          <a:lstStyle>
            <a:lvl1pPr>
              <a:defRPr>
                <a:solidFill>
                  <a:schemeClr val="tx1"/>
                </a:solidFill>
                <a:effectLst>
                  <a:outerShdw blurRad="38100" dist="38100" dir="2700000" algn="tl">
                    <a:srgbClr val="000000">
                      <a:alpha val="43137"/>
                    </a:srgbClr>
                  </a:outerShdw>
                </a:effectLst>
              </a:defRPr>
            </a:lvl1p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46571" y="105945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dirty="0"/>
              <a:t>マスター テキストの書式設定</a:t>
            </a:r>
          </a:p>
        </p:txBody>
      </p:sp>
      <p:sp>
        <p:nvSpPr>
          <p:cNvPr id="4" name="コンテンツ プレースホルダー 3"/>
          <p:cNvSpPr>
            <a:spLocks noGrp="1"/>
          </p:cNvSpPr>
          <p:nvPr>
            <p:ph sz="half" idx="2"/>
          </p:nvPr>
        </p:nvSpPr>
        <p:spPr>
          <a:xfrm>
            <a:off x="457200" y="1706661"/>
            <a:ext cx="4029559" cy="4419502"/>
          </a:xfrm>
        </p:spPr>
        <p:txBody>
          <a:bodyPr/>
          <a:lstStyle>
            <a:lvl1pPr>
              <a:defRPr sz="24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5" name="テキスト プレースホルダー 4"/>
          <p:cNvSpPr>
            <a:spLocks noGrp="1"/>
          </p:cNvSpPr>
          <p:nvPr>
            <p:ph type="body" sz="quarter" idx="3"/>
          </p:nvPr>
        </p:nvSpPr>
        <p:spPr>
          <a:xfrm>
            <a:off x="4645024" y="106689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dirty="0"/>
              <a:t>マスター テキストの書式設定</a:t>
            </a:r>
          </a:p>
        </p:txBody>
      </p:sp>
      <p:sp>
        <p:nvSpPr>
          <p:cNvPr id="6" name="コンテンツ プレースホルダー 5"/>
          <p:cNvSpPr>
            <a:spLocks noGrp="1"/>
          </p:cNvSpPr>
          <p:nvPr>
            <p:ph sz="quarter" idx="4"/>
          </p:nvPr>
        </p:nvSpPr>
        <p:spPr>
          <a:xfrm>
            <a:off x="4645024" y="1699221"/>
            <a:ext cx="4041775" cy="4419502"/>
          </a:xfrm>
        </p:spPr>
        <p:txBody>
          <a:bodyPr/>
          <a:lstStyle>
            <a:lvl1pPr>
              <a:defRPr sz="24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7" name="日付プレースホルダー 6"/>
          <p:cNvSpPr>
            <a:spLocks noGrp="1"/>
          </p:cNvSpPr>
          <p:nvPr>
            <p:ph type="dt" sz="half" idx="10"/>
          </p:nvPr>
        </p:nvSpPr>
        <p:spPr/>
        <p:txBody>
          <a:bodyPr/>
          <a:lstStyle/>
          <a:p>
            <a:fld id="{BD645469-606A-4ABD-8ABC-F0AF2D82C52B}" type="datetime1">
              <a:rPr kumimoji="1" lang="ja-JP" altLang="en-US" smtClean="0"/>
              <a:t>2021/3/15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3E195DB-F3B1-45FB-AF15-1376C6AEA06A}" type="slidenum">
              <a:rPr kumimoji="1" lang="ja-JP" altLang="en-US" smtClean="0"/>
              <a:t>‹#›</a:t>
            </a:fld>
            <a:endParaRPr kumimoji="1" lang="ja-JP" altLang="en-US"/>
          </a:p>
        </p:txBody>
      </p:sp>
    </p:spTree>
    <p:extLst>
      <p:ext uri="{BB962C8B-B14F-4D97-AF65-F5344CB8AC3E}">
        <p14:creationId xmlns:p14="http://schemas.microsoft.com/office/powerpoint/2010/main" val="610210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04664"/>
            <a:ext cx="8229600" cy="576064"/>
          </a:xfrm>
        </p:spPr>
        <p:txBody>
          <a:bodyPr>
            <a:noAutofit/>
          </a:bodyPr>
          <a:lstStyle>
            <a:lvl1pPr algn="l">
              <a:defRPr sz="3600" i="1" u="sng">
                <a:solidFill>
                  <a:schemeClr val="tx1"/>
                </a:solidFill>
                <a:effectLst>
                  <a:outerShdw blurRad="38100" dist="38100" dir="2700000" algn="tl">
                    <a:srgbClr val="000000">
                      <a:alpha val="43137"/>
                    </a:srgbClr>
                  </a:outerShdw>
                </a:effectLst>
              </a:defRPr>
            </a:lvl1pPr>
          </a:lstStyle>
          <a:p>
            <a:r>
              <a:rPr kumimoji="1" lang="ja-JP" altLang="en-US" dirty="0"/>
              <a:t>マスター タイトルの書式設定</a:t>
            </a:r>
          </a:p>
        </p:txBody>
      </p:sp>
      <p:sp>
        <p:nvSpPr>
          <p:cNvPr id="3" name="日付プレースホルダー 2"/>
          <p:cNvSpPr>
            <a:spLocks noGrp="1"/>
          </p:cNvSpPr>
          <p:nvPr>
            <p:ph type="dt" sz="half" idx="10"/>
          </p:nvPr>
        </p:nvSpPr>
        <p:spPr/>
        <p:txBody>
          <a:bodyPr/>
          <a:lstStyle/>
          <a:p>
            <a:fld id="{4B0102E6-731F-4B9F-9E49-7E0F1B3BCDAE}" type="datetime1">
              <a:rPr kumimoji="1" lang="ja-JP" altLang="en-US" smtClean="0"/>
              <a:t>2021/3/15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3E195DB-F3B1-45FB-AF15-1376C6AEA06A}" type="slidenum">
              <a:rPr kumimoji="1" lang="ja-JP" altLang="en-US" smtClean="0"/>
              <a:t>‹#›</a:t>
            </a:fld>
            <a:endParaRPr kumimoji="1" lang="ja-JP" altLang="en-US"/>
          </a:p>
        </p:txBody>
      </p:sp>
    </p:spTree>
    <p:extLst>
      <p:ext uri="{BB962C8B-B14F-4D97-AF65-F5344CB8AC3E}">
        <p14:creationId xmlns:p14="http://schemas.microsoft.com/office/powerpoint/2010/main" val="254958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2C935EF-478D-4FF8-B0AA-A808C4B6E8A9}" type="datetime1">
              <a:rPr kumimoji="1" lang="ja-JP" altLang="en-US" smtClean="0"/>
              <a:t>2021/3/15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3E195DB-F3B1-45FB-AF15-1376C6AEA06A}" type="slidenum">
              <a:rPr kumimoji="1" lang="ja-JP" altLang="en-US" smtClean="0"/>
              <a:t>‹#›</a:t>
            </a:fld>
            <a:endParaRPr kumimoji="1" lang="ja-JP" altLang="en-US"/>
          </a:p>
        </p:txBody>
      </p:sp>
    </p:spTree>
    <p:extLst>
      <p:ext uri="{BB962C8B-B14F-4D97-AF65-F5344CB8AC3E}">
        <p14:creationId xmlns:p14="http://schemas.microsoft.com/office/powerpoint/2010/main" val="4270952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442F09F-F087-49D5-B8D1-B434D5E8F1EC}" type="datetime1">
              <a:rPr kumimoji="1" lang="ja-JP" altLang="en-US" smtClean="0"/>
              <a:t>2021/3/15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3E195DB-F3B1-45FB-AF15-1376C6AEA06A}" type="slidenum">
              <a:rPr kumimoji="1" lang="ja-JP" altLang="en-US" smtClean="0"/>
              <a:t>‹#›</a:t>
            </a:fld>
            <a:endParaRPr kumimoji="1" lang="ja-JP" altLang="en-US"/>
          </a:p>
        </p:txBody>
      </p:sp>
    </p:spTree>
    <p:extLst>
      <p:ext uri="{BB962C8B-B14F-4D97-AF65-F5344CB8AC3E}">
        <p14:creationId xmlns:p14="http://schemas.microsoft.com/office/powerpoint/2010/main" val="4243111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778098"/>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1340768"/>
            <a:ext cx="8229600" cy="4785395"/>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B338B8-7F41-45E6-9A7D-18690C4BF6DF}" type="datetime1">
              <a:rPr kumimoji="1" lang="ja-JP" altLang="en-US" smtClean="0"/>
              <a:t>2021/3/15</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E195DB-F3B1-45FB-AF15-1376C6AEA06A}" type="slidenum">
              <a:rPr kumimoji="1" lang="ja-JP" altLang="en-US" smtClean="0"/>
              <a:t>‹#›</a:t>
            </a:fld>
            <a:endParaRPr kumimoji="1" lang="ja-JP" altLang="en-US"/>
          </a:p>
        </p:txBody>
      </p:sp>
    </p:spTree>
    <p:extLst>
      <p:ext uri="{BB962C8B-B14F-4D97-AF65-F5344CB8AC3E}">
        <p14:creationId xmlns:p14="http://schemas.microsoft.com/office/powerpoint/2010/main" val="37610438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slideLayout" Target="../slideLayouts/slideLayout7.xml"/><Relationship Id="rId7" Type="http://schemas.openxmlformats.org/officeDocument/2006/relationships/image" Target="../media/image280.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43.png"/><Relationship Id="rId5" Type="http://schemas.openxmlformats.org/officeDocument/2006/relationships/image" Target="../media/image490.png"/><Relationship Id="rId4" Type="http://schemas.openxmlformats.org/officeDocument/2006/relationships/image" Target="../media/image42.jpeg"/><Relationship Id="rId9" Type="http://schemas.openxmlformats.org/officeDocument/2006/relationships/image" Target="../media/image530.png"/></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50.jpg"/><Relationship Id="rId3" Type="http://schemas.openxmlformats.org/officeDocument/2006/relationships/tags" Target="../tags/tag19.xml"/><Relationship Id="rId7" Type="http://schemas.openxmlformats.org/officeDocument/2006/relationships/image" Target="../media/image49.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48.png"/><Relationship Id="rId5" Type="http://schemas.openxmlformats.org/officeDocument/2006/relationships/notesSlide" Target="../notesSlides/notesSlide4.xml"/><Relationship Id="rId4"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900.png"/><Relationship Id="rId13" Type="http://schemas.openxmlformats.org/officeDocument/2006/relationships/image" Target="../media/image52.png"/><Relationship Id="rId3" Type="http://schemas.openxmlformats.org/officeDocument/2006/relationships/slideLayout" Target="../slideLayouts/slideLayout7.xml"/><Relationship Id="rId12" Type="http://schemas.openxmlformats.org/officeDocument/2006/relationships/image" Target="../media/image42.png"/><Relationship Id="rId2" Type="http://schemas.openxmlformats.org/officeDocument/2006/relationships/tags" Target="../tags/tag21.xml"/><Relationship Id="rId1" Type="http://schemas.openxmlformats.org/officeDocument/2006/relationships/tags" Target="../tags/tag20.xml"/><Relationship Id="rId11" Type="http://schemas.openxmlformats.org/officeDocument/2006/relationships/image" Target="../media/image930.png"/><Relationship Id="rId5" Type="http://schemas.openxmlformats.org/officeDocument/2006/relationships/image" Target="../media/image310.png"/><Relationship Id="rId10" Type="http://schemas.openxmlformats.org/officeDocument/2006/relationships/image" Target="../media/image51.png"/><Relationship Id="rId4" Type="http://schemas.openxmlformats.org/officeDocument/2006/relationships/notesSlide" Target="../notesSlides/notesSlide5.xml"/><Relationship Id="rId9" Type="http://schemas.openxmlformats.org/officeDocument/2006/relationships/image" Target="../media/image910.png"/></Relationships>
</file>

<file path=ppt/slides/_rels/slide1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tags" Target="../tags/tag24.xml"/><Relationship Id="rId7" Type="http://schemas.openxmlformats.org/officeDocument/2006/relationships/image" Target="../media/image440.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notesSlide" Target="../notesSlides/notesSlide6.xml"/><Relationship Id="rId11" Type="http://schemas.openxmlformats.org/officeDocument/2006/relationships/image" Target="../media/image50.jpg"/><Relationship Id="rId5" Type="http://schemas.openxmlformats.org/officeDocument/2006/relationships/slideLayout" Target="../slideLayouts/slideLayout8.xml"/><Relationship Id="rId10" Type="http://schemas.openxmlformats.org/officeDocument/2006/relationships/image" Target="../media/image480.png"/><Relationship Id="rId4" Type="http://schemas.openxmlformats.org/officeDocument/2006/relationships/tags" Target="../tags/tag25.xml"/><Relationship Id="rId9" Type="http://schemas.openxmlformats.org/officeDocument/2006/relationships/image" Target="../media/image450.png"/></Relationships>
</file>

<file path=ppt/slides/_rels/slide15.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tags" Target="../tags/tag28.xml"/><Relationship Id="rId7" Type="http://schemas.openxmlformats.org/officeDocument/2006/relationships/image" Target="../media/image55.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54.png"/><Relationship Id="rId5" Type="http://schemas.openxmlformats.org/officeDocument/2006/relationships/notesSlide" Target="../notesSlides/notesSlide7.xml"/><Relationship Id="rId4" Type="http://schemas.openxmlformats.org/officeDocument/2006/relationships/slideLayout" Target="../slideLayouts/slideLayout7.xml"/><Relationship Id="rId9" Type="http://schemas.openxmlformats.org/officeDocument/2006/relationships/image" Target="../media/image9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18" Type="http://schemas.openxmlformats.org/officeDocument/2006/relationships/image" Target="../media/image15.png"/><Relationship Id="rId3" Type="http://schemas.openxmlformats.org/officeDocument/2006/relationships/tags" Target="../tags/tag3.xml"/><Relationship Id="rId7" Type="http://schemas.openxmlformats.org/officeDocument/2006/relationships/image" Target="../media/image5.png"/><Relationship Id="rId12" Type="http://schemas.openxmlformats.org/officeDocument/2006/relationships/image" Target="../media/image9.png"/><Relationship Id="rId17" Type="http://schemas.openxmlformats.org/officeDocument/2006/relationships/image" Target="../media/image14.png"/><Relationship Id="rId2" Type="http://schemas.openxmlformats.org/officeDocument/2006/relationships/tags" Target="../tags/tag2.xml"/><Relationship Id="rId16" Type="http://schemas.openxmlformats.org/officeDocument/2006/relationships/image" Target="../media/image13.png"/><Relationship Id="rId20" Type="http://schemas.openxmlformats.org/officeDocument/2006/relationships/image" Target="../media/image17.png"/><Relationship Id="rId1" Type="http://schemas.openxmlformats.org/officeDocument/2006/relationships/tags" Target="../tags/tag1.xml"/><Relationship Id="rId6" Type="http://schemas.openxmlformats.org/officeDocument/2006/relationships/slideLayout" Target="../slideLayouts/slideLayout7.xml"/><Relationship Id="rId11" Type="http://schemas.openxmlformats.org/officeDocument/2006/relationships/image" Target="../media/image8.png"/><Relationship Id="rId5" Type="http://schemas.openxmlformats.org/officeDocument/2006/relationships/tags" Target="../tags/tag5.xml"/><Relationship Id="rId15" Type="http://schemas.openxmlformats.org/officeDocument/2006/relationships/image" Target="../media/image12.png"/><Relationship Id="rId10" Type="http://schemas.openxmlformats.org/officeDocument/2006/relationships/image" Target="../media/image7.png"/><Relationship Id="rId19" Type="http://schemas.openxmlformats.org/officeDocument/2006/relationships/image" Target="../media/image16.png"/><Relationship Id="rId4" Type="http://schemas.openxmlformats.org/officeDocument/2006/relationships/tags" Target="../tags/tag4.xml"/><Relationship Id="rId9" Type="http://schemas.openxmlformats.org/officeDocument/2006/relationships/image" Target="../media/image64.png"/><Relationship Id="rId1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2.png"/><Relationship Id="rId3" Type="http://schemas.openxmlformats.org/officeDocument/2006/relationships/tags" Target="../tags/tag8.xml"/><Relationship Id="rId7" Type="http://schemas.openxmlformats.org/officeDocument/2006/relationships/image" Target="../media/image19.png"/><Relationship Id="rId12" Type="http://schemas.openxmlformats.org/officeDocument/2006/relationships/image" Target="../media/image62.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8.png"/><Relationship Id="rId11" Type="http://schemas.openxmlformats.org/officeDocument/2006/relationships/image" Target="../media/image61.png"/><Relationship Id="rId5" Type="http://schemas.openxmlformats.org/officeDocument/2006/relationships/slideLayout" Target="../slideLayouts/slideLayout8.xml"/><Relationship Id="rId15" Type="http://schemas.openxmlformats.org/officeDocument/2006/relationships/image" Target="../media/image66.png"/><Relationship Id="rId10" Type="http://schemas.openxmlformats.org/officeDocument/2006/relationships/image" Target="../media/image60.png"/><Relationship Id="rId4" Type="http://schemas.openxmlformats.org/officeDocument/2006/relationships/tags" Target="../tags/tag9.xml"/><Relationship Id="rId9" Type="http://schemas.openxmlformats.org/officeDocument/2006/relationships/image" Target="../media/image21.png"/><Relationship Id="rId14"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slideLayout" Target="../slideLayouts/slideLayout7.xml"/><Relationship Id="rId7" Type="http://schemas.openxmlformats.org/officeDocument/2006/relationships/image" Target="../media/image30.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29.png"/><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slideLayout" Target="../slideLayouts/slideLayout8.xml"/><Relationship Id="rId7" Type="http://schemas.openxmlformats.org/officeDocument/2006/relationships/image" Target="../media/image34.png"/><Relationship Id="rId12" Type="http://schemas.openxmlformats.org/officeDocument/2006/relationships/image" Target="../media/image39.png"/><Relationship Id="rId17" Type="http://schemas.openxmlformats.org/officeDocument/2006/relationships/image" Target="../media/image230.png"/><Relationship Id="rId2" Type="http://schemas.openxmlformats.org/officeDocument/2006/relationships/tags" Target="../tags/tag13.xml"/><Relationship Id="rId16" Type="http://schemas.openxmlformats.org/officeDocument/2006/relationships/image" Target="../media/image28.png"/><Relationship Id="rId1" Type="http://schemas.openxmlformats.org/officeDocument/2006/relationships/tags" Target="../tags/tag12.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27.png"/><Relationship Id="rId10" Type="http://schemas.openxmlformats.org/officeDocument/2006/relationships/image" Target="../media/image37.png"/><Relationship Id="rId4" Type="http://schemas.openxmlformats.org/officeDocument/2006/relationships/image" Target="../media/image26.png"/><Relationship Id="rId9" Type="http://schemas.openxmlformats.org/officeDocument/2006/relationships/image" Target="../media/image36.png"/><Relationship Id="rId14" Type="http://schemas.openxmlformats.org/officeDocument/2006/relationships/image" Target="../media/image20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41.png"/><Relationship Id="rId5" Type="http://schemas.openxmlformats.org/officeDocument/2006/relationships/image" Target="../media/image97.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39552" y="1052736"/>
            <a:ext cx="8064896" cy="1800200"/>
          </a:xfrm>
        </p:spPr>
        <p:txBody>
          <a:bodyPr>
            <a:normAutofit fontScale="90000"/>
          </a:bodyPr>
          <a:lstStyle/>
          <a:p>
            <a:pPr>
              <a:lnSpc>
                <a:spcPct val="150000"/>
              </a:lnSpc>
              <a:spcBef>
                <a:spcPts val="0"/>
              </a:spcBef>
            </a:pPr>
            <a:r>
              <a:rPr kumimoji="1" lang="ja-JP" altLang="en-US" dirty="0">
                <a:effectLst>
                  <a:outerShdw blurRad="38100" dist="38100" dir="2700000" algn="tl">
                    <a:srgbClr val="000000">
                      <a:alpha val="43137"/>
                    </a:srgbClr>
                  </a:outerShdw>
                </a:effectLst>
                <a:latin typeface="游ゴシック Medium" panose="020B0500000000000000" pitchFamily="50" charset="-128"/>
                <a:ea typeface="游ゴシック Medium" panose="020B0500000000000000" pitchFamily="50" charset="-128"/>
              </a:rPr>
              <a:t>特異点定理</a:t>
            </a:r>
            <a:br>
              <a:rPr kumimoji="1" lang="en-US" altLang="ja-JP" dirty="0">
                <a:effectLst>
                  <a:outerShdw blurRad="38100" dist="38100" dir="2700000" algn="tl">
                    <a:srgbClr val="000000">
                      <a:alpha val="43137"/>
                    </a:srgbClr>
                  </a:outerShdw>
                </a:effectLst>
                <a:latin typeface="游ゴシック Medium" panose="020B0500000000000000" pitchFamily="50" charset="-128"/>
                <a:ea typeface="游ゴシック Medium" panose="020B0500000000000000" pitchFamily="50" charset="-128"/>
              </a:rPr>
            </a:br>
            <a:r>
              <a:rPr kumimoji="1" lang="ja-JP" altLang="en-US" dirty="0">
                <a:effectLst>
                  <a:outerShdw blurRad="38100" dist="38100" dir="2700000" algn="tl">
                    <a:srgbClr val="000000">
                      <a:alpha val="43137"/>
                    </a:srgbClr>
                  </a:outerShdw>
                </a:effectLst>
                <a:latin typeface="游ゴシック Medium" panose="020B0500000000000000" pitchFamily="50" charset="-128"/>
                <a:ea typeface="游ゴシック Medium" panose="020B0500000000000000" pitchFamily="50" charset="-128"/>
              </a:rPr>
              <a:t>－背景とインパクトー</a:t>
            </a:r>
          </a:p>
        </p:txBody>
      </p:sp>
      <p:sp>
        <p:nvSpPr>
          <p:cNvPr id="3" name="サブタイトル 2"/>
          <p:cNvSpPr>
            <a:spLocks noGrp="1"/>
          </p:cNvSpPr>
          <p:nvPr>
            <p:ph type="subTitle" idx="1"/>
          </p:nvPr>
        </p:nvSpPr>
        <p:spPr>
          <a:xfrm>
            <a:off x="1371600" y="3501008"/>
            <a:ext cx="6400800" cy="1440160"/>
          </a:xfrm>
        </p:spPr>
        <p:txBody>
          <a:bodyPr/>
          <a:lstStyle/>
          <a:p>
            <a:r>
              <a:rPr kumimoji="1" lang="ja-JP" altLang="en-US" sz="2800" dirty="0">
                <a:solidFill>
                  <a:schemeClr val="tx1"/>
                </a:solidFill>
                <a:effectLst>
                  <a:outerShdw blurRad="38100" dist="38100" dir="2700000" algn="tl">
                    <a:srgbClr val="000000">
                      <a:alpha val="43137"/>
                    </a:srgbClr>
                  </a:outerShdw>
                </a:effectLst>
                <a:latin typeface="游ゴシック Medium" panose="020B0500000000000000" pitchFamily="50" charset="-128"/>
                <a:ea typeface="游ゴシック Medium" panose="020B0500000000000000" pitchFamily="50" charset="-128"/>
              </a:rPr>
              <a:t>京都大学基礎物理学研究所</a:t>
            </a:r>
            <a:endParaRPr kumimoji="1" lang="en-US" altLang="ja-JP" sz="2800" dirty="0">
              <a:solidFill>
                <a:schemeClr val="tx1"/>
              </a:solidFill>
              <a:effectLst>
                <a:outerShdw blurRad="38100" dist="38100" dir="2700000" algn="tl">
                  <a:srgbClr val="000000">
                    <a:alpha val="43137"/>
                  </a:srgbClr>
                </a:outerShdw>
              </a:effectLst>
              <a:latin typeface="游ゴシック Medium" panose="020B0500000000000000" pitchFamily="50" charset="-128"/>
              <a:ea typeface="游ゴシック Medium" panose="020B0500000000000000" pitchFamily="50" charset="-128"/>
            </a:endParaRPr>
          </a:p>
          <a:p>
            <a:r>
              <a:rPr kumimoji="1" lang="ja-JP" altLang="en-US" dirty="0">
                <a:solidFill>
                  <a:schemeClr val="tx1"/>
                </a:solidFill>
                <a:effectLst>
                  <a:outerShdw blurRad="38100" dist="38100" dir="2700000" algn="tl">
                    <a:srgbClr val="000000">
                      <a:alpha val="43137"/>
                    </a:srgbClr>
                  </a:outerShdw>
                </a:effectLst>
                <a:latin typeface="游ゴシック Medium" panose="020B0500000000000000" pitchFamily="50" charset="-128"/>
                <a:ea typeface="游ゴシック Medium" panose="020B0500000000000000" pitchFamily="50" charset="-128"/>
              </a:rPr>
              <a:t>小玉英雄</a:t>
            </a:r>
            <a:endParaRPr kumimoji="1" lang="en-US" altLang="ja-JP" dirty="0">
              <a:solidFill>
                <a:schemeClr val="tx1"/>
              </a:solidFill>
              <a:effectLst>
                <a:outerShdw blurRad="38100" dist="38100" dir="2700000" algn="tl">
                  <a:srgbClr val="000000">
                    <a:alpha val="43137"/>
                  </a:srgbClr>
                </a:outerShdw>
              </a:effectLst>
              <a:latin typeface="游ゴシック Medium" panose="020B0500000000000000" pitchFamily="50" charset="-128"/>
              <a:ea typeface="游ゴシック Medium" panose="020B0500000000000000" pitchFamily="50" charset="-128"/>
            </a:endParaRPr>
          </a:p>
        </p:txBody>
      </p:sp>
      <p:sp>
        <p:nvSpPr>
          <p:cNvPr id="4" name="テキスト ボックス 3">
            <a:extLst>
              <a:ext uri="{FF2B5EF4-FFF2-40B4-BE49-F238E27FC236}">
                <a16:creationId xmlns:a16="http://schemas.microsoft.com/office/drawing/2014/main" id="{DC21A3E9-29ED-45E1-9794-17BA96309E30}"/>
              </a:ext>
            </a:extLst>
          </p:cNvPr>
          <p:cNvSpPr txBox="1"/>
          <p:nvPr/>
        </p:nvSpPr>
        <p:spPr>
          <a:xfrm>
            <a:off x="3347864" y="5589240"/>
            <a:ext cx="5112568" cy="707886"/>
          </a:xfrm>
          <a:prstGeom prst="rect">
            <a:avLst/>
          </a:prstGeom>
          <a:noFill/>
        </p:spPr>
        <p:txBody>
          <a:bodyPr wrap="square" rtlCol="0">
            <a:spAutoFit/>
          </a:bodyPr>
          <a:lstStyle/>
          <a:p>
            <a:r>
              <a:rPr kumimoji="1" lang="ja-JP" altLang="en-US" sz="2000" dirty="0"/>
              <a:t>日本物理学会２０２１年春季大会</a:t>
            </a:r>
            <a:endParaRPr kumimoji="1" lang="en-US" altLang="ja-JP" sz="2000" dirty="0"/>
          </a:p>
          <a:p>
            <a:r>
              <a:rPr lang="en-US" altLang="ja-JP" sz="2000" dirty="0"/>
              <a:t>2021/3/15</a:t>
            </a:r>
            <a:r>
              <a:rPr lang="ja-JP" altLang="en-US" sz="2000" dirty="0"/>
              <a:t>　</a:t>
            </a:r>
            <a:r>
              <a:rPr lang="en-US" altLang="ja-JP" sz="2000" dirty="0"/>
              <a:t>  @Zoom</a:t>
            </a:r>
            <a:endParaRPr kumimoji="1" lang="ja-JP" altLang="en-US"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D2962B-F4CC-47F1-8627-6D92096CB667}"/>
              </a:ext>
            </a:extLst>
          </p:cNvPr>
          <p:cNvSpPr>
            <a:spLocks noGrp="1"/>
          </p:cNvSpPr>
          <p:nvPr>
            <p:ph type="title"/>
          </p:nvPr>
        </p:nvSpPr>
        <p:spPr/>
        <p:txBody>
          <a:bodyPr/>
          <a:lstStyle/>
          <a:p>
            <a:r>
              <a:rPr kumimoji="1" lang="en-US" altLang="ja-JP" dirty="0"/>
              <a:t>Raychaudhuri </a:t>
            </a:r>
            <a:r>
              <a:rPr kumimoji="1" lang="ja-JP" altLang="en-US" i="0" dirty="0"/>
              <a:t>方程式</a:t>
            </a:r>
          </a:p>
        </p:txBody>
      </p:sp>
      <p:sp>
        <p:nvSpPr>
          <p:cNvPr id="3" name="スライド番号プレースホルダー 2">
            <a:extLst>
              <a:ext uri="{FF2B5EF4-FFF2-40B4-BE49-F238E27FC236}">
                <a16:creationId xmlns:a16="http://schemas.microsoft.com/office/drawing/2014/main" id="{3945F4BC-4D6C-4639-8592-EA1A544D0F1F}"/>
              </a:ext>
            </a:extLst>
          </p:cNvPr>
          <p:cNvSpPr>
            <a:spLocks noGrp="1"/>
          </p:cNvSpPr>
          <p:nvPr>
            <p:ph type="sldNum" sz="quarter" idx="12"/>
          </p:nvPr>
        </p:nvSpPr>
        <p:spPr/>
        <p:txBody>
          <a:bodyPr/>
          <a:lstStyle/>
          <a:p>
            <a:fld id="{93E195DB-F3B1-45FB-AF15-1376C6AEA06A}" type="slidenum">
              <a:rPr kumimoji="1" lang="ja-JP" altLang="en-US" smtClean="0"/>
              <a:t>10</a:t>
            </a:fld>
            <a:endParaRPr kumimoji="1" lang="ja-JP" altLang="en-US"/>
          </a:p>
        </p:txBody>
      </p:sp>
      <p:pic>
        <p:nvPicPr>
          <p:cNvPr id="4" name="Picture 5" descr="GeodesicDeviation">
            <a:extLst>
              <a:ext uri="{FF2B5EF4-FFF2-40B4-BE49-F238E27FC236}">
                <a16:creationId xmlns:a16="http://schemas.microsoft.com/office/drawing/2014/main" id="{532CF2FA-1EBA-491A-9E62-4C380F79F14F}"/>
              </a:ext>
            </a:extLst>
          </p:cNvPr>
          <p:cNvPicPr>
            <a:picLocks noChangeAspect="1" noChangeArrowheads="1"/>
          </p:cNvPicPr>
          <p:nvPr/>
        </p:nvPicPr>
        <p:blipFill>
          <a:blip r:embed="rId4" cstate="print"/>
          <a:srcRect/>
          <a:stretch>
            <a:fillRect/>
          </a:stretch>
        </p:blipFill>
        <p:spPr bwMode="auto">
          <a:xfrm>
            <a:off x="6372200" y="404664"/>
            <a:ext cx="2674640" cy="4119169"/>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CAFE9269-9B1C-476E-951E-532F51DB95A5}"/>
                  </a:ext>
                </a:extLst>
              </p:cNvPr>
              <p:cNvSpPr txBox="1"/>
              <p:nvPr/>
            </p:nvSpPr>
            <p:spPr>
              <a:xfrm>
                <a:off x="678396" y="1338713"/>
                <a:ext cx="5621796" cy="923330"/>
              </a:xfrm>
              <a:prstGeom prst="rect">
                <a:avLst/>
              </a:prstGeom>
              <a:noFill/>
            </p:spPr>
            <p:txBody>
              <a:bodyPr wrap="square" rtlCol="0">
                <a:spAutoFit/>
              </a:bodyPr>
              <a:lstStyle/>
              <a:p>
                <a:r>
                  <a:rPr kumimoji="1" lang="ja-JP" altLang="en-US" dirty="0"/>
                  <a:t>時間的（光的）測地線束の空間的断面の体積</a:t>
                </a:r>
                <a14:m>
                  <m:oMath xmlns:m="http://schemas.openxmlformats.org/officeDocument/2006/math">
                    <m:r>
                      <a:rPr kumimoji="1" lang="en-US" altLang="ja-JP" b="0" i="0" smtClean="0">
                        <a:latin typeface="Cambria Math" panose="02040503050406030204" pitchFamily="18" charset="0"/>
                      </a:rPr>
                      <m:t> </m:t>
                    </m:r>
                    <m:r>
                      <m:rPr>
                        <m:sty m:val="p"/>
                      </m:rPr>
                      <a:rPr kumimoji="1" lang="en-US" altLang="ja-JP" b="0" i="0" smtClean="0">
                        <a:latin typeface="Cambria Math" panose="02040503050406030204" pitchFamily="18" charset="0"/>
                      </a:rPr>
                      <m:t>d</m:t>
                    </m:r>
                    <m:sSup>
                      <m:sSupPr>
                        <m:ctrlPr>
                          <a:rPr kumimoji="1" lang="en-US" altLang="ja-JP" b="0" i="1" smtClean="0">
                            <a:latin typeface="Cambria Math" panose="02040503050406030204" pitchFamily="18" charset="0"/>
                          </a:rPr>
                        </m:ctrlPr>
                      </m:sSupPr>
                      <m:e>
                        <m:r>
                          <a:rPr lang="en-US" altLang="ja-JP" b="0" i="1" smtClean="0">
                            <a:latin typeface="Cambria Math" panose="02040503050406030204" pitchFamily="18" charset="0"/>
                          </a:rPr>
                          <m:t>𝑉</m:t>
                        </m:r>
                        <m:r>
                          <a:rPr lang="en-US" altLang="ja-JP" b="0" i="1" smtClean="0">
                            <a:latin typeface="Cambria Math" panose="02040503050406030204" pitchFamily="18" charset="0"/>
                          </a:rPr>
                          <m:t>=ℓ</m:t>
                        </m:r>
                      </m:e>
                      <m:sup>
                        <m:r>
                          <a:rPr kumimoji="1" lang="en-US" altLang="ja-JP" b="0" i="1" smtClean="0">
                            <a:latin typeface="Cambria Math" panose="02040503050406030204" pitchFamily="18" charset="0"/>
                          </a:rPr>
                          <m:t>3</m:t>
                        </m:r>
                      </m:sup>
                    </m:sSup>
                  </m:oMath>
                </a14:m>
                <a:r>
                  <a:rPr kumimoji="1" lang="ja-JP" altLang="en-US" dirty="0"/>
                  <a:t> </a:t>
                </a:r>
                <a:r>
                  <a:rPr kumimoji="1" lang="en-US" altLang="ja-JP" dirty="0"/>
                  <a:t>(</a:t>
                </a:r>
                <a:r>
                  <a:rPr kumimoji="1" lang="ja-JP" altLang="en-US" dirty="0"/>
                  <a:t>面積 </a:t>
                </a:r>
                <a:r>
                  <a:rPr kumimoji="1" lang="en-US" altLang="ja-JP" dirty="0"/>
                  <a:t>d</a:t>
                </a:r>
                <a14:m>
                  <m:oMath xmlns:m="http://schemas.openxmlformats.org/officeDocument/2006/math">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𝑆</m:t>
                        </m:r>
                        <m:r>
                          <a:rPr kumimoji="1" lang="en-US" altLang="ja-JP" b="0" i="1" smtClean="0">
                            <a:latin typeface="Cambria Math" panose="02040503050406030204" pitchFamily="18" charset="0"/>
                          </a:rPr>
                          <m:t>=ℓ</m:t>
                        </m:r>
                      </m:e>
                      <m:sup>
                        <m:r>
                          <a:rPr kumimoji="1" lang="en-US" altLang="ja-JP" b="0" i="1" smtClean="0">
                            <a:latin typeface="Cambria Math" panose="02040503050406030204" pitchFamily="18" charset="0"/>
                          </a:rPr>
                          <m:t>2</m:t>
                        </m:r>
                      </m:sup>
                    </m:sSup>
                  </m:oMath>
                </a14:m>
                <a:r>
                  <a:rPr kumimoji="1" lang="ja-JP" altLang="en-US" dirty="0"/>
                  <a:t> </a:t>
                </a:r>
                <a:r>
                  <a:rPr kumimoji="1" lang="en-US" altLang="ja-JP" dirty="0"/>
                  <a:t>)</a:t>
                </a:r>
                <a:r>
                  <a:rPr kumimoji="1" lang="ja-JP" altLang="en-US" dirty="0"/>
                  <a:t> は，測地線に沿って，次の方程式に従う　</a:t>
                </a:r>
                <a:r>
                  <a:rPr kumimoji="1" lang="en-US" altLang="ja-JP" dirty="0"/>
                  <a:t>[Raychaudhuri AK 1955]</a:t>
                </a:r>
                <a:endParaRPr kumimoji="1" lang="ja-JP" altLang="en-US" dirty="0"/>
              </a:p>
            </p:txBody>
          </p:sp>
        </mc:Choice>
        <mc:Fallback xmlns="">
          <p:sp>
            <p:nvSpPr>
              <p:cNvPr id="5" name="テキスト ボックス 4">
                <a:extLst>
                  <a:ext uri="{FF2B5EF4-FFF2-40B4-BE49-F238E27FC236}">
                    <a16:creationId xmlns:a16="http://schemas.microsoft.com/office/drawing/2014/main" id="{CAFE9269-9B1C-476E-951E-532F51DB95A5}"/>
                  </a:ext>
                </a:extLst>
              </p:cNvPr>
              <p:cNvSpPr txBox="1">
                <a:spLocks noRot="1" noChangeAspect="1" noMove="1" noResize="1" noEditPoints="1" noAdjustHandles="1" noChangeArrowheads="1" noChangeShapeType="1" noTextEdit="1"/>
              </p:cNvSpPr>
              <p:nvPr/>
            </p:nvSpPr>
            <p:spPr>
              <a:xfrm>
                <a:off x="678396" y="1338713"/>
                <a:ext cx="5621796" cy="923330"/>
              </a:xfrm>
              <a:prstGeom prst="rect">
                <a:avLst/>
              </a:prstGeom>
              <a:blipFill>
                <a:blip r:embed="rId5"/>
                <a:stretch>
                  <a:fillRect l="-868" t="-5960" b="-9934"/>
                </a:stretch>
              </a:blipFill>
            </p:spPr>
            <p:txBody>
              <a:bodyPr/>
              <a:lstStyle/>
              <a:p>
                <a:r>
                  <a:rPr lang="ja-JP" altLang="en-US">
                    <a:noFill/>
                  </a:rPr>
                  <a:t> </a:t>
                </a:r>
              </a:p>
            </p:txBody>
          </p:sp>
        </mc:Fallback>
      </mc:AlternateContent>
      <p:pic>
        <p:nvPicPr>
          <p:cNvPr id="17" name="図 16" descr="IguanaTex Bitmap Display&#10;&#10;\documentclass{article}&#10;\input hkmac.tex&#10;\usepackage[usenames]{color}&#10;\input hkmac_color.tex&#10;\pagestyle{empty}&#10;\begin{document}&#10;$$ \color{blue}&#10;n \frac{\ddot \ell}{\ell} =-\sigma^2+\omega^2 -R_{\mu\nu}U^\mu U^\nu&#10;$$&#10;&#10;\end{document}">
            <a:extLst>
              <a:ext uri="{FF2B5EF4-FFF2-40B4-BE49-F238E27FC236}">
                <a16:creationId xmlns:a16="http://schemas.microsoft.com/office/drawing/2014/main" id="{496C6110-8CAF-44BC-BC74-9E1078214D2B}"/>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1331640" y="2391534"/>
            <a:ext cx="3403526" cy="650526"/>
          </a:xfrm>
          <a:prstGeom prst="rect">
            <a:avLst/>
          </a:prstGeom>
        </p:spPr>
      </p:pic>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D35EA368-4411-40FE-9E68-488F17FD268B}"/>
                  </a:ext>
                </a:extLst>
              </p:cNvPr>
              <p:cNvSpPr txBox="1"/>
              <p:nvPr/>
            </p:nvSpPr>
            <p:spPr>
              <a:xfrm>
                <a:off x="678396" y="3333400"/>
                <a:ext cx="5472608" cy="646331"/>
              </a:xfrm>
              <a:prstGeom prst="rect">
                <a:avLst/>
              </a:prstGeom>
              <a:noFill/>
            </p:spPr>
            <p:txBody>
              <a:bodyPr wrap="square" rtlCol="0">
                <a:spAutoFit/>
              </a:bodyPr>
              <a:lstStyle/>
              <a:p>
                <a:r>
                  <a:rPr kumimoji="1" lang="ja-JP" altLang="en-US" dirty="0"/>
                  <a:t>測地線が非回転的</a:t>
                </a:r>
                <a14:m>
                  <m:oMath xmlns:m="http://schemas.openxmlformats.org/officeDocument/2006/math">
                    <m:r>
                      <a:rPr kumimoji="1" lang="en-US" altLang="ja-JP" b="0" i="1" smtClean="0">
                        <a:latin typeface="Cambria Math" panose="02040503050406030204" pitchFamily="18" charset="0"/>
                      </a:rPr>
                      <m:t> </m:t>
                    </m:r>
                    <m:r>
                      <a:rPr kumimoji="1" lang="en-US" altLang="ja-JP" b="0" i="1" smtClean="0">
                        <a:latin typeface="Cambria Math" panose="02040503050406030204" pitchFamily="18" charset="0"/>
                      </a:rPr>
                      <m:t>𝜔</m:t>
                    </m:r>
                    <m:r>
                      <a:rPr kumimoji="1" lang="en-US" altLang="ja-JP" b="0" i="1" smtClean="0">
                        <a:latin typeface="Cambria Math" panose="02040503050406030204" pitchFamily="18" charset="0"/>
                      </a:rPr>
                      <m:t>=0 </m:t>
                    </m:r>
                  </m:oMath>
                </a14:m>
                <a:r>
                  <a:rPr kumimoji="1" lang="ja-JP" altLang="en-US" dirty="0"/>
                  <a:t>（</a:t>
                </a:r>
                <a:r>
                  <a:rPr kumimoji="1" lang="en-US" altLang="ja-JP" dirty="0"/>
                  <a:t>=</a:t>
                </a:r>
                <a:r>
                  <a:rPr kumimoji="1" lang="ja-JP" altLang="en-US" dirty="0"/>
                  <a:t>超曲面に直交）</a:t>
                </a:r>
                <a:r>
                  <a:rPr lang="ja-JP" altLang="en-US" dirty="0"/>
                  <a:t>のとき，</a:t>
                </a:r>
                <a:r>
                  <a:rPr kumimoji="1" lang="ja-JP" altLang="en-US" dirty="0"/>
                  <a:t>強エネルギー条件が満たされれば，</a:t>
                </a:r>
              </a:p>
            </p:txBody>
          </p:sp>
        </mc:Choice>
        <mc:Fallback xmlns="">
          <p:sp>
            <p:nvSpPr>
              <p:cNvPr id="11" name="テキスト ボックス 10">
                <a:extLst>
                  <a:ext uri="{FF2B5EF4-FFF2-40B4-BE49-F238E27FC236}">
                    <a16:creationId xmlns:a16="http://schemas.microsoft.com/office/drawing/2014/main" id="{D35EA368-4411-40FE-9E68-488F17FD268B}"/>
                  </a:ext>
                </a:extLst>
              </p:cNvPr>
              <p:cNvSpPr txBox="1">
                <a:spLocks noRot="1" noChangeAspect="1" noMove="1" noResize="1" noEditPoints="1" noAdjustHandles="1" noChangeArrowheads="1" noChangeShapeType="1" noTextEdit="1"/>
              </p:cNvSpPr>
              <p:nvPr/>
            </p:nvSpPr>
            <p:spPr>
              <a:xfrm>
                <a:off x="678396" y="3333400"/>
                <a:ext cx="5472608" cy="646331"/>
              </a:xfrm>
              <a:prstGeom prst="rect">
                <a:avLst/>
              </a:prstGeom>
              <a:blipFill>
                <a:blip r:embed="rId7"/>
                <a:stretch>
                  <a:fillRect l="-891" t="-8491" b="-11321"/>
                </a:stretch>
              </a:blipFill>
            </p:spPr>
            <p:txBody>
              <a:bodyPr/>
              <a:lstStyle/>
              <a:p>
                <a:r>
                  <a:rPr lang="ja-JP" altLang="en-US">
                    <a:noFill/>
                  </a:rPr>
                  <a:t> </a:t>
                </a:r>
              </a:p>
            </p:txBody>
          </p:sp>
        </mc:Fallback>
      </mc:AlternateContent>
      <p:pic>
        <p:nvPicPr>
          <p:cNvPr id="19" name="図 18" descr="IguanaTex Bitmap Display&#10;&#10;\documentclass{article}&#10;\input hkmac.tex&#10;\usepackage[usenames]{color}&#10;\input hkmac_color.tex&#10;\pagestyle{empty}&#10;\begin{document}&#10;$$ \color{blue}&#10;n \frac{\ddot \ell}{\ell} =-\sigma^2 -R_{\mu\nu}U^\mu U^\nu　\le 0&#10;$$&#10;&#10;\end{document}">
            <a:extLst>
              <a:ext uri="{FF2B5EF4-FFF2-40B4-BE49-F238E27FC236}">
                <a16:creationId xmlns:a16="http://schemas.microsoft.com/office/drawing/2014/main" id="{5A340FE2-7BF4-445E-81D1-8B869E75ED51}"/>
              </a:ext>
            </a:extLst>
          </p:cNvPr>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1187624" y="4120738"/>
            <a:ext cx="3277780" cy="650526"/>
          </a:xfrm>
          <a:prstGeom prst="rect">
            <a:avLst/>
          </a:prstGeom>
        </p:spPr>
      </p:pic>
      <p:sp>
        <p:nvSpPr>
          <p:cNvPr id="15" name="テキスト ボックス 14">
            <a:extLst>
              <a:ext uri="{FF2B5EF4-FFF2-40B4-BE49-F238E27FC236}">
                <a16:creationId xmlns:a16="http://schemas.microsoft.com/office/drawing/2014/main" id="{3A205762-034F-46C8-AA73-45DE5EDC53AC}"/>
              </a:ext>
            </a:extLst>
          </p:cNvPr>
          <p:cNvSpPr txBox="1"/>
          <p:nvPr/>
        </p:nvSpPr>
        <p:spPr>
          <a:xfrm>
            <a:off x="1495383" y="5195080"/>
            <a:ext cx="6153234" cy="400110"/>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2000" dirty="0">
                <a:solidFill>
                  <a:srgbClr val="FF0000"/>
                </a:solidFill>
                <a:effectLst>
                  <a:outerShdw blurRad="38100" dist="38100" dir="2700000" algn="tl">
                    <a:srgbClr val="000000">
                      <a:alpha val="43137"/>
                    </a:srgbClr>
                  </a:outerShdw>
                </a:effectLst>
              </a:rPr>
              <a:t>強エネルギー条件は，重力が引力となるための条件</a:t>
            </a:r>
            <a:endParaRPr kumimoji="1" lang="en-US" altLang="ja-JP" sz="2000" dirty="0">
              <a:solidFill>
                <a:srgbClr val="FF0000"/>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20" name="テキスト ボックス 19">
                <a:extLst>
                  <a:ext uri="{FF2B5EF4-FFF2-40B4-BE49-F238E27FC236}">
                    <a16:creationId xmlns:a16="http://schemas.microsoft.com/office/drawing/2014/main" id="{9F71F5E5-521D-464E-902B-B99CB5BBF046}"/>
                  </a:ext>
                </a:extLst>
              </p:cNvPr>
              <p:cNvSpPr txBox="1"/>
              <p:nvPr/>
            </p:nvSpPr>
            <p:spPr>
              <a:xfrm>
                <a:off x="1495383" y="5723762"/>
                <a:ext cx="7056784" cy="418000"/>
              </a:xfrm>
              <a:prstGeom prst="rect">
                <a:avLst/>
              </a:prstGeom>
              <a:noFill/>
            </p:spPr>
            <p:txBody>
              <a:bodyPr wrap="square" rtlCol="0">
                <a:spAutoFit/>
              </a:bodyPr>
              <a:lstStyle/>
              <a:p>
                <a:pPr marL="285750" indent="-285750">
                  <a:buFont typeface="Arial" panose="020B0604020202020204" pitchFamily="34" charset="0"/>
                  <a:buChar char="•"/>
                </a:pPr>
                <a14:m>
                  <m:oMath xmlns:m="http://schemas.openxmlformats.org/officeDocument/2006/math">
                    <m:acc>
                      <m:accPr>
                        <m:chr m:val="̇"/>
                        <m:ctrlPr>
                          <a:rPr kumimoji="1" lang="en-US" altLang="ja-JP" sz="2000" b="0" i="1" smtClean="0">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kumimoji="1" lang="en-US" altLang="ja-JP" sz="2000" b="0" i="1" smtClean="0">
                            <a:solidFill>
                              <a:srgbClr val="FF0000"/>
                            </a:solidFill>
                            <a:effectLst>
                              <a:outerShdw blurRad="38100" dist="38100" dir="2700000" algn="tl">
                                <a:srgbClr val="000000">
                                  <a:alpha val="43137"/>
                                </a:srgbClr>
                              </a:outerShdw>
                            </a:effectLst>
                            <a:latin typeface="Cambria Math" panose="02040503050406030204" pitchFamily="18" charset="0"/>
                          </a:rPr>
                          <m:t>𝑑𝑉</m:t>
                        </m:r>
                      </m:e>
                    </m:acc>
                    <m:r>
                      <a:rPr kumimoji="1" lang="en-US" altLang="ja-JP" sz="2000" b="0" i="1" smtClean="0">
                        <a:solidFill>
                          <a:srgbClr val="FF0000"/>
                        </a:solidFill>
                        <a:effectLst>
                          <a:outerShdw blurRad="38100" dist="38100" dir="2700000" algn="tl">
                            <a:srgbClr val="000000">
                              <a:alpha val="43137"/>
                            </a:srgbClr>
                          </a:outerShdw>
                        </a:effectLst>
                        <a:latin typeface="Cambria Math" panose="02040503050406030204" pitchFamily="18" charset="0"/>
                      </a:rPr>
                      <m:t>&lt;0</m:t>
                    </m:r>
                  </m:oMath>
                </a14:m>
                <a:r>
                  <a:rPr kumimoji="1" lang="ja-JP" altLang="en-US" sz="2000" dirty="0">
                    <a:solidFill>
                      <a:srgbClr val="FF0000"/>
                    </a:solidFill>
                    <a:effectLst>
                      <a:outerShdw blurRad="38100" dist="38100" dir="2700000" algn="tl">
                        <a:srgbClr val="000000">
                          <a:alpha val="43137"/>
                        </a:srgbClr>
                      </a:outerShdw>
                    </a:effectLst>
                  </a:rPr>
                  <a:t> </a:t>
                </a:r>
                <a:r>
                  <a:rPr kumimoji="1" lang="en-US" altLang="ja-JP" sz="2000" dirty="0">
                    <a:solidFill>
                      <a:srgbClr val="FF0000"/>
                    </a:solidFill>
                    <a:effectLst>
                      <a:outerShdw blurRad="38100" dist="38100" dir="2700000" algn="tl">
                        <a:srgbClr val="000000">
                          <a:alpha val="43137"/>
                        </a:srgbClr>
                      </a:outerShdw>
                    </a:effectLst>
                  </a:rPr>
                  <a:t>(</a:t>
                </a:r>
                <a14:m>
                  <m:oMath xmlns:m="http://schemas.openxmlformats.org/officeDocument/2006/math">
                    <m:r>
                      <m:rPr>
                        <m:sty m:val="p"/>
                      </m:rPr>
                      <a:rPr kumimoji="1" lang="en-US" altLang="ja-JP" sz="2000" b="0" i="0" smtClean="0">
                        <a:solidFill>
                          <a:srgbClr val="FF0000"/>
                        </a:solidFill>
                        <a:effectLst>
                          <a:outerShdw blurRad="38100" dist="38100" dir="2700000" algn="tl">
                            <a:srgbClr val="000000">
                              <a:alpha val="43137"/>
                            </a:srgbClr>
                          </a:outerShdw>
                        </a:effectLst>
                        <a:latin typeface="Cambria Math" panose="02040503050406030204" pitchFamily="18" charset="0"/>
                      </a:rPr>
                      <m:t>d</m:t>
                    </m:r>
                    <m:acc>
                      <m:accPr>
                        <m:chr m:val="̇"/>
                        <m:ctrlPr>
                          <a:rPr kumimoji="1" lang="en-US" altLang="ja-JP" sz="2000" b="0" i="1" smtClean="0">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kumimoji="1" lang="en-US" altLang="ja-JP" sz="2000" b="0" i="1" smtClean="0">
                            <a:solidFill>
                              <a:srgbClr val="FF0000"/>
                            </a:solidFill>
                            <a:effectLst>
                              <a:outerShdw blurRad="38100" dist="38100" dir="2700000" algn="tl">
                                <a:srgbClr val="000000">
                                  <a:alpha val="43137"/>
                                </a:srgbClr>
                              </a:outerShdw>
                            </a:effectLst>
                            <a:latin typeface="Cambria Math" panose="02040503050406030204" pitchFamily="18" charset="0"/>
                          </a:rPr>
                          <m:t>𝑆</m:t>
                        </m:r>
                      </m:e>
                    </m:acc>
                    <m:r>
                      <a:rPr kumimoji="1" lang="en-US" altLang="ja-JP" sz="2000" b="0" i="1" smtClean="0">
                        <a:solidFill>
                          <a:srgbClr val="FF0000"/>
                        </a:solidFill>
                        <a:effectLst>
                          <a:outerShdw blurRad="38100" dist="38100" dir="2700000" algn="tl">
                            <a:srgbClr val="000000">
                              <a:alpha val="43137"/>
                            </a:srgbClr>
                          </a:outerShdw>
                        </a:effectLst>
                        <a:latin typeface="Cambria Math" panose="02040503050406030204" pitchFamily="18" charset="0"/>
                      </a:rPr>
                      <m:t>&lt;0)</m:t>
                    </m:r>
                  </m:oMath>
                </a14:m>
                <a:r>
                  <a:rPr kumimoji="1" lang="ja-JP" altLang="en-US" sz="2000" dirty="0">
                    <a:solidFill>
                      <a:srgbClr val="FF0000"/>
                    </a:solidFill>
                    <a:effectLst>
                      <a:outerShdw blurRad="38100" dist="38100" dir="2700000" algn="tl">
                        <a:srgbClr val="000000">
                          <a:alpha val="43137"/>
                        </a:srgbClr>
                      </a:outerShdw>
                    </a:effectLst>
                  </a:rPr>
                  <a:t>なら，有限な時間で</a:t>
                </a:r>
                <a14:m>
                  <m:oMath xmlns:m="http://schemas.openxmlformats.org/officeDocument/2006/math">
                    <m:r>
                      <a:rPr kumimoji="1" lang="en-US" altLang="ja-JP" sz="2000" b="0" i="1" smtClean="0">
                        <a:solidFill>
                          <a:srgbClr val="FF0000"/>
                        </a:solidFill>
                        <a:effectLst>
                          <a:outerShdw blurRad="38100" dist="38100" dir="2700000" algn="tl">
                            <a:srgbClr val="000000">
                              <a:alpha val="43137"/>
                            </a:srgbClr>
                          </a:outerShdw>
                        </a:effectLst>
                        <a:latin typeface="Cambria Math" panose="02040503050406030204" pitchFamily="18" charset="0"/>
                      </a:rPr>
                      <m:t> </m:t>
                    </m:r>
                    <m:r>
                      <a:rPr kumimoji="1" lang="en-US" altLang="ja-JP" sz="2000" b="0" i="1" smtClean="0">
                        <a:solidFill>
                          <a:srgbClr val="FF0000"/>
                        </a:solidFill>
                        <a:effectLst>
                          <a:outerShdw blurRad="38100" dist="38100" dir="2700000" algn="tl">
                            <a:srgbClr val="000000">
                              <a:alpha val="43137"/>
                            </a:srgbClr>
                          </a:outerShdw>
                        </a:effectLst>
                        <a:latin typeface="Cambria Math" panose="02040503050406030204" pitchFamily="18" charset="0"/>
                      </a:rPr>
                      <m:t>𝑑𝑉</m:t>
                    </m:r>
                    <m:r>
                      <a:rPr kumimoji="1" lang="en-US" altLang="ja-JP" sz="2000" b="0" i="1" smtClean="0">
                        <a:solidFill>
                          <a:srgbClr val="FF0000"/>
                        </a:solidFill>
                        <a:effectLst>
                          <a:outerShdw blurRad="38100" dist="38100" dir="2700000" algn="tl">
                            <a:srgbClr val="000000">
                              <a:alpha val="43137"/>
                            </a:srgbClr>
                          </a:outerShdw>
                        </a:effectLst>
                        <a:latin typeface="Cambria Math" panose="02040503050406030204" pitchFamily="18" charset="0"/>
                      </a:rPr>
                      <m:t>=0 ( </m:t>
                    </m:r>
                    <m:r>
                      <a:rPr kumimoji="1" lang="en-US" altLang="ja-JP" sz="2000" b="0" i="1" smtClean="0">
                        <a:solidFill>
                          <a:srgbClr val="FF0000"/>
                        </a:solidFill>
                        <a:effectLst>
                          <a:outerShdw blurRad="38100" dist="38100" dir="2700000" algn="tl">
                            <a:srgbClr val="000000">
                              <a:alpha val="43137"/>
                            </a:srgbClr>
                          </a:outerShdw>
                        </a:effectLst>
                        <a:latin typeface="Cambria Math" panose="02040503050406030204" pitchFamily="18" charset="0"/>
                      </a:rPr>
                      <m:t>𝑑𝑆</m:t>
                    </m:r>
                    <m:r>
                      <a:rPr kumimoji="1" lang="en-US" altLang="ja-JP" sz="2000" b="0" i="1" smtClean="0">
                        <a:solidFill>
                          <a:srgbClr val="FF0000"/>
                        </a:solidFill>
                        <a:effectLst>
                          <a:outerShdw blurRad="38100" dist="38100" dir="2700000" algn="tl">
                            <a:srgbClr val="000000">
                              <a:alpha val="43137"/>
                            </a:srgbClr>
                          </a:outerShdw>
                        </a:effectLst>
                        <a:latin typeface="Cambria Math" panose="02040503050406030204" pitchFamily="18" charset="0"/>
                      </a:rPr>
                      <m:t>=0 )</m:t>
                    </m:r>
                  </m:oMath>
                </a14:m>
                <a:r>
                  <a:rPr kumimoji="1" lang="ja-JP" altLang="en-US" sz="2000" dirty="0">
                    <a:solidFill>
                      <a:srgbClr val="FF0000"/>
                    </a:solidFill>
                    <a:effectLst>
                      <a:outerShdw blurRad="38100" dist="38100" dir="2700000" algn="tl">
                        <a:srgbClr val="000000">
                          <a:alpha val="43137"/>
                        </a:srgbClr>
                      </a:outerShdw>
                    </a:effectLst>
                  </a:rPr>
                  <a:t>となる．</a:t>
                </a:r>
              </a:p>
            </p:txBody>
          </p:sp>
        </mc:Choice>
        <mc:Fallback xmlns="">
          <p:sp>
            <p:nvSpPr>
              <p:cNvPr id="20" name="テキスト ボックス 19">
                <a:extLst>
                  <a:ext uri="{FF2B5EF4-FFF2-40B4-BE49-F238E27FC236}">
                    <a16:creationId xmlns:a16="http://schemas.microsoft.com/office/drawing/2014/main" id="{9F71F5E5-521D-464E-902B-B99CB5BBF046}"/>
                  </a:ext>
                </a:extLst>
              </p:cNvPr>
              <p:cNvSpPr txBox="1">
                <a:spLocks noRot="1" noChangeAspect="1" noMove="1" noResize="1" noEditPoints="1" noAdjustHandles="1" noChangeArrowheads="1" noChangeShapeType="1" noTextEdit="1"/>
              </p:cNvSpPr>
              <p:nvPr/>
            </p:nvSpPr>
            <p:spPr>
              <a:xfrm>
                <a:off x="1495383" y="5723762"/>
                <a:ext cx="7056784" cy="418000"/>
              </a:xfrm>
              <a:prstGeom prst="rect">
                <a:avLst/>
              </a:prstGeom>
              <a:blipFill>
                <a:blip r:embed="rId9"/>
                <a:stretch>
                  <a:fillRect l="-864" t="-10145" b="-100000"/>
                </a:stretch>
              </a:blipFill>
            </p:spPr>
            <p:txBody>
              <a:bodyPr/>
              <a:lstStyle/>
              <a:p>
                <a:r>
                  <a:rPr lang="ja-JP" altLang="en-US">
                    <a:noFill/>
                  </a:rPr>
                  <a:t> </a:t>
                </a:r>
              </a:p>
            </p:txBody>
          </p:sp>
        </mc:Fallback>
      </mc:AlternateContent>
      <p:sp>
        <p:nvSpPr>
          <p:cNvPr id="21" name="矢印: 右 20">
            <a:extLst>
              <a:ext uri="{FF2B5EF4-FFF2-40B4-BE49-F238E27FC236}">
                <a16:creationId xmlns:a16="http://schemas.microsoft.com/office/drawing/2014/main" id="{8CA78F23-000C-4A99-8E13-4987BD70F6CE}"/>
              </a:ext>
            </a:extLst>
          </p:cNvPr>
          <p:cNvSpPr/>
          <p:nvPr/>
        </p:nvSpPr>
        <p:spPr>
          <a:xfrm>
            <a:off x="835162" y="5300036"/>
            <a:ext cx="352462" cy="5637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60256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5" grpId="0"/>
      <p:bldP spid="20" grpId="0"/>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4D2BA4-875D-4BF3-8D75-00D2ABF66297}"/>
              </a:ext>
            </a:extLst>
          </p:cNvPr>
          <p:cNvSpPr>
            <a:spLocks noGrp="1"/>
          </p:cNvSpPr>
          <p:nvPr>
            <p:ph type="title"/>
          </p:nvPr>
        </p:nvSpPr>
        <p:spPr/>
        <p:txBody>
          <a:bodyPr>
            <a:normAutofit/>
          </a:bodyPr>
          <a:lstStyle/>
          <a:p>
            <a:r>
              <a:rPr kumimoji="1" lang="ja-JP" altLang="en-US" dirty="0"/>
              <a:t>特異点定理</a:t>
            </a:r>
          </a:p>
        </p:txBody>
      </p:sp>
      <p:sp>
        <p:nvSpPr>
          <p:cNvPr id="3" name="テキスト プレースホルダー 2">
            <a:extLst>
              <a:ext uri="{FF2B5EF4-FFF2-40B4-BE49-F238E27FC236}">
                <a16:creationId xmlns:a16="http://schemas.microsoft.com/office/drawing/2014/main" id="{5191D04D-5EEC-4DE1-A69B-5DD8FCB1FDB7}"/>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81BDE7E0-D2F4-4AF4-8AAA-D9A7152D15F3}"/>
              </a:ext>
            </a:extLst>
          </p:cNvPr>
          <p:cNvSpPr>
            <a:spLocks noGrp="1"/>
          </p:cNvSpPr>
          <p:nvPr>
            <p:ph type="sldNum" sz="quarter" idx="12"/>
          </p:nvPr>
        </p:nvSpPr>
        <p:spPr/>
        <p:txBody>
          <a:bodyPr/>
          <a:lstStyle/>
          <a:p>
            <a:fld id="{93E195DB-F3B1-45FB-AF15-1376C6AEA06A}" type="slidenum">
              <a:rPr kumimoji="1" lang="ja-JP" altLang="en-US" smtClean="0"/>
              <a:t>11</a:t>
            </a:fld>
            <a:endParaRPr kumimoji="1" lang="ja-JP" altLang="en-US"/>
          </a:p>
        </p:txBody>
      </p:sp>
      <p:sp>
        <p:nvSpPr>
          <p:cNvPr id="8" name="テキスト ボックス 7">
            <a:extLst>
              <a:ext uri="{FF2B5EF4-FFF2-40B4-BE49-F238E27FC236}">
                <a16:creationId xmlns:a16="http://schemas.microsoft.com/office/drawing/2014/main" id="{EDEA8263-8880-45E3-A86A-EBC11CDD8390}"/>
              </a:ext>
            </a:extLst>
          </p:cNvPr>
          <p:cNvSpPr txBox="1"/>
          <p:nvPr/>
        </p:nvSpPr>
        <p:spPr>
          <a:xfrm>
            <a:off x="4718000" y="5716058"/>
            <a:ext cx="3970784" cy="338554"/>
          </a:xfrm>
          <a:prstGeom prst="rect">
            <a:avLst/>
          </a:prstGeom>
          <a:noFill/>
        </p:spPr>
        <p:txBody>
          <a:bodyPr wrap="square" rtlCol="0">
            <a:spAutoFit/>
          </a:bodyPr>
          <a:lstStyle/>
          <a:p>
            <a:r>
              <a:rPr kumimoji="1" lang="en-US" altLang="ja-JP" sz="1600" dirty="0"/>
              <a:t>Penrose R: Ann. </a:t>
            </a:r>
            <a:r>
              <a:rPr lang="en-US" altLang="ja-JP" sz="1600" dirty="0"/>
              <a:t>NY Acad. Sci. 224, 125</a:t>
            </a:r>
            <a:r>
              <a:rPr kumimoji="1" lang="en-US" altLang="ja-JP" sz="1600" dirty="0"/>
              <a:t> (1973)</a:t>
            </a:r>
            <a:endParaRPr kumimoji="1" lang="ja-JP" altLang="en-US" sz="1600" dirty="0"/>
          </a:p>
        </p:txBody>
      </p:sp>
      <p:pic>
        <p:nvPicPr>
          <p:cNvPr id="10" name="図 9" descr="ダイアグラム&#10;&#10;自動的に生成された説明">
            <a:extLst>
              <a:ext uri="{FF2B5EF4-FFF2-40B4-BE49-F238E27FC236}">
                <a16:creationId xmlns:a16="http://schemas.microsoft.com/office/drawing/2014/main" id="{C4BF0943-7D6E-4449-BE2E-89119B8B2A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7416" y="188640"/>
            <a:ext cx="3970784" cy="5416668"/>
          </a:xfrm>
          <a:prstGeom prst="rect">
            <a:avLst/>
          </a:prstGeom>
        </p:spPr>
      </p:pic>
    </p:spTree>
    <p:extLst>
      <p:ext uri="{BB962C8B-B14F-4D97-AF65-F5344CB8AC3E}">
        <p14:creationId xmlns:p14="http://schemas.microsoft.com/office/powerpoint/2010/main" val="2627020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63F267-5AE4-4CAE-BF8E-08A7490CCF9F}"/>
              </a:ext>
            </a:extLst>
          </p:cNvPr>
          <p:cNvSpPr>
            <a:spLocks noGrp="1"/>
          </p:cNvSpPr>
          <p:nvPr>
            <p:ph type="title"/>
          </p:nvPr>
        </p:nvSpPr>
        <p:spPr/>
        <p:txBody>
          <a:bodyPr/>
          <a:lstStyle/>
          <a:p>
            <a:r>
              <a:rPr kumimoji="1" lang="en-US" altLang="ja-JP" i="0" dirty="0"/>
              <a:t>Penrose</a:t>
            </a:r>
            <a:r>
              <a:rPr kumimoji="1" lang="ja-JP" altLang="en-US" i="0" dirty="0"/>
              <a:t>の特異点定理</a:t>
            </a:r>
          </a:p>
        </p:txBody>
      </p:sp>
      <p:sp>
        <p:nvSpPr>
          <p:cNvPr id="5" name="テキスト ボックス 4">
            <a:extLst>
              <a:ext uri="{FF2B5EF4-FFF2-40B4-BE49-F238E27FC236}">
                <a16:creationId xmlns:a16="http://schemas.microsoft.com/office/drawing/2014/main" id="{779D3EBC-A4D4-4B56-91AE-862767C47BEB}"/>
              </a:ext>
            </a:extLst>
          </p:cNvPr>
          <p:cNvSpPr txBox="1"/>
          <p:nvPr/>
        </p:nvSpPr>
        <p:spPr>
          <a:xfrm>
            <a:off x="526055" y="4996724"/>
            <a:ext cx="3240360" cy="461665"/>
          </a:xfrm>
          <a:prstGeom prst="rect">
            <a:avLst/>
          </a:prstGeom>
          <a:noFill/>
        </p:spPr>
        <p:txBody>
          <a:bodyPr wrap="square" rtlCol="0">
            <a:spAutoFit/>
          </a:bodyPr>
          <a:lstStyle/>
          <a:p>
            <a:r>
              <a:rPr lang="ja-JP" altLang="en-US" sz="2400" dirty="0">
                <a:solidFill>
                  <a:srgbClr val="0000FF"/>
                </a:solidFill>
                <a:effectLst>
                  <a:outerShdw blurRad="38100" dist="38100" dir="2700000" algn="tl">
                    <a:srgbClr val="000000">
                      <a:alpha val="43137"/>
                    </a:srgbClr>
                  </a:outerShdw>
                </a:effectLst>
              </a:rPr>
              <a:t>閉</a:t>
            </a:r>
            <a:r>
              <a:rPr kumimoji="1" lang="ja-JP" altLang="en-US" sz="2400" dirty="0">
                <a:solidFill>
                  <a:srgbClr val="0000FF"/>
                </a:solidFill>
                <a:effectLst>
                  <a:outerShdw blurRad="38100" dist="38100" dir="2700000" algn="tl">
                    <a:srgbClr val="000000">
                      <a:alpha val="43137"/>
                    </a:srgbClr>
                  </a:outerShdw>
                </a:effectLst>
              </a:rPr>
              <a:t>捕捉面  </a:t>
            </a:r>
            <a:r>
              <a:rPr kumimoji="1" lang="en-US" altLang="ja-JP" dirty="0"/>
              <a:t>[Penrose 1965]</a:t>
            </a:r>
            <a:endParaRPr kumimoji="1" lang="ja-JP" altLang="en-US" dirty="0"/>
          </a:p>
        </p:txBody>
      </p:sp>
      <p:grpSp>
        <p:nvGrpSpPr>
          <p:cNvPr id="16" name="グループ化 15">
            <a:extLst>
              <a:ext uri="{FF2B5EF4-FFF2-40B4-BE49-F238E27FC236}">
                <a16:creationId xmlns:a16="http://schemas.microsoft.com/office/drawing/2014/main" id="{63300157-F6C7-442D-A540-623756DEE4BC}"/>
              </a:ext>
            </a:extLst>
          </p:cNvPr>
          <p:cNvGrpSpPr/>
          <p:nvPr/>
        </p:nvGrpSpPr>
        <p:grpSpPr>
          <a:xfrm>
            <a:off x="824431" y="5524400"/>
            <a:ext cx="4536504" cy="923330"/>
            <a:chOff x="903021" y="1864074"/>
            <a:chExt cx="4320480" cy="923330"/>
          </a:xfrm>
        </p:grpSpPr>
        <p:sp>
          <p:nvSpPr>
            <p:cNvPr id="10" name="テキスト ボックス 9">
              <a:extLst>
                <a:ext uri="{FF2B5EF4-FFF2-40B4-BE49-F238E27FC236}">
                  <a16:creationId xmlns:a16="http://schemas.microsoft.com/office/drawing/2014/main" id="{616A8546-1881-4431-A324-89BA871ADC10}"/>
                </a:ext>
              </a:extLst>
            </p:cNvPr>
            <p:cNvSpPr txBox="1"/>
            <p:nvPr/>
          </p:nvSpPr>
          <p:spPr>
            <a:xfrm>
              <a:off x="903021" y="1864074"/>
              <a:ext cx="4320480" cy="923330"/>
            </a:xfrm>
            <a:prstGeom prst="rect">
              <a:avLst/>
            </a:prstGeom>
            <a:noFill/>
          </p:spPr>
          <p:txBody>
            <a:bodyPr wrap="square" rtlCol="0">
              <a:spAutoFit/>
            </a:bodyPr>
            <a:lstStyle/>
            <a:p>
              <a:r>
                <a:rPr kumimoji="1" lang="ja-JP" altLang="en-US" dirty="0"/>
                <a:t>閉曲面 </a:t>
              </a:r>
              <a:r>
                <a:rPr lang="en-US" altLang="ja-JP" dirty="0"/>
                <a:t>       </a:t>
              </a:r>
              <a:r>
                <a:rPr lang="ja-JP" altLang="en-US" dirty="0"/>
                <a:t>から広がる２つの光波面の面積が，いずれも（局所的に）減少するとき，　　　を</a:t>
              </a:r>
              <a:r>
                <a:rPr lang="ja-JP" altLang="en-US" dirty="0">
                  <a:solidFill>
                    <a:srgbClr val="FF0000"/>
                  </a:solidFill>
                </a:rPr>
                <a:t>閉捕捉面</a:t>
              </a:r>
              <a:r>
                <a:rPr lang="ja-JP" altLang="en-US" dirty="0"/>
                <a:t>と呼ぶ．</a:t>
              </a:r>
              <a:endParaRPr kumimoji="1" lang="ja-JP" altLang="en-US" dirty="0"/>
            </a:p>
          </p:txBody>
        </p:sp>
        <p:pic>
          <p:nvPicPr>
            <p:cNvPr id="12" name="図 11">
              <a:extLst>
                <a:ext uri="{FF2B5EF4-FFF2-40B4-BE49-F238E27FC236}">
                  <a16:creationId xmlns:a16="http://schemas.microsoft.com/office/drawing/2014/main" id="{B73607C0-F312-46DF-A2B0-AE83A38C6F7D}"/>
                </a:ext>
              </a:extLst>
            </p:cNvPr>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4288925" y="2212143"/>
              <a:ext cx="292032" cy="241748"/>
            </a:xfrm>
            <a:prstGeom prst="rect">
              <a:avLst/>
            </a:prstGeom>
          </p:spPr>
        </p:pic>
        <p:pic>
          <p:nvPicPr>
            <p:cNvPr id="15" name="図 14">
              <a:extLst>
                <a:ext uri="{FF2B5EF4-FFF2-40B4-BE49-F238E27FC236}">
                  <a16:creationId xmlns:a16="http://schemas.microsoft.com/office/drawing/2014/main" id="{9043E6BC-7D39-494F-9BF2-B6786EB58001}"/>
                </a:ext>
              </a:extLst>
            </p:cNvPr>
            <p:cNvPicPr>
              <a:picLocks noChangeAspect="1"/>
            </p:cNvPicPr>
            <p:nvPr>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a:xfrm>
              <a:off x="1725970" y="1922307"/>
              <a:ext cx="288032" cy="238437"/>
            </a:xfrm>
            <a:prstGeom prst="rect">
              <a:avLst/>
            </a:prstGeom>
          </p:spPr>
        </p:pic>
      </p:grpSp>
      <p:sp>
        <p:nvSpPr>
          <p:cNvPr id="27" name="テキスト ボックス 26">
            <a:extLst>
              <a:ext uri="{FF2B5EF4-FFF2-40B4-BE49-F238E27FC236}">
                <a16:creationId xmlns:a16="http://schemas.microsoft.com/office/drawing/2014/main" id="{388AA209-D23C-468D-8806-9374E02308FE}"/>
              </a:ext>
            </a:extLst>
          </p:cNvPr>
          <p:cNvSpPr txBox="1"/>
          <p:nvPr/>
        </p:nvSpPr>
        <p:spPr>
          <a:xfrm>
            <a:off x="827584" y="1341196"/>
            <a:ext cx="4532295" cy="2246769"/>
          </a:xfrm>
          <a:prstGeom prst="rect">
            <a:avLst/>
          </a:prstGeom>
          <a:noFill/>
        </p:spPr>
        <p:txBody>
          <a:bodyPr wrap="square" rtlCol="0">
            <a:spAutoFit/>
          </a:bodyPr>
          <a:lstStyle/>
          <a:p>
            <a:r>
              <a:rPr kumimoji="1" lang="ja-JP" altLang="en-US" sz="2000" dirty="0"/>
              <a:t>次の条件が満たされるとき，有限なアフィンパラメータで時空境界に達する未来向きの光線が存在する：</a:t>
            </a:r>
            <a:endParaRPr kumimoji="1" lang="en-US" altLang="ja-JP" sz="2000" dirty="0"/>
          </a:p>
          <a:p>
            <a:pPr marL="457200" indent="-457200">
              <a:buFont typeface="+mj-lt"/>
              <a:buAutoNum type="arabicPeriod"/>
            </a:pPr>
            <a:r>
              <a:rPr lang="ja-JP" altLang="en-US" sz="2000" dirty="0"/>
              <a:t>コンパクトでない連結な</a:t>
            </a:r>
            <a:r>
              <a:rPr lang="en-US" altLang="ja-JP" sz="2000" dirty="0"/>
              <a:t>Cauchy</a:t>
            </a:r>
            <a:r>
              <a:rPr lang="ja-JP" altLang="en-US" sz="2000" dirty="0"/>
              <a:t>面の存在</a:t>
            </a:r>
            <a:endParaRPr lang="en-US" altLang="ja-JP" sz="2000" dirty="0"/>
          </a:p>
          <a:p>
            <a:pPr marL="457200" indent="-457200">
              <a:buFont typeface="+mj-lt"/>
              <a:buAutoNum type="arabicPeriod"/>
            </a:pPr>
            <a:r>
              <a:rPr kumimoji="1" lang="ja-JP" altLang="en-US" sz="2000" dirty="0"/>
              <a:t>光的収束条件</a:t>
            </a:r>
            <a:endParaRPr kumimoji="1" lang="en-US" altLang="ja-JP" sz="2000" dirty="0"/>
          </a:p>
          <a:p>
            <a:pPr marL="457200" indent="-457200">
              <a:buFont typeface="+mj-lt"/>
              <a:buAutoNum type="arabicPeriod"/>
            </a:pPr>
            <a:r>
              <a:rPr kumimoji="1" lang="ja-JP" altLang="en-US" sz="2000" dirty="0"/>
              <a:t>閉捕捉面の存在</a:t>
            </a:r>
            <a:endParaRPr kumimoji="1" lang="en-US" altLang="ja-JP" sz="2000" dirty="0"/>
          </a:p>
        </p:txBody>
      </p:sp>
      <p:sp>
        <p:nvSpPr>
          <p:cNvPr id="3" name="スライド番号プレースホルダー 2">
            <a:extLst>
              <a:ext uri="{FF2B5EF4-FFF2-40B4-BE49-F238E27FC236}">
                <a16:creationId xmlns:a16="http://schemas.microsoft.com/office/drawing/2014/main" id="{F01CBBA1-C548-4743-9BA0-CCF1B343F918}"/>
              </a:ext>
            </a:extLst>
          </p:cNvPr>
          <p:cNvSpPr>
            <a:spLocks noGrp="1"/>
          </p:cNvSpPr>
          <p:nvPr>
            <p:ph type="sldNum" sz="quarter" idx="12"/>
          </p:nvPr>
        </p:nvSpPr>
        <p:spPr/>
        <p:txBody>
          <a:bodyPr/>
          <a:lstStyle/>
          <a:p>
            <a:fld id="{93E195DB-F3B1-45FB-AF15-1376C6AEA06A}" type="slidenum">
              <a:rPr kumimoji="1" lang="ja-JP" altLang="en-US" smtClean="0"/>
              <a:t>12</a:t>
            </a:fld>
            <a:endParaRPr kumimoji="1" lang="ja-JP" altLang="en-US"/>
          </a:p>
        </p:txBody>
      </p:sp>
      <p:sp>
        <p:nvSpPr>
          <p:cNvPr id="20" name="テキスト ボックス 19">
            <a:extLst>
              <a:ext uri="{FF2B5EF4-FFF2-40B4-BE49-F238E27FC236}">
                <a16:creationId xmlns:a16="http://schemas.microsoft.com/office/drawing/2014/main" id="{7F4ED14F-7D7B-42CE-9B7A-4E1820066CD3}"/>
              </a:ext>
            </a:extLst>
          </p:cNvPr>
          <p:cNvSpPr txBox="1"/>
          <p:nvPr/>
        </p:nvSpPr>
        <p:spPr>
          <a:xfrm>
            <a:off x="526055" y="3903663"/>
            <a:ext cx="4833824" cy="461665"/>
          </a:xfrm>
          <a:prstGeom prst="rect">
            <a:avLst/>
          </a:prstGeom>
          <a:noFill/>
        </p:spPr>
        <p:txBody>
          <a:bodyPr wrap="square" rtlCol="0">
            <a:spAutoFit/>
          </a:bodyPr>
          <a:lstStyle/>
          <a:p>
            <a:r>
              <a:rPr kumimoji="1" lang="ja-JP" altLang="en-US" sz="2400" dirty="0">
                <a:solidFill>
                  <a:srgbClr val="0000FF"/>
                </a:solidFill>
                <a:effectLst>
                  <a:outerShdw blurRad="38100" dist="38100" dir="2700000" algn="tl">
                    <a:srgbClr val="000000">
                      <a:alpha val="43137"/>
                    </a:srgbClr>
                  </a:outerShdw>
                </a:effectLst>
              </a:rPr>
              <a:t>光的収束条件（強エネルギー条件）</a:t>
            </a:r>
          </a:p>
        </p:txBody>
      </p:sp>
      <p:pic>
        <p:nvPicPr>
          <p:cNvPr id="21" name="図 20">
            <a:extLst>
              <a:ext uri="{FF2B5EF4-FFF2-40B4-BE49-F238E27FC236}">
                <a16:creationId xmlns:a16="http://schemas.microsoft.com/office/drawing/2014/main" id="{553684FF-46B0-444F-81FB-5DDCEA57BB7D}"/>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1043608" y="4523704"/>
            <a:ext cx="2809906" cy="262095"/>
          </a:xfrm>
          <a:prstGeom prst="rect">
            <a:avLst/>
          </a:prstGeom>
        </p:spPr>
      </p:pic>
      <p:grpSp>
        <p:nvGrpSpPr>
          <p:cNvPr id="11" name="グループ化 10">
            <a:extLst>
              <a:ext uri="{FF2B5EF4-FFF2-40B4-BE49-F238E27FC236}">
                <a16:creationId xmlns:a16="http://schemas.microsoft.com/office/drawing/2014/main" id="{39E3CF9C-3E23-4747-994A-038293A8E39D}"/>
              </a:ext>
            </a:extLst>
          </p:cNvPr>
          <p:cNvGrpSpPr/>
          <p:nvPr/>
        </p:nvGrpSpPr>
        <p:grpSpPr>
          <a:xfrm>
            <a:off x="5484937" y="1050086"/>
            <a:ext cx="3659063" cy="5236905"/>
            <a:chOff x="5623869" y="692696"/>
            <a:chExt cx="3659063" cy="5236905"/>
          </a:xfrm>
        </p:grpSpPr>
        <p:grpSp>
          <p:nvGrpSpPr>
            <p:cNvPr id="7" name="グループ化 6">
              <a:extLst>
                <a:ext uri="{FF2B5EF4-FFF2-40B4-BE49-F238E27FC236}">
                  <a16:creationId xmlns:a16="http://schemas.microsoft.com/office/drawing/2014/main" id="{12341017-F2B6-405A-B6C7-9892E04AA51A}"/>
                </a:ext>
              </a:extLst>
            </p:cNvPr>
            <p:cNvGrpSpPr/>
            <p:nvPr/>
          </p:nvGrpSpPr>
          <p:grpSpPr>
            <a:xfrm>
              <a:off x="5623869" y="692696"/>
              <a:ext cx="3659063" cy="5236905"/>
              <a:chOff x="5580112" y="709779"/>
              <a:chExt cx="3659063" cy="5236905"/>
            </a:xfrm>
          </p:grpSpPr>
          <p:pic>
            <p:nvPicPr>
              <p:cNvPr id="29" name="図 28" descr="ダイアグラム&#10;&#10;自動的に生成された説明">
                <a:extLst>
                  <a:ext uri="{FF2B5EF4-FFF2-40B4-BE49-F238E27FC236}">
                    <a16:creationId xmlns:a16="http://schemas.microsoft.com/office/drawing/2014/main" id="{6D08D2FF-D965-4915-BAB1-F42F75BF5DE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80112" y="709779"/>
                <a:ext cx="3659063" cy="4748610"/>
              </a:xfrm>
              <a:prstGeom prst="rect">
                <a:avLst/>
              </a:prstGeom>
            </p:spPr>
          </p:pic>
          <p:sp>
            <p:nvSpPr>
              <p:cNvPr id="22" name="フリーフォーム: 図形 21">
                <a:extLst>
                  <a:ext uri="{FF2B5EF4-FFF2-40B4-BE49-F238E27FC236}">
                    <a16:creationId xmlns:a16="http://schemas.microsoft.com/office/drawing/2014/main" id="{7F54BF42-88D0-4B1A-B822-B3E37595745A}"/>
                  </a:ext>
                </a:extLst>
              </p:cNvPr>
              <p:cNvSpPr/>
              <p:nvPr/>
            </p:nvSpPr>
            <p:spPr>
              <a:xfrm>
                <a:off x="7108213" y="2210229"/>
                <a:ext cx="425450" cy="1079500"/>
              </a:xfrm>
              <a:custGeom>
                <a:avLst/>
                <a:gdLst>
                  <a:gd name="connsiteX0" fmla="*/ 0 w 425450"/>
                  <a:gd name="connsiteY0" fmla="*/ 1079500 h 1079500"/>
                  <a:gd name="connsiteX1" fmla="*/ 76200 w 425450"/>
                  <a:gd name="connsiteY1" fmla="*/ 635000 h 1079500"/>
                  <a:gd name="connsiteX2" fmla="*/ 241300 w 425450"/>
                  <a:gd name="connsiteY2" fmla="*/ 260350 h 1079500"/>
                  <a:gd name="connsiteX3" fmla="*/ 425450 w 425450"/>
                  <a:gd name="connsiteY3" fmla="*/ 0 h 1079500"/>
                </a:gdLst>
                <a:ahLst/>
                <a:cxnLst>
                  <a:cxn ang="0">
                    <a:pos x="connsiteX0" y="connsiteY0"/>
                  </a:cxn>
                  <a:cxn ang="0">
                    <a:pos x="connsiteX1" y="connsiteY1"/>
                  </a:cxn>
                  <a:cxn ang="0">
                    <a:pos x="connsiteX2" y="connsiteY2"/>
                  </a:cxn>
                  <a:cxn ang="0">
                    <a:pos x="connsiteX3" y="connsiteY3"/>
                  </a:cxn>
                </a:cxnLst>
                <a:rect l="l" t="t" r="r" b="b"/>
                <a:pathLst>
                  <a:path w="425450" h="1079500">
                    <a:moveTo>
                      <a:pt x="0" y="1079500"/>
                    </a:moveTo>
                    <a:cubicBezTo>
                      <a:pt x="17991" y="925512"/>
                      <a:pt x="35983" y="771525"/>
                      <a:pt x="76200" y="635000"/>
                    </a:cubicBezTo>
                    <a:cubicBezTo>
                      <a:pt x="116417" y="498475"/>
                      <a:pt x="183092" y="366183"/>
                      <a:pt x="241300" y="260350"/>
                    </a:cubicBezTo>
                    <a:cubicBezTo>
                      <a:pt x="299508" y="154517"/>
                      <a:pt x="362479" y="77258"/>
                      <a:pt x="425450" y="0"/>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フリーフォーム: 図形 23">
                <a:extLst>
                  <a:ext uri="{FF2B5EF4-FFF2-40B4-BE49-F238E27FC236}">
                    <a16:creationId xmlns:a16="http://schemas.microsoft.com/office/drawing/2014/main" id="{6F7B2113-EFE4-4701-9E00-746FDA8DD767}"/>
                  </a:ext>
                </a:extLst>
              </p:cNvPr>
              <p:cNvSpPr/>
              <p:nvPr/>
            </p:nvSpPr>
            <p:spPr>
              <a:xfrm>
                <a:off x="7540013" y="2203879"/>
                <a:ext cx="419100" cy="1085850"/>
              </a:xfrm>
              <a:custGeom>
                <a:avLst/>
                <a:gdLst>
                  <a:gd name="connsiteX0" fmla="*/ 419100 w 419100"/>
                  <a:gd name="connsiteY0" fmla="*/ 1085850 h 1085850"/>
                  <a:gd name="connsiteX1" fmla="*/ 406400 w 419100"/>
                  <a:gd name="connsiteY1" fmla="*/ 844550 h 1085850"/>
                  <a:gd name="connsiteX2" fmla="*/ 349250 w 419100"/>
                  <a:gd name="connsiteY2" fmla="*/ 571500 h 1085850"/>
                  <a:gd name="connsiteX3" fmla="*/ 203200 w 419100"/>
                  <a:gd name="connsiteY3" fmla="*/ 228600 h 1085850"/>
                  <a:gd name="connsiteX4" fmla="*/ 0 w 419100"/>
                  <a:gd name="connsiteY4" fmla="*/ 0 h 1085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100" h="1085850">
                    <a:moveTo>
                      <a:pt x="419100" y="1085850"/>
                    </a:moveTo>
                    <a:cubicBezTo>
                      <a:pt x="418571" y="1008062"/>
                      <a:pt x="418042" y="930275"/>
                      <a:pt x="406400" y="844550"/>
                    </a:cubicBezTo>
                    <a:cubicBezTo>
                      <a:pt x="394758" y="758825"/>
                      <a:pt x="383117" y="674158"/>
                      <a:pt x="349250" y="571500"/>
                    </a:cubicBezTo>
                    <a:cubicBezTo>
                      <a:pt x="315383" y="468842"/>
                      <a:pt x="261408" y="323850"/>
                      <a:pt x="203200" y="228600"/>
                    </a:cubicBezTo>
                    <a:cubicBezTo>
                      <a:pt x="144992" y="133350"/>
                      <a:pt x="72496" y="66675"/>
                      <a:pt x="0" y="0"/>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フリーフォーム: 図形 27">
                <a:extLst>
                  <a:ext uri="{FF2B5EF4-FFF2-40B4-BE49-F238E27FC236}">
                    <a16:creationId xmlns:a16="http://schemas.microsoft.com/office/drawing/2014/main" id="{B8786F91-624C-4535-8C22-2F7EF767DDF6}"/>
                  </a:ext>
                </a:extLst>
              </p:cNvPr>
              <p:cNvSpPr/>
              <p:nvPr/>
            </p:nvSpPr>
            <p:spPr>
              <a:xfrm>
                <a:off x="7114563" y="2829999"/>
                <a:ext cx="397694" cy="447030"/>
              </a:xfrm>
              <a:custGeom>
                <a:avLst/>
                <a:gdLst>
                  <a:gd name="connsiteX0" fmla="*/ 0 w 419100"/>
                  <a:gd name="connsiteY0" fmla="*/ 635000 h 635000"/>
                  <a:gd name="connsiteX1" fmla="*/ 165100 w 419100"/>
                  <a:gd name="connsiteY1" fmla="*/ 368300 h 635000"/>
                  <a:gd name="connsiteX2" fmla="*/ 323850 w 419100"/>
                  <a:gd name="connsiteY2" fmla="*/ 107950 h 635000"/>
                  <a:gd name="connsiteX3" fmla="*/ 419100 w 419100"/>
                  <a:gd name="connsiteY3" fmla="*/ 0 h 635000"/>
                </a:gdLst>
                <a:ahLst/>
                <a:cxnLst>
                  <a:cxn ang="0">
                    <a:pos x="connsiteX0" y="connsiteY0"/>
                  </a:cxn>
                  <a:cxn ang="0">
                    <a:pos x="connsiteX1" y="connsiteY1"/>
                  </a:cxn>
                  <a:cxn ang="0">
                    <a:pos x="connsiteX2" y="connsiteY2"/>
                  </a:cxn>
                  <a:cxn ang="0">
                    <a:pos x="connsiteX3" y="connsiteY3"/>
                  </a:cxn>
                </a:cxnLst>
                <a:rect l="l" t="t" r="r" b="b"/>
                <a:pathLst>
                  <a:path w="419100" h="635000">
                    <a:moveTo>
                      <a:pt x="0" y="635000"/>
                    </a:moveTo>
                    <a:lnTo>
                      <a:pt x="165100" y="368300"/>
                    </a:lnTo>
                    <a:cubicBezTo>
                      <a:pt x="219075" y="280458"/>
                      <a:pt x="281517" y="169333"/>
                      <a:pt x="323850" y="107950"/>
                    </a:cubicBezTo>
                    <a:cubicBezTo>
                      <a:pt x="366183" y="46567"/>
                      <a:pt x="392641" y="23283"/>
                      <a:pt x="419100" y="0"/>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フリーフォーム: 図形 30">
                <a:extLst>
                  <a:ext uri="{FF2B5EF4-FFF2-40B4-BE49-F238E27FC236}">
                    <a16:creationId xmlns:a16="http://schemas.microsoft.com/office/drawing/2014/main" id="{3C7999F8-7603-4197-9625-F8A6D804F7A9}"/>
                  </a:ext>
                </a:extLst>
              </p:cNvPr>
              <p:cNvSpPr/>
              <p:nvPr/>
            </p:nvSpPr>
            <p:spPr>
              <a:xfrm>
                <a:off x="7562293" y="2829999"/>
                <a:ext cx="396820" cy="472430"/>
              </a:xfrm>
              <a:custGeom>
                <a:avLst/>
                <a:gdLst>
                  <a:gd name="connsiteX0" fmla="*/ 400050 w 400050"/>
                  <a:gd name="connsiteY0" fmla="*/ 654050 h 654050"/>
                  <a:gd name="connsiteX1" fmla="*/ 273050 w 400050"/>
                  <a:gd name="connsiteY1" fmla="*/ 374650 h 654050"/>
                  <a:gd name="connsiteX2" fmla="*/ 133350 w 400050"/>
                  <a:gd name="connsiteY2" fmla="*/ 165100 h 654050"/>
                  <a:gd name="connsiteX3" fmla="*/ 0 w 400050"/>
                  <a:gd name="connsiteY3" fmla="*/ 0 h 654050"/>
                </a:gdLst>
                <a:ahLst/>
                <a:cxnLst>
                  <a:cxn ang="0">
                    <a:pos x="connsiteX0" y="connsiteY0"/>
                  </a:cxn>
                  <a:cxn ang="0">
                    <a:pos x="connsiteX1" y="connsiteY1"/>
                  </a:cxn>
                  <a:cxn ang="0">
                    <a:pos x="connsiteX2" y="connsiteY2"/>
                  </a:cxn>
                  <a:cxn ang="0">
                    <a:pos x="connsiteX3" y="connsiteY3"/>
                  </a:cxn>
                </a:cxnLst>
                <a:rect l="l" t="t" r="r" b="b"/>
                <a:pathLst>
                  <a:path w="400050" h="654050">
                    <a:moveTo>
                      <a:pt x="400050" y="654050"/>
                    </a:moveTo>
                    <a:cubicBezTo>
                      <a:pt x="358775" y="555096"/>
                      <a:pt x="317500" y="456142"/>
                      <a:pt x="273050" y="374650"/>
                    </a:cubicBezTo>
                    <a:cubicBezTo>
                      <a:pt x="228600" y="293158"/>
                      <a:pt x="178858" y="227542"/>
                      <a:pt x="133350" y="165100"/>
                    </a:cubicBezTo>
                    <a:cubicBezTo>
                      <a:pt x="87842" y="102658"/>
                      <a:pt x="43921" y="51329"/>
                      <a:pt x="0" y="0"/>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9694C74B-A9A0-4EA7-9703-5FF274F152E1}"/>
                  </a:ext>
                </a:extLst>
              </p:cNvPr>
              <p:cNvSpPr txBox="1"/>
              <p:nvPr/>
            </p:nvSpPr>
            <p:spPr>
              <a:xfrm>
                <a:off x="6265673" y="5638907"/>
                <a:ext cx="2493168" cy="307777"/>
              </a:xfrm>
              <a:prstGeom prst="rect">
                <a:avLst/>
              </a:prstGeom>
              <a:noFill/>
            </p:spPr>
            <p:txBody>
              <a:bodyPr wrap="square" rtlCol="0">
                <a:spAutoFit/>
              </a:bodyPr>
              <a:lstStyle/>
              <a:p>
                <a:r>
                  <a:rPr kumimoji="1" lang="en-US" altLang="ja-JP" sz="1400" dirty="0"/>
                  <a:t>[Penrose R:PRL14, 57 (1965)]</a:t>
                </a:r>
                <a:endParaRPr kumimoji="1" lang="ja-JP" altLang="en-US" sz="1400" dirty="0"/>
              </a:p>
            </p:txBody>
          </p:sp>
        </p:grpSp>
        <p:sp>
          <p:nvSpPr>
            <p:cNvPr id="9" name="楕円 8">
              <a:extLst>
                <a:ext uri="{FF2B5EF4-FFF2-40B4-BE49-F238E27FC236}">
                  <a16:creationId xmlns:a16="http://schemas.microsoft.com/office/drawing/2014/main" id="{48B0654B-DD67-4701-B654-21F21100D147}"/>
                </a:ext>
              </a:extLst>
            </p:cNvPr>
            <p:cNvSpPr/>
            <p:nvPr/>
          </p:nvSpPr>
          <p:spPr>
            <a:xfrm>
              <a:off x="7169330" y="3200322"/>
              <a:ext cx="828879" cy="1403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0" name="四角形: 角を丸くする 29">
            <a:extLst>
              <a:ext uri="{FF2B5EF4-FFF2-40B4-BE49-F238E27FC236}">
                <a16:creationId xmlns:a16="http://schemas.microsoft.com/office/drawing/2014/main" id="{A1158E4A-1936-4CCE-94E0-6CB1DF08CE08}"/>
              </a:ext>
            </a:extLst>
          </p:cNvPr>
          <p:cNvSpPr/>
          <p:nvPr/>
        </p:nvSpPr>
        <p:spPr>
          <a:xfrm>
            <a:off x="475382" y="1297517"/>
            <a:ext cx="5040560" cy="2395221"/>
          </a:xfrm>
          <a:prstGeom prst="roundRect">
            <a:avLst/>
          </a:prstGeom>
          <a:noFill/>
          <a:ln>
            <a:solidFill>
              <a:srgbClr val="DF0B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73406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E5C8C8-2F6C-4863-A4BE-129FA7B0A1C9}"/>
              </a:ext>
            </a:extLst>
          </p:cNvPr>
          <p:cNvSpPr>
            <a:spLocks noGrp="1"/>
          </p:cNvSpPr>
          <p:nvPr>
            <p:ph type="title"/>
          </p:nvPr>
        </p:nvSpPr>
        <p:spPr/>
        <p:txBody>
          <a:bodyPr>
            <a:normAutofit fontScale="90000"/>
          </a:bodyPr>
          <a:lstStyle/>
          <a:p>
            <a:r>
              <a:rPr kumimoji="1" lang="ja-JP" altLang="en-US" i="0" dirty="0"/>
              <a:t>証明の概要</a:t>
            </a:r>
          </a:p>
        </p:txBody>
      </p:sp>
      <mc:AlternateContent xmlns:mc="http://schemas.openxmlformats.org/markup-compatibility/2006" xmlns:a14="http://schemas.microsoft.com/office/drawing/2010/main">
        <mc:Choice Requires="a14">
          <p:sp>
            <p:nvSpPr>
              <p:cNvPr id="47" name="テキスト ボックス 46">
                <a:extLst>
                  <a:ext uri="{FF2B5EF4-FFF2-40B4-BE49-F238E27FC236}">
                    <a16:creationId xmlns:a16="http://schemas.microsoft.com/office/drawing/2014/main" id="{354E2538-E1A2-4C78-A31F-9737F4814AC0}"/>
                  </a:ext>
                </a:extLst>
              </p:cNvPr>
              <p:cNvSpPr txBox="1"/>
              <p:nvPr/>
            </p:nvSpPr>
            <p:spPr>
              <a:xfrm>
                <a:off x="730956" y="1746628"/>
                <a:ext cx="4935937" cy="923330"/>
              </a:xfrm>
              <a:prstGeom prst="rect">
                <a:avLst/>
              </a:prstGeom>
              <a:noFill/>
            </p:spPr>
            <p:txBody>
              <a:bodyPr wrap="square" rtlCol="0">
                <a:spAutoFit/>
              </a:bodyPr>
              <a:lstStyle/>
              <a:p>
                <a:r>
                  <a:rPr kumimoji="1" lang="ja-JP" altLang="en-US" dirty="0"/>
                  <a:t>時空点</a:t>
                </a:r>
                <a:r>
                  <a:rPr kumimoji="1" lang="en-US" altLang="ja-JP" dirty="0"/>
                  <a:t>p</a:t>
                </a:r>
                <a:r>
                  <a:rPr kumimoji="1" lang="ja-JP" altLang="en-US" dirty="0"/>
                  <a:t>を通過する隣接する２本の測地線</a:t>
                </a:r>
                <a14:m>
                  <m:oMath xmlns:m="http://schemas.openxmlformats.org/officeDocument/2006/math">
                    <m:r>
                      <a:rPr kumimoji="1" lang="en-US" altLang="ja-JP" b="0" i="1" smtClean="0">
                        <a:latin typeface="Cambria Math" panose="02040503050406030204" pitchFamily="18" charset="0"/>
                      </a:rPr>
                      <m:t>𝛾</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𝛾</m:t>
                    </m:r>
                    <m:r>
                      <a:rPr kumimoji="1" lang="en-US" altLang="ja-JP" b="0" i="1" smtClean="0">
                        <a:latin typeface="Cambria Math" panose="02040503050406030204" pitchFamily="18" charset="0"/>
                      </a:rPr>
                      <m:t>′</m:t>
                    </m:r>
                  </m:oMath>
                </a14:m>
                <a:r>
                  <a:rPr kumimoji="1" lang="ja-JP" altLang="en-US" dirty="0"/>
                  <a:t>が共に空間的曲面</a:t>
                </a:r>
                <a:r>
                  <a:rPr kumimoji="1" lang="en-US" altLang="ja-JP" dirty="0"/>
                  <a:t>S </a:t>
                </a:r>
                <a:r>
                  <a:rPr kumimoji="1" lang="ja-JP" altLang="en-US" dirty="0"/>
                  <a:t>と直交</a:t>
                </a:r>
                <a:r>
                  <a:rPr kumimoji="1" lang="en-US" altLang="ja-JP" dirty="0"/>
                  <a:t>(</a:t>
                </a:r>
                <a:r>
                  <a:rPr kumimoji="1" lang="ja-JP" altLang="en-US" dirty="0"/>
                  <a:t>点</a:t>
                </a:r>
                <a:r>
                  <a:rPr lang="en-US" altLang="ja-JP" dirty="0"/>
                  <a:t>q</a:t>
                </a:r>
                <a:r>
                  <a:rPr lang="ja-JP" altLang="en-US" dirty="0"/>
                  <a:t>を通過</a:t>
                </a:r>
                <a:r>
                  <a:rPr lang="en-US" altLang="ja-JP" dirty="0"/>
                  <a:t>)</a:t>
                </a:r>
                <a:r>
                  <a:rPr lang="ja-JP" altLang="en-US" dirty="0"/>
                  <a:t>するとき，</a:t>
                </a:r>
                <a:r>
                  <a:rPr lang="en-US" altLang="ja-JP" dirty="0"/>
                  <a:t>p</a:t>
                </a:r>
                <a:r>
                  <a:rPr lang="ja-JP" altLang="en-US" dirty="0"/>
                  <a:t>は曲面</a:t>
                </a:r>
                <a:r>
                  <a:rPr lang="en-US" altLang="ja-JP" dirty="0"/>
                  <a:t>S</a:t>
                </a:r>
                <a:r>
                  <a:rPr lang="ja-JP" altLang="en-US" dirty="0"/>
                  <a:t> </a:t>
                </a:r>
                <a:r>
                  <a:rPr lang="en-US" altLang="ja-JP" dirty="0"/>
                  <a:t>(</a:t>
                </a:r>
                <a:r>
                  <a:rPr lang="ja-JP" altLang="en-US" dirty="0"/>
                  <a:t>点</a:t>
                </a:r>
                <a:r>
                  <a:rPr lang="en-US" altLang="ja-JP" dirty="0"/>
                  <a:t>q</a:t>
                </a:r>
                <a:r>
                  <a:rPr lang="ja-JP" altLang="en-US" dirty="0"/>
                  <a:t>）と</a:t>
                </a:r>
                <a14:m>
                  <m:oMath xmlns:m="http://schemas.openxmlformats.org/officeDocument/2006/math">
                    <m:r>
                      <a:rPr lang="en-US" altLang="ja-JP" i="1">
                        <a:latin typeface="Cambria Math" panose="02040503050406030204" pitchFamily="18" charset="0"/>
                      </a:rPr>
                      <m:t>𝛾</m:t>
                    </m:r>
                  </m:oMath>
                </a14:m>
                <a:r>
                  <a:rPr kumimoji="1" lang="ja-JP" altLang="en-US" dirty="0"/>
                  <a:t>に沿って</a:t>
                </a:r>
                <a:r>
                  <a:rPr kumimoji="1" lang="ja-JP" altLang="en-US" dirty="0">
                    <a:solidFill>
                      <a:srgbClr val="0000FF"/>
                    </a:solidFill>
                  </a:rPr>
                  <a:t>共役</a:t>
                </a:r>
                <a:r>
                  <a:rPr kumimoji="1" lang="ja-JP" altLang="en-US" dirty="0"/>
                  <a:t>であるという．</a:t>
                </a:r>
              </a:p>
            </p:txBody>
          </p:sp>
        </mc:Choice>
        <mc:Fallback xmlns="">
          <p:sp>
            <p:nvSpPr>
              <p:cNvPr id="47" name="テキスト ボックス 46">
                <a:extLst>
                  <a:ext uri="{FF2B5EF4-FFF2-40B4-BE49-F238E27FC236}">
                    <a16:creationId xmlns:a16="http://schemas.microsoft.com/office/drawing/2014/main" id="{354E2538-E1A2-4C78-A31F-9737F4814AC0}"/>
                  </a:ext>
                </a:extLst>
              </p:cNvPr>
              <p:cNvSpPr txBox="1">
                <a:spLocks noRot="1" noChangeAspect="1" noMove="1" noResize="1" noEditPoints="1" noAdjustHandles="1" noChangeArrowheads="1" noChangeShapeType="1" noTextEdit="1"/>
              </p:cNvSpPr>
              <p:nvPr/>
            </p:nvSpPr>
            <p:spPr>
              <a:xfrm>
                <a:off x="730956" y="1746628"/>
                <a:ext cx="4935937" cy="923330"/>
              </a:xfrm>
              <a:prstGeom prst="rect">
                <a:avLst/>
              </a:prstGeom>
              <a:blipFill>
                <a:blip r:embed="rId5"/>
                <a:stretch>
                  <a:fillRect l="-1111" t="-5960" b="-10596"/>
                </a:stretch>
              </a:blipFill>
            </p:spPr>
            <p:txBody>
              <a:bodyPr/>
              <a:lstStyle/>
              <a:p>
                <a:r>
                  <a:rPr lang="ja-JP" altLang="en-US">
                    <a:noFill/>
                  </a:rPr>
                  <a:t> </a:t>
                </a:r>
              </a:p>
            </p:txBody>
          </p:sp>
        </mc:Fallback>
      </mc:AlternateContent>
      <p:sp>
        <p:nvSpPr>
          <p:cNvPr id="48" name="テキスト ボックス 47">
            <a:extLst>
              <a:ext uri="{FF2B5EF4-FFF2-40B4-BE49-F238E27FC236}">
                <a16:creationId xmlns:a16="http://schemas.microsoft.com/office/drawing/2014/main" id="{1F568476-AC5B-40C1-8478-19598745B3E6}"/>
              </a:ext>
            </a:extLst>
          </p:cNvPr>
          <p:cNvSpPr txBox="1"/>
          <p:nvPr/>
        </p:nvSpPr>
        <p:spPr>
          <a:xfrm>
            <a:off x="457200" y="3177156"/>
            <a:ext cx="4935938" cy="738664"/>
          </a:xfrm>
          <a:prstGeom prst="rect">
            <a:avLst/>
          </a:prstGeom>
          <a:noFill/>
        </p:spPr>
        <p:txBody>
          <a:bodyPr wrap="square" rtlCol="0">
            <a:spAutoFit/>
          </a:bodyPr>
          <a:lstStyle/>
          <a:p>
            <a:r>
              <a:rPr kumimoji="1" lang="ja-JP" altLang="en-US" sz="2400" dirty="0">
                <a:solidFill>
                  <a:srgbClr val="0000FF"/>
                </a:solidFill>
                <a:effectLst>
                  <a:outerShdw blurRad="38100" dist="38100" dir="2700000" algn="tl">
                    <a:srgbClr val="000000">
                      <a:alpha val="43137"/>
                    </a:srgbClr>
                  </a:outerShdw>
                </a:effectLst>
              </a:rPr>
              <a:t>光的共役点定理 </a:t>
            </a:r>
            <a:endParaRPr kumimoji="1" lang="en-US" altLang="ja-JP" sz="2400" dirty="0">
              <a:solidFill>
                <a:srgbClr val="0000FF"/>
              </a:solidFill>
              <a:effectLst>
                <a:outerShdw blurRad="38100" dist="38100" dir="2700000" algn="tl">
                  <a:srgbClr val="000000">
                    <a:alpha val="43137"/>
                  </a:srgbClr>
                </a:outerShdw>
              </a:effectLst>
            </a:endParaRPr>
          </a:p>
          <a:p>
            <a:r>
              <a:rPr kumimoji="1" lang="en-US" altLang="ja-JP" dirty="0"/>
              <a:t>[Penrose 1965; Hawking, Ellis 1973]</a:t>
            </a:r>
            <a:endParaRPr kumimoji="1" lang="ja-JP" altLang="en-US" sz="2400" dirty="0"/>
          </a:p>
        </p:txBody>
      </p:sp>
      <p:grpSp>
        <p:nvGrpSpPr>
          <p:cNvPr id="70" name="グループ化 69">
            <a:extLst>
              <a:ext uri="{FF2B5EF4-FFF2-40B4-BE49-F238E27FC236}">
                <a16:creationId xmlns:a16="http://schemas.microsoft.com/office/drawing/2014/main" id="{CD8BBA4C-4811-4830-9305-59380A2C2442}"/>
              </a:ext>
            </a:extLst>
          </p:cNvPr>
          <p:cNvGrpSpPr/>
          <p:nvPr/>
        </p:nvGrpSpPr>
        <p:grpSpPr>
          <a:xfrm>
            <a:off x="6542101" y="864530"/>
            <a:ext cx="1728192" cy="2044252"/>
            <a:chOff x="6174223" y="695915"/>
            <a:chExt cx="1221897" cy="1751393"/>
          </a:xfrm>
        </p:grpSpPr>
        <p:sp>
          <p:nvSpPr>
            <p:cNvPr id="51" name="フリーフォーム: 図形 50">
              <a:extLst>
                <a:ext uri="{FF2B5EF4-FFF2-40B4-BE49-F238E27FC236}">
                  <a16:creationId xmlns:a16="http://schemas.microsoft.com/office/drawing/2014/main" id="{A9C5F560-F74F-40AB-8D23-DF0F9E35A475}"/>
                </a:ext>
              </a:extLst>
            </p:cNvPr>
            <p:cNvSpPr/>
            <p:nvPr/>
          </p:nvSpPr>
          <p:spPr>
            <a:xfrm>
              <a:off x="6174223" y="1796432"/>
              <a:ext cx="979136" cy="517890"/>
            </a:xfrm>
            <a:custGeom>
              <a:avLst/>
              <a:gdLst>
                <a:gd name="connsiteX0" fmla="*/ 0 w 979136"/>
                <a:gd name="connsiteY0" fmla="*/ 0 h 517890"/>
                <a:gd name="connsiteX1" fmla="*/ 525982 w 979136"/>
                <a:gd name="connsiteY1" fmla="*/ 161841 h 517890"/>
                <a:gd name="connsiteX2" fmla="*/ 979136 w 979136"/>
                <a:gd name="connsiteY2" fmla="*/ 517890 h 517890"/>
                <a:gd name="connsiteX3" fmla="*/ 979136 w 979136"/>
                <a:gd name="connsiteY3" fmla="*/ 517890 h 517890"/>
              </a:gdLst>
              <a:ahLst/>
              <a:cxnLst>
                <a:cxn ang="0">
                  <a:pos x="connsiteX0" y="connsiteY0"/>
                </a:cxn>
                <a:cxn ang="0">
                  <a:pos x="connsiteX1" y="connsiteY1"/>
                </a:cxn>
                <a:cxn ang="0">
                  <a:pos x="connsiteX2" y="connsiteY2"/>
                </a:cxn>
                <a:cxn ang="0">
                  <a:pos x="connsiteX3" y="connsiteY3"/>
                </a:cxn>
              </a:cxnLst>
              <a:rect l="l" t="t" r="r" b="b"/>
              <a:pathLst>
                <a:path w="979136" h="517890">
                  <a:moveTo>
                    <a:pt x="0" y="0"/>
                  </a:moveTo>
                  <a:cubicBezTo>
                    <a:pt x="181396" y="37763"/>
                    <a:pt x="362793" y="75526"/>
                    <a:pt x="525982" y="161841"/>
                  </a:cubicBezTo>
                  <a:cubicBezTo>
                    <a:pt x="689171" y="248156"/>
                    <a:pt x="979136" y="517890"/>
                    <a:pt x="979136" y="517890"/>
                  </a:cubicBezTo>
                  <a:lnTo>
                    <a:pt x="979136" y="517890"/>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フリーフォーム: 図形 51">
              <a:extLst>
                <a:ext uri="{FF2B5EF4-FFF2-40B4-BE49-F238E27FC236}">
                  <a16:creationId xmlns:a16="http://schemas.microsoft.com/office/drawing/2014/main" id="{EED25AA3-8580-4C5E-8B47-230A45DE7330}"/>
                </a:ext>
              </a:extLst>
            </p:cNvPr>
            <p:cNvSpPr/>
            <p:nvPr/>
          </p:nvSpPr>
          <p:spPr>
            <a:xfrm>
              <a:off x="6481720" y="825388"/>
              <a:ext cx="914400" cy="1035780"/>
            </a:xfrm>
            <a:custGeom>
              <a:avLst/>
              <a:gdLst>
                <a:gd name="connsiteX0" fmla="*/ 0 w 914400"/>
                <a:gd name="connsiteY0" fmla="*/ 1035780 h 1035780"/>
                <a:gd name="connsiteX1" fmla="*/ 186117 w 914400"/>
                <a:gd name="connsiteY1" fmla="*/ 655454 h 1035780"/>
                <a:gd name="connsiteX2" fmla="*/ 914400 w 914400"/>
                <a:gd name="connsiteY2" fmla="*/ 0 h 1035780"/>
              </a:gdLst>
              <a:ahLst/>
              <a:cxnLst>
                <a:cxn ang="0">
                  <a:pos x="connsiteX0" y="connsiteY0"/>
                </a:cxn>
                <a:cxn ang="0">
                  <a:pos x="connsiteX1" y="connsiteY1"/>
                </a:cxn>
                <a:cxn ang="0">
                  <a:pos x="connsiteX2" y="connsiteY2"/>
                </a:cxn>
              </a:cxnLst>
              <a:rect l="l" t="t" r="r" b="b"/>
              <a:pathLst>
                <a:path w="914400" h="1035780">
                  <a:moveTo>
                    <a:pt x="0" y="1035780"/>
                  </a:moveTo>
                  <a:cubicBezTo>
                    <a:pt x="16858" y="931932"/>
                    <a:pt x="33717" y="828084"/>
                    <a:pt x="186117" y="655454"/>
                  </a:cubicBezTo>
                  <a:cubicBezTo>
                    <a:pt x="338517" y="482824"/>
                    <a:pt x="626458" y="241412"/>
                    <a:pt x="91440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フリーフォーム: 図形 52">
              <a:extLst>
                <a:ext uri="{FF2B5EF4-FFF2-40B4-BE49-F238E27FC236}">
                  <a16:creationId xmlns:a16="http://schemas.microsoft.com/office/drawing/2014/main" id="{0D44856A-9368-4B4A-A24A-D740FFF74B13}"/>
                </a:ext>
              </a:extLst>
            </p:cNvPr>
            <p:cNvSpPr/>
            <p:nvPr/>
          </p:nvSpPr>
          <p:spPr>
            <a:xfrm>
              <a:off x="6643561" y="695915"/>
              <a:ext cx="695915" cy="1254266"/>
            </a:xfrm>
            <a:custGeom>
              <a:avLst/>
              <a:gdLst>
                <a:gd name="connsiteX0" fmla="*/ 0 w 695915"/>
                <a:gd name="connsiteY0" fmla="*/ 1254266 h 1254266"/>
                <a:gd name="connsiteX1" fmla="*/ 275129 w 695915"/>
                <a:gd name="connsiteY1" fmla="*/ 784927 h 1254266"/>
                <a:gd name="connsiteX2" fmla="*/ 695915 w 695915"/>
                <a:gd name="connsiteY2" fmla="*/ 0 h 1254266"/>
              </a:gdLst>
              <a:ahLst/>
              <a:cxnLst>
                <a:cxn ang="0">
                  <a:pos x="connsiteX0" y="connsiteY0"/>
                </a:cxn>
                <a:cxn ang="0">
                  <a:pos x="connsiteX1" y="connsiteY1"/>
                </a:cxn>
                <a:cxn ang="0">
                  <a:pos x="connsiteX2" y="connsiteY2"/>
                </a:cxn>
              </a:cxnLst>
              <a:rect l="l" t="t" r="r" b="b"/>
              <a:pathLst>
                <a:path w="695915" h="1254266">
                  <a:moveTo>
                    <a:pt x="0" y="1254266"/>
                  </a:moveTo>
                  <a:cubicBezTo>
                    <a:pt x="79571" y="1124118"/>
                    <a:pt x="159143" y="993971"/>
                    <a:pt x="275129" y="784927"/>
                  </a:cubicBezTo>
                  <a:cubicBezTo>
                    <a:pt x="391115" y="575883"/>
                    <a:pt x="543515" y="287941"/>
                    <a:pt x="695915"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8" name="グループ化 57">
              <a:extLst>
                <a:ext uri="{FF2B5EF4-FFF2-40B4-BE49-F238E27FC236}">
                  <a16:creationId xmlns:a16="http://schemas.microsoft.com/office/drawing/2014/main" id="{EE6F4FED-61D8-4F29-87AF-57DA139A1B70}"/>
                </a:ext>
              </a:extLst>
            </p:cNvPr>
            <p:cNvGrpSpPr>
              <a:grpSpLocks noChangeAspect="1"/>
            </p:cNvGrpSpPr>
            <p:nvPr/>
          </p:nvGrpSpPr>
          <p:grpSpPr>
            <a:xfrm rot="11572734" flipH="1">
              <a:off x="6357560" y="1766498"/>
              <a:ext cx="133226" cy="99920"/>
              <a:chOff x="6732240" y="3212976"/>
              <a:chExt cx="288032" cy="216024"/>
            </a:xfrm>
          </p:grpSpPr>
          <p:cxnSp>
            <p:nvCxnSpPr>
              <p:cNvPr id="55" name="直線コネクタ 54">
                <a:extLst>
                  <a:ext uri="{FF2B5EF4-FFF2-40B4-BE49-F238E27FC236}">
                    <a16:creationId xmlns:a16="http://schemas.microsoft.com/office/drawing/2014/main" id="{B056F6A0-4E8C-42A5-A142-ADF7A9AC013A}"/>
                  </a:ext>
                </a:extLst>
              </p:cNvPr>
              <p:cNvCxnSpPr>
                <a:cxnSpLocks noChangeAspect="1"/>
              </p:cNvCxnSpPr>
              <p:nvPr/>
            </p:nvCxnSpPr>
            <p:spPr>
              <a:xfrm flipV="1">
                <a:off x="6732240" y="3212976"/>
                <a:ext cx="0" cy="21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7A14852D-24D5-4236-B6C1-7667273B8DA4}"/>
                  </a:ext>
                </a:extLst>
              </p:cNvPr>
              <p:cNvCxnSpPr>
                <a:cxnSpLocks noChangeAspect="1"/>
              </p:cNvCxnSpPr>
              <p:nvPr/>
            </p:nvCxnSpPr>
            <p:spPr>
              <a:xfrm>
                <a:off x="6732240" y="3429000"/>
                <a:ext cx="2880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9" name="グループ化 58">
              <a:extLst>
                <a:ext uri="{FF2B5EF4-FFF2-40B4-BE49-F238E27FC236}">
                  <a16:creationId xmlns:a16="http://schemas.microsoft.com/office/drawing/2014/main" id="{B26205B5-2D59-47AF-BCE3-FB72CC72F49C}"/>
                </a:ext>
              </a:extLst>
            </p:cNvPr>
            <p:cNvGrpSpPr>
              <a:grpSpLocks noChangeAspect="1"/>
            </p:cNvGrpSpPr>
            <p:nvPr/>
          </p:nvGrpSpPr>
          <p:grpSpPr>
            <a:xfrm rot="12342093">
              <a:off x="6677858" y="1889247"/>
              <a:ext cx="124293" cy="93220"/>
              <a:chOff x="6732240" y="3212976"/>
              <a:chExt cx="288032" cy="216024"/>
            </a:xfrm>
          </p:grpSpPr>
          <p:cxnSp>
            <p:nvCxnSpPr>
              <p:cNvPr id="60" name="直線コネクタ 59">
                <a:extLst>
                  <a:ext uri="{FF2B5EF4-FFF2-40B4-BE49-F238E27FC236}">
                    <a16:creationId xmlns:a16="http://schemas.microsoft.com/office/drawing/2014/main" id="{13941270-8D2C-4EA7-B198-A645CB658CE9}"/>
                  </a:ext>
                </a:extLst>
              </p:cNvPr>
              <p:cNvCxnSpPr>
                <a:cxnSpLocks noChangeAspect="1"/>
              </p:cNvCxnSpPr>
              <p:nvPr/>
            </p:nvCxnSpPr>
            <p:spPr>
              <a:xfrm flipV="1">
                <a:off x="6732240" y="3212976"/>
                <a:ext cx="0" cy="21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EB19C2FB-34A6-4F39-AC75-B7B311461126}"/>
                  </a:ext>
                </a:extLst>
              </p:cNvPr>
              <p:cNvCxnSpPr>
                <a:cxnSpLocks noChangeAspect="1"/>
              </p:cNvCxnSpPr>
              <p:nvPr/>
            </p:nvCxnSpPr>
            <p:spPr>
              <a:xfrm>
                <a:off x="6732240" y="3429000"/>
                <a:ext cx="2880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2" name="テキスト ボックス 61">
              <a:extLst>
                <a:ext uri="{FF2B5EF4-FFF2-40B4-BE49-F238E27FC236}">
                  <a16:creationId xmlns:a16="http://schemas.microsoft.com/office/drawing/2014/main" id="{FED2BD68-A577-4954-AAA6-1FF91DE3992F}"/>
                </a:ext>
              </a:extLst>
            </p:cNvPr>
            <p:cNvSpPr txBox="1"/>
            <p:nvPr/>
          </p:nvSpPr>
          <p:spPr>
            <a:xfrm>
              <a:off x="6627101" y="2047198"/>
              <a:ext cx="297376" cy="400110"/>
            </a:xfrm>
            <a:prstGeom prst="rect">
              <a:avLst/>
            </a:prstGeom>
            <a:noFill/>
          </p:spPr>
          <p:txBody>
            <a:bodyPr wrap="square" rtlCol="0">
              <a:spAutoFit/>
            </a:bodyPr>
            <a:lstStyle/>
            <a:p>
              <a:r>
                <a:rPr kumimoji="1" lang="en-US" altLang="ja-JP" sz="2000" dirty="0">
                  <a:solidFill>
                    <a:srgbClr val="C00000"/>
                  </a:solidFill>
                </a:rPr>
                <a:t>S</a:t>
              </a:r>
              <a:endParaRPr kumimoji="1" lang="ja-JP" altLang="en-US" sz="2000" dirty="0">
                <a:solidFill>
                  <a:srgbClr val="C00000"/>
                </a:solidFill>
              </a:endParaRPr>
            </a:p>
          </p:txBody>
        </p:sp>
        <p:sp>
          <p:nvSpPr>
            <p:cNvPr id="65" name="テキスト ボックス 64">
              <a:extLst>
                <a:ext uri="{FF2B5EF4-FFF2-40B4-BE49-F238E27FC236}">
                  <a16:creationId xmlns:a16="http://schemas.microsoft.com/office/drawing/2014/main" id="{4618B3A6-2DDE-446E-9C99-4E08C8B842DF}"/>
                </a:ext>
              </a:extLst>
            </p:cNvPr>
            <p:cNvSpPr txBox="1"/>
            <p:nvPr/>
          </p:nvSpPr>
          <p:spPr>
            <a:xfrm>
              <a:off x="7177511" y="873707"/>
              <a:ext cx="212478" cy="400110"/>
            </a:xfrm>
            <a:prstGeom prst="rect">
              <a:avLst/>
            </a:prstGeom>
            <a:noFill/>
          </p:spPr>
          <p:txBody>
            <a:bodyPr wrap="square" rtlCol="0">
              <a:spAutoFit/>
            </a:bodyPr>
            <a:lstStyle/>
            <a:p>
              <a:r>
                <a:rPr kumimoji="1" lang="en-US" altLang="ja-JP" sz="2000" dirty="0"/>
                <a:t>p</a:t>
              </a:r>
              <a:endParaRPr kumimoji="1" lang="ja-JP" altLang="en-US" sz="2000" dirty="0"/>
            </a:p>
          </p:txBody>
        </p:sp>
        <p:sp>
          <p:nvSpPr>
            <p:cNvPr id="66" name="楕円 65">
              <a:extLst>
                <a:ext uri="{FF2B5EF4-FFF2-40B4-BE49-F238E27FC236}">
                  <a16:creationId xmlns:a16="http://schemas.microsoft.com/office/drawing/2014/main" id="{245EAA2D-3D3F-4009-903D-0E1F856787DA}"/>
                </a:ext>
              </a:extLst>
            </p:cNvPr>
            <p:cNvSpPr>
              <a:spLocks noChangeAspect="1"/>
            </p:cNvSpPr>
            <p:nvPr/>
          </p:nvSpPr>
          <p:spPr>
            <a:xfrm>
              <a:off x="7135380" y="988253"/>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67" name="テキスト ボックス 66">
                  <a:extLst>
                    <a:ext uri="{FF2B5EF4-FFF2-40B4-BE49-F238E27FC236}">
                      <a16:creationId xmlns:a16="http://schemas.microsoft.com/office/drawing/2014/main" id="{5698E481-FC72-459F-BA5B-995DF24FEA6E}"/>
                    </a:ext>
                  </a:extLst>
                </p:cNvPr>
                <p:cNvSpPr txBox="1"/>
                <p:nvPr/>
              </p:nvSpPr>
              <p:spPr>
                <a:xfrm>
                  <a:off x="6902647" y="1454696"/>
                  <a:ext cx="17774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𝛾</m:t>
                        </m:r>
                      </m:oMath>
                    </m:oMathPara>
                  </a14:m>
                  <a:endParaRPr kumimoji="1" lang="ja-JP" altLang="en-US" dirty="0"/>
                </a:p>
              </p:txBody>
            </p:sp>
          </mc:Choice>
          <mc:Fallback xmlns="">
            <p:sp>
              <p:nvSpPr>
                <p:cNvPr id="67" name="テキスト ボックス 66">
                  <a:extLst>
                    <a:ext uri="{FF2B5EF4-FFF2-40B4-BE49-F238E27FC236}">
                      <a16:creationId xmlns:a16="http://schemas.microsoft.com/office/drawing/2014/main" id="{5698E481-FC72-459F-BA5B-995DF24FEA6E}"/>
                    </a:ext>
                  </a:extLst>
                </p:cNvPr>
                <p:cNvSpPr txBox="1">
                  <a:spLocks noRot="1" noChangeAspect="1" noMove="1" noResize="1" noEditPoints="1" noAdjustHandles="1" noChangeArrowheads="1" noChangeShapeType="1" noTextEdit="1"/>
                </p:cNvSpPr>
                <p:nvPr/>
              </p:nvSpPr>
              <p:spPr>
                <a:xfrm>
                  <a:off x="6902647" y="1454696"/>
                  <a:ext cx="177741" cy="276999"/>
                </a:xfrm>
                <a:prstGeom prst="rect">
                  <a:avLst/>
                </a:prstGeom>
                <a:blipFill>
                  <a:blip r:embed="rId8"/>
                  <a:stretch>
                    <a:fillRect l="-7317" r="-7317" b="-377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9" name="テキスト ボックス 68">
                  <a:extLst>
                    <a:ext uri="{FF2B5EF4-FFF2-40B4-BE49-F238E27FC236}">
                      <a16:creationId xmlns:a16="http://schemas.microsoft.com/office/drawing/2014/main" id="{41EA7C27-A1D2-4C0B-BD30-5C4663457226}"/>
                    </a:ext>
                  </a:extLst>
                </p:cNvPr>
                <p:cNvSpPr txBox="1"/>
                <p:nvPr/>
              </p:nvSpPr>
              <p:spPr>
                <a:xfrm>
                  <a:off x="6469985" y="1275737"/>
                  <a:ext cx="23083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𝛾</m:t>
                        </m:r>
                        <m:r>
                          <a:rPr kumimoji="1" lang="en-US" altLang="ja-JP" b="0" i="1" smtClean="0">
                            <a:latin typeface="Cambria Math" panose="02040503050406030204" pitchFamily="18" charset="0"/>
                          </a:rPr>
                          <m:t>′</m:t>
                        </m:r>
                      </m:oMath>
                    </m:oMathPara>
                  </a14:m>
                  <a:endParaRPr kumimoji="1" lang="ja-JP" altLang="en-US" dirty="0"/>
                </a:p>
              </p:txBody>
            </p:sp>
          </mc:Choice>
          <mc:Fallback xmlns="">
            <p:sp>
              <p:nvSpPr>
                <p:cNvPr id="69" name="テキスト ボックス 68">
                  <a:extLst>
                    <a:ext uri="{FF2B5EF4-FFF2-40B4-BE49-F238E27FC236}">
                      <a16:creationId xmlns:a16="http://schemas.microsoft.com/office/drawing/2014/main" id="{41EA7C27-A1D2-4C0B-BD30-5C4663457226}"/>
                    </a:ext>
                  </a:extLst>
                </p:cNvPr>
                <p:cNvSpPr txBox="1">
                  <a:spLocks noRot="1" noChangeAspect="1" noMove="1" noResize="1" noEditPoints="1" noAdjustHandles="1" noChangeArrowheads="1" noChangeShapeType="1" noTextEdit="1"/>
                </p:cNvSpPr>
                <p:nvPr/>
              </p:nvSpPr>
              <p:spPr>
                <a:xfrm>
                  <a:off x="6469985" y="1275737"/>
                  <a:ext cx="230832" cy="276999"/>
                </a:xfrm>
                <a:prstGeom prst="rect">
                  <a:avLst/>
                </a:prstGeom>
                <a:blipFill>
                  <a:blip r:embed="rId9"/>
                  <a:stretch>
                    <a:fillRect l="-13208" t="-5660" r="-13208" b="-15094"/>
                  </a:stretch>
                </a:blipFill>
              </p:spPr>
              <p:txBody>
                <a:bodyPr/>
                <a:lstStyle/>
                <a:p>
                  <a:r>
                    <a:rPr lang="ja-JP" altLang="en-US">
                      <a:noFill/>
                    </a:rPr>
                    <a:t> </a:t>
                  </a:r>
                </a:p>
              </p:txBody>
            </p:sp>
          </mc:Fallback>
        </mc:AlternateContent>
      </p:grpSp>
      <p:grpSp>
        <p:nvGrpSpPr>
          <p:cNvPr id="9" name="グループ化 8">
            <a:extLst>
              <a:ext uri="{FF2B5EF4-FFF2-40B4-BE49-F238E27FC236}">
                <a16:creationId xmlns:a16="http://schemas.microsoft.com/office/drawing/2014/main" id="{453C1F19-30D5-41D9-98A5-6F6C100EA21D}"/>
              </a:ext>
            </a:extLst>
          </p:cNvPr>
          <p:cNvGrpSpPr/>
          <p:nvPr/>
        </p:nvGrpSpPr>
        <p:grpSpPr>
          <a:xfrm>
            <a:off x="5996455" y="5517926"/>
            <a:ext cx="2736299" cy="584775"/>
            <a:chOff x="5996455" y="5517926"/>
            <a:chExt cx="2736299" cy="584775"/>
          </a:xfrm>
        </p:grpSpPr>
        <p:sp>
          <p:nvSpPr>
            <p:cNvPr id="83" name="テキスト ボックス 82">
              <a:extLst>
                <a:ext uri="{FF2B5EF4-FFF2-40B4-BE49-F238E27FC236}">
                  <a16:creationId xmlns:a16="http://schemas.microsoft.com/office/drawing/2014/main" id="{6431BA10-01B2-4A67-957D-9CB6E898E7CE}"/>
                </a:ext>
              </a:extLst>
            </p:cNvPr>
            <p:cNvSpPr txBox="1"/>
            <p:nvPr/>
          </p:nvSpPr>
          <p:spPr>
            <a:xfrm>
              <a:off x="5996455" y="5517926"/>
              <a:ext cx="2736299" cy="584775"/>
            </a:xfrm>
            <a:prstGeom prst="rect">
              <a:avLst/>
            </a:prstGeom>
            <a:noFill/>
          </p:spPr>
          <p:txBody>
            <a:bodyPr wrap="square" rtlCol="0">
              <a:spAutoFit/>
            </a:bodyPr>
            <a:lstStyle/>
            <a:p>
              <a:r>
                <a:rPr kumimoji="1" lang="ja-JP" altLang="en-US" sz="1600" dirty="0"/>
                <a:t>静的</a:t>
              </a:r>
              <a:r>
                <a:rPr kumimoji="1" lang="en-US" altLang="ja-JP" sz="1600" dirty="0"/>
                <a:t>Einstein</a:t>
              </a:r>
              <a:r>
                <a:rPr kumimoji="1" lang="ja-JP" altLang="en-US" sz="1600" dirty="0"/>
                <a:t>宇宙</a:t>
              </a:r>
              <a:endParaRPr kumimoji="1" lang="en-US" altLang="ja-JP" sz="1600" dirty="0"/>
            </a:p>
            <a:p>
              <a:r>
                <a:rPr kumimoji="1" lang="ja-JP" altLang="en-US" sz="1600" dirty="0"/>
                <a:t>における光錐と共役点</a:t>
              </a:r>
            </a:p>
          </p:txBody>
        </p:sp>
        <p:pic>
          <p:nvPicPr>
            <p:cNvPr id="8" name="図 7" descr="\documentclass{article}&#10;\input hkmac_Iguana&#10;\usepackage{color}&#10;\pagestyle{empty}&#10;\begin{document}&#10;$$&#10;\RF\times S^3&#10;$$&#10;&#10;&#10;\end{document}" title="IguanaTex Bitmap Display">
              <a:extLst>
                <a:ext uri="{FF2B5EF4-FFF2-40B4-BE49-F238E27FC236}">
                  <a16:creationId xmlns:a16="http://schemas.microsoft.com/office/drawing/2014/main" id="{9590E923-94C3-42ED-B27F-D94B372E369B}"/>
                </a:ext>
              </a:extLst>
            </p:cNvPr>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7652942" y="5587066"/>
              <a:ext cx="674828" cy="207111"/>
            </a:xfrm>
            <a:prstGeom prst="rect">
              <a:avLst/>
            </a:prstGeom>
          </p:spPr>
        </p:pic>
      </p:grpSp>
      <p:grpSp>
        <p:nvGrpSpPr>
          <p:cNvPr id="101" name="グループ化 100">
            <a:extLst>
              <a:ext uri="{FF2B5EF4-FFF2-40B4-BE49-F238E27FC236}">
                <a16:creationId xmlns:a16="http://schemas.microsoft.com/office/drawing/2014/main" id="{041F3E9A-D8A5-4114-B3EE-BE79E049E58B}"/>
              </a:ext>
            </a:extLst>
          </p:cNvPr>
          <p:cNvGrpSpPr/>
          <p:nvPr/>
        </p:nvGrpSpPr>
        <p:grpSpPr>
          <a:xfrm>
            <a:off x="5996455" y="3191659"/>
            <a:ext cx="2194510" cy="2276094"/>
            <a:chOff x="5913916" y="3438181"/>
            <a:chExt cx="2194510" cy="2276094"/>
          </a:xfrm>
        </p:grpSpPr>
        <p:grpSp>
          <p:nvGrpSpPr>
            <p:cNvPr id="90" name="グループ化 89">
              <a:extLst>
                <a:ext uri="{FF2B5EF4-FFF2-40B4-BE49-F238E27FC236}">
                  <a16:creationId xmlns:a16="http://schemas.microsoft.com/office/drawing/2014/main" id="{E2901D27-2D9C-49A8-99B6-67B67F4EFA15}"/>
                </a:ext>
              </a:extLst>
            </p:cNvPr>
            <p:cNvGrpSpPr/>
            <p:nvPr/>
          </p:nvGrpSpPr>
          <p:grpSpPr>
            <a:xfrm>
              <a:off x="6324115" y="3438181"/>
              <a:ext cx="1498336" cy="2249171"/>
              <a:chOff x="5962518" y="3589104"/>
              <a:chExt cx="1498336" cy="2249171"/>
            </a:xfrm>
          </p:grpSpPr>
          <p:sp>
            <p:nvSpPr>
              <p:cNvPr id="87" name="直角三角形 86">
                <a:extLst>
                  <a:ext uri="{FF2B5EF4-FFF2-40B4-BE49-F238E27FC236}">
                    <a16:creationId xmlns:a16="http://schemas.microsoft.com/office/drawing/2014/main" id="{13BC501F-AA2E-46CD-A833-5D32139A8A4F}"/>
                  </a:ext>
                </a:extLst>
              </p:cNvPr>
              <p:cNvSpPr/>
              <p:nvPr/>
            </p:nvSpPr>
            <p:spPr>
              <a:xfrm flipH="1">
                <a:off x="5971936" y="4862786"/>
                <a:ext cx="1463743" cy="830888"/>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フリーフォーム: 図形 79">
                <a:extLst>
                  <a:ext uri="{FF2B5EF4-FFF2-40B4-BE49-F238E27FC236}">
                    <a16:creationId xmlns:a16="http://schemas.microsoft.com/office/drawing/2014/main" id="{F3F62809-F509-4DE0-BB18-158A157B891B}"/>
                  </a:ext>
                </a:extLst>
              </p:cNvPr>
              <p:cNvSpPr/>
              <p:nvPr/>
            </p:nvSpPr>
            <p:spPr>
              <a:xfrm>
                <a:off x="5988544" y="4854589"/>
                <a:ext cx="1455666" cy="841572"/>
              </a:xfrm>
              <a:custGeom>
                <a:avLst/>
                <a:gdLst>
                  <a:gd name="connsiteX0" fmla="*/ 0 w 1455666"/>
                  <a:gd name="connsiteY0" fmla="*/ 841572 h 841572"/>
                  <a:gd name="connsiteX1" fmla="*/ 64736 w 1455666"/>
                  <a:gd name="connsiteY1" fmla="*/ 631179 h 841572"/>
                  <a:gd name="connsiteX2" fmla="*/ 331774 w 1455666"/>
                  <a:gd name="connsiteY2" fmla="*/ 315589 h 841572"/>
                  <a:gd name="connsiteX3" fmla="*/ 930584 w 1455666"/>
                  <a:gd name="connsiteY3" fmla="*/ 121381 h 841572"/>
                  <a:gd name="connsiteX4" fmla="*/ 1383738 w 1455666"/>
                  <a:gd name="connsiteY4" fmla="*/ 48552 h 841572"/>
                  <a:gd name="connsiteX5" fmla="*/ 1448474 w 1455666"/>
                  <a:gd name="connsiteY5" fmla="*/ 0 h 84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5666" h="841572">
                    <a:moveTo>
                      <a:pt x="0" y="841572"/>
                    </a:moveTo>
                    <a:cubicBezTo>
                      <a:pt x="4720" y="780207"/>
                      <a:pt x="9440" y="718843"/>
                      <a:pt x="64736" y="631179"/>
                    </a:cubicBezTo>
                    <a:cubicBezTo>
                      <a:pt x="120032" y="543515"/>
                      <a:pt x="187466" y="400555"/>
                      <a:pt x="331774" y="315589"/>
                    </a:cubicBezTo>
                    <a:cubicBezTo>
                      <a:pt x="476082" y="230623"/>
                      <a:pt x="755257" y="165887"/>
                      <a:pt x="930584" y="121381"/>
                    </a:cubicBezTo>
                    <a:cubicBezTo>
                      <a:pt x="1105911" y="76875"/>
                      <a:pt x="1297423" y="68782"/>
                      <a:pt x="1383738" y="48552"/>
                    </a:cubicBezTo>
                    <a:cubicBezTo>
                      <a:pt x="1470053" y="28322"/>
                      <a:pt x="1459263" y="14161"/>
                      <a:pt x="1448474" y="0"/>
                    </a:cubicBezTo>
                  </a:path>
                </a:pathLst>
              </a:custGeom>
              <a:solidFill>
                <a:schemeClr val="bg1">
                  <a:lumMod val="65000"/>
                </a:schemeClr>
              </a:solidFill>
              <a:ln>
                <a:solidFill>
                  <a:srgbClr val="17DF4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78" name="グループ化 77">
                <a:extLst>
                  <a:ext uri="{FF2B5EF4-FFF2-40B4-BE49-F238E27FC236}">
                    <a16:creationId xmlns:a16="http://schemas.microsoft.com/office/drawing/2014/main" id="{A55835FC-7841-4D6F-A687-49DC36C0EF47}"/>
                  </a:ext>
                </a:extLst>
              </p:cNvPr>
              <p:cNvGrpSpPr/>
              <p:nvPr/>
            </p:nvGrpSpPr>
            <p:grpSpPr>
              <a:xfrm>
                <a:off x="5983070" y="3589104"/>
                <a:ext cx="1461517" cy="2249171"/>
                <a:chOff x="6011890" y="3268646"/>
                <a:chExt cx="1461517" cy="2249171"/>
              </a:xfrm>
              <a:solidFill>
                <a:schemeClr val="bg2">
                  <a:lumMod val="20000"/>
                  <a:lumOff val="80000"/>
                </a:schemeClr>
              </a:solidFill>
            </p:grpSpPr>
            <p:cxnSp>
              <p:nvCxnSpPr>
                <p:cNvPr id="72" name="直線コネクタ 71">
                  <a:extLst>
                    <a:ext uri="{FF2B5EF4-FFF2-40B4-BE49-F238E27FC236}">
                      <a16:creationId xmlns:a16="http://schemas.microsoft.com/office/drawing/2014/main" id="{6767C53A-1565-46CD-A147-76CA5AD322C2}"/>
                    </a:ext>
                  </a:extLst>
                </p:cNvPr>
                <p:cNvCxnSpPr/>
                <p:nvPr/>
              </p:nvCxnSpPr>
              <p:spPr>
                <a:xfrm>
                  <a:off x="6012160" y="3429000"/>
                  <a:ext cx="0" cy="1944216"/>
                </a:xfrm>
                <a:prstGeom prst="line">
                  <a:avLst/>
                </a:prstGeom>
                <a:grpFill/>
              </p:spPr>
              <p:style>
                <a:lnRef idx="1">
                  <a:schemeClr val="dk1"/>
                </a:lnRef>
                <a:fillRef idx="0">
                  <a:schemeClr val="dk1"/>
                </a:fillRef>
                <a:effectRef idx="0">
                  <a:schemeClr val="dk1"/>
                </a:effectRef>
                <a:fontRef idx="minor">
                  <a:schemeClr val="tx1"/>
                </a:fontRef>
              </p:style>
            </p:cxnSp>
            <p:cxnSp>
              <p:nvCxnSpPr>
                <p:cNvPr id="74" name="直線コネクタ 73">
                  <a:extLst>
                    <a:ext uri="{FF2B5EF4-FFF2-40B4-BE49-F238E27FC236}">
                      <a16:creationId xmlns:a16="http://schemas.microsoft.com/office/drawing/2014/main" id="{F388830A-A990-4E47-9DE7-F936B2065DA7}"/>
                    </a:ext>
                  </a:extLst>
                </p:cNvPr>
                <p:cNvCxnSpPr>
                  <a:cxnSpLocks/>
                </p:cNvCxnSpPr>
                <p:nvPr/>
              </p:nvCxnSpPr>
              <p:spPr>
                <a:xfrm>
                  <a:off x="7473407" y="3429000"/>
                  <a:ext cx="0" cy="1944216"/>
                </a:xfrm>
                <a:prstGeom prst="line">
                  <a:avLst/>
                </a:prstGeom>
                <a:grpFill/>
              </p:spPr>
              <p:style>
                <a:lnRef idx="1">
                  <a:schemeClr val="dk1"/>
                </a:lnRef>
                <a:fillRef idx="0">
                  <a:schemeClr val="dk1"/>
                </a:fillRef>
                <a:effectRef idx="0">
                  <a:schemeClr val="dk1"/>
                </a:effectRef>
                <a:fontRef idx="minor">
                  <a:schemeClr val="tx1"/>
                </a:fontRef>
              </p:style>
            </p:cxnSp>
            <p:sp>
              <p:nvSpPr>
                <p:cNvPr id="75" name="楕円 74">
                  <a:extLst>
                    <a:ext uri="{FF2B5EF4-FFF2-40B4-BE49-F238E27FC236}">
                      <a16:creationId xmlns:a16="http://schemas.microsoft.com/office/drawing/2014/main" id="{ACBC629D-EF16-409A-8FB7-2B82303055E7}"/>
                    </a:ext>
                  </a:extLst>
                </p:cNvPr>
                <p:cNvSpPr/>
                <p:nvPr/>
              </p:nvSpPr>
              <p:spPr>
                <a:xfrm>
                  <a:off x="6011890" y="3268646"/>
                  <a:ext cx="1453496" cy="288032"/>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楕円 76">
                  <a:extLst>
                    <a:ext uri="{FF2B5EF4-FFF2-40B4-BE49-F238E27FC236}">
                      <a16:creationId xmlns:a16="http://schemas.microsoft.com/office/drawing/2014/main" id="{F2F67D23-D1C4-47C0-97B7-45653FCB440C}"/>
                    </a:ext>
                  </a:extLst>
                </p:cNvPr>
                <p:cNvSpPr/>
                <p:nvPr/>
              </p:nvSpPr>
              <p:spPr>
                <a:xfrm>
                  <a:off x="6018449" y="5229785"/>
                  <a:ext cx="1453496" cy="288032"/>
                </a:xfrm>
                <a:prstGeom prst="ellips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81" name="フリーフォーム: 図形 80">
                <a:extLst>
                  <a:ext uri="{FF2B5EF4-FFF2-40B4-BE49-F238E27FC236}">
                    <a16:creationId xmlns:a16="http://schemas.microsoft.com/office/drawing/2014/main" id="{CB045DAC-0D10-4868-AEC4-F5E740B8A60A}"/>
                  </a:ext>
                </a:extLst>
              </p:cNvPr>
              <p:cNvSpPr/>
              <p:nvPr/>
            </p:nvSpPr>
            <p:spPr>
              <a:xfrm>
                <a:off x="5994389" y="4337331"/>
                <a:ext cx="1440383" cy="509798"/>
              </a:xfrm>
              <a:custGeom>
                <a:avLst/>
                <a:gdLst>
                  <a:gd name="connsiteX0" fmla="*/ 1440383 w 1440383"/>
                  <a:gd name="connsiteY0" fmla="*/ 509798 h 509798"/>
                  <a:gd name="connsiteX1" fmla="*/ 1416106 w 1440383"/>
                  <a:gd name="connsiteY1" fmla="*/ 404602 h 509798"/>
                  <a:gd name="connsiteX2" fmla="*/ 1383738 w 1440383"/>
                  <a:gd name="connsiteY2" fmla="*/ 372234 h 509798"/>
                  <a:gd name="connsiteX3" fmla="*/ 1035781 w 1440383"/>
                  <a:gd name="connsiteY3" fmla="*/ 210393 h 509798"/>
                  <a:gd name="connsiteX4" fmla="*/ 356050 w 1440383"/>
                  <a:gd name="connsiteY4" fmla="*/ 40460 h 509798"/>
                  <a:gd name="connsiteX5" fmla="*/ 80921 w 1440383"/>
                  <a:gd name="connsiteY5" fmla="*/ 24276 h 509798"/>
                  <a:gd name="connsiteX6" fmla="*/ 0 w 1440383"/>
                  <a:gd name="connsiteY6" fmla="*/ 0 h 5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0383" h="509798">
                    <a:moveTo>
                      <a:pt x="1440383" y="509798"/>
                    </a:moveTo>
                    <a:cubicBezTo>
                      <a:pt x="1432965" y="468663"/>
                      <a:pt x="1425547" y="427529"/>
                      <a:pt x="1416106" y="404602"/>
                    </a:cubicBezTo>
                    <a:cubicBezTo>
                      <a:pt x="1406665" y="381675"/>
                      <a:pt x="1447126" y="404602"/>
                      <a:pt x="1383738" y="372234"/>
                    </a:cubicBezTo>
                    <a:cubicBezTo>
                      <a:pt x="1320350" y="339866"/>
                      <a:pt x="1207062" y="265689"/>
                      <a:pt x="1035781" y="210393"/>
                    </a:cubicBezTo>
                    <a:cubicBezTo>
                      <a:pt x="864500" y="155097"/>
                      <a:pt x="515193" y="71479"/>
                      <a:pt x="356050" y="40460"/>
                    </a:cubicBezTo>
                    <a:cubicBezTo>
                      <a:pt x="196907" y="9440"/>
                      <a:pt x="140263" y="31019"/>
                      <a:pt x="80921" y="24276"/>
                    </a:cubicBezTo>
                    <a:cubicBezTo>
                      <a:pt x="21579" y="17533"/>
                      <a:pt x="10789" y="8766"/>
                      <a:pt x="0" y="0"/>
                    </a:cubicBezTo>
                  </a:path>
                </a:pathLst>
              </a:cu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2" name="フリーフォーム: 図形 81">
                <a:extLst>
                  <a:ext uri="{FF2B5EF4-FFF2-40B4-BE49-F238E27FC236}">
                    <a16:creationId xmlns:a16="http://schemas.microsoft.com/office/drawing/2014/main" id="{97514F9E-E8DF-48DD-98DD-49AD1665168B}"/>
                  </a:ext>
                </a:extLst>
              </p:cNvPr>
              <p:cNvSpPr/>
              <p:nvPr/>
            </p:nvSpPr>
            <p:spPr>
              <a:xfrm>
                <a:off x="6004290" y="4207858"/>
                <a:ext cx="752560" cy="153749"/>
              </a:xfrm>
              <a:custGeom>
                <a:avLst/>
                <a:gdLst>
                  <a:gd name="connsiteX0" fmla="*/ 0 w 752560"/>
                  <a:gd name="connsiteY0" fmla="*/ 153749 h 153749"/>
                  <a:gd name="connsiteX1" fmla="*/ 97105 w 752560"/>
                  <a:gd name="connsiteY1" fmla="*/ 145657 h 153749"/>
                  <a:gd name="connsiteX2" fmla="*/ 420786 w 752560"/>
                  <a:gd name="connsiteY2" fmla="*/ 113289 h 153749"/>
                  <a:gd name="connsiteX3" fmla="*/ 752560 w 752560"/>
                  <a:gd name="connsiteY3" fmla="*/ 0 h 153749"/>
                </a:gdLst>
                <a:ahLst/>
                <a:cxnLst>
                  <a:cxn ang="0">
                    <a:pos x="connsiteX0" y="connsiteY0"/>
                  </a:cxn>
                  <a:cxn ang="0">
                    <a:pos x="connsiteX1" y="connsiteY1"/>
                  </a:cxn>
                  <a:cxn ang="0">
                    <a:pos x="connsiteX2" y="connsiteY2"/>
                  </a:cxn>
                  <a:cxn ang="0">
                    <a:pos x="connsiteX3" y="connsiteY3"/>
                  </a:cxn>
                </a:cxnLst>
                <a:rect l="l" t="t" r="r" b="b"/>
                <a:pathLst>
                  <a:path w="752560" h="153749">
                    <a:moveTo>
                      <a:pt x="0" y="153749"/>
                    </a:moveTo>
                    <a:lnTo>
                      <a:pt x="97105" y="145657"/>
                    </a:lnTo>
                    <a:cubicBezTo>
                      <a:pt x="167236" y="138914"/>
                      <a:pt x="311544" y="137565"/>
                      <a:pt x="420786" y="113289"/>
                    </a:cubicBezTo>
                    <a:cubicBezTo>
                      <a:pt x="530029" y="89013"/>
                      <a:pt x="641294" y="44506"/>
                      <a:pt x="752560" y="0"/>
                    </a:cubicBezTo>
                  </a:path>
                </a:pathLst>
              </a:custGeom>
              <a:noFill/>
              <a:ln>
                <a:solidFill>
                  <a:srgbClr val="FF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直角三角形 88">
                <a:extLst>
                  <a:ext uri="{FF2B5EF4-FFF2-40B4-BE49-F238E27FC236}">
                    <a16:creationId xmlns:a16="http://schemas.microsoft.com/office/drawing/2014/main" id="{7BF8CC55-22A3-41DF-BC4A-C8FDD47E6FC4}"/>
                  </a:ext>
                </a:extLst>
              </p:cNvPr>
              <p:cNvSpPr/>
              <p:nvPr/>
            </p:nvSpPr>
            <p:spPr>
              <a:xfrm flipH="1">
                <a:off x="5969990" y="4860618"/>
                <a:ext cx="1490864" cy="768775"/>
              </a:xfrm>
              <a:prstGeom prst="rtTriangle">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フリーフォーム: 図形 78">
                <a:extLst>
                  <a:ext uri="{FF2B5EF4-FFF2-40B4-BE49-F238E27FC236}">
                    <a16:creationId xmlns:a16="http://schemas.microsoft.com/office/drawing/2014/main" id="{5C7DE7B5-A0E0-4D83-8D7C-D4C2EA09CD69}"/>
                  </a:ext>
                </a:extLst>
              </p:cNvPr>
              <p:cNvSpPr/>
              <p:nvPr/>
            </p:nvSpPr>
            <p:spPr>
              <a:xfrm>
                <a:off x="5962518" y="4847129"/>
                <a:ext cx="1464659" cy="841572"/>
              </a:xfrm>
              <a:custGeom>
                <a:avLst/>
                <a:gdLst>
                  <a:gd name="connsiteX0" fmla="*/ 0 w 1464659"/>
                  <a:gd name="connsiteY0" fmla="*/ 841572 h 841572"/>
                  <a:gd name="connsiteX1" fmla="*/ 234669 w 1464659"/>
                  <a:gd name="connsiteY1" fmla="*/ 623087 h 841572"/>
                  <a:gd name="connsiteX2" fmla="*/ 784928 w 1464659"/>
                  <a:gd name="connsiteY2" fmla="*/ 307497 h 841572"/>
                  <a:gd name="connsiteX3" fmla="*/ 1383738 w 1464659"/>
                  <a:gd name="connsiteY3" fmla="*/ 89012 h 841572"/>
                  <a:gd name="connsiteX4" fmla="*/ 1456566 w 1464659"/>
                  <a:gd name="connsiteY4" fmla="*/ 0 h 841572"/>
                  <a:gd name="connsiteX5" fmla="*/ 1456566 w 1464659"/>
                  <a:gd name="connsiteY5" fmla="*/ 0 h 841572"/>
                  <a:gd name="connsiteX6" fmla="*/ 1464659 w 1464659"/>
                  <a:gd name="connsiteY6" fmla="*/ 8092 h 84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4659" h="841572">
                    <a:moveTo>
                      <a:pt x="0" y="841572"/>
                    </a:moveTo>
                    <a:cubicBezTo>
                      <a:pt x="51924" y="776835"/>
                      <a:pt x="103848" y="712099"/>
                      <a:pt x="234669" y="623087"/>
                    </a:cubicBezTo>
                    <a:cubicBezTo>
                      <a:pt x="365490" y="534075"/>
                      <a:pt x="593417" y="396509"/>
                      <a:pt x="784928" y="307497"/>
                    </a:cubicBezTo>
                    <a:cubicBezTo>
                      <a:pt x="976440" y="218484"/>
                      <a:pt x="1271798" y="140261"/>
                      <a:pt x="1383738" y="89012"/>
                    </a:cubicBezTo>
                    <a:cubicBezTo>
                      <a:pt x="1495678" y="37763"/>
                      <a:pt x="1456566" y="0"/>
                      <a:pt x="1456566" y="0"/>
                    </a:cubicBezTo>
                    <a:lnTo>
                      <a:pt x="1456566" y="0"/>
                    </a:lnTo>
                    <a:lnTo>
                      <a:pt x="1464659" y="8092"/>
                    </a:lnTo>
                  </a:path>
                </a:pathLst>
              </a:custGeom>
              <a:solidFill>
                <a:schemeClr val="bg1">
                  <a:lumMod val="85000"/>
                  <a:alpha val="70000"/>
                </a:schemeClr>
              </a:solidFill>
              <a:ln>
                <a:solidFill>
                  <a:srgbClr val="17DF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2" name="テキスト ボックス 91">
              <a:extLst>
                <a:ext uri="{FF2B5EF4-FFF2-40B4-BE49-F238E27FC236}">
                  <a16:creationId xmlns:a16="http://schemas.microsoft.com/office/drawing/2014/main" id="{1B26B346-266E-4DDB-AF60-0D3DA59CD316}"/>
                </a:ext>
              </a:extLst>
            </p:cNvPr>
            <p:cNvSpPr txBox="1"/>
            <p:nvPr/>
          </p:nvSpPr>
          <p:spPr>
            <a:xfrm>
              <a:off x="7860764" y="4453582"/>
              <a:ext cx="247662" cy="400110"/>
            </a:xfrm>
            <a:prstGeom prst="rect">
              <a:avLst/>
            </a:prstGeom>
            <a:noFill/>
          </p:spPr>
          <p:txBody>
            <a:bodyPr wrap="square" rtlCol="0">
              <a:spAutoFit/>
            </a:bodyPr>
            <a:lstStyle/>
            <a:p>
              <a:r>
                <a:rPr kumimoji="1" lang="en-US" altLang="ja-JP" sz="2000" dirty="0"/>
                <a:t>p</a:t>
              </a:r>
              <a:endParaRPr kumimoji="1" lang="ja-JP" altLang="en-US" sz="2000" dirty="0"/>
            </a:p>
          </p:txBody>
        </p:sp>
        <p:sp>
          <p:nvSpPr>
            <p:cNvPr id="94" name="楕円 93">
              <a:extLst>
                <a:ext uri="{FF2B5EF4-FFF2-40B4-BE49-F238E27FC236}">
                  <a16:creationId xmlns:a16="http://schemas.microsoft.com/office/drawing/2014/main" id="{8C025F0F-DC02-4653-A361-F84185495A95}"/>
                </a:ext>
              </a:extLst>
            </p:cNvPr>
            <p:cNvSpPr>
              <a:spLocks noChangeAspect="1"/>
            </p:cNvSpPr>
            <p:nvPr/>
          </p:nvSpPr>
          <p:spPr>
            <a:xfrm>
              <a:off x="7772507" y="4635763"/>
              <a:ext cx="101833" cy="8403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楕円 95">
              <a:extLst>
                <a:ext uri="{FF2B5EF4-FFF2-40B4-BE49-F238E27FC236}">
                  <a16:creationId xmlns:a16="http://schemas.microsoft.com/office/drawing/2014/main" id="{CE032C14-0B82-4596-8037-398EC520C57E}"/>
                </a:ext>
              </a:extLst>
            </p:cNvPr>
            <p:cNvSpPr>
              <a:spLocks noChangeAspect="1"/>
            </p:cNvSpPr>
            <p:nvPr/>
          </p:nvSpPr>
          <p:spPr>
            <a:xfrm>
              <a:off x="6281644" y="5472201"/>
              <a:ext cx="101833" cy="8403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テキスト ボックス 97">
              <a:extLst>
                <a:ext uri="{FF2B5EF4-FFF2-40B4-BE49-F238E27FC236}">
                  <a16:creationId xmlns:a16="http://schemas.microsoft.com/office/drawing/2014/main" id="{DE642D85-6432-4C79-9680-1D016F05BFBD}"/>
                </a:ext>
              </a:extLst>
            </p:cNvPr>
            <p:cNvSpPr txBox="1"/>
            <p:nvPr/>
          </p:nvSpPr>
          <p:spPr>
            <a:xfrm>
              <a:off x="5913916" y="5314165"/>
              <a:ext cx="341784" cy="400110"/>
            </a:xfrm>
            <a:prstGeom prst="rect">
              <a:avLst/>
            </a:prstGeom>
            <a:noFill/>
          </p:spPr>
          <p:txBody>
            <a:bodyPr wrap="square">
              <a:spAutoFit/>
            </a:bodyPr>
            <a:lstStyle/>
            <a:p>
              <a:r>
                <a:rPr lang="en-US" altLang="ja-JP" sz="2000" dirty="0"/>
                <a:t>q</a:t>
              </a:r>
              <a:endParaRPr kumimoji="1" lang="ja-JP" altLang="en-US" sz="2000" dirty="0"/>
            </a:p>
          </p:txBody>
        </p:sp>
        <p:sp>
          <p:nvSpPr>
            <p:cNvPr id="99" name="フリーフォーム: 図形 98">
              <a:extLst>
                <a:ext uri="{FF2B5EF4-FFF2-40B4-BE49-F238E27FC236}">
                  <a16:creationId xmlns:a16="http://schemas.microsoft.com/office/drawing/2014/main" id="{CF19CE98-FB62-46FA-8F90-8823064188AC}"/>
                </a:ext>
              </a:extLst>
            </p:cNvPr>
            <p:cNvSpPr/>
            <p:nvPr/>
          </p:nvSpPr>
          <p:spPr>
            <a:xfrm>
              <a:off x="6344156" y="4224042"/>
              <a:ext cx="283221" cy="1286634"/>
            </a:xfrm>
            <a:custGeom>
              <a:avLst/>
              <a:gdLst>
                <a:gd name="connsiteX0" fmla="*/ 0 w 283221"/>
                <a:gd name="connsiteY0" fmla="*/ 1286634 h 1286634"/>
                <a:gd name="connsiteX1" fmla="*/ 105196 w 283221"/>
                <a:gd name="connsiteY1" fmla="*/ 582627 h 1286634"/>
                <a:gd name="connsiteX2" fmla="*/ 283221 w 283221"/>
                <a:gd name="connsiteY2" fmla="*/ 0 h 1286634"/>
                <a:gd name="connsiteX3" fmla="*/ 283221 w 283221"/>
                <a:gd name="connsiteY3" fmla="*/ 0 h 1286634"/>
              </a:gdLst>
              <a:ahLst/>
              <a:cxnLst>
                <a:cxn ang="0">
                  <a:pos x="connsiteX0" y="connsiteY0"/>
                </a:cxn>
                <a:cxn ang="0">
                  <a:pos x="connsiteX1" y="connsiteY1"/>
                </a:cxn>
                <a:cxn ang="0">
                  <a:pos x="connsiteX2" y="connsiteY2"/>
                </a:cxn>
                <a:cxn ang="0">
                  <a:pos x="connsiteX3" y="connsiteY3"/>
                </a:cxn>
              </a:cxnLst>
              <a:rect l="l" t="t" r="r" b="b"/>
              <a:pathLst>
                <a:path w="283221" h="1286634">
                  <a:moveTo>
                    <a:pt x="0" y="1286634"/>
                  </a:moveTo>
                  <a:cubicBezTo>
                    <a:pt x="28996" y="1041850"/>
                    <a:pt x="57993" y="797066"/>
                    <a:pt x="105196" y="582627"/>
                  </a:cubicBezTo>
                  <a:cubicBezTo>
                    <a:pt x="152399" y="368188"/>
                    <a:pt x="283221" y="0"/>
                    <a:pt x="283221" y="0"/>
                  </a:cubicBezTo>
                  <a:lnTo>
                    <a:pt x="283221" y="0"/>
                  </a:lnTo>
                </a:path>
              </a:pathLst>
            </a:custGeom>
            <a:noFill/>
            <a:ln>
              <a:solidFill>
                <a:srgbClr val="0000FF"/>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00" name="テキスト ボックス 99">
                  <a:extLst>
                    <a:ext uri="{FF2B5EF4-FFF2-40B4-BE49-F238E27FC236}">
                      <a16:creationId xmlns:a16="http://schemas.microsoft.com/office/drawing/2014/main" id="{A355F2BF-9C0D-4A05-B963-EB2BFC233FEE}"/>
                    </a:ext>
                  </a:extLst>
                </p:cNvPr>
                <p:cNvSpPr txBox="1"/>
                <p:nvPr/>
              </p:nvSpPr>
              <p:spPr>
                <a:xfrm>
                  <a:off x="7203788" y="3793010"/>
                  <a:ext cx="60093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𝐼</m:t>
                            </m:r>
                          </m:e>
                          <m:sup>
                            <m:r>
                              <a:rPr kumimoji="1" lang="en-US" altLang="ja-JP" b="0" i="1" smtClean="0">
                                <a:latin typeface="Cambria Math" panose="02040503050406030204" pitchFamily="18" charset="0"/>
                              </a:rPr>
                              <m:t>+</m:t>
                            </m:r>
                          </m:sup>
                        </m:sSup>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𝑞</m:t>
                        </m:r>
                        <m:r>
                          <a:rPr kumimoji="1" lang="en-US" altLang="ja-JP" b="0" i="1" smtClean="0">
                            <a:latin typeface="Cambria Math" panose="02040503050406030204" pitchFamily="18" charset="0"/>
                          </a:rPr>
                          <m:t>)</m:t>
                        </m:r>
                      </m:oMath>
                    </m:oMathPara>
                  </a14:m>
                  <a:endParaRPr kumimoji="1" lang="ja-JP" altLang="en-US" dirty="0"/>
                </a:p>
              </p:txBody>
            </p:sp>
          </mc:Choice>
          <mc:Fallback xmlns="">
            <p:sp>
              <p:nvSpPr>
                <p:cNvPr id="100" name="テキスト ボックス 99">
                  <a:extLst>
                    <a:ext uri="{FF2B5EF4-FFF2-40B4-BE49-F238E27FC236}">
                      <a16:creationId xmlns:a16="http://schemas.microsoft.com/office/drawing/2014/main" id="{A355F2BF-9C0D-4A05-B963-EB2BFC233FEE}"/>
                    </a:ext>
                  </a:extLst>
                </p:cNvPr>
                <p:cNvSpPr txBox="1">
                  <a:spLocks noRot="1" noChangeAspect="1" noMove="1" noResize="1" noEditPoints="1" noAdjustHandles="1" noChangeArrowheads="1" noChangeShapeType="1" noTextEdit="1"/>
                </p:cNvSpPr>
                <p:nvPr/>
              </p:nvSpPr>
              <p:spPr>
                <a:xfrm>
                  <a:off x="7203788" y="3793010"/>
                  <a:ext cx="600934" cy="276999"/>
                </a:xfrm>
                <a:prstGeom prst="rect">
                  <a:avLst/>
                </a:prstGeom>
                <a:blipFill>
                  <a:blip r:embed="rId11"/>
                  <a:stretch>
                    <a:fillRect l="-10204" t="-2174" r="-14286" b="-32609"/>
                  </a:stretch>
                </a:blipFill>
              </p:spPr>
              <p:txBody>
                <a:bodyPr/>
                <a:lstStyle/>
                <a:p>
                  <a:r>
                    <a:rPr lang="ja-JP" altLang="en-US">
                      <a:noFill/>
                    </a:rPr>
                    <a:t> </a:t>
                  </a:r>
                </a:p>
              </p:txBody>
            </p:sp>
          </mc:Fallback>
        </mc:AlternateContent>
      </p:grpSp>
      <p:grpSp>
        <p:nvGrpSpPr>
          <p:cNvPr id="4" name="グループ化 3">
            <a:extLst>
              <a:ext uri="{FF2B5EF4-FFF2-40B4-BE49-F238E27FC236}">
                <a16:creationId xmlns:a16="http://schemas.microsoft.com/office/drawing/2014/main" id="{DC2A7089-6077-403C-BC97-942AE4DADBB0}"/>
              </a:ext>
            </a:extLst>
          </p:cNvPr>
          <p:cNvGrpSpPr/>
          <p:nvPr/>
        </p:nvGrpSpPr>
        <p:grpSpPr>
          <a:xfrm>
            <a:off x="742738" y="4216647"/>
            <a:ext cx="4494924" cy="1433956"/>
            <a:chOff x="724089" y="2851047"/>
            <a:chExt cx="4812073" cy="1038828"/>
          </a:xfrm>
        </p:grpSpPr>
        <mc:AlternateContent xmlns:mc="http://schemas.openxmlformats.org/markup-compatibility/2006" xmlns:a14="http://schemas.microsoft.com/office/drawing/2010/main">
          <mc:Choice Requires="a14">
            <p:sp>
              <p:nvSpPr>
                <p:cNvPr id="50" name="テキスト ボックス 49">
                  <a:extLst>
                    <a:ext uri="{FF2B5EF4-FFF2-40B4-BE49-F238E27FC236}">
                      <a16:creationId xmlns:a16="http://schemas.microsoft.com/office/drawing/2014/main" id="{002E01B5-5BAB-4E71-9E98-3AA807B04EE0}"/>
                    </a:ext>
                  </a:extLst>
                </p:cNvPr>
                <p:cNvSpPr txBox="1"/>
                <p:nvPr/>
              </p:nvSpPr>
              <p:spPr>
                <a:xfrm>
                  <a:off x="941574" y="2944357"/>
                  <a:ext cx="4377103" cy="784719"/>
                </a:xfrm>
                <a:prstGeom prst="rect">
                  <a:avLst/>
                </a:prstGeom>
                <a:noFill/>
              </p:spPr>
              <p:txBody>
                <a:bodyPr wrap="square" rtlCol="0">
                  <a:spAutoFit/>
                </a:bodyPr>
                <a:lstStyle/>
                <a:p>
                  <a:r>
                    <a:rPr lang="ja-JP" altLang="en-US" dirty="0"/>
                    <a:t>時空点</a:t>
                  </a:r>
                  <a:r>
                    <a:rPr lang="en-US" altLang="ja-JP" dirty="0"/>
                    <a:t>p</a:t>
                  </a:r>
                  <a:r>
                    <a:rPr lang="ja-JP" altLang="en-US" dirty="0"/>
                    <a:t>が曲面</a:t>
                  </a:r>
                  <a:r>
                    <a:rPr lang="en-US" altLang="ja-JP" dirty="0"/>
                    <a:t>S</a:t>
                  </a:r>
                  <a:r>
                    <a:rPr lang="ja-JP" altLang="en-US" dirty="0"/>
                    <a:t> </a:t>
                  </a:r>
                  <a:r>
                    <a:rPr lang="en-US" altLang="ja-JP" dirty="0"/>
                    <a:t>(</a:t>
                  </a:r>
                  <a:r>
                    <a:rPr lang="ja-JP" altLang="en-US" dirty="0"/>
                    <a:t>点</a:t>
                  </a:r>
                  <a:r>
                    <a:rPr lang="en-US" altLang="ja-JP" dirty="0"/>
                    <a:t>q</a:t>
                  </a:r>
                  <a:r>
                    <a:rPr lang="ja-JP" altLang="en-US" dirty="0"/>
                    <a:t>）と光的測地線 </a:t>
                  </a:r>
                  <a14:m>
                    <m:oMath xmlns:m="http://schemas.openxmlformats.org/officeDocument/2006/math">
                      <m:r>
                        <a:rPr lang="en-US" altLang="ja-JP" i="1">
                          <a:latin typeface="Cambria Math" panose="02040503050406030204" pitchFamily="18" charset="0"/>
                        </a:rPr>
                        <m:t>𝛾</m:t>
                      </m:r>
                    </m:oMath>
                  </a14:m>
                  <a:r>
                    <a:rPr lang="ja-JP" altLang="en-US" dirty="0"/>
                    <a:t>に沿って共役とする．このとき，</a:t>
                  </a:r>
                  <a14:m>
                    <m:oMath xmlns:m="http://schemas.openxmlformats.org/officeDocument/2006/math">
                      <m:r>
                        <a:rPr lang="en-US" altLang="ja-JP" i="1">
                          <a:latin typeface="Cambria Math" panose="02040503050406030204" pitchFamily="18" charset="0"/>
                        </a:rPr>
                        <m:t>𝛾</m:t>
                      </m:r>
                    </m:oMath>
                  </a14:m>
                  <a:r>
                    <a:rPr lang="ja-JP" altLang="en-US" dirty="0"/>
                    <a:t>上の</a:t>
                  </a:r>
                  <a:r>
                    <a:rPr lang="en-US" altLang="ja-JP" dirty="0"/>
                    <a:t>p</a:t>
                  </a:r>
                  <a:r>
                    <a:rPr lang="ja-JP" altLang="en-US" dirty="0"/>
                    <a:t>を超えた点は，常に</a:t>
                  </a:r>
                  <a:r>
                    <a:rPr lang="en-US" altLang="ja-JP" dirty="0"/>
                    <a:t>S(</a:t>
                  </a:r>
                  <a:r>
                    <a:rPr lang="ja-JP" altLang="en-US" dirty="0"/>
                    <a:t>点</a:t>
                  </a:r>
                  <a:r>
                    <a:rPr lang="en-US" altLang="ja-JP" dirty="0"/>
                    <a:t>q)</a:t>
                  </a:r>
                  <a:r>
                    <a:rPr lang="ja-JP" altLang="en-US" dirty="0"/>
                    <a:t>と時間的曲線で結ばれる．</a:t>
                  </a:r>
                  <a:endParaRPr kumimoji="1" lang="ja-JP" altLang="en-US" dirty="0"/>
                </a:p>
              </p:txBody>
            </p:sp>
          </mc:Choice>
          <mc:Fallback xmlns="">
            <p:sp>
              <p:nvSpPr>
                <p:cNvPr id="50" name="テキスト ボックス 49">
                  <a:extLst>
                    <a:ext uri="{FF2B5EF4-FFF2-40B4-BE49-F238E27FC236}">
                      <a16:creationId xmlns:a16="http://schemas.microsoft.com/office/drawing/2014/main" id="{002E01B5-5BAB-4E71-9E98-3AA807B04EE0}"/>
                    </a:ext>
                  </a:extLst>
                </p:cNvPr>
                <p:cNvSpPr txBox="1">
                  <a:spLocks noRot="1" noChangeAspect="1" noMove="1" noResize="1" noEditPoints="1" noAdjustHandles="1" noChangeArrowheads="1" noChangeShapeType="1" noTextEdit="1"/>
                </p:cNvSpPr>
                <p:nvPr/>
              </p:nvSpPr>
              <p:spPr>
                <a:xfrm>
                  <a:off x="941574" y="2944357"/>
                  <a:ext cx="4377103" cy="784719"/>
                </a:xfrm>
                <a:prstGeom prst="rect">
                  <a:avLst/>
                </a:prstGeom>
                <a:blipFill>
                  <a:blip r:embed="rId12"/>
                  <a:stretch>
                    <a:fillRect l="-1192" t="-5056" r="-1043" b="-16854"/>
                  </a:stretch>
                </a:blipFill>
              </p:spPr>
              <p:txBody>
                <a:bodyPr/>
                <a:lstStyle/>
                <a:p>
                  <a:r>
                    <a:rPr lang="ja-JP" altLang="en-US">
                      <a:noFill/>
                    </a:rPr>
                    <a:t> </a:t>
                  </a:r>
                </a:p>
              </p:txBody>
            </p:sp>
          </mc:Fallback>
        </mc:AlternateContent>
        <p:sp>
          <p:nvSpPr>
            <p:cNvPr id="111" name="四角形: 角を丸くする 110">
              <a:extLst>
                <a:ext uri="{FF2B5EF4-FFF2-40B4-BE49-F238E27FC236}">
                  <a16:creationId xmlns:a16="http://schemas.microsoft.com/office/drawing/2014/main" id="{102305AC-A653-4614-A0B8-3F87E8DFB07E}"/>
                </a:ext>
              </a:extLst>
            </p:cNvPr>
            <p:cNvSpPr/>
            <p:nvPr/>
          </p:nvSpPr>
          <p:spPr>
            <a:xfrm>
              <a:off x="724089" y="2851047"/>
              <a:ext cx="4812073" cy="10388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スライド番号プレースホルダー 2">
            <a:extLst>
              <a:ext uri="{FF2B5EF4-FFF2-40B4-BE49-F238E27FC236}">
                <a16:creationId xmlns:a16="http://schemas.microsoft.com/office/drawing/2014/main" id="{D9C35128-F7E8-4173-B951-043796E55A80}"/>
              </a:ext>
            </a:extLst>
          </p:cNvPr>
          <p:cNvSpPr>
            <a:spLocks noGrp="1"/>
          </p:cNvSpPr>
          <p:nvPr>
            <p:ph type="sldNum" sz="quarter" idx="12"/>
          </p:nvPr>
        </p:nvSpPr>
        <p:spPr/>
        <p:txBody>
          <a:bodyPr/>
          <a:lstStyle/>
          <a:p>
            <a:fld id="{93E195DB-F3B1-45FB-AF15-1376C6AEA06A}" type="slidenum">
              <a:rPr kumimoji="1" lang="ja-JP" altLang="en-US" smtClean="0"/>
              <a:t>13</a:t>
            </a:fld>
            <a:endParaRPr kumimoji="1" lang="ja-JP" altLang="en-US"/>
          </a:p>
        </p:txBody>
      </p:sp>
      <p:pic>
        <p:nvPicPr>
          <p:cNvPr id="11" name="図 10" descr="\documentclass{article}&#10;\usepackage{amsmath}&#10;\input hkmac_iguana&#10;\usepackage[usenames]{color}&#10;\pagestyle{empty}&#10;\begin{document}&#10;$$&#10;\partial J^+(q) \cong S^3&#10;$$&#10;&#10;&#10;\end{document}" title="IguanaTex Bitmap Display">
            <a:extLst>
              <a:ext uri="{FF2B5EF4-FFF2-40B4-BE49-F238E27FC236}">
                <a16:creationId xmlns:a16="http://schemas.microsoft.com/office/drawing/2014/main" id="{D1FF0EC3-78FE-4489-82E5-97F9DA4F2D79}"/>
              </a:ext>
            </a:extLst>
          </p:cNvPr>
          <p:cNvPicPr>
            <a:picLocks noChangeAspect="1"/>
          </p:cNvPicPr>
          <p:nvPr>
            <p:custDataLst>
              <p:tags r:id="rId1"/>
            </p:custDataLst>
          </p:nvPr>
        </p:nvPicPr>
        <p:blipFill>
          <a:blip r:embed="rId13" cstate="print">
            <a:extLst>
              <a:ext uri="{28A0092B-C50C-407E-A947-70E740481C1C}">
                <a14:useLocalDpi xmlns:a14="http://schemas.microsoft.com/office/drawing/2010/main" val="0"/>
              </a:ext>
            </a:extLst>
          </a:blip>
          <a:stretch>
            <a:fillRect/>
          </a:stretch>
        </p:blipFill>
        <p:spPr>
          <a:xfrm>
            <a:off x="6553200" y="6171657"/>
            <a:ext cx="1371600" cy="288036"/>
          </a:xfrm>
          <a:prstGeom prst="rect">
            <a:avLst/>
          </a:prstGeom>
        </p:spPr>
      </p:pic>
      <p:sp>
        <p:nvSpPr>
          <p:cNvPr id="7" name="テキスト ボックス 6">
            <a:extLst>
              <a:ext uri="{FF2B5EF4-FFF2-40B4-BE49-F238E27FC236}">
                <a16:creationId xmlns:a16="http://schemas.microsoft.com/office/drawing/2014/main" id="{B7FC4337-B1AB-4FF3-826F-F765596B9AE8}"/>
              </a:ext>
            </a:extLst>
          </p:cNvPr>
          <p:cNvSpPr txBox="1"/>
          <p:nvPr/>
        </p:nvSpPr>
        <p:spPr>
          <a:xfrm>
            <a:off x="457718" y="1228489"/>
            <a:ext cx="1457374" cy="461665"/>
          </a:xfrm>
          <a:prstGeom prst="rect">
            <a:avLst/>
          </a:prstGeom>
          <a:noFill/>
        </p:spPr>
        <p:txBody>
          <a:bodyPr wrap="square" rtlCol="0">
            <a:spAutoFit/>
          </a:bodyPr>
          <a:lstStyle/>
          <a:p>
            <a:r>
              <a:rPr kumimoji="1" lang="ja-JP" altLang="en-US" sz="2400" b="1" dirty="0">
                <a:solidFill>
                  <a:srgbClr val="0F0FFD"/>
                </a:solidFill>
                <a:effectLst>
                  <a:outerShdw blurRad="38100" dist="38100" dir="2700000" algn="tl">
                    <a:srgbClr val="000000">
                      <a:alpha val="43137"/>
                    </a:srgbClr>
                  </a:outerShdw>
                </a:effectLst>
              </a:rPr>
              <a:t>共役点</a:t>
            </a:r>
          </a:p>
        </p:txBody>
      </p:sp>
    </p:spTree>
    <p:extLst>
      <p:ext uri="{BB962C8B-B14F-4D97-AF65-F5344CB8AC3E}">
        <p14:creationId xmlns:p14="http://schemas.microsoft.com/office/powerpoint/2010/main" val="2381750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1"/>
                                        </p:tgtEl>
                                        <p:attrNameLst>
                                          <p:attrName>style.visibility</p:attrName>
                                        </p:attrNameLst>
                                      </p:cBhvr>
                                      <p:to>
                                        <p:strVal val="visible"/>
                                      </p:to>
                                    </p:set>
                                    <p:animEffect transition="in" filter="fade">
                                      <p:cBhvr>
                                        <p:cTn id="13" dur="500"/>
                                        <p:tgtEl>
                                          <p:spTgt spid="101"/>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01CBBA1-C548-4743-9BA0-CCF1B343F918}"/>
              </a:ext>
            </a:extLst>
          </p:cNvPr>
          <p:cNvSpPr>
            <a:spLocks noGrp="1"/>
          </p:cNvSpPr>
          <p:nvPr>
            <p:ph type="sldNum" sz="quarter" idx="12"/>
          </p:nvPr>
        </p:nvSpPr>
        <p:spPr/>
        <p:txBody>
          <a:bodyPr/>
          <a:lstStyle/>
          <a:p>
            <a:fld id="{93E195DB-F3B1-45FB-AF15-1376C6AEA06A}" type="slidenum">
              <a:rPr kumimoji="1" lang="ja-JP" altLang="en-US" smtClean="0"/>
              <a:t>14</a:t>
            </a:fld>
            <a:endParaRPr kumimoji="1" lang="ja-JP" altLang="en-US"/>
          </a:p>
        </p:txBody>
      </p:sp>
      <p:sp>
        <p:nvSpPr>
          <p:cNvPr id="8" name="テキスト ボックス 7">
            <a:extLst>
              <a:ext uri="{FF2B5EF4-FFF2-40B4-BE49-F238E27FC236}">
                <a16:creationId xmlns:a16="http://schemas.microsoft.com/office/drawing/2014/main" id="{9AB4354A-C6A4-4746-85CF-B3E583C69EDC}"/>
              </a:ext>
            </a:extLst>
          </p:cNvPr>
          <p:cNvSpPr txBox="1"/>
          <p:nvPr/>
        </p:nvSpPr>
        <p:spPr>
          <a:xfrm>
            <a:off x="466013" y="505223"/>
            <a:ext cx="5626968" cy="461665"/>
          </a:xfrm>
          <a:prstGeom prst="rect">
            <a:avLst/>
          </a:prstGeom>
          <a:noFill/>
        </p:spPr>
        <p:txBody>
          <a:bodyPr wrap="square" rtlCol="0">
            <a:spAutoFit/>
          </a:bodyPr>
          <a:lstStyle/>
          <a:p>
            <a:r>
              <a:rPr kumimoji="1" lang="ja-JP" altLang="en-US" sz="2400" dirty="0">
                <a:solidFill>
                  <a:srgbClr val="0000FF"/>
                </a:solidFill>
                <a:effectLst>
                  <a:outerShdw blurRad="38100" dist="38100" dir="2700000" algn="tl">
                    <a:srgbClr val="000000">
                      <a:alpha val="43137"/>
                    </a:srgbClr>
                  </a:outerShdw>
                </a:effectLst>
              </a:rPr>
              <a:t>捕捉面の光錐 </a:t>
            </a:r>
            <a:r>
              <a:rPr kumimoji="1" lang="en-US" altLang="ja-JP" dirty="0"/>
              <a:t>[Penrose 1965;Hawking-Ellis 1973]</a:t>
            </a:r>
            <a:endParaRPr kumimoji="1" lang="ja-JP" altLang="en-US" dirty="0"/>
          </a:p>
        </p:txBody>
      </p:sp>
      <p:grpSp>
        <p:nvGrpSpPr>
          <p:cNvPr id="11" name="グループ化 10">
            <a:extLst>
              <a:ext uri="{FF2B5EF4-FFF2-40B4-BE49-F238E27FC236}">
                <a16:creationId xmlns:a16="http://schemas.microsoft.com/office/drawing/2014/main" id="{AE71216A-E6A9-4209-8406-6C69A5F96D36}"/>
              </a:ext>
            </a:extLst>
          </p:cNvPr>
          <p:cNvGrpSpPr/>
          <p:nvPr/>
        </p:nvGrpSpPr>
        <p:grpSpPr>
          <a:xfrm>
            <a:off x="527102" y="2881231"/>
            <a:ext cx="5164151" cy="1131468"/>
            <a:chOff x="627608" y="3180590"/>
            <a:chExt cx="5312544" cy="1131468"/>
          </a:xfrm>
        </p:grpSpPr>
        <p:sp>
          <p:nvSpPr>
            <p:cNvPr id="34" name="四角形: 角を丸くする 33">
              <a:extLst>
                <a:ext uri="{FF2B5EF4-FFF2-40B4-BE49-F238E27FC236}">
                  <a16:creationId xmlns:a16="http://schemas.microsoft.com/office/drawing/2014/main" id="{FBC3725F-6597-4BE6-97E5-2E37E38EEB03}"/>
                </a:ext>
              </a:extLst>
            </p:cNvPr>
            <p:cNvSpPr/>
            <p:nvPr/>
          </p:nvSpPr>
          <p:spPr>
            <a:xfrm>
              <a:off x="627608" y="3180590"/>
              <a:ext cx="5312544" cy="113146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6" name="グループ化 25">
              <a:extLst>
                <a:ext uri="{FF2B5EF4-FFF2-40B4-BE49-F238E27FC236}">
                  <a16:creationId xmlns:a16="http://schemas.microsoft.com/office/drawing/2014/main" id="{9BF1BCBB-B5DC-418E-8EAC-CD48B927A625}"/>
                </a:ext>
              </a:extLst>
            </p:cNvPr>
            <p:cNvGrpSpPr/>
            <p:nvPr/>
          </p:nvGrpSpPr>
          <p:grpSpPr>
            <a:xfrm>
              <a:off x="670316" y="3284659"/>
              <a:ext cx="5218362" cy="923330"/>
              <a:chOff x="770340" y="3358051"/>
              <a:chExt cx="5218362" cy="923330"/>
            </a:xfrm>
          </p:grpSpPr>
          <mc:AlternateContent xmlns:mc="http://schemas.openxmlformats.org/markup-compatibility/2006" xmlns:a14="http://schemas.microsoft.com/office/drawing/2010/main">
            <mc:Choice Requires="a14">
              <p:sp>
                <p:nvSpPr>
                  <p:cNvPr id="18" name="テキスト ボックス 17">
                    <a:extLst>
                      <a:ext uri="{FF2B5EF4-FFF2-40B4-BE49-F238E27FC236}">
                        <a16:creationId xmlns:a16="http://schemas.microsoft.com/office/drawing/2014/main" id="{771DB932-BF41-45CB-8FA6-790484A437D2}"/>
                      </a:ext>
                    </a:extLst>
                  </p:cNvPr>
                  <p:cNvSpPr txBox="1"/>
                  <p:nvPr/>
                </p:nvSpPr>
                <p:spPr>
                  <a:xfrm>
                    <a:off x="770340" y="3358051"/>
                    <a:ext cx="5218362" cy="923330"/>
                  </a:xfrm>
                  <a:prstGeom prst="rect">
                    <a:avLst/>
                  </a:prstGeom>
                  <a:noFill/>
                </p:spPr>
                <p:txBody>
                  <a:bodyPr wrap="square" rtlCol="0">
                    <a:spAutoFit/>
                  </a:bodyPr>
                  <a:lstStyle/>
                  <a:p>
                    <a:r>
                      <a:rPr kumimoji="1" lang="ja-JP" altLang="en-US" dirty="0"/>
                      <a:t>光的収束条件のもとで，</a:t>
                    </a:r>
                    <a:r>
                      <a:rPr kumimoji="1" lang="ja-JP" altLang="en-US" dirty="0">
                        <a:solidFill>
                          <a:srgbClr val="FF0000"/>
                        </a:solidFill>
                      </a:rPr>
                      <a:t>すべての光線が未来方向に無限に延長可能なら</a:t>
                    </a:r>
                    <a:r>
                      <a:rPr kumimoji="1" lang="ja-JP" altLang="en-US" dirty="0"/>
                      <a:t>，</a:t>
                    </a:r>
                    <a:r>
                      <a:rPr kumimoji="1" lang="ja-JP" altLang="en-US" dirty="0">
                        <a:solidFill>
                          <a:schemeClr val="tx1"/>
                        </a:solidFill>
                      </a:rPr>
                      <a:t>閉捕捉面　　　の未来の光錐</a:t>
                    </a:r>
                    <a14:m>
                      <m:oMath xmlns:m="http://schemas.openxmlformats.org/officeDocument/2006/math">
                        <m:r>
                          <a:rPr lang="ja-JP" altLang="en-US" i="1" dirty="0">
                            <a:solidFill>
                              <a:schemeClr val="tx1"/>
                            </a:solidFill>
                            <a:latin typeface="Cambria Math" panose="02040503050406030204" pitchFamily="18" charset="0"/>
                          </a:rPr>
                          <m:t> </m:t>
                        </m:r>
                        <m:sSup>
                          <m:sSupPr>
                            <m:ctrlPr>
                              <a:rPr kumimoji="1" lang="en-US" altLang="ja-JP" i="1" dirty="0" smtClean="0">
                                <a:solidFill>
                                  <a:schemeClr val="tx1"/>
                                </a:solidFill>
                                <a:latin typeface="Cambria Math" panose="02040503050406030204" pitchFamily="18" charset="0"/>
                              </a:rPr>
                            </m:ctrlPr>
                          </m:sSupPr>
                          <m:e>
                            <m:r>
                              <a:rPr kumimoji="1" lang="en-US" altLang="ja-JP" i="1" dirty="0" smtClean="0">
                                <a:solidFill>
                                  <a:schemeClr val="tx1"/>
                                </a:solidFill>
                                <a:latin typeface="Cambria Math" panose="02040503050406030204" pitchFamily="18" charset="0"/>
                              </a:rPr>
                              <m:t>𝐵</m:t>
                            </m:r>
                          </m:e>
                          <m:sup>
                            <m:r>
                              <a:rPr kumimoji="1" lang="en-US" altLang="ja-JP" i="1" dirty="0" smtClean="0">
                                <a:solidFill>
                                  <a:schemeClr val="tx1"/>
                                </a:solidFill>
                                <a:latin typeface="Cambria Math" panose="02040503050406030204" pitchFamily="18" charset="0"/>
                              </a:rPr>
                              <m:t>3</m:t>
                            </m:r>
                          </m:sup>
                        </m:sSup>
                        <m:r>
                          <a:rPr kumimoji="1" lang="en-US" altLang="ja-JP" b="0" i="0" dirty="0" smtClean="0">
                            <a:solidFill>
                              <a:schemeClr val="tx1"/>
                            </a:solidFill>
                            <a:latin typeface="Cambria Math" panose="02040503050406030204" pitchFamily="18" charset="0"/>
                          </a:rPr>
                          <m:t> </m:t>
                        </m:r>
                      </m:oMath>
                    </a14:m>
                    <a:r>
                      <a:rPr kumimoji="1" lang="ja-JP" altLang="en-US" dirty="0">
                        <a:solidFill>
                          <a:schemeClr val="tx1"/>
                        </a:solidFill>
                      </a:rPr>
                      <a:t>は，コンパクトな閉３次元多様体となる．</a:t>
                    </a:r>
                    <a:endParaRPr kumimoji="1" lang="ja-JP" altLang="en-US" dirty="0"/>
                  </a:p>
                </p:txBody>
              </p:sp>
            </mc:Choice>
            <mc:Fallback xmlns="">
              <p:sp>
                <p:nvSpPr>
                  <p:cNvPr id="18" name="テキスト ボックス 17">
                    <a:extLst>
                      <a:ext uri="{FF2B5EF4-FFF2-40B4-BE49-F238E27FC236}">
                        <a16:creationId xmlns:a16="http://schemas.microsoft.com/office/drawing/2014/main" id="{771DB932-BF41-45CB-8FA6-790484A437D2}"/>
                      </a:ext>
                    </a:extLst>
                  </p:cNvPr>
                  <p:cNvSpPr txBox="1">
                    <a:spLocks noRot="1" noChangeAspect="1" noMove="1" noResize="1" noEditPoints="1" noAdjustHandles="1" noChangeArrowheads="1" noChangeShapeType="1" noTextEdit="1"/>
                  </p:cNvSpPr>
                  <p:nvPr/>
                </p:nvSpPr>
                <p:spPr>
                  <a:xfrm>
                    <a:off x="770340" y="3358051"/>
                    <a:ext cx="5218362" cy="923330"/>
                  </a:xfrm>
                  <a:prstGeom prst="rect">
                    <a:avLst/>
                  </a:prstGeom>
                  <a:blipFill>
                    <a:blip r:embed="rId7"/>
                    <a:stretch>
                      <a:fillRect l="-962" t="-3974" r="-841" b="-7947"/>
                    </a:stretch>
                  </a:blipFill>
                </p:spPr>
                <p:txBody>
                  <a:bodyPr/>
                  <a:lstStyle/>
                  <a:p>
                    <a:r>
                      <a:rPr lang="ja-JP" altLang="en-US">
                        <a:noFill/>
                      </a:rPr>
                      <a:t> </a:t>
                    </a:r>
                  </a:p>
                </p:txBody>
              </p:sp>
            </mc:Fallback>
          </mc:AlternateContent>
          <p:pic>
            <p:nvPicPr>
              <p:cNvPr id="23" name="図 22">
                <a:extLst>
                  <a:ext uri="{FF2B5EF4-FFF2-40B4-BE49-F238E27FC236}">
                    <a16:creationId xmlns:a16="http://schemas.microsoft.com/office/drawing/2014/main" id="{7795C82C-CF96-4E9E-8DBB-3660C0DABEC4}"/>
                  </a:ext>
                </a:extLst>
              </p:cNvPr>
              <p:cNvPicPr>
                <a:picLocks noChangeAspect="1"/>
              </p:cNvPicPr>
              <p:nvPr>
                <p:custDataLst>
                  <p:tags r:id="rId4"/>
                </p:custDataLst>
              </p:nvPr>
            </p:nvPicPr>
            <p:blipFill>
              <a:blip r:embed="rId8" cstate="print">
                <a:extLst>
                  <a:ext uri="{28A0092B-C50C-407E-A947-70E740481C1C}">
                    <a14:useLocalDpi xmlns:a14="http://schemas.microsoft.com/office/drawing/2010/main" val="0"/>
                  </a:ext>
                </a:extLst>
              </a:blip>
              <a:stretch>
                <a:fillRect/>
              </a:stretch>
            </p:blipFill>
            <p:spPr>
              <a:xfrm>
                <a:off x="4340904" y="3736881"/>
                <a:ext cx="263989" cy="221360"/>
              </a:xfrm>
              <a:prstGeom prst="rect">
                <a:avLst/>
              </a:prstGeom>
            </p:spPr>
          </p:pic>
        </p:grpSp>
      </p:grpSp>
      <p:grpSp>
        <p:nvGrpSpPr>
          <p:cNvPr id="9" name="グループ化 8">
            <a:extLst>
              <a:ext uri="{FF2B5EF4-FFF2-40B4-BE49-F238E27FC236}">
                <a16:creationId xmlns:a16="http://schemas.microsoft.com/office/drawing/2014/main" id="{FBCC868B-2E2D-4DD4-9CC6-3C75EB892CF7}"/>
              </a:ext>
            </a:extLst>
          </p:cNvPr>
          <p:cNvGrpSpPr/>
          <p:nvPr/>
        </p:nvGrpSpPr>
        <p:grpSpPr>
          <a:xfrm>
            <a:off x="487122" y="1141575"/>
            <a:ext cx="5197409" cy="1181061"/>
            <a:chOff x="853565" y="1196752"/>
            <a:chExt cx="5197409" cy="1181061"/>
          </a:xfrm>
        </p:grpSpPr>
        <p:sp>
          <p:nvSpPr>
            <p:cNvPr id="22" name="四角形: 角を丸くする 21">
              <a:extLst>
                <a:ext uri="{FF2B5EF4-FFF2-40B4-BE49-F238E27FC236}">
                  <a16:creationId xmlns:a16="http://schemas.microsoft.com/office/drawing/2014/main" id="{8C5475BF-C65E-45EC-A601-D61E7A2440B2}"/>
                </a:ext>
              </a:extLst>
            </p:cNvPr>
            <p:cNvSpPr/>
            <p:nvPr/>
          </p:nvSpPr>
          <p:spPr>
            <a:xfrm>
              <a:off x="853565" y="1196752"/>
              <a:ext cx="5164151" cy="11810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 name="グループ化 6">
              <a:extLst>
                <a:ext uri="{FF2B5EF4-FFF2-40B4-BE49-F238E27FC236}">
                  <a16:creationId xmlns:a16="http://schemas.microsoft.com/office/drawing/2014/main" id="{68D2F0CE-E8DE-47DA-87E8-F75240B11FED}"/>
                </a:ext>
              </a:extLst>
            </p:cNvPr>
            <p:cNvGrpSpPr/>
            <p:nvPr/>
          </p:nvGrpSpPr>
          <p:grpSpPr>
            <a:xfrm>
              <a:off x="953517" y="1325617"/>
              <a:ext cx="5097457" cy="923330"/>
              <a:chOff x="953517" y="1325617"/>
              <a:chExt cx="5097457" cy="923330"/>
            </a:xfrm>
          </p:grpSpPr>
          <mc:AlternateContent xmlns:mc="http://schemas.openxmlformats.org/markup-compatibility/2006" xmlns:a14="http://schemas.microsoft.com/office/drawing/2010/main">
            <mc:Choice Requires="a14">
              <p:sp>
                <p:nvSpPr>
                  <p:cNvPr id="21" name="テキスト ボックス 20">
                    <a:extLst>
                      <a:ext uri="{FF2B5EF4-FFF2-40B4-BE49-F238E27FC236}">
                        <a16:creationId xmlns:a16="http://schemas.microsoft.com/office/drawing/2014/main" id="{E9459FC9-9CD2-4330-BA93-C5A81A38B891}"/>
                      </a:ext>
                    </a:extLst>
                  </p:cNvPr>
                  <p:cNvSpPr txBox="1"/>
                  <p:nvPr/>
                </p:nvSpPr>
                <p:spPr>
                  <a:xfrm>
                    <a:off x="953517" y="1325617"/>
                    <a:ext cx="5097457" cy="923330"/>
                  </a:xfrm>
                  <a:prstGeom prst="rect">
                    <a:avLst/>
                  </a:prstGeom>
                  <a:noFill/>
                </p:spPr>
                <p:txBody>
                  <a:bodyPr wrap="square" rtlCol="0">
                    <a:spAutoFit/>
                  </a:bodyPr>
                  <a:lstStyle/>
                  <a:p>
                    <a:r>
                      <a:rPr kumimoji="1" lang="ja-JP" altLang="en-US" dirty="0"/>
                      <a:t>光的収束条件が満たされるとき，</a:t>
                    </a:r>
                    <a:r>
                      <a:rPr lang="ja-JP" altLang="en-US" dirty="0">
                        <a:solidFill>
                          <a:srgbClr val="FF0000"/>
                        </a:solidFill>
                      </a:rPr>
                      <a:t>光的</a:t>
                    </a:r>
                    <a14:m>
                      <m:oMath xmlns:m="http://schemas.openxmlformats.org/officeDocument/2006/math">
                        <m:r>
                          <a:rPr lang="ja-JP" altLang="en-US" i="1" dirty="0">
                            <a:solidFill>
                              <a:srgbClr val="FF0000"/>
                            </a:solidFill>
                            <a:latin typeface="Cambria Math" panose="02040503050406030204" pitchFamily="18" charset="0"/>
                          </a:rPr>
                          <m:t>測地線</m:t>
                        </m:r>
                      </m:oMath>
                    </a14:m>
                    <a:r>
                      <a:rPr lang="ja-JP" altLang="en-US" dirty="0">
                        <a:solidFill>
                          <a:srgbClr val="FF0000"/>
                        </a:solidFill>
                      </a:rPr>
                      <a:t>が常に無限に延長可能なら</a:t>
                    </a:r>
                    <a:r>
                      <a:rPr lang="ja-JP" altLang="en-US" dirty="0"/>
                      <a:t>，　捕捉</a:t>
                    </a:r>
                    <a:r>
                      <a:rPr kumimoji="1" lang="ja-JP" altLang="en-US" dirty="0"/>
                      <a:t>面    　と直交するすべての光的測地線上に        </a:t>
                    </a:r>
                    <a:r>
                      <a:rPr lang="ja-JP" altLang="en-US" dirty="0"/>
                      <a:t>の共役点が存在する．</a:t>
                    </a:r>
                    <a:endParaRPr kumimoji="1" lang="ja-JP" altLang="en-US" dirty="0"/>
                  </a:p>
                </p:txBody>
              </p:sp>
            </mc:Choice>
            <mc:Fallback xmlns="">
              <p:sp>
                <p:nvSpPr>
                  <p:cNvPr id="21" name="テキスト ボックス 20">
                    <a:extLst>
                      <a:ext uri="{FF2B5EF4-FFF2-40B4-BE49-F238E27FC236}">
                        <a16:creationId xmlns:a16="http://schemas.microsoft.com/office/drawing/2014/main" id="{E9459FC9-9CD2-4330-BA93-C5A81A38B891}"/>
                      </a:ext>
                    </a:extLst>
                  </p:cNvPr>
                  <p:cNvSpPr txBox="1">
                    <a:spLocks noRot="1" noChangeAspect="1" noMove="1" noResize="1" noEditPoints="1" noAdjustHandles="1" noChangeArrowheads="1" noChangeShapeType="1" noTextEdit="1"/>
                  </p:cNvSpPr>
                  <p:nvPr/>
                </p:nvSpPr>
                <p:spPr>
                  <a:xfrm>
                    <a:off x="953517" y="1325617"/>
                    <a:ext cx="5097457" cy="923330"/>
                  </a:xfrm>
                  <a:prstGeom prst="rect">
                    <a:avLst/>
                  </a:prstGeom>
                  <a:blipFill>
                    <a:blip r:embed="rId9"/>
                    <a:stretch>
                      <a:fillRect l="-956" t="-4605" b="-7237"/>
                    </a:stretch>
                  </a:blipFill>
                </p:spPr>
                <p:txBody>
                  <a:bodyPr/>
                  <a:lstStyle/>
                  <a:p>
                    <a:r>
                      <a:rPr lang="ja-JP" altLang="en-US">
                        <a:noFill/>
                      </a:rPr>
                      <a:t> </a:t>
                    </a:r>
                  </a:p>
                </p:txBody>
              </p:sp>
            </mc:Fallback>
          </mc:AlternateContent>
          <p:pic>
            <p:nvPicPr>
              <p:cNvPr id="24" name="図 23">
                <a:extLst>
                  <a:ext uri="{FF2B5EF4-FFF2-40B4-BE49-F238E27FC236}">
                    <a16:creationId xmlns:a16="http://schemas.microsoft.com/office/drawing/2014/main" id="{E5BD5A19-D770-4E93-AD91-8E5024B9E8D8}"/>
                  </a:ext>
                </a:extLst>
              </p:cNvPr>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4261873" y="1669370"/>
                <a:ext cx="288032" cy="227083"/>
              </a:xfrm>
              <a:prstGeom prst="rect">
                <a:avLst/>
              </a:prstGeom>
            </p:spPr>
          </p:pic>
          <p:pic>
            <p:nvPicPr>
              <p:cNvPr id="28" name="図 27">
                <a:extLst>
                  <a:ext uri="{FF2B5EF4-FFF2-40B4-BE49-F238E27FC236}">
                    <a16:creationId xmlns:a16="http://schemas.microsoft.com/office/drawing/2014/main" id="{F37DC18B-ADC6-4477-B649-B948CF24D906}"/>
                  </a:ext>
                </a:extLst>
              </p:cNvPr>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351028" y="1923489"/>
                <a:ext cx="302434" cy="238437"/>
              </a:xfrm>
              <a:prstGeom prst="rect">
                <a:avLst/>
              </a:prstGeom>
            </p:spPr>
          </p:pic>
        </p:grpSp>
      </p:grpSp>
      <p:sp>
        <p:nvSpPr>
          <p:cNvPr id="13" name="矢印: 下 12">
            <a:extLst>
              <a:ext uri="{FF2B5EF4-FFF2-40B4-BE49-F238E27FC236}">
                <a16:creationId xmlns:a16="http://schemas.microsoft.com/office/drawing/2014/main" id="{B97174D0-1EFC-4A73-9C27-A18DE6E05D31}"/>
              </a:ext>
            </a:extLst>
          </p:cNvPr>
          <p:cNvSpPr/>
          <p:nvPr/>
        </p:nvSpPr>
        <p:spPr>
          <a:xfrm>
            <a:off x="2887751" y="2430261"/>
            <a:ext cx="576064" cy="3515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 name="グループ化 13">
            <a:extLst>
              <a:ext uri="{FF2B5EF4-FFF2-40B4-BE49-F238E27FC236}">
                <a16:creationId xmlns:a16="http://schemas.microsoft.com/office/drawing/2014/main" id="{734ED05B-40A9-4A6D-A886-E6E2A34DD722}"/>
              </a:ext>
            </a:extLst>
          </p:cNvPr>
          <p:cNvGrpSpPr/>
          <p:nvPr/>
        </p:nvGrpSpPr>
        <p:grpSpPr>
          <a:xfrm>
            <a:off x="527102" y="4530000"/>
            <a:ext cx="5186649" cy="1131468"/>
            <a:chOff x="693780" y="4831441"/>
            <a:chExt cx="5186649" cy="1131468"/>
          </a:xfrm>
        </p:grpSpPr>
        <p:sp>
          <p:nvSpPr>
            <p:cNvPr id="32" name="四角形: 角を丸くする 31">
              <a:extLst>
                <a:ext uri="{FF2B5EF4-FFF2-40B4-BE49-F238E27FC236}">
                  <a16:creationId xmlns:a16="http://schemas.microsoft.com/office/drawing/2014/main" id="{CC08968A-5348-4CE4-A4D5-D4726D9185DA}"/>
                </a:ext>
              </a:extLst>
            </p:cNvPr>
            <p:cNvSpPr/>
            <p:nvPr/>
          </p:nvSpPr>
          <p:spPr>
            <a:xfrm>
              <a:off x="693780" y="4831441"/>
              <a:ext cx="5164151" cy="113146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mc:AlternateContent xmlns:mc="http://schemas.openxmlformats.org/markup-compatibility/2006" xmlns:a14="http://schemas.microsoft.com/office/drawing/2010/main">
          <mc:Choice Requires="a14">
            <p:sp>
              <p:nvSpPr>
                <p:cNvPr id="35" name="テキスト ボックス 34">
                  <a:extLst>
                    <a:ext uri="{FF2B5EF4-FFF2-40B4-BE49-F238E27FC236}">
                      <a16:creationId xmlns:a16="http://schemas.microsoft.com/office/drawing/2014/main" id="{8CBA7872-B4C8-40D5-992A-89298F47DC42}"/>
                    </a:ext>
                  </a:extLst>
                </p:cNvPr>
                <p:cNvSpPr txBox="1"/>
                <p:nvPr/>
              </p:nvSpPr>
              <p:spPr>
                <a:xfrm>
                  <a:off x="807830" y="4935510"/>
                  <a:ext cx="5072599" cy="954107"/>
                </a:xfrm>
                <a:prstGeom prst="rect">
                  <a:avLst/>
                </a:prstGeom>
                <a:noFill/>
              </p:spPr>
              <p:txBody>
                <a:bodyPr wrap="square" rtlCol="0">
                  <a:spAutoFit/>
                </a:bodyPr>
                <a:lstStyle/>
                <a:p>
                  <a:r>
                    <a:rPr kumimoji="1" lang="ja-JP" altLang="en-US" dirty="0"/>
                    <a:t>閉補足面　　　の未来の光錐</a:t>
                  </a:r>
                  <a14:m>
                    <m:oMath xmlns:m="http://schemas.openxmlformats.org/officeDocument/2006/math">
                      <m:r>
                        <a:rPr kumimoji="1" lang="en-US" altLang="ja-JP" b="0" i="0" dirty="0" smtClean="0">
                          <a:latin typeface="Cambria Math" panose="02040503050406030204" pitchFamily="18" charset="0"/>
                        </a:rPr>
                        <m:t> </m:t>
                      </m:r>
                      <m:sSup>
                        <m:sSupPr>
                          <m:ctrlPr>
                            <a:rPr kumimoji="1" lang="en-US" altLang="ja-JP" i="1" dirty="0" smtClean="0">
                              <a:latin typeface="Cambria Math" panose="02040503050406030204" pitchFamily="18" charset="0"/>
                            </a:rPr>
                          </m:ctrlPr>
                        </m:sSupPr>
                        <m:e>
                          <m:r>
                            <a:rPr kumimoji="1" lang="en-US" altLang="ja-JP" i="1" dirty="0" smtClean="0">
                              <a:latin typeface="Cambria Math" panose="02040503050406030204" pitchFamily="18" charset="0"/>
                            </a:rPr>
                            <m:t>𝐵</m:t>
                          </m:r>
                        </m:e>
                        <m:sup>
                          <m:r>
                            <a:rPr kumimoji="1" lang="en-US" altLang="ja-JP" i="1" dirty="0" smtClean="0">
                              <a:latin typeface="Cambria Math" panose="02040503050406030204" pitchFamily="18" charset="0"/>
                            </a:rPr>
                            <m:t>3</m:t>
                          </m:r>
                        </m:sup>
                      </m:sSup>
                      <m:r>
                        <a:rPr kumimoji="1" lang="en-US" altLang="ja-JP" b="0" i="0" dirty="0" smtClean="0">
                          <a:latin typeface="Cambria Math" panose="02040503050406030204" pitchFamily="18" charset="0"/>
                        </a:rPr>
                        <m:t> </m:t>
                      </m:r>
                    </m:oMath>
                  </a14:m>
                  <a:r>
                    <a:rPr kumimoji="1" lang="ja-JP" altLang="en-US" dirty="0"/>
                    <a:t>は，時間的曲線に沿った射影により，初期面 </a:t>
                  </a:r>
                  <a14:m>
                    <m:oMath xmlns:m="http://schemas.openxmlformats.org/officeDocument/2006/math">
                      <m:r>
                        <a:rPr kumimoji="1" lang="en-US" altLang="ja-JP" sz="2000" i="1" dirty="0" smtClean="0">
                          <a:latin typeface="Cambria Math" panose="02040503050406030204" pitchFamily="18" charset="0"/>
                        </a:rPr>
                        <m:t>𝐶</m:t>
                      </m:r>
                    </m:oMath>
                  </a14:m>
                  <a:r>
                    <a:rPr kumimoji="1" lang="en-US" altLang="ja-JP" dirty="0"/>
                    <a:t> </a:t>
                  </a:r>
                  <a:r>
                    <a:rPr kumimoji="1" lang="ja-JP" altLang="en-US" dirty="0"/>
                    <a:t>に３次元コンパクト閉多様体として埋め込まれる．</a:t>
                  </a:r>
                  <a:endParaRPr kumimoji="1" lang="en-US" altLang="ja-JP" dirty="0"/>
                </a:p>
              </p:txBody>
            </p:sp>
          </mc:Choice>
          <mc:Fallback xmlns="">
            <p:sp>
              <p:nvSpPr>
                <p:cNvPr id="35" name="テキスト ボックス 34">
                  <a:extLst>
                    <a:ext uri="{FF2B5EF4-FFF2-40B4-BE49-F238E27FC236}">
                      <a16:creationId xmlns:a16="http://schemas.microsoft.com/office/drawing/2014/main" id="{8CBA7872-B4C8-40D5-992A-89298F47DC42}"/>
                    </a:ext>
                  </a:extLst>
                </p:cNvPr>
                <p:cNvSpPr txBox="1">
                  <a:spLocks noRot="1" noChangeAspect="1" noMove="1" noResize="1" noEditPoints="1" noAdjustHandles="1" noChangeArrowheads="1" noChangeShapeType="1" noTextEdit="1"/>
                </p:cNvSpPr>
                <p:nvPr/>
              </p:nvSpPr>
              <p:spPr>
                <a:xfrm>
                  <a:off x="807830" y="4935510"/>
                  <a:ext cx="5072599" cy="954107"/>
                </a:xfrm>
                <a:prstGeom prst="rect">
                  <a:avLst/>
                </a:prstGeom>
                <a:blipFill>
                  <a:blip r:embed="rId10"/>
                  <a:stretch>
                    <a:fillRect l="-962" t="-4459" r="-601" b="-6369"/>
                  </a:stretch>
                </a:blipFill>
              </p:spPr>
              <p:txBody>
                <a:bodyPr/>
                <a:lstStyle/>
                <a:p>
                  <a:r>
                    <a:rPr lang="ja-JP" altLang="en-US">
                      <a:noFill/>
                    </a:rPr>
                    <a:t> </a:t>
                  </a:r>
                </a:p>
              </p:txBody>
            </p:sp>
          </mc:Fallback>
        </mc:AlternateContent>
        <p:pic>
          <p:nvPicPr>
            <p:cNvPr id="38" name="図 37">
              <a:extLst>
                <a:ext uri="{FF2B5EF4-FFF2-40B4-BE49-F238E27FC236}">
                  <a16:creationId xmlns:a16="http://schemas.microsoft.com/office/drawing/2014/main" id="{85E04243-FBD3-446E-8734-188EA105E2C2}"/>
                </a:ext>
              </a:extLst>
            </p:cNvPr>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1884992" y="5067021"/>
              <a:ext cx="256615" cy="221360"/>
            </a:xfrm>
            <a:prstGeom prst="rect">
              <a:avLst/>
            </a:prstGeom>
          </p:spPr>
        </p:pic>
      </p:grpSp>
      <p:sp>
        <p:nvSpPr>
          <p:cNvPr id="39" name="矢印: 下 38">
            <a:extLst>
              <a:ext uri="{FF2B5EF4-FFF2-40B4-BE49-F238E27FC236}">
                <a16:creationId xmlns:a16="http://schemas.microsoft.com/office/drawing/2014/main" id="{87791040-A6A1-4EB1-BD39-9E7FCA8DE260}"/>
              </a:ext>
            </a:extLst>
          </p:cNvPr>
          <p:cNvSpPr/>
          <p:nvPr/>
        </p:nvSpPr>
        <p:spPr>
          <a:xfrm>
            <a:off x="2891111" y="4095572"/>
            <a:ext cx="576064" cy="3515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矢印: 下 39">
            <a:extLst>
              <a:ext uri="{FF2B5EF4-FFF2-40B4-BE49-F238E27FC236}">
                <a16:creationId xmlns:a16="http://schemas.microsoft.com/office/drawing/2014/main" id="{D95DA588-90E9-4488-BE2B-BA53F0D2C6D8}"/>
              </a:ext>
            </a:extLst>
          </p:cNvPr>
          <p:cNvSpPr/>
          <p:nvPr/>
        </p:nvSpPr>
        <p:spPr>
          <a:xfrm>
            <a:off x="2887751" y="5721144"/>
            <a:ext cx="576064" cy="3515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737386BE-F702-4E65-A1E4-0ACEDD2AA0BD}"/>
              </a:ext>
            </a:extLst>
          </p:cNvPr>
          <p:cNvSpPr txBox="1"/>
          <p:nvPr/>
        </p:nvSpPr>
        <p:spPr>
          <a:xfrm>
            <a:off x="527102" y="6089440"/>
            <a:ext cx="8731878" cy="369332"/>
          </a:xfrm>
          <a:prstGeom prst="rect">
            <a:avLst/>
          </a:prstGeom>
          <a:noFill/>
        </p:spPr>
        <p:txBody>
          <a:bodyPr wrap="none" rtlCol="0">
            <a:spAutoFit/>
          </a:bodyPr>
          <a:lstStyle/>
          <a:p>
            <a:r>
              <a:rPr kumimoji="1" lang="ja-JP" altLang="en-US" dirty="0">
                <a:solidFill>
                  <a:srgbClr val="FF0000"/>
                </a:solidFill>
                <a:effectLst>
                  <a:outerShdw blurRad="38100" dist="38100" dir="2700000" algn="tl">
                    <a:srgbClr val="000000">
                      <a:alpha val="43137"/>
                    </a:srgbClr>
                  </a:outerShdw>
                </a:effectLst>
              </a:rPr>
              <a:t>矛盾：３次元連結非コンパクト多様体は，コンパクトな</a:t>
            </a:r>
            <a:r>
              <a:rPr kumimoji="1" lang="en-US" altLang="ja-JP" dirty="0">
                <a:solidFill>
                  <a:srgbClr val="FF0000"/>
                </a:solidFill>
                <a:effectLst>
                  <a:outerShdw blurRad="38100" dist="38100" dir="2700000" algn="tl">
                    <a:srgbClr val="000000">
                      <a:alpha val="43137"/>
                    </a:srgbClr>
                  </a:outerShdw>
                </a:effectLst>
              </a:rPr>
              <a:t>3</a:t>
            </a:r>
            <a:r>
              <a:rPr kumimoji="1" lang="ja-JP" altLang="en-US" dirty="0">
                <a:solidFill>
                  <a:srgbClr val="FF0000"/>
                </a:solidFill>
                <a:effectLst>
                  <a:outerShdw blurRad="38100" dist="38100" dir="2700000" algn="tl">
                    <a:srgbClr val="000000">
                      <a:alpha val="43137"/>
                    </a:srgbClr>
                  </a:outerShdw>
                </a:effectLst>
              </a:rPr>
              <a:t>次元閉部分多様体を持たない！</a:t>
            </a:r>
          </a:p>
        </p:txBody>
      </p:sp>
      <p:grpSp>
        <p:nvGrpSpPr>
          <p:cNvPr id="52" name="グループ化 51">
            <a:extLst>
              <a:ext uri="{FF2B5EF4-FFF2-40B4-BE49-F238E27FC236}">
                <a16:creationId xmlns:a16="http://schemas.microsoft.com/office/drawing/2014/main" id="{E24EA7F5-C08C-4EEB-BC64-7D318046C7B0}"/>
              </a:ext>
            </a:extLst>
          </p:cNvPr>
          <p:cNvGrpSpPr/>
          <p:nvPr/>
        </p:nvGrpSpPr>
        <p:grpSpPr>
          <a:xfrm>
            <a:off x="5770353" y="561976"/>
            <a:ext cx="3659063" cy="5108421"/>
            <a:chOff x="5770353" y="561976"/>
            <a:chExt cx="3659063" cy="5108421"/>
          </a:xfrm>
        </p:grpSpPr>
        <p:pic>
          <p:nvPicPr>
            <p:cNvPr id="29" name="図 28" descr="ダイアグラム&#10;&#10;自動的に生成された説明">
              <a:extLst>
                <a:ext uri="{FF2B5EF4-FFF2-40B4-BE49-F238E27FC236}">
                  <a16:creationId xmlns:a16="http://schemas.microsoft.com/office/drawing/2014/main" id="{6D08D2FF-D965-4915-BAB1-F42F75BF5DE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770353" y="561976"/>
              <a:ext cx="3659063" cy="4748610"/>
            </a:xfrm>
            <a:prstGeom prst="rect">
              <a:avLst/>
            </a:prstGeom>
          </p:spPr>
        </p:pic>
        <p:sp>
          <p:nvSpPr>
            <p:cNvPr id="6" name="テキスト ボックス 5">
              <a:extLst>
                <a:ext uri="{FF2B5EF4-FFF2-40B4-BE49-F238E27FC236}">
                  <a16:creationId xmlns:a16="http://schemas.microsoft.com/office/drawing/2014/main" id="{9694C74B-A9A0-4EA7-9703-5FF274F152E1}"/>
                </a:ext>
              </a:extLst>
            </p:cNvPr>
            <p:cNvSpPr txBox="1"/>
            <p:nvPr/>
          </p:nvSpPr>
          <p:spPr>
            <a:xfrm>
              <a:off x="6660232" y="5362620"/>
              <a:ext cx="2555776" cy="307777"/>
            </a:xfrm>
            <a:prstGeom prst="rect">
              <a:avLst/>
            </a:prstGeom>
            <a:noFill/>
          </p:spPr>
          <p:txBody>
            <a:bodyPr wrap="square" rtlCol="0">
              <a:spAutoFit/>
            </a:bodyPr>
            <a:lstStyle/>
            <a:p>
              <a:r>
                <a:rPr kumimoji="1" lang="en-US" altLang="ja-JP" sz="1400" dirty="0"/>
                <a:t>[Penrose R:PRL14, 57 (1965)]</a:t>
              </a:r>
              <a:endParaRPr kumimoji="1" lang="ja-JP" altLang="en-US" sz="1400" dirty="0"/>
            </a:p>
          </p:txBody>
        </p:sp>
        <p:sp>
          <p:nvSpPr>
            <p:cNvPr id="41" name="フリーフォーム: 図形 40">
              <a:extLst>
                <a:ext uri="{FF2B5EF4-FFF2-40B4-BE49-F238E27FC236}">
                  <a16:creationId xmlns:a16="http://schemas.microsoft.com/office/drawing/2014/main" id="{C8387FB5-47D2-4691-9245-02B69C6277FE}"/>
                </a:ext>
              </a:extLst>
            </p:cNvPr>
            <p:cNvSpPr/>
            <p:nvPr/>
          </p:nvSpPr>
          <p:spPr>
            <a:xfrm>
              <a:off x="7302500" y="2089150"/>
              <a:ext cx="425450" cy="1079500"/>
            </a:xfrm>
            <a:custGeom>
              <a:avLst/>
              <a:gdLst>
                <a:gd name="connsiteX0" fmla="*/ 0 w 425450"/>
                <a:gd name="connsiteY0" fmla="*/ 1079500 h 1079500"/>
                <a:gd name="connsiteX1" fmla="*/ 76200 w 425450"/>
                <a:gd name="connsiteY1" fmla="*/ 635000 h 1079500"/>
                <a:gd name="connsiteX2" fmla="*/ 241300 w 425450"/>
                <a:gd name="connsiteY2" fmla="*/ 260350 h 1079500"/>
                <a:gd name="connsiteX3" fmla="*/ 425450 w 425450"/>
                <a:gd name="connsiteY3" fmla="*/ 0 h 1079500"/>
              </a:gdLst>
              <a:ahLst/>
              <a:cxnLst>
                <a:cxn ang="0">
                  <a:pos x="connsiteX0" y="connsiteY0"/>
                </a:cxn>
                <a:cxn ang="0">
                  <a:pos x="connsiteX1" y="connsiteY1"/>
                </a:cxn>
                <a:cxn ang="0">
                  <a:pos x="connsiteX2" y="connsiteY2"/>
                </a:cxn>
                <a:cxn ang="0">
                  <a:pos x="connsiteX3" y="connsiteY3"/>
                </a:cxn>
              </a:cxnLst>
              <a:rect l="l" t="t" r="r" b="b"/>
              <a:pathLst>
                <a:path w="425450" h="1079500">
                  <a:moveTo>
                    <a:pt x="0" y="1079500"/>
                  </a:moveTo>
                  <a:cubicBezTo>
                    <a:pt x="17991" y="925512"/>
                    <a:pt x="35983" y="771525"/>
                    <a:pt x="76200" y="635000"/>
                  </a:cubicBezTo>
                  <a:cubicBezTo>
                    <a:pt x="116417" y="498475"/>
                    <a:pt x="183092" y="366183"/>
                    <a:pt x="241300" y="260350"/>
                  </a:cubicBezTo>
                  <a:cubicBezTo>
                    <a:pt x="299508" y="154517"/>
                    <a:pt x="362479" y="77258"/>
                    <a:pt x="425450"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フリーフォーム: 図形 41">
              <a:extLst>
                <a:ext uri="{FF2B5EF4-FFF2-40B4-BE49-F238E27FC236}">
                  <a16:creationId xmlns:a16="http://schemas.microsoft.com/office/drawing/2014/main" id="{BF69E015-0BEC-46FF-AAF1-503F1C0E9DDC}"/>
                </a:ext>
              </a:extLst>
            </p:cNvPr>
            <p:cNvSpPr/>
            <p:nvPr/>
          </p:nvSpPr>
          <p:spPr>
            <a:xfrm>
              <a:off x="7734300" y="2082800"/>
              <a:ext cx="419100" cy="1085850"/>
            </a:xfrm>
            <a:custGeom>
              <a:avLst/>
              <a:gdLst>
                <a:gd name="connsiteX0" fmla="*/ 419100 w 419100"/>
                <a:gd name="connsiteY0" fmla="*/ 1085850 h 1085850"/>
                <a:gd name="connsiteX1" fmla="*/ 406400 w 419100"/>
                <a:gd name="connsiteY1" fmla="*/ 844550 h 1085850"/>
                <a:gd name="connsiteX2" fmla="*/ 349250 w 419100"/>
                <a:gd name="connsiteY2" fmla="*/ 571500 h 1085850"/>
                <a:gd name="connsiteX3" fmla="*/ 203200 w 419100"/>
                <a:gd name="connsiteY3" fmla="*/ 228600 h 1085850"/>
                <a:gd name="connsiteX4" fmla="*/ 0 w 419100"/>
                <a:gd name="connsiteY4" fmla="*/ 0 h 1085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100" h="1085850">
                  <a:moveTo>
                    <a:pt x="419100" y="1085850"/>
                  </a:moveTo>
                  <a:cubicBezTo>
                    <a:pt x="418571" y="1008062"/>
                    <a:pt x="418042" y="930275"/>
                    <a:pt x="406400" y="844550"/>
                  </a:cubicBezTo>
                  <a:cubicBezTo>
                    <a:pt x="394758" y="758825"/>
                    <a:pt x="383117" y="674158"/>
                    <a:pt x="349250" y="571500"/>
                  </a:cubicBezTo>
                  <a:cubicBezTo>
                    <a:pt x="315383" y="468842"/>
                    <a:pt x="261408" y="323850"/>
                    <a:pt x="203200" y="228600"/>
                  </a:cubicBezTo>
                  <a:cubicBezTo>
                    <a:pt x="144992" y="133350"/>
                    <a:pt x="72496" y="66675"/>
                    <a:pt x="0"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フリーフォーム: 図形 42">
              <a:extLst>
                <a:ext uri="{FF2B5EF4-FFF2-40B4-BE49-F238E27FC236}">
                  <a16:creationId xmlns:a16="http://schemas.microsoft.com/office/drawing/2014/main" id="{824AECB9-95B7-4B24-85E7-280B0AD8F8D9}"/>
                </a:ext>
              </a:extLst>
            </p:cNvPr>
            <p:cNvSpPr/>
            <p:nvPr/>
          </p:nvSpPr>
          <p:spPr>
            <a:xfrm>
              <a:off x="7308850" y="2708920"/>
              <a:ext cx="397694" cy="447030"/>
            </a:xfrm>
            <a:custGeom>
              <a:avLst/>
              <a:gdLst>
                <a:gd name="connsiteX0" fmla="*/ 0 w 419100"/>
                <a:gd name="connsiteY0" fmla="*/ 635000 h 635000"/>
                <a:gd name="connsiteX1" fmla="*/ 165100 w 419100"/>
                <a:gd name="connsiteY1" fmla="*/ 368300 h 635000"/>
                <a:gd name="connsiteX2" fmla="*/ 323850 w 419100"/>
                <a:gd name="connsiteY2" fmla="*/ 107950 h 635000"/>
                <a:gd name="connsiteX3" fmla="*/ 419100 w 419100"/>
                <a:gd name="connsiteY3" fmla="*/ 0 h 635000"/>
              </a:gdLst>
              <a:ahLst/>
              <a:cxnLst>
                <a:cxn ang="0">
                  <a:pos x="connsiteX0" y="connsiteY0"/>
                </a:cxn>
                <a:cxn ang="0">
                  <a:pos x="connsiteX1" y="connsiteY1"/>
                </a:cxn>
                <a:cxn ang="0">
                  <a:pos x="connsiteX2" y="connsiteY2"/>
                </a:cxn>
                <a:cxn ang="0">
                  <a:pos x="connsiteX3" y="connsiteY3"/>
                </a:cxn>
              </a:cxnLst>
              <a:rect l="l" t="t" r="r" b="b"/>
              <a:pathLst>
                <a:path w="419100" h="635000">
                  <a:moveTo>
                    <a:pt x="0" y="635000"/>
                  </a:moveTo>
                  <a:lnTo>
                    <a:pt x="165100" y="368300"/>
                  </a:lnTo>
                  <a:cubicBezTo>
                    <a:pt x="219075" y="280458"/>
                    <a:pt x="281517" y="169333"/>
                    <a:pt x="323850" y="107950"/>
                  </a:cubicBezTo>
                  <a:cubicBezTo>
                    <a:pt x="366183" y="46567"/>
                    <a:pt x="392641" y="23283"/>
                    <a:pt x="419100"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フリーフォーム: 図形 43">
              <a:extLst>
                <a:ext uri="{FF2B5EF4-FFF2-40B4-BE49-F238E27FC236}">
                  <a16:creationId xmlns:a16="http://schemas.microsoft.com/office/drawing/2014/main" id="{48BE182A-2583-438B-983B-AFF514AA78E7}"/>
                </a:ext>
              </a:extLst>
            </p:cNvPr>
            <p:cNvSpPr/>
            <p:nvPr/>
          </p:nvSpPr>
          <p:spPr>
            <a:xfrm>
              <a:off x="7756580" y="2708920"/>
              <a:ext cx="396820" cy="472430"/>
            </a:xfrm>
            <a:custGeom>
              <a:avLst/>
              <a:gdLst>
                <a:gd name="connsiteX0" fmla="*/ 400050 w 400050"/>
                <a:gd name="connsiteY0" fmla="*/ 654050 h 654050"/>
                <a:gd name="connsiteX1" fmla="*/ 273050 w 400050"/>
                <a:gd name="connsiteY1" fmla="*/ 374650 h 654050"/>
                <a:gd name="connsiteX2" fmla="*/ 133350 w 400050"/>
                <a:gd name="connsiteY2" fmla="*/ 165100 h 654050"/>
                <a:gd name="connsiteX3" fmla="*/ 0 w 400050"/>
                <a:gd name="connsiteY3" fmla="*/ 0 h 654050"/>
              </a:gdLst>
              <a:ahLst/>
              <a:cxnLst>
                <a:cxn ang="0">
                  <a:pos x="connsiteX0" y="connsiteY0"/>
                </a:cxn>
                <a:cxn ang="0">
                  <a:pos x="connsiteX1" y="connsiteY1"/>
                </a:cxn>
                <a:cxn ang="0">
                  <a:pos x="connsiteX2" y="connsiteY2"/>
                </a:cxn>
                <a:cxn ang="0">
                  <a:pos x="connsiteX3" y="connsiteY3"/>
                </a:cxn>
              </a:cxnLst>
              <a:rect l="l" t="t" r="r" b="b"/>
              <a:pathLst>
                <a:path w="400050" h="654050">
                  <a:moveTo>
                    <a:pt x="400050" y="654050"/>
                  </a:moveTo>
                  <a:cubicBezTo>
                    <a:pt x="358775" y="555096"/>
                    <a:pt x="317500" y="456142"/>
                    <a:pt x="273050" y="374650"/>
                  </a:cubicBezTo>
                  <a:cubicBezTo>
                    <a:pt x="228600" y="293158"/>
                    <a:pt x="178858" y="227542"/>
                    <a:pt x="133350" y="165100"/>
                  </a:cubicBezTo>
                  <a:cubicBezTo>
                    <a:pt x="87842" y="102658"/>
                    <a:pt x="43921" y="51329"/>
                    <a:pt x="0"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楕円 44">
              <a:extLst>
                <a:ext uri="{FF2B5EF4-FFF2-40B4-BE49-F238E27FC236}">
                  <a16:creationId xmlns:a16="http://schemas.microsoft.com/office/drawing/2014/main" id="{81C8F5A7-859C-442E-BA74-1853CAD68F62}"/>
                </a:ext>
              </a:extLst>
            </p:cNvPr>
            <p:cNvSpPr/>
            <p:nvPr/>
          </p:nvSpPr>
          <p:spPr>
            <a:xfrm>
              <a:off x="7218180" y="4635392"/>
              <a:ext cx="910895" cy="21505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7" name="直線矢印コネクタ 46">
              <a:extLst>
                <a:ext uri="{FF2B5EF4-FFF2-40B4-BE49-F238E27FC236}">
                  <a16:creationId xmlns:a16="http://schemas.microsoft.com/office/drawing/2014/main" id="{8D5A42B1-84CB-4946-AE20-D97854210F04}"/>
                </a:ext>
              </a:extLst>
            </p:cNvPr>
            <p:cNvCxnSpPr>
              <a:cxnSpLocks/>
              <a:stCxn id="43" idx="0"/>
            </p:cNvCxnSpPr>
            <p:nvPr/>
          </p:nvCxnSpPr>
          <p:spPr>
            <a:xfrm flipH="1">
              <a:off x="7218180" y="3155950"/>
              <a:ext cx="90670" cy="1569194"/>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48" name="直線矢印コネクタ 47">
              <a:extLst>
                <a:ext uri="{FF2B5EF4-FFF2-40B4-BE49-F238E27FC236}">
                  <a16:creationId xmlns:a16="http://schemas.microsoft.com/office/drawing/2014/main" id="{ED8A9AC2-D5B2-480F-AA14-8B485B46AE67}"/>
                </a:ext>
              </a:extLst>
            </p:cNvPr>
            <p:cNvCxnSpPr>
              <a:cxnSpLocks/>
            </p:cNvCxnSpPr>
            <p:nvPr/>
          </p:nvCxnSpPr>
          <p:spPr>
            <a:xfrm>
              <a:off x="8129075" y="3163910"/>
              <a:ext cx="24325" cy="1569194"/>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5011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52"/>
                                        </p:tgtEl>
                                        <p:attrNameLst>
                                          <p:attrName>style.visibility</p:attrName>
                                        </p:attrNameLst>
                                      </p:cBhvr>
                                      <p:to>
                                        <p:strVal val="visible"/>
                                      </p:to>
                                    </p:set>
                                    <p:animEffect transition="in" filter="fade">
                                      <p:cBhvr>
                                        <p:cTn id="14" dur="500"/>
                                        <p:tgtEl>
                                          <p:spTgt spid="5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500"/>
                                        <p:tgtEl>
                                          <p:spTgt spid="4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animBg="1"/>
      <p:bldP spid="39" grpId="0" animBg="1"/>
      <p:bldP spid="40" grpId="0" animBg="1"/>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4EA8CC4E-D493-48FF-B62E-A0DF54E19E0D}"/>
              </a:ext>
            </a:extLst>
          </p:cNvPr>
          <p:cNvSpPr>
            <a:spLocks noGrp="1"/>
          </p:cNvSpPr>
          <p:nvPr>
            <p:ph type="sldNum" sz="quarter" idx="12"/>
          </p:nvPr>
        </p:nvSpPr>
        <p:spPr/>
        <p:txBody>
          <a:bodyPr/>
          <a:lstStyle/>
          <a:p>
            <a:fld id="{93E195DB-F3B1-45FB-AF15-1376C6AEA06A}" type="slidenum">
              <a:rPr kumimoji="1" lang="ja-JP" altLang="en-US" smtClean="0"/>
              <a:t>15</a:t>
            </a:fld>
            <a:endParaRPr kumimoji="1" lang="ja-JP" altLang="en-US"/>
          </a:p>
        </p:txBody>
      </p:sp>
      <p:sp>
        <p:nvSpPr>
          <p:cNvPr id="5" name="テキスト ボックス 4">
            <a:extLst>
              <a:ext uri="{FF2B5EF4-FFF2-40B4-BE49-F238E27FC236}">
                <a16:creationId xmlns:a16="http://schemas.microsoft.com/office/drawing/2014/main" id="{3C431768-2588-4763-8E2E-A58B998468AF}"/>
              </a:ext>
            </a:extLst>
          </p:cNvPr>
          <p:cNvSpPr txBox="1"/>
          <p:nvPr/>
        </p:nvSpPr>
        <p:spPr>
          <a:xfrm>
            <a:off x="611560" y="522564"/>
            <a:ext cx="4104456" cy="461665"/>
          </a:xfrm>
          <a:prstGeom prst="rect">
            <a:avLst/>
          </a:prstGeom>
          <a:noFill/>
        </p:spPr>
        <p:txBody>
          <a:bodyPr wrap="square">
            <a:spAutoFit/>
          </a:bodyPr>
          <a:lstStyle/>
          <a:p>
            <a:r>
              <a:rPr kumimoji="1" lang="en-US" altLang="ja-JP" sz="2400" dirty="0">
                <a:solidFill>
                  <a:srgbClr val="DF0BF5"/>
                </a:solidFill>
                <a:effectLst>
                  <a:outerShdw blurRad="38100" dist="38100" dir="2700000" algn="tl">
                    <a:srgbClr val="000000">
                      <a:alpha val="43137"/>
                    </a:srgbClr>
                  </a:outerShdw>
                </a:effectLst>
              </a:rPr>
              <a:t>Hawking</a:t>
            </a:r>
            <a:r>
              <a:rPr kumimoji="1" lang="ja-JP" altLang="en-US" sz="2400" dirty="0">
                <a:solidFill>
                  <a:srgbClr val="DF0BF5"/>
                </a:solidFill>
                <a:effectLst>
                  <a:outerShdw blurRad="38100" dist="38100" dir="2700000" algn="tl">
                    <a:srgbClr val="000000">
                      <a:alpha val="43137"/>
                    </a:srgbClr>
                  </a:outerShdw>
                </a:effectLst>
              </a:rPr>
              <a:t>の特異点定理 </a:t>
            </a:r>
            <a:r>
              <a:rPr lang="en-US" altLang="ja-JP" sz="2000" dirty="0"/>
              <a:t>[</a:t>
            </a:r>
            <a:r>
              <a:rPr kumimoji="1" lang="en-US" altLang="ja-JP" sz="2000" dirty="0"/>
              <a:t>1967</a:t>
            </a:r>
            <a:r>
              <a:rPr lang="en-US" altLang="ja-JP" sz="2000" dirty="0"/>
              <a:t>]</a:t>
            </a:r>
            <a:r>
              <a:rPr kumimoji="1" lang="ja-JP" altLang="en-US" sz="2000" dirty="0"/>
              <a:t>　</a:t>
            </a:r>
            <a:endParaRPr lang="ja-JP" altLang="en-US" sz="2400" dirty="0"/>
          </a:p>
        </p:txBody>
      </p:sp>
      <p:sp>
        <p:nvSpPr>
          <p:cNvPr id="6" name="テキスト ボックス 5">
            <a:extLst>
              <a:ext uri="{FF2B5EF4-FFF2-40B4-BE49-F238E27FC236}">
                <a16:creationId xmlns:a16="http://schemas.microsoft.com/office/drawing/2014/main" id="{AB5B6A45-DC0D-40C7-8886-7906E8B979A8}"/>
              </a:ext>
            </a:extLst>
          </p:cNvPr>
          <p:cNvSpPr txBox="1"/>
          <p:nvPr/>
        </p:nvSpPr>
        <p:spPr>
          <a:xfrm>
            <a:off x="611560" y="3309702"/>
            <a:ext cx="5328592" cy="461665"/>
          </a:xfrm>
          <a:prstGeom prst="rect">
            <a:avLst/>
          </a:prstGeom>
          <a:noFill/>
        </p:spPr>
        <p:txBody>
          <a:bodyPr wrap="square">
            <a:spAutoFit/>
          </a:bodyPr>
          <a:lstStyle/>
          <a:p>
            <a:r>
              <a:rPr kumimoji="1" lang="en-US" altLang="ja-JP" sz="2400" dirty="0">
                <a:solidFill>
                  <a:srgbClr val="DF0BF5"/>
                </a:solidFill>
                <a:effectLst>
                  <a:outerShdw blurRad="38100" dist="38100" dir="2700000" algn="tl">
                    <a:srgbClr val="000000">
                      <a:alpha val="43137"/>
                    </a:srgbClr>
                  </a:outerShdw>
                </a:effectLst>
              </a:rPr>
              <a:t>Hawking-Penrose</a:t>
            </a:r>
            <a:r>
              <a:rPr kumimoji="1" lang="ja-JP" altLang="en-US" sz="2400" dirty="0">
                <a:solidFill>
                  <a:srgbClr val="DF0BF5"/>
                </a:solidFill>
                <a:effectLst>
                  <a:outerShdw blurRad="38100" dist="38100" dir="2700000" algn="tl">
                    <a:srgbClr val="000000">
                      <a:alpha val="43137"/>
                    </a:srgbClr>
                  </a:outerShdw>
                </a:effectLst>
              </a:rPr>
              <a:t>の特異点定理</a:t>
            </a:r>
            <a:r>
              <a:rPr lang="en-US" altLang="ja-JP" sz="2400" dirty="0">
                <a:solidFill>
                  <a:srgbClr val="DF0BF5"/>
                </a:solidFill>
                <a:effectLst>
                  <a:outerShdw blurRad="38100" dist="38100" dir="2700000" algn="tl">
                    <a:srgbClr val="000000">
                      <a:alpha val="43137"/>
                    </a:srgbClr>
                  </a:outerShdw>
                </a:effectLst>
              </a:rPr>
              <a:t> </a:t>
            </a:r>
            <a:r>
              <a:rPr lang="en-US" altLang="ja-JP" sz="2000" dirty="0"/>
              <a:t>[1970]</a:t>
            </a:r>
            <a:r>
              <a:rPr kumimoji="1" lang="ja-JP" altLang="en-US" sz="2000" dirty="0"/>
              <a:t> </a:t>
            </a:r>
            <a:endParaRPr lang="ja-JP" altLang="en-US" sz="2400" dirty="0"/>
          </a:p>
        </p:txBody>
      </p:sp>
      <p:sp>
        <p:nvSpPr>
          <p:cNvPr id="8" name="テキスト ボックス 7">
            <a:extLst>
              <a:ext uri="{FF2B5EF4-FFF2-40B4-BE49-F238E27FC236}">
                <a16:creationId xmlns:a16="http://schemas.microsoft.com/office/drawing/2014/main" id="{535E7FB8-51AB-4425-80FA-70C5520ACD50}"/>
              </a:ext>
            </a:extLst>
          </p:cNvPr>
          <p:cNvSpPr txBox="1"/>
          <p:nvPr/>
        </p:nvSpPr>
        <p:spPr>
          <a:xfrm>
            <a:off x="899592" y="2204864"/>
            <a:ext cx="6984776" cy="369332"/>
          </a:xfrm>
          <a:prstGeom prst="rect">
            <a:avLst/>
          </a:prstGeom>
          <a:noFill/>
        </p:spPr>
        <p:txBody>
          <a:bodyPr wrap="square">
            <a:spAutoFit/>
          </a:bodyPr>
          <a:lstStyle/>
          <a:p>
            <a:pPr marL="285750" indent="-285750">
              <a:buFont typeface="Arial" panose="020B0604020202020204" pitchFamily="34" charset="0"/>
              <a:buChar char="•"/>
            </a:pPr>
            <a:r>
              <a:rPr kumimoji="1" lang="ja-JP" altLang="en-US" sz="1800" dirty="0"/>
              <a:t>強エネルギー条件，強い因果条件，過去向きの捕捉点の存在 </a:t>
            </a:r>
            <a:endParaRPr lang="ja-JP" altLang="en-US" dirty="0"/>
          </a:p>
        </p:txBody>
      </p:sp>
      <p:sp>
        <p:nvSpPr>
          <p:cNvPr id="10" name="テキスト ボックス 9">
            <a:extLst>
              <a:ext uri="{FF2B5EF4-FFF2-40B4-BE49-F238E27FC236}">
                <a16:creationId xmlns:a16="http://schemas.microsoft.com/office/drawing/2014/main" id="{9EE3B686-529E-4047-B891-793AFB9EB989}"/>
              </a:ext>
            </a:extLst>
          </p:cNvPr>
          <p:cNvSpPr txBox="1"/>
          <p:nvPr/>
        </p:nvSpPr>
        <p:spPr>
          <a:xfrm>
            <a:off x="899592" y="1206044"/>
            <a:ext cx="6146234" cy="369332"/>
          </a:xfrm>
          <a:prstGeom prst="rect">
            <a:avLst/>
          </a:prstGeom>
          <a:noFill/>
        </p:spPr>
        <p:txBody>
          <a:bodyPr wrap="none" rtlCol="0">
            <a:spAutoFit/>
          </a:bodyPr>
          <a:lstStyle/>
          <a:p>
            <a:pPr marL="285750" indent="-285750">
              <a:buFont typeface="Arial" panose="020B0604020202020204" pitchFamily="34" charset="0"/>
              <a:buChar char="•"/>
            </a:pPr>
            <a:r>
              <a:rPr kumimoji="1" lang="ja-JP" altLang="en-US" dirty="0"/>
              <a:t>強エネルギー条件，コンパクト閉な空間， 宇宙の膨張</a:t>
            </a:r>
            <a:r>
              <a:rPr kumimoji="1" lang="en-US" altLang="ja-JP" dirty="0"/>
              <a:t>/</a:t>
            </a:r>
            <a:r>
              <a:rPr kumimoji="1" lang="ja-JP" altLang="en-US" dirty="0"/>
              <a:t>収縮</a:t>
            </a:r>
          </a:p>
        </p:txBody>
      </p:sp>
      <p:sp>
        <p:nvSpPr>
          <p:cNvPr id="11" name="テキスト ボックス 10">
            <a:extLst>
              <a:ext uri="{FF2B5EF4-FFF2-40B4-BE49-F238E27FC236}">
                <a16:creationId xmlns:a16="http://schemas.microsoft.com/office/drawing/2014/main" id="{AD09E108-9983-4539-9BBD-2654EB0F0964}"/>
              </a:ext>
            </a:extLst>
          </p:cNvPr>
          <p:cNvSpPr txBox="1"/>
          <p:nvPr/>
        </p:nvSpPr>
        <p:spPr>
          <a:xfrm>
            <a:off x="1758320" y="1710100"/>
            <a:ext cx="4901911" cy="369332"/>
          </a:xfrm>
          <a:prstGeom prst="rect">
            <a:avLst/>
          </a:prstGeom>
          <a:noFill/>
        </p:spPr>
        <p:txBody>
          <a:bodyPr wrap="square" rtlCol="0">
            <a:spAutoFit/>
          </a:bodyPr>
          <a:lstStyle/>
          <a:p>
            <a:r>
              <a:rPr kumimoji="1" lang="ja-JP" altLang="en-US" dirty="0"/>
              <a:t>延長不可能な有限長の時間的測地線が存在</a:t>
            </a:r>
          </a:p>
        </p:txBody>
      </p:sp>
      <p:sp>
        <p:nvSpPr>
          <p:cNvPr id="12" name="テキスト ボックス 11">
            <a:extLst>
              <a:ext uri="{FF2B5EF4-FFF2-40B4-BE49-F238E27FC236}">
                <a16:creationId xmlns:a16="http://schemas.microsoft.com/office/drawing/2014/main" id="{E32047FC-E453-4CB3-939F-5DF0F96ABA34}"/>
              </a:ext>
            </a:extLst>
          </p:cNvPr>
          <p:cNvSpPr txBox="1"/>
          <p:nvPr/>
        </p:nvSpPr>
        <p:spPr>
          <a:xfrm>
            <a:off x="1763688" y="2691500"/>
            <a:ext cx="5616624" cy="369332"/>
          </a:xfrm>
          <a:prstGeom prst="rect">
            <a:avLst/>
          </a:prstGeom>
          <a:noFill/>
        </p:spPr>
        <p:txBody>
          <a:bodyPr wrap="square" rtlCol="0">
            <a:spAutoFit/>
          </a:bodyPr>
          <a:lstStyle/>
          <a:p>
            <a:r>
              <a:rPr kumimoji="1" lang="ja-JP" altLang="en-US" dirty="0"/>
              <a:t>延長不可能な有限長の過去向きの因果的測地線が存在</a:t>
            </a:r>
          </a:p>
        </p:txBody>
      </p:sp>
      <p:sp>
        <p:nvSpPr>
          <p:cNvPr id="13" name="矢印: 右 12">
            <a:extLst>
              <a:ext uri="{FF2B5EF4-FFF2-40B4-BE49-F238E27FC236}">
                <a16:creationId xmlns:a16="http://schemas.microsoft.com/office/drawing/2014/main" id="{6566B352-79BC-4845-B498-10CC0C02E62A}"/>
              </a:ext>
            </a:extLst>
          </p:cNvPr>
          <p:cNvSpPr/>
          <p:nvPr/>
        </p:nvSpPr>
        <p:spPr>
          <a:xfrm>
            <a:off x="1331640" y="1772816"/>
            <a:ext cx="288032" cy="3066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矢印: 右 13">
            <a:extLst>
              <a:ext uri="{FF2B5EF4-FFF2-40B4-BE49-F238E27FC236}">
                <a16:creationId xmlns:a16="http://schemas.microsoft.com/office/drawing/2014/main" id="{B1D68242-D715-4B9D-B70B-854D30230445}"/>
              </a:ext>
            </a:extLst>
          </p:cNvPr>
          <p:cNvSpPr/>
          <p:nvPr/>
        </p:nvSpPr>
        <p:spPr>
          <a:xfrm>
            <a:off x="1331640" y="2722858"/>
            <a:ext cx="288032" cy="3066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矢印: 右 14">
            <a:extLst>
              <a:ext uri="{FF2B5EF4-FFF2-40B4-BE49-F238E27FC236}">
                <a16:creationId xmlns:a16="http://schemas.microsoft.com/office/drawing/2014/main" id="{B4B7D386-FB81-43F5-8703-FF102116180A}"/>
              </a:ext>
            </a:extLst>
          </p:cNvPr>
          <p:cNvSpPr/>
          <p:nvPr/>
        </p:nvSpPr>
        <p:spPr>
          <a:xfrm>
            <a:off x="4788024" y="635213"/>
            <a:ext cx="288032" cy="3066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1863EC30-552B-47EE-B945-00E473889B58}"/>
              </a:ext>
            </a:extLst>
          </p:cNvPr>
          <p:cNvSpPr txBox="1"/>
          <p:nvPr/>
        </p:nvSpPr>
        <p:spPr>
          <a:xfrm>
            <a:off x="5138266" y="522564"/>
            <a:ext cx="3744416" cy="461665"/>
          </a:xfrm>
          <a:prstGeom prst="rect">
            <a:avLst/>
          </a:prstGeom>
          <a:noFill/>
        </p:spPr>
        <p:txBody>
          <a:bodyPr wrap="square" rtlCol="0">
            <a:spAutoFit/>
          </a:bodyPr>
          <a:lstStyle/>
          <a:p>
            <a:r>
              <a:rPr kumimoji="1" lang="ja-JP" altLang="en-US" sz="2400" dirty="0">
                <a:solidFill>
                  <a:srgbClr val="FF0000"/>
                </a:solidFill>
                <a:effectLst>
                  <a:outerShdw blurRad="38100" dist="38100" dir="2700000" algn="tl">
                    <a:srgbClr val="000000">
                      <a:alpha val="43137"/>
                    </a:srgbClr>
                  </a:outerShdw>
                </a:effectLst>
              </a:rPr>
              <a:t>宇宙初期特異点の一般性</a:t>
            </a:r>
          </a:p>
        </p:txBody>
      </p:sp>
      <p:sp>
        <p:nvSpPr>
          <p:cNvPr id="17" name="テキスト ボックス 16">
            <a:extLst>
              <a:ext uri="{FF2B5EF4-FFF2-40B4-BE49-F238E27FC236}">
                <a16:creationId xmlns:a16="http://schemas.microsoft.com/office/drawing/2014/main" id="{518E1492-D657-4D87-BB48-4D6A6EBBA249}"/>
              </a:ext>
            </a:extLst>
          </p:cNvPr>
          <p:cNvSpPr txBox="1"/>
          <p:nvPr/>
        </p:nvSpPr>
        <p:spPr>
          <a:xfrm>
            <a:off x="837074" y="3895806"/>
            <a:ext cx="4074988" cy="1200329"/>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dirty="0"/>
              <a:t>強エネルギー条件（＋一般性条件）</a:t>
            </a:r>
            <a:endParaRPr kumimoji="1" lang="en-US" altLang="ja-JP" dirty="0"/>
          </a:p>
          <a:p>
            <a:pPr marL="285750" indent="-285750">
              <a:buFont typeface="Arial" panose="020B0604020202020204" pitchFamily="34" charset="0"/>
              <a:buChar char="•"/>
            </a:pPr>
            <a:r>
              <a:rPr kumimoji="1" lang="ja-JP" altLang="en-US" dirty="0"/>
              <a:t>因果的閉曲線が存在しない</a:t>
            </a:r>
            <a:endParaRPr kumimoji="1" lang="en-US" altLang="ja-JP" dirty="0"/>
          </a:p>
          <a:p>
            <a:pPr marL="285750" indent="-285750">
              <a:buFont typeface="Arial" panose="020B0604020202020204" pitchFamily="34" charset="0"/>
              <a:buChar char="•"/>
            </a:pPr>
            <a:r>
              <a:rPr kumimoji="1" lang="ja-JP" altLang="en-US" dirty="0"/>
              <a:t>コンパクトで端のない非因果的集合，閉捕捉面，捕捉点のいずれかが存在</a:t>
            </a:r>
          </a:p>
        </p:txBody>
      </p:sp>
      <p:sp>
        <p:nvSpPr>
          <p:cNvPr id="18" name="テキスト ボックス 17">
            <a:extLst>
              <a:ext uri="{FF2B5EF4-FFF2-40B4-BE49-F238E27FC236}">
                <a16:creationId xmlns:a16="http://schemas.microsoft.com/office/drawing/2014/main" id="{5FAA0423-B8CE-45D9-909F-97E28CBDAB8D}"/>
              </a:ext>
            </a:extLst>
          </p:cNvPr>
          <p:cNvSpPr txBox="1"/>
          <p:nvPr/>
        </p:nvSpPr>
        <p:spPr>
          <a:xfrm>
            <a:off x="5580112" y="4117469"/>
            <a:ext cx="2488902" cy="646331"/>
          </a:xfrm>
          <a:prstGeom prst="rect">
            <a:avLst/>
          </a:prstGeom>
          <a:noFill/>
        </p:spPr>
        <p:txBody>
          <a:bodyPr wrap="square" rtlCol="0">
            <a:spAutoFit/>
          </a:bodyPr>
          <a:lstStyle/>
          <a:p>
            <a:r>
              <a:rPr kumimoji="1" lang="ja-JP" altLang="en-US" dirty="0"/>
              <a:t>延長不可能な有限長の因果的測地線が存在</a:t>
            </a:r>
          </a:p>
        </p:txBody>
      </p:sp>
      <p:sp>
        <p:nvSpPr>
          <p:cNvPr id="19" name="矢印: 右 18">
            <a:extLst>
              <a:ext uri="{FF2B5EF4-FFF2-40B4-BE49-F238E27FC236}">
                <a16:creationId xmlns:a16="http://schemas.microsoft.com/office/drawing/2014/main" id="{834C6565-0B81-4D71-BDA3-63A434645FC6}"/>
              </a:ext>
            </a:extLst>
          </p:cNvPr>
          <p:cNvSpPr/>
          <p:nvPr/>
        </p:nvSpPr>
        <p:spPr>
          <a:xfrm>
            <a:off x="5088621" y="4174526"/>
            <a:ext cx="344822" cy="5411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4062EBEE-F0CD-45CE-A7A5-1287B7B91420}"/>
              </a:ext>
            </a:extLst>
          </p:cNvPr>
          <p:cNvSpPr txBox="1"/>
          <p:nvPr/>
        </p:nvSpPr>
        <p:spPr>
          <a:xfrm>
            <a:off x="683568" y="5354947"/>
            <a:ext cx="7385446" cy="1015663"/>
          </a:xfrm>
          <a:prstGeom prst="rect">
            <a:avLst/>
          </a:prstGeom>
          <a:noFill/>
        </p:spPr>
        <p:txBody>
          <a:bodyPr wrap="square" rtlCol="0">
            <a:spAutoFit/>
          </a:bodyPr>
          <a:lstStyle/>
          <a:p>
            <a:r>
              <a:rPr kumimoji="1" lang="ja-JP" altLang="en-US" sz="2000" dirty="0">
                <a:solidFill>
                  <a:srgbClr val="C00000"/>
                </a:solidFill>
                <a:effectLst>
                  <a:outerShdw blurRad="38100" dist="38100" dir="2700000" algn="tl">
                    <a:srgbClr val="000000">
                      <a:alpha val="43137"/>
                    </a:srgbClr>
                  </a:outerShdw>
                </a:effectLst>
              </a:rPr>
              <a:t>特異点定理は，計量や</a:t>
            </a:r>
            <a:r>
              <a:rPr kumimoji="1" lang="en-US" altLang="ja-JP" sz="2000" dirty="0">
                <a:solidFill>
                  <a:srgbClr val="C00000"/>
                </a:solidFill>
                <a:effectLst>
                  <a:outerShdw blurRad="38100" dist="38100" dir="2700000" algn="tl">
                    <a:srgbClr val="000000">
                      <a:alpha val="43137"/>
                    </a:srgbClr>
                  </a:outerShdw>
                </a:effectLst>
              </a:rPr>
              <a:t>Einstein</a:t>
            </a:r>
            <a:r>
              <a:rPr kumimoji="1" lang="ja-JP" altLang="en-US" sz="2000" dirty="0">
                <a:solidFill>
                  <a:srgbClr val="C00000"/>
                </a:solidFill>
                <a:effectLst>
                  <a:outerShdw blurRad="38100" dist="38100" dir="2700000" algn="tl">
                    <a:srgbClr val="000000">
                      <a:alpha val="43137"/>
                    </a:srgbClr>
                  </a:outerShdw>
                </a:effectLst>
              </a:rPr>
              <a:t>方程式</a:t>
            </a:r>
            <a:r>
              <a:rPr lang="ja-JP" altLang="en-US" sz="2000" dirty="0">
                <a:solidFill>
                  <a:srgbClr val="C00000"/>
                </a:solidFill>
                <a:effectLst>
                  <a:outerShdw blurRad="38100" dist="38100" dir="2700000" algn="tl">
                    <a:srgbClr val="000000">
                      <a:alpha val="43137"/>
                    </a:srgbClr>
                  </a:outerShdw>
                </a:effectLst>
              </a:rPr>
              <a:t>の具体的な表式を用いた従来のアプローチと異なり，当時発展を始めた大域微分幾何学の手法をローレンツ時空に適用することにより得られた数学的成果である．</a:t>
            </a:r>
            <a:endParaRPr kumimoji="1" lang="ja-JP" altLang="en-US" sz="2000"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49269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C0FE4D09-3C1C-4093-AC38-D9FF97B68087}"/>
              </a:ext>
            </a:extLst>
          </p:cNvPr>
          <p:cNvSpPr>
            <a:spLocks noGrp="1"/>
          </p:cNvSpPr>
          <p:nvPr>
            <p:ph type="title"/>
          </p:nvPr>
        </p:nvSpPr>
        <p:spPr/>
        <p:txBody>
          <a:bodyPr>
            <a:normAutofit fontScale="90000"/>
          </a:bodyPr>
          <a:lstStyle/>
          <a:p>
            <a:r>
              <a:rPr lang="ja-JP" altLang="en-US" dirty="0"/>
              <a:t>特異点定理の</a:t>
            </a:r>
            <a:br>
              <a:rPr lang="en-US" altLang="ja-JP" dirty="0"/>
            </a:br>
            <a:r>
              <a:rPr lang="ja-JP" altLang="en-US" dirty="0"/>
              <a:t>インパクト</a:t>
            </a:r>
          </a:p>
        </p:txBody>
      </p:sp>
      <p:sp>
        <p:nvSpPr>
          <p:cNvPr id="4" name="テキスト プレースホルダー 3">
            <a:extLst>
              <a:ext uri="{FF2B5EF4-FFF2-40B4-BE49-F238E27FC236}">
                <a16:creationId xmlns:a16="http://schemas.microsoft.com/office/drawing/2014/main" id="{67E5ED47-541A-4D70-AF2F-0522CFC91EA6}"/>
              </a:ext>
            </a:extLst>
          </p:cNvPr>
          <p:cNvSpPr>
            <a:spLocks noGrp="1"/>
          </p:cNvSpPr>
          <p:nvPr>
            <p:ph type="body" idx="1"/>
          </p:nvPr>
        </p:nvSpPr>
        <p:spPr/>
        <p:txBody>
          <a:bodyPr/>
          <a:lstStyle/>
          <a:p>
            <a:endParaRPr lang="ja-JP" altLang="en-US" dirty="0"/>
          </a:p>
        </p:txBody>
      </p:sp>
      <p:sp>
        <p:nvSpPr>
          <p:cNvPr id="2" name="スライド番号プレースホルダー 1">
            <a:extLst>
              <a:ext uri="{FF2B5EF4-FFF2-40B4-BE49-F238E27FC236}">
                <a16:creationId xmlns:a16="http://schemas.microsoft.com/office/drawing/2014/main" id="{75B75034-C4DB-419A-B22C-D8F1796CAB49}"/>
              </a:ext>
            </a:extLst>
          </p:cNvPr>
          <p:cNvSpPr>
            <a:spLocks noGrp="1"/>
          </p:cNvSpPr>
          <p:nvPr>
            <p:ph type="sldNum" sz="quarter" idx="12"/>
          </p:nvPr>
        </p:nvSpPr>
        <p:spPr/>
        <p:txBody>
          <a:bodyPr/>
          <a:lstStyle/>
          <a:p>
            <a:fld id="{93E195DB-F3B1-45FB-AF15-1376C6AEA06A}" type="slidenum">
              <a:rPr kumimoji="1" lang="ja-JP" altLang="en-US" smtClean="0"/>
              <a:t>16</a:t>
            </a:fld>
            <a:endParaRPr kumimoji="1" lang="ja-JP" altLang="en-US"/>
          </a:p>
        </p:txBody>
      </p:sp>
      <p:pic>
        <p:nvPicPr>
          <p:cNvPr id="9" name="図 8" descr="ダイアグラム, 設計図&#10;&#10;自動的に生成された説明">
            <a:extLst>
              <a:ext uri="{FF2B5EF4-FFF2-40B4-BE49-F238E27FC236}">
                <a16:creationId xmlns:a16="http://schemas.microsoft.com/office/drawing/2014/main" id="{7D274BD3-21DC-485A-8A9B-9379F7C0C6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4492" y="445087"/>
            <a:ext cx="5079508" cy="5442331"/>
          </a:xfrm>
          <a:prstGeom prst="rect">
            <a:avLst/>
          </a:prstGeom>
        </p:spPr>
      </p:pic>
      <p:sp>
        <p:nvSpPr>
          <p:cNvPr id="10" name="テキスト ボックス 9">
            <a:extLst>
              <a:ext uri="{FF2B5EF4-FFF2-40B4-BE49-F238E27FC236}">
                <a16:creationId xmlns:a16="http://schemas.microsoft.com/office/drawing/2014/main" id="{A5118765-111D-4EA1-99B4-3ECF37AC1B0F}"/>
              </a:ext>
            </a:extLst>
          </p:cNvPr>
          <p:cNvSpPr txBox="1"/>
          <p:nvPr/>
        </p:nvSpPr>
        <p:spPr>
          <a:xfrm>
            <a:off x="4788024" y="6074359"/>
            <a:ext cx="3970784" cy="338554"/>
          </a:xfrm>
          <a:prstGeom prst="rect">
            <a:avLst/>
          </a:prstGeom>
          <a:noFill/>
        </p:spPr>
        <p:txBody>
          <a:bodyPr wrap="square" rtlCol="0">
            <a:spAutoFit/>
          </a:bodyPr>
          <a:lstStyle/>
          <a:p>
            <a:r>
              <a:rPr kumimoji="1" lang="en-US" altLang="ja-JP" sz="1600" dirty="0"/>
              <a:t>Penrose R: Riv. Nuovo </a:t>
            </a:r>
            <a:r>
              <a:rPr kumimoji="1" lang="en-US" altLang="ja-JP" sz="1600" dirty="0" err="1"/>
              <a:t>Cimento</a:t>
            </a:r>
            <a:r>
              <a:rPr kumimoji="1" lang="en-US" altLang="ja-JP" sz="1600" dirty="0"/>
              <a:t> 1, 252 (1969)</a:t>
            </a:r>
            <a:endParaRPr kumimoji="1" lang="ja-JP" altLang="en-US" sz="1600" dirty="0"/>
          </a:p>
        </p:txBody>
      </p:sp>
    </p:spTree>
    <p:extLst>
      <p:ext uri="{BB962C8B-B14F-4D97-AF65-F5344CB8AC3E}">
        <p14:creationId xmlns:p14="http://schemas.microsoft.com/office/powerpoint/2010/main" val="1695293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CF577720-1607-4354-B1B3-FA265A8E0691}"/>
              </a:ext>
            </a:extLst>
          </p:cNvPr>
          <p:cNvSpPr>
            <a:spLocks noGrp="1"/>
          </p:cNvSpPr>
          <p:nvPr>
            <p:ph type="title"/>
          </p:nvPr>
        </p:nvSpPr>
        <p:spPr/>
        <p:txBody>
          <a:bodyPr>
            <a:normAutofit fontScale="90000"/>
          </a:bodyPr>
          <a:lstStyle/>
          <a:p>
            <a:r>
              <a:rPr lang="ja-JP" altLang="en-US" i="0" dirty="0"/>
              <a:t>ブラックホール形成に有害な特異点</a:t>
            </a:r>
          </a:p>
        </p:txBody>
      </p:sp>
      <p:sp>
        <p:nvSpPr>
          <p:cNvPr id="7" name="テキスト ボックス 6">
            <a:extLst>
              <a:ext uri="{FF2B5EF4-FFF2-40B4-BE49-F238E27FC236}">
                <a16:creationId xmlns:a16="http://schemas.microsoft.com/office/drawing/2014/main" id="{C8BAA0B1-0532-44B0-9054-E666798F1A3B}"/>
              </a:ext>
            </a:extLst>
          </p:cNvPr>
          <p:cNvSpPr txBox="1"/>
          <p:nvPr/>
        </p:nvSpPr>
        <p:spPr>
          <a:xfrm>
            <a:off x="486731" y="1213963"/>
            <a:ext cx="4186808" cy="461665"/>
          </a:xfrm>
          <a:prstGeom prst="rect">
            <a:avLst/>
          </a:prstGeom>
          <a:noFill/>
        </p:spPr>
        <p:txBody>
          <a:bodyPr wrap="square" rtlCol="0">
            <a:spAutoFit/>
          </a:bodyPr>
          <a:lstStyle/>
          <a:p>
            <a:r>
              <a:rPr kumimoji="1" lang="ja-JP" altLang="en-US" sz="2400" dirty="0">
                <a:solidFill>
                  <a:srgbClr val="0000FF"/>
                </a:solidFill>
              </a:rPr>
              <a:t>裸の特異点</a:t>
            </a:r>
            <a:endParaRPr kumimoji="1" lang="en-US" altLang="ja-JP" sz="2400" dirty="0">
              <a:solidFill>
                <a:srgbClr val="0000FF"/>
              </a:solidFill>
            </a:endParaRPr>
          </a:p>
        </p:txBody>
      </p:sp>
      <p:sp>
        <p:nvSpPr>
          <p:cNvPr id="8" name="テキスト ボックス 7">
            <a:extLst>
              <a:ext uri="{FF2B5EF4-FFF2-40B4-BE49-F238E27FC236}">
                <a16:creationId xmlns:a16="http://schemas.microsoft.com/office/drawing/2014/main" id="{57544779-CA1F-43A4-B24B-02E2BEC48098}"/>
              </a:ext>
            </a:extLst>
          </p:cNvPr>
          <p:cNvSpPr txBox="1"/>
          <p:nvPr/>
        </p:nvSpPr>
        <p:spPr>
          <a:xfrm>
            <a:off x="491166" y="2919790"/>
            <a:ext cx="2390585" cy="461665"/>
          </a:xfrm>
          <a:prstGeom prst="rect">
            <a:avLst/>
          </a:prstGeom>
          <a:noFill/>
        </p:spPr>
        <p:txBody>
          <a:bodyPr wrap="square" rtlCol="0">
            <a:spAutoFit/>
          </a:bodyPr>
          <a:lstStyle/>
          <a:p>
            <a:r>
              <a:rPr kumimoji="1" lang="ja-JP" altLang="en-US" sz="2400" dirty="0">
                <a:solidFill>
                  <a:srgbClr val="0000FF"/>
                </a:solidFill>
              </a:rPr>
              <a:t>球対称重力崩壊</a:t>
            </a:r>
          </a:p>
        </p:txBody>
      </p:sp>
      <p:sp>
        <p:nvSpPr>
          <p:cNvPr id="9" name="テキスト ボックス 8">
            <a:extLst>
              <a:ext uri="{FF2B5EF4-FFF2-40B4-BE49-F238E27FC236}">
                <a16:creationId xmlns:a16="http://schemas.microsoft.com/office/drawing/2014/main" id="{A854BF0C-64B1-4F64-BF23-066D166D1158}"/>
              </a:ext>
            </a:extLst>
          </p:cNvPr>
          <p:cNvSpPr txBox="1"/>
          <p:nvPr/>
        </p:nvSpPr>
        <p:spPr>
          <a:xfrm>
            <a:off x="854545" y="3388748"/>
            <a:ext cx="4968552" cy="923330"/>
          </a:xfrm>
          <a:prstGeom prst="rect">
            <a:avLst/>
          </a:prstGeom>
          <a:noFill/>
        </p:spPr>
        <p:txBody>
          <a:bodyPr wrap="square" rtlCol="0">
            <a:spAutoFit/>
          </a:bodyPr>
          <a:lstStyle/>
          <a:p>
            <a:pPr>
              <a:spcAft>
                <a:spcPts val="600"/>
              </a:spcAft>
            </a:pPr>
            <a:r>
              <a:rPr lang="ja-JP" altLang="en-US" dirty="0"/>
              <a:t>球対称な天体の重力崩壊では，</a:t>
            </a:r>
            <a:r>
              <a:rPr lang="en-US" altLang="ja-JP" dirty="0"/>
              <a:t>Schwarzschild</a:t>
            </a:r>
            <a:r>
              <a:rPr lang="ja-JP" altLang="en-US" dirty="0"/>
              <a:t>時空のホワイトホール内の裸の特異点に相当する特異点は取り除かれる．</a:t>
            </a:r>
            <a:endParaRPr kumimoji="1" lang="en-US" altLang="ja-JP" dirty="0"/>
          </a:p>
        </p:txBody>
      </p:sp>
      <p:grpSp>
        <p:nvGrpSpPr>
          <p:cNvPr id="12" name="グループ化 11">
            <a:extLst>
              <a:ext uri="{FF2B5EF4-FFF2-40B4-BE49-F238E27FC236}">
                <a16:creationId xmlns:a16="http://schemas.microsoft.com/office/drawing/2014/main" id="{A9AF6A50-68A1-4CD9-B636-4DFED14C73F4}"/>
              </a:ext>
            </a:extLst>
          </p:cNvPr>
          <p:cNvGrpSpPr/>
          <p:nvPr/>
        </p:nvGrpSpPr>
        <p:grpSpPr>
          <a:xfrm>
            <a:off x="5992890" y="3638667"/>
            <a:ext cx="2693910" cy="2900245"/>
            <a:chOff x="3059832" y="3097025"/>
            <a:chExt cx="2261862" cy="2546215"/>
          </a:xfrm>
        </p:grpSpPr>
        <p:cxnSp>
          <p:nvCxnSpPr>
            <p:cNvPr id="13" name="直線コネクタ 12">
              <a:extLst>
                <a:ext uri="{FF2B5EF4-FFF2-40B4-BE49-F238E27FC236}">
                  <a16:creationId xmlns:a16="http://schemas.microsoft.com/office/drawing/2014/main" id="{B3AC1635-5EE8-4682-9C6F-C3C0EB479F9B}"/>
                </a:ext>
              </a:extLst>
            </p:cNvPr>
            <p:cNvCxnSpPr>
              <a:cxnSpLocks/>
            </p:cNvCxnSpPr>
            <p:nvPr/>
          </p:nvCxnSpPr>
          <p:spPr>
            <a:xfrm flipV="1">
              <a:off x="3851920" y="4149080"/>
              <a:ext cx="1440160" cy="14401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9B524369-80F8-4DA0-B348-84B83B175B55}"/>
                </a:ext>
              </a:extLst>
            </p:cNvPr>
            <p:cNvCxnSpPr/>
            <p:nvPr/>
          </p:nvCxnSpPr>
          <p:spPr>
            <a:xfrm flipH="1" flipV="1">
              <a:off x="4283968" y="3140968"/>
              <a:ext cx="1008112" cy="10081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946FB7B9-13A7-41AA-AF05-61656C3F79EB}"/>
                </a:ext>
              </a:extLst>
            </p:cNvPr>
            <p:cNvCxnSpPr/>
            <p:nvPr/>
          </p:nvCxnSpPr>
          <p:spPr>
            <a:xfrm flipV="1">
              <a:off x="3851920" y="4149080"/>
              <a:ext cx="0" cy="1440160"/>
            </a:xfrm>
            <a:prstGeom prst="line">
              <a:avLst/>
            </a:prstGeom>
            <a:ln w="127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2E9F7F60-26FD-4B6A-964D-984067DB71DD}"/>
                </a:ext>
              </a:extLst>
            </p:cNvPr>
            <p:cNvCxnSpPr/>
            <p:nvPr/>
          </p:nvCxnSpPr>
          <p:spPr>
            <a:xfrm flipH="1" flipV="1">
              <a:off x="3131840" y="3429000"/>
              <a:ext cx="720080" cy="720080"/>
            </a:xfrm>
            <a:prstGeom prst="line">
              <a:avLst/>
            </a:prstGeom>
            <a:ln w="25400">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17" name="直線コネクタ 16">
              <a:extLst>
                <a:ext uri="{FF2B5EF4-FFF2-40B4-BE49-F238E27FC236}">
                  <a16:creationId xmlns:a16="http://schemas.microsoft.com/office/drawing/2014/main" id="{99B46F6D-B026-47F1-9FD7-B6D8A0F2957A}"/>
                </a:ext>
              </a:extLst>
            </p:cNvPr>
            <p:cNvCxnSpPr/>
            <p:nvPr/>
          </p:nvCxnSpPr>
          <p:spPr>
            <a:xfrm flipV="1">
              <a:off x="3131840" y="3140968"/>
              <a:ext cx="1152128" cy="288032"/>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045F10B0-172B-4A18-A446-5B29DCAE1326}"/>
                </a:ext>
              </a:extLst>
            </p:cNvPr>
            <p:cNvCxnSpPr>
              <a:cxnSpLocks/>
            </p:cNvCxnSpPr>
            <p:nvPr/>
          </p:nvCxnSpPr>
          <p:spPr>
            <a:xfrm flipH="1">
              <a:off x="3491880" y="3140968"/>
              <a:ext cx="792088" cy="648072"/>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9" name="図 18">
              <a:extLst>
                <a:ext uri="{FF2B5EF4-FFF2-40B4-BE49-F238E27FC236}">
                  <a16:creationId xmlns:a16="http://schemas.microsoft.com/office/drawing/2014/main" id="{5FB46BBC-81FF-483D-8509-3EC012A3C0EC}"/>
                </a:ext>
              </a:extLst>
            </p:cNvPr>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4886341" y="3357575"/>
              <a:ext cx="379429" cy="214857"/>
            </a:xfrm>
            <a:prstGeom prst="rect">
              <a:avLst/>
            </a:prstGeom>
          </p:spPr>
        </p:pic>
        <p:pic>
          <p:nvPicPr>
            <p:cNvPr id="20" name="図 19">
              <a:extLst>
                <a:ext uri="{FF2B5EF4-FFF2-40B4-BE49-F238E27FC236}">
                  <a16:creationId xmlns:a16="http://schemas.microsoft.com/office/drawing/2014/main" id="{DE97894E-C689-40BA-A7C4-FF17F3911412}"/>
                </a:ext>
              </a:extLst>
            </p:cNvPr>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4688423" y="4869160"/>
              <a:ext cx="379429" cy="185905"/>
            </a:xfrm>
            <a:prstGeom prst="rect">
              <a:avLst/>
            </a:prstGeom>
          </p:spPr>
        </p:pic>
        <p:sp>
          <p:nvSpPr>
            <p:cNvPr id="21" name="楕円 20">
              <a:extLst>
                <a:ext uri="{FF2B5EF4-FFF2-40B4-BE49-F238E27FC236}">
                  <a16:creationId xmlns:a16="http://schemas.microsoft.com/office/drawing/2014/main" id="{55AF820D-3BA8-4328-90CC-0C36E0F742A4}"/>
                </a:ext>
              </a:extLst>
            </p:cNvPr>
            <p:cNvSpPr>
              <a:spLocks/>
            </p:cNvSpPr>
            <p:nvPr/>
          </p:nvSpPr>
          <p:spPr>
            <a:xfrm>
              <a:off x="5213694" y="4095080"/>
              <a:ext cx="108000" cy="108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a:extLst>
                <a:ext uri="{FF2B5EF4-FFF2-40B4-BE49-F238E27FC236}">
                  <a16:creationId xmlns:a16="http://schemas.microsoft.com/office/drawing/2014/main" id="{13F54D55-C74E-4763-8759-41DF94C16093}"/>
                </a:ext>
              </a:extLst>
            </p:cNvPr>
            <p:cNvSpPr>
              <a:spLocks/>
            </p:cNvSpPr>
            <p:nvPr/>
          </p:nvSpPr>
          <p:spPr>
            <a:xfrm>
              <a:off x="4229968" y="3097025"/>
              <a:ext cx="108000" cy="108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a:extLst>
                <a:ext uri="{FF2B5EF4-FFF2-40B4-BE49-F238E27FC236}">
                  <a16:creationId xmlns:a16="http://schemas.microsoft.com/office/drawing/2014/main" id="{15A85C8D-FA94-41F2-9F32-38722DB58A91}"/>
                </a:ext>
              </a:extLst>
            </p:cNvPr>
            <p:cNvSpPr>
              <a:spLocks/>
            </p:cNvSpPr>
            <p:nvPr/>
          </p:nvSpPr>
          <p:spPr>
            <a:xfrm>
              <a:off x="3797919" y="5535240"/>
              <a:ext cx="108000" cy="108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a:extLst>
                <a:ext uri="{FF2B5EF4-FFF2-40B4-BE49-F238E27FC236}">
                  <a16:creationId xmlns:a16="http://schemas.microsoft.com/office/drawing/2014/main" id="{9E6496A5-0B7E-4F5C-BA27-FC39E13A3505}"/>
                </a:ext>
              </a:extLst>
            </p:cNvPr>
            <p:cNvSpPr>
              <a:spLocks/>
            </p:cNvSpPr>
            <p:nvPr/>
          </p:nvSpPr>
          <p:spPr>
            <a:xfrm>
              <a:off x="3059832" y="3375000"/>
              <a:ext cx="108000" cy="108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フリーフォーム: 図形 24">
              <a:extLst>
                <a:ext uri="{FF2B5EF4-FFF2-40B4-BE49-F238E27FC236}">
                  <a16:creationId xmlns:a16="http://schemas.microsoft.com/office/drawing/2014/main" id="{EE479642-1DAF-48AD-8204-4E74A0CFB97C}"/>
                </a:ext>
              </a:extLst>
            </p:cNvPr>
            <p:cNvSpPr/>
            <p:nvPr/>
          </p:nvSpPr>
          <p:spPr>
            <a:xfrm>
              <a:off x="3867993" y="4167398"/>
              <a:ext cx="238036" cy="1399922"/>
            </a:xfrm>
            <a:custGeom>
              <a:avLst/>
              <a:gdLst>
                <a:gd name="connsiteX0" fmla="*/ 0 w 238036"/>
                <a:gd name="connsiteY0" fmla="*/ 1399922 h 1399922"/>
                <a:gd name="connsiteX1" fmla="*/ 129472 w 238036"/>
                <a:gd name="connsiteY1" fmla="*/ 1043873 h 1399922"/>
                <a:gd name="connsiteX2" fmla="*/ 234669 w 238036"/>
                <a:gd name="connsiteY2" fmla="*/ 226577 h 1399922"/>
                <a:gd name="connsiteX3" fmla="*/ 0 w 238036"/>
                <a:gd name="connsiteY3" fmla="*/ 0 h 1399922"/>
              </a:gdLst>
              <a:ahLst/>
              <a:cxnLst>
                <a:cxn ang="0">
                  <a:pos x="connsiteX0" y="connsiteY0"/>
                </a:cxn>
                <a:cxn ang="0">
                  <a:pos x="connsiteX1" y="connsiteY1"/>
                </a:cxn>
                <a:cxn ang="0">
                  <a:pos x="connsiteX2" y="connsiteY2"/>
                </a:cxn>
                <a:cxn ang="0">
                  <a:pos x="connsiteX3" y="connsiteY3"/>
                </a:cxn>
              </a:cxnLst>
              <a:rect l="l" t="t" r="r" b="b"/>
              <a:pathLst>
                <a:path w="238036" h="1399922">
                  <a:moveTo>
                    <a:pt x="0" y="1399922"/>
                  </a:moveTo>
                  <a:cubicBezTo>
                    <a:pt x="45180" y="1319676"/>
                    <a:pt x="90361" y="1239430"/>
                    <a:pt x="129472" y="1043873"/>
                  </a:cubicBezTo>
                  <a:cubicBezTo>
                    <a:pt x="168583" y="848316"/>
                    <a:pt x="256248" y="400556"/>
                    <a:pt x="234669" y="226577"/>
                  </a:cubicBezTo>
                  <a:cubicBezTo>
                    <a:pt x="213090" y="52598"/>
                    <a:pt x="106545" y="26299"/>
                    <a:pt x="0" y="0"/>
                  </a:cubicBezTo>
                </a:path>
              </a:pathLst>
            </a:custGeom>
            <a:no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フリーフォーム: 図形 25">
              <a:extLst>
                <a:ext uri="{FF2B5EF4-FFF2-40B4-BE49-F238E27FC236}">
                  <a16:creationId xmlns:a16="http://schemas.microsoft.com/office/drawing/2014/main" id="{13D17E6B-7294-4DE7-BA13-8EC54BEFB66D}"/>
                </a:ext>
              </a:extLst>
            </p:cNvPr>
            <p:cNvSpPr/>
            <p:nvPr/>
          </p:nvSpPr>
          <p:spPr>
            <a:xfrm>
              <a:off x="3859901" y="4175490"/>
              <a:ext cx="146860" cy="1399922"/>
            </a:xfrm>
            <a:custGeom>
              <a:avLst/>
              <a:gdLst>
                <a:gd name="connsiteX0" fmla="*/ 0 w 146860"/>
                <a:gd name="connsiteY0" fmla="*/ 1399922 h 1399922"/>
                <a:gd name="connsiteX1" fmla="*/ 121380 w 146860"/>
                <a:gd name="connsiteY1" fmla="*/ 671639 h 1399922"/>
                <a:gd name="connsiteX2" fmla="*/ 137564 w 146860"/>
                <a:gd name="connsiteY2" fmla="*/ 137565 h 1399922"/>
                <a:gd name="connsiteX3" fmla="*/ 8092 w 146860"/>
                <a:gd name="connsiteY3" fmla="*/ 0 h 1399922"/>
              </a:gdLst>
              <a:ahLst/>
              <a:cxnLst>
                <a:cxn ang="0">
                  <a:pos x="connsiteX0" y="connsiteY0"/>
                </a:cxn>
                <a:cxn ang="0">
                  <a:pos x="connsiteX1" y="connsiteY1"/>
                </a:cxn>
                <a:cxn ang="0">
                  <a:pos x="connsiteX2" y="connsiteY2"/>
                </a:cxn>
                <a:cxn ang="0">
                  <a:pos x="connsiteX3" y="connsiteY3"/>
                </a:cxn>
              </a:cxnLst>
              <a:rect l="l" t="t" r="r" b="b"/>
              <a:pathLst>
                <a:path w="146860" h="1399922">
                  <a:moveTo>
                    <a:pt x="0" y="1399922"/>
                  </a:moveTo>
                  <a:cubicBezTo>
                    <a:pt x="49226" y="1140977"/>
                    <a:pt x="98453" y="882032"/>
                    <a:pt x="121380" y="671639"/>
                  </a:cubicBezTo>
                  <a:cubicBezTo>
                    <a:pt x="144307" y="461246"/>
                    <a:pt x="156445" y="249505"/>
                    <a:pt x="137564" y="137565"/>
                  </a:cubicBezTo>
                  <a:cubicBezTo>
                    <a:pt x="118683" y="25625"/>
                    <a:pt x="63387" y="12812"/>
                    <a:pt x="8092" y="0"/>
                  </a:cubicBezTo>
                </a:path>
              </a:pathLst>
            </a:custGeom>
            <a:no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フリーフォーム: 図形 26">
              <a:extLst>
                <a:ext uri="{FF2B5EF4-FFF2-40B4-BE49-F238E27FC236}">
                  <a16:creationId xmlns:a16="http://schemas.microsoft.com/office/drawing/2014/main" id="{97B33F68-3946-4C03-AF7F-6D0E665F9A2E}"/>
                </a:ext>
              </a:extLst>
            </p:cNvPr>
            <p:cNvSpPr/>
            <p:nvPr/>
          </p:nvSpPr>
          <p:spPr>
            <a:xfrm>
              <a:off x="3180160" y="3439115"/>
              <a:ext cx="1075332" cy="2103929"/>
            </a:xfrm>
            <a:custGeom>
              <a:avLst/>
              <a:gdLst>
                <a:gd name="connsiteX0" fmla="*/ 687833 w 1075332"/>
                <a:gd name="connsiteY0" fmla="*/ 2103929 h 2103929"/>
                <a:gd name="connsiteX1" fmla="*/ 1060067 w 1075332"/>
                <a:gd name="connsiteY1" fmla="*/ 1367554 h 2103929"/>
                <a:gd name="connsiteX2" fmla="*/ 971054 w 1075332"/>
                <a:gd name="connsiteY2" fmla="*/ 849664 h 2103929"/>
                <a:gd name="connsiteX3" fmla="*/ 671649 w 1075332"/>
                <a:gd name="connsiteY3" fmla="*/ 655455 h 2103929"/>
                <a:gd name="connsiteX4" fmla="*/ 10 w 1075332"/>
                <a:gd name="connsiteY4" fmla="*/ 0 h 2103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332" h="2103929">
                  <a:moveTo>
                    <a:pt x="687833" y="2103929"/>
                  </a:moveTo>
                  <a:cubicBezTo>
                    <a:pt x="850348" y="1840263"/>
                    <a:pt x="1012864" y="1576598"/>
                    <a:pt x="1060067" y="1367554"/>
                  </a:cubicBezTo>
                  <a:cubicBezTo>
                    <a:pt x="1107270" y="1158510"/>
                    <a:pt x="1035790" y="968347"/>
                    <a:pt x="971054" y="849664"/>
                  </a:cubicBezTo>
                  <a:cubicBezTo>
                    <a:pt x="906318" y="730981"/>
                    <a:pt x="833490" y="797066"/>
                    <a:pt x="671649" y="655455"/>
                  </a:cubicBezTo>
                  <a:cubicBezTo>
                    <a:pt x="509808" y="513844"/>
                    <a:pt x="-2687" y="91710"/>
                    <a:pt x="10" y="0"/>
                  </a:cubicBezTo>
                </a:path>
              </a:pathLst>
            </a:custGeom>
            <a:no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フリーフォーム: 図形 27">
              <a:extLst>
                <a:ext uri="{FF2B5EF4-FFF2-40B4-BE49-F238E27FC236}">
                  <a16:creationId xmlns:a16="http://schemas.microsoft.com/office/drawing/2014/main" id="{A1EC27BF-2F7C-4013-A2FE-F6EB7963BCAC}"/>
                </a:ext>
              </a:extLst>
            </p:cNvPr>
            <p:cNvSpPr/>
            <p:nvPr/>
          </p:nvSpPr>
          <p:spPr>
            <a:xfrm>
              <a:off x="3277274" y="3431023"/>
              <a:ext cx="1111606" cy="2128205"/>
            </a:xfrm>
            <a:custGeom>
              <a:avLst/>
              <a:gdLst>
                <a:gd name="connsiteX0" fmla="*/ 574535 w 1111606"/>
                <a:gd name="connsiteY0" fmla="*/ 2128205 h 2128205"/>
                <a:gd name="connsiteX1" fmla="*/ 1100517 w 1111606"/>
                <a:gd name="connsiteY1" fmla="*/ 1302818 h 2128205"/>
                <a:gd name="connsiteX2" fmla="*/ 898216 w 1111606"/>
                <a:gd name="connsiteY2" fmla="*/ 744467 h 2128205"/>
                <a:gd name="connsiteX3" fmla="*/ 493614 w 1111606"/>
                <a:gd name="connsiteY3" fmla="*/ 477430 h 2128205"/>
                <a:gd name="connsiteX4" fmla="*/ 0 w 1111606"/>
                <a:gd name="connsiteY4" fmla="*/ 0 h 2128205"/>
                <a:gd name="connsiteX5" fmla="*/ 0 w 1111606"/>
                <a:gd name="connsiteY5" fmla="*/ 0 h 2128205"/>
                <a:gd name="connsiteX6" fmla="*/ 0 w 1111606"/>
                <a:gd name="connsiteY6" fmla="*/ 0 h 2128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1606" h="2128205">
                  <a:moveTo>
                    <a:pt x="574535" y="2128205"/>
                  </a:moveTo>
                  <a:cubicBezTo>
                    <a:pt x="810552" y="1830823"/>
                    <a:pt x="1046570" y="1533441"/>
                    <a:pt x="1100517" y="1302818"/>
                  </a:cubicBezTo>
                  <a:cubicBezTo>
                    <a:pt x="1154464" y="1072195"/>
                    <a:pt x="999367" y="882032"/>
                    <a:pt x="898216" y="744467"/>
                  </a:cubicBezTo>
                  <a:cubicBezTo>
                    <a:pt x="797066" y="606902"/>
                    <a:pt x="643317" y="601508"/>
                    <a:pt x="493614" y="477430"/>
                  </a:cubicBezTo>
                  <a:cubicBezTo>
                    <a:pt x="343911" y="353352"/>
                    <a:pt x="0" y="0"/>
                    <a:pt x="0" y="0"/>
                  </a:cubicBezTo>
                  <a:lnTo>
                    <a:pt x="0" y="0"/>
                  </a:lnTo>
                  <a:lnTo>
                    <a:pt x="0" y="0"/>
                  </a:lnTo>
                </a:path>
              </a:pathLst>
            </a:custGeom>
            <a:no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フリーフォーム: 図形 28">
              <a:extLst>
                <a:ext uri="{FF2B5EF4-FFF2-40B4-BE49-F238E27FC236}">
                  <a16:creationId xmlns:a16="http://schemas.microsoft.com/office/drawing/2014/main" id="{36FA42FB-8846-44CA-91F4-94BBFE66A9AA}"/>
                </a:ext>
              </a:extLst>
            </p:cNvPr>
            <p:cNvSpPr/>
            <p:nvPr/>
          </p:nvSpPr>
          <p:spPr>
            <a:xfrm>
              <a:off x="3568588" y="3358195"/>
              <a:ext cx="957748" cy="2201033"/>
            </a:xfrm>
            <a:custGeom>
              <a:avLst/>
              <a:gdLst>
                <a:gd name="connsiteX0" fmla="*/ 283221 w 957748"/>
                <a:gd name="connsiteY0" fmla="*/ 2201033 h 2201033"/>
                <a:gd name="connsiteX1" fmla="*/ 930584 w 957748"/>
                <a:gd name="connsiteY1" fmla="*/ 1383738 h 2201033"/>
                <a:gd name="connsiteX2" fmla="*/ 784927 w 957748"/>
                <a:gd name="connsiteY2" fmla="*/ 736375 h 2201033"/>
                <a:gd name="connsiteX3" fmla="*/ 315589 w 957748"/>
                <a:gd name="connsiteY3" fmla="*/ 315589 h 2201033"/>
                <a:gd name="connsiteX4" fmla="*/ 0 w 957748"/>
                <a:gd name="connsiteY4" fmla="*/ 0 h 2201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748" h="2201033">
                  <a:moveTo>
                    <a:pt x="283221" y="2201033"/>
                  </a:moveTo>
                  <a:cubicBezTo>
                    <a:pt x="565093" y="1914440"/>
                    <a:pt x="846966" y="1627848"/>
                    <a:pt x="930584" y="1383738"/>
                  </a:cubicBezTo>
                  <a:cubicBezTo>
                    <a:pt x="1014202" y="1139628"/>
                    <a:pt x="887426" y="914400"/>
                    <a:pt x="784927" y="736375"/>
                  </a:cubicBezTo>
                  <a:cubicBezTo>
                    <a:pt x="682428" y="558350"/>
                    <a:pt x="446410" y="438318"/>
                    <a:pt x="315589" y="315589"/>
                  </a:cubicBezTo>
                  <a:cubicBezTo>
                    <a:pt x="184768" y="192860"/>
                    <a:pt x="92384" y="96430"/>
                    <a:pt x="0" y="0"/>
                  </a:cubicBezTo>
                </a:path>
              </a:pathLst>
            </a:custGeom>
            <a:no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星: 6 pt 29">
              <a:extLst>
                <a:ext uri="{FF2B5EF4-FFF2-40B4-BE49-F238E27FC236}">
                  <a16:creationId xmlns:a16="http://schemas.microsoft.com/office/drawing/2014/main" id="{FCF06846-204D-4706-B445-6A89FF86D149}"/>
                </a:ext>
              </a:extLst>
            </p:cNvPr>
            <p:cNvSpPr>
              <a:spLocks/>
            </p:cNvSpPr>
            <p:nvPr/>
          </p:nvSpPr>
          <p:spPr>
            <a:xfrm>
              <a:off x="3749486" y="4095080"/>
              <a:ext cx="180000" cy="180000"/>
            </a:xfrm>
            <a:prstGeom prst="star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 name="直線矢印コネクタ 30">
              <a:extLst>
                <a:ext uri="{FF2B5EF4-FFF2-40B4-BE49-F238E27FC236}">
                  <a16:creationId xmlns:a16="http://schemas.microsoft.com/office/drawing/2014/main" id="{3D95113C-DC7C-4477-B971-765005C9A1F2}"/>
                </a:ext>
              </a:extLst>
            </p:cNvPr>
            <p:cNvCxnSpPr>
              <a:cxnSpLocks/>
            </p:cNvCxnSpPr>
            <p:nvPr/>
          </p:nvCxnSpPr>
          <p:spPr>
            <a:xfrm flipV="1">
              <a:off x="3880230" y="3520066"/>
              <a:ext cx="804522" cy="630077"/>
            </a:xfrm>
            <a:prstGeom prst="straightConnector1">
              <a:avLst/>
            </a:prstGeom>
            <a:ln w="25400">
              <a:solidFill>
                <a:srgbClr val="FFC000"/>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33" name="テキスト ボックス 32">
            <a:extLst>
              <a:ext uri="{FF2B5EF4-FFF2-40B4-BE49-F238E27FC236}">
                <a16:creationId xmlns:a16="http://schemas.microsoft.com/office/drawing/2014/main" id="{EA7A9135-A65A-460C-A8F5-7ADDA7307D0B}"/>
              </a:ext>
            </a:extLst>
          </p:cNvPr>
          <p:cNvSpPr txBox="1"/>
          <p:nvPr/>
        </p:nvSpPr>
        <p:spPr>
          <a:xfrm>
            <a:off x="822938" y="4319371"/>
            <a:ext cx="4572000" cy="923330"/>
          </a:xfrm>
          <a:prstGeom prst="rect">
            <a:avLst/>
          </a:prstGeom>
          <a:noFill/>
        </p:spPr>
        <p:txBody>
          <a:bodyPr wrap="square">
            <a:spAutoFit/>
          </a:bodyPr>
          <a:lstStyle/>
          <a:p>
            <a:r>
              <a:rPr lang="ja-JP" altLang="en-US" sz="1800" dirty="0">
                <a:solidFill>
                  <a:srgbClr val="FF0000"/>
                </a:solidFill>
              </a:rPr>
              <a:t>しかし，ソフトな状態方程式をもつ物質からなる天体では，一般的に，天体の中心で裸の特異点が現れる（中心曲率特異点）．</a:t>
            </a:r>
          </a:p>
        </p:txBody>
      </p:sp>
      <p:sp>
        <p:nvSpPr>
          <p:cNvPr id="3" name="スライド番号プレースホルダー 2">
            <a:extLst>
              <a:ext uri="{FF2B5EF4-FFF2-40B4-BE49-F238E27FC236}">
                <a16:creationId xmlns:a16="http://schemas.microsoft.com/office/drawing/2014/main" id="{C1CF3304-2FC7-478D-B514-9073EBB63F30}"/>
              </a:ext>
            </a:extLst>
          </p:cNvPr>
          <p:cNvSpPr>
            <a:spLocks noGrp="1"/>
          </p:cNvSpPr>
          <p:nvPr>
            <p:ph type="sldNum" sz="quarter" idx="12"/>
          </p:nvPr>
        </p:nvSpPr>
        <p:spPr/>
        <p:txBody>
          <a:bodyPr/>
          <a:lstStyle/>
          <a:p>
            <a:fld id="{93E195DB-F3B1-45FB-AF15-1376C6AEA06A}" type="slidenum">
              <a:rPr kumimoji="1" lang="ja-JP" altLang="en-US" smtClean="0"/>
              <a:t>17</a:t>
            </a:fld>
            <a:endParaRPr kumimoji="1" lang="ja-JP" altLang="en-US"/>
          </a:p>
        </p:txBody>
      </p:sp>
      <p:grpSp>
        <p:nvGrpSpPr>
          <p:cNvPr id="37" name="グループ化 36">
            <a:extLst>
              <a:ext uri="{FF2B5EF4-FFF2-40B4-BE49-F238E27FC236}">
                <a16:creationId xmlns:a16="http://schemas.microsoft.com/office/drawing/2014/main" id="{8D8CEA0C-4AC3-4A0A-821E-8EC78230912C}"/>
              </a:ext>
            </a:extLst>
          </p:cNvPr>
          <p:cNvGrpSpPr/>
          <p:nvPr/>
        </p:nvGrpSpPr>
        <p:grpSpPr>
          <a:xfrm>
            <a:off x="5170700" y="1245141"/>
            <a:ext cx="3799780" cy="2027026"/>
            <a:chOff x="1187624" y="1412776"/>
            <a:chExt cx="6409162" cy="3804712"/>
          </a:xfrm>
        </p:grpSpPr>
        <p:pic>
          <p:nvPicPr>
            <p:cNvPr id="38" name="図 37" descr="ダイアグラム が含まれている画像&#10;&#10;自動的に生成された説明">
              <a:extLst>
                <a:ext uri="{FF2B5EF4-FFF2-40B4-BE49-F238E27FC236}">
                  <a16:creationId xmlns:a16="http://schemas.microsoft.com/office/drawing/2014/main" id="{D1B03E23-BDD0-4B3D-B740-C6908CB4242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7624" y="1412776"/>
              <a:ext cx="6409162" cy="3804712"/>
            </a:xfrm>
            <a:prstGeom prst="rect">
              <a:avLst/>
            </a:prstGeom>
          </p:spPr>
        </p:pic>
        <mc:AlternateContent xmlns:mc="http://schemas.openxmlformats.org/markup-compatibility/2006" xmlns:a14="http://schemas.microsoft.com/office/drawing/2010/main">
          <mc:Choice Requires="a14">
            <p:sp>
              <p:nvSpPr>
                <p:cNvPr id="39" name="テキスト ボックス 38">
                  <a:extLst>
                    <a:ext uri="{FF2B5EF4-FFF2-40B4-BE49-F238E27FC236}">
                      <a16:creationId xmlns:a16="http://schemas.microsoft.com/office/drawing/2014/main" id="{4E9338CD-6FAD-40E5-B63C-759C54A3ECA9}"/>
                    </a:ext>
                  </a:extLst>
                </p:cNvPr>
                <p:cNvSpPr txBox="1"/>
                <p:nvPr/>
              </p:nvSpPr>
              <p:spPr>
                <a:xfrm>
                  <a:off x="3707904" y="3059668"/>
                  <a:ext cx="23564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kumimoji="1" lang="en-US" altLang="ja-JP" sz="2400" b="0" i="0" smtClean="0">
                            <a:latin typeface="Cambria Math" panose="02040503050406030204" pitchFamily="18" charset="0"/>
                          </a:rPr>
                          <m:t>Σ</m:t>
                        </m:r>
                      </m:oMath>
                    </m:oMathPara>
                  </a14:m>
                  <a:endParaRPr kumimoji="1" lang="ja-JP" altLang="en-US" sz="2400" dirty="0"/>
                </a:p>
              </p:txBody>
            </p:sp>
          </mc:Choice>
          <mc:Fallback xmlns="">
            <p:sp>
              <p:nvSpPr>
                <p:cNvPr id="3" name="テキスト ボックス 2">
                  <a:extLst>
                    <a:ext uri="{FF2B5EF4-FFF2-40B4-BE49-F238E27FC236}">
                      <a16:creationId xmlns:a16="http://schemas.microsoft.com/office/drawing/2014/main" id="{5AC4CB23-760B-4328-A33E-BB2B708AD0C6}"/>
                    </a:ext>
                  </a:extLst>
                </p:cNvPr>
                <p:cNvSpPr txBox="1">
                  <a:spLocks noRot="1" noChangeAspect="1" noMove="1" noResize="1" noEditPoints="1" noAdjustHandles="1" noChangeArrowheads="1" noChangeShapeType="1" noTextEdit="1"/>
                </p:cNvSpPr>
                <p:nvPr/>
              </p:nvSpPr>
              <p:spPr>
                <a:xfrm>
                  <a:off x="3707904" y="3059668"/>
                  <a:ext cx="235641" cy="369332"/>
                </a:xfrm>
                <a:prstGeom prst="rect">
                  <a:avLst/>
                </a:prstGeom>
                <a:blipFill>
                  <a:blip r:embed="rId9"/>
                  <a:stretch>
                    <a:fillRect l="-28205" r="-30769" b="-4918"/>
                  </a:stretch>
                </a:blipFill>
              </p:spPr>
              <p:txBody>
                <a:bodyPr/>
                <a:lstStyle/>
                <a:p>
                  <a:r>
                    <a:rPr lang="ja-JP" altLang="en-US">
                      <a:noFill/>
                    </a:rPr>
                    <a:t> </a:t>
                  </a:r>
                </a:p>
              </p:txBody>
            </p:sp>
          </mc:Fallback>
        </mc:AlternateContent>
      </p:grpSp>
      <p:sp>
        <p:nvSpPr>
          <p:cNvPr id="40" name="台形 39">
            <a:extLst>
              <a:ext uri="{FF2B5EF4-FFF2-40B4-BE49-F238E27FC236}">
                <a16:creationId xmlns:a16="http://schemas.microsoft.com/office/drawing/2014/main" id="{072EEEBB-90F4-461D-8801-1B87DB385D26}"/>
              </a:ext>
            </a:extLst>
          </p:cNvPr>
          <p:cNvSpPr/>
          <p:nvPr/>
        </p:nvSpPr>
        <p:spPr>
          <a:xfrm>
            <a:off x="4860032" y="1389809"/>
            <a:ext cx="3159147" cy="1873572"/>
          </a:xfrm>
          <a:prstGeom prst="trapezoid">
            <a:avLst>
              <a:gd name="adj" fmla="val 180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2" name="グループ化 31">
            <a:extLst>
              <a:ext uri="{FF2B5EF4-FFF2-40B4-BE49-F238E27FC236}">
                <a16:creationId xmlns:a16="http://schemas.microsoft.com/office/drawing/2014/main" id="{A8A2E793-64D7-41B4-849C-84DC2073BE86}"/>
              </a:ext>
            </a:extLst>
          </p:cNvPr>
          <p:cNvGrpSpPr/>
          <p:nvPr/>
        </p:nvGrpSpPr>
        <p:grpSpPr>
          <a:xfrm>
            <a:off x="633475" y="1756528"/>
            <a:ext cx="4328850" cy="707886"/>
            <a:chOff x="603190" y="1741476"/>
            <a:chExt cx="4070349" cy="707886"/>
          </a:xfrm>
        </p:grpSpPr>
        <p:pic>
          <p:nvPicPr>
            <p:cNvPr id="5" name="図 4">
              <a:extLst>
                <a:ext uri="{FF2B5EF4-FFF2-40B4-BE49-F238E27FC236}">
                  <a16:creationId xmlns:a16="http://schemas.microsoft.com/office/drawing/2014/main" id="{BAB8EF44-A069-46C5-BDCA-2555F011718F}"/>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2700772" y="1818975"/>
              <a:ext cx="379429" cy="214857"/>
            </a:xfrm>
            <a:prstGeom prst="rect">
              <a:avLst/>
            </a:prstGeom>
          </p:spPr>
        </p:pic>
        <p:sp>
          <p:nvSpPr>
            <p:cNvPr id="2" name="テキスト ボックス 1">
              <a:extLst>
                <a:ext uri="{FF2B5EF4-FFF2-40B4-BE49-F238E27FC236}">
                  <a16:creationId xmlns:a16="http://schemas.microsoft.com/office/drawing/2014/main" id="{2B756CFF-398C-43E8-830D-28A956B2C61E}"/>
                </a:ext>
              </a:extLst>
            </p:cNvPr>
            <p:cNvSpPr txBox="1"/>
            <p:nvPr/>
          </p:nvSpPr>
          <p:spPr>
            <a:xfrm>
              <a:off x="603190" y="1741476"/>
              <a:ext cx="4070349" cy="707886"/>
            </a:xfrm>
            <a:prstGeom prst="rect">
              <a:avLst/>
            </a:prstGeom>
            <a:noFill/>
          </p:spPr>
          <p:txBody>
            <a:bodyPr wrap="square" rtlCol="0">
              <a:spAutoFit/>
            </a:bodyPr>
            <a:lstStyle/>
            <a:p>
              <a:r>
                <a:rPr kumimoji="1" lang="ja-JP" altLang="en-US" sz="2000" dirty="0"/>
                <a:t>極大時空において，    　 に因果的影響を与えうる無限遠以外の時空境界</a:t>
              </a:r>
            </a:p>
          </p:txBody>
        </p:sp>
      </p:grpSp>
      <p:sp>
        <p:nvSpPr>
          <p:cNvPr id="6" name="テキスト ボックス 5">
            <a:extLst>
              <a:ext uri="{FF2B5EF4-FFF2-40B4-BE49-F238E27FC236}">
                <a16:creationId xmlns:a16="http://schemas.microsoft.com/office/drawing/2014/main" id="{434D46EF-F68B-4E52-BCE7-D1559532D68B}"/>
              </a:ext>
            </a:extLst>
          </p:cNvPr>
          <p:cNvSpPr txBox="1"/>
          <p:nvPr/>
        </p:nvSpPr>
        <p:spPr>
          <a:xfrm>
            <a:off x="1784632" y="5532247"/>
            <a:ext cx="2446333" cy="461665"/>
          </a:xfrm>
          <a:prstGeom prst="rect">
            <a:avLst/>
          </a:prstGeom>
          <a:noFill/>
        </p:spPr>
        <p:txBody>
          <a:bodyPr wrap="square" rtlCol="0">
            <a:spAutoFit/>
          </a:bodyPr>
          <a:lstStyle/>
          <a:p>
            <a:r>
              <a:rPr kumimoji="1" lang="ja-JP" altLang="en-US" sz="2400" dirty="0">
                <a:solidFill>
                  <a:srgbClr val="DF0BF5"/>
                </a:solidFill>
                <a:effectLst>
                  <a:outerShdw blurRad="38100" dist="38100" dir="2700000" algn="tl">
                    <a:srgbClr val="000000">
                      <a:alpha val="43137"/>
                    </a:srgbClr>
                  </a:outerShdw>
                </a:effectLst>
              </a:rPr>
              <a:t>物理的影響は？</a:t>
            </a:r>
          </a:p>
        </p:txBody>
      </p:sp>
    </p:spTree>
    <p:extLst>
      <p:ext uri="{BB962C8B-B14F-4D97-AF65-F5344CB8AC3E}">
        <p14:creationId xmlns:p14="http://schemas.microsoft.com/office/powerpoint/2010/main" val="316701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500"/>
                                        <p:tgtEl>
                                          <p:spTgt spid="33"/>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33" grpId="0"/>
      <p:bldP spid="40"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0E08A9CF-45AE-4346-BD32-092FD9577D72}"/>
              </a:ext>
            </a:extLst>
          </p:cNvPr>
          <p:cNvSpPr>
            <a:spLocks noGrp="1"/>
          </p:cNvSpPr>
          <p:nvPr>
            <p:ph type="title"/>
          </p:nvPr>
        </p:nvSpPr>
        <p:spPr/>
        <p:txBody>
          <a:bodyPr>
            <a:normAutofit fontScale="90000"/>
          </a:bodyPr>
          <a:lstStyle/>
          <a:p>
            <a:r>
              <a:rPr lang="ja-JP" altLang="en-US" i="0" dirty="0"/>
              <a:t>ブラックホールについての一般定理</a:t>
            </a:r>
          </a:p>
        </p:txBody>
      </p:sp>
      <p:sp>
        <p:nvSpPr>
          <p:cNvPr id="5" name="テキスト ボックス 4">
            <a:extLst>
              <a:ext uri="{FF2B5EF4-FFF2-40B4-BE49-F238E27FC236}">
                <a16:creationId xmlns:a16="http://schemas.microsoft.com/office/drawing/2014/main" id="{AD14CC73-7F7D-4155-83B3-50EAB02AC248}"/>
              </a:ext>
            </a:extLst>
          </p:cNvPr>
          <p:cNvSpPr txBox="1"/>
          <p:nvPr/>
        </p:nvSpPr>
        <p:spPr>
          <a:xfrm>
            <a:off x="449767" y="2951249"/>
            <a:ext cx="6707088" cy="523220"/>
          </a:xfrm>
          <a:prstGeom prst="rect">
            <a:avLst/>
          </a:prstGeom>
          <a:noFill/>
        </p:spPr>
        <p:txBody>
          <a:bodyPr wrap="square" rtlCol="0">
            <a:spAutoFit/>
          </a:bodyPr>
          <a:lstStyle/>
          <a:p>
            <a:r>
              <a:rPr kumimoji="1" lang="ja-JP" altLang="en-US" sz="2400" b="1" dirty="0">
                <a:solidFill>
                  <a:srgbClr val="0000FF"/>
                </a:solidFill>
                <a:effectLst>
                  <a:outerShdw blurRad="38100" dist="38100" dir="2700000" algn="tl">
                    <a:srgbClr val="000000">
                      <a:alpha val="43137"/>
                    </a:srgbClr>
                  </a:outerShdw>
                </a:effectLst>
              </a:rPr>
              <a:t>ブラックホールの面積増大定理</a:t>
            </a:r>
            <a:r>
              <a:rPr kumimoji="1" lang="ja-JP" altLang="en-US" sz="2800" b="1" dirty="0">
                <a:solidFill>
                  <a:srgbClr val="0000FF"/>
                </a:solidFill>
                <a:effectLst>
                  <a:outerShdw blurRad="38100" dist="38100" dir="2700000" algn="tl">
                    <a:srgbClr val="000000">
                      <a:alpha val="43137"/>
                    </a:srgbClr>
                  </a:outerShdw>
                </a:effectLst>
              </a:rPr>
              <a:t>　</a:t>
            </a:r>
            <a:r>
              <a:rPr kumimoji="1" lang="en-US" altLang="ja-JP" sz="2000" dirty="0"/>
              <a:t>[Hawking, Ellis 1973]</a:t>
            </a:r>
            <a:endParaRPr kumimoji="1" lang="ja-JP" altLang="en-US" sz="2400" dirty="0"/>
          </a:p>
        </p:txBody>
      </p:sp>
      <p:sp>
        <p:nvSpPr>
          <p:cNvPr id="6" name="テキスト ボックス 5">
            <a:extLst>
              <a:ext uri="{FF2B5EF4-FFF2-40B4-BE49-F238E27FC236}">
                <a16:creationId xmlns:a16="http://schemas.microsoft.com/office/drawing/2014/main" id="{B16E9D82-DAB6-4139-A03D-8116F6304625}"/>
              </a:ext>
            </a:extLst>
          </p:cNvPr>
          <p:cNvSpPr txBox="1"/>
          <p:nvPr/>
        </p:nvSpPr>
        <p:spPr>
          <a:xfrm>
            <a:off x="414228" y="4167021"/>
            <a:ext cx="6635080" cy="461665"/>
          </a:xfrm>
          <a:prstGeom prst="rect">
            <a:avLst/>
          </a:prstGeom>
          <a:noFill/>
        </p:spPr>
        <p:txBody>
          <a:bodyPr wrap="square" rtlCol="0">
            <a:spAutoFit/>
          </a:bodyPr>
          <a:lstStyle/>
          <a:p>
            <a:r>
              <a:rPr kumimoji="1" lang="ja-JP" altLang="en-US" sz="2400" b="1" dirty="0">
                <a:solidFill>
                  <a:srgbClr val="0000FF"/>
                </a:solidFill>
                <a:effectLst>
                  <a:outerShdw blurRad="38100" dist="38100" dir="2700000" algn="tl">
                    <a:srgbClr val="000000">
                      <a:alpha val="43137"/>
                    </a:srgbClr>
                  </a:outerShdw>
                </a:effectLst>
              </a:rPr>
              <a:t>ブラックホール不分岐定理  </a:t>
            </a:r>
            <a:r>
              <a:rPr kumimoji="1" lang="en-US" altLang="ja-JP" sz="2000" dirty="0"/>
              <a:t>[Hawking, Ellis 1973]</a:t>
            </a:r>
            <a:r>
              <a:rPr kumimoji="1" lang="ja-JP" altLang="en-US" sz="2000" dirty="0"/>
              <a:t>   </a:t>
            </a:r>
            <a:endParaRPr kumimoji="1" lang="ja-JP" altLang="en-US" sz="2400" dirty="0"/>
          </a:p>
        </p:txBody>
      </p:sp>
      <p:sp>
        <p:nvSpPr>
          <p:cNvPr id="7" name="テキスト ボックス 6">
            <a:extLst>
              <a:ext uri="{FF2B5EF4-FFF2-40B4-BE49-F238E27FC236}">
                <a16:creationId xmlns:a16="http://schemas.microsoft.com/office/drawing/2014/main" id="{40F35E38-5F5D-433D-8552-330ED6B433AE}"/>
              </a:ext>
            </a:extLst>
          </p:cNvPr>
          <p:cNvSpPr txBox="1"/>
          <p:nvPr/>
        </p:nvSpPr>
        <p:spPr>
          <a:xfrm>
            <a:off x="457200" y="5321773"/>
            <a:ext cx="5665240" cy="461665"/>
          </a:xfrm>
          <a:prstGeom prst="rect">
            <a:avLst/>
          </a:prstGeom>
          <a:noFill/>
        </p:spPr>
        <p:txBody>
          <a:bodyPr wrap="square" rtlCol="0">
            <a:spAutoFit/>
          </a:bodyPr>
          <a:lstStyle/>
          <a:p>
            <a:r>
              <a:rPr kumimoji="1" lang="ja-JP" altLang="en-US" sz="2400" b="1" dirty="0">
                <a:solidFill>
                  <a:srgbClr val="0000FF"/>
                </a:solidFill>
                <a:effectLst>
                  <a:outerShdw blurRad="38100" dist="38100" dir="2700000" algn="tl">
                    <a:srgbClr val="000000">
                      <a:alpha val="43137"/>
                    </a:srgbClr>
                  </a:outerShdw>
                </a:effectLst>
              </a:rPr>
              <a:t>捕捉面定理 </a:t>
            </a:r>
            <a:r>
              <a:rPr kumimoji="1" lang="en-US" altLang="ja-JP" sz="2000" dirty="0"/>
              <a:t>[Hawking, Ellis 1973]</a:t>
            </a:r>
            <a:endParaRPr kumimoji="1" lang="ja-JP" altLang="en-US" sz="2400" dirty="0"/>
          </a:p>
        </p:txBody>
      </p:sp>
      <p:sp>
        <p:nvSpPr>
          <p:cNvPr id="2" name="テキスト ボックス 1">
            <a:extLst>
              <a:ext uri="{FF2B5EF4-FFF2-40B4-BE49-F238E27FC236}">
                <a16:creationId xmlns:a16="http://schemas.microsoft.com/office/drawing/2014/main" id="{BC1A18BE-80FA-4333-B43F-1544248612EC}"/>
              </a:ext>
            </a:extLst>
          </p:cNvPr>
          <p:cNvSpPr txBox="1"/>
          <p:nvPr/>
        </p:nvSpPr>
        <p:spPr>
          <a:xfrm>
            <a:off x="418928" y="1243918"/>
            <a:ext cx="5325395" cy="461665"/>
          </a:xfrm>
          <a:prstGeom prst="rect">
            <a:avLst/>
          </a:prstGeom>
          <a:noFill/>
        </p:spPr>
        <p:txBody>
          <a:bodyPr wrap="square" rtlCol="0">
            <a:spAutoFit/>
          </a:bodyPr>
          <a:lstStyle/>
          <a:p>
            <a:r>
              <a:rPr kumimoji="1" lang="ja-JP" altLang="en-US" sz="2400" b="1" dirty="0">
                <a:solidFill>
                  <a:srgbClr val="0000FF"/>
                </a:solidFill>
                <a:effectLst>
                  <a:outerShdw blurRad="38100" dist="38100" dir="2700000" algn="tl">
                    <a:srgbClr val="000000">
                      <a:alpha val="43137"/>
                    </a:srgbClr>
                  </a:outerShdw>
                </a:effectLst>
              </a:rPr>
              <a:t>定常ブラックホール解の一意性定理</a:t>
            </a:r>
          </a:p>
        </p:txBody>
      </p:sp>
      <p:sp>
        <p:nvSpPr>
          <p:cNvPr id="3" name="テキスト ボックス 2">
            <a:extLst>
              <a:ext uri="{FF2B5EF4-FFF2-40B4-BE49-F238E27FC236}">
                <a16:creationId xmlns:a16="http://schemas.microsoft.com/office/drawing/2014/main" id="{CF022F86-5110-4DBF-87C1-585CC82129E9}"/>
              </a:ext>
            </a:extLst>
          </p:cNvPr>
          <p:cNvSpPr txBox="1"/>
          <p:nvPr/>
        </p:nvSpPr>
        <p:spPr>
          <a:xfrm>
            <a:off x="755576" y="1736208"/>
            <a:ext cx="7255846" cy="1200329"/>
          </a:xfrm>
          <a:prstGeom prst="rect">
            <a:avLst/>
          </a:prstGeom>
          <a:noFill/>
        </p:spPr>
        <p:txBody>
          <a:bodyPr wrap="square" rtlCol="0">
            <a:spAutoFit/>
          </a:bodyPr>
          <a:lstStyle/>
          <a:p>
            <a:r>
              <a:rPr kumimoji="1" lang="ja-JP" altLang="en-US" dirty="0"/>
              <a:t>宇宙項がゼロの</a:t>
            </a:r>
            <a:r>
              <a:rPr kumimoji="1" lang="en-US" altLang="ja-JP" dirty="0"/>
              <a:t>Einstein-Maxwell</a:t>
            </a:r>
            <a:r>
              <a:rPr kumimoji="1" lang="ja-JP" altLang="en-US" dirty="0"/>
              <a:t>系において，漸近的に平坦で</a:t>
            </a:r>
            <a:r>
              <a:rPr kumimoji="1" lang="ja-JP" altLang="en-US" dirty="0">
                <a:solidFill>
                  <a:srgbClr val="FF0000"/>
                </a:solidFill>
                <a:effectLst>
                  <a:outerShdw blurRad="38100" dist="38100" dir="2700000" algn="tl">
                    <a:srgbClr val="000000">
                      <a:alpha val="43137"/>
                    </a:srgbClr>
                  </a:outerShdw>
                </a:effectLst>
              </a:rPr>
              <a:t>非特異な</a:t>
            </a:r>
            <a:r>
              <a:rPr kumimoji="1" lang="ja-JP" altLang="en-US" dirty="0"/>
              <a:t>定常ブラックホール解は，次のものに限られる：</a:t>
            </a:r>
            <a:endParaRPr kumimoji="1" lang="en-US" altLang="ja-JP" dirty="0"/>
          </a:p>
          <a:p>
            <a:pPr marL="285750" indent="-285750">
              <a:buFont typeface="Arial" panose="020B0604020202020204" pitchFamily="34" charset="0"/>
              <a:buChar char="•"/>
            </a:pPr>
            <a:r>
              <a:rPr kumimoji="1" lang="ja-JP" altLang="en-US" dirty="0"/>
              <a:t>非回転なら</a:t>
            </a:r>
            <a:r>
              <a:rPr kumimoji="1" lang="en-US" altLang="ja-JP" dirty="0" err="1"/>
              <a:t>Reissner</a:t>
            </a:r>
            <a:r>
              <a:rPr kumimoji="1" lang="en-US" altLang="ja-JP" dirty="0"/>
              <a:t>-Nordstrom</a:t>
            </a:r>
            <a:r>
              <a:rPr kumimoji="1" lang="ja-JP" altLang="en-US" sz="1400" dirty="0"/>
              <a:t>解 </a:t>
            </a:r>
            <a:r>
              <a:rPr kumimoji="1" lang="en-US" altLang="ja-JP" sz="1400" dirty="0"/>
              <a:t>[Israel 1967;Bunting, Masood-ul-</a:t>
            </a:r>
            <a:r>
              <a:rPr kumimoji="1" lang="en-US" altLang="ja-JP" sz="1400" dirty="0" err="1"/>
              <a:t>alam</a:t>
            </a:r>
            <a:r>
              <a:rPr kumimoji="1" lang="en-US" altLang="ja-JP" sz="1400" dirty="0"/>
              <a:t> 1987]</a:t>
            </a:r>
            <a:endParaRPr kumimoji="1" lang="en-US" altLang="ja-JP" dirty="0"/>
          </a:p>
          <a:p>
            <a:pPr marL="285750" indent="-285750">
              <a:buFont typeface="Arial" panose="020B0604020202020204" pitchFamily="34" charset="0"/>
              <a:buChar char="•"/>
            </a:pPr>
            <a:r>
              <a:rPr kumimoji="1" lang="ja-JP" altLang="en-US" dirty="0"/>
              <a:t>回転的なら</a:t>
            </a:r>
            <a:r>
              <a:rPr kumimoji="1" lang="en-US" altLang="ja-JP" dirty="0"/>
              <a:t>Kerr-Newman</a:t>
            </a:r>
            <a:r>
              <a:rPr kumimoji="1" lang="ja-JP" altLang="en-US" dirty="0"/>
              <a:t>解 </a:t>
            </a:r>
            <a:r>
              <a:rPr kumimoji="1" lang="en-US" altLang="ja-JP" sz="1400" dirty="0"/>
              <a:t>[Carter, Hawking 1972;Mazur 1982; </a:t>
            </a:r>
            <a:r>
              <a:rPr kumimoji="1" lang="en-US" altLang="ja-JP" sz="1400" dirty="0" err="1"/>
              <a:t>Chrusciel</a:t>
            </a:r>
            <a:r>
              <a:rPr kumimoji="1" lang="en-US" altLang="ja-JP" sz="1400" dirty="0"/>
              <a:t> 1996]</a:t>
            </a:r>
            <a:endParaRPr kumimoji="1" lang="ja-JP" altLang="en-US" dirty="0"/>
          </a:p>
        </p:txBody>
      </p:sp>
      <p:sp>
        <p:nvSpPr>
          <p:cNvPr id="13" name="テキスト ボックス 12">
            <a:extLst>
              <a:ext uri="{FF2B5EF4-FFF2-40B4-BE49-F238E27FC236}">
                <a16:creationId xmlns:a16="http://schemas.microsoft.com/office/drawing/2014/main" id="{7D9DA901-1473-48B0-B9A7-4859F097FF86}"/>
              </a:ext>
            </a:extLst>
          </p:cNvPr>
          <p:cNvSpPr txBox="1"/>
          <p:nvPr/>
        </p:nvSpPr>
        <p:spPr>
          <a:xfrm>
            <a:off x="755576" y="3498551"/>
            <a:ext cx="7931224" cy="646331"/>
          </a:xfrm>
          <a:prstGeom prst="rect">
            <a:avLst/>
          </a:prstGeom>
          <a:noFill/>
        </p:spPr>
        <p:txBody>
          <a:bodyPr wrap="square" rtlCol="0">
            <a:spAutoFit/>
          </a:bodyPr>
          <a:lstStyle/>
          <a:p>
            <a:r>
              <a:rPr kumimoji="1" lang="ja-JP" altLang="en-US" dirty="0"/>
              <a:t>光的収束条件が成り立つ</a:t>
            </a:r>
            <a:r>
              <a:rPr kumimoji="1" lang="ja-JP" altLang="en-US" dirty="0">
                <a:solidFill>
                  <a:srgbClr val="FF0000"/>
                </a:solidFill>
                <a:effectLst>
                  <a:outerShdw blurRad="38100" dist="38100" dir="2700000" algn="tl">
                    <a:srgbClr val="000000">
                      <a:alpha val="43137"/>
                    </a:srgbClr>
                  </a:outerShdw>
                </a:effectLst>
              </a:rPr>
              <a:t>漸近的に予測可能な</a:t>
            </a:r>
            <a:r>
              <a:rPr kumimoji="1" lang="ja-JP" altLang="en-US" dirty="0"/>
              <a:t>時空において，ブラックホールの表面積は決して減少しない．</a:t>
            </a:r>
          </a:p>
        </p:txBody>
      </p:sp>
      <p:sp>
        <p:nvSpPr>
          <p:cNvPr id="15" name="テキスト ボックス 14">
            <a:extLst>
              <a:ext uri="{FF2B5EF4-FFF2-40B4-BE49-F238E27FC236}">
                <a16:creationId xmlns:a16="http://schemas.microsoft.com/office/drawing/2014/main" id="{76778A19-CC35-49C8-A346-30092AFE065C}"/>
              </a:ext>
            </a:extLst>
          </p:cNvPr>
          <p:cNvSpPr txBox="1"/>
          <p:nvPr/>
        </p:nvSpPr>
        <p:spPr>
          <a:xfrm>
            <a:off x="755576" y="4631164"/>
            <a:ext cx="7560840" cy="646331"/>
          </a:xfrm>
          <a:prstGeom prst="rect">
            <a:avLst/>
          </a:prstGeom>
          <a:noFill/>
        </p:spPr>
        <p:txBody>
          <a:bodyPr wrap="square" rtlCol="0">
            <a:spAutoFit/>
          </a:bodyPr>
          <a:lstStyle/>
          <a:p>
            <a:r>
              <a:rPr kumimoji="1" lang="ja-JP" altLang="en-US" dirty="0">
                <a:solidFill>
                  <a:srgbClr val="FF0000"/>
                </a:solidFill>
                <a:effectLst>
                  <a:outerShdw blurRad="38100" dist="38100" dir="2700000" algn="tl">
                    <a:srgbClr val="000000">
                      <a:alpha val="43137"/>
                    </a:srgbClr>
                  </a:outerShdw>
                </a:effectLst>
              </a:rPr>
              <a:t>漸近的に予測可能な</a:t>
            </a:r>
            <a:r>
              <a:rPr kumimoji="1" lang="ja-JP" altLang="en-US" dirty="0"/>
              <a:t>時空において，ブラックホールは合体することがあっても分裂することはない．</a:t>
            </a:r>
          </a:p>
        </p:txBody>
      </p:sp>
      <p:sp>
        <p:nvSpPr>
          <p:cNvPr id="16" name="テキスト ボックス 15">
            <a:extLst>
              <a:ext uri="{FF2B5EF4-FFF2-40B4-BE49-F238E27FC236}">
                <a16:creationId xmlns:a16="http://schemas.microsoft.com/office/drawing/2014/main" id="{C3670F37-CC99-403F-BA1A-4E0D5CC04259}"/>
              </a:ext>
            </a:extLst>
          </p:cNvPr>
          <p:cNvSpPr txBox="1"/>
          <p:nvPr/>
        </p:nvSpPr>
        <p:spPr>
          <a:xfrm>
            <a:off x="755576" y="5859668"/>
            <a:ext cx="7992888" cy="646331"/>
          </a:xfrm>
          <a:prstGeom prst="rect">
            <a:avLst/>
          </a:prstGeom>
          <a:noFill/>
        </p:spPr>
        <p:txBody>
          <a:bodyPr wrap="square" rtlCol="0">
            <a:spAutoFit/>
          </a:bodyPr>
          <a:lstStyle/>
          <a:p>
            <a:r>
              <a:rPr lang="ja-JP" altLang="en-US" dirty="0"/>
              <a:t>光的収束条件が成り立つ</a:t>
            </a:r>
            <a:r>
              <a:rPr lang="ja-JP" altLang="en-US" dirty="0">
                <a:solidFill>
                  <a:srgbClr val="FF0000"/>
                </a:solidFill>
                <a:effectLst>
                  <a:outerShdw blurRad="38100" dist="38100" dir="2700000" algn="tl">
                    <a:srgbClr val="000000">
                      <a:alpha val="43137"/>
                    </a:srgbClr>
                  </a:outerShdw>
                </a:effectLst>
              </a:rPr>
              <a:t>漸近的</a:t>
            </a:r>
            <a:r>
              <a:rPr kumimoji="1" lang="ja-JP" altLang="en-US" dirty="0">
                <a:solidFill>
                  <a:srgbClr val="FF0000"/>
                </a:solidFill>
                <a:effectLst>
                  <a:outerShdw blurRad="38100" dist="38100" dir="2700000" algn="tl">
                    <a:srgbClr val="000000">
                      <a:alpha val="43137"/>
                    </a:srgbClr>
                  </a:outerShdw>
                </a:effectLst>
              </a:rPr>
              <a:t>に予測可能な</a:t>
            </a:r>
            <a:r>
              <a:rPr kumimoji="1" lang="ja-JP" altLang="en-US" dirty="0"/>
              <a:t>時空において，閉捕捉面は必ずホライズンに含まれる．</a:t>
            </a:r>
          </a:p>
        </p:txBody>
      </p:sp>
      <p:sp>
        <p:nvSpPr>
          <p:cNvPr id="8" name="スライド番号プレースホルダー 7">
            <a:extLst>
              <a:ext uri="{FF2B5EF4-FFF2-40B4-BE49-F238E27FC236}">
                <a16:creationId xmlns:a16="http://schemas.microsoft.com/office/drawing/2014/main" id="{7C613C2E-F284-4261-9820-E0027E864B9C}"/>
              </a:ext>
            </a:extLst>
          </p:cNvPr>
          <p:cNvSpPr>
            <a:spLocks noGrp="1"/>
          </p:cNvSpPr>
          <p:nvPr>
            <p:ph type="sldNum" sz="quarter" idx="12"/>
          </p:nvPr>
        </p:nvSpPr>
        <p:spPr>
          <a:xfrm>
            <a:off x="6553200" y="6451055"/>
            <a:ext cx="2133600" cy="365125"/>
          </a:xfrm>
        </p:spPr>
        <p:txBody>
          <a:bodyPr/>
          <a:lstStyle/>
          <a:p>
            <a:fld id="{93E195DB-F3B1-45FB-AF15-1376C6AEA06A}" type="slidenum">
              <a:rPr kumimoji="1" lang="ja-JP" altLang="en-US" smtClean="0"/>
              <a:t>18</a:t>
            </a:fld>
            <a:endParaRPr kumimoji="1" lang="ja-JP" altLang="en-US"/>
          </a:p>
        </p:txBody>
      </p:sp>
    </p:spTree>
    <p:extLst>
      <p:ext uri="{BB962C8B-B14F-4D97-AF65-F5344CB8AC3E}">
        <p14:creationId xmlns:p14="http://schemas.microsoft.com/office/powerpoint/2010/main" val="2394078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DCB4C9-0843-486E-904A-0DF773CBEC56}"/>
              </a:ext>
            </a:extLst>
          </p:cNvPr>
          <p:cNvSpPr>
            <a:spLocks noGrp="1"/>
          </p:cNvSpPr>
          <p:nvPr>
            <p:ph type="title"/>
          </p:nvPr>
        </p:nvSpPr>
        <p:spPr/>
        <p:txBody>
          <a:bodyPr>
            <a:normAutofit fontScale="90000"/>
          </a:bodyPr>
          <a:lstStyle/>
          <a:p>
            <a:r>
              <a:rPr kumimoji="1" lang="ja-JP" altLang="en-US" i="0" dirty="0"/>
              <a:t>宇宙検閲仮説</a:t>
            </a:r>
          </a:p>
        </p:txBody>
      </p:sp>
      <p:sp>
        <p:nvSpPr>
          <p:cNvPr id="3" name="テキスト ボックス 2">
            <a:extLst>
              <a:ext uri="{FF2B5EF4-FFF2-40B4-BE49-F238E27FC236}">
                <a16:creationId xmlns:a16="http://schemas.microsoft.com/office/drawing/2014/main" id="{F0C80ACD-3F95-4CD0-B90A-5FFC0C642EA6}"/>
              </a:ext>
            </a:extLst>
          </p:cNvPr>
          <p:cNvSpPr txBox="1"/>
          <p:nvPr/>
        </p:nvSpPr>
        <p:spPr>
          <a:xfrm>
            <a:off x="806021" y="2879935"/>
            <a:ext cx="5184576" cy="461665"/>
          </a:xfrm>
          <a:prstGeom prst="rect">
            <a:avLst/>
          </a:prstGeom>
          <a:noFill/>
        </p:spPr>
        <p:txBody>
          <a:bodyPr wrap="square" rtlCol="0">
            <a:spAutoFit/>
          </a:bodyPr>
          <a:lstStyle/>
          <a:p>
            <a:r>
              <a:rPr lang="ja-JP" altLang="en-US" sz="2400" dirty="0">
                <a:solidFill>
                  <a:srgbClr val="0000FF"/>
                </a:solidFill>
                <a:effectLst>
                  <a:outerShdw blurRad="38100" dist="38100" dir="2700000" algn="tl">
                    <a:srgbClr val="000000">
                      <a:alpha val="43137"/>
                    </a:srgbClr>
                  </a:outerShdw>
                </a:effectLst>
              </a:rPr>
              <a:t>弱い宇宙検閲仮説</a:t>
            </a:r>
            <a:r>
              <a:rPr lang="en-US" altLang="ja-JP" sz="2400" dirty="0">
                <a:solidFill>
                  <a:srgbClr val="0000FF"/>
                </a:solidFill>
                <a:effectLst>
                  <a:outerShdw blurRad="38100" dist="38100" dir="2700000" algn="tl">
                    <a:srgbClr val="000000">
                      <a:alpha val="43137"/>
                    </a:srgbClr>
                  </a:outerShdw>
                </a:effectLst>
              </a:rPr>
              <a:t> </a:t>
            </a:r>
            <a:r>
              <a:rPr lang="en-US" altLang="ja-JP" sz="2000" dirty="0"/>
              <a:t>[Penrose 1969]</a:t>
            </a:r>
            <a:endParaRPr kumimoji="1" lang="ja-JP" altLang="en-US" sz="2400" dirty="0"/>
          </a:p>
        </p:txBody>
      </p:sp>
      <p:sp>
        <p:nvSpPr>
          <p:cNvPr id="5" name="テキスト ボックス 4">
            <a:extLst>
              <a:ext uri="{FF2B5EF4-FFF2-40B4-BE49-F238E27FC236}">
                <a16:creationId xmlns:a16="http://schemas.microsoft.com/office/drawing/2014/main" id="{085F1F29-26FC-4EE1-BB8E-474709AAEB9E}"/>
              </a:ext>
            </a:extLst>
          </p:cNvPr>
          <p:cNvSpPr txBox="1"/>
          <p:nvPr/>
        </p:nvSpPr>
        <p:spPr>
          <a:xfrm>
            <a:off x="1238069" y="3494153"/>
            <a:ext cx="6627308" cy="707886"/>
          </a:xfrm>
          <a:prstGeom prst="rect">
            <a:avLst/>
          </a:prstGeom>
          <a:noFill/>
        </p:spPr>
        <p:txBody>
          <a:bodyPr wrap="square" rtlCol="0">
            <a:spAutoFit/>
          </a:bodyPr>
          <a:lstStyle/>
          <a:p>
            <a:r>
              <a:rPr kumimoji="1" lang="ja-JP" altLang="en-US" sz="2000" dirty="0"/>
              <a:t>現実の系では，一般的な初期条件に対して，裸の特異点は発生しない．すなわち，特異点はホライズンに隠される．</a:t>
            </a:r>
          </a:p>
        </p:txBody>
      </p:sp>
      <p:sp>
        <p:nvSpPr>
          <p:cNvPr id="10" name="四角形: 角を丸くする 9">
            <a:extLst>
              <a:ext uri="{FF2B5EF4-FFF2-40B4-BE49-F238E27FC236}">
                <a16:creationId xmlns:a16="http://schemas.microsoft.com/office/drawing/2014/main" id="{33B6601B-1B18-4364-BC34-FA8DADECCD57}"/>
              </a:ext>
            </a:extLst>
          </p:cNvPr>
          <p:cNvSpPr/>
          <p:nvPr/>
        </p:nvSpPr>
        <p:spPr>
          <a:xfrm>
            <a:off x="1077868" y="3471569"/>
            <a:ext cx="6843333" cy="8309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4DE357AB-2063-4844-BD8A-64ED5FE1F3C5}"/>
              </a:ext>
            </a:extLst>
          </p:cNvPr>
          <p:cNvSpPr txBox="1"/>
          <p:nvPr/>
        </p:nvSpPr>
        <p:spPr>
          <a:xfrm>
            <a:off x="827584" y="4426422"/>
            <a:ext cx="7488832" cy="1540037"/>
          </a:xfrm>
          <a:prstGeom prst="rect">
            <a:avLst/>
          </a:prstGeom>
          <a:noFill/>
        </p:spPr>
        <p:txBody>
          <a:bodyPr wrap="square" rtlCol="0">
            <a:spAutoFit/>
          </a:bodyPr>
          <a:lstStyle/>
          <a:p>
            <a:pPr>
              <a:lnSpc>
                <a:spcPct val="120000"/>
              </a:lnSpc>
            </a:pPr>
            <a:r>
              <a:rPr kumimoji="1" lang="ja-JP" altLang="en-US" sz="2000" dirty="0">
                <a:solidFill>
                  <a:srgbClr val="FF0000"/>
                </a:solidFill>
                <a:effectLst>
                  <a:outerShdw blurRad="38100" dist="38100" dir="2700000" algn="tl">
                    <a:srgbClr val="000000">
                      <a:alpha val="43137"/>
                    </a:srgbClr>
                  </a:outerShdw>
                </a:effectLst>
              </a:rPr>
              <a:t>現時点では，この仮説は証明されておらず，球対称系では多くの反例がある．このため，重力崩壊により常にブラックホールが形成されるのか，また，ブラックホールが最終的に</a:t>
            </a:r>
            <a:r>
              <a:rPr kumimoji="1" lang="en-US" altLang="ja-JP" sz="2000" dirty="0">
                <a:solidFill>
                  <a:srgbClr val="FF0000"/>
                </a:solidFill>
                <a:effectLst>
                  <a:outerShdw blurRad="38100" dist="38100" dir="2700000" algn="tl">
                    <a:srgbClr val="000000">
                      <a:alpha val="43137"/>
                    </a:srgbClr>
                  </a:outerShdw>
                </a:effectLst>
              </a:rPr>
              <a:t>Kerr</a:t>
            </a:r>
            <a:r>
              <a:rPr kumimoji="1" lang="ja-JP" altLang="en-US" sz="2000" dirty="0">
                <a:solidFill>
                  <a:srgbClr val="FF0000"/>
                </a:solidFill>
                <a:effectLst>
                  <a:outerShdw blurRad="38100" dist="38100" dir="2700000" algn="tl">
                    <a:srgbClr val="000000">
                      <a:alpha val="43137"/>
                    </a:srgbClr>
                  </a:outerShdw>
                </a:effectLst>
              </a:rPr>
              <a:t>ブラックホールに落ち着くのかは，理論的には不明．</a:t>
            </a:r>
          </a:p>
        </p:txBody>
      </p:sp>
      <p:sp>
        <p:nvSpPr>
          <p:cNvPr id="14" name="テキスト ボックス 13">
            <a:extLst>
              <a:ext uri="{FF2B5EF4-FFF2-40B4-BE49-F238E27FC236}">
                <a16:creationId xmlns:a16="http://schemas.microsoft.com/office/drawing/2014/main" id="{0641E053-F02E-428D-9D3D-586AF1DDBBCA}"/>
              </a:ext>
            </a:extLst>
          </p:cNvPr>
          <p:cNvSpPr txBox="1"/>
          <p:nvPr/>
        </p:nvSpPr>
        <p:spPr>
          <a:xfrm>
            <a:off x="814835" y="1026062"/>
            <a:ext cx="7115180" cy="707886"/>
          </a:xfrm>
          <a:prstGeom prst="rect">
            <a:avLst/>
          </a:prstGeom>
          <a:noFill/>
        </p:spPr>
        <p:txBody>
          <a:bodyPr wrap="square" rtlCol="0">
            <a:spAutoFit/>
          </a:bodyPr>
          <a:lstStyle/>
          <a:p>
            <a:r>
              <a:rPr kumimoji="1" lang="ja-JP" altLang="en-US" sz="2000" dirty="0"/>
              <a:t>特異点定理は，特異点発生の一般性を結論するが，それが裸であるかどうかについての情報は与えない．</a:t>
            </a:r>
          </a:p>
        </p:txBody>
      </p:sp>
      <p:sp>
        <p:nvSpPr>
          <p:cNvPr id="16" name="テキスト ボックス 15">
            <a:extLst>
              <a:ext uri="{FF2B5EF4-FFF2-40B4-BE49-F238E27FC236}">
                <a16:creationId xmlns:a16="http://schemas.microsoft.com/office/drawing/2014/main" id="{742DEB36-6AB2-4EF2-AE87-9616310EBB11}"/>
              </a:ext>
            </a:extLst>
          </p:cNvPr>
          <p:cNvSpPr txBox="1"/>
          <p:nvPr/>
        </p:nvSpPr>
        <p:spPr>
          <a:xfrm>
            <a:off x="814835" y="1974271"/>
            <a:ext cx="7347388" cy="707886"/>
          </a:xfrm>
          <a:prstGeom prst="rect">
            <a:avLst/>
          </a:prstGeom>
          <a:noFill/>
        </p:spPr>
        <p:txBody>
          <a:bodyPr wrap="square" rtlCol="0">
            <a:spAutoFit/>
          </a:bodyPr>
          <a:lstStyle/>
          <a:p>
            <a:r>
              <a:rPr kumimoji="1" lang="ja-JP" altLang="en-US" sz="2000" dirty="0">
                <a:solidFill>
                  <a:srgbClr val="C00000"/>
                </a:solidFill>
              </a:rPr>
              <a:t>閉捕捉面の発生が必ずしもホライズンの存在を意味しないので，重力崩壊が一般にブラックホールを生み出すとは結論できない．</a:t>
            </a:r>
          </a:p>
        </p:txBody>
      </p:sp>
      <p:sp>
        <p:nvSpPr>
          <p:cNvPr id="17" name="矢印: 下 16">
            <a:extLst>
              <a:ext uri="{FF2B5EF4-FFF2-40B4-BE49-F238E27FC236}">
                <a16:creationId xmlns:a16="http://schemas.microsoft.com/office/drawing/2014/main" id="{BA5FABEA-9D20-4037-884A-ECD3E511AB34}"/>
              </a:ext>
            </a:extLst>
          </p:cNvPr>
          <p:cNvSpPr/>
          <p:nvPr/>
        </p:nvSpPr>
        <p:spPr>
          <a:xfrm>
            <a:off x="3693582" y="1787668"/>
            <a:ext cx="648072" cy="1948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矢印: 下 17">
            <a:extLst>
              <a:ext uri="{FF2B5EF4-FFF2-40B4-BE49-F238E27FC236}">
                <a16:creationId xmlns:a16="http://schemas.microsoft.com/office/drawing/2014/main" id="{AFA35403-692D-4D4F-922F-6F575DB69739}"/>
              </a:ext>
            </a:extLst>
          </p:cNvPr>
          <p:cNvSpPr/>
          <p:nvPr/>
        </p:nvSpPr>
        <p:spPr>
          <a:xfrm>
            <a:off x="3692651" y="2736877"/>
            <a:ext cx="648072" cy="2023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10E91B83-DDCB-4324-AEB4-F6A59AEEC23E}"/>
              </a:ext>
            </a:extLst>
          </p:cNvPr>
          <p:cNvSpPr>
            <a:spLocks noGrp="1"/>
          </p:cNvSpPr>
          <p:nvPr>
            <p:ph type="sldNum" sz="quarter" idx="12"/>
          </p:nvPr>
        </p:nvSpPr>
        <p:spPr/>
        <p:txBody>
          <a:bodyPr/>
          <a:lstStyle/>
          <a:p>
            <a:fld id="{93E195DB-F3B1-45FB-AF15-1376C6AEA06A}" type="slidenum">
              <a:rPr kumimoji="1" lang="ja-JP" altLang="en-US" smtClean="0"/>
              <a:t>19</a:t>
            </a:fld>
            <a:endParaRPr kumimoji="1" lang="ja-JP" altLang="en-US"/>
          </a:p>
        </p:txBody>
      </p:sp>
      <p:sp>
        <p:nvSpPr>
          <p:cNvPr id="6" name="テキスト ボックス 5">
            <a:extLst>
              <a:ext uri="{FF2B5EF4-FFF2-40B4-BE49-F238E27FC236}">
                <a16:creationId xmlns:a16="http://schemas.microsoft.com/office/drawing/2014/main" id="{CB534596-DA79-4F90-8202-DB72C733E0DC}"/>
              </a:ext>
            </a:extLst>
          </p:cNvPr>
          <p:cNvSpPr txBox="1"/>
          <p:nvPr/>
        </p:nvSpPr>
        <p:spPr>
          <a:xfrm>
            <a:off x="2454109" y="6090314"/>
            <a:ext cx="5174399" cy="461665"/>
          </a:xfrm>
          <a:prstGeom prst="rect">
            <a:avLst/>
          </a:prstGeom>
          <a:noFill/>
        </p:spPr>
        <p:txBody>
          <a:bodyPr wrap="square" rtlCol="0">
            <a:spAutoFit/>
          </a:bodyPr>
          <a:lstStyle/>
          <a:p>
            <a:r>
              <a:rPr kumimoji="1" lang="en-US" altLang="ja-JP" sz="2400" dirty="0">
                <a:solidFill>
                  <a:srgbClr val="DF0BF5"/>
                </a:solidFill>
                <a:effectLst>
                  <a:outerShdw blurRad="38100" dist="38100" dir="2700000" algn="tl">
                    <a:srgbClr val="000000">
                      <a:alpha val="43137"/>
                    </a:srgbClr>
                  </a:outerShdw>
                </a:effectLst>
              </a:rPr>
              <a:t>Event Horizon Telescope,   GW</a:t>
            </a:r>
            <a:r>
              <a:rPr kumimoji="1" lang="ja-JP" altLang="en-US" sz="2400" dirty="0">
                <a:solidFill>
                  <a:srgbClr val="DF0BF5"/>
                </a:solidFill>
                <a:effectLst>
                  <a:outerShdw blurRad="38100" dist="38100" dir="2700000" algn="tl">
                    <a:srgbClr val="000000">
                      <a:alpha val="43137"/>
                    </a:srgbClr>
                  </a:outerShdw>
                </a:effectLst>
              </a:rPr>
              <a:t>天文学</a:t>
            </a:r>
          </a:p>
        </p:txBody>
      </p:sp>
      <p:sp>
        <p:nvSpPr>
          <p:cNvPr id="7" name="矢印: 右 6">
            <a:extLst>
              <a:ext uri="{FF2B5EF4-FFF2-40B4-BE49-F238E27FC236}">
                <a16:creationId xmlns:a16="http://schemas.microsoft.com/office/drawing/2014/main" id="{3EB665CA-5314-4E47-AAE1-B086FACFF842}"/>
              </a:ext>
            </a:extLst>
          </p:cNvPr>
          <p:cNvSpPr/>
          <p:nvPr/>
        </p:nvSpPr>
        <p:spPr>
          <a:xfrm>
            <a:off x="1496988" y="6177129"/>
            <a:ext cx="554732" cy="374849"/>
          </a:xfrm>
          <a:prstGeom prst="rightArrow">
            <a:avLst/>
          </a:prstGeom>
          <a:solidFill>
            <a:srgbClr val="DF0BF5"/>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68177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0" grpId="0" animBg="1"/>
      <p:bldP spid="13" grpId="0"/>
      <p:bldP spid="18" grpId="0" animBg="1"/>
      <p:bldP spid="6" grpId="0"/>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52FEFD2C-6997-4FDD-BE82-604DF8755151}"/>
              </a:ext>
            </a:extLst>
          </p:cNvPr>
          <p:cNvSpPr>
            <a:spLocks noGrp="1"/>
          </p:cNvSpPr>
          <p:nvPr>
            <p:ph type="title"/>
          </p:nvPr>
        </p:nvSpPr>
        <p:spPr/>
        <p:txBody>
          <a:bodyPr/>
          <a:lstStyle/>
          <a:p>
            <a:r>
              <a:rPr lang="ja-JP" altLang="en-US" dirty="0"/>
              <a:t>時空特異点</a:t>
            </a:r>
          </a:p>
        </p:txBody>
      </p:sp>
      <p:sp>
        <p:nvSpPr>
          <p:cNvPr id="7" name="テキスト プレースホルダー 6">
            <a:extLst>
              <a:ext uri="{FF2B5EF4-FFF2-40B4-BE49-F238E27FC236}">
                <a16:creationId xmlns:a16="http://schemas.microsoft.com/office/drawing/2014/main" id="{AAAEE88C-E71D-4365-B475-B9F5E83BBB4B}"/>
              </a:ext>
            </a:extLst>
          </p:cNvPr>
          <p:cNvSpPr>
            <a:spLocks noGrp="1"/>
          </p:cNvSpPr>
          <p:nvPr>
            <p:ph type="body" idx="1"/>
          </p:nvPr>
        </p:nvSpPr>
        <p:spPr/>
        <p:txBody>
          <a:bodyPr/>
          <a:lstStyle/>
          <a:p>
            <a:endParaRPr lang="ja-JP" altLang="en-US" dirty="0"/>
          </a:p>
        </p:txBody>
      </p:sp>
      <p:sp>
        <p:nvSpPr>
          <p:cNvPr id="5" name="スライド番号プレースホルダー 4">
            <a:extLst>
              <a:ext uri="{FF2B5EF4-FFF2-40B4-BE49-F238E27FC236}">
                <a16:creationId xmlns:a16="http://schemas.microsoft.com/office/drawing/2014/main" id="{275C1D1F-C778-405A-8A23-B2A8A28F5A5A}"/>
              </a:ext>
            </a:extLst>
          </p:cNvPr>
          <p:cNvSpPr>
            <a:spLocks noGrp="1"/>
          </p:cNvSpPr>
          <p:nvPr>
            <p:ph type="sldNum" sz="quarter" idx="12"/>
          </p:nvPr>
        </p:nvSpPr>
        <p:spPr/>
        <p:txBody>
          <a:bodyPr/>
          <a:lstStyle/>
          <a:p>
            <a:fld id="{93E195DB-F3B1-45FB-AF15-1376C6AEA06A}" type="slidenum">
              <a:rPr kumimoji="1" lang="ja-JP" altLang="en-US" smtClean="0"/>
              <a:t>2</a:t>
            </a:fld>
            <a:endParaRPr kumimoji="1" lang="ja-JP" altLang="en-US"/>
          </a:p>
        </p:txBody>
      </p:sp>
      <p:pic>
        <p:nvPicPr>
          <p:cNvPr id="3" name="図 2" descr="メーター が含まれている画像&#10;&#10;自動的に生成された説明">
            <a:extLst>
              <a:ext uri="{FF2B5EF4-FFF2-40B4-BE49-F238E27FC236}">
                <a16:creationId xmlns:a16="http://schemas.microsoft.com/office/drawing/2014/main" id="{82E50C9A-5618-4589-8C7B-506CD90208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1920" y="-46096"/>
            <a:ext cx="4834880" cy="5611285"/>
          </a:xfrm>
          <a:prstGeom prst="rect">
            <a:avLst/>
          </a:prstGeom>
        </p:spPr>
      </p:pic>
      <p:sp>
        <p:nvSpPr>
          <p:cNvPr id="4" name="テキスト ボックス 3">
            <a:extLst>
              <a:ext uri="{FF2B5EF4-FFF2-40B4-BE49-F238E27FC236}">
                <a16:creationId xmlns:a16="http://schemas.microsoft.com/office/drawing/2014/main" id="{08BB5CA2-F210-4061-B7DD-46FD8DAB502A}"/>
              </a:ext>
            </a:extLst>
          </p:cNvPr>
          <p:cNvSpPr txBox="1"/>
          <p:nvPr/>
        </p:nvSpPr>
        <p:spPr>
          <a:xfrm>
            <a:off x="4718000" y="5716058"/>
            <a:ext cx="3970784" cy="338554"/>
          </a:xfrm>
          <a:prstGeom prst="rect">
            <a:avLst/>
          </a:prstGeom>
          <a:noFill/>
        </p:spPr>
        <p:txBody>
          <a:bodyPr wrap="square" rtlCol="0">
            <a:spAutoFit/>
          </a:bodyPr>
          <a:lstStyle/>
          <a:p>
            <a:r>
              <a:rPr kumimoji="1" lang="en-US" altLang="ja-JP" sz="1600" dirty="0"/>
              <a:t>Penrose R: Riv. Nuovo </a:t>
            </a:r>
            <a:r>
              <a:rPr kumimoji="1" lang="en-US" altLang="ja-JP" sz="1600" dirty="0" err="1"/>
              <a:t>Cimento</a:t>
            </a:r>
            <a:r>
              <a:rPr kumimoji="1" lang="en-US" altLang="ja-JP" sz="1600" dirty="0"/>
              <a:t> 1, 252 (1969)</a:t>
            </a:r>
            <a:endParaRPr kumimoji="1" lang="ja-JP" altLang="en-US" sz="1600" dirty="0"/>
          </a:p>
        </p:txBody>
      </p:sp>
    </p:spTree>
    <p:extLst>
      <p:ext uri="{BB962C8B-B14F-4D97-AF65-F5344CB8AC3E}">
        <p14:creationId xmlns:p14="http://schemas.microsoft.com/office/powerpoint/2010/main" val="30981432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195842A-85F8-42DA-AE0B-A4EAE309537E}"/>
              </a:ext>
            </a:extLst>
          </p:cNvPr>
          <p:cNvSpPr>
            <a:spLocks noGrp="1"/>
          </p:cNvSpPr>
          <p:nvPr>
            <p:ph type="title"/>
          </p:nvPr>
        </p:nvSpPr>
        <p:spPr/>
        <p:txBody>
          <a:bodyPr/>
          <a:lstStyle/>
          <a:p>
            <a:r>
              <a:rPr lang="ja-JP" altLang="en-US" dirty="0"/>
              <a:t>関連研究</a:t>
            </a:r>
          </a:p>
        </p:txBody>
      </p:sp>
      <p:sp>
        <p:nvSpPr>
          <p:cNvPr id="5" name="テキスト プレースホルダー 4">
            <a:extLst>
              <a:ext uri="{FF2B5EF4-FFF2-40B4-BE49-F238E27FC236}">
                <a16:creationId xmlns:a16="http://schemas.microsoft.com/office/drawing/2014/main" id="{EF592BE7-FF55-413B-B09A-1E3E881219CD}"/>
              </a:ext>
            </a:extLst>
          </p:cNvPr>
          <p:cNvSpPr>
            <a:spLocks noGrp="1"/>
          </p:cNvSpPr>
          <p:nvPr>
            <p:ph type="body" idx="1"/>
          </p:nvPr>
        </p:nvSpPr>
        <p:spPr/>
        <p:txBody>
          <a:bodyPr/>
          <a:lstStyle/>
          <a:p>
            <a:endParaRPr lang="ja-JP" altLang="en-US"/>
          </a:p>
        </p:txBody>
      </p:sp>
      <p:sp>
        <p:nvSpPr>
          <p:cNvPr id="3" name="スライド番号プレースホルダー 2">
            <a:extLst>
              <a:ext uri="{FF2B5EF4-FFF2-40B4-BE49-F238E27FC236}">
                <a16:creationId xmlns:a16="http://schemas.microsoft.com/office/drawing/2014/main" id="{058DB08E-FC61-447F-8C34-9963CD992A97}"/>
              </a:ext>
            </a:extLst>
          </p:cNvPr>
          <p:cNvSpPr>
            <a:spLocks noGrp="1"/>
          </p:cNvSpPr>
          <p:nvPr>
            <p:ph type="sldNum" sz="quarter" idx="12"/>
          </p:nvPr>
        </p:nvSpPr>
        <p:spPr/>
        <p:txBody>
          <a:bodyPr/>
          <a:lstStyle/>
          <a:p>
            <a:fld id="{93E195DB-F3B1-45FB-AF15-1376C6AEA06A}" type="slidenum">
              <a:rPr kumimoji="1" lang="ja-JP" altLang="en-US" smtClean="0"/>
              <a:t>20</a:t>
            </a:fld>
            <a:endParaRPr kumimoji="1" lang="ja-JP" altLang="en-US"/>
          </a:p>
        </p:txBody>
      </p:sp>
    </p:spTree>
    <p:extLst>
      <p:ext uri="{BB962C8B-B14F-4D97-AF65-F5344CB8AC3E}">
        <p14:creationId xmlns:p14="http://schemas.microsoft.com/office/powerpoint/2010/main" val="2158306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1B0D44AE-DF5F-4170-8DF5-CD00F3B337AC}"/>
              </a:ext>
            </a:extLst>
          </p:cNvPr>
          <p:cNvSpPr>
            <a:spLocks noGrp="1"/>
          </p:cNvSpPr>
          <p:nvPr>
            <p:ph type="title"/>
          </p:nvPr>
        </p:nvSpPr>
        <p:spPr/>
        <p:txBody>
          <a:bodyPr>
            <a:normAutofit/>
          </a:bodyPr>
          <a:lstStyle/>
          <a:p>
            <a:pPr algn="l"/>
            <a:r>
              <a:rPr lang="ja-JP" altLang="en-US" sz="3600" i="0" u="sng" dirty="0"/>
              <a:t>関連する諸研究</a:t>
            </a:r>
          </a:p>
        </p:txBody>
      </p:sp>
      <p:sp>
        <p:nvSpPr>
          <p:cNvPr id="3" name="コンテンツ プレースホルダー 2">
            <a:extLst>
              <a:ext uri="{FF2B5EF4-FFF2-40B4-BE49-F238E27FC236}">
                <a16:creationId xmlns:a16="http://schemas.microsoft.com/office/drawing/2014/main" id="{AA627913-9806-4086-AA01-DD923D24C4C7}"/>
              </a:ext>
            </a:extLst>
          </p:cNvPr>
          <p:cNvSpPr>
            <a:spLocks noGrp="1"/>
          </p:cNvSpPr>
          <p:nvPr>
            <p:ph sz="half" idx="1"/>
          </p:nvPr>
        </p:nvSpPr>
        <p:spPr>
          <a:xfrm>
            <a:off x="457200" y="1210916"/>
            <a:ext cx="4186808" cy="5145434"/>
          </a:xfrm>
        </p:spPr>
        <p:txBody>
          <a:bodyPr>
            <a:normAutofit fontScale="25000" lnSpcReduction="20000"/>
          </a:bodyPr>
          <a:lstStyle/>
          <a:p>
            <a:pPr marL="0" indent="0">
              <a:buNone/>
            </a:pPr>
            <a:r>
              <a:rPr lang="ja-JP" altLang="en-US" sz="9600" dirty="0">
                <a:solidFill>
                  <a:srgbClr val="0000FF"/>
                </a:solidFill>
                <a:effectLst>
                  <a:outerShdw blurRad="38100" dist="38100" dir="2700000" algn="tl">
                    <a:srgbClr val="000000">
                      <a:alpha val="43137"/>
                    </a:srgbClr>
                  </a:outerShdw>
                </a:effectLst>
              </a:rPr>
              <a:t>理論</a:t>
            </a:r>
          </a:p>
          <a:p>
            <a:pPr marL="285750" indent="-285750">
              <a:lnSpc>
                <a:spcPct val="120000"/>
              </a:lnSpc>
            </a:pPr>
            <a:r>
              <a:rPr lang="ja-JP" altLang="en-US" sz="6400" dirty="0">
                <a:solidFill>
                  <a:srgbClr val="00B0F0"/>
                </a:solidFill>
              </a:rPr>
              <a:t>共形無限遠・共形技法</a:t>
            </a:r>
            <a:r>
              <a:rPr lang="en-US" altLang="ja-JP" sz="6400" dirty="0">
                <a:solidFill>
                  <a:srgbClr val="00B0F0"/>
                </a:solidFill>
              </a:rPr>
              <a:t>[Penrose 1963 - ]</a:t>
            </a:r>
          </a:p>
          <a:p>
            <a:pPr marL="285750" indent="-285750">
              <a:lnSpc>
                <a:spcPct val="120000"/>
              </a:lnSpc>
            </a:pPr>
            <a:r>
              <a:rPr lang="ja-JP" altLang="en-US" sz="6400" dirty="0"/>
              <a:t>時空</a:t>
            </a:r>
            <a:r>
              <a:rPr lang="en-US" altLang="ja-JP" sz="6400" dirty="0"/>
              <a:t>c-</a:t>
            </a:r>
            <a:r>
              <a:rPr lang="ja-JP" altLang="en-US" sz="6400" dirty="0"/>
              <a:t>境界</a:t>
            </a:r>
            <a:r>
              <a:rPr lang="en-US" altLang="ja-JP" sz="6400" dirty="0"/>
              <a:t>[Penrose et al  1972 –]</a:t>
            </a:r>
          </a:p>
          <a:p>
            <a:pPr marL="285750" indent="-285750">
              <a:lnSpc>
                <a:spcPct val="120000"/>
              </a:lnSpc>
            </a:pPr>
            <a:r>
              <a:rPr lang="ja-JP" altLang="en-US" sz="6400" dirty="0"/>
              <a:t>時空</a:t>
            </a:r>
            <a:r>
              <a:rPr lang="en-US" altLang="ja-JP" sz="6400" dirty="0"/>
              <a:t>b-</a:t>
            </a:r>
            <a:r>
              <a:rPr lang="ja-JP" altLang="en-US" sz="6400" dirty="0"/>
              <a:t>境界</a:t>
            </a:r>
            <a:r>
              <a:rPr lang="en-US" altLang="ja-JP" sz="6400" dirty="0"/>
              <a:t>[Schmidt 1971 – ]</a:t>
            </a:r>
          </a:p>
          <a:p>
            <a:pPr marL="285750" indent="-285750">
              <a:lnSpc>
                <a:spcPct val="120000"/>
              </a:lnSpc>
            </a:pPr>
            <a:r>
              <a:rPr lang="ja-JP" altLang="en-US" sz="6400" dirty="0"/>
              <a:t>特異点の分類</a:t>
            </a:r>
            <a:r>
              <a:rPr lang="en-US" altLang="ja-JP" sz="6400" dirty="0"/>
              <a:t>(1977 –)</a:t>
            </a:r>
          </a:p>
          <a:p>
            <a:pPr marL="285750" indent="-285750">
              <a:lnSpc>
                <a:spcPct val="120000"/>
              </a:lnSpc>
            </a:pPr>
            <a:r>
              <a:rPr lang="ja-JP" altLang="en-US" sz="6400" dirty="0"/>
              <a:t>特異点定理における条件の緩和</a:t>
            </a:r>
            <a:r>
              <a:rPr lang="en-US" altLang="ja-JP" sz="6400" dirty="0"/>
              <a:t>(1978 –)</a:t>
            </a:r>
          </a:p>
          <a:p>
            <a:pPr marL="685800" lvl="1">
              <a:lnSpc>
                <a:spcPct val="120000"/>
              </a:lnSpc>
            </a:pPr>
            <a:r>
              <a:rPr lang="ja-JP" altLang="en-US" sz="6400" dirty="0"/>
              <a:t>平均強エネルギー条件</a:t>
            </a:r>
            <a:r>
              <a:rPr lang="en-US" altLang="ja-JP" sz="6400" dirty="0"/>
              <a:t>[Tipler; </a:t>
            </a:r>
            <a:r>
              <a:rPr lang="en-US" altLang="ja-JP" sz="6400" dirty="0" err="1"/>
              <a:t>Borde</a:t>
            </a:r>
            <a:r>
              <a:rPr lang="en-US" altLang="ja-JP" sz="6400" dirty="0"/>
              <a:t>]</a:t>
            </a:r>
          </a:p>
          <a:p>
            <a:pPr marL="685800" lvl="1">
              <a:lnSpc>
                <a:spcPct val="120000"/>
              </a:lnSpc>
            </a:pPr>
            <a:r>
              <a:rPr lang="ja-JP" altLang="en-US" sz="6400" dirty="0"/>
              <a:t>因果性条件</a:t>
            </a:r>
            <a:r>
              <a:rPr lang="en-US" altLang="ja-JP" sz="6400" dirty="0"/>
              <a:t>[Tipler; Maeda &amp; Ishibashi]</a:t>
            </a:r>
          </a:p>
          <a:p>
            <a:pPr marL="685800" lvl="1">
              <a:lnSpc>
                <a:spcPct val="120000"/>
              </a:lnSpc>
            </a:pPr>
            <a:r>
              <a:rPr lang="ja-JP" altLang="en-US" sz="6400" dirty="0"/>
              <a:t>タイムマシーン</a:t>
            </a:r>
            <a:endParaRPr lang="en-US" altLang="ja-JP" sz="6400" dirty="0"/>
          </a:p>
          <a:p>
            <a:pPr marL="285750">
              <a:lnSpc>
                <a:spcPct val="120000"/>
              </a:lnSpc>
            </a:pPr>
            <a:r>
              <a:rPr lang="ja-JP" altLang="en-US" sz="6400" dirty="0">
                <a:solidFill>
                  <a:srgbClr val="00B0F0"/>
                </a:solidFill>
              </a:rPr>
              <a:t>球対称系における宇宙検閲仮説</a:t>
            </a:r>
            <a:r>
              <a:rPr lang="en-US" altLang="ja-JP" sz="6400" dirty="0">
                <a:solidFill>
                  <a:srgbClr val="00B0F0"/>
                </a:solidFill>
              </a:rPr>
              <a:t>(1984 –)</a:t>
            </a:r>
          </a:p>
          <a:p>
            <a:pPr marL="285750">
              <a:lnSpc>
                <a:spcPct val="120000"/>
              </a:lnSpc>
            </a:pPr>
            <a:r>
              <a:rPr lang="ja-JP" altLang="en-US" sz="6400" dirty="0"/>
              <a:t>強い宇宙検閲仮説 </a:t>
            </a:r>
            <a:r>
              <a:rPr lang="en-US" altLang="ja-JP" sz="6400" dirty="0"/>
              <a:t>[Penrose 1979]</a:t>
            </a:r>
          </a:p>
          <a:p>
            <a:pPr marL="685800" lvl="1">
              <a:lnSpc>
                <a:spcPct val="120000"/>
              </a:lnSpc>
            </a:pPr>
            <a:r>
              <a:rPr lang="en-US" altLang="ja-JP" sz="6400" dirty="0"/>
              <a:t>Cauchy</a:t>
            </a:r>
            <a:r>
              <a:rPr lang="ja-JP" altLang="en-US" sz="6400" dirty="0"/>
              <a:t>ホライズンの安定性</a:t>
            </a:r>
            <a:r>
              <a:rPr lang="en-US" altLang="ja-JP" sz="6400" dirty="0"/>
              <a:t>(1977 –)</a:t>
            </a:r>
          </a:p>
          <a:p>
            <a:pPr marL="685800" lvl="1">
              <a:lnSpc>
                <a:spcPct val="120000"/>
              </a:lnSpc>
            </a:pPr>
            <a:r>
              <a:rPr lang="en-US" altLang="ja-JP" sz="6400" dirty="0"/>
              <a:t>Chronology protection conjecture [Hawking 1992]</a:t>
            </a:r>
          </a:p>
          <a:p>
            <a:pPr marL="685800" lvl="1">
              <a:lnSpc>
                <a:spcPct val="120000"/>
              </a:lnSpc>
            </a:pPr>
            <a:r>
              <a:rPr lang="en-US" altLang="ja-JP" sz="6400" dirty="0"/>
              <a:t>Mass inflation/</a:t>
            </a:r>
            <a:r>
              <a:rPr lang="ja-JP" altLang="en-US" sz="6400" dirty="0"/>
              <a:t>通過可能な特異面　</a:t>
            </a:r>
            <a:r>
              <a:rPr lang="en-US" altLang="ja-JP" sz="6400" dirty="0"/>
              <a:t>(1990 – </a:t>
            </a:r>
            <a:r>
              <a:rPr lang="ja-JP" altLang="en-US" sz="6400" dirty="0"/>
              <a:t>）</a:t>
            </a:r>
            <a:endParaRPr lang="en-US" altLang="ja-JP" sz="6400" dirty="0"/>
          </a:p>
          <a:p>
            <a:pPr marL="285750" indent="-285750">
              <a:lnSpc>
                <a:spcPct val="120000"/>
              </a:lnSpc>
            </a:pPr>
            <a:r>
              <a:rPr lang="ja-JP" altLang="en-US" sz="6400" dirty="0"/>
              <a:t>重力崩壊における臨界現象　</a:t>
            </a:r>
            <a:r>
              <a:rPr lang="en-US" altLang="ja-JP" sz="6400" dirty="0"/>
              <a:t>(1993 – )</a:t>
            </a:r>
          </a:p>
          <a:p>
            <a:pPr marL="0" indent="0">
              <a:lnSpc>
                <a:spcPct val="120000"/>
              </a:lnSpc>
              <a:buNone/>
            </a:pPr>
            <a:endParaRPr lang="en-US" altLang="ja-JP" sz="4900" dirty="0"/>
          </a:p>
          <a:p>
            <a:pPr marL="285750" indent="-285750">
              <a:lnSpc>
                <a:spcPct val="120000"/>
              </a:lnSpc>
            </a:pPr>
            <a:endParaRPr lang="en-US" altLang="ja-JP" sz="3300" dirty="0"/>
          </a:p>
        </p:txBody>
      </p:sp>
      <p:sp>
        <p:nvSpPr>
          <p:cNvPr id="5" name="コンテンツ プレースホルダー 4">
            <a:extLst>
              <a:ext uri="{FF2B5EF4-FFF2-40B4-BE49-F238E27FC236}">
                <a16:creationId xmlns:a16="http://schemas.microsoft.com/office/drawing/2014/main" id="{AEA8C8A4-5F58-4732-9BD1-3F7FBC08DA2A}"/>
              </a:ext>
            </a:extLst>
          </p:cNvPr>
          <p:cNvSpPr>
            <a:spLocks noGrp="1"/>
          </p:cNvSpPr>
          <p:nvPr>
            <p:ph sz="half" idx="2"/>
          </p:nvPr>
        </p:nvSpPr>
        <p:spPr>
          <a:xfrm>
            <a:off x="4716016" y="1210914"/>
            <a:ext cx="3970784" cy="4594350"/>
          </a:xfrm>
        </p:spPr>
        <p:txBody>
          <a:bodyPr>
            <a:normAutofit fontScale="25000" lnSpcReduction="20000"/>
          </a:bodyPr>
          <a:lstStyle/>
          <a:p>
            <a:pPr marL="285750" indent="-285750">
              <a:lnSpc>
                <a:spcPct val="120000"/>
              </a:lnSpc>
            </a:pPr>
            <a:r>
              <a:rPr lang="ja-JP" altLang="en-US" sz="6400" dirty="0">
                <a:solidFill>
                  <a:srgbClr val="00B0F0"/>
                </a:solidFill>
              </a:rPr>
              <a:t>特異点を持つ時空での場の量子論 </a:t>
            </a:r>
            <a:r>
              <a:rPr lang="en-US" altLang="ja-JP" sz="6400" dirty="0">
                <a:solidFill>
                  <a:srgbClr val="00B0F0"/>
                </a:solidFill>
              </a:rPr>
              <a:t>(1978 – )</a:t>
            </a:r>
          </a:p>
          <a:p>
            <a:pPr marL="285750" indent="-285750">
              <a:lnSpc>
                <a:spcPct val="120000"/>
              </a:lnSpc>
            </a:pPr>
            <a:r>
              <a:rPr lang="en-US" altLang="ja-JP" sz="6400" dirty="0"/>
              <a:t>BH</a:t>
            </a:r>
            <a:r>
              <a:rPr lang="ja-JP" altLang="en-US" sz="6400" dirty="0"/>
              <a:t>蒸発の生み出す特異点</a:t>
            </a:r>
            <a:r>
              <a:rPr lang="en-US" altLang="ja-JP" sz="6400" dirty="0"/>
              <a:t>(1980 – )</a:t>
            </a:r>
          </a:p>
          <a:p>
            <a:pPr marL="285750" indent="-285750">
              <a:lnSpc>
                <a:spcPct val="120000"/>
              </a:lnSpc>
            </a:pPr>
            <a:r>
              <a:rPr lang="ja-JP" altLang="en-US" sz="6400" dirty="0">
                <a:solidFill>
                  <a:srgbClr val="00B0F0"/>
                </a:solidFill>
              </a:rPr>
              <a:t>量子重力理論－量子宇宙論</a:t>
            </a:r>
            <a:r>
              <a:rPr lang="en-US" altLang="ja-JP" sz="6400" dirty="0">
                <a:solidFill>
                  <a:srgbClr val="00B0F0"/>
                </a:solidFill>
              </a:rPr>
              <a:t>(1982 –)</a:t>
            </a:r>
          </a:p>
          <a:p>
            <a:pPr marL="285750" indent="-285750">
              <a:lnSpc>
                <a:spcPct val="120000"/>
              </a:lnSpc>
            </a:pPr>
            <a:r>
              <a:rPr lang="ja-JP" altLang="en-US" sz="6400" dirty="0"/>
              <a:t>高次元理論での特異点 </a:t>
            </a:r>
            <a:r>
              <a:rPr lang="en-US" altLang="ja-JP" sz="6400" dirty="0"/>
              <a:t>(1986 – )</a:t>
            </a:r>
          </a:p>
          <a:p>
            <a:pPr marL="285750" indent="-285750">
              <a:lnSpc>
                <a:spcPct val="120000"/>
              </a:lnSpc>
            </a:pPr>
            <a:r>
              <a:rPr lang="ja-JP" altLang="en-US" sz="6400" dirty="0"/>
              <a:t>横断可能なワームホール橋</a:t>
            </a:r>
            <a:r>
              <a:rPr lang="en-US" altLang="ja-JP" sz="6400" dirty="0"/>
              <a:t>(1988 – )</a:t>
            </a:r>
          </a:p>
          <a:p>
            <a:pPr marL="285750" indent="-285750">
              <a:lnSpc>
                <a:spcPct val="120000"/>
              </a:lnSpc>
            </a:pPr>
            <a:r>
              <a:rPr lang="en-US" altLang="ja-JP" sz="6400" dirty="0" err="1">
                <a:solidFill>
                  <a:srgbClr val="00B0F0"/>
                </a:solidFill>
              </a:rPr>
              <a:t>AdS</a:t>
            </a:r>
            <a:r>
              <a:rPr lang="en-US" altLang="ja-JP" sz="6400" dirty="0">
                <a:solidFill>
                  <a:srgbClr val="00B0F0"/>
                </a:solidFill>
              </a:rPr>
              <a:t>-CFT</a:t>
            </a:r>
            <a:r>
              <a:rPr lang="ja-JP" altLang="en-US" sz="6400" dirty="0">
                <a:solidFill>
                  <a:srgbClr val="00B0F0"/>
                </a:solidFill>
              </a:rPr>
              <a:t>対応 </a:t>
            </a:r>
            <a:r>
              <a:rPr lang="en-US" altLang="ja-JP" sz="6400" dirty="0">
                <a:solidFill>
                  <a:srgbClr val="00B0F0"/>
                </a:solidFill>
              </a:rPr>
              <a:t>(1997 –</a:t>
            </a:r>
            <a:r>
              <a:rPr lang="ja-JP" altLang="en-US" sz="6400" dirty="0">
                <a:solidFill>
                  <a:srgbClr val="00B0F0"/>
                </a:solidFill>
              </a:rPr>
              <a:t>　）</a:t>
            </a:r>
            <a:endParaRPr lang="en-US" altLang="ja-JP" sz="6400" dirty="0">
              <a:solidFill>
                <a:srgbClr val="00B0F0"/>
              </a:solidFill>
            </a:endParaRPr>
          </a:p>
          <a:p>
            <a:pPr marL="285750" indent="-285750">
              <a:lnSpc>
                <a:spcPct val="120000"/>
              </a:lnSpc>
            </a:pPr>
            <a:r>
              <a:rPr lang="ja-JP" altLang="en-US" sz="6400" dirty="0"/>
              <a:t>修正重力理論 </a:t>
            </a:r>
            <a:r>
              <a:rPr lang="en-US" altLang="ja-JP" sz="6400" dirty="0"/>
              <a:t> (2011 – )</a:t>
            </a:r>
          </a:p>
          <a:p>
            <a:pPr marL="285750" indent="-285750">
              <a:lnSpc>
                <a:spcPct val="120000"/>
              </a:lnSpc>
            </a:pPr>
            <a:endParaRPr lang="en-US" altLang="ja-JP" sz="4900" dirty="0"/>
          </a:p>
          <a:p>
            <a:pPr marL="0" indent="0">
              <a:buNone/>
            </a:pPr>
            <a:endParaRPr lang="en-US" altLang="ja-JP" sz="4900" dirty="0">
              <a:solidFill>
                <a:srgbClr val="0000FF"/>
              </a:solidFill>
              <a:effectLst>
                <a:outerShdw blurRad="38100" dist="38100" dir="2700000" algn="tl">
                  <a:srgbClr val="000000">
                    <a:alpha val="43137"/>
                  </a:srgbClr>
                </a:outerShdw>
              </a:effectLst>
            </a:endParaRPr>
          </a:p>
          <a:p>
            <a:pPr marL="0" indent="0">
              <a:buNone/>
            </a:pPr>
            <a:endParaRPr lang="en-US" altLang="ja-JP" sz="4900" dirty="0">
              <a:solidFill>
                <a:srgbClr val="0000FF"/>
              </a:solidFill>
              <a:effectLst>
                <a:outerShdw blurRad="38100" dist="38100" dir="2700000" algn="tl">
                  <a:srgbClr val="000000">
                    <a:alpha val="43137"/>
                  </a:srgbClr>
                </a:outerShdw>
              </a:effectLst>
            </a:endParaRPr>
          </a:p>
          <a:p>
            <a:pPr marL="0" indent="0">
              <a:buNone/>
            </a:pPr>
            <a:r>
              <a:rPr lang="ja-JP" altLang="en-US" sz="9600" dirty="0">
                <a:solidFill>
                  <a:srgbClr val="0000FF"/>
                </a:solidFill>
                <a:effectLst>
                  <a:outerShdw blurRad="38100" dist="38100" dir="2700000" algn="tl">
                    <a:srgbClr val="000000">
                      <a:alpha val="43137"/>
                    </a:srgbClr>
                  </a:outerShdw>
                </a:effectLst>
              </a:rPr>
              <a:t>実験・観測</a:t>
            </a:r>
            <a:endParaRPr lang="en-US" altLang="ja-JP" sz="9600" dirty="0">
              <a:solidFill>
                <a:srgbClr val="0000FF"/>
              </a:solidFill>
              <a:effectLst>
                <a:outerShdw blurRad="38100" dist="38100" dir="2700000" algn="tl">
                  <a:srgbClr val="000000">
                    <a:alpha val="43137"/>
                  </a:srgbClr>
                </a:outerShdw>
              </a:effectLst>
            </a:endParaRPr>
          </a:p>
          <a:p>
            <a:pPr marL="0" indent="0">
              <a:buNone/>
            </a:pPr>
            <a:endParaRPr lang="ja-JP" altLang="en-US" sz="3400" dirty="0">
              <a:solidFill>
                <a:srgbClr val="0000FF"/>
              </a:solidFill>
              <a:effectLst>
                <a:outerShdw blurRad="38100" dist="38100" dir="2700000" algn="tl">
                  <a:srgbClr val="000000">
                    <a:alpha val="43137"/>
                  </a:srgbClr>
                </a:outerShdw>
              </a:effectLst>
            </a:endParaRPr>
          </a:p>
          <a:p>
            <a:pPr marL="285750" indent="-285750"/>
            <a:r>
              <a:rPr lang="en-US" altLang="ja-JP" sz="6400" dirty="0"/>
              <a:t>Event Horizon Telescope  </a:t>
            </a:r>
            <a:r>
              <a:rPr lang="ja-JP" altLang="en-US" sz="6400" dirty="0"/>
              <a:t>プロジェクト </a:t>
            </a:r>
            <a:r>
              <a:rPr lang="en-US" altLang="ja-JP" sz="6400" dirty="0"/>
              <a:t>(2017 – )</a:t>
            </a:r>
            <a:r>
              <a:rPr lang="ja-JP" altLang="en-US" sz="6400" dirty="0"/>
              <a:t>　</a:t>
            </a:r>
            <a:endParaRPr lang="en-US" altLang="ja-JP" sz="6400" dirty="0"/>
          </a:p>
          <a:p>
            <a:pPr marL="285750" indent="-285750"/>
            <a:endParaRPr lang="en-US" altLang="ja-JP" sz="6400" dirty="0"/>
          </a:p>
          <a:p>
            <a:pPr marL="285750" indent="-285750"/>
            <a:r>
              <a:rPr lang="ja-JP" altLang="en-US" sz="6400" dirty="0"/>
              <a:t>重力波天文学 </a:t>
            </a:r>
            <a:r>
              <a:rPr lang="en-US" altLang="ja-JP" sz="6400" dirty="0"/>
              <a:t>(2015 – )</a:t>
            </a:r>
          </a:p>
          <a:p>
            <a:endParaRPr lang="ja-JP" altLang="en-US" dirty="0"/>
          </a:p>
        </p:txBody>
      </p:sp>
      <p:sp>
        <p:nvSpPr>
          <p:cNvPr id="2" name="スライド番号プレースホルダー 1">
            <a:extLst>
              <a:ext uri="{FF2B5EF4-FFF2-40B4-BE49-F238E27FC236}">
                <a16:creationId xmlns:a16="http://schemas.microsoft.com/office/drawing/2014/main" id="{B81F341C-1917-4616-8435-918D2991557D}"/>
              </a:ext>
            </a:extLst>
          </p:cNvPr>
          <p:cNvSpPr>
            <a:spLocks noGrp="1"/>
          </p:cNvSpPr>
          <p:nvPr>
            <p:ph type="sldNum" sz="quarter" idx="12"/>
          </p:nvPr>
        </p:nvSpPr>
        <p:spPr/>
        <p:txBody>
          <a:bodyPr/>
          <a:lstStyle/>
          <a:p>
            <a:fld id="{93E195DB-F3B1-45FB-AF15-1376C6AEA06A}" type="slidenum">
              <a:rPr kumimoji="1" lang="ja-JP" altLang="en-US" smtClean="0"/>
              <a:t>21</a:t>
            </a:fld>
            <a:endParaRPr kumimoji="1" lang="ja-JP" altLang="en-US" dirty="0"/>
          </a:p>
        </p:txBody>
      </p:sp>
    </p:spTree>
    <p:extLst>
      <p:ext uri="{BB962C8B-B14F-4D97-AF65-F5344CB8AC3E}">
        <p14:creationId xmlns:p14="http://schemas.microsoft.com/office/powerpoint/2010/main" val="21172715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EAD1E7-D453-4877-B188-7FE3825122C5}"/>
              </a:ext>
            </a:extLst>
          </p:cNvPr>
          <p:cNvSpPr>
            <a:spLocks noGrp="1"/>
          </p:cNvSpPr>
          <p:nvPr>
            <p:ph type="title"/>
          </p:nvPr>
        </p:nvSpPr>
        <p:spPr/>
        <p:txBody>
          <a:bodyPr/>
          <a:lstStyle/>
          <a:p>
            <a:r>
              <a:rPr kumimoji="1" lang="ja-JP" altLang="en-US" i="0" dirty="0"/>
              <a:t>まとめ</a:t>
            </a:r>
          </a:p>
        </p:txBody>
      </p:sp>
      <p:sp>
        <p:nvSpPr>
          <p:cNvPr id="3" name="テキスト ボックス 2">
            <a:extLst>
              <a:ext uri="{FF2B5EF4-FFF2-40B4-BE49-F238E27FC236}">
                <a16:creationId xmlns:a16="http://schemas.microsoft.com/office/drawing/2014/main" id="{9A3A36E1-7168-41A5-933F-D60A84627127}"/>
              </a:ext>
            </a:extLst>
          </p:cNvPr>
          <p:cNvSpPr txBox="1"/>
          <p:nvPr/>
        </p:nvSpPr>
        <p:spPr>
          <a:xfrm>
            <a:off x="899592" y="1412776"/>
            <a:ext cx="7416824" cy="4133055"/>
          </a:xfrm>
          <a:prstGeom prst="rect">
            <a:avLst/>
          </a:prstGeom>
          <a:noFill/>
        </p:spPr>
        <p:txBody>
          <a:bodyPr wrap="square" rtlCol="0">
            <a:spAutoFit/>
          </a:bodyPr>
          <a:lstStyle/>
          <a:p>
            <a:pPr>
              <a:lnSpc>
                <a:spcPct val="110000"/>
              </a:lnSpc>
            </a:pPr>
            <a:r>
              <a:rPr kumimoji="1" lang="en-US" altLang="ja-JP" sz="2000" dirty="0"/>
              <a:t>Penrose</a:t>
            </a:r>
            <a:r>
              <a:rPr kumimoji="1" lang="ja-JP" altLang="en-US" sz="2000" dirty="0"/>
              <a:t>の最大の業績は，一般相対性理論における物理の問題を，抽象化により数学的問題に置き換えることにより，最新の数学を用いた厳密な研究を可能としたことにある．</a:t>
            </a:r>
            <a:endParaRPr kumimoji="1" lang="en-US" altLang="ja-JP" sz="2000" dirty="0"/>
          </a:p>
          <a:p>
            <a:pPr>
              <a:lnSpc>
                <a:spcPct val="110000"/>
              </a:lnSpc>
            </a:pPr>
            <a:endParaRPr lang="en-US" altLang="ja-JP" sz="2000" dirty="0"/>
          </a:p>
          <a:p>
            <a:pPr>
              <a:lnSpc>
                <a:spcPct val="110000"/>
              </a:lnSpc>
            </a:pPr>
            <a:r>
              <a:rPr kumimoji="1" lang="ja-JP" altLang="en-US" sz="2000" dirty="0"/>
              <a:t>この抽象化のおかげで，得られた結果の多くは物理サイドの理論の詳細に依存せずに成立する．特に，一連の特異点定理は，修正重力理論や高次元重力理論でもそのまま成立する．</a:t>
            </a:r>
            <a:endParaRPr kumimoji="1" lang="en-US" altLang="ja-JP" sz="2000" dirty="0"/>
          </a:p>
          <a:p>
            <a:pPr>
              <a:lnSpc>
                <a:spcPct val="110000"/>
              </a:lnSpc>
            </a:pPr>
            <a:endParaRPr lang="en-US" altLang="ja-JP" sz="2000" dirty="0"/>
          </a:p>
          <a:p>
            <a:pPr>
              <a:lnSpc>
                <a:spcPct val="110000"/>
              </a:lnSpc>
            </a:pPr>
            <a:r>
              <a:rPr lang="ja-JP" altLang="en-US" sz="2000" dirty="0"/>
              <a:t>だだし，物理の問題として，「現実に発生する」時空特異点の構造と影響は未だに不明である．現実の宇宙で，特異点が原因と思われる特異現象がいまだ見つかっていない状況では，（量子論の枠組みで）宇宙検閲予想が何らかの意味で成立しているのかもしれない．</a:t>
            </a:r>
            <a:endParaRPr lang="en-US" altLang="ja-JP" sz="2000" dirty="0"/>
          </a:p>
        </p:txBody>
      </p:sp>
      <p:sp>
        <p:nvSpPr>
          <p:cNvPr id="4" name="スライド番号プレースホルダー 3">
            <a:extLst>
              <a:ext uri="{FF2B5EF4-FFF2-40B4-BE49-F238E27FC236}">
                <a16:creationId xmlns:a16="http://schemas.microsoft.com/office/drawing/2014/main" id="{7E0102FD-0907-4C88-B0A0-0A71D42858E2}"/>
              </a:ext>
            </a:extLst>
          </p:cNvPr>
          <p:cNvSpPr>
            <a:spLocks noGrp="1"/>
          </p:cNvSpPr>
          <p:nvPr>
            <p:ph type="sldNum" sz="quarter" idx="12"/>
          </p:nvPr>
        </p:nvSpPr>
        <p:spPr/>
        <p:txBody>
          <a:bodyPr/>
          <a:lstStyle/>
          <a:p>
            <a:fld id="{93E195DB-F3B1-45FB-AF15-1376C6AEA06A}" type="slidenum">
              <a:rPr kumimoji="1" lang="ja-JP" altLang="en-US" smtClean="0"/>
              <a:t>22</a:t>
            </a:fld>
            <a:endParaRPr kumimoji="1" lang="ja-JP" altLang="en-US"/>
          </a:p>
        </p:txBody>
      </p:sp>
    </p:spTree>
    <p:extLst>
      <p:ext uri="{BB962C8B-B14F-4D97-AF65-F5344CB8AC3E}">
        <p14:creationId xmlns:p14="http://schemas.microsoft.com/office/powerpoint/2010/main" val="513540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6E9DE4-0FA9-4A9B-A3DE-1E8C1D844DBC}"/>
              </a:ext>
            </a:extLst>
          </p:cNvPr>
          <p:cNvSpPr>
            <a:spLocks noGrp="1"/>
          </p:cNvSpPr>
          <p:nvPr>
            <p:ph type="title"/>
          </p:nvPr>
        </p:nvSpPr>
        <p:spPr/>
        <p:txBody>
          <a:bodyPr/>
          <a:lstStyle/>
          <a:p>
            <a:r>
              <a:rPr kumimoji="1" lang="en-US" altLang="ja-JP" dirty="0"/>
              <a:t>Penrose</a:t>
            </a:r>
            <a:r>
              <a:rPr kumimoji="1" lang="ja-JP" altLang="en-US" i="0" dirty="0"/>
              <a:t>の主な業績</a:t>
            </a:r>
          </a:p>
        </p:txBody>
      </p:sp>
      <p:sp>
        <p:nvSpPr>
          <p:cNvPr id="3" name="スライド番号プレースホルダー 2">
            <a:extLst>
              <a:ext uri="{FF2B5EF4-FFF2-40B4-BE49-F238E27FC236}">
                <a16:creationId xmlns:a16="http://schemas.microsoft.com/office/drawing/2014/main" id="{0DDF1E17-A233-4DEF-A628-B11B5896A120}"/>
              </a:ext>
            </a:extLst>
          </p:cNvPr>
          <p:cNvSpPr>
            <a:spLocks noGrp="1"/>
          </p:cNvSpPr>
          <p:nvPr>
            <p:ph type="sldNum" sz="quarter" idx="12"/>
          </p:nvPr>
        </p:nvSpPr>
        <p:spPr/>
        <p:txBody>
          <a:bodyPr/>
          <a:lstStyle/>
          <a:p>
            <a:fld id="{93E195DB-F3B1-45FB-AF15-1376C6AEA06A}" type="slidenum">
              <a:rPr kumimoji="1" lang="ja-JP" altLang="en-US" smtClean="0"/>
              <a:t>23</a:t>
            </a:fld>
            <a:endParaRPr kumimoji="1" lang="ja-JP" altLang="en-US"/>
          </a:p>
        </p:txBody>
      </p:sp>
      <p:sp>
        <p:nvSpPr>
          <p:cNvPr id="4" name="テキスト ボックス 3">
            <a:extLst>
              <a:ext uri="{FF2B5EF4-FFF2-40B4-BE49-F238E27FC236}">
                <a16:creationId xmlns:a16="http://schemas.microsoft.com/office/drawing/2014/main" id="{9DC874ED-3E85-44B3-981B-9017D9BA8649}"/>
              </a:ext>
            </a:extLst>
          </p:cNvPr>
          <p:cNvSpPr txBox="1"/>
          <p:nvPr/>
        </p:nvSpPr>
        <p:spPr>
          <a:xfrm>
            <a:off x="5220072" y="3083503"/>
            <a:ext cx="2817203" cy="369332"/>
          </a:xfrm>
          <a:prstGeom prst="rect">
            <a:avLst/>
          </a:prstGeom>
          <a:solidFill>
            <a:srgbClr val="FFC000"/>
          </a:solidFill>
        </p:spPr>
        <p:txBody>
          <a:bodyPr wrap="square" rtlCol="0">
            <a:spAutoFit/>
          </a:bodyPr>
          <a:lstStyle/>
          <a:p>
            <a:r>
              <a:rPr lang="ja-JP" altLang="en-US" dirty="0"/>
              <a:t>スピンネットワーク </a:t>
            </a:r>
            <a:r>
              <a:rPr lang="en-US" altLang="ja-JP" dirty="0"/>
              <a:t>[1969]</a:t>
            </a:r>
          </a:p>
        </p:txBody>
      </p:sp>
      <p:sp>
        <p:nvSpPr>
          <p:cNvPr id="5" name="テキスト ボックス 4">
            <a:extLst>
              <a:ext uri="{FF2B5EF4-FFF2-40B4-BE49-F238E27FC236}">
                <a16:creationId xmlns:a16="http://schemas.microsoft.com/office/drawing/2014/main" id="{EDFB707D-5BA9-411D-8DD1-562BA27FD4FC}"/>
              </a:ext>
            </a:extLst>
          </p:cNvPr>
          <p:cNvSpPr txBox="1"/>
          <p:nvPr/>
        </p:nvSpPr>
        <p:spPr>
          <a:xfrm>
            <a:off x="5481498" y="583942"/>
            <a:ext cx="3240360" cy="369332"/>
          </a:xfrm>
          <a:prstGeom prst="rect">
            <a:avLst/>
          </a:prstGeom>
          <a:noFill/>
        </p:spPr>
        <p:txBody>
          <a:bodyPr wrap="square" rtlCol="0">
            <a:spAutoFit/>
          </a:bodyPr>
          <a:lstStyle/>
          <a:p>
            <a:r>
              <a:rPr lang="en-US" altLang="ja-JP" dirty="0"/>
              <a:t>1931/8/8</a:t>
            </a:r>
            <a:r>
              <a:rPr lang="ja-JP" altLang="en-US" dirty="0"/>
              <a:t>，英国</a:t>
            </a:r>
            <a:r>
              <a:rPr lang="en-US" altLang="ja-JP" dirty="0"/>
              <a:t>Essex </a:t>
            </a:r>
            <a:r>
              <a:rPr lang="ja-JP" altLang="en-US" dirty="0"/>
              <a:t>生まれ</a:t>
            </a:r>
            <a:endParaRPr kumimoji="1" lang="ja-JP" altLang="en-US" dirty="0"/>
          </a:p>
        </p:txBody>
      </p:sp>
      <p:sp>
        <p:nvSpPr>
          <p:cNvPr id="7" name="テキスト ボックス 6">
            <a:extLst>
              <a:ext uri="{FF2B5EF4-FFF2-40B4-BE49-F238E27FC236}">
                <a16:creationId xmlns:a16="http://schemas.microsoft.com/office/drawing/2014/main" id="{0436F7C4-C2EA-401E-933E-D6497AECBCB0}"/>
              </a:ext>
            </a:extLst>
          </p:cNvPr>
          <p:cNvSpPr txBox="1"/>
          <p:nvPr/>
        </p:nvSpPr>
        <p:spPr>
          <a:xfrm>
            <a:off x="5126924" y="1141618"/>
            <a:ext cx="3384376" cy="400110"/>
          </a:xfrm>
          <a:prstGeom prst="rect">
            <a:avLst/>
          </a:prstGeom>
          <a:solidFill>
            <a:schemeClr val="accent1">
              <a:lumMod val="60000"/>
              <a:lumOff val="40000"/>
            </a:schemeClr>
          </a:solidFill>
          <a:ln>
            <a:noFill/>
          </a:ln>
        </p:spPr>
        <p:txBody>
          <a:bodyPr wrap="square">
            <a:spAutoFit/>
          </a:bodyPr>
          <a:lstStyle/>
          <a:p>
            <a:r>
              <a:rPr kumimoji="1" lang="ja-JP" altLang="en-US" sz="2000" dirty="0"/>
              <a:t>ペンローズ三角形 </a:t>
            </a:r>
            <a:r>
              <a:rPr kumimoji="1" lang="en-US" altLang="ja-JP" sz="2000" dirty="0"/>
              <a:t>[1950</a:t>
            </a:r>
            <a:r>
              <a:rPr kumimoji="1" lang="ja-JP" altLang="en-US" sz="2000" dirty="0"/>
              <a:t>年代</a:t>
            </a:r>
            <a:r>
              <a:rPr kumimoji="1" lang="en-US" altLang="ja-JP" sz="2000" dirty="0"/>
              <a:t>]</a:t>
            </a:r>
          </a:p>
        </p:txBody>
      </p:sp>
      <p:sp>
        <p:nvSpPr>
          <p:cNvPr id="9" name="テキスト ボックス 8">
            <a:extLst>
              <a:ext uri="{FF2B5EF4-FFF2-40B4-BE49-F238E27FC236}">
                <a16:creationId xmlns:a16="http://schemas.microsoft.com/office/drawing/2014/main" id="{8697E3FA-B240-4422-9281-8ABBF06B691F}"/>
              </a:ext>
            </a:extLst>
          </p:cNvPr>
          <p:cNvSpPr txBox="1"/>
          <p:nvPr/>
        </p:nvSpPr>
        <p:spPr>
          <a:xfrm>
            <a:off x="3968088" y="1595913"/>
            <a:ext cx="4572000" cy="400110"/>
          </a:xfrm>
          <a:prstGeom prst="rect">
            <a:avLst/>
          </a:prstGeom>
          <a:solidFill>
            <a:srgbClr val="FFC000"/>
          </a:solidFill>
        </p:spPr>
        <p:txBody>
          <a:bodyPr wrap="square">
            <a:spAutoFit/>
          </a:bodyPr>
          <a:lstStyle/>
          <a:p>
            <a:r>
              <a:rPr lang="en-US" altLang="ja-JP" sz="2000" dirty="0"/>
              <a:t>GR</a:t>
            </a:r>
            <a:r>
              <a:rPr kumimoji="1" lang="ja-JP" altLang="en-US" sz="2000" dirty="0"/>
              <a:t>のスピノールによる記述</a:t>
            </a:r>
            <a:r>
              <a:rPr lang="en-US" altLang="ja-JP" sz="2000" dirty="0"/>
              <a:t> [1959, 1960]</a:t>
            </a:r>
          </a:p>
        </p:txBody>
      </p:sp>
      <p:sp>
        <p:nvSpPr>
          <p:cNvPr id="11" name="テキスト ボックス 10">
            <a:extLst>
              <a:ext uri="{FF2B5EF4-FFF2-40B4-BE49-F238E27FC236}">
                <a16:creationId xmlns:a16="http://schemas.microsoft.com/office/drawing/2014/main" id="{4D7074FA-021E-46D9-A9CF-3857EA33B608}"/>
              </a:ext>
            </a:extLst>
          </p:cNvPr>
          <p:cNvSpPr txBox="1"/>
          <p:nvPr/>
        </p:nvSpPr>
        <p:spPr>
          <a:xfrm>
            <a:off x="971328" y="3144876"/>
            <a:ext cx="2817203" cy="400110"/>
          </a:xfrm>
          <a:prstGeom prst="rect">
            <a:avLst/>
          </a:prstGeom>
          <a:solidFill>
            <a:srgbClr val="F6BAFC"/>
          </a:solidFill>
        </p:spPr>
        <p:txBody>
          <a:bodyPr wrap="square">
            <a:spAutoFit/>
          </a:bodyPr>
          <a:lstStyle/>
          <a:p>
            <a:r>
              <a:rPr lang="ja-JP" altLang="en-US" sz="2000" dirty="0"/>
              <a:t>特異点定理 </a:t>
            </a:r>
            <a:r>
              <a:rPr lang="en-US" altLang="ja-JP" sz="2000" dirty="0"/>
              <a:t>[1965,1970</a:t>
            </a:r>
            <a:r>
              <a:rPr lang="en-US" altLang="ja-JP" dirty="0"/>
              <a:t>]</a:t>
            </a:r>
          </a:p>
        </p:txBody>
      </p:sp>
      <p:sp>
        <p:nvSpPr>
          <p:cNvPr id="13" name="テキスト ボックス 12">
            <a:extLst>
              <a:ext uri="{FF2B5EF4-FFF2-40B4-BE49-F238E27FC236}">
                <a16:creationId xmlns:a16="http://schemas.microsoft.com/office/drawing/2014/main" id="{3C8E04FE-EAFB-44CB-A9C1-0FD191452AA8}"/>
              </a:ext>
            </a:extLst>
          </p:cNvPr>
          <p:cNvSpPr txBox="1"/>
          <p:nvPr/>
        </p:nvSpPr>
        <p:spPr>
          <a:xfrm>
            <a:off x="967153" y="2007187"/>
            <a:ext cx="2808311" cy="1015663"/>
          </a:xfrm>
          <a:prstGeom prst="rect">
            <a:avLst/>
          </a:prstGeom>
          <a:solidFill>
            <a:srgbClr val="F6BAFC"/>
          </a:solidFill>
        </p:spPr>
        <p:txBody>
          <a:bodyPr wrap="square">
            <a:spAutoFit/>
          </a:bodyPr>
          <a:lstStyle/>
          <a:p>
            <a:r>
              <a:rPr lang="ja-JP" altLang="en-US" sz="2000" dirty="0"/>
              <a:t>共形プログラム </a:t>
            </a:r>
            <a:r>
              <a:rPr lang="en-US" altLang="ja-JP" sz="2000" dirty="0"/>
              <a:t>[1963]</a:t>
            </a:r>
            <a:r>
              <a:rPr lang="ja-JP" altLang="en-US" sz="2000" dirty="0"/>
              <a:t>　</a:t>
            </a:r>
            <a:endParaRPr lang="en-US" altLang="ja-JP" sz="2000" dirty="0"/>
          </a:p>
          <a:p>
            <a:r>
              <a:rPr lang="ja-JP" altLang="en-US" sz="2000" dirty="0"/>
              <a:t>共形無限遠 </a:t>
            </a:r>
            <a:r>
              <a:rPr lang="en-US" altLang="ja-JP" sz="2000" dirty="0"/>
              <a:t>[1964]</a:t>
            </a:r>
          </a:p>
          <a:p>
            <a:r>
              <a:rPr lang="ja-JP" altLang="en-US" sz="2000" dirty="0"/>
              <a:t>因果境界 </a:t>
            </a:r>
            <a:r>
              <a:rPr lang="en-US" altLang="ja-JP" sz="2000" dirty="0"/>
              <a:t>[1972] </a:t>
            </a:r>
          </a:p>
        </p:txBody>
      </p:sp>
      <p:sp>
        <p:nvSpPr>
          <p:cNvPr id="15" name="テキスト ボックス 14">
            <a:extLst>
              <a:ext uri="{FF2B5EF4-FFF2-40B4-BE49-F238E27FC236}">
                <a16:creationId xmlns:a16="http://schemas.microsoft.com/office/drawing/2014/main" id="{BAB4A2CE-70E6-4413-A34E-D66ECE8E59B1}"/>
              </a:ext>
            </a:extLst>
          </p:cNvPr>
          <p:cNvSpPr txBox="1"/>
          <p:nvPr/>
        </p:nvSpPr>
        <p:spPr>
          <a:xfrm>
            <a:off x="2879812" y="4939209"/>
            <a:ext cx="3384376" cy="707886"/>
          </a:xfrm>
          <a:prstGeom prst="rect">
            <a:avLst/>
          </a:prstGeom>
          <a:solidFill>
            <a:srgbClr val="FFBDBD"/>
          </a:solidFill>
        </p:spPr>
        <p:txBody>
          <a:bodyPr wrap="square">
            <a:spAutoFit/>
          </a:bodyPr>
          <a:lstStyle/>
          <a:p>
            <a:r>
              <a:rPr lang="ja-JP" altLang="en-US" sz="2000" dirty="0"/>
              <a:t>非線形重力子 </a:t>
            </a:r>
            <a:r>
              <a:rPr lang="en-US" altLang="ja-JP" sz="2000" dirty="0"/>
              <a:t>[1976]</a:t>
            </a:r>
          </a:p>
          <a:p>
            <a:r>
              <a:rPr lang="ja-JP" altLang="en-US" sz="2000" dirty="0"/>
              <a:t>重力による波束の収縮 </a:t>
            </a:r>
            <a:r>
              <a:rPr lang="en-US" altLang="ja-JP" sz="2000" dirty="0"/>
              <a:t>[1996]</a:t>
            </a:r>
            <a:endParaRPr lang="en-US" altLang="ja-JP" dirty="0"/>
          </a:p>
        </p:txBody>
      </p:sp>
      <p:sp>
        <p:nvSpPr>
          <p:cNvPr id="17" name="テキスト ボックス 16">
            <a:extLst>
              <a:ext uri="{FF2B5EF4-FFF2-40B4-BE49-F238E27FC236}">
                <a16:creationId xmlns:a16="http://schemas.microsoft.com/office/drawing/2014/main" id="{F79E57CF-4347-4A69-BB8B-C47DF728186C}"/>
              </a:ext>
            </a:extLst>
          </p:cNvPr>
          <p:cNvSpPr txBox="1"/>
          <p:nvPr/>
        </p:nvSpPr>
        <p:spPr>
          <a:xfrm>
            <a:off x="967153" y="3746110"/>
            <a:ext cx="3384376" cy="400110"/>
          </a:xfrm>
          <a:prstGeom prst="rect">
            <a:avLst/>
          </a:prstGeom>
          <a:solidFill>
            <a:srgbClr val="F6BAFC"/>
          </a:solidFill>
        </p:spPr>
        <p:txBody>
          <a:bodyPr wrap="square">
            <a:spAutoFit/>
          </a:bodyPr>
          <a:lstStyle/>
          <a:p>
            <a:r>
              <a:rPr lang="ja-JP" altLang="en-US" sz="2000" dirty="0"/>
              <a:t>宇宙検閲仮説 </a:t>
            </a:r>
            <a:r>
              <a:rPr lang="en-US" altLang="ja-JP" sz="2000" dirty="0"/>
              <a:t>[1969, 1979]</a:t>
            </a:r>
          </a:p>
        </p:txBody>
      </p:sp>
      <p:sp>
        <p:nvSpPr>
          <p:cNvPr id="19" name="テキスト ボックス 18">
            <a:extLst>
              <a:ext uri="{FF2B5EF4-FFF2-40B4-BE49-F238E27FC236}">
                <a16:creationId xmlns:a16="http://schemas.microsoft.com/office/drawing/2014/main" id="{90C0D030-63B2-4B0E-A7BA-C56D033210EA}"/>
              </a:ext>
            </a:extLst>
          </p:cNvPr>
          <p:cNvSpPr txBox="1"/>
          <p:nvPr/>
        </p:nvSpPr>
        <p:spPr>
          <a:xfrm>
            <a:off x="967153" y="4333017"/>
            <a:ext cx="2520280" cy="400110"/>
          </a:xfrm>
          <a:prstGeom prst="rect">
            <a:avLst/>
          </a:prstGeom>
          <a:solidFill>
            <a:srgbClr val="A4F8FA"/>
          </a:solidFill>
        </p:spPr>
        <p:txBody>
          <a:bodyPr wrap="square">
            <a:spAutoFit/>
          </a:bodyPr>
          <a:lstStyle/>
          <a:p>
            <a:r>
              <a:rPr lang="en-US" altLang="ja-JP" sz="2000" dirty="0"/>
              <a:t>Penrose</a:t>
            </a:r>
            <a:r>
              <a:rPr lang="ja-JP" altLang="en-US" sz="2000" dirty="0"/>
              <a:t>過程 </a:t>
            </a:r>
            <a:r>
              <a:rPr lang="en-US" altLang="ja-JP" sz="2000" dirty="0"/>
              <a:t>[1971]</a:t>
            </a:r>
          </a:p>
        </p:txBody>
      </p:sp>
      <p:sp>
        <p:nvSpPr>
          <p:cNvPr id="21" name="テキスト ボックス 20">
            <a:extLst>
              <a:ext uri="{FF2B5EF4-FFF2-40B4-BE49-F238E27FC236}">
                <a16:creationId xmlns:a16="http://schemas.microsoft.com/office/drawing/2014/main" id="{8D71D626-835C-4BAC-9F3A-2552A03A133B}"/>
              </a:ext>
            </a:extLst>
          </p:cNvPr>
          <p:cNvSpPr txBox="1"/>
          <p:nvPr/>
        </p:nvSpPr>
        <p:spPr>
          <a:xfrm>
            <a:off x="4830368" y="3567305"/>
            <a:ext cx="3735375" cy="646331"/>
          </a:xfrm>
          <a:prstGeom prst="rect">
            <a:avLst/>
          </a:prstGeom>
          <a:solidFill>
            <a:srgbClr val="FFC000"/>
          </a:solidFill>
        </p:spPr>
        <p:txBody>
          <a:bodyPr wrap="square">
            <a:spAutoFit/>
          </a:bodyPr>
          <a:lstStyle/>
          <a:p>
            <a:r>
              <a:rPr lang="en-US" altLang="ja-JP" sz="1800" dirty="0"/>
              <a:t>Twister</a:t>
            </a:r>
            <a:r>
              <a:rPr lang="ja-JP" altLang="en-US" sz="1800" dirty="0"/>
              <a:t>理論 </a:t>
            </a:r>
            <a:r>
              <a:rPr lang="en-US" altLang="ja-JP" sz="1800" dirty="0"/>
              <a:t>[1967]</a:t>
            </a:r>
          </a:p>
          <a:p>
            <a:r>
              <a:rPr lang="en-US" altLang="ja-JP" sz="1800" dirty="0"/>
              <a:t>Twister</a:t>
            </a:r>
            <a:r>
              <a:rPr lang="ja-JP" altLang="en-US" sz="1800" dirty="0"/>
              <a:t>理論に基づく量子重力 </a:t>
            </a:r>
            <a:r>
              <a:rPr lang="en-US" altLang="ja-JP" sz="1800" dirty="0"/>
              <a:t>[1972]</a:t>
            </a:r>
          </a:p>
        </p:txBody>
      </p:sp>
      <p:sp>
        <p:nvSpPr>
          <p:cNvPr id="23" name="テキスト ボックス 22">
            <a:extLst>
              <a:ext uri="{FF2B5EF4-FFF2-40B4-BE49-F238E27FC236}">
                <a16:creationId xmlns:a16="http://schemas.microsoft.com/office/drawing/2014/main" id="{638DCD48-597D-41EE-B0B3-9E3D0FC13103}"/>
              </a:ext>
            </a:extLst>
          </p:cNvPr>
          <p:cNvSpPr txBox="1"/>
          <p:nvPr/>
        </p:nvSpPr>
        <p:spPr>
          <a:xfrm>
            <a:off x="3923928" y="2086285"/>
            <a:ext cx="3594243" cy="400110"/>
          </a:xfrm>
          <a:prstGeom prst="rect">
            <a:avLst/>
          </a:prstGeom>
          <a:solidFill>
            <a:srgbClr val="FFC000"/>
          </a:solidFill>
        </p:spPr>
        <p:txBody>
          <a:bodyPr wrap="square">
            <a:spAutoFit/>
          </a:bodyPr>
          <a:lstStyle/>
          <a:p>
            <a:r>
              <a:rPr lang="en-US" altLang="ja-JP" sz="2000" dirty="0"/>
              <a:t>Newman-Penrose</a:t>
            </a:r>
            <a:r>
              <a:rPr lang="ja-JP" altLang="en-US" sz="2000" dirty="0"/>
              <a:t>形式 </a:t>
            </a:r>
            <a:r>
              <a:rPr lang="en-US" altLang="ja-JP" sz="2000" dirty="0"/>
              <a:t>[1962]</a:t>
            </a:r>
          </a:p>
        </p:txBody>
      </p:sp>
      <p:sp>
        <p:nvSpPr>
          <p:cNvPr id="24" name="テキスト ボックス 23">
            <a:extLst>
              <a:ext uri="{FF2B5EF4-FFF2-40B4-BE49-F238E27FC236}">
                <a16:creationId xmlns:a16="http://schemas.microsoft.com/office/drawing/2014/main" id="{1DE6189C-E668-4526-8D53-AB552F4F4AD1}"/>
              </a:ext>
            </a:extLst>
          </p:cNvPr>
          <p:cNvSpPr txBox="1"/>
          <p:nvPr/>
        </p:nvSpPr>
        <p:spPr>
          <a:xfrm>
            <a:off x="5005867" y="4376367"/>
            <a:ext cx="3384376" cy="400110"/>
          </a:xfrm>
          <a:prstGeom prst="rect">
            <a:avLst/>
          </a:prstGeom>
          <a:solidFill>
            <a:schemeClr val="accent1">
              <a:lumMod val="60000"/>
              <a:lumOff val="40000"/>
            </a:schemeClr>
          </a:solidFill>
          <a:ln>
            <a:noFill/>
          </a:ln>
        </p:spPr>
        <p:txBody>
          <a:bodyPr wrap="square">
            <a:spAutoFit/>
          </a:bodyPr>
          <a:lstStyle/>
          <a:p>
            <a:r>
              <a:rPr lang="en-US" altLang="ja-JP" sz="2000" dirty="0"/>
              <a:t>Penrose tiling [1974]</a:t>
            </a:r>
          </a:p>
        </p:txBody>
      </p:sp>
      <p:sp>
        <p:nvSpPr>
          <p:cNvPr id="25" name="テキスト ボックス 24">
            <a:extLst>
              <a:ext uri="{FF2B5EF4-FFF2-40B4-BE49-F238E27FC236}">
                <a16:creationId xmlns:a16="http://schemas.microsoft.com/office/drawing/2014/main" id="{5FDCA3C4-156C-473C-B346-B8A596914371}"/>
              </a:ext>
            </a:extLst>
          </p:cNvPr>
          <p:cNvSpPr txBox="1"/>
          <p:nvPr/>
        </p:nvSpPr>
        <p:spPr>
          <a:xfrm>
            <a:off x="2869712" y="5745450"/>
            <a:ext cx="3384376" cy="707886"/>
          </a:xfrm>
          <a:prstGeom prst="rect">
            <a:avLst/>
          </a:prstGeom>
          <a:solidFill>
            <a:srgbClr val="FFBDBD"/>
          </a:solidFill>
        </p:spPr>
        <p:txBody>
          <a:bodyPr wrap="square">
            <a:spAutoFit/>
          </a:bodyPr>
          <a:lstStyle/>
          <a:p>
            <a:r>
              <a:rPr lang="ja-JP" altLang="en-US" sz="2000" dirty="0"/>
              <a:t>心と量子力学</a:t>
            </a:r>
            <a:r>
              <a:rPr lang="en-US" altLang="ja-JP" sz="2000" dirty="0"/>
              <a:t>[1989]</a:t>
            </a:r>
          </a:p>
          <a:p>
            <a:r>
              <a:rPr lang="ja-JP" altLang="en-US" sz="2000" dirty="0"/>
              <a:t>サイクリック宇宙 </a:t>
            </a:r>
            <a:r>
              <a:rPr lang="en-US" altLang="ja-JP" sz="2000" dirty="0"/>
              <a:t>[2010,2018]</a:t>
            </a:r>
            <a:endParaRPr lang="en-US" altLang="ja-JP" dirty="0"/>
          </a:p>
        </p:txBody>
      </p:sp>
    </p:spTree>
    <p:extLst>
      <p:ext uri="{BB962C8B-B14F-4D97-AF65-F5344CB8AC3E}">
        <p14:creationId xmlns:p14="http://schemas.microsoft.com/office/powerpoint/2010/main" val="3630804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EFBF2F63-211C-4D6A-ACD6-4EACBABAA2D6}"/>
              </a:ext>
            </a:extLst>
          </p:cNvPr>
          <p:cNvGrpSpPr/>
          <p:nvPr/>
        </p:nvGrpSpPr>
        <p:grpSpPr>
          <a:xfrm>
            <a:off x="5630396" y="2369408"/>
            <a:ext cx="1979256" cy="1246198"/>
            <a:chOff x="6553200" y="2023664"/>
            <a:chExt cx="1979256" cy="1246198"/>
          </a:xfrm>
        </p:grpSpPr>
        <p:pic>
          <p:nvPicPr>
            <p:cNvPr id="3" name="図 2">
              <a:extLst>
                <a:ext uri="{FF2B5EF4-FFF2-40B4-BE49-F238E27FC236}">
                  <a16:creationId xmlns:a16="http://schemas.microsoft.com/office/drawing/2014/main" id="{D0C9242E-29AF-49E1-9695-E59ACA2BF7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2023664"/>
              <a:ext cx="1979256" cy="1246198"/>
            </a:xfrm>
            <a:prstGeom prst="rect">
              <a:avLst/>
            </a:prstGeom>
          </p:spPr>
        </p:pic>
        <p:sp>
          <p:nvSpPr>
            <p:cNvPr id="33" name="楕円 32">
              <a:extLst>
                <a:ext uri="{FF2B5EF4-FFF2-40B4-BE49-F238E27FC236}">
                  <a16:creationId xmlns:a16="http://schemas.microsoft.com/office/drawing/2014/main" id="{47419522-646D-493F-89C6-A6293570A26E}"/>
                </a:ext>
              </a:extLst>
            </p:cNvPr>
            <p:cNvSpPr>
              <a:spLocks noChangeAspect="1"/>
            </p:cNvSpPr>
            <p:nvPr/>
          </p:nvSpPr>
          <p:spPr>
            <a:xfrm>
              <a:off x="7492256" y="3178920"/>
              <a:ext cx="71634"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8" name="テキスト ボックス 37">
            <a:extLst>
              <a:ext uri="{FF2B5EF4-FFF2-40B4-BE49-F238E27FC236}">
                <a16:creationId xmlns:a16="http://schemas.microsoft.com/office/drawing/2014/main" id="{29F686F2-5BBF-4908-A82C-056054EA138D}"/>
              </a:ext>
            </a:extLst>
          </p:cNvPr>
          <p:cNvSpPr txBox="1"/>
          <p:nvPr/>
        </p:nvSpPr>
        <p:spPr>
          <a:xfrm>
            <a:off x="5564113" y="2050197"/>
            <a:ext cx="2111821" cy="369332"/>
          </a:xfrm>
          <a:prstGeom prst="rect">
            <a:avLst/>
          </a:prstGeom>
          <a:noFill/>
        </p:spPr>
        <p:txBody>
          <a:bodyPr wrap="square" rtlCol="0">
            <a:spAutoFit/>
          </a:bodyPr>
          <a:lstStyle/>
          <a:p>
            <a:r>
              <a:rPr kumimoji="1" lang="en-US" altLang="ja-JP" dirty="0">
                <a:solidFill>
                  <a:srgbClr val="00B0F0"/>
                </a:solidFill>
              </a:rPr>
              <a:t>conifolds/orbifo</a:t>
            </a:r>
            <a:r>
              <a:rPr lang="en-US" altLang="ja-JP" dirty="0">
                <a:solidFill>
                  <a:srgbClr val="00B0F0"/>
                </a:solidFill>
              </a:rPr>
              <a:t>lds</a:t>
            </a:r>
            <a:endParaRPr kumimoji="1" lang="ja-JP" altLang="en-US" dirty="0">
              <a:solidFill>
                <a:srgbClr val="00B0F0"/>
              </a:solidFill>
            </a:endParaRPr>
          </a:p>
        </p:txBody>
      </p:sp>
      <p:sp>
        <p:nvSpPr>
          <p:cNvPr id="7" name="タイトル 6">
            <a:extLst>
              <a:ext uri="{FF2B5EF4-FFF2-40B4-BE49-F238E27FC236}">
                <a16:creationId xmlns:a16="http://schemas.microsoft.com/office/drawing/2014/main" id="{A57766D2-AC31-4847-925E-A3F67295FAB4}"/>
              </a:ext>
            </a:extLst>
          </p:cNvPr>
          <p:cNvSpPr>
            <a:spLocks noGrp="1"/>
          </p:cNvSpPr>
          <p:nvPr>
            <p:ph type="title"/>
          </p:nvPr>
        </p:nvSpPr>
        <p:spPr/>
        <p:txBody>
          <a:bodyPr/>
          <a:lstStyle/>
          <a:p>
            <a:r>
              <a:rPr lang="ja-JP" altLang="en-US" i="0" dirty="0"/>
              <a:t>時空特異点とは？</a:t>
            </a:r>
          </a:p>
        </p:txBody>
      </p:sp>
      <p:sp>
        <p:nvSpPr>
          <p:cNvPr id="4" name="スライド番号プレースホルダー 3">
            <a:extLst>
              <a:ext uri="{FF2B5EF4-FFF2-40B4-BE49-F238E27FC236}">
                <a16:creationId xmlns:a16="http://schemas.microsoft.com/office/drawing/2014/main" id="{C0249391-FAA2-4A55-B7DF-1A9F92D9D493}"/>
              </a:ext>
            </a:extLst>
          </p:cNvPr>
          <p:cNvSpPr>
            <a:spLocks noGrp="1"/>
          </p:cNvSpPr>
          <p:nvPr>
            <p:ph type="sldNum" sz="quarter" idx="12"/>
          </p:nvPr>
        </p:nvSpPr>
        <p:spPr/>
        <p:txBody>
          <a:bodyPr/>
          <a:lstStyle/>
          <a:p>
            <a:fld id="{93E195DB-F3B1-45FB-AF15-1376C6AEA06A}" type="slidenum">
              <a:rPr kumimoji="1" lang="ja-JP" altLang="en-US" smtClean="0"/>
              <a:t>3</a:t>
            </a:fld>
            <a:endParaRPr kumimoji="1" lang="ja-JP" altLang="en-US"/>
          </a:p>
        </p:txBody>
      </p:sp>
      <p:sp>
        <p:nvSpPr>
          <p:cNvPr id="8" name="テキスト ボックス 7">
            <a:extLst>
              <a:ext uri="{FF2B5EF4-FFF2-40B4-BE49-F238E27FC236}">
                <a16:creationId xmlns:a16="http://schemas.microsoft.com/office/drawing/2014/main" id="{105E0D62-D0E7-49C3-B821-17E0F95B8320}"/>
              </a:ext>
            </a:extLst>
          </p:cNvPr>
          <p:cNvSpPr txBox="1"/>
          <p:nvPr/>
        </p:nvSpPr>
        <p:spPr>
          <a:xfrm>
            <a:off x="457200" y="1336759"/>
            <a:ext cx="7355160" cy="400110"/>
          </a:xfrm>
          <a:prstGeom prst="rect">
            <a:avLst/>
          </a:prstGeom>
          <a:noFill/>
        </p:spPr>
        <p:txBody>
          <a:bodyPr wrap="square" rtlCol="0">
            <a:spAutoFit/>
          </a:bodyPr>
          <a:lstStyle/>
          <a:p>
            <a:r>
              <a:rPr kumimoji="1" lang="ja-JP" altLang="en-US" sz="2000" dirty="0"/>
              <a:t>数学では，通常，「特異点」は，様々な空間の特殊な点を指す</a:t>
            </a:r>
          </a:p>
        </p:txBody>
      </p:sp>
      <p:sp>
        <p:nvSpPr>
          <p:cNvPr id="9" name="テキスト ボックス 8">
            <a:extLst>
              <a:ext uri="{FF2B5EF4-FFF2-40B4-BE49-F238E27FC236}">
                <a16:creationId xmlns:a16="http://schemas.microsoft.com/office/drawing/2014/main" id="{D4A432F7-54FC-443E-ADE4-71A2E1A9A716}"/>
              </a:ext>
            </a:extLst>
          </p:cNvPr>
          <p:cNvSpPr txBox="1"/>
          <p:nvPr/>
        </p:nvSpPr>
        <p:spPr>
          <a:xfrm>
            <a:off x="463352" y="4182092"/>
            <a:ext cx="6844952" cy="400110"/>
          </a:xfrm>
          <a:prstGeom prst="rect">
            <a:avLst/>
          </a:prstGeom>
          <a:noFill/>
        </p:spPr>
        <p:txBody>
          <a:bodyPr wrap="square" rtlCol="0">
            <a:spAutoFit/>
          </a:bodyPr>
          <a:lstStyle/>
          <a:p>
            <a:r>
              <a:rPr kumimoji="1" lang="ja-JP" altLang="en-US" sz="2000" dirty="0">
                <a:solidFill>
                  <a:srgbClr val="C00000"/>
                </a:solidFill>
                <a:effectLst>
                  <a:outerShdw blurRad="38100" dist="38100" dir="2700000" algn="tl">
                    <a:srgbClr val="000000">
                      <a:alpha val="43137"/>
                    </a:srgbClr>
                  </a:outerShdw>
                </a:effectLst>
              </a:rPr>
              <a:t>これに対し，一般に，時空特異点は，「時空の点」ではない！</a:t>
            </a:r>
          </a:p>
        </p:txBody>
      </p:sp>
      <p:grpSp>
        <p:nvGrpSpPr>
          <p:cNvPr id="36" name="グループ化 35">
            <a:extLst>
              <a:ext uri="{FF2B5EF4-FFF2-40B4-BE49-F238E27FC236}">
                <a16:creationId xmlns:a16="http://schemas.microsoft.com/office/drawing/2014/main" id="{6B9DE966-D429-470C-93B8-F8F2E10D1414}"/>
              </a:ext>
            </a:extLst>
          </p:cNvPr>
          <p:cNvGrpSpPr/>
          <p:nvPr/>
        </p:nvGrpSpPr>
        <p:grpSpPr>
          <a:xfrm>
            <a:off x="674529" y="2057146"/>
            <a:ext cx="2194256" cy="1804668"/>
            <a:chOff x="507334" y="1725695"/>
            <a:chExt cx="2194256" cy="1804668"/>
          </a:xfrm>
        </p:grpSpPr>
        <p:pic>
          <p:nvPicPr>
            <p:cNvPr id="29" name="図 28" descr="四角形&#10;&#10;自動的に生成された説明">
              <a:extLst>
                <a:ext uri="{FF2B5EF4-FFF2-40B4-BE49-F238E27FC236}">
                  <a16:creationId xmlns:a16="http://schemas.microsoft.com/office/drawing/2014/main" id="{5477D9E4-38BA-4919-B917-E9A1719169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922" y="1725695"/>
              <a:ext cx="1804668" cy="1804668"/>
            </a:xfrm>
            <a:prstGeom prst="rect">
              <a:avLst/>
            </a:prstGeom>
          </p:spPr>
        </p:pic>
        <p:sp>
          <p:nvSpPr>
            <p:cNvPr id="31" name="楕円 30">
              <a:extLst>
                <a:ext uri="{FF2B5EF4-FFF2-40B4-BE49-F238E27FC236}">
                  <a16:creationId xmlns:a16="http://schemas.microsoft.com/office/drawing/2014/main" id="{3FD7FF69-4DBE-47C8-B908-EE40D465077E}"/>
                </a:ext>
              </a:extLst>
            </p:cNvPr>
            <p:cNvSpPr>
              <a:spLocks noChangeAspect="1"/>
            </p:cNvSpPr>
            <p:nvPr/>
          </p:nvSpPr>
          <p:spPr>
            <a:xfrm>
              <a:off x="1770284" y="2592029"/>
              <a:ext cx="71992"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F5114697-38F7-4E1D-A027-5EDB92D06E17}"/>
                </a:ext>
              </a:extLst>
            </p:cNvPr>
            <p:cNvSpPr txBox="1"/>
            <p:nvPr/>
          </p:nvSpPr>
          <p:spPr>
            <a:xfrm>
              <a:off x="507334" y="1959212"/>
              <a:ext cx="1240006" cy="369332"/>
            </a:xfrm>
            <a:prstGeom prst="rect">
              <a:avLst/>
            </a:prstGeom>
            <a:noFill/>
          </p:spPr>
          <p:txBody>
            <a:bodyPr wrap="square" rtlCol="0">
              <a:spAutoFit/>
            </a:bodyPr>
            <a:lstStyle/>
            <a:p>
              <a:r>
                <a:rPr kumimoji="1" lang="ja-JP" altLang="en-US" dirty="0">
                  <a:solidFill>
                    <a:srgbClr val="00B0F0"/>
                  </a:solidFill>
                </a:rPr>
                <a:t>関数・写像</a:t>
              </a:r>
            </a:p>
          </p:txBody>
        </p:sp>
      </p:grpSp>
      <p:grpSp>
        <p:nvGrpSpPr>
          <p:cNvPr id="37" name="グループ化 36">
            <a:extLst>
              <a:ext uri="{FF2B5EF4-FFF2-40B4-BE49-F238E27FC236}">
                <a16:creationId xmlns:a16="http://schemas.microsoft.com/office/drawing/2014/main" id="{442B8381-DAD6-42B2-B88D-0FCC556E765F}"/>
              </a:ext>
            </a:extLst>
          </p:cNvPr>
          <p:cNvGrpSpPr/>
          <p:nvPr/>
        </p:nvGrpSpPr>
        <p:grpSpPr>
          <a:xfrm>
            <a:off x="3145622" y="2123579"/>
            <a:ext cx="1721890" cy="1544960"/>
            <a:chOff x="2885286" y="1792457"/>
            <a:chExt cx="1721890" cy="1544960"/>
          </a:xfrm>
        </p:grpSpPr>
        <p:pic>
          <p:nvPicPr>
            <p:cNvPr id="19" name="図 18">
              <a:extLst>
                <a:ext uri="{FF2B5EF4-FFF2-40B4-BE49-F238E27FC236}">
                  <a16:creationId xmlns:a16="http://schemas.microsoft.com/office/drawing/2014/main" id="{2AF84E67-087F-47DB-BD9C-BCD4F29557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62216" y="1792457"/>
              <a:ext cx="1544960" cy="1544960"/>
            </a:xfrm>
            <a:prstGeom prst="rect">
              <a:avLst/>
            </a:prstGeom>
          </p:spPr>
        </p:pic>
        <p:sp>
          <p:nvSpPr>
            <p:cNvPr id="32" name="楕円 31">
              <a:extLst>
                <a:ext uri="{FF2B5EF4-FFF2-40B4-BE49-F238E27FC236}">
                  <a16:creationId xmlns:a16="http://schemas.microsoft.com/office/drawing/2014/main" id="{BC24B7D5-35F4-42BE-8DC2-AD69CA5BD5F0}"/>
                </a:ext>
              </a:extLst>
            </p:cNvPr>
            <p:cNvSpPr>
              <a:spLocks noChangeAspect="1"/>
            </p:cNvSpPr>
            <p:nvPr/>
          </p:nvSpPr>
          <p:spPr>
            <a:xfrm>
              <a:off x="3062216" y="2520029"/>
              <a:ext cx="71992"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3DA2F906-0304-4A44-964A-49FAAF7767F1}"/>
                </a:ext>
              </a:extLst>
            </p:cNvPr>
            <p:cNvSpPr txBox="1"/>
            <p:nvPr/>
          </p:nvSpPr>
          <p:spPr>
            <a:xfrm>
              <a:off x="2885286" y="1921268"/>
              <a:ext cx="1345852" cy="369332"/>
            </a:xfrm>
            <a:prstGeom prst="rect">
              <a:avLst/>
            </a:prstGeom>
            <a:noFill/>
          </p:spPr>
          <p:txBody>
            <a:bodyPr wrap="square" rtlCol="0">
              <a:spAutoFit/>
            </a:bodyPr>
            <a:lstStyle/>
            <a:p>
              <a:r>
                <a:rPr kumimoji="1" lang="ja-JP" altLang="en-US" dirty="0">
                  <a:solidFill>
                    <a:srgbClr val="00B0F0"/>
                  </a:solidFill>
                </a:rPr>
                <a:t>代数多様体</a:t>
              </a:r>
            </a:p>
          </p:txBody>
        </p:sp>
      </p:grpSp>
      <p:sp>
        <p:nvSpPr>
          <p:cNvPr id="41" name="四角形: 角を丸くする 40">
            <a:extLst>
              <a:ext uri="{FF2B5EF4-FFF2-40B4-BE49-F238E27FC236}">
                <a16:creationId xmlns:a16="http://schemas.microsoft.com/office/drawing/2014/main" id="{6519D3B6-4453-4C2C-8C89-D6DA147C8C39}"/>
              </a:ext>
            </a:extLst>
          </p:cNvPr>
          <p:cNvSpPr/>
          <p:nvPr/>
        </p:nvSpPr>
        <p:spPr>
          <a:xfrm>
            <a:off x="1403647" y="5021664"/>
            <a:ext cx="1899011" cy="639584"/>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rgbClr val="FF0000"/>
                </a:solidFill>
                <a:effectLst>
                  <a:outerShdw blurRad="38100" dist="38100" dir="2700000" algn="tl">
                    <a:srgbClr val="000000">
                      <a:alpha val="43137"/>
                    </a:srgbClr>
                  </a:outerShdw>
                </a:effectLst>
              </a:rPr>
              <a:t>時空特異点</a:t>
            </a:r>
          </a:p>
        </p:txBody>
      </p:sp>
      <p:sp>
        <p:nvSpPr>
          <p:cNvPr id="42" name="正方形/長方形 41">
            <a:extLst>
              <a:ext uri="{FF2B5EF4-FFF2-40B4-BE49-F238E27FC236}">
                <a16:creationId xmlns:a16="http://schemas.microsoft.com/office/drawing/2014/main" id="{093BA707-7F4F-4EAB-B785-68250EEC3C8C}"/>
              </a:ext>
            </a:extLst>
          </p:cNvPr>
          <p:cNvSpPr/>
          <p:nvPr/>
        </p:nvSpPr>
        <p:spPr>
          <a:xfrm>
            <a:off x="4178574" y="4998502"/>
            <a:ext cx="3317540" cy="6705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「到達可能な」時空の境界</a:t>
            </a:r>
          </a:p>
        </p:txBody>
      </p:sp>
      <p:sp>
        <p:nvSpPr>
          <p:cNvPr id="44" name="テキスト ボックス 43">
            <a:extLst>
              <a:ext uri="{FF2B5EF4-FFF2-40B4-BE49-F238E27FC236}">
                <a16:creationId xmlns:a16="http://schemas.microsoft.com/office/drawing/2014/main" id="{4F80CC3B-6A38-46CE-AA54-C1E84072ABC3}"/>
              </a:ext>
            </a:extLst>
          </p:cNvPr>
          <p:cNvSpPr txBox="1"/>
          <p:nvPr/>
        </p:nvSpPr>
        <p:spPr>
          <a:xfrm>
            <a:off x="3511352" y="5118057"/>
            <a:ext cx="484584" cy="461665"/>
          </a:xfrm>
          <a:prstGeom prst="rect">
            <a:avLst/>
          </a:prstGeom>
          <a:noFill/>
        </p:spPr>
        <p:txBody>
          <a:bodyPr wrap="square" rtlCol="0">
            <a:spAutoFit/>
          </a:bodyPr>
          <a:lstStyle/>
          <a:p>
            <a:r>
              <a:rPr kumimoji="1" lang="ja-JP" altLang="en-US" sz="2400" dirty="0"/>
              <a:t>＝</a:t>
            </a:r>
          </a:p>
        </p:txBody>
      </p:sp>
    </p:spTree>
    <p:extLst>
      <p:ext uri="{BB962C8B-B14F-4D97-AF65-F5344CB8AC3E}">
        <p14:creationId xmlns:p14="http://schemas.microsoft.com/office/powerpoint/2010/main" val="2972904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500"/>
                                        <p:tgtEl>
                                          <p:spTgt spid="4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fade">
                                      <p:cBhvr>
                                        <p:cTn id="1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1" grpId="0" animBg="1"/>
      <p:bldP spid="42" grpId="0" animBg="1"/>
      <p:bldP spid="4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3F7D5E-BEE5-4E2C-A06A-60BA4D898DF6}"/>
              </a:ext>
            </a:extLst>
          </p:cNvPr>
          <p:cNvSpPr>
            <a:spLocks noGrp="1"/>
          </p:cNvSpPr>
          <p:nvPr>
            <p:ph type="title"/>
          </p:nvPr>
        </p:nvSpPr>
        <p:spPr/>
        <p:txBody>
          <a:bodyPr/>
          <a:lstStyle/>
          <a:p>
            <a:r>
              <a:rPr lang="ja-JP" altLang="en-US" i="0" dirty="0"/>
              <a:t>一様宇宙の特異点</a:t>
            </a:r>
            <a:endParaRPr kumimoji="1" lang="ja-JP" altLang="en-US" i="0" dirty="0"/>
          </a:p>
        </p:txBody>
      </p:sp>
      <p:sp>
        <p:nvSpPr>
          <p:cNvPr id="3" name="スライド番号プレースホルダー 2">
            <a:extLst>
              <a:ext uri="{FF2B5EF4-FFF2-40B4-BE49-F238E27FC236}">
                <a16:creationId xmlns:a16="http://schemas.microsoft.com/office/drawing/2014/main" id="{1F34567A-CD71-4848-BBF5-37B44AFB2E08}"/>
              </a:ext>
            </a:extLst>
          </p:cNvPr>
          <p:cNvSpPr>
            <a:spLocks noGrp="1"/>
          </p:cNvSpPr>
          <p:nvPr>
            <p:ph type="sldNum" sz="quarter" idx="12"/>
          </p:nvPr>
        </p:nvSpPr>
        <p:spPr/>
        <p:txBody>
          <a:bodyPr/>
          <a:lstStyle/>
          <a:p>
            <a:fld id="{93E195DB-F3B1-45FB-AF15-1376C6AEA06A}" type="slidenum">
              <a:rPr kumimoji="1" lang="ja-JP" altLang="en-US" smtClean="0"/>
              <a:t>4</a:t>
            </a:fld>
            <a:endParaRPr kumimoji="1" lang="ja-JP" altLang="en-US"/>
          </a:p>
        </p:txBody>
      </p:sp>
      <p:pic>
        <p:nvPicPr>
          <p:cNvPr id="44" name="図 43" descr="\documentclass{article}&#10;\input hkmac.tex&#10;\usepackage[usenames]{color}&#10;\input hkmac_color.tex&#10;\pagestyle{empty}&#10;\begin{document}&#10;$$&#10;\underset{\r{conf}}{\simeq}&#10;-d\eta^2+ d\bm{x}\cdot d\bm{x}&#10;$$&#10;&#10;\end{document}" title="IguanaTex Bitmap Display">
            <a:extLst>
              <a:ext uri="{FF2B5EF4-FFF2-40B4-BE49-F238E27FC236}">
                <a16:creationId xmlns:a16="http://schemas.microsoft.com/office/drawing/2014/main" id="{6AC8A529-6AC6-4EA0-8D71-23061500BA54}"/>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1237538" y="3494952"/>
            <a:ext cx="2093976" cy="390144"/>
          </a:xfrm>
          <a:prstGeom prst="rect">
            <a:avLst/>
          </a:prstGeom>
        </p:spPr>
      </p:pic>
      <p:grpSp>
        <p:nvGrpSpPr>
          <p:cNvPr id="48" name="グループ化 47">
            <a:extLst>
              <a:ext uri="{FF2B5EF4-FFF2-40B4-BE49-F238E27FC236}">
                <a16:creationId xmlns:a16="http://schemas.microsoft.com/office/drawing/2014/main" id="{7F85084D-DB5A-4E0A-9487-069E2A0E0FD3}"/>
              </a:ext>
            </a:extLst>
          </p:cNvPr>
          <p:cNvGrpSpPr/>
          <p:nvPr/>
        </p:nvGrpSpPr>
        <p:grpSpPr>
          <a:xfrm>
            <a:off x="4673835" y="816449"/>
            <a:ext cx="3248260" cy="3271996"/>
            <a:chOff x="4630822" y="636134"/>
            <a:chExt cx="3248260" cy="3271996"/>
          </a:xfrm>
        </p:grpSpPr>
        <p:grpSp>
          <p:nvGrpSpPr>
            <p:cNvPr id="30" name="グループ化 29">
              <a:extLst>
                <a:ext uri="{FF2B5EF4-FFF2-40B4-BE49-F238E27FC236}">
                  <a16:creationId xmlns:a16="http://schemas.microsoft.com/office/drawing/2014/main" id="{2118CA3F-E02E-4D2E-BD7E-C029AF420A85}"/>
                </a:ext>
              </a:extLst>
            </p:cNvPr>
            <p:cNvGrpSpPr/>
            <p:nvPr/>
          </p:nvGrpSpPr>
          <p:grpSpPr>
            <a:xfrm>
              <a:off x="4630822" y="636134"/>
              <a:ext cx="3248260" cy="3271996"/>
              <a:chOff x="5392287" y="871713"/>
              <a:chExt cx="3248260" cy="3271996"/>
            </a:xfrm>
          </p:grpSpPr>
          <p:pic>
            <p:nvPicPr>
              <p:cNvPr id="7" name="図 6" descr="グラフ&#10;&#10;自動的に生成された説明">
                <a:extLst>
                  <a:ext uri="{FF2B5EF4-FFF2-40B4-BE49-F238E27FC236}">
                    <a16:creationId xmlns:a16="http://schemas.microsoft.com/office/drawing/2014/main" id="{3CDBB7E4-195C-4CC6-A6E1-425BA1D6AC9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6200000">
                <a:off x="5184000" y="1080000"/>
                <a:ext cx="3271996" cy="2855422"/>
              </a:xfrm>
              <a:prstGeom prst="rect">
                <a:avLst/>
              </a:prstGeom>
            </p:spPr>
          </p:pic>
          <p:cxnSp>
            <p:nvCxnSpPr>
              <p:cNvPr id="9" name="直線矢印コネクタ 8">
                <a:extLst>
                  <a:ext uri="{FF2B5EF4-FFF2-40B4-BE49-F238E27FC236}">
                    <a16:creationId xmlns:a16="http://schemas.microsoft.com/office/drawing/2014/main" id="{02591DD8-440C-4D26-89E8-97D5D72749C1}"/>
                  </a:ext>
                </a:extLst>
              </p:cNvPr>
              <p:cNvCxnSpPr>
                <a:cxnSpLocks/>
              </p:cNvCxnSpPr>
              <p:nvPr/>
            </p:nvCxnSpPr>
            <p:spPr>
              <a:xfrm flipH="1" flipV="1">
                <a:off x="6833462" y="1076801"/>
                <a:ext cx="35996" cy="35194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AAA4EF02-7BF7-455B-8894-725945998E33}"/>
                      </a:ext>
                    </a:extLst>
                  </p:cNvPr>
                  <p:cNvSpPr txBox="1"/>
                  <p:nvPr/>
                </p:nvSpPr>
                <p:spPr>
                  <a:xfrm>
                    <a:off x="6934728" y="944055"/>
                    <a:ext cx="163378"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000" b="1" i="1" dirty="0" smtClean="0">
                              <a:solidFill>
                                <a:srgbClr val="00B050"/>
                              </a:solidFill>
                              <a:latin typeface="Cambria Math" panose="02040503050406030204" pitchFamily="18" charset="0"/>
                            </a:rPr>
                            <m:t>𝒕</m:t>
                          </m:r>
                        </m:oMath>
                      </m:oMathPara>
                    </a14:m>
                    <a:endParaRPr kumimoji="1" lang="ja-JP" altLang="en-US" sz="2000" b="1" dirty="0">
                      <a:solidFill>
                        <a:srgbClr val="00B050"/>
                      </a:solidFill>
                    </a:endParaRPr>
                  </a:p>
                </p:txBody>
              </p:sp>
            </mc:Choice>
            <mc:Fallback xmlns="">
              <p:sp>
                <p:nvSpPr>
                  <p:cNvPr id="10" name="テキスト ボックス 9">
                    <a:extLst>
                      <a:ext uri="{FF2B5EF4-FFF2-40B4-BE49-F238E27FC236}">
                        <a16:creationId xmlns:a16="http://schemas.microsoft.com/office/drawing/2014/main" id="{AAA4EF02-7BF7-455B-8894-725945998E33}"/>
                      </a:ext>
                    </a:extLst>
                  </p:cNvPr>
                  <p:cNvSpPr txBox="1">
                    <a:spLocks noRot="1" noChangeAspect="1" noMove="1" noResize="1" noEditPoints="1" noAdjustHandles="1" noChangeArrowheads="1" noChangeShapeType="1" noTextEdit="1"/>
                  </p:cNvSpPr>
                  <p:nvPr/>
                </p:nvSpPr>
                <p:spPr>
                  <a:xfrm>
                    <a:off x="6934728" y="944055"/>
                    <a:ext cx="163378" cy="307777"/>
                  </a:xfrm>
                  <a:prstGeom prst="rect">
                    <a:avLst/>
                  </a:prstGeom>
                  <a:blipFill>
                    <a:blip r:embed="rId9"/>
                    <a:stretch>
                      <a:fillRect l="-33333" r="-33333" b="-4000"/>
                    </a:stretch>
                  </a:blipFill>
                </p:spPr>
                <p:txBody>
                  <a:bodyPr/>
                  <a:lstStyle/>
                  <a:p>
                    <a:r>
                      <a:rPr lang="ja-JP" altLang="en-US">
                        <a:noFill/>
                      </a:rPr>
                      <a:t> </a:t>
                    </a:r>
                  </a:p>
                </p:txBody>
              </p:sp>
            </mc:Fallback>
          </mc:AlternateContent>
          <p:sp>
            <p:nvSpPr>
              <p:cNvPr id="12" name="楕円 11">
                <a:extLst>
                  <a:ext uri="{FF2B5EF4-FFF2-40B4-BE49-F238E27FC236}">
                    <a16:creationId xmlns:a16="http://schemas.microsoft.com/office/drawing/2014/main" id="{490AFB35-A64E-4160-BAD3-AB56CD4BA4B4}"/>
                  </a:ext>
                </a:extLst>
              </p:cNvPr>
              <p:cNvSpPr>
                <a:spLocks noChangeAspect="1"/>
              </p:cNvSpPr>
              <p:nvPr/>
            </p:nvSpPr>
            <p:spPr>
              <a:xfrm>
                <a:off x="6833462" y="3169224"/>
                <a:ext cx="71992" cy="7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矢印コネクタ 16">
                <a:extLst>
                  <a:ext uri="{FF2B5EF4-FFF2-40B4-BE49-F238E27FC236}">
                    <a16:creationId xmlns:a16="http://schemas.microsoft.com/office/drawing/2014/main" id="{51F85994-9827-4FA6-9305-B5F12BF5FCEC}"/>
                  </a:ext>
                </a:extLst>
              </p:cNvPr>
              <p:cNvCxnSpPr>
                <a:cxnSpLocks/>
              </p:cNvCxnSpPr>
              <p:nvPr/>
            </p:nvCxnSpPr>
            <p:spPr>
              <a:xfrm flipH="1">
                <a:off x="7569997" y="1395938"/>
                <a:ext cx="249393" cy="25196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テキスト ボックス 17">
                    <a:extLst>
                      <a:ext uri="{FF2B5EF4-FFF2-40B4-BE49-F238E27FC236}">
                        <a16:creationId xmlns:a16="http://schemas.microsoft.com/office/drawing/2014/main" id="{86DD4381-E96F-4E35-877A-E6DFE4480F5B}"/>
                      </a:ext>
                    </a:extLst>
                  </p:cNvPr>
                  <p:cNvSpPr txBox="1"/>
                  <p:nvPr/>
                </p:nvSpPr>
                <p:spPr>
                  <a:xfrm>
                    <a:off x="7287035" y="1079025"/>
                    <a:ext cx="1353512" cy="369332"/>
                  </a:xfrm>
                  <a:prstGeom prst="rect">
                    <a:avLst/>
                  </a:prstGeom>
                  <a:noFill/>
                </p:spPr>
                <p:txBody>
                  <a:bodyPr wrap="none" rtlCol="0">
                    <a:spAutoFit/>
                  </a:bodyPr>
                  <a:lstStyle/>
                  <a:p>
                    <a14:m>
                      <m:oMath xmlns:m="http://schemas.openxmlformats.org/officeDocument/2006/math">
                        <m:r>
                          <a:rPr kumimoji="1" lang="en-US" altLang="ja-JP" i="1" dirty="0" smtClean="0">
                            <a:latin typeface="Cambria Math" panose="02040503050406030204" pitchFamily="18" charset="0"/>
                          </a:rPr>
                          <m:t>𝑟</m:t>
                        </m:r>
                        <m:r>
                          <a:rPr kumimoji="1" lang="en-US" altLang="ja-JP" i="1" dirty="0" smtClean="0">
                            <a:latin typeface="Cambria Math" panose="02040503050406030204" pitchFamily="18" charset="0"/>
                          </a:rPr>
                          <m:t>=</m:t>
                        </m:r>
                      </m:oMath>
                    </a14:m>
                    <a:r>
                      <a:rPr kumimoji="1" lang="en-US" altLang="ja-JP" dirty="0"/>
                      <a:t>const </a:t>
                    </a:r>
                    <a:r>
                      <a:rPr kumimoji="1" lang="ja-JP" altLang="en-US" dirty="0"/>
                      <a:t>面</a:t>
                    </a:r>
                  </a:p>
                </p:txBody>
              </p:sp>
            </mc:Choice>
            <mc:Fallback xmlns="">
              <p:sp>
                <p:nvSpPr>
                  <p:cNvPr id="18" name="テキスト ボックス 17">
                    <a:extLst>
                      <a:ext uri="{FF2B5EF4-FFF2-40B4-BE49-F238E27FC236}">
                        <a16:creationId xmlns:a16="http://schemas.microsoft.com/office/drawing/2014/main" id="{86DD4381-E96F-4E35-877A-E6DFE4480F5B}"/>
                      </a:ext>
                    </a:extLst>
                  </p:cNvPr>
                  <p:cNvSpPr txBox="1">
                    <a:spLocks noRot="1" noChangeAspect="1" noMove="1" noResize="1" noEditPoints="1" noAdjustHandles="1" noChangeArrowheads="1" noChangeShapeType="1" noTextEdit="1"/>
                  </p:cNvSpPr>
                  <p:nvPr/>
                </p:nvSpPr>
                <p:spPr>
                  <a:xfrm>
                    <a:off x="7287035" y="1079025"/>
                    <a:ext cx="1353512" cy="369332"/>
                  </a:xfrm>
                  <a:prstGeom prst="rect">
                    <a:avLst/>
                  </a:prstGeom>
                  <a:blipFill>
                    <a:blip r:embed="rId10"/>
                    <a:stretch>
                      <a:fillRect t="-14754" r="-2703" b="-26230"/>
                    </a:stretch>
                  </a:blipFill>
                </p:spPr>
                <p:txBody>
                  <a:bodyPr/>
                  <a:lstStyle/>
                  <a:p>
                    <a:r>
                      <a:rPr lang="ja-JP" altLang="en-US">
                        <a:noFill/>
                      </a:rPr>
                      <a:t> </a:t>
                    </a:r>
                  </a:p>
                </p:txBody>
              </p:sp>
            </mc:Fallback>
          </mc:AlternateContent>
        </p:grpSp>
        <p:sp>
          <p:nvSpPr>
            <p:cNvPr id="35" name="テキスト ボックス 34">
              <a:extLst>
                <a:ext uri="{FF2B5EF4-FFF2-40B4-BE49-F238E27FC236}">
                  <a16:creationId xmlns:a16="http://schemas.microsoft.com/office/drawing/2014/main" id="{296BB386-78AD-4511-A4A6-E007EA328A67}"/>
                </a:ext>
              </a:extLst>
            </p:cNvPr>
            <p:cNvSpPr txBox="1"/>
            <p:nvPr/>
          </p:nvSpPr>
          <p:spPr>
            <a:xfrm>
              <a:off x="6525570" y="2969645"/>
              <a:ext cx="897911" cy="369332"/>
            </a:xfrm>
            <a:prstGeom prst="rect">
              <a:avLst/>
            </a:prstGeom>
            <a:noFill/>
          </p:spPr>
          <p:txBody>
            <a:bodyPr wrap="square" rtlCol="0">
              <a:spAutoFit/>
            </a:bodyPr>
            <a:lstStyle/>
            <a:p>
              <a:r>
                <a:rPr kumimoji="1" lang="ja-JP" altLang="en-US" dirty="0">
                  <a:solidFill>
                    <a:srgbClr val="FF0000"/>
                  </a:solidFill>
                  <a:effectLst>
                    <a:outerShdw blurRad="38100" dist="38100" dir="2700000" algn="tl">
                      <a:srgbClr val="000000">
                        <a:alpha val="43137"/>
                      </a:srgbClr>
                    </a:outerShdw>
                  </a:effectLst>
                </a:rPr>
                <a:t>特異点</a:t>
              </a:r>
            </a:p>
          </p:txBody>
        </p:sp>
        <p:cxnSp>
          <p:nvCxnSpPr>
            <p:cNvPr id="37" name="直線矢印コネクタ 36">
              <a:extLst>
                <a:ext uri="{FF2B5EF4-FFF2-40B4-BE49-F238E27FC236}">
                  <a16:creationId xmlns:a16="http://schemas.microsoft.com/office/drawing/2014/main" id="{1082C499-D88E-4656-9F3A-76A6F5BDDFE2}"/>
                </a:ext>
              </a:extLst>
            </p:cNvPr>
            <p:cNvCxnSpPr>
              <a:cxnSpLocks/>
            </p:cNvCxnSpPr>
            <p:nvPr/>
          </p:nvCxnSpPr>
          <p:spPr>
            <a:xfrm flipH="1" flipV="1">
              <a:off x="6195977" y="3005170"/>
              <a:ext cx="381581" cy="18466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テキスト ボックス 44">
                  <a:extLst>
                    <a:ext uri="{FF2B5EF4-FFF2-40B4-BE49-F238E27FC236}">
                      <a16:creationId xmlns:a16="http://schemas.microsoft.com/office/drawing/2014/main" id="{E894296B-5841-4FCD-9E4A-8C84F245973C}"/>
                    </a:ext>
                  </a:extLst>
                </p:cNvPr>
                <p:cNvSpPr txBox="1"/>
                <p:nvPr/>
              </p:nvSpPr>
              <p:spPr>
                <a:xfrm>
                  <a:off x="5661390" y="3005170"/>
                  <a:ext cx="88552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𝑡</m:t>
                        </m:r>
                        <m:r>
                          <a:rPr kumimoji="1" lang="en-US" altLang="ja-JP" b="0" i="1" smtClean="0">
                            <a:latin typeface="Cambria Math" panose="02040503050406030204" pitchFamily="18" charset="0"/>
                          </a:rPr>
                          <m:t>=0</m:t>
                        </m:r>
                      </m:oMath>
                    </m:oMathPara>
                  </a14:m>
                  <a:endParaRPr kumimoji="1" lang="ja-JP" altLang="en-US" dirty="0"/>
                </a:p>
              </p:txBody>
            </p:sp>
          </mc:Choice>
          <mc:Fallback xmlns="">
            <p:sp>
              <p:nvSpPr>
                <p:cNvPr id="45" name="テキスト ボックス 44">
                  <a:extLst>
                    <a:ext uri="{FF2B5EF4-FFF2-40B4-BE49-F238E27FC236}">
                      <a16:creationId xmlns:a16="http://schemas.microsoft.com/office/drawing/2014/main" id="{E894296B-5841-4FCD-9E4A-8C84F245973C}"/>
                    </a:ext>
                  </a:extLst>
                </p:cNvPr>
                <p:cNvSpPr txBox="1">
                  <a:spLocks noRot="1" noChangeAspect="1" noMove="1" noResize="1" noEditPoints="1" noAdjustHandles="1" noChangeArrowheads="1" noChangeShapeType="1" noTextEdit="1"/>
                </p:cNvSpPr>
                <p:nvPr/>
              </p:nvSpPr>
              <p:spPr>
                <a:xfrm>
                  <a:off x="5661390" y="3005170"/>
                  <a:ext cx="885528" cy="369332"/>
                </a:xfrm>
                <a:prstGeom prst="rect">
                  <a:avLst/>
                </a:prstGeom>
                <a:blipFill>
                  <a:blip r:embed="rId11"/>
                  <a:stretch>
                    <a:fillRect/>
                  </a:stretch>
                </a:blipFill>
              </p:spPr>
              <p:txBody>
                <a:bodyPr/>
                <a:lstStyle/>
                <a:p>
                  <a:r>
                    <a:rPr lang="ja-JP" altLang="en-US">
                      <a:noFill/>
                    </a:rPr>
                    <a:t> </a:t>
                  </a:r>
                </a:p>
              </p:txBody>
            </p:sp>
          </mc:Fallback>
        </mc:AlternateContent>
      </p:grpSp>
      <p:grpSp>
        <p:nvGrpSpPr>
          <p:cNvPr id="47" name="グループ化 46">
            <a:extLst>
              <a:ext uri="{FF2B5EF4-FFF2-40B4-BE49-F238E27FC236}">
                <a16:creationId xmlns:a16="http://schemas.microsoft.com/office/drawing/2014/main" id="{6CF7C1F2-6340-4173-B87C-A6A02FBA92D9}"/>
              </a:ext>
            </a:extLst>
          </p:cNvPr>
          <p:cNvGrpSpPr/>
          <p:nvPr/>
        </p:nvGrpSpPr>
        <p:grpSpPr>
          <a:xfrm>
            <a:off x="7100938" y="916877"/>
            <a:ext cx="1673746" cy="2664393"/>
            <a:chOff x="7057925" y="736562"/>
            <a:chExt cx="1673746" cy="2664393"/>
          </a:xfrm>
        </p:grpSpPr>
        <p:grpSp>
          <p:nvGrpSpPr>
            <p:cNvPr id="34" name="グループ化 33">
              <a:extLst>
                <a:ext uri="{FF2B5EF4-FFF2-40B4-BE49-F238E27FC236}">
                  <a16:creationId xmlns:a16="http://schemas.microsoft.com/office/drawing/2014/main" id="{928BCDA2-E675-4BC6-A42E-CEE24405C765}"/>
                </a:ext>
              </a:extLst>
            </p:cNvPr>
            <p:cNvGrpSpPr/>
            <p:nvPr/>
          </p:nvGrpSpPr>
          <p:grpSpPr>
            <a:xfrm>
              <a:off x="7057925" y="736562"/>
              <a:ext cx="1673746" cy="2401603"/>
              <a:chOff x="7057925" y="736562"/>
              <a:chExt cx="1673746" cy="2401603"/>
            </a:xfrm>
          </p:grpSpPr>
          <p:grpSp>
            <p:nvGrpSpPr>
              <p:cNvPr id="31" name="グループ化 30">
                <a:extLst>
                  <a:ext uri="{FF2B5EF4-FFF2-40B4-BE49-F238E27FC236}">
                    <a16:creationId xmlns:a16="http://schemas.microsoft.com/office/drawing/2014/main" id="{280D0E1A-703C-466D-92A3-2F21D847A210}"/>
                  </a:ext>
                </a:extLst>
              </p:cNvPr>
              <p:cNvGrpSpPr/>
              <p:nvPr/>
            </p:nvGrpSpPr>
            <p:grpSpPr>
              <a:xfrm>
                <a:off x="7057925" y="736562"/>
                <a:ext cx="1673746" cy="2401603"/>
                <a:chOff x="7057925" y="736562"/>
                <a:chExt cx="1673746" cy="2401603"/>
              </a:xfrm>
            </p:grpSpPr>
            <p:grpSp>
              <p:nvGrpSpPr>
                <p:cNvPr id="26" name="グループ化 25">
                  <a:extLst>
                    <a:ext uri="{FF2B5EF4-FFF2-40B4-BE49-F238E27FC236}">
                      <a16:creationId xmlns:a16="http://schemas.microsoft.com/office/drawing/2014/main" id="{24C06DEC-0F9F-4B97-AD31-03308917E115}"/>
                    </a:ext>
                  </a:extLst>
                </p:cNvPr>
                <p:cNvGrpSpPr/>
                <p:nvPr/>
              </p:nvGrpSpPr>
              <p:grpSpPr>
                <a:xfrm rot="16352080">
                  <a:off x="6869203" y="1275697"/>
                  <a:ext cx="2401603" cy="1323333"/>
                  <a:chOff x="5686278" y="3014283"/>
                  <a:chExt cx="2920931" cy="1228896"/>
                </a:xfrm>
              </p:grpSpPr>
              <p:pic>
                <p:nvPicPr>
                  <p:cNvPr id="22" name="図 21" descr="家具, バッグ が含まれている画像&#10;&#10;自動的に生成された説明">
                    <a:extLst>
                      <a:ext uri="{FF2B5EF4-FFF2-40B4-BE49-F238E27FC236}">
                        <a16:creationId xmlns:a16="http://schemas.microsoft.com/office/drawing/2014/main" id="{EC07B305-2536-4BF0-9977-A4110BFC9D4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686278" y="3014283"/>
                    <a:ext cx="2391109" cy="1228896"/>
                  </a:xfrm>
                  <a:prstGeom prst="rect">
                    <a:avLst/>
                  </a:prstGeom>
                  <a:solidFill>
                    <a:srgbClr val="FF0000"/>
                  </a:solidFill>
                </p:spPr>
              </p:pic>
              <p:cxnSp>
                <p:nvCxnSpPr>
                  <p:cNvPr id="23" name="直線矢印コネクタ 22">
                    <a:extLst>
                      <a:ext uri="{FF2B5EF4-FFF2-40B4-BE49-F238E27FC236}">
                        <a16:creationId xmlns:a16="http://schemas.microsoft.com/office/drawing/2014/main" id="{C1DEC041-44B6-468B-9DD5-FC5C15128815}"/>
                      </a:ext>
                    </a:extLst>
                  </p:cNvPr>
                  <p:cNvCxnSpPr>
                    <a:cxnSpLocks/>
                  </p:cNvCxnSpPr>
                  <p:nvPr/>
                </p:nvCxnSpPr>
                <p:spPr>
                  <a:xfrm rot="5247920" flipV="1">
                    <a:off x="8170914" y="3416896"/>
                    <a:ext cx="0" cy="42949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テキスト ボックス 23">
                        <a:extLst>
                          <a:ext uri="{FF2B5EF4-FFF2-40B4-BE49-F238E27FC236}">
                            <a16:creationId xmlns:a16="http://schemas.microsoft.com/office/drawing/2014/main" id="{48637B15-478C-46D3-A528-AEBFAD2FF23D}"/>
                          </a:ext>
                        </a:extLst>
                      </p:cNvPr>
                      <p:cNvSpPr txBox="1"/>
                      <p:nvPr/>
                    </p:nvSpPr>
                    <p:spPr>
                      <a:xfrm rot="5247920">
                        <a:off x="8322540" y="3628200"/>
                        <a:ext cx="195007" cy="3743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000" b="1" i="1" dirty="0" smtClean="0">
                                  <a:solidFill>
                                    <a:srgbClr val="00B050"/>
                                  </a:solidFill>
                                  <a:latin typeface="Cambria Math" panose="02040503050406030204" pitchFamily="18" charset="0"/>
                                </a:rPr>
                                <m:t>𝜼</m:t>
                              </m:r>
                            </m:oMath>
                          </m:oMathPara>
                        </a14:m>
                        <a:endParaRPr kumimoji="1" lang="en-US" altLang="ja-JP" sz="2000" b="1" dirty="0">
                          <a:solidFill>
                            <a:srgbClr val="00B050"/>
                          </a:solidFill>
                        </a:endParaRPr>
                      </a:p>
                    </p:txBody>
                  </p:sp>
                </mc:Choice>
                <mc:Fallback xmlns="">
                  <p:sp>
                    <p:nvSpPr>
                      <p:cNvPr id="24" name="テキスト ボックス 23">
                        <a:extLst>
                          <a:ext uri="{FF2B5EF4-FFF2-40B4-BE49-F238E27FC236}">
                            <a16:creationId xmlns:a16="http://schemas.microsoft.com/office/drawing/2014/main" id="{48637B15-478C-46D3-A528-AEBFAD2FF23D}"/>
                          </a:ext>
                        </a:extLst>
                      </p:cNvPr>
                      <p:cNvSpPr txBox="1">
                        <a:spLocks noRot="1" noChangeAspect="1" noMove="1" noResize="1" noEditPoints="1" noAdjustHandles="1" noChangeArrowheads="1" noChangeShapeType="1" noTextEdit="1"/>
                      </p:cNvSpPr>
                      <p:nvPr/>
                    </p:nvSpPr>
                    <p:spPr>
                      <a:xfrm rot="5247920">
                        <a:off x="8322540" y="3628200"/>
                        <a:ext cx="195007" cy="374331"/>
                      </a:xfrm>
                      <a:prstGeom prst="rect">
                        <a:avLst/>
                      </a:prstGeom>
                      <a:blipFill>
                        <a:blip r:embed="rId13"/>
                        <a:stretch>
                          <a:fillRect l="-28571" r="-31429" b="-25490"/>
                        </a:stretch>
                      </a:blipFill>
                    </p:spPr>
                    <p:txBody>
                      <a:bodyPr/>
                      <a:lstStyle/>
                      <a:p>
                        <a:r>
                          <a:rPr lang="ja-JP" altLang="en-US">
                            <a:noFill/>
                          </a:rPr>
                          <a:t> </a:t>
                        </a:r>
                      </a:p>
                    </p:txBody>
                  </p:sp>
                </mc:Fallback>
              </mc:AlternateContent>
              <p:sp>
                <p:nvSpPr>
                  <p:cNvPr id="25" name="楕円 24">
                    <a:extLst>
                      <a:ext uri="{FF2B5EF4-FFF2-40B4-BE49-F238E27FC236}">
                        <a16:creationId xmlns:a16="http://schemas.microsoft.com/office/drawing/2014/main" id="{AD2667AE-8EB8-4C23-A532-6C9F99A00D48}"/>
                      </a:ext>
                    </a:extLst>
                  </p:cNvPr>
                  <p:cNvSpPr/>
                  <p:nvPr/>
                </p:nvSpPr>
                <p:spPr>
                  <a:xfrm>
                    <a:off x="5796000" y="3284984"/>
                    <a:ext cx="408639" cy="80992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28" name="直線矢印コネクタ 27">
                  <a:extLst>
                    <a:ext uri="{FF2B5EF4-FFF2-40B4-BE49-F238E27FC236}">
                      <a16:creationId xmlns:a16="http://schemas.microsoft.com/office/drawing/2014/main" id="{7A9890D6-2B33-4A02-9605-F9EFF5E2B52D}"/>
                    </a:ext>
                  </a:extLst>
                </p:cNvPr>
                <p:cNvCxnSpPr>
                  <a:cxnSpLocks/>
                </p:cNvCxnSpPr>
                <p:nvPr/>
              </p:nvCxnSpPr>
              <p:spPr>
                <a:xfrm>
                  <a:off x="7057925" y="1160359"/>
                  <a:ext cx="559149" cy="2153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3" name="直線コネクタ 32">
                <a:extLst>
                  <a:ext uri="{FF2B5EF4-FFF2-40B4-BE49-F238E27FC236}">
                    <a16:creationId xmlns:a16="http://schemas.microsoft.com/office/drawing/2014/main" id="{0EF142CA-9E16-46D9-AB33-8B6F218133DD}"/>
                  </a:ext>
                </a:extLst>
              </p:cNvPr>
              <p:cNvCxnSpPr>
                <a:cxnSpLocks/>
              </p:cNvCxnSpPr>
              <p:nvPr/>
            </p:nvCxnSpPr>
            <p:spPr>
              <a:xfrm>
                <a:off x="8126098" y="2714123"/>
                <a:ext cx="8777" cy="167828"/>
              </a:xfrm>
              <a:prstGeom prst="line">
                <a:avLst/>
              </a:prstGeom>
              <a:ln w="25400"/>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6" name="テキスト ボックス 45">
                  <a:extLst>
                    <a:ext uri="{FF2B5EF4-FFF2-40B4-BE49-F238E27FC236}">
                      <a16:creationId xmlns:a16="http://schemas.microsoft.com/office/drawing/2014/main" id="{1117A0EE-E8CA-4C0F-B55F-A2DEA758ECBF}"/>
                    </a:ext>
                  </a:extLst>
                </p:cNvPr>
                <p:cNvSpPr txBox="1"/>
                <p:nvPr/>
              </p:nvSpPr>
              <p:spPr>
                <a:xfrm>
                  <a:off x="7672894" y="3031623"/>
                  <a:ext cx="98341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𝜂</m:t>
                        </m:r>
                        <m:r>
                          <a:rPr kumimoji="1" lang="en-US" altLang="ja-JP" b="0" i="1" smtClean="0">
                            <a:latin typeface="Cambria Math" panose="02040503050406030204" pitchFamily="18" charset="0"/>
                          </a:rPr>
                          <m:t>=0</m:t>
                        </m:r>
                      </m:oMath>
                    </m:oMathPara>
                  </a14:m>
                  <a:endParaRPr kumimoji="1" lang="ja-JP" altLang="en-US" dirty="0"/>
                </a:p>
              </p:txBody>
            </p:sp>
          </mc:Choice>
          <mc:Fallback xmlns="">
            <p:sp>
              <p:nvSpPr>
                <p:cNvPr id="46" name="テキスト ボックス 45">
                  <a:extLst>
                    <a:ext uri="{FF2B5EF4-FFF2-40B4-BE49-F238E27FC236}">
                      <a16:creationId xmlns:a16="http://schemas.microsoft.com/office/drawing/2014/main" id="{1117A0EE-E8CA-4C0F-B55F-A2DEA758ECBF}"/>
                    </a:ext>
                  </a:extLst>
                </p:cNvPr>
                <p:cNvSpPr txBox="1">
                  <a:spLocks noRot="1" noChangeAspect="1" noMove="1" noResize="1" noEditPoints="1" noAdjustHandles="1" noChangeArrowheads="1" noChangeShapeType="1" noTextEdit="1"/>
                </p:cNvSpPr>
                <p:nvPr/>
              </p:nvSpPr>
              <p:spPr>
                <a:xfrm>
                  <a:off x="7672894" y="3031623"/>
                  <a:ext cx="983414" cy="369332"/>
                </a:xfrm>
                <a:prstGeom prst="rect">
                  <a:avLst/>
                </a:prstGeom>
                <a:blipFill>
                  <a:blip r:embed="rId14"/>
                  <a:stretch>
                    <a:fillRect b="-6667"/>
                  </a:stretch>
                </a:blipFill>
              </p:spPr>
              <p:txBody>
                <a:bodyPr/>
                <a:lstStyle/>
                <a:p>
                  <a:r>
                    <a:rPr lang="ja-JP" altLang="en-US">
                      <a:noFill/>
                    </a:rPr>
                    <a:t> </a:t>
                  </a:r>
                </a:p>
              </p:txBody>
            </p:sp>
          </mc:Fallback>
        </mc:AlternateContent>
        <p:cxnSp>
          <p:nvCxnSpPr>
            <p:cNvPr id="38" name="直線矢印コネクタ 37">
              <a:extLst>
                <a:ext uri="{FF2B5EF4-FFF2-40B4-BE49-F238E27FC236}">
                  <a16:creationId xmlns:a16="http://schemas.microsoft.com/office/drawing/2014/main" id="{914B619E-DB63-4577-92E1-2121B3E6552B}"/>
                </a:ext>
              </a:extLst>
            </p:cNvPr>
            <p:cNvCxnSpPr>
              <a:cxnSpLocks/>
            </p:cNvCxnSpPr>
            <p:nvPr/>
          </p:nvCxnSpPr>
          <p:spPr>
            <a:xfrm flipV="1">
              <a:off x="7301211" y="3119158"/>
              <a:ext cx="307304" cy="8728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15" name="図 14" descr="\documentclass{article}&#10;\input hkmac.tex&#10;\usepackage[usenames]{color}&#10;\input hkmac_color.tex&#10;\pagestyle{empty}&#10;\begin{document}&#10;$$&#10;ds^2= -dt^2 + a(t)^2(dr^2+ r^2 d\sigma^2(S^2))&#10;$$&#10;\end{document}" title="IguanaTex Bitmap Display">
            <a:extLst>
              <a:ext uri="{FF2B5EF4-FFF2-40B4-BE49-F238E27FC236}">
                <a16:creationId xmlns:a16="http://schemas.microsoft.com/office/drawing/2014/main" id="{53A4B64D-00CE-4FF4-B6F3-0BB6290B3299}"/>
              </a:ext>
            </a:extLst>
          </p:cNvPr>
          <p:cNvPicPr>
            <a:picLocks noChangeAspect="1"/>
          </p:cNvPicPr>
          <p:nvPr>
            <p:custDataLst>
              <p:tags r:id="rId2"/>
            </p:custDataLst>
          </p:nvPr>
        </p:nvPicPr>
        <p:blipFill>
          <a:blip r:embed="rId15" cstate="print">
            <a:extLst>
              <a:ext uri="{28A0092B-C50C-407E-A947-70E740481C1C}">
                <a14:useLocalDpi xmlns:a14="http://schemas.microsoft.com/office/drawing/2010/main" val="0"/>
              </a:ext>
            </a:extLst>
          </a:blip>
          <a:stretch>
            <a:fillRect/>
          </a:stretch>
        </p:blipFill>
        <p:spPr>
          <a:xfrm>
            <a:off x="890805" y="2405885"/>
            <a:ext cx="4032504" cy="288036"/>
          </a:xfrm>
          <a:prstGeom prst="rect">
            <a:avLst/>
          </a:prstGeom>
        </p:spPr>
      </p:pic>
      <p:pic>
        <p:nvPicPr>
          <p:cNvPr id="5" name="図 4" descr="\documentclass{article}&#10;\input hkmac.tex&#10;\usepackage[usenames]{color}&#10;\input hkmac_color.tex&#10;\pagestyle{empty}&#10;\begin{document}&#10;$$&#10;= a(t)^2 \inpare{ -d\eta^2+ dr^2+r^2d\sigma^2(S^2)}&#10;$$&#10;&#10;\end{document}" title="IguanaTex Bitmap Display">
            <a:extLst>
              <a:ext uri="{FF2B5EF4-FFF2-40B4-BE49-F238E27FC236}">
                <a16:creationId xmlns:a16="http://schemas.microsoft.com/office/drawing/2014/main" id="{0D1E017F-FE97-465A-91CD-0979C5F35078}"/>
              </a:ext>
            </a:extLst>
          </p:cNvPr>
          <p:cNvPicPr>
            <a:picLocks noChangeAspect="1"/>
          </p:cNvPicPr>
          <p:nvPr>
            <p:custDataLst>
              <p:tags r:id="rId3"/>
            </p:custDataLst>
          </p:nvPr>
        </p:nvPicPr>
        <p:blipFill>
          <a:blip r:embed="rId16" cstate="print">
            <a:extLst>
              <a:ext uri="{28A0092B-C50C-407E-A947-70E740481C1C}">
                <a14:useLocalDpi xmlns:a14="http://schemas.microsoft.com/office/drawing/2010/main" val="0"/>
              </a:ext>
            </a:extLst>
          </a:blip>
          <a:stretch>
            <a:fillRect/>
          </a:stretch>
        </p:blipFill>
        <p:spPr>
          <a:xfrm>
            <a:off x="1356273" y="2964954"/>
            <a:ext cx="3695700" cy="315468"/>
          </a:xfrm>
          <a:prstGeom prst="rect">
            <a:avLst/>
          </a:prstGeom>
        </p:spPr>
      </p:pic>
      <p:pic>
        <p:nvPicPr>
          <p:cNvPr id="52" name="図 51" descr="\documentclass{article}&#10;\input hkmac.tex&#10;\usepackage[usenames]{color}&#10;\input hkmac_color.tex&#10;\pagestyle{empty}&#10;\begin{document}&#10;$$   ( d\eta = dt/a(t))  $$&#10;&#10;\end{document}" title="IguanaTex Bitmap Display">
            <a:extLst>
              <a:ext uri="{FF2B5EF4-FFF2-40B4-BE49-F238E27FC236}">
                <a16:creationId xmlns:a16="http://schemas.microsoft.com/office/drawing/2014/main" id="{0F63720A-77A6-4B99-837A-ABCBB6EB5180}"/>
              </a:ext>
            </a:extLst>
          </p:cNvPr>
          <p:cNvPicPr>
            <a:picLocks noChangeAspect="1"/>
          </p:cNvPicPr>
          <p:nvPr>
            <p:custDataLst>
              <p:tags r:id="rId4"/>
            </p:custDataLst>
          </p:nvPr>
        </p:nvPicPr>
        <p:blipFill>
          <a:blip r:embed="rId17" cstate="print">
            <a:extLst>
              <a:ext uri="{28A0092B-C50C-407E-A947-70E740481C1C}">
                <a14:useLocalDpi xmlns:a14="http://schemas.microsoft.com/office/drawing/2010/main" val="0"/>
              </a:ext>
            </a:extLst>
          </a:blip>
          <a:stretch>
            <a:fillRect/>
          </a:stretch>
        </p:blipFill>
        <p:spPr>
          <a:xfrm>
            <a:off x="3705113" y="3519292"/>
            <a:ext cx="1507236" cy="256032"/>
          </a:xfrm>
          <a:prstGeom prst="rect">
            <a:avLst/>
          </a:prstGeom>
        </p:spPr>
      </p:pic>
      <p:grpSp>
        <p:nvGrpSpPr>
          <p:cNvPr id="66" name="グループ化 65">
            <a:extLst>
              <a:ext uri="{FF2B5EF4-FFF2-40B4-BE49-F238E27FC236}">
                <a16:creationId xmlns:a16="http://schemas.microsoft.com/office/drawing/2014/main" id="{422F8756-AF5E-4E24-997E-AB6E019C0C2F}"/>
              </a:ext>
            </a:extLst>
          </p:cNvPr>
          <p:cNvGrpSpPr/>
          <p:nvPr/>
        </p:nvGrpSpPr>
        <p:grpSpPr>
          <a:xfrm>
            <a:off x="5694513" y="1374115"/>
            <a:ext cx="654050" cy="1765300"/>
            <a:chOff x="5651500" y="1193800"/>
            <a:chExt cx="654050" cy="1765300"/>
          </a:xfrm>
        </p:grpSpPr>
        <p:sp>
          <p:nvSpPr>
            <p:cNvPr id="57" name="フリーフォーム: 図形 56">
              <a:extLst>
                <a:ext uri="{FF2B5EF4-FFF2-40B4-BE49-F238E27FC236}">
                  <a16:creationId xmlns:a16="http://schemas.microsoft.com/office/drawing/2014/main" id="{CF727321-35C4-492B-BD0A-81E696ECABF8}"/>
                </a:ext>
              </a:extLst>
            </p:cNvPr>
            <p:cNvSpPr/>
            <p:nvPr/>
          </p:nvSpPr>
          <p:spPr>
            <a:xfrm>
              <a:off x="6127750" y="1193800"/>
              <a:ext cx="177800" cy="1752600"/>
            </a:xfrm>
            <a:custGeom>
              <a:avLst/>
              <a:gdLst>
                <a:gd name="connsiteX0" fmla="*/ 177800 w 177800"/>
                <a:gd name="connsiteY0" fmla="*/ 0 h 1752600"/>
                <a:gd name="connsiteX1" fmla="*/ 120650 w 177800"/>
                <a:gd name="connsiteY1" fmla="*/ 203200 h 1752600"/>
                <a:gd name="connsiteX2" fmla="*/ 63500 w 177800"/>
                <a:gd name="connsiteY2" fmla="*/ 431800 h 1752600"/>
                <a:gd name="connsiteX3" fmla="*/ 25400 w 177800"/>
                <a:gd name="connsiteY3" fmla="*/ 844550 h 1752600"/>
                <a:gd name="connsiteX4" fmla="*/ 6350 w 177800"/>
                <a:gd name="connsiteY4" fmla="*/ 1295400 h 1752600"/>
                <a:gd name="connsiteX5" fmla="*/ 12700 w 177800"/>
                <a:gd name="connsiteY5" fmla="*/ 1536700 h 1752600"/>
                <a:gd name="connsiteX6" fmla="*/ 0 w 177800"/>
                <a:gd name="connsiteY6" fmla="*/ 175260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800" h="1752600">
                  <a:moveTo>
                    <a:pt x="177800" y="0"/>
                  </a:moveTo>
                  <a:cubicBezTo>
                    <a:pt x="158750" y="65616"/>
                    <a:pt x="139700" y="131233"/>
                    <a:pt x="120650" y="203200"/>
                  </a:cubicBezTo>
                  <a:cubicBezTo>
                    <a:pt x="101600" y="275167"/>
                    <a:pt x="79375" y="324908"/>
                    <a:pt x="63500" y="431800"/>
                  </a:cubicBezTo>
                  <a:cubicBezTo>
                    <a:pt x="47625" y="538692"/>
                    <a:pt x="34925" y="700617"/>
                    <a:pt x="25400" y="844550"/>
                  </a:cubicBezTo>
                  <a:cubicBezTo>
                    <a:pt x="15875" y="988483"/>
                    <a:pt x="8467" y="1180042"/>
                    <a:pt x="6350" y="1295400"/>
                  </a:cubicBezTo>
                  <a:cubicBezTo>
                    <a:pt x="4233" y="1410758"/>
                    <a:pt x="13758" y="1460500"/>
                    <a:pt x="12700" y="1536700"/>
                  </a:cubicBezTo>
                  <a:cubicBezTo>
                    <a:pt x="11642" y="1612900"/>
                    <a:pt x="5821" y="1682750"/>
                    <a:pt x="0" y="1752600"/>
                  </a:cubicBezTo>
                </a:path>
              </a:pathLst>
            </a:custGeom>
            <a:noFill/>
            <a:ln>
              <a:solidFill>
                <a:srgbClr val="DF0B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フリーフォーム: 図形 57">
              <a:extLst>
                <a:ext uri="{FF2B5EF4-FFF2-40B4-BE49-F238E27FC236}">
                  <a16:creationId xmlns:a16="http://schemas.microsoft.com/office/drawing/2014/main" id="{E6CC60F6-2CFD-4C23-84C5-5A54EC408F52}"/>
                </a:ext>
              </a:extLst>
            </p:cNvPr>
            <p:cNvSpPr/>
            <p:nvPr/>
          </p:nvSpPr>
          <p:spPr>
            <a:xfrm>
              <a:off x="5651500" y="1225550"/>
              <a:ext cx="412750" cy="1733550"/>
            </a:xfrm>
            <a:custGeom>
              <a:avLst/>
              <a:gdLst>
                <a:gd name="connsiteX0" fmla="*/ 0 w 412750"/>
                <a:gd name="connsiteY0" fmla="*/ 0 h 1733550"/>
                <a:gd name="connsiteX1" fmla="*/ 95250 w 412750"/>
                <a:gd name="connsiteY1" fmla="*/ 146050 h 1733550"/>
                <a:gd name="connsiteX2" fmla="*/ 203200 w 412750"/>
                <a:gd name="connsiteY2" fmla="*/ 457200 h 1733550"/>
                <a:gd name="connsiteX3" fmla="*/ 266700 w 412750"/>
                <a:gd name="connsiteY3" fmla="*/ 895350 h 1733550"/>
                <a:gd name="connsiteX4" fmla="*/ 330200 w 412750"/>
                <a:gd name="connsiteY4" fmla="*/ 1263650 h 1733550"/>
                <a:gd name="connsiteX5" fmla="*/ 387350 w 412750"/>
                <a:gd name="connsiteY5" fmla="*/ 1587500 h 1733550"/>
                <a:gd name="connsiteX6" fmla="*/ 412750 w 412750"/>
                <a:gd name="connsiteY6" fmla="*/ 1733550 h 173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750" h="1733550">
                  <a:moveTo>
                    <a:pt x="0" y="0"/>
                  </a:moveTo>
                  <a:cubicBezTo>
                    <a:pt x="30691" y="34925"/>
                    <a:pt x="61383" y="69850"/>
                    <a:pt x="95250" y="146050"/>
                  </a:cubicBezTo>
                  <a:cubicBezTo>
                    <a:pt x="129117" y="222250"/>
                    <a:pt x="174625" y="332317"/>
                    <a:pt x="203200" y="457200"/>
                  </a:cubicBezTo>
                  <a:cubicBezTo>
                    <a:pt x="231775" y="582083"/>
                    <a:pt x="245533" y="760942"/>
                    <a:pt x="266700" y="895350"/>
                  </a:cubicBezTo>
                  <a:cubicBezTo>
                    <a:pt x="287867" y="1029758"/>
                    <a:pt x="310092" y="1148292"/>
                    <a:pt x="330200" y="1263650"/>
                  </a:cubicBezTo>
                  <a:cubicBezTo>
                    <a:pt x="350308" y="1379008"/>
                    <a:pt x="373592" y="1509183"/>
                    <a:pt x="387350" y="1587500"/>
                  </a:cubicBezTo>
                  <a:cubicBezTo>
                    <a:pt x="401108" y="1665817"/>
                    <a:pt x="406929" y="1699683"/>
                    <a:pt x="412750" y="1733550"/>
                  </a:cubicBezTo>
                </a:path>
              </a:pathLst>
            </a:custGeom>
            <a:noFill/>
            <a:ln>
              <a:solidFill>
                <a:srgbClr val="DF0B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5" name="グループ化 64">
            <a:extLst>
              <a:ext uri="{FF2B5EF4-FFF2-40B4-BE49-F238E27FC236}">
                <a16:creationId xmlns:a16="http://schemas.microsoft.com/office/drawing/2014/main" id="{1AEC3558-5B5C-4177-9021-7DA51ECECEFD}"/>
              </a:ext>
            </a:extLst>
          </p:cNvPr>
          <p:cNvGrpSpPr/>
          <p:nvPr/>
        </p:nvGrpSpPr>
        <p:grpSpPr>
          <a:xfrm>
            <a:off x="7802656" y="1451250"/>
            <a:ext cx="662437" cy="1481740"/>
            <a:chOff x="7759643" y="1270935"/>
            <a:chExt cx="662437" cy="1481740"/>
          </a:xfrm>
        </p:grpSpPr>
        <p:cxnSp>
          <p:nvCxnSpPr>
            <p:cNvPr id="54" name="直線コネクタ 53">
              <a:extLst>
                <a:ext uri="{FF2B5EF4-FFF2-40B4-BE49-F238E27FC236}">
                  <a16:creationId xmlns:a16="http://schemas.microsoft.com/office/drawing/2014/main" id="{525B5BB2-8FCB-47FC-9329-989E1FE095D2}"/>
                </a:ext>
              </a:extLst>
            </p:cNvPr>
            <p:cNvCxnSpPr>
              <a:cxnSpLocks/>
            </p:cNvCxnSpPr>
            <p:nvPr/>
          </p:nvCxnSpPr>
          <p:spPr>
            <a:xfrm flipH="1" flipV="1">
              <a:off x="8210073" y="1286340"/>
              <a:ext cx="54494" cy="1466335"/>
            </a:xfrm>
            <a:prstGeom prst="line">
              <a:avLst/>
            </a:prstGeom>
            <a:ln w="25400">
              <a:solidFill>
                <a:srgbClr val="DF0BF5"/>
              </a:solidFill>
            </a:ln>
          </p:spPr>
          <p:style>
            <a:lnRef idx="1">
              <a:schemeClr val="accent3"/>
            </a:lnRef>
            <a:fillRef idx="0">
              <a:schemeClr val="accent3"/>
            </a:fillRef>
            <a:effectRef idx="0">
              <a:schemeClr val="accent3"/>
            </a:effectRef>
            <a:fontRef idx="minor">
              <a:schemeClr val="tx1"/>
            </a:fontRef>
          </p:style>
        </p:cxnSp>
        <p:grpSp>
          <p:nvGrpSpPr>
            <p:cNvPr id="61" name="グループ化 60">
              <a:extLst>
                <a:ext uri="{FF2B5EF4-FFF2-40B4-BE49-F238E27FC236}">
                  <a16:creationId xmlns:a16="http://schemas.microsoft.com/office/drawing/2014/main" id="{60EE50C6-ACFF-4426-BED7-A8C99913ACB9}"/>
                </a:ext>
              </a:extLst>
            </p:cNvPr>
            <p:cNvGrpSpPr>
              <a:grpSpLocks noChangeAspect="1"/>
            </p:cNvGrpSpPr>
            <p:nvPr/>
          </p:nvGrpSpPr>
          <p:grpSpPr>
            <a:xfrm>
              <a:off x="8096056" y="2536528"/>
              <a:ext cx="326024" cy="216000"/>
              <a:chOff x="6758500" y="4171807"/>
              <a:chExt cx="504056" cy="333952"/>
            </a:xfrm>
          </p:grpSpPr>
          <p:sp>
            <p:nvSpPr>
              <p:cNvPr id="59" name="二等辺三角形 58">
                <a:extLst>
                  <a:ext uri="{FF2B5EF4-FFF2-40B4-BE49-F238E27FC236}">
                    <a16:creationId xmlns:a16="http://schemas.microsoft.com/office/drawing/2014/main" id="{0BF5A326-C487-4787-A9E6-4736D7677328}"/>
                  </a:ext>
                </a:extLst>
              </p:cNvPr>
              <p:cNvSpPr/>
              <p:nvPr/>
            </p:nvSpPr>
            <p:spPr>
              <a:xfrm rot="10800000">
                <a:off x="6758500" y="4233036"/>
                <a:ext cx="504056" cy="272723"/>
              </a:xfrm>
              <a:prstGeom prst="triangle">
                <a:avLst/>
              </a:prstGeom>
              <a:solidFill>
                <a:srgbClr val="FFC000">
                  <a:alpha val="60000"/>
                </a:srgbClr>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楕円 59">
                <a:extLst>
                  <a:ext uri="{FF2B5EF4-FFF2-40B4-BE49-F238E27FC236}">
                    <a16:creationId xmlns:a16="http://schemas.microsoft.com/office/drawing/2014/main" id="{6B761431-EECE-4FEC-9CB9-7DFDD914807B}"/>
                  </a:ext>
                </a:extLst>
              </p:cNvPr>
              <p:cNvSpPr/>
              <p:nvPr/>
            </p:nvSpPr>
            <p:spPr>
              <a:xfrm>
                <a:off x="6758500" y="4171807"/>
                <a:ext cx="477796" cy="102735"/>
              </a:xfrm>
              <a:prstGeom prst="ellipse">
                <a:avLst/>
              </a:prstGeom>
              <a:solidFill>
                <a:schemeClr val="accent3">
                  <a:lumMod val="75000"/>
                  <a:alpha val="50000"/>
                </a:schemeClr>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56" name="直線コネクタ 55">
              <a:extLst>
                <a:ext uri="{FF2B5EF4-FFF2-40B4-BE49-F238E27FC236}">
                  <a16:creationId xmlns:a16="http://schemas.microsoft.com/office/drawing/2014/main" id="{C10E9B10-9D6B-4FA9-BA79-DFD3ACB766FE}"/>
                </a:ext>
              </a:extLst>
            </p:cNvPr>
            <p:cNvCxnSpPr>
              <a:cxnSpLocks/>
            </p:cNvCxnSpPr>
            <p:nvPr/>
          </p:nvCxnSpPr>
          <p:spPr>
            <a:xfrm flipH="1" flipV="1">
              <a:off x="7871243" y="1270935"/>
              <a:ext cx="54494" cy="1466335"/>
            </a:xfrm>
            <a:prstGeom prst="line">
              <a:avLst/>
            </a:prstGeom>
            <a:ln w="25400">
              <a:solidFill>
                <a:srgbClr val="DF0BF5"/>
              </a:solidFill>
            </a:ln>
          </p:spPr>
          <p:style>
            <a:lnRef idx="1">
              <a:schemeClr val="accent3"/>
            </a:lnRef>
            <a:fillRef idx="0">
              <a:schemeClr val="accent3"/>
            </a:fillRef>
            <a:effectRef idx="0">
              <a:schemeClr val="accent3"/>
            </a:effectRef>
            <a:fontRef idx="minor">
              <a:schemeClr val="tx1"/>
            </a:fontRef>
          </p:style>
        </p:cxnSp>
        <p:grpSp>
          <p:nvGrpSpPr>
            <p:cNvPr id="62" name="グループ化 61">
              <a:extLst>
                <a:ext uri="{FF2B5EF4-FFF2-40B4-BE49-F238E27FC236}">
                  <a16:creationId xmlns:a16="http://schemas.microsoft.com/office/drawing/2014/main" id="{D8446EF9-B740-49D0-BB23-23F969D65837}"/>
                </a:ext>
              </a:extLst>
            </p:cNvPr>
            <p:cNvGrpSpPr>
              <a:grpSpLocks noChangeAspect="1"/>
            </p:cNvGrpSpPr>
            <p:nvPr/>
          </p:nvGrpSpPr>
          <p:grpSpPr>
            <a:xfrm>
              <a:off x="7759643" y="2513276"/>
              <a:ext cx="326024" cy="216000"/>
              <a:chOff x="6758500" y="4171807"/>
              <a:chExt cx="504056" cy="333952"/>
            </a:xfrm>
          </p:grpSpPr>
          <p:sp>
            <p:nvSpPr>
              <p:cNvPr id="63" name="二等辺三角形 62">
                <a:extLst>
                  <a:ext uri="{FF2B5EF4-FFF2-40B4-BE49-F238E27FC236}">
                    <a16:creationId xmlns:a16="http://schemas.microsoft.com/office/drawing/2014/main" id="{3E519093-4CF2-486F-BC00-0734C2189007}"/>
                  </a:ext>
                </a:extLst>
              </p:cNvPr>
              <p:cNvSpPr/>
              <p:nvPr/>
            </p:nvSpPr>
            <p:spPr>
              <a:xfrm rot="10800000">
                <a:off x="6758500" y="4233036"/>
                <a:ext cx="504056" cy="272723"/>
              </a:xfrm>
              <a:prstGeom prst="triangle">
                <a:avLst/>
              </a:prstGeom>
              <a:solidFill>
                <a:srgbClr val="FFC000">
                  <a:alpha val="60000"/>
                </a:srgbClr>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楕円 63">
                <a:extLst>
                  <a:ext uri="{FF2B5EF4-FFF2-40B4-BE49-F238E27FC236}">
                    <a16:creationId xmlns:a16="http://schemas.microsoft.com/office/drawing/2014/main" id="{F7AA85A6-6876-4026-96A5-6B0EE5ADFDBC}"/>
                  </a:ext>
                </a:extLst>
              </p:cNvPr>
              <p:cNvSpPr/>
              <p:nvPr/>
            </p:nvSpPr>
            <p:spPr>
              <a:xfrm>
                <a:off x="6758500" y="4171807"/>
                <a:ext cx="477796" cy="102735"/>
              </a:xfrm>
              <a:prstGeom prst="ellipse">
                <a:avLst/>
              </a:prstGeom>
              <a:solidFill>
                <a:schemeClr val="accent3">
                  <a:lumMod val="75000"/>
                  <a:alpha val="56000"/>
                </a:schemeClr>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67" name="テキスト ボックス 66">
            <a:extLst>
              <a:ext uri="{FF2B5EF4-FFF2-40B4-BE49-F238E27FC236}">
                <a16:creationId xmlns:a16="http://schemas.microsoft.com/office/drawing/2014/main" id="{79B782B7-F147-4AB1-8220-EC10A0F80C77}"/>
              </a:ext>
            </a:extLst>
          </p:cNvPr>
          <p:cNvSpPr txBox="1"/>
          <p:nvPr/>
        </p:nvSpPr>
        <p:spPr>
          <a:xfrm>
            <a:off x="697649" y="5319192"/>
            <a:ext cx="6507137" cy="923330"/>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dirty="0"/>
              <a:t>物質が存在すると，一様等方宇宙の初期特異点では，一般に，時空の</a:t>
            </a:r>
            <a:r>
              <a:rPr kumimoji="1" lang="en-US" altLang="ja-JP" dirty="0"/>
              <a:t>Ricci</a:t>
            </a:r>
            <a:r>
              <a:rPr kumimoji="1" lang="ja-JP" altLang="en-US" dirty="0"/>
              <a:t>曲率・物質密度が発散</a:t>
            </a:r>
            <a:endParaRPr kumimoji="1" lang="en-US" altLang="ja-JP" dirty="0"/>
          </a:p>
          <a:p>
            <a:pPr marL="285750" indent="-285750">
              <a:buFont typeface="Arial" panose="020B0604020202020204" pitchFamily="34" charset="0"/>
              <a:buChar char="•"/>
            </a:pPr>
            <a:endParaRPr kumimoji="1" lang="ja-JP" altLang="en-US" dirty="0"/>
          </a:p>
        </p:txBody>
      </p:sp>
      <mc:AlternateContent xmlns:mc="http://schemas.openxmlformats.org/markup-compatibility/2006" xmlns:a14="http://schemas.microsoft.com/office/drawing/2010/main">
        <mc:Choice Requires="a14">
          <p:sp>
            <p:nvSpPr>
              <p:cNvPr id="69" name="テキスト ボックス 68">
                <a:extLst>
                  <a:ext uri="{FF2B5EF4-FFF2-40B4-BE49-F238E27FC236}">
                    <a16:creationId xmlns:a16="http://schemas.microsoft.com/office/drawing/2014/main" id="{A0FE50C6-2657-47A4-BD9E-130B181766E7}"/>
                  </a:ext>
                </a:extLst>
              </p:cNvPr>
              <p:cNvSpPr txBox="1"/>
              <p:nvPr/>
            </p:nvSpPr>
            <p:spPr>
              <a:xfrm>
                <a:off x="673626" y="4099626"/>
                <a:ext cx="6647816" cy="646331"/>
              </a:xfrm>
              <a:prstGeom prst="rect">
                <a:avLst/>
              </a:prstGeom>
              <a:noFill/>
            </p:spPr>
            <p:txBody>
              <a:bodyPr wrap="square">
                <a:spAutoFit/>
              </a:bodyPr>
              <a:lstStyle/>
              <a:p>
                <a:pPr marL="285750" indent="-285750">
                  <a:buFont typeface="Arial" panose="020B0604020202020204" pitchFamily="34" charset="0"/>
                  <a:buChar char="•"/>
                </a:pPr>
                <a:r>
                  <a:rPr kumimoji="1" lang="ja-JP" altLang="en-US" dirty="0"/>
                  <a:t>一様等方宇宙モデルでは，宇宙初期においてエネルギー密度</a:t>
                </a:r>
                <a14:m>
                  <m:oMath xmlns:m="http://schemas.openxmlformats.org/officeDocument/2006/math">
                    <m:r>
                      <a:rPr kumimoji="1" lang="en-US" altLang="ja-JP" b="0" i="1" smtClean="0">
                        <a:latin typeface="Cambria Math" panose="02040503050406030204" pitchFamily="18" charset="0"/>
                      </a:rPr>
                      <m:t>𝜌</m:t>
                    </m:r>
                  </m:oMath>
                </a14:m>
                <a:r>
                  <a:rPr kumimoji="1" lang="ja-JP" altLang="en-US" dirty="0"/>
                  <a:t>と圧力</a:t>
                </a:r>
                <a14:m>
                  <m:oMath xmlns:m="http://schemas.openxmlformats.org/officeDocument/2006/math">
                    <m:r>
                      <a:rPr kumimoji="1" lang="en-US" altLang="ja-JP" b="0" i="0" smtClean="0">
                        <a:latin typeface="Cambria Math" panose="02040503050406030204" pitchFamily="18" charset="0"/>
                      </a:rPr>
                      <m:t> </m:t>
                    </m:r>
                    <m:r>
                      <a:rPr kumimoji="1" lang="en-US" altLang="ja-JP" b="0" i="1" smtClean="0">
                        <a:latin typeface="Cambria Math" panose="02040503050406030204" pitchFamily="18" charset="0"/>
                      </a:rPr>
                      <m:t>𝑃</m:t>
                    </m:r>
                    <m:r>
                      <a:rPr kumimoji="1" lang="en-US" altLang="ja-JP" b="0" i="1" smtClean="0">
                        <a:latin typeface="Cambria Math" panose="02040503050406030204" pitchFamily="18" charset="0"/>
                      </a:rPr>
                      <m:t> </m:t>
                    </m:r>
                  </m:oMath>
                </a14:m>
                <a:r>
                  <a:rPr kumimoji="1" lang="ja-JP" altLang="en-US" dirty="0"/>
                  <a:t>が次の条件を満たせば，初期特異点が必ず存在</a:t>
                </a:r>
                <a:r>
                  <a:rPr kumimoji="1" lang="en-US" altLang="ja-JP" dirty="0"/>
                  <a:t>:</a:t>
                </a:r>
              </a:p>
            </p:txBody>
          </p:sp>
        </mc:Choice>
        <mc:Fallback xmlns="">
          <p:sp>
            <p:nvSpPr>
              <p:cNvPr id="69" name="テキスト ボックス 68">
                <a:extLst>
                  <a:ext uri="{FF2B5EF4-FFF2-40B4-BE49-F238E27FC236}">
                    <a16:creationId xmlns:a16="http://schemas.microsoft.com/office/drawing/2014/main" id="{A0FE50C6-2657-47A4-BD9E-130B181766E7}"/>
                  </a:ext>
                </a:extLst>
              </p:cNvPr>
              <p:cNvSpPr txBox="1">
                <a:spLocks noRot="1" noChangeAspect="1" noMove="1" noResize="1" noEditPoints="1" noAdjustHandles="1" noChangeArrowheads="1" noChangeShapeType="1" noTextEdit="1"/>
              </p:cNvSpPr>
              <p:nvPr/>
            </p:nvSpPr>
            <p:spPr>
              <a:xfrm>
                <a:off x="673626" y="4099626"/>
                <a:ext cx="6647816" cy="646331"/>
              </a:xfrm>
              <a:prstGeom prst="rect">
                <a:avLst/>
              </a:prstGeom>
              <a:blipFill>
                <a:blip r:embed="rId18"/>
                <a:stretch>
                  <a:fillRect l="-642" t="-7547" b="-15094"/>
                </a:stretch>
              </a:blipFill>
            </p:spPr>
            <p:txBody>
              <a:bodyPr/>
              <a:lstStyle/>
              <a:p>
                <a:r>
                  <a:rPr lang="ja-JP" altLang="en-US">
                    <a:noFill/>
                  </a:rPr>
                  <a:t> </a:t>
                </a:r>
              </a:p>
            </p:txBody>
          </p:sp>
        </mc:Fallback>
      </mc:AlternateContent>
      <p:sp>
        <p:nvSpPr>
          <p:cNvPr id="70" name="テキスト ボックス 69">
            <a:extLst>
              <a:ext uri="{FF2B5EF4-FFF2-40B4-BE49-F238E27FC236}">
                <a16:creationId xmlns:a16="http://schemas.microsoft.com/office/drawing/2014/main" id="{B4E5CC0B-58F3-43CE-9F0A-DF497F21FF13}"/>
              </a:ext>
            </a:extLst>
          </p:cNvPr>
          <p:cNvSpPr txBox="1"/>
          <p:nvPr/>
        </p:nvSpPr>
        <p:spPr>
          <a:xfrm>
            <a:off x="673626" y="1339358"/>
            <a:ext cx="3081139" cy="461665"/>
          </a:xfrm>
          <a:prstGeom prst="rect">
            <a:avLst/>
          </a:prstGeom>
          <a:noFill/>
        </p:spPr>
        <p:txBody>
          <a:bodyPr wrap="square" rtlCol="0">
            <a:spAutoFit/>
          </a:bodyPr>
          <a:lstStyle/>
          <a:p>
            <a:r>
              <a:rPr kumimoji="1" lang="ja-JP" altLang="en-US" sz="2400" dirty="0">
                <a:solidFill>
                  <a:srgbClr val="00B0F0"/>
                </a:solidFill>
                <a:effectLst>
                  <a:outerShdw blurRad="38100" dist="38100" dir="2700000" algn="tl">
                    <a:srgbClr val="000000">
                      <a:alpha val="43137"/>
                    </a:srgbClr>
                  </a:outerShdw>
                </a:effectLst>
              </a:rPr>
              <a:t>一様等方宇宙モデル</a:t>
            </a:r>
          </a:p>
        </p:txBody>
      </p:sp>
      <p:pic>
        <p:nvPicPr>
          <p:cNvPr id="77" name="図 76" descr="\documentclass{article}&#10;\input hkmac.tex&#10;\usepackage[usenames]{color}&#10;\input hkmac_color.tex&#10;\pagestyle{empty}&#10;\begin{document}&#10;$$&#10;\rho + 3P\ge0 \equivalent \ddot a\le0&#10;$$&#10;&#10;\end{document}" title="IguanaTex Bitmap Display">
            <a:extLst>
              <a:ext uri="{FF2B5EF4-FFF2-40B4-BE49-F238E27FC236}">
                <a16:creationId xmlns:a16="http://schemas.microsoft.com/office/drawing/2014/main" id="{ECE76FB8-A4D8-428B-97C8-C2636794C1D6}"/>
              </a:ext>
            </a:extLst>
          </p:cNvPr>
          <p:cNvPicPr>
            <a:picLocks noChangeAspect="1"/>
          </p:cNvPicPr>
          <p:nvPr>
            <p:custDataLst>
              <p:tags r:id="rId5"/>
            </p:custDataLst>
          </p:nvPr>
        </p:nvPicPr>
        <p:blipFill>
          <a:blip r:embed="rId19" cstate="print">
            <a:extLst>
              <a:ext uri="{28A0092B-C50C-407E-A947-70E740481C1C}">
                <a14:useLocalDpi xmlns:a14="http://schemas.microsoft.com/office/drawing/2010/main" val="0"/>
              </a:ext>
            </a:extLst>
          </a:blip>
          <a:stretch>
            <a:fillRect/>
          </a:stretch>
        </p:blipFill>
        <p:spPr>
          <a:xfrm>
            <a:off x="2679105" y="4889476"/>
            <a:ext cx="2372868" cy="231648"/>
          </a:xfrm>
          <a:prstGeom prst="rect">
            <a:avLst/>
          </a:prstGeom>
        </p:spPr>
      </p:pic>
      <p:sp>
        <p:nvSpPr>
          <p:cNvPr id="80" name="テキスト ボックス 79">
            <a:extLst>
              <a:ext uri="{FF2B5EF4-FFF2-40B4-BE49-F238E27FC236}">
                <a16:creationId xmlns:a16="http://schemas.microsoft.com/office/drawing/2014/main" id="{6E14A516-12D3-4B41-B651-4DAA7299D55E}"/>
              </a:ext>
            </a:extLst>
          </p:cNvPr>
          <p:cNvSpPr txBox="1"/>
          <p:nvPr/>
        </p:nvSpPr>
        <p:spPr>
          <a:xfrm>
            <a:off x="697649" y="1754210"/>
            <a:ext cx="4429491" cy="338554"/>
          </a:xfrm>
          <a:prstGeom prst="rect">
            <a:avLst/>
          </a:prstGeom>
          <a:noFill/>
        </p:spPr>
        <p:txBody>
          <a:bodyPr wrap="square" rtlCol="0">
            <a:spAutoFit/>
          </a:bodyPr>
          <a:lstStyle/>
          <a:p>
            <a:r>
              <a:rPr kumimoji="1" lang="en-US" altLang="ja-JP" sz="1600" dirty="0"/>
              <a:t>[Friedmann AA 1922, 1924; Robertson  HP 1929]</a:t>
            </a:r>
            <a:endParaRPr kumimoji="1" lang="ja-JP" altLang="en-US" sz="1600" dirty="0"/>
          </a:p>
        </p:txBody>
      </p:sp>
      <p:sp>
        <p:nvSpPr>
          <p:cNvPr id="4" name="平行四辺形 3">
            <a:extLst>
              <a:ext uri="{FF2B5EF4-FFF2-40B4-BE49-F238E27FC236}">
                <a16:creationId xmlns:a16="http://schemas.microsoft.com/office/drawing/2014/main" id="{71844E29-9BE6-4D97-A3D6-883C27B03C6A}"/>
              </a:ext>
            </a:extLst>
          </p:cNvPr>
          <p:cNvSpPr/>
          <p:nvPr/>
        </p:nvSpPr>
        <p:spPr>
          <a:xfrm>
            <a:off x="7420113" y="2806001"/>
            <a:ext cx="1606071" cy="493471"/>
          </a:xfrm>
          <a:prstGeom prst="parallelogram">
            <a:avLst>
              <a:gd name="adj" fmla="val 41269"/>
            </a:avLst>
          </a:prstGeom>
          <a:solidFill>
            <a:srgbClr val="FF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910BA788-C4FD-45DA-A76C-14FAA50E6729}"/>
                  </a:ext>
                </a:extLst>
              </p:cNvPr>
              <p:cNvSpPr txBox="1"/>
              <p:nvPr/>
            </p:nvSpPr>
            <p:spPr>
              <a:xfrm>
                <a:off x="8558909" y="2738528"/>
                <a:ext cx="40838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ja-JP" i="1" dirty="0" smtClean="0">
                              <a:solidFill>
                                <a:srgbClr val="FF0000"/>
                              </a:solidFill>
                              <a:latin typeface="Cambria Math" panose="02040503050406030204" pitchFamily="18" charset="0"/>
                            </a:rPr>
                          </m:ctrlPr>
                        </m:sSupPr>
                        <m:e>
                          <m:r>
                            <a:rPr lang="en-US" altLang="ja-JP" b="1" i="1" dirty="0" smtClean="0">
                              <a:solidFill>
                                <a:srgbClr val="FF0000"/>
                              </a:solidFill>
                              <a:latin typeface="Cambria Math" panose="02040503050406030204" pitchFamily="18" charset="0"/>
                            </a:rPr>
                            <m:t>𝑬</m:t>
                          </m:r>
                        </m:e>
                        <m:sup>
                          <m:r>
                            <a:rPr lang="en-US" altLang="ja-JP" i="1" dirty="0">
                              <a:solidFill>
                                <a:srgbClr val="FF0000"/>
                              </a:solidFill>
                              <a:latin typeface="Cambria Math" panose="02040503050406030204" pitchFamily="18" charset="0"/>
                            </a:rPr>
                            <m:t>3</m:t>
                          </m:r>
                        </m:sup>
                      </m:sSup>
                    </m:oMath>
                  </m:oMathPara>
                </a14:m>
                <a:endParaRPr kumimoji="1" lang="ja-JP" altLang="en-US" dirty="0"/>
              </a:p>
            </p:txBody>
          </p:sp>
        </mc:Choice>
        <mc:Fallback xmlns="">
          <p:sp>
            <p:nvSpPr>
              <p:cNvPr id="8" name="テキスト ボックス 7">
                <a:extLst>
                  <a:ext uri="{FF2B5EF4-FFF2-40B4-BE49-F238E27FC236}">
                    <a16:creationId xmlns:a16="http://schemas.microsoft.com/office/drawing/2014/main" id="{910BA788-C4FD-45DA-A76C-14FAA50E6729}"/>
                  </a:ext>
                </a:extLst>
              </p:cNvPr>
              <p:cNvSpPr txBox="1">
                <a:spLocks noRot="1" noChangeAspect="1" noMove="1" noResize="1" noEditPoints="1" noAdjustHandles="1" noChangeArrowheads="1" noChangeShapeType="1" noTextEdit="1"/>
              </p:cNvSpPr>
              <p:nvPr/>
            </p:nvSpPr>
            <p:spPr>
              <a:xfrm>
                <a:off x="8558909" y="2738528"/>
                <a:ext cx="408384" cy="369332"/>
              </a:xfrm>
              <a:prstGeom prst="rect">
                <a:avLst/>
              </a:prstGeom>
              <a:blipFill>
                <a:blip r:embed="rId20"/>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568069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fade">
                                      <p:cBhvr>
                                        <p:cTn id="13" dur="500"/>
                                        <p:tgtEl>
                                          <p:spTgt spid="5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fade">
                                      <p:cBhvr>
                                        <p:cTn id="18" dur="500"/>
                                        <p:tgtEl>
                                          <p:spTgt spid="47"/>
                                        </p:tgtEl>
                                      </p:cBhvr>
                                    </p:animEffect>
                                  </p:childTnLst>
                                </p:cTn>
                              </p:par>
                              <p:par>
                                <p:cTn id="19" presetID="10" presetClass="entr" presetSubtype="0" fill="hold" nodeType="withEffect">
                                  <p:stCondLst>
                                    <p:cond delay="0"/>
                                  </p:stCondLst>
                                  <p:childTnLst>
                                    <p:set>
                                      <p:cBhvr>
                                        <p:cTn id="20" dur="1" fill="hold">
                                          <p:stCondLst>
                                            <p:cond delay="0"/>
                                          </p:stCondLst>
                                        </p:cTn>
                                        <p:tgtEl>
                                          <p:spTgt spid="66"/>
                                        </p:tgtEl>
                                        <p:attrNameLst>
                                          <p:attrName>style.visibility</p:attrName>
                                        </p:attrNameLst>
                                      </p:cBhvr>
                                      <p:to>
                                        <p:strVal val="visible"/>
                                      </p:to>
                                    </p:set>
                                    <p:animEffect transition="in" filter="fade">
                                      <p:cBhvr>
                                        <p:cTn id="21" dur="500"/>
                                        <p:tgtEl>
                                          <p:spTgt spid="66"/>
                                        </p:tgtEl>
                                      </p:cBhvr>
                                    </p:animEffect>
                                  </p:childTnLst>
                                </p:cTn>
                              </p:par>
                              <p:par>
                                <p:cTn id="22" presetID="10" presetClass="entr" presetSubtype="0" fill="hold" nodeType="with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500"/>
                                        <p:tgtEl>
                                          <p:spTgt spid="6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fade">
                                      <p:cBhvr>
                                        <p:cTn id="35" dur="500"/>
                                        <p:tgtEl>
                                          <p:spTgt spid="69"/>
                                        </p:tgtEl>
                                      </p:cBhvr>
                                    </p:animEffect>
                                  </p:childTnLst>
                                </p:cTn>
                              </p:par>
                              <p:par>
                                <p:cTn id="36" presetID="10" presetClass="entr" presetSubtype="0" fill="hold" nodeType="with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fade">
                                      <p:cBhvr>
                                        <p:cTn id="38" dur="500"/>
                                        <p:tgtEl>
                                          <p:spTgt spid="7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7"/>
                                        </p:tgtEl>
                                        <p:attrNameLst>
                                          <p:attrName>style.visibility</p:attrName>
                                        </p:attrNameLst>
                                      </p:cBhvr>
                                      <p:to>
                                        <p:strVal val="visible"/>
                                      </p:to>
                                    </p:set>
                                    <p:animEffect transition="in" filter="fade">
                                      <p:cBhvr>
                                        <p:cTn id="4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9" grpId="0"/>
      <p:bldP spid="4" grpId="0" animBg="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810B584C-92FC-473D-A7F5-5B62E5758DA2}"/>
              </a:ext>
            </a:extLst>
          </p:cNvPr>
          <p:cNvSpPr>
            <a:spLocks noGrp="1"/>
          </p:cNvSpPr>
          <p:nvPr>
            <p:ph type="sldNum" sz="quarter" idx="12"/>
          </p:nvPr>
        </p:nvSpPr>
        <p:spPr>
          <a:xfrm>
            <a:off x="6694536" y="6381750"/>
            <a:ext cx="2133600" cy="365125"/>
          </a:xfrm>
        </p:spPr>
        <p:txBody>
          <a:bodyPr/>
          <a:lstStyle/>
          <a:p>
            <a:fld id="{93E195DB-F3B1-45FB-AF15-1376C6AEA06A}" type="slidenum">
              <a:rPr kumimoji="1" lang="ja-JP" altLang="en-US" smtClean="0"/>
              <a:t>5</a:t>
            </a:fld>
            <a:endParaRPr kumimoji="1" lang="ja-JP" altLang="en-US" dirty="0"/>
          </a:p>
        </p:txBody>
      </p:sp>
      <p:sp>
        <p:nvSpPr>
          <p:cNvPr id="4" name="テキスト ボックス 3">
            <a:extLst>
              <a:ext uri="{FF2B5EF4-FFF2-40B4-BE49-F238E27FC236}">
                <a16:creationId xmlns:a16="http://schemas.microsoft.com/office/drawing/2014/main" id="{2497D84B-7AB2-499F-965B-4D1A82868D16}"/>
              </a:ext>
            </a:extLst>
          </p:cNvPr>
          <p:cNvSpPr txBox="1"/>
          <p:nvPr/>
        </p:nvSpPr>
        <p:spPr>
          <a:xfrm>
            <a:off x="594806" y="568299"/>
            <a:ext cx="1968015" cy="461665"/>
          </a:xfrm>
          <a:prstGeom prst="rect">
            <a:avLst/>
          </a:prstGeom>
          <a:noFill/>
        </p:spPr>
        <p:txBody>
          <a:bodyPr wrap="square" rtlCol="0">
            <a:spAutoFit/>
          </a:bodyPr>
          <a:lstStyle/>
          <a:p>
            <a:r>
              <a:rPr kumimoji="1" lang="en-US" altLang="ja-JP" dirty="0"/>
              <a:t> </a:t>
            </a:r>
            <a:r>
              <a:rPr kumimoji="1" lang="en-US" altLang="ja-JP" sz="2400" dirty="0">
                <a:solidFill>
                  <a:srgbClr val="00B0F0"/>
                </a:solidFill>
                <a:effectLst>
                  <a:outerShdw blurRad="38100" dist="38100" dir="2700000" algn="tl">
                    <a:srgbClr val="000000">
                      <a:alpha val="43137"/>
                    </a:srgbClr>
                  </a:outerShdw>
                </a:effectLst>
              </a:rPr>
              <a:t>de Sitter</a:t>
            </a:r>
            <a:r>
              <a:rPr kumimoji="1" lang="ja-JP" altLang="en-US" sz="2400" dirty="0">
                <a:solidFill>
                  <a:srgbClr val="00B0F0"/>
                </a:solidFill>
                <a:effectLst>
                  <a:outerShdw blurRad="38100" dist="38100" dir="2700000" algn="tl">
                    <a:srgbClr val="000000">
                      <a:alpha val="43137"/>
                    </a:srgbClr>
                  </a:outerShdw>
                </a:effectLst>
              </a:rPr>
              <a:t>宇宙</a:t>
            </a:r>
            <a:endParaRPr kumimoji="1" lang="ja-JP" altLang="en-US" dirty="0">
              <a:solidFill>
                <a:srgbClr val="00B0F0"/>
              </a:solidFill>
              <a:effectLst>
                <a:outerShdw blurRad="38100" dist="38100" dir="2700000" algn="tl">
                  <a:srgbClr val="000000">
                    <a:alpha val="43137"/>
                  </a:srgbClr>
                </a:outerShdw>
              </a:effectLst>
            </a:endParaRPr>
          </a:p>
        </p:txBody>
      </p:sp>
      <p:pic>
        <p:nvPicPr>
          <p:cNvPr id="29" name="図 28" descr="\documentclass{article}&#10;\input hkmac.tex&#10;\usepackage[usenames]{color}&#10;\input hkmac_color.tex&#10;\pagestyle{empty}&#10;\begin{document}&#10;$$&#10;ds^2 = -d\tau^2 + H^{-2} \cosh^2(H\tau)d\sigma^2(S^3)&#10;$$&#10;&#10;\end{document}" title="IguanaTex Bitmap Display">
            <a:extLst>
              <a:ext uri="{FF2B5EF4-FFF2-40B4-BE49-F238E27FC236}">
                <a16:creationId xmlns:a16="http://schemas.microsoft.com/office/drawing/2014/main" id="{48529759-F321-46C5-A5BD-468434D3F049}"/>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1187624" y="1256164"/>
            <a:ext cx="4139184" cy="295656"/>
          </a:xfrm>
          <a:prstGeom prst="rect">
            <a:avLst/>
          </a:prstGeom>
        </p:spPr>
      </p:pic>
      <p:pic>
        <p:nvPicPr>
          <p:cNvPr id="6" name="図 5" descr="\documentclass{article}&#10;\input hkmac.tex&#10;\usepackage[usenames]{color}&#10;\input hkmac_color.tex&#10;\pagestyle{empty}&#10;\begin{document}&#10;$$&#10;=-dt^2 + e^{2Ht} d\bm{x}\cdot d\bm{x}&#10;$$&#10;&#10;\end{document}" title="IguanaTex Bitmap Display">
            <a:extLst>
              <a:ext uri="{FF2B5EF4-FFF2-40B4-BE49-F238E27FC236}">
                <a16:creationId xmlns:a16="http://schemas.microsoft.com/office/drawing/2014/main" id="{9B8C1171-98ED-4015-865F-31634DB67311}"/>
              </a:ext>
            </a:extLst>
          </p:cNvPr>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1619672" y="1778674"/>
            <a:ext cx="2342388" cy="240792"/>
          </a:xfrm>
          <a:prstGeom prst="rect">
            <a:avLst/>
          </a:prstGeom>
        </p:spPr>
      </p:pic>
      <p:pic>
        <p:nvPicPr>
          <p:cNvPr id="11" name="図 10" descr="グラフ&#10;&#10;自動的に生成された説明">
            <a:extLst>
              <a:ext uri="{FF2B5EF4-FFF2-40B4-BE49-F238E27FC236}">
                <a16:creationId xmlns:a16="http://schemas.microsoft.com/office/drawing/2014/main" id="{C696A27F-7FCB-44DB-9053-081A13BF2F4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52120" y="641383"/>
            <a:ext cx="3190800" cy="3190800"/>
          </a:xfrm>
          <a:prstGeom prst="rect">
            <a:avLst/>
          </a:prstGeom>
        </p:spPr>
      </p:pic>
      <p:sp>
        <p:nvSpPr>
          <p:cNvPr id="12" name="テキスト ボックス 11">
            <a:extLst>
              <a:ext uri="{FF2B5EF4-FFF2-40B4-BE49-F238E27FC236}">
                <a16:creationId xmlns:a16="http://schemas.microsoft.com/office/drawing/2014/main" id="{46C906F4-BBA1-47E8-88FE-DB3EE14A476E}"/>
              </a:ext>
            </a:extLst>
          </p:cNvPr>
          <p:cNvSpPr txBox="1"/>
          <p:nvPr/>
        </p:nvSpPr>
        <p:spPr>
          <a:xfrm>
            <a:off x="1043608" y="2296491"/>
            <a:ext cx="4896544" cy="923330"/>
          </a:xfrm>
          <a:prstGeom prst="rect">
            <a:avLst/>
          </a:prstGeom>
          <a:noFill/>
        </p:spPr>
        <p:txBody>
          <a:bodyPr wrap="square" rtlCol="0">
            <a:spAutoFit/>
          </a:bodyPr>
          <a:lstStyle/>
          <a:p>
            <a:r>
              <a:rPr kumimoji="1" lang="en-US" altLang="ja-JP" dirty="0"/>
              <a:t>Flat slice</a:t>
            </a:r>
            <a:r>
              <a:rPr kumimoji="1" lang="ja-JP" altLang="en-US" dirty="0"/>
              <a:t>での</a:t>
            </a:r>
            <a:r>
              <a:rPr kumimoji="1" lang="en-US" altLang="ja-JP" dirty="0"/>
              <a:t>de Sitter</a:t>
            </a:r>
            <a:r>
              <a:rPr kumimoji="1" lang="ja-JP" altLang="en-US" dirty="0"/>
              <a:t>宇宙の初期特異点は見かけの特異点．実は，光的超曲面で，その面を超えて時空は延長可能．</a:t>
            </a:r>
          </a:p>
        </p:txBody>
      </p:sp>
      <p:pic>
        <p:nvPicPr>
          <p:cNvPr id="14" name="図 13" descr="\documentclass{article}&#10;\input hkmac.tex&#10;\usepackage[usenames]{color}&#10;\input hkmac_color.tex&#10;\pagestyle{empty}&#10;\begin{document}&#10;$$&#10;(\rho=\Lambda,\ P=-\Lambda,\ \rho+3P=-2\Lambda&lt;0)&#10;$$&#10;&#10;\end{document}" title="IguanaTex Bitmap Display">
            <a:extLst>
              <a:ext uri="{FF2B5EF4-FFF2-40B4-BE49-F238E27FC236}">
                <a16:creationId xmlns:a16="http://schemas.microsoft.com/office/drawing/2014/main" id="{A6F9EA77-1C08-47DC-9CEF-EC253415B24D}"/>
              </a:ext>
            </a:extLst>
          </p:cNvPr>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2692350" y="671115"/>
            <a:ext cx="4157472" cy="256032"/>
          </a:xfrm>
          <a:prstGeom prst="rect">
            <a:avLst/>
          </a:prstGeom>
        </p:spPr>
      </p:pic>
      <p:sp>
        <p:nvSpPr>
          <p:cNvPr id="15" name="テキスト ボックス 14">
            <a:extLst>
              <a:ext uri="{FF2B5EF4-FFF2-40B4-BE49-F238E27FC236}">
                <a16:creationId xmlns:a16="http://schemas.microsoft.com/office/drawing/2014/main" id="{9CB621AD-6A24-49E3-BE2C-CCE15D668974}"/>
              </a:ext>
            </a:extLst>
          </p:cNvPr>
          <p:cNvSpPr txBox="1"/>
          <p:nvPr/>
        </p:nvSpPr>
        <p:spPr>
          <a:xfrm>
            <a:off x="686469" y="4055385"/>
            <a:ext cx="2182371" cy="461665"/>
          </a:xfrm>
          <a:prstGeom prst="rect">
            <a:avLst/>
          </a:prstGeom>
          <a:noFill/>
        </p:spPr>
        <p:txBody>
          <a:bodyPr wrap="square" rtlCol="0">
            <a:spAutoFit/>
          </a:bodyPr>
          <a:lstStyle/>
          <a:p>
            <a:r>
              <a:rPr kumimoji="1" lang="en-US" altLang="ja-JP" dirty="0"/>
              <a:t> </a:t>
            </a:r>
            <a:r>
              <a:rPr kumimoji="1" lang="en-US" altLang="ja-JP" sz="2400" dirty="0">
                <a:solidFill>
                  <a:srgbClr val="00B0F0"/>
                </a:solidFill>
                <a:effectLst>
                  <a:outerShdw blurRad="38100" dist="38100" dir="2700000" algn="tl">
                    <a:srgbClr val="000000">
                      <a:alpha val="43137"/>
                    </a:srgbClr>
                  </a:outerShdw>
                </a:effectLst>
              </a:rPr>
              <a:t>Big-Rip </a:t>
            </a:r>
            <a:r>
              <a:rPr kumimoji="1" lang="ja-JP" altLang="en-US" sz="2400" dirty="0">
                <a:solidFill>
                  <a:srgbClr val="00B0F0"/>
                </a:solidFill>
                <a:effectLst>
                  <a:outerShdw blurRad="38100" dist="38100" dir="2700000" algn="tl">
                    <a:srgbClr val="000000">
                      <a:alpha val="43137"/>
                    </a:srgbClr>
                  </a:outerShdw>
                </a:effectLst>
              </a:rPr>
              <a:t>特異点</a:t>
            </a:r>
            <a:endParaRPr kumimoji="1" lang="ja-JP" altLang="en-US" dirty="0">
              <a:solidFill>
                <a:srgbClr val="00B0F0"/>
              </a:solidFill>
              <a:effectLst>
                <a:outerShdw blurRad="38100" dist="38100" dir="2700000" algn="tl">
                  <a:srgbClr val="000000">
                    <a:alpha val="43137"/>
                  </a:srgbClr>
                </a:outerShdw>
              </a:effectLst>
            </a:endParaRPr>
          </a:p>
        </p:txBody>
      </p:sp>
      <p:cxnSp>
        <p:nvCxnSpPr>
          <p:cNvPr id="18" name="直線矢印コネクタ 17">
            <a:extLst>
              <a:ext uri="{FF2B5EF4-FFF2-40B4-BE49-F238E27FC236}">
                <a16:creationId xmlns:a16="http://schemas.microsoft.com/office/drawing/2014/main" id="{164C06D5-3023-4EDF-86AD-DA28AA78B2E3}"/>
              </a:ext>
            </a:extLst>
          </p:cNvPr>
          <p:cNvCxnSpPr/>
          <p:nvPr/>
        </p:nvCxnSpPr>
        <p:spPr>
          <a:xfrm flipV="1">
            <a:off x="6553200" y="1964034"/>
            <a:ext cx="0" cy="620489"/>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235407D2-E8D3-4EB7-A9F2-A499C5439C7D}"/>
                  </a:ext>
                </a:extLst>
              </p:cNvPr>
              <p:cNvSpPr txBox="1"/>
              <p:nvPr/>
            </p:nvSpPr>
            <p:spPr>
              <a:xfrm>
                <a:off x="6314232" y="2071887"/>
                <a:ext cx="17863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solidFill>
                            <a:srgbClr val="92D050"/>
                          </a:solidFill>
                          <a:latin typeface="Cambria Math" panose="02040503050406030204" pitchFamily="18" charset="0"/>
                        </a:rPr>
                        <m:t>𝜏</m:t>
                      </m:r>
                    </m:oMath>
                  </m:oMathPara>
                </a14:m>
                <a:endParaRPr kumimoji="1" lang="ja-JP" altLang="en-US" sz="2000" dirty="0">
                  <a:solidFill>
                    <a:srgbClr val="92D050"/>
                  </a:solidFill>
                </a:endParaRPr>
              </a:p>
            </p:txBody>
          </p:sp>
        </mc:Choice>
        <mc:Fallback xmlns="">
          <p:sp>
            <p:nvSpPr>
              <p:cNvPr id="19" name="テキスト ボックス 18">
                <a:extLst>
                  <a:ext uri="{FF2B5EF4-FFF2-40B4-BE49-F238E27FC236}">
                    <a16:creationId xmlns:a16="http://schemas.microsoft.com/office/drawing/2014/main" id="{235407D2-E8D3-4EB7-A9F2-A499C5439C7D}"/>
                  </a:ext>
                </a:extLst>
              </p:cNvPr>
              <p:cNvSpPr txBox="1">
                <a:spLocks noRot="1" noChangeAspect="1" noMove="1" noResize="1" noEditPoints="1" noAdjustHandles="1" noChangeArrowheads="1" noChangeShapeType="1" noTextEdit="1"/>
              </p:cNvSpPr>
              <p:nvPr/>
            </p:nvSpPr>
            <p:spPr>
              <a:xfrm>
                <a:off x="6314232" y="2071887"/>
                <a:ext cx="178639" cy="307777"/>
              </a:xfrm>
              <a:prstGeom prst="rect">
                <a:avLst/>
              </a:prstGeom>
              <a:blipFill>
                <a:blip r:embed="rId10"/>
                <a:stretch>
                  <a:fillRect l="-20690" r="-17241"/>
                </a:stretch>
              </a:blipFill>
            </p:spPr>
            <p:txBody>
              <a:bodyPr/>
              <a:lstStyle/>
              <a:p>
                <a:r>
                  <a:rPr lang="ja-JP" altLang="en-US">
                    <a:noFill/>
                  </a:rPr>
                  <a:t> </a:t>
                </a:r>
              </a:p>
            </p:txBody>
          </p:sp>
        </mc:Fallback>
      </mc:AlternateContent>
      <p:cxnSp>
        <p:nvCxnSpPr>
          <p:cNvPr id="21" name="直線矢印コネクタ 20">
            <a:extLst>
              <a:ext uri="{FF2B5EF4-FFF2-40B4-BE49-F238E27FC236}">
                <a16:creationId xmlns:a16="http://schemas.microsoft.com/office/drawing/2014/main" id="{A4E3DC3B-BC13-4404-B95A-EABA5D70CC24}"/>
              </a:ext>
            </a:extLst>
          </p:cNvPr>
          <p:cNvCxnSpPr/>
          <p:nvPr/>
        </p:nvCxnSpPr>
        <p:spPr>
          <a:xfrm flipV="1">
            <a:off x="7620000" y="1864443"/>
            <a:ext cx="408384" cy="409835"/>
          </a:xfrm>
          <a:prstGeom prst="straightConnector1">
            <a:avLst/>
          </a:prstGeom>
          <a:ln w="15875">
            <a:solidFill>
              <a:srgbClr val="0F0FFD"/>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テキスト ボックス 21">
                <a:extLst>
                  <a:ext uri="{FF2B5EF4-FFF2-40B4-BE49-F238E27FC236}">
                    <a16:creationId xmlns:a16="http://schemas.microsoft.com/office/drawing/2014/main" id="{5D519FB2-4CE9-4285-B495-4FEBC3B9891B}"/>
                  </a:ext>
                </a:extLst>
              </p:cNvPr>
              <p:cNvSpPr txBox="1"/>
              <p:nvPr/>
            </p:nvSpPr>
            <p:spPr>
              <a:xfrm>
                <a:off x="7834678" y="2017717"/>
                <a:ext cx="146707"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solidFill>
                            <a:srgbClr val="065FF0"/>
                          </a:solidFill>
                          <a:latin typeface="Cambria Math" panose="02040503050406030204" pitchFamily="18" charset="0"/>
                        </a:rPr>
                        <m:t>𝑡</m:t>
                      </m:r>
                    </m:oMath>
                  </m:oMathPara>
                </a14:m>
                <a:endParaRPr kumimoji="1" lang="ja-JP" altLang="en-US" sz="1600" dirty="0">
                  <a:solidFill>
                    <a:srgbClr val="065FF0"/>
                  </a:solidFill>
                </a:endParaRPr>
              </a:p>
            </p:txBody>
          </p:sp>
        </mc:Choice>
        <mc:Fallback xmlns="">
          <p:sp>
            <p:nvSpPr>
              <p:cNvPr id="22" name="テキスト ボックス 21">
                <a:extLst>
                  <a:ext uri="{FF2B5EF4-FFF2-40B4-BE49-F238E27FC236}">
                    <a16:creationId xmlns:a16="http://schemas.microsoft.com/office/drawing/2014/main" id="{5D519FB2-4CE9-4285-B495-4FEBC3B9891B}"/>
                  </a:ext>
                </a:extLst>
              </p:cNvPr>
              <p:cNvSpPr txBox="1">
                <a:spLocks noRot="1" noChangeAspect="1" noMove="1" noResize="1" noEditPoints="1" noAdjustHandles="1" noChangeArrowheads="1" noChangeShapeType="1" noTextEdit="1"/>
              </p:cNvSpPr>
              <p:nvPr/>
            </p:nvSpPr>
            <p:spPr>
              <a:xfrm>
                <a:off x="7834678" y="2017717"/>
                <a:ext cx="146707" cy="307777"/>
              </a:xfrm>
              <a:prstGeom prst="rect">
                <a:avLst/>
              </a:prstGeom>
              <a:blipFill>
                <a:blip r:embed="rId11"/>
                <a:stretch>
                  <a:fillRect l="-41667" r="-37500" b="-4000"/>
                </a:stretch>
              </a:blipFill>
            </p:spPr>
            <p:txBody>
              <a:bodyPr/>
              <a:lstStyle/>
              <a:p>
                <a:r>
                  <a:rPr lang="ja-JP" altLang="en-US">
                    <a:noFill/>
                  </a:rPr>
                  <a:t> </a:t>
                </a:r>
              </a:p>
            </p:txBody>
          </p:sp>
        </mc:Fallback>
      </mc:AlternateContent>
      <p:cxnSp>
        <p:nvCxnSpPr>
          <p:cNvPr id="24" name="直線矢印コネクタ 23">
            <a:extLst>
              <a:ext uri="{FF2B5EF4-FFF2-40B4-BE49-F238E27FC236}">
                <a16:creationId xmlns:a16="http://schemas.microsoft.com/office/drawing/2014/main" id="{B32F587A-5AF7-4105-B17D-2B7230727ED5}"/>
              </a:ext>
            </a:extLst>
          </p:cNvPr>
          <p:cNvCxnSpPr>
            <a:cxnSpLocks/>
          </p:cNvCxnSpPr>
          <p:nvPr/>
        </p:nvCxnSpPr>
        <p:spPr>
          <a:xfrm flipH="1">
            <a:off x="7824192" y="2650144"/>
            <a:ext cx="146707" cy="2160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テキスト ボックス 26">
                <a:extLst>
                  <a:ext uri="{FF2B5EF4-FFF2-40B4-BE49-F238E27FC236}">
                    <a16:creationId xmlns:a16="http://schemas.microsoft.com/office/drawing/2014/main" id="{0A069D59-27E6-4FDC-A762-82A3D0CC0E2A}"/>
                  </a:ext>
                </a:extLst>
              </p:cNvPr>
              <p:cNvSpPr txBox="1"/>
              <p:nvPr/>
            </p:nvSpPr>
            <p:spPr>
              <a:xfrm>
                <a:off x="7824192" y="2393003"/>
                <a:ext cx="81676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𝑡</m:t>
                      </m:r>
                      <m:r>
                        <a:rPr kumimoji="1" lang="en-US" altLang="ja-JP" b="0" i="1" smtClean="0">
                          <a:latin typeface="Cambria Math" panose="02040503050406030204" pitchFamily="18" charset="0"/>
                        </a:rPr>
                        <m:t>=−∞</m:t>
                      </m:r>
                    </m:oMath>
                  </m:oMathPara>
                </a14:m>
                <a:endParaRPr kumimoji="1" lang="ja-JP" altLang="en-US" dirty="0"/>
              </a:p>
            </p:txBody>
          </p:sp>
        </mc:Choice>
        <mc:Fallback xmlns="">
          <p:sp>
            <p:nvSpPr>
              <p:cNvPr id="27" name="テキスト ボックス 26">
                <a:extLst>
                  <a:ext uri="{FF2B5EF4-FFF2-40B4-BE49-F238E27FC236}">
                    <a16:creationId xmlns:a16="http://schemas.microsoft.com/office/drawing/2014/main" id="{0A069D59-27E6-4FDC-A762-82A3D0CC0E2A}"/>
                  </a:ext>
                </a:extLst>
              </p:cNvPr>
              <p:cNvSpPr txBox="1">
                <a:spLocks noRot="1" noChangeAspect="1" noMove="1" noResize="1" noEditPoints="1" noAdjustHandles="1" noChangeArrowheads="1" noChangeShapeType="1" noTextEdit="1"/>
              </p:cNvSpPr>
              <p:nvPr/>
            </p:nvSpPr>
            <p:spPr>
              <a:xfrm>
                <a:off x="7824192" y="2393003"/>
                <a:ext cx="816762" cy="276999"/>
              </a:xfrm>
              <a:prstGeom prst="rect">
                <a:avLst/>
              </a:prstGeom>
              <a:blipFill>
                <a:blip r:embed="rId12"/>
                <a:stretch>
                  <a:fillRect l="-5224" r="-3731" b="-4444"/>
                </a:stretch>
              </a:blipFill>
            </p:spPr>
            <p:txBody>
              <a:bodyPr/>
              <a:lstStyle/>
              <a:p>
                <a:r>
                  <a:rPr lang="ja-JP" altLang="en-US">
                    <a:noFill/>
                  </a:rPr>
                  <a:t> </a:t>
                </a:r>
              </a:p>
            </p:txBody>
          </p:sp>
        </mc:Fallback>
      </mc:AlternateContent>
      <p:pic>
        <p:nvPicPr>
          <p:cNvPr id="40" name="図 39" descr="\documentclass{article}&#10;\input hkmac.tex&#10;\usepackage[usenames]{color}&#10;\input hkmac_color.tex&#10;\pagestyle{empty}&#10;\begin{document}&#10;$$&#10;a(t)\propto \frac1{(t_*-t)^\gamma},\quad&#10;\rho \propto \frac1{(t_*-t)^2}&#10;$$&#10;&#10;\end{document}" title="IguanaTex Bitmap Display">
            <a:extLst>
              <a:ext uri="{FF2B5EF4-FFF2-40B4-BE49-F238E27FC236}">
                <a16:creationId xmlns:a16="http://schemas.microsoft.com/office/drawing/2014/main" id="{EA03BF46-7D3B-48F8-8CDE-720854A07599}"/>
              </a:ext>
            </a:extLst>
          </p:cNvPr>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1026346" y="4740252"/>
            <a:ext cx="3285744" cy="579120"/>
          </a:xfrm>
          <a:prstGeom prst="rect">
            <a:avLst/>
          </a:prstGeom>
        </p:spPr>
      </p:pic>
      <p:pic>
        <p:nvPicPr>
          <p:cNvPr id="38" name="図 37" descr="ダイアグラム が含まれている画像&#10;&#10;自動的に生成された説明">
            <a:extLst>
              <a:ext uri="{FF2B5EF4-FFF2-40B4-BE49-F238E27FC236}">
                <a16:creationId xmlns:a16="http://schemas.microsoft.com/office/drawing/2014/main" id="{E5B11EE8-D2DD-4994-8A50-A4CCDC8BD4B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148064" y="4069573"/>
            <a:ext cx="2185148" cy="1794032"/>
          </a:xfrm>
          <a:prstGeom prst="rect">
            <a:avLst/>
          </a:prstGeom>
        </p:spPr>
      </p:pic>
      <mc:AlternateContent xmlns:mc="http://schemas.openxmlformats.org/markup-compatibility/2006" xmlns:a14="http://schemas.microsoft.com/office/drawing/2010/main">
        <mc:Choice Requires="a14">
          <p:sp>
            <p:nvSpPr>
              <p:cNvPr id="41" name="テキスト ボックス 40">
                <a:extLst>
                  <a:ext uri="{FF2B5EF4-FFF2-40B4-BE49-F238E27FC236}">
                    <a16:creationId xmlns:a16="http://schemas.microsoft.com/office/drawing/2014/main" id="{7B694EEF-A820-4068-8918-C1A4B5D7B424}"/>
                  </a:ext>
                </a:extLst>
              </p:cNvPr>
              <p:cNvSpPr txBox="1"/>
              <p:nvPr/>
            </p:nvSpPr>
            <p:spPr>
              <a:xfrm>
                <a:off x="7360695" y="4286217"/>
                <a:ext cx="808491" cy="276999"/>
              </a:xfrm>
              <a:prstGeom prst="rect">
                <a:avLst/>
              </a:prstGeom>
              <a:noFill/>
            </p:spPr>
            <p:txBody>
              <a:bodyPr wrap="none" lIns="0" tIns="0" rIns="0" bIns="0" rtlCol="0">
                <a:spAutoFit/>
              </a:bodyPr>
              <a:lstStyle/>
              <a:p>
                <a14:m>
                  <m:oMath xmlns:m="http://schemas.openxmlformats.org/officeDocument/2006/math">
                    <m:r>
                      <a:rPr kumimoji="1" lang="en-US" altLang="ja-JP" b="0" i="1" smtClean="0">
                        <a:latin typeface="Cambria Math" panose="02040503050406030204" pitchFamily="18" charset="0"/>
                      </a:rPr>
                      <m:t>𝑡</m:t>
                    </m:r>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𝑡</m:t>
                        </m:r>
                      </m:e>
                      <m:sub>
                        <m:r>
                          <a:rPr kumimoji="1" lang="en-US" altLang="ja-JP" b="0" i="1" smtClean="0">
                            <a:latin typeface="Cambria Math" panose="02040503050406030204" pitchFamily="18" charset="0"/>
                          </a:rPr>
                          <m:t>∗</m:t>
                        </m:r>
                      </m:sub>
                    </m:sSub>
                  </m:oMath>
                </a14:m>
                <a:r>
                  <a:rPr kumimoji="1" lang="ja-JP" altLang="en-US" dirty="0"/>
                  <a:t>面</a:t>
                </a:r>
              </a:p>
            </p:txBody>
          </p:sp>
        </mc:Choice>
        <mc:Fallback xmlns="">
          <p:sp>
            <p:nvSpPr>
              <p:cNvPr id="41" name="テキスト ボックス 40">
                <a:extLst>
                  <a:ext uri="{FF2B5EF4-FFF2-40B4-BE49-F238E27FC236}">
                    <a16:creationId xmlns:a16="http://schemas.microsoft.com/office/drawing/2014/main" id="{7B694EEF-A820-4068-8918-C1A4B5D7B424}"/>
                  </a:ext>
                </a:extLst>
              </p:cNvPr>
              <p:cNvSpPr txBox="1">
                <a:spLocks noRot="1" noChangeAspect="1" noMove="1" noResize="1" noEditPoints="1" noAdjustHandles="1" noChangeArrowheads="1" noChangeShapeType="1" noTextEdit="1"/>
              </p:cNvSpPr>
              <p:nvPr/>
            </p:nvSpPr>
            <p:spPr>
              <a:xfrm>
                <a:off x="7360695" y="4286217"/>
                <a:ext cx="808491" cy="276999"/>
              </a:xfrm>
              <a:prstGeom prst="rect">
                <a:avLst/>
              </a:prstGeom>
              <a:blipFill>
                <a:blip r:embed="rId15"/>
                <a:stretch>
                  <a:fillRect l="-9023" t="-34783" r="-17293" b="-43478"/>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241870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29D6C46-27DF-4D68-B704-C989F9D9BF85}"/>
              </a:ext>
            </a:extLst>
          </p:cNvPr>
          <p:cNvSpPr>
            <a:spLocks noGrp="1"/>
          </p:cNvSpPr>
          <p:nvPr>
            <p:ph type="title"/>
          </p:nvPr>
        </p:nvSpPr>
        <p:spPr/>
        <p:txBody>
          <a:bodyPr/>
          <a:lstStyle/>
          <a:p>
            <a:r>
              <a:rPr lang="ja-JP" altLang="en-US" i="0" dirty="0"/>
              <a:t>局在した特異点</a:t>
            </a:r>
          </a:p>
        </p:txBody>
      </p:sp>
      <p:sp>
        <p:nvSpPr>
          <p:cNvPr id="2" name="スライド番号プレースホルダー 1">
            <a:extLst>
              <a:ext uri="{FF2B5EF4-FFF2-40B4-BE49-F238E27FC236}">
                <a16:creationId xmlns:a16="http://schemas.microsoft.com/office/drawing/2014/main" id="{EDE902DB-0B5E-4EC3-B756-4B999A03A104}"/>
              </a:ext>
            </a:extLst>
          </p:cNvPr>
          <p:cNvSpPr>
            <a:spLocks noGrp="1"/>
          </p:cNvSpPr>
          <p:nvPr>
            <p:ph type="sldNum" sz="quarter" idx="12"/>
          </p:nvPr>
        </p:nvSpPr>
        <p:spPr/>
        <p:txBody>
          <a:bodyPr/>
          <a:lstStyle/>
          <a:p>
            <a:fld id="{93E195DB-F3B1-45FB-AF15-1376C6AEA06A}" type="slidenum">
              <a:rPr kumimoji="1" lang="ja-JP" altLang="en-US" smtClean="0"/>
              <a:t>6</a:t>
            </a:fld>
            <a:endParaRPr kumimoji="1" lang="ja-JP" altLang="en-US"/>
          </a:p>
        </p:txBody>
      </p:sp>
      <p:sp>
        <p:nvSpPr>
          <p:cNvPr id="4" name="テキスト ボックス 3">
            <a:extLst>
              <a:ext uri="{FF2B5EF4-FFF2-40B4-BE49-F238E27FC236}">
                <a16:creationId xmlns:a16="http://schemas.microsoft.com/office/drawing/2014/main" id="{D778151A-6207-4BFD-8D18-46580F386855}"/>
              </a:ext>
            </a:extLst>
          </p:cNvPr>
          <p:cNvSpPr txBox="1"/>
          <p:nvPr/>
        </p:nvSpPr>
        <p:spPr>
          <a:xfrm>
            <a:off x="762368" y="1197233"/>
            <a:ext cx="3312368" cy="461665"/>
          </a:xfrm>
          <a:prstGeom prst="rect">
            <a:avLst/>
          </a:prstGeom>
          <a:noFill/>
        </p:spPr>
        <p:txBody>
          <a:bodyPr wrap="square" rtlCol="0">
            <a:spAutoFit/>
          </a:bodyPr>
          <a:lstStyle/>
          <a:p>
            <a:r>
              <a:rPr lang="en-US" altLang="ja-JP" sz="2400" dirty="0">
                <a:solidFill>
                  <a:srgbClr val="00B0F0"/>
                </a:solidFill>
                <a:effectLst>
                  <a:outerShdw blurRad="38100" dist="38100" dir="2700000" algn="tl">
                    <a:srgbClr val="000000">
                      <a:alpha val="43137"/>
                    </a:srgbClr>
                  </a:outerShdw>
                </a:effectLst>
              </a:rPr>
              <a:t>Schwarzschild</a:t>
            </a:r>
            <a:r>
              <a:rPr lang="ja-JP" altLang="en-US" sz="2400" dirty="0">
                <a:solidFill>
                  <a:srgbClr val="00B0F0"/>
                </a:solidFill>
                <a:effectLst>
                  <a:outerShdw blurRad="38100" dist="38100" dir="2700000" algn="tl">
                    <a:srgbClr val="000000">
                      <a:alpha val="43137"/>
                    </a:srgbClr>
                  </a:outerShdw>
                </a:effectLst>
              </a:rPr>
              <a:t>解</a:t>
            </a:r>
            <a:endParaRPr kumimoji="1" lang="ja-JP" altLang="en-US" sz="2400" dirty="0">
              <a:solidFill>
                <a:srgbClr val="00B0F0"/>
              </a:solidFill>
              <a:effectLst>
                <a:outerShdw blurRad="38100" dist="38100" dir="2700000" algn="tl">
                  <a:srgbClr val="000000">
                    <a:alpha val="43137"/>
                  </a:srgbClr>
                </a:outerShdw>
              </a:effectLst>
            </a:endParaRPr>
          </a:p>
        </p:txBody>
      </p:sp>
      <p:pic>
        <p:nvPicPr>
          <p:cNvPr id="19" name="図 18" descr="\documentclass{article}&#10;\input hkmac.tex&#10;\usepackage[usenames]{color}&#10;\input hkmac_color.tex&#10;\pagestyle{empty}&#10;\begin{document}&#10;$$&#10;ds^2=-f(r)c^2dt^2 + \frac{dr^2}{f(r)}&#10;  +r^2 d\Omega^2&#10;$$&#10;&#10;\end{document}" title="IguanaTex Bitmap Display">
            <a:extLst>
              <a:ext uri="{FF2B5EF4-FFF2-40B4-BE49-F238E27FC236}">
                <a16:creationId xmlns:a16="http://schemas.microsoft.com/office/drawing/2014/main" id="{0C021897-390B-461B-BDC5-C203C9782F7A}"/>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936251" y="2100522"/>
            <a:ext cx="3561910" cy="596583"/>
          </a:xfrm>
          <a:prstGeom prst="rect">
            <a:avLst/>
          </a:prstGeom>
        </p:spPr>
      </p:pic>
      <p:sp>
        <p:nvSpPr>
          <p:cNvPr id="6" name="テキスト ボックス 5">
            <a:extLst>
              <a:ext uri="{FF2B5EF4-FFF2-40B4-BE49-F238E27FC236}">
                <a16:creationId xmlns:a16="http://schemas.microsoft.com/office/drawing/2014/main" id="{2256145B-E7F4-4505-9689-CE691A12BBDB}"/>
              </a:ext>
            </a:extLst>
          </p:cNvPr>
          <p:cNvSpPr txBox="1"/>
          <p:nvPr/>
        </p:nvSpPr>
        <p:spPr>
          <a:xfrm>
            <a:off x="783482" y="1605182"/>
            <a:ext cx="2736304" cy="369332"/>
          </a:xfrm>
          <a:prstGeom prst="rect">
            <a:avLst/>
          </a:prstGeom>
          <a:noFill/>
        </p:spPr>
        <p:txBody>
          <a:bodyPr wrap="square" rtlCol="0">
            <a:spAutoFit/>
          </a:bodyPr>
          <a:lstStyle/>
          <a:p>
            <a:r>
              <a:rPr kumimoji="1" lang="en-US" altLang="ja-JP" dirty="0"/>
              <a:t>[Schwarzschild K 1916] </a:t>
            </a:r>
            <a:endParaRPr kumimoji="1" lang="ja-JP" altLang="en-US" dirty="0"/>
          </a:p>
        </p:txBody>
      </p:sp>
      <p:pic>
        <p:nvPicPr>
          <p:cNvPr id="10" name="図 9" descr="\documentclass{article}&#10;\input hkmac.tex&#10;\usepackage[usenames]{color}&#10;\input hkmac_color.tex&#10;\pagestyle{empty}&#10;\begin{document}&#10;$$&#10;f(r)=1-\frac{r_h}{r};\quad&#10;r_h=\frac{2GM}{c^2}&#10;$$&#10;&#10;\end{document}" title="IguanaTex Bitmap Display">
            <a:extLst>
              <a:ext uri="{FF2B5EF4-FFF2-40B4-BE49-F238E27FC236}">
                <a16:creationId xmlns:a16="http://schemas.microsoft.com/office/drawing/2014/main" id="{636E70A0-7990-45FA-8086-253DF5117EA5}"/>
              </a:ext>
            </a:extLst>
          </p:cNvPr>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5095741" y="2087460"/>
            <a:ext cx="3112008" cy="525780"/>
          </a:xfrm>
          <a:prstGeom prst="rect">
            <a:avLst/>
          </a:prstGeom>
        </p:spPr>
      </p:pic>
      <p:sp>
        <p:nvSpPr>
          <p:cNvPr id="60" name="テキスト ボックス 59">
            <a:extLst>
              <a:ext uri="{FF2B5EF4-FFF2-40B4-BE49-F238E27FC236}">
                <a16:creationId xmlns:a16="http://schemas.microsoft.com/office/drawing/2014/main" id="{4970CE18-6303-4B95-88C5-762A0CE9E4AE}"/>
              </a:ext>
            </a:extLst>
          </p:cNvPr>
          <p:cNvSpPr txBox="1"/>
          <p:nvPr/>
        </p:nvSpPr>
        <p:spPr>
          <a:xfrm>
            <a:off x="810048" y="2931736"/>
            <a:ext cx="7510704" cy="707886"/>
          </a:xfrm>
          <a:prstGeom prst="rect">
            <a:avLst/>
          </a:prstGeom>
          <a:noFill/>
        </p:spPr>
        <p:txBody>
          <a:bodyPr wrap="square" rtlCol="0">
            <a:spAutoFit/>
          </a:bodyPr>
          <a:lstStyle/>
          <a:p>
            <a:r>
              <a:rPr kumimoji="1" lang="ja-JP" altLang="en-US" sz="2000" dirty="0"/>
              <a:t>無限遠で重力がゼロとなる</a:t>
            </a:r>
            <a:r>
              <a:rPr kumimoji="1" lang="en-US" altLang="ja-JP" sz="2000" dirty="0"/>
              <a:t>Einstein</a:t>
            </a:r>
            <a:r>
              <a:rPr kumimoji="1" lang="ja-JP" altLang="en-US" sz="2000" dirty="0"/>
              <a:t>方程式の球対称真空解は一意的</a:t>
            </a:r>
            <a:r>
              <a:rPr kumimoji="1" lang="en-US" altLang="ja-JP" sz="2000" dirty="0"/>
              <a:t> [</a:t>
            </a:r>
            <a:r>
              <a:rPr kumimoji="1" lang="en-US" altLang="ja-JP" sz="2000" dirty="0" err="1"/>
              <a:t>Birkhoff’s</a:t>
            </a:r>
            <a:r>
              <a:rPr kumimoji="1" lang="en-US" altLang="ja-JP" sz="2000" dirty="0"/>
              <a:t> theorem (1923)]</a:t>
            </a:r>
          </a:p>
        </p:txBody>
      </p:sp>
      <p:sp>
        <p:nvSpPr>
          <p:cNvPr id="61" name="テキスト ボックス 60">
            <a:extLst>
              <a:ext uri="{FF2B5EF4-FFF2-40B4-BE49-F238E27FC236}">
                <a16:creationId xmlns:a16="http://schemas.microsoft.com/office/drawing/2014/main" id="{F22D4559-B246-437D-ACAF-242486533529}"/>
              </a:ext>
            </a:extLst>
          </p:cNvPr>
          <p:cNvSpPr txBox="1"/>
          <p:nvPr/>
        </p:nvSpPr>
        <p:spPr>
          <a:xfrm>
            <a:off x="1637180" y="3874253"/>
            <a:ext cx="6683572" cy="400110"/>
          </a:xfrm>
          <a:prstGeom prst="rect">
            <a:avLst/>
          </a:prstGeom>
          <a:noFill/>
        </p:spPr>
        <p:txBody>
          <a:bodyPr wrap="square">
            <a:spAutoFit/>
          </a:bodyPr>
          <a:lstStyle/>
          <a:p>
            <a:r>
              <a:rPr lang="en-US" altLang="ja-JP" sz="2000" dirty="0"/>
              <a:t>Schwarzschild</a:t>
            </a:r>
            <a:r>
              <a:rPr lang="ja-JP" altLang="en-US" sz="2000" dirty="0"/>
              <a:t>解は，球対称な天体の外部の重力場を表す</a:t>
            </a:r>
            <a:endParaRPr kumimoji="1" lang="ja-JP" altLang="en-US" sz="2000" dirty="0"/>
          </a:p>
        </p:txBody>
      </p:sp>
      <p:sp>
        <p:nvSpPr>
          <p:cNvPr id="62" name="矢印: 右 61">
            <a:extLst>
              <a:ext uri="{FF2B5EF4-FFF2-40B4-BE49-F238E27FC236}">
                <a16:creationId xmlns:a16="http://schemas.microsoft.com/office/drawing/2014/main" id="{2F15238F-C020-4134-86B0-47D7B16ED3F4}"/>
              </a:ext>
            </a:extLst>
          </p:cNvPr>
          <p:cNvSpPr/>
          <p:nvPr/>
        </p:nvSpPr>
        <p:spPr>
          <a:xfrm>
            <a:off x="1133124" y="3898245"/>
            <a:ext cx="216024" cy="3932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63" name="テキスト ボックス 62">
                <a:extLst>
                  <a:ext uri="{FF2B5EF4-FFF2-40B4-BE49-F238E27FC236}">
                    <a16:creationId xmlns:a16="http://schemas.microsoft.com/office/drawing/2014/main" id="{6D872891-C84B-4AE8-8BA9-9FBF0FEF8898}"/>
                  </a:ext>
                </a:extLst>
              </p:cNvPr>
              <p:cNvSpPr txBox="1"/>
              <p:nvPr/>
            </p:nvSpPr>
            <p:spPr>
              <a:xfrm>
                <a:off x="785020" y="4616563"/>
                <a:ext cx="6883324" cy="801373"/>
              </a:xfrm>
              <a:prstGeom prst="rect">
                <a:avLst/>
              </a:prstGeom>
              <a:noFill/>
            </p:spPr>
            <p:txBody>
              <a:bodyPr wrap="square" rtlCol="0">
                <a:spAutoFit/>
              </a:bodyPr>
              <a:lstStyle/>
              <a:p>
                <a:pPr>
                  <a:lnSpc>
                    <a:spcPct val="120000"/>
                  </a:lnSpc>
                </a:pPr>
                <a:r>
                  <a:rPr kumimoji="1" lang="en-US" altLang="ja-JP" sz="2000" dirty="0">
                    <a:solidFill>
                      <a:schemeClr val="tx1"/>
                    </a:solidFill>
                  </a:rPr>
                  <a:t>Schwarzschild</a:t>
                </a:r>
                <a:r>
                  <a:rPr kumimoji="1" lang="ja-JP" altLang="en-US" sz="2000" dirty="0">
                    <a:solidFill>
                      <a:schemeClr val="tx1"/>
                    </a:solidFill>
                  </a:rPr>
                  <a:t>計量は，原点</a:t>
                </a:r>
                <a14:m>
                  <m:oMath xmlns:m="http://schemas.openxmlformats.org/officeDocument/2006/math">
                    <m:r>
                      <a:rPr lang="en-US" altLang="ja-JP" sz="2000" i="1">
                        <a:solidFill>
                          <a:schemeClr val="tx1"/>
                        </a:solidFill>
                        <a:latin typeface="Cambria Math" panose="02040503050406030204" pitchFamily="18" charset="0"/>
                      </a:rPr>
                      <m:t>𝑟</m:t>
                    </m:r>
                    <m:r>
                      <a:rPr lang="en-US" altLang="ja-JP" sz="2000" i="1">
                        <a:solidFill>
                          <a:schemeClr val="tx1"/>
                        </a:solidFill>
                        <a:latin typeface="Cambria Math" panose="02040503050406030204" pitchFamily="18" charset="0"/>
                      </a:rPr>
                      <m:t>=0</m:t>
                    </m:r>
                  </m:oMath>
                </a14:m>
                <a:r>
                  <a:rPr kumimoji="1" lang="ja-JP" altLang="en-US" sz="2000" dirty="0">
                    <a:solidFill>
                      <a:schemeClr val="tx1"/>
                    </a:solidFill>
                  </a:rPr>
                  <a:t> と 球面</a:t>
                </a:r>
                <a:r>
                  <a:rPr kumimoji="1" lang="en-US" altLang="ja-JP" sz="2000" dirty="0">
                    <a:solidFill>
                      <a:schemeClr val="tx1"/>
                    </a:solidFill>
                  </a:rPr>
                  <a:t> </a:t>
                </a:r>
                <a14:m>
                  <m:oMath xmlns:m="http://schemas.openxmlformats.org/officeDocument/2006/math">
                    <m:r>
                      <a:rPr kumimoji="1" lang="en-US" altLang="ja-JP" sz="2000" b="0" i="1" smtClean="0">
                        <a:solidFill>
                          <a:schemeClr val="tx1"/>
                        </a:solidFill>
                        <a:latin typeface="Cambria Math" panose="02040503050406030204" pitchFamily="18" charset="0"/>
                      </a:rPr>
                      <m:t>𝑟</m:t>
                    </m:r>
                    <m:r>
                      <a:rPr kumimoji="1" lang="en-US" altLang="ja-JP" sz="2000" b="0" i="1" smtClean="0">
                        <a:solidFill>
                          <a:schemeClr val="tx1"/>
                        </a:solidFill>
                        <a:latin typeface="Cambria Math" panose="02040503050406030204" pitchFamily="18" charset="0"/>
                      </a:rPr>
                      <m:t>=</m:t>
                    </m:r>
                    <m:sSub>
                      <m:sSubPr>
                        <m:ctrlPr>
                          <a:rPr kumimoji="1" lang="en-US" altLang="ja-JP" sz="2000" b="0" i="1" smtClean="0">
                            <a:solidFill>
                              <a:schemeClr val="tx1"/>
                            </a:solidFill>
                            <a:latin typeface="Cambria Math" panose="02040503050406030204" pitchFamily="18" charset="0"/>
                          </a:rPr>
                        </m:ctrlPr>
                      </m:sSubPr>
                      <m:e>
                        <m:r>
                          <a:rPr kumimoji="1" lang="en-US" altLang="ja-JP" sz="2000" b="0" i="1" smtClean="0">
                            <a:solidFill>
                              <a:schemeClr val="tx1"/>
                            </a:solidFill>
                            <a:latin typeface="Cambria Math" panose="02040503050406030204" pitchFamily="18" charset="0"/>
                          </a:rPr>
                          <m:t>𝑟</m:t>
                        </m:r>
                      </m:e>
                      <m:sub>
                        <m:r>
                          <a:rPr kumimoji="1" lang="en-US" altLang="ja-JP" sz="2000" b="0" i="1" smtClean="0">
                            <a:solidFill>
                              <a:schemeClr val="tx1"/>
                            </a:solidFill>
                            <a:latin typeface="Cambria Math" panose="02040503050406030204" pitchFamily="18" charset="0"/>
                          </a:rPr>
                          <m:t>h</m:t>
                        </m:r>
                      </m:sub>
                    </m:sSub>
                  </m:oMath>
                </a14:m>
                <a:r>
                  <a:rPr kumimoji="1" lang="ja-JP" altLang="en-US" sz="2000" dirty="0">
                    <a:solidFill>
                      <a:schemeClr val="tx1"/>
                    </a:solidFill>
                  </a:rPr>
                  <a:t>で特異．</a:t>
                </a:r>
                <a:endParaRPr kumimoji="1" lang="en-US" altLang="ja-JP" sz="2000" dirty="0">
                  <a:solidFill>
                    <a:schemeClr val="tx1"/>
                  </a:solidFill>
                </a:endParaRPr>
              </a:p>
              <a:p>
                <a:pPr>
                  <a:lnSpc>
                    <a:spcPct val="120000"/>
                  </a:lnSpc>
                </a:pPr>
                <a:r>
                  <a:rPr kumimoji="1" lang="ja-JP" altLang="en-US" sz="2000" dirty="0">
                    <a:solidFill>
                      <a:srgbClr val="FF0000"/>
                    </a:solidFill>
                  </a:rPr>
                  <a:t>しかし， </a:t>
                </a:r>
                <a:r>
                  <a:rPr kumimoji="1" lang="en-US" altLang="ja-JP" sz="2000" b="0" dirty="0" err="1">
                    <a:solidFill>
                      <a:srgbClr val="FF0000"/>
                    </a:solidFill>
                  </a:rPr>
                  <a:t>Kretschmann</a:t>
                </a:r>
                <a:r>
                  <a:rPr kumimoji="1" lang="ja-JP" altLang="en-US" sz="2000" b="0" dirty="0">
                    <a:solidFill>
                      <a:srgbClr val="FF0000"/>
                    </a:solidFill>
                  </a:rPr>
                  <a:t>不変量は</a:t>
                </a:r>
                <a14:m>
                  <m:oMath xmlns:m="http://schemas.openxmlformats.org/officeDocument/2006/math">
                    <m:r>
                      <a:rPr kumimoji="1" lang="en-US" altLang="ja-JP" sz="2000" b="0" i="1" smtClean="0">
                        <a:solidFill>
                          <a:srgbClr val="FF0000"/>
                        </a:solidFill>
                        <a:latin typeface="Cambria Math" panose="02040503050406030204" pitchFamily="18" charset="0"/>
                      </a:rPr>
                      <m:t>𝑟</m:t>
                    </m:r>
                    <m:r>
                      <a:rPr kumimoji="1" lang="en-US" altLang="ja-JP" sz="2000" b="0" i="1" smtClean="0">
                        <a:solidFill>
                          <a:srgbClr val="FF0000"/>
                        </a:solidFill>
                        <a:latin typeface="Cambria Math" panose="02040503050406030204" pitchFamily="18" charset="0"/>
                      </a:rPr>
                      <m:t>=0</m:t>
                    </m:r>
                  </m:oMath>
                </a14:m>
                <a:r>
                  <a:rPr kumimoji="1" lang="ja-JP" altLang="en-US" sz="2000" b="0" dirty="0">
                    <a:solidFill>
                      <a:srgbClr val="FF0000"/>
                    </a:solidFill>
                  </a:rPr>
                  <a:t>でのみ発散：</a:t>
                </a:r>
                <a:endParaRPr kumimoji="1" lang="ja-JP" altLang="en-US" sz="2000" dirty="0">
                  <a:solidFill>
                    <a:srgbClr val="FF0000"/>
                  </a:solidFill>
                </a:endParaRPr>
              </a:p>
            </p:txBody>
          </p:sp>
        </mc:Choice>
        <mc:Fallback xmlns="">
          <p:sp>
            <p:nvSpPr>
              <p:cNvPr id="63" name="テキスト ボックス 62">
                <a:extLst>
                  <a:ext uri="{FF2B5EF4-FFF2-40B4-BE49-F238E27FC236}">
                    <a16:creationId xmlns:a16="http://schemas.microsoft.com/office/drawing/2014/main" id="{6D872891-C84B-4AE8-8BA9-9FBF0FEF8898}"/>
                  </a:ext>
                </a:extLst>
              </p:cNvPr>
              <p:cNvSpPr txBox="1">
                <a:spLocks noRot="1" noChangeAspect="1" noMove="1" noResize="1" noEditPoints="1" noAdjustHandles="1" noChangeArrowheads="1" noChangeShapeType="1" noTextEdit="1"/>
              </p:cNvSpPr>
              <p:nvPr/>
            </p:nvSpPr>
            <p:spPr>
              <a:xfrm>
                <a:off x="785020" y="4616563"/>
                <a:ext cx="6883324" cy="801373"/>
              </a:xfrm>
              <a:prstGeom prst="rect">
                <a:avLst/>
              </a:prstGeom>
              <a:blipFill>
                <a:blip r:embed="rId6"/>
                <a:stretch>
                  <a:fillRect l="-974" t="-2273" b="-1287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4" name="テキスト ボックス 63">
                <a:extLst>
                  <a:ext uri="{FF2B5EF4-FFF2-40B4-BE49-F238E27FC236}">
                    <a16:creationId xmlns:a16="http://schemas.microsoft.com/office/drawing/2014/main" id="{B5C050E0-A98A-4A1F-8591-FEA895C923C8}"/>
                  </a:ext>
                </a:extLst>
              </p:cNvPr>
              <p:cNvSpPr txBox="1"/>
              <p:nvPr/>
            </p:nvSpPr>
            <p:spPr>
              <a:xfrm>
                <a:off x="2555776" y="5660767"/>
                <a:ext cx="2682529" cy="3578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b="1" i="1" smtClean="0">
                              <a:solidFill>
                                <a:srgbClr val="0000FF"/>
                              </a:solidFill>
                              <a:latin typeface="Cambria Math" panose="02040503050406030204" pitchFamily="18" charset="0"/>
                            </a:rPr>
                          </m:ctrlPr>
                        </m:sSubPr>
                        <m:e>
                          <m:r>
                            <a:rPr kumimoji="1" lang="en-US" altLang="ja-JP" sz="2000" b="1" i="1" smtClean="0">
                              <a:solidFill>
                                <a:srgbClr val="0000FF"/>
                              </a:solidFill>
                              <a:latin typeface="Cambria Math" panose="02040503050406030204" pitchFamily="18" charset="0"/>
                            </a:rPr>
                            <m:t>𝑹</m:t>
                          </m:r>
                        </m:e>
                        <m:sub>
                          <m:r>
                            <a:rPr kumimoji="1" lang="en-US" altLang="ja-JP" sz="2000" b="1" i="1" smtClean="0">
                              <a:solidFill>
                                <a:srgbClr val="0000FF"/>
                              </a:solidFill>
                              <a:latin typeface="Cambria Math" panose="02040503050406030204" pitchFamily="18" charset="0"/>
                            </a:rPr>
                            <m:t>𝝁𝝂𝝀𝝈</m:t>
                          </m:r>
                        </m:sub>
                      </m:sSub>
                      <m:sSup>
                        <m:sSupPr>
                          <m:ctrlPr>
                            <a:rPr kumimoji="1" lang="en-US" altLang="ja-JP" sz="2000" b="1" i="1" smtClean="0">
                              <a:solidFill>
                                <a:srgbClr val="0000FF"/>
                              </a:solidFill>
                              <a:latin typeface="Cambria Math" panose="02040503050406030204" pitchFamily="18" charset="0"/>
                            </a:rPr>
                          </m:ctrlPr>
                        </m:sSupPr>
                        <m:e>
                          <m:r>
                            <a:rPr kumimoji="1" lang="en-US" altLang="ja-JP" sz="2000" b="1" i="1" smtClean="0">
                              <a:solidFill>
                                <a:srgbClr val="0000FF"/>
                              </a:solidFill>
                              <a:latin typeface="Cambria Math" panose="02040503050406030204" pitchFamily="18" charset="0"/>
                            </a:rPr>
                            <m:t>𝑹</m:t>
                          </m:r>
                        </m:e>
                        <m:sup>
                          <m:r>
                            <a:rPr kumimoji="1" lang="en-US" altLang="ja-JP" sz="2000" b="1" i="1" smtClean="0">
                              <a:solidFill>
                                <a:srgbClr val="0000FF"/>
                              </a:solidFill>
                              <a:latin typeface="Cambria Math" panose="02040503050406030204" pitchFamily="18" charset="0"/>
                            </a:rPr>
                            <m:t>𝝁𝝂𝝀𝝈</m:t>
                          </m:r>
                        </m:sup>
                      </m:sSup>
                      <m:r>
                        <a:rPr kumimoji="1" lang="en-US" altLang="ja-JP" sz="2000" b="1" i="1" smtClean="0">
                          <a:solidFill>
                            <a:srgbClr val="0000FF"/>
                          </a:solidFill>
                          <a:latin typeface="Cambria Math" panose="02040503050406030204" pitchFamily="18" charset="0"/>
                        </a:rPr>
                        <m:t>=</m:t>
                      </m:r>
                      <m:r>
                        <a:rPr kumimoji="1" lang="en-US" altLang="ja-JP" sz="2000" b="1" i="1" smtClean="0">
                          <a:solidFill>
                            <a:srgbClr val="0000FF"/>
                          </a:solidFill>
                          <a:latin typeface="Cambria Math" panose="02040503050406030204" pitchFamily="18" charset="0"/>
                        </a:rPr>
                        <m:t>𝟏𝟐</m:t>
                      </m:r>
                      <m:r>
                        <a:rPr kumimoji="1" lang="en-US" altLang="ja-JP" sz="2000" b="1" i="1" smtClean="0">
                          <a:solidFill>
                            <a:srgbClr val="0000FF"/>
                          </a:solidFill>
                          <a:latin typeface="Cambria Math" panose="02040503050406030204" pitchFamily="18" charset="0"/>
                        </a:rPr>
                        <m:t> </m:t>
                      </m:r>
                      <m:sSubSup>
                        <m:sSubSupPr>
                          <m:ctrlPr>
                            <a:rPr kumimoji="1" lang="en-US" altLang="ja-JP" sz="2000" b="1" i="1" smtClean="0">
                              <a:solidFill>
                                <a:srgbClr val="0000FF"/>
                              </a:solidFill>
                              <a:latin typeface="Cambria Math" panose="02040503050406030204" pitchFamily="18" charset="0"/>
                            </a:rPr>
                          </m:ctrlPr>
                        </m:sSubSupPr>
                        <m:e>
                          <m:r>
                            <a:rPr kumimoji="1" lang="en-US" altLang="ja-JP" sz="2000" b="1" i="1" smtClean="0">
                              <a:solidFill>
                                <a:srgbClr val="0000FF"/>
                              </a:solidFill>
                              <a:latin typeface="Cambria Math" panose="02040503050406030204" pitchFamily="18" charset="0"/>
                            </a:rPr>
                            <m:t>𝒓</m:t>
                          </m:r>
                        </m:e>
                        <m:sub>
                          <m:r>
                            <a:rPr kumimoji="1" lang="en-US" altLang="ja-JP" sz="2000" b="1" i="1" smtClean="0">
                              <a:solidFill>
                                <a:srgbClr val="0000FF"/>
                              </a:solidFill>
                              <a:latin typeface="Cambria Math" panose="02040503050406030204" pitchFamily="18" charset="0"/>
                            </a:rPr>
                            <m:t>𝒉</m:t>
                          </m:r>
                        </m:sub>
                        <m:sup>
                          <m:r>
                            <a:rPr kumimoji="1" lang="en-US" altLang="ja-JP" sz="2000" b="1" i="1" smtClean="0">
                              <a:solidFill>
                                <a:srgbClr val="0000FF"/>
                              </a:solidFill>
                              <a:latin typeface="Cambria Math" panose="02040503050406030204" pitchFamily="18" charset="0"/>
                            </a:rPr>
                            <m:t>𝟐</m:t>
                          </m:r>
                        </m:sup>
                      </m:sSubSup>
                      <m:r>
                        <a:rPr kumimoji="1" lang="en-US" altLang="ja-JP" sz="2000" b="1" i="1" smtClean="0">
                          <a:solidFill>
                            <a:srgbClr val="0000FF"/>
                          </a:solidFill>
                          <a:latin typeface="Cambria Math" panose="02040503050406030204" pitchFamily="18" charset="0"/>
                        </a:rPr>
                        <m:t>/</m:t>
                      </m:r>
                      <m:sSup>
                        <m:sSupPr>
                          <m:ctrlPr>
                            <a:rPr kumimoji="1" lang="en-US" altLang="ja-JP" sz="2000" b="1" i="1" smtClean="0">
                              <a:solidFill>
                                <a:srgbClr val="0000FF"/>
                              </a:solidFill>
                              <a:latin typeface="Cambria Math" panose="02040503050406030204" pitchFamily="18" charset="0"/>
                            </a:rPr>
                          </m:ctrlPr>
                        </m:sSupPr>
                        <m:e>
                          <m:r>
                            <a:rPr kumimoji="1" lang="en-US" altLang="ja-JP" sz="2000" b="1" i="1" smtClean="0">
                              <a:solidFill>
                                <a:srgbClr val="0000FF"/>
                              </a:solidFill>
                              <a:latin typeface="Cambria Math" panose="02040503050406030204" pitchFamily="18" charset="0"/>
                            </a:rPr>
                            <m:t>𝒓</m:t>
                          </m:r>
                        </m:e>
                        <m:sup>
                          <m:r>
                            <a:rPr kumimoji="1" lang="en-US" altLang="ja-JP" sz="2000" b="1" i="1" smtClean="0">
                              <a:solidFill>
                                <a:srgbClr val="0000FF"/>
                              </a:solidFill>
                              <a:latin typeface="Cambria Math" panose="02040503050406030204" pitchFamily="18" charset="0"/>
                            </a:rPr>
                            <m:t>𝟔</m:t>
                          </m:r>
                        </m:sup>
                      </m:sSup>
                    </m:oMath>
                  </m:oMathPara>
                </a14:m>
                <a:endParaRPr kumimoji="1" lang="ja-JP" altLang="en-US" b="1" dirty="0"/>
              </a:p>
            </p:txBody>
          </p:sp>
        </mc:Choice>
        <mc:Fallback xmlns="">
          <p:sp>
            <p:nvSpPr>
              <p:cNvPr id="64" name="テキスト ボックス 63">
                <a:extLst>
                  <a:ext uri="{FF2B5EF4-FFF2-40B4-BE49-F238E27FC236}">
                    <a16:creationId xmlns:a16="http://schemas.microsoft.com/office/drawing/2014/main" id="{B5C050E0-A98A-4A1F-8591-FEA895C923C8}"/>
                  </a:ext>
                </a:extLst>
              </p:cNvPr>
              <p:cNvSpPr txBox="1">
                <a:spLocks noRot="1" noChangeAspect="1" noMove="1" noResize="1" noEditPoints="1" noAdjustHandles="1" noChangeArrowheads="1" noChangeShapeType="1" noTextEdit="1"/>
              </p:cNvSpPr>
              <p:nvPr/>
            </p:nvSpPr>
            <p:spPr>
              <a:xfrm>
                <a:off x="2555776" y="5660767"/>
                <a:ext cx="2682529" cy="357855"/>
              </a:xfrm>
              <a:prstGeom prst="rect">
                <a:avLst/>
              </a:prstGeom>
              <a:blipFill>
                <a:blip r:embed="rId7"/>
                <a:stretch>
                  <a:fillRect l="-1591" t="-1724" r="-909" b="-25862"/>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97918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fade">
                                      <p:cBhvr>
                                        <p:cTn id="10" dur="500"/>
                                        <p:tgtEl>
                                          <p:spTgt spid="6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fade">
                                      <p:cBhvr>
                                        <p:cTn id="13" dur="500"/>
                                        <p:tgtEl>
                                          <p:spTgt spid="6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3"/>
                                        </p:tgtEl>
                                        <p:attrNameLst>
                                          <p:attrName>style.visibility</p:attrName>
                                        </p:attrNameLst>
                                      </p:cBhvr>
                                      <p:to>
                                        <p:strVal val="visible"/>
                                      </p:to>
                                    </p:set>
                                    <p:animEffect transition="in" filter="fade">
                                      <p:cBhvr>
                                        <p:cTn id="18" dur="500"/>
                                        <p:tgtEl>
                                          <p:spTgt spid="6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fade">
                                      <p:cBhvr>
                                        <p:cTn id="21"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P spid="62" grpId="0" animBg="1"/>
      <p:bldP spid="63" grpId="0"/>
      <p:bldP spid="6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DE902DB-0B5E-4EC3-B756-4B999A03A104}"/>
              </a:ext>
            </a:extLst>
          </p:cNvPr>
          <p:cNvSpPr>
            <a:spLocks noGrp="1"/>
          </p:cNvSpPr>
          <p:nvPr>
            <p:ph type="sldNum" sz="quarter" idx="12"/>
          </p:nvPr>
        </p:nvSpPr>
        <p:spPr/>
        <p:txBody>
          <a:bodyPr/>
          <a:lstStyle/>
          <a:p>
            <a:fld id="{93E195DB-F3B1-45FB-AF15-1376C6AEA06A}" type="slidenum">
              <a:rPr kumimoji="1" lang="ja-JP" altLang="en-US" smtClean="0"/>
              <a:t>7</a:t>
            </a:fld>
            <a:endParaRPr kumimoji="1" lang="ja-JP" altLang="en-US"/>
          </a:p>
        </p:txBody>
      </p:sp>
      <p:sp>
        <p:nvSpPr>
          <p:cNvPr id="14" name="テキスト ボックス 13">
            <a:extLst>
              <a:ext uri="{FF2B5EF4-FFF2-40B4-BE49-F238E27FC236}">
                <a16:creationId xmlns:a16="http://schemas.microsoft.com/office/drawing/2014/main" id="{D93EEAC9-7C95-431E-A5E4-03B20D2259B9}"/>
              </a:ext>
            </a:extLst>
          </p:cNvPr>
          <p:cNvSpPr txBox="1"/>
          <p:nvPr/>
        </p:nvSpPr>
        <p:spPr>
          <a:xfrm>
            <a:off x="975437" y="742109"/>
            <a:ext cx="4027616" cy="738664"/>
          </a:xfrm>
          <a:prstGeom prst="rect">
            <a:avLst/>
          </a:prstGeom>
          <a:noFill/>
        </p:spPr>
        <p:txBody>
          <a:bodyPr wrap="square" rtlCol="0">
            <a:spAutoFit/>
          </a:bodyPr>
          <a:lstStyle/>
          <a:p>
            <a:r>
              <a:rPr kumimoji="1" lang="en-US" altLang="ja-JP" sz="2400" dirty="0">
                <a:solidFill>
                  <a:srgbClr val="0000FF"/>
                </a:solidFill>
              </a:rPr>
              <a:t>Kruskal-Szekeres</a:t>
            </a:r>
            <a:r>
              <a:rPr kumimoji="1" lang="ja-JP" altLang="en-US" sz="2400" dirty="0">
                <a:solidFill>
                  <a:srgbClr val="0000FF"/>
                </a:solidFill>
              </a:rPr>
              <a:t>座標系</a:t>
            </a:r>
            <a:endParaRPr kumimoji="1" lang="en-US" altLang="ja-JP" sz="2400" dirty="0">
              <a:solidFill>
                <a:srgbClr val="0000FF"/>
              </a:solidFill>
            </a:endParaRPr>
          </a:p>
          <a:p>
            <a:r>
              <a:rPr lang="en-US" altLang="ja-JP" dirty="0"/>
              <a:t>[</a:t>
            </a:r>
            <a:r>
              <a:rPr lang="en-US" altLang="ja-JP" dirty="0" err="1"/>
              <a:t>Krus</a:t>
            </a:r>
            <a:r>
              <a:rPr lang="ja-JP" altLang="en-US" dirty="0"/>
              <a:t>ｋ</a:t>
            </a:r>
            <a:r>
              <a:rPr lang="en-US" altLang="ja-JP" dirty="0"/>
              <a:t>al MD 1960; Szekeres G 1960]</a:t>
            </a:r>
            <a:endParaRPr kumimoji="1" lang="ja-JP" altLang="en-US" dirty="0"/>
          </a:p>
        </p:txBody>
      </p:sp>
      <p:sp>
        <p:nvSpPr>
          <p:cNvPr id="16" name="矢印: 下 15">
            <a:extLst>
              <a:ext uri="{FF2B5EF4-FFF2-40B4-BE49-F238E27FC236}">
                <a16:creationId xmlns:a16="http://schemas.microsoft.com/office/drawing/2014/main" id="{9B50830B-7620-4327-A9C7-D785D2631A4A}"/>
              </a:ext>
            </a:extLst>
          </p:cNvPr>
          <p:cNvSpPr/>
          <p:nvPr/>
        </p:nvSpPr>
        <p:spPr>
          <a:xfrm>
            <a:off x="2329974" y="2773156"/>
            <a:ext cx="720080"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0" name="グループ化 19">
            <a:extLst>
              <a:ext uri="{FF2B5EF4-FFF2-40B4-BE49-F238E27FC236}">
                <a16:creationId xmlns:a16="http://schemas.microsoft.com/office/drawing/2014/main" id="{2E2852C9-0669-40EB-B599-012D5C565120}"/>
              </a:ext>
            </a:extLst>
          </p:cNvPr>
          <p:cNvGrpSpPr/>
          <p:nvPr/>
        </p:nvGrpSpPr>
        <p:grpSpPr>
          <a:xfrm>
            <a:off x="4339232" y="747395"/>
            <a:ext cx="5601661" cy="3402809"/>
            <a:chOff x="4183049" y="1651968"/>
            <a:chExt cx="5601661" cy="3402809"/>
          </a:xfrm>
        </p:grpSpPr>
        <p:sp>
          <p:nvSpPr>
            <p:cNvPr id="21" name="フリーフォーム: 図形 20">
              <a:extLst>
                <a:ext uri="{FF2B5EF4-FFF2-40B4-BE49-F238E27FC236}">
                  <a16:creationId xmlns:a16="http://schemas.microsoft.com/office/drawing/2014/main" id="{4B8026B7-B5EC-4B59-B85D-26BD910B8C8A}"/>
                </a:ext>
              </a:extLst>
            </p:cNvPr>
            <p:cNvSpPr/>
            <p:nvPr/>
          </p:nvSpPr>
          <p:spPr>
            <a:xfrm rot="10955095">
              <a:off x="5506872" y="4513673"/>
              <a:ext cx="2996576" cy="541104"/>
            </a:xfrm>
            <a:custGeom>
              <a:avLst/>
              <a:gdLst>
                <a:gd name="connsiteX0" fmla="*/ 0 w 2784389"/>
                <a:gd name="connsiteY0" fmla="*/ 131805 h 545343"/>
                <a:gd name="connsiteX1" fmla="*/ 659027 w 2784389"/>
                <a:gd name="connsiteY1" fmla="*/ 428367 h 545343"/>
                <a:gd name="connsiteX2" fmla="*/ 1342767 w 2784389"/>
                <a:gd name="connsiteY2" fmla="*/ 543697 h 545343"/>
                <a:gd name="connsiteX3" fmla="*/ 2150075 w 2784389"/>
                <a:gd name="connsiteY3" fmla="*/ 354227 h 545343"/>
                <a:gd name="connsiteX4" fmla="*/ 2784389 w 2784389"/>
                <a:gd name="connsiteY4" fmla="*/ 0 h 545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4389" h="545343">
                  <a:moveTo>
                    <a:pt x="0" y="131805"/>
                  </a:moveTo>
                  <a:cubicBezTo>
                    <a:pt x="217616" y="245761"/>
                    <a:pt x="435233" y="359718"/>
                    <a:pt x="659027" y="428367"/>
                  </a:cubicBezTo>
                  <a:cubicBezTo>
                    <a:pt x="882821" y="497016"/>
                    <a:pt x="1094259" y="556054"/>
                    <a:pt x="1342767" y="543697"/>
                  </a:cubicBezTo>
                  <a:cubicBezTo>
                    <a:pt x="1591275" y="531340"/>
                    <a:pt x="1909805" y="444843"/>
                    <a:pt x="2150075" y="354227"/>
                  </a:cubicBezTo>
                  <a:cubicBezTo>
                    <a:pt x="2390345" y="263611"/>
                    <a:pt x="2587367" y="131805"/>
                    <a:pt x="2784389" y="0"/>
                  </a:cubicBezTo>
                </a:path>
              </a:pathLst>
            </a:custGeom>
            <a:solidFill>
              <a:schemeClr val="bg1">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フリーフォーム: 図形 21">
              <a:extLst>
                <a:ext uri="{FF2B5EF4-FFF2-40B4-BE49-F238E27FC236}">
                  <a16:creationId xmlns:a16="http://schemas.microsoft.com/office/drawing/2014/main" id="{A535FC9E-BBB3-4936-AF2E-48EBDE1D870C}"/>
                </a:ext>
              </a:extLst>
            </p:cNvPr>
            <p:cNvSpPr/>
            <p:nvPr/>
          </p:nvSpPr>
          <p:spPr>
            <a:xfrm rot="208608">
              <a:off x="5458803" y="1921655"/>
              <a:ext cx="2935587" cy="579159"/>
            </a:xfrm>
            <a:custGeom>
              <a:avLst/>
              <a:gdLst>
                <a:gd name="connsiteX0" fmla="*/ 0 w 2784389"/>
                <a:gd name="connsiteY0" fmla="*/ 131805 h 545343"/>
                <a:gd name="connsiteX1" fmla="*/ 659027 w 2784389"/>
                <a:gd name="connsiteY1" fmla="*/ 428367 h 545343"/>
                <a:gd name="connsiteX2" fmla="*/ 1342767 w 2784389"/>
                <a:gd name="connsiteY2" fmla="*/ 543697 h 545343"/>
                <a:gd name="connsiteX3" fmla="*/ 2150075 w 2784389"/>
                <a:gd name="connsiteY3" fmla="*/ 354227 h 545343"/>
                <a:gd name="connsiteX4" fmla="*/ 2784389 w 2784389"/>
                <a:gd name="connsiteY4" fmla="*/ 0 h 545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4389" h="545343">
                  <a:moveTo>
                    <a:pt x="0" y="131805"/>
                  </a:moveTo>
                  <a:cubicBezTo>
                    <a:pt x="217616" y="245761"/>
                    <a:pt x="435233" y="359718"/>
                    <a:pt x="659027" y="428367"/>
                  </a:cubicBezTo>
                  <a:cubicBezTo>
                    <a:pt x="882821" y="497016"/>
                    <a:pt x="1094259" y="556054"/>
                    <a:pt x="1342767" y="543697"/>
                  </a:cubicBezTo>
                  <a:cubicBezTo>
                    <a:pt x="1591275" y="531340"/>
                    <a:pt x="1909805" y="444843"/>
                    <a:pt x="2150075" y="354227"/>
                  </a:cubicBezTo>
                  <a:cubicBezTo>
                    <a:pt x="2390345" y="263611"/>
                    <a:pt x="2587367" y="131805"/>
                    <a:pt x="2784389" y="0"/>
                  </a:cubicBezTo>
                </a:path>
              </a:pathLst>
            </a:custGeom>
            <a:solidFill>
              <a:schemeClr val="bg1">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3" name="グループ化 22">
              <a:extLst>
                <a:ext uri="{FF2B5EF4-FFF2-40B4-BE49-F238E27FC236}">
                  <a16:creationId xmlns:a16="http://schemas.microsoft.com/office/drawing/2014/main" id="{BCFD3DAA-446D-4602-85C1-4DD12543520F}"/>
                </a:ext>
              </a:extLst>
            </p:cNvPr>
            <p:cNvGrpSpPr/>
            <p:nvPr/>
          </p:nvGrpSpPr>
          <p:grpSpPr>
            <a:xfrm>
              <a:off x="4183049" y="1651968"/>
              <a:ext cx="5601661" cy="3360328"/>
              <a:chOff x="4190148" y="1606336"/>
              <a:chExt cx="5601661" cy="3360328"/>
            </a:xfrm>
          </p:grpSpPr>
          <p:grpSp>
            <p:nvGrpSpPr>
              <p:cNvPr id="24" name="グループ化 23">
                <a:extLst>
                  <a:ext uri="{FF2B5EF4-FFF2-40B4-BE49-F238E27FC236}">
                    <a16:creationId xmlns:a16="http://schemas.microsoft.com/office/drawing/2014/main" id="{14AC093B-122F-4F70-A614-A8E4DA5C0356}"/>
                  </a:ext>
                </a:extLst>
              </p:cNvPr>
              <p:cNvGrpSpPr/>
              <p:nvPr/>
            </p:nvGrpSpPr>
            <p:grpSpPr>
              <a:xfrm>
                <a:off x="4190148" y="1606336"/>
                <a:ext cx="5601661" cy="3360328"/>
                <a:chOff x="4190148" y="1606336"/>
                <a:chExt cx="5601661" cy="3360328"/>
              </a:xfrm>
            </p:grpSpPr>
            <p:grpSp>
              <p:nvGrpSpPr>
                <p:cNvPr id="29" name="グループ化 28">
                  <a:extLst>
                    <a:ext uri="{FF2B5EF4-FFF2-40B4-BE49-F238E27FC236}">
                      <a16:creationId xmlns:a16="http://schemas.microsoft.com/office/drawing/2014/main" id="{87BCA6D4-6E6E-4E55-AF57-044046D5DD98}"/>
                    </a:ext>
                  </a:extLst>
                </p:cNvPr>
                <p:cNvGrpSpPr/>
                <p:nvPr/>
              </p:nvGrpSpPr>
              <p:grpSpPr>
                <a:xfrm>
                  <a:off x="4190148" y="1606336"/>
                  <a:ext cx="5601661" cy="3360328"/>
                  <a:chOff x="4534149" y="1772362"/>
                  <a:chExt cx="4961285" cy="3222144"/>
                </a:xfrm>
              </p:grpSpPr>
              <p:grpSp>
                <p:nvGrpSpPr>
                  <p:cNvPr id="35" name="グループ化 34">
                    <a:extLst>
                      <a:ext uri="{FF2B5EF4-FFF2-40B4-BE49-F238E27FC236}">
                        <a16:creationId xmlns:a16="http://schemas.microsoft.com/office/drawing/2014/main" id="{583BF04D-20C3-40AD-9ECE-DF18C5822EB0}"/>
                      </a:ext>
                    </a:extLst>
                  </p:cNvPr>
                  <p:cNvGrpSpPr/>
                  <p:nvPr/>
                </p:nvGrpSpPr>
                <p:grpSpPr>
                  <a:xfrm>
                    <a:off x="4534149" y="1772362"/>
                    <a:ext cx="4961285" cy="3222144"/>
                    <a:chOff x="4534149" y="1772362"/>
                    <a:chExt cx="4961285" cy="3222144"/>
                  </a:xfrm>
                </p:grpSpPr>
                <p:grpSp>
                  <p:nvGrpSpPr>
                    <p:cNvPr id="42" name="グループ化 41">
                      <a:extLst>
                        <a:ext uri="{FF2B5EF4-FFF2-40B4-BE49-F238E27FC236}">
                          <a16:creationId xmlns:a16="http://schemas.microsoft.com/office/drawing/2014/main" id="{B1B9001C-77F0-4C73-A07E-7B0DDB2BF51F}"/>
                        </a:ext>
                      </a:extLst>
                    </p:cNvPr>
                    <p:cNvGrpSpPr/>
                    <p:nvPr/>
                  </p:nvGrpSpPr>
                  <p:grpSpPr>
                    <a:xfrm>
                      <a:off x="4534149" y="2079874"/>
                      <a:ext cx="4961285" cy="2914632"/>
                      <a:chOff x="4270984" y="1268760"/>
                      <a:chExt cx="4961285" cy="2914632"/>
                    </a:xfrm>
                  </p:grpSpPr>
                  <p:pic>
                    <p:nvPicPr>
                      <p:cNvPr id="52" name="図 51">
                        <a:extLst>
                          <a:ext uri="{FF2B5EF4-FFF2-40B4-BE49-F238E27FC236}">
                            <a16:creationId xmlns:a16="http://schemas.microsoft.com/office/drawing/2014/main" id="{A55A3716-4919-493B-A48B-4605852812D4}"/>
                          </a:ext>
                        </a:extLst>
                      </p:cNvPr>
                      <p:cNvPicPr>
                        <a:picLocks noChangeAspect="1"/>
                      </p:cNvPicPr>
                      <p:nvPr/>
                    </p:nvPicPr>
                    <p:blipFill>
                      <a:blip r:embed="rId4"/>
                      <a:stretch>
                        <a:fillRect/>
                      </a:stretch>
                    </p:blipFill>
                    <p:spPr>
                      <a:xfrm rot="13500000">
                        <a:off x="4187068" y="1769091"/>
                        <a:ext cx="2161680" cy="1993847"/>
                      </a:xfrm>
                      <a:prstGeom prst="rect">
                        <a:avLst/>
                      </a:prstGeom>
                    </p:spPr>
                  </p:pic>
                  <p:pic>
                    <p:nvPicPr>
                      <p:cNvPr id="53" name="図 52">
                        <a:extLst>
                          <a:ext uri="{FF2B5EF4-FFF2-40B4-BE49-F238E27FC236}">
                            <a16:creationId xmlns:a16="http://schemas.microsoft.com/office/drawing/2014/main" id="{4A59666B-DB0F-4968-8311-DBBEC46A856C}"/>
                          </a:ext>
                        </a:extLst>
                      </p:cNvPr>
                      <p:cNvPicPr>
                        <a:picLocks noChangeAspect="1"/>
                      </p:cNvPicPr>
                      <p:nvPr/>
                    </p:nvPicPr>
                    <p:blipFill>
                      <a:blip r:embed="rId4"/>
                      <a:stretch>
                        <a:fillRect/>
                      </a:stretch>
                    </p:blipFill>
                    <p:spPr>
                      <a:xfrm rot="2700000">
                        <a:off x="7154506" y="1654614"/>
                        <a:ext cx="2161680" cy="1993847"/>
                      </a:xfrm>
                      <a:prstGeom prst="rect">
                        <a:avLst/>
                      </a:prstGeom>
                    </p:spPr>
                  </p:pic>
                  <p:cxnSp>
                    <p:nvCxnSpPr>
                      <p:cNvPr id="54" name="直線矢印コネクタ 53">
                        <a:extLst>
                          <a:ext uri="{FF2B5EF4-FFF2-40B4-BE49-F238E27FC236}">
                            <a16:creationId xmlns:a16="http://schemas.microsoft.com/office/drawing/2014/main" id="{A32E0A71-F784-4D92-8027-4AAECB21FFB8}"/>
                          </a:ext>
                        </a:extLst>
                      </p:cNvPr>
                      <p:cNvCxnSpPr/>
                      <p:nvPr/>
                    </p:nvCxnSpPr>
                    <p:spPr>
                      <a:xfrm flipH="1" flipV="1">
                        <a:off x="5292080" y="1268760"/>
                        <a:ext cx="2880320" cy="288032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55" name="直線矢印コネクタ 54">
                        <a:extLst>
                          <a:ext uri="{FF2B5EF4-FFF2-40B4-BE49-F238E27FC236}">
                            <a16:creationId xmlns:a16="http://schemas.microsoft.com/office/drawing/2014/main" id="{DAE9CBB1-7D86-404C-BAF5-4209EF2F69ED}"/>
                          </a:ext>
                        </a:extLst>
                      </p:cNvPr>
                      <p:cNvCxnSpPr>
                        <a:cxnSpLocks/>
                      </p:cNvCxnSpPr>
                      <p:nvPr/>
                    </p:nvCxnSpPr>
                    <p:spPr>
                      <a:xfrm flipV="1">
                        <a:off x="5292080" y="1268760"/>
                        <a:ext cx="2880320" cy="291463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3" name="テキスト ボックス 42">
                          <a:extLst>
                            <a:ext uri="{FF2B5EF4-FFF2-40B4-BE49-F238E27FC236}">
                              <a16:creationId xmlns:a16="http://schemas.microsoft.com/office/drawing/2014/main" id="{268DE7C4-35D0-4DCA-A822-4FD5B25183CB}"/>
                            </a:ext>
                          </a:extLst>
                        </p:cNvPr>
                        <p:cNvSpPr txBox="1"/>
                        <p:nvPr/>
                      </p:nvSpPr>
                      <p:spPr>
                        <a:xfrm>
                          <a:off x="5351954" y="1796844"/>
                          <a:ext cx="244316"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𝑈</m:t>
                                </m:r>
                              </m:oMath>
                            </m:oMathPara>
                          </a14:m>
                          <a:endParaRPr kumimoji="1" lang="ja-JP" altLang="en-US" sz="2400" dirty="0"/>
                        </a:p>
                      </p:txBody>
                    </p:sp>
                  </mc:Choice>
                  <mc:Fallback xmlns="">
                    <p:sp>
                      <p:nvSpPr>
                        <p:cNvPr id="43" name="テキスト ボックス 42">
                          <a:extLst>
                            <a:ext uri="{FF2B5EF4-FFF2-40B4-BE49-F238E27FC236}">
                              <a16:creationId xmlns:a16="http://schemas.microsoft.com/office/drawing/2014/main" id="{268DE7C4-35D0-4DCA-A822-4FD5B25183CB}"/>
                            </a:ext>
                          </a:extLst>
                        </p:cNvPr>
                        <p:cNvSpPr txBox="1">
                          <a:spLocks noRot="1" noChangeAspect="1" noMove="1" noResize="1" noEditPoints="1" noAdjustHandles="1" noChangeArrowheads="1" noChangeShapeType="1" noTextEdit="1"/>
                        </p:cNvSpPr>
                        <p:nvPr/>
                      </p:nvSpPr>
                      <p:spPr>
                        <a:xfrm>
                          <a:off x="5351954" y="1796844"/>
                          <a:ext cx="244316" cy="369332"/>
                        </a:xfrm>
                        <a:prstGeom prst="rect">
                          <a:avLst/>
                        </a:prstGeom>
                        <a:blipFill>
                          <a:blip r:embed="rId5"/>
                          <a:stretch>
                            <a:fillRect l="-26087" r="-23913" b="-158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4" name="テキスト ボックス 43">
                          <a:extLst>
                            <a:ext uri="{FF2B5EF4-FFF2-40B4-BE49-F238E27FC236}">
                              <a16:creationId xmlns:a16="http://schemas.microsoft.com/office/drawing/2014/main" id="{690E7577-1764-4069-A68C-B170887FC04B}"/>
                            </a:ext>
                          </a:extLst>
                        </p:cNvPr>
                        <p:cNvSpPr txBox="1"/>
                        <p:nvPr/>
                      </p:nvSpPr>
                      <p:spPr>
                        <a:xfrm>
                          <a:off x="8398643" y="1772362"/>
                          <a:ext cx="244316"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𝑉</m:t>
                                </m:r>
                              </m:oMath>
                            </m:oMathPara>
                          </a14:m>
                          <a:endParaRPr kumimoji="1" lang="ja-JP" altLang="en-US" sz="2400" dirty="0"/>
                        </a:p>
                      </p:txBody>
                    </p:sp>
                  </mc:Choice>
                  <mc:Fallback xmlns="">
                    <p:sp>
                      <p:nvSpPr>
                        <p:cNvPr id="44" name="テキスト ボックス 43">
                          <a:extLst>
                            <a:ext uri="{FF2B5EF4-FFF2-40B4-BE49-F238E27FC236}">
                              <a16:creationId xmlns:a16="http://schemas.microsoft.com/office/drawing/2014/main" id="{690E7577-1764-4069-A68C-B170887FC04B}"/>
                            </a:ext>
                          </a:extLst>
                        </p:cNvPr>
                        <p:cNvSpPr txBox="1">
                          <a:spLocks noRot="1" noChangeAspect="1" noMove="1" noResize="1" noEditPoints="1" noAdjustHandles="1" noChangeArrowheads="1" noChangeShapeType="1" noTextEdit="1"/>
                        </p:cNvSpPr>
                        <p:nvPr/>
                      </p:nvSpPr>
                      <p:spPr>
                        <a:xfrm>
                          <a:off x="8398643" y="1772362"/>
                          <a:ext cx="244316" cy="369332"/>
                        </a:xfrm>
                        <a:prstGeom prst="rect">
                          <a:avLst/>
                        </a:prstGeom>
                        <a:blipFill>
                          <a:blip r:embed="rId6"/>
                          <a:stretch>
                            <a:fillRect l="-26667" r="-20000" b="-1587"/>
                          </a:stretch>
                        </a:blipFill>
                      </p:spPr>
                      <p:txBody>
                        <a:bodyPr/>
                        <a:lstStyle/>
                        <a:p>
                          <a:r>
                            <a:rPr lang="ja-JP" altLang="en-US">
                              <a:noFill/>
                            </a:rPr>
                            <a:t> </a:t>
                          </a:r>
                        </a:p>
                      </p:txBody>
                    </p:sp>
                  </mc:Fallback>
                </mc:AlternateContent>
                <p:cxnSp>
                  <p:nvCxnSpPr>
                    <p:cNvPr id="45" name="直線矢印コネクタ 44">
                      <a:extLst>
                        <a:ext uri="{FF2B5EF4-FFF2-40B4-BE49-F238E27FC236}">
                          <a16:creationId xmlns:a16="http://schemas.microsoft.com/office/drawing/2014/main" id="{390A2215-4782-4FBC-B736-054571982223}"/>
                        </a:ext>
                      </a:extLst>
                    </p:cNvPr>
                    <p:cNvCxnSpPr/>
                    <p:nvPr/>
                  </p:nvCxnSpPr>
                  <p:spPr>
                    <a:xfrm flipV="1">
                      <a:off x="8061154" y="3448229"/>
                      <a:ext cx="0" cy="216024"/>
                    </a:xfrm>
                    <a:prstGeom prst="straightConnector1">
                      <a:avLst/>
                    </a:prstGeom>
                    <a:ln w="19050">
                      <a:solidFill>
                        <a:schemeClr val="tx1"/>
                      </a:solidFill>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46" name="直線矢印コネクタ 45">
                      <a:extLst>
                        <a:ext uri="{FF2B5EF4-FFF2-40B4-BE49-F238E27FC236}">
                          <a16:creationId xmlns:a16="http://schemas.microsoft.com/office/drawing/2014/main" id="{83DFB573-3E58-47D3-BC58-1E963B7782C4}"/>
                        </a:ext>
                      </a:extLst>
                    </p:cNvPr>
                    <p:cNvCxnSpPr>
                      <a:cxnSpLocks/>
                    </p:cNvCxnSpPr>
                    <p:nvPr/>
                  </p:nvCxnSpPr>
                  <p:spPr>
                    <a:xfrm rot="10800000" flipV="1">
                      <a:off x="5956542" y="3485520"/>
                      <a:ext cx="0" cy="216024"/>
                    </a:xfrm>
                    <a:prstGeom prst="straightConnector1">
                      <a:avLst/>
                    </a:prstGeom>
                    <a:ln w="19050">
                      <a:solidFill>
                        <a:schemeClr val="tx1"/>
                      </a:solidFill>
                      <a:headEnd type="none"/>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テキスト ボックス 46">
                          <a:extLst>
                            <a:ext uri="{FF2B5EF4-FFF2-40B4-BE49-F238E27FC236}">
                              <a16:creationId xmlns:a16="http://schemas.microsoft.com/office/drawing/2014/main" id="{16B11A33-EF87-4C49-A8CE-A51FF1CAF7EA}"/>
                            </a:ext>
                          </a:extLst>
                        </p:cNvPr>
                        <p:cNvSpPr txBox="1"/>
                        <p:nvPr/>
                      </p:nvSpPr>
                      <p:spPr>
                        <a:xfrm>
                          <a:off x="6693973" y="3360118"/>
                          <a:ext cx="237099" cy="3541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kumimoji="1" lang="en-US" altLang="ja-JP" sz="2400" b="0" i="0" smtClean="0">
                                    <a:latin typeface="Cambria Math" panose="02040503050406030204" pitchFamily="18" charset="0"/>
                                  </a:rPr>
                                  <m:t>O</m:t>
                                </m:r>
                              </m:oMath>
                            </m:oMathPara>
                          </a14:m>
                          <a:endParaRPr kumimoji="1" lang="ja-JP" altLang="en-US" sz="2400" dirty="0"/>
                        </a:p>
                      </p:txBody>
                    </p:sp>
                  </mc:Choice>
                  <mc:Fallback xmlns="">
                    <p:sp>
                      <p:nvSpPr>
                        <p:cNvPr id="47" name="テキスト ボックス 46">
                          <a:extLst>
                            <a:ext uri="{FF2B5EF4-FFF2-40B4-BE49-F238E27FC236}">
                              <a16:creationId xmlns:a16="http://schemas.microsoft.com/office/drawing/2014/main" id="{16B11A33-EF87-4C49-A8CE-A51FF1CAF7EA}"/>
                            </a:ext>
                          </a:extLst>
                        </p:cNvPr>
                        <p:cNvSpPr txBox="1">
                          <a:spLocks noRot="1" noChangeAspect="1" noMove="1" noResize="1" noEditPoints="1" noAdjustHandles="1" noChangeArrowheads="1" noChangeShapeType="1" noTextEdit="1"/>
                        </p:cNvSpPr>
                        <p:nvPr/>
                      </p:nvSpPr>
                      <p:spPr>
                        <a:xfrm>
                          <a:off x="6693973" y="3360118"/>
                          <a:ext cx="237099" cy="354144"/>
                        </a:xfrm>
                        <a:prstGeom prst="rect">
                          <a:avLst/>
                        </a:prstGeom>
                        <a:blipFill>
                          <a:blip r:embed="rId7"/>
                          <a:stretch>
                            <a:fillRect l="-27273" r="-27273" b="-655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8" name="テキスト ボックス 47">
                          <a:extLst>
                            <a:ext uri="{FF2B5EF4-FFF2-40B4-BE49-F238E27FC236}">
                              <a16:creationId xmlns:a16="http://schemas.microsoft.com/office/drawing/2014/main" id="{33CAA165-E45B-4768-B954-5F7CF8991918}"/>
                            </a:ext>
                          </a:extLst>
                        </p:cNvPr>
                        <p:cNvSpPr txBox="1"/>
                        <p:nvPr/>
                      </p:nvSpPr>
                      <p:spPr>
                        <a:xfrm rot="2733861">
                          <a:off x="5930662" y="2865922"/>
                          <a:ext cx="74449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solidFill>
                                      <a:srgbClr val="00B050"/>
                                    </a:solidFill>
                                    <a:latin typeface="Cambria Math" panose="02040503050406030204" pitchFamily="18" charset="0"/>
                                  </a:rPr>
                                  <m:t>𝑟</m:t>
                                </m:r>
                                <m:r>
                                  <a:rPr kumimoji="1" lang="en-US" altLang="ja-JP" sz="2000" b="0" i="1" smtClean="0">
                                    <a:solidFill>
                                      <a:srgbClr val="00B050"/>
                                    </a:solidFill>
                                    <a:latin typeface="Cambria Math" panose="02040503050406030204" pitchFamily="18" charset="0"/>
                                  </a:rPr>
                                  <m:t>=</m:t>
                                </m:r>
                                <m:sSub>
                                  <m:sSubPr>
                                    <m:ctrlPr>
                                      <a:rPr kumimoji="1" lang="en-US" altLang="ja-JP" sz="2000" b="0" i="1" smtClean="0">
                                        <a:solidFill>
                                          <a:srgbClr val="00B050"/>
                                        </a:solidFill>
                                        <a:latin typeface="Cambria Math" panose="02040503050406030204" pitchFamily="18" charset="0"/>
                                      </a:rPr>
                                    </m:ctrlPr>
                                  </m:sSubPr>
                                  <m:e>
                                    <m:r>
                                      <a:rPr kumimoji="1" lang="en-US" altLang="ja-JP" sz="2000" b="0" i="1" smtClean="0">
                                        <a:solidFill>
                                          <a:srgbClr val="00B050"/>
                                        </a:solidFill>
                                        <a:latin typeface="Cambria Math" panose="02040503050406030204" pitchFamily="18" charset="0"/>
                                      </a:rPr>
                                      <m:t>𝑟</m:t>
                                    </m:r>
                                  </m:e>
                                  <m:sub>
                                    <m:r>
                                      <a:rPr kumimoji="1" lang="en-US" altLang="ja-JP" sz="2000" b="0" i="1" smtClean="0">
                                        <a:solidFill>
                                          <a:srgbClr val="00B050"/>
                                        </a:solidFill>
                                        <a:latin typeface="Cambria Math" panose="02040503050406030204" pitchFamily="18" charset="0"/>
                                      </a:rPr>
                                      <m:t>h</m:t>
                                    </m:r>
                                  </m:sub>
                                </m:sSub>
                              </m:oMath>
                            </m:oMathPara>
                          </a14:m>
                          <a:endParaRPr kumimoji="1" lang="ja-JP" altLang="en-US" dirty="0"/>
                        </a:p>
                      </p:txBody>
                    </p:sp>
                  </mc:Choice>
                  <mc:Fallback xmlns="">
                    <p:sp>
                      <p:nvSpPr>
                        <p:cNvPr id="48" name="テキスト ボックス 47">
                          <a:extLst>
                            <a:ext uri="{FF2B5EF4-FFF2-40B4-BE49-F238E27FC236}">
                              <a16:creationId xmlns:a16="http://schemas.microsoft.com/office/drawing/2014/main" id="{33CAA165-E45B-4768-B954-5F7CF8991918}"/>
                            </a:ext>
                          </a:extLst>
                        </p:cNvPr>
                        <p:cNvSpPr txBox="1">
                          <a:spLocks noRot="1" noChangeAspect="1" noMove="1" noResize="1" noEditPoints="1" noAdjustHandles="1" noChangeArrowheads="1" noChangeShapeType="1" noTextEdit="1"/>
                        </p:cNvSpPr>
                        <p:nvPr/>
                      </p:nvSpPr>
                      <p:spPr>
                        <a:xfrm rot="2733861">
                          <a:off x="5930662" y="2865922"/>
                          <a:ext cx="744499" cy="307777"/>
                        </a:xfrm>
                        <a:prstGeom prst="rect">
                          <a:avLst/>
                        </a:prstGeom>
                        <a:blipFill>
                          <a:blip r:embed="rId8"/>
                          <a:stretch>
                            <a:fillRect b="-75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9" name="テキスト ボックス 48">
                          <a:extLst>
                            <a:ext uri="{FF2B5EF4-FFF2-40B4-BE49-F238E27FC236}">
                              <a16:creationId xmlns:a16="http://schemas.microsoft.com/office/drawing/2014/main" id="{9D03C23E-4780-4F9B-B701-E740BCAFA5ED}"/>
                            </a:ext>
                          </a:extLst>
                        </p:cNvPr>
                        <p:cNvSpPr txBox="1"/>
                        <p:nvPr/>
                      </p:nvSpPr>
                      <p:spPr>
                        <a:xfrm rot="18883611">
                          <a:off x="6372732" y="3884608"/>
                          <a:ext cx="74449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solidFill>
                                      <a:srgbClr val="00B050"/>
                                    </a:solidFill>
                                    <a:latin typeface="Cambria Math" panose="02040503050406030204" pitchFamily="18" charset="0"/>
                                  </a:rPr>
                                  <m:t>𝑟</m:t>
                                </m:r>
                                <m:r>
                                  <a:rPr kumimoji="1" lang="en-US" altLang="ja-JP" sz="2000" b="0" i="1" smtClean="0">
                                    <a:solidFill>
                                      <a:srgbClr val="00B050"/>
                                    </a:solidFill>
                                    <a:latin typeface="Cambria Math" panose="02040503050406030204" pitchFamily="18" charset="0"/>
                                  </a:rPr>
                                  <m:t>=</m:t>
                                </m:r>
                                <m:sSub>
                                  <m:sSubPr>
                                    <m:ctrlPr>
                                      <a:rPr kumimoji="1" lang="en-US" altLang="ja-JP" sz="2000" b="0" i="1" smtClean="0">
                                        <a:solidFill>
                                          <a:srgbClr val="00B050"/>
                                        </a:solidFill>
                                        <a:latin typeface="Cambria Math" panose="02040503050406030204" pitchFamily="18" charset="0"/>
                                      </a:rPr>
                                    </m:ctrlPr>
                                  </m:sSubPr>
                                  <m:e>
                                    <m:r>
                                      <a:rPr kumimoji="1" lang="en-US" altLang="ja-JP" sz="2000" b="0" i="1" smtClean="0">
                                        <a:solidFill>
                                          <a:srgbClr val="00B050"/>
                                        </a:solidFill>
                                        <a:latin typeface="Cambria Math" panose="02040503050406030204" pitchFamily="18" charset="0"/>
                                      </a:rPr>
                                      <m:t>𝑟</m:t>
                                    </m:r>
                                  </m:e>
                                  <m:sub>
                                    <m:r>
                                      <a:rPr kumimoji="1" lang="en-US" altLang="ja-JP" sz="2000" b="0" i="1" smtClean="0">
                                        <a:solidFill>
                                          <a:srgbClr val="00B050"/>
                                        </a:solidFill>
                                        <a:latin typeface="Cambria Math" panose="02040503050406030204" pitchFamily="18" charset="0"/>
                                      </a:rPr>
                                      <m:t>h</m:t>
                                    </m:r>
                                  </m:sub>
                                </m:sSub>
                              </m:oMath>
                            </m:oMathPara>
                          </a14:m>
                          <a:endParaRPr kumimoji="1" lang="ja-JP" altLang="en-US" dirty="0"/>
                        </a:p>
                      </p:txBody>
                    </p:sp>
                  </mc:Choice>
                  <mc:Fallback xmlns="">
                    <p:sp>
                      <p:nvSpPr>
                        <p:cNvPr id="49" name="テキスト ボックス 48">
                          <a:extLst>
                            <a:ext uri="{FF2B5EF4-FFF2-40B4-BE49-F238E27FC236}">
                              <a16:creationId xmlns:a16="http://schemas.microsoft.com/office/drawing/2014/main" id="{9D03C23E-4780-4F9B-B701-E740BCAFA5ED}"/>
                            </a:ext>
                          </a:extLst>
                        </p:cNvPr>
                        <p:cNvSpPr txBox="1">
                          <a:spLocks noRot="1" noChangeAspect="1" noMove="1" noResize="1" noEditPoints="1" noAdjustHandles="1" noChangeArrowheads="1" noChangeShapeType="1" noTextEdit="1"/>
                        </p:cNvSpPr>
                        <p:nvPr/>
                      </p:nvSpPr>
                      <p:spPr>
                        <a:xfrm rot="18883611">
                          <a:off x="6372732" y="3884608"/>
                          <a:ext cx="744499" cy="307777"/>
                        </a:xfrm>
                        <a:prstGeom prst="rect">
                          <a:avLst/>
                        </a:prstGeom>
                        <a:blipFill>
                          <a:blip r:embed="rId9"/>
                          <a:stretch>
                            <a:fillRect r="-76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0" name="テキスト ボックス 49">
                          <a:extLst>
                            <a:ext uri="{FF2B5EF4-FFF2-40B4-BE49-F238E27FC236}">
                              <a16:creationId xmlns:a16="http://schemas.microsoft.com/office/drawing/2014/main" id="{350309B1-60F9-44B3-91CA-84966F13623E}"/>
                            </a:ext>
                          </a:extLst>
                        </p:cNvPr>
                        <p:cNvSpPr txBox="1"/>
                        <p:nvPr/>
                      </p:nvSpPr>
                      <p:spPr>
                        <a:xfrm>
                          <a:off x="6713583" y="4523849"/>
                          <a:ext cx="661078"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solidFill>
                                      <a:srgbClr val="FF0000"/>
                                    </a:solidFill>
                                    <a:latin typeface="Cambria Math" panose="02040503050406030204" pitchFamily="18" charset="0"/>
                                  </a:rPr>
                                  <m:t>𝑟</m:t>
                                </m:r>
                                <m:r>
                                  <a:rPr kumimoji="1" lang="en-US" altLang="ja-JP" sz="2000" b="0" i="1" smtClean="0">
                                    <a:solidFill>
                                      <a:srgbClr val="FF0000"/>
                                    </a:solidFill>
                                    <a:latin typeface="Cambria Math" panose="02040503050406030204" pitchFamily="18" charset="0"/>
                                  </a:rPr>
                                  <m:t>=0</m:t>
                                </m:r>
                              </m:oMath>
                            </m:oMathPara>
                          </a14:m>
                          <a:endParaRPr kumimoji="1" lang="ja-JP" altLang="en-US" sz="2000" dirty="0">
                            <a:solidFill>
                              <a:srgbClr val="FF0000"/>
                            </a:solidFill>
                          </a:endParaRPr>
                        </a:p>
                      </p:txBody>
                    </p:sp>
                  </mc:Choice>
                  <mc:Fallback xmlns="">
                    <p:sp>
                      <p:nvSpPr>
                        <p:cNvPr id="50" name="テキスト ボックス 49">
                          <a:extLst>
                            <a:ext uri="{FF2B5EF4-FFF2-40B4-BE49-F238E27FC236}">
                              <a16:creationId xmlns:a16="http://schemas.microsoft.com/office/drawing/2014/main" id="{350309B1-60F9-44B3-91CA-84966F13623E}"/>
                            </a:ext>
                          </a:extLst>
                        </p:cNvPr>
                        <p:cNvSpPr txBox="1">
                          <a:spLocks noRot="1" noChangeAspect="1" noMove="1" noResize="1" noEditPoints="1" noAdjustHandles="1" noChangeArrowheads="1" noChangeShapeType="1" noTextEdit="1"/>
                        </p:cNvSpPr>
                        <p:nvPr/>
                      </p:nvSpPr>
                      <p:spPr>
                        <a:xfrm>
                          <a:off x="6713583" y="4523849"/>
                          <a:ext cx="661078" cy="307777"/>
                        </a:xfrm>
                        <a:prstGeom prst="rect">
                          <a:avLst/>
                        </a:prstGeom>
                        <a:blipFill>
                          <a:blip r:embed="rId10"/>
                          <a:stretch>
                            <a:fillRect r="-1626" b="-188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1" name="テキスト ボックス 50">
                          <a:extLst>
                            <a:ext uri="{FF2B5EF4-FFF2-40B4-BE49-F238E27FC236}">
                              <a16:creationId xmlns:a16="http://schemas.microsoft.com/office/drawing/2014/main" id="{12656A50-A6E0-45BE-8ADC-D10A5AB269AB}"/>
                            </a:ext>
                          </a:extLst>
                        </p:cNvPr>
                        <p:cNvSpPr txBox="1"/>
                        <p:nvPr/>
                      </p:nvSpPr>
                      <p:spPr>
                        <a:xfrm>
                          <a:off x="6587832" y="2273745"/>
                          <a:ext cx="693215" cy="29616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solidFill>
                                      <a:srgbClr val="FF0000"/>
                                    </a:solidFill>
                                    <a:latin typeface="Cambria Math" panose="02040503050406030204" pitchFamily="18" charset="0"/>
                                  </a:rPr>
                                  <m:t>𝑟</m:t>
                                </m:r>
                                <m:r>
                                  <a:rPr kumimoji="1" lang="en-US" altLang="ja-JP" sz="2000" b="0" i="1" smtClean="0">
                                    <a:solidFill>
                                      <a:srgbClr val="FF0000"/>
                                    </a:solidFill>
                                    <a:latin typeface="Cambria Math" panose="02040503050406030204" pitchFamily="18" charset="0"/>
                                  </a:rPr>
                                  <m:t>=0</m:t>
                                </m:r>
                              </m:oMath>
                            </m:oMathPara>
                          </a14:m>
                          <a:endParaRPr kumimoji="1" lang="ja-JP" altLang="en-US" sz="2000" dirty="0">
                            <a:solidFill>
                              <a:srgbClr val="FF0000"/>
                            </a:solidFill>
                          </a:endParaRPr>
                        </a:p>
                      </p:txBody>
                    </p:sp>
                  </mc:Choice>
                  <mc:Fallback xmlns="">
                    <p:sp>
                      <p:nvSpPr>
                        <p:cNvPr id="51" name="テキスト ボックス 50">
                          <a:extLst>
                            <a:ext uri="{FF2B5EF4-FFF2-40B4-BE49-F238E27FC236}">
                              <a16:creationId xmlns:a16="http://schemas.microsoft.com/office/drawing/2014/main" id="{12656A50-A6E0-45BE-8ADC-D10A5AB269AB}"/>
                            </a:ext>
                          </a:extLst>
                        </p:cNvPr>
                        <p:cNvSpPr txBox="1">
                          <a:spLocks noRot="1" noChangeAspect="1" noMove="1" noResize="1" noEditPoints="1" noAdjustHandles="1" noChangeArrowheads="1" noChangeShapeType="1" noTextEdit="1"/>
                        </p:cNvSpPr>
                        <p:nvPr/>
                      </p:nvSpPr>
                      <p:spPr>
                        <a:xfrm>
                          <a:off x="6587832" y="2273745"/>
                          <a:ext cx="693215" cy="296169"/>
                        </a:xfrm>
                        <a:prstGeom prst="rect">
                          <a:avLst/>
                        </a:prstGeom>
                        <a:blipFill>
                          <a:blip r:embed="rId11"/>
                          <a:stretch>
                            <a:fillRect b="-5882"/>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36" name="テキスト ボックス 35">
                        <a:extLst>
                          <a:ext uri="{FF2B5EF4-FFF2-40B4-BE49-F238E27FC236}">
                            <a16:creationId xmlns:a16="http://schemas.microsoft.com/office/drawing/2014/main" id="{ACACCFA3-D91B-4662-91E1-1569C6BE2B26}"/>
                          </a:ext>
                        </a:extLst>
                      </p:cNvPr>
                      <p:cNvSpPr txBox="1"/>
                      <p:nvPr/>
                    </p:nvSpPr>
                    <p:spPr>
                      <a:xfrm rot="16200000">
                        <a:off x="5159405" y="3417825"/>
                        <a:ext cx="1108317"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rPr>
                                <m:t>𝑟</m:t>
                              </m:r>
                              <m:r>
                                <a:rPr kumimoji="1" lang="en-US" altLang="ja-JP" sz="2000" b="0" i="1" smtClean="0">
                                  <a:latin typeface="Cambria Math" panose="02040503050406030204" pitchFamily="18" charset="0"/>
                                </a:rPr>
                                <m:t>=</m:t>
                              </m:r>
                              <m:r>
                                <m:rPr>
                                  <m:sty m:val="p"/>
                                </m:rPr>
                                <a:rPr kumimoji="1" lang="en-US" altLang="ja-JP" sz="2000" b="0" i="0" smtClean="0">
                                  <a:latin typeface="Cambria Math" panose="02040503050406030204" pitchFamily="18" charset="0"/>
                                </a:rPr>
                                <m:t>const</m:t>
                              </m:r>
                            </m:oMath>
                          </m:oMathPara>
                        </a14:m>
                        <a:endParaRPr kumimoji="1" lang="ja-JP" altLang="en-US" sz="2000" dirty="0"/>
                      </a:p>
                    </p:txBody>
                  </p:sp>
                </mc:Choice>
                <mc:Fallback xmlns="">
                  <p:sp>
                    <p:nvSpPr>
                      <p:cNvPr id="36" name="テキスト ボックス 35">
                        <a:extLst>
                          <a:ext uri="{FF2B5EF4-FFF2-40B4-BE49-F238E27FC236}">
                            <a16:creationId xmlns:a16="http://schemas.microsoft.com/office/drawing/2014/main" id="{ACACCFA3-D91B-4662-91E1-1569C6BE2B26}"/>
                          </a:ext>
                        </a:extLst>
                      </p:cNvPr>
                      <p:cNvSpPr txBox="1">
                        <a:spLocks noRot="1" noChangeAspect="1" noMove="1" noResize="1" noEditPoints="1" noAdjustHandles="1" noChangeArrowheads="1" noChangeShapeType="1" noTextEdit="1"/>
                      </p:cNvSpPr>
                      <p:nvPr/>
                    </p:nvSpPr>
                    <p:spPr>
                      <a:xfrm rot="16200000">
                        <a:off x="5159405" y="3417825"/>
                        <a:ext cx="1108317" cy="307777"/>
                      </a:xfrm>
                      <a:prstGeom prst="rect">
                        <a:avLst/>
                      </a:prstGeom>
                      <a:blipFill>
                        <a:blip r:embed="rId12"/>
                        <a:stretch>
                          <a:fillRect t="-2116" b="-1058"/>
                        </a:stretch>
                      </a:blipFill>
                    </p:spPr>
                    <p:txBody>
                      <a:bodyPr/>
                      <a:lstStyle/>
                      <a:p>
                        <a:r>
                          <a:rPr lang="ja-JP" altLang="en-US">
                            <a:noFill/>
                          </a:rPr>
                          <a:t> </a:t>
                        </a:r>
                      </a:p>
                    </p:txBody>
                  </p:sp>
                </mc:Fallback>
              </mc:AlternateContent>
              <p:cxnSp>
                <p:nvCxnSpPr>
                  <p:cNvPr id="37" name="直線矢印コネクタ 36">
                    <a:extLst>
                      <a:ext uri="{FF2B5EF4-FFF2-40B4-BE49-F238E27FC236}">
                        <a16:creationId xmlns:a16="http://schemas.microsoft.com/office/drawing/2014/main" id="{5FE12E98-DFCC-41E9-9093-F7E2F17B3DA1}"/>
                      </a:ext>
                    </a:extLst>
                  </p:cNvPr>
                  <p:cNvCxnSpPr/>
                  <p:nvPr/>
                </p:nvCxnSpPr>
                <p:spPr>
                  <a:xfrm flipV="1">
                    <a:off x="7524328" y="2821753"/>
                    <a:ext cx="576064" cy="607247"/>
                  </a:xfrm>
                  <a:prstGeom prst="straightConnector1">
                    <a:avLst/>
                  </a:prstGeom>
                  <a:ln w="127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a:extLst>
                      <a:ext uri="{FF2B5EF4-FFF2-40B4-BE49-F238E27FC236}">
                        <a16:creationId xmlns:a16="http://schemas.microsoft.com/office/drawing/2014/main" id="{8CEFE5C6-4DC7-456C-8AAC-53AAFDC267B5}"/>
                      </a:ext>
                    </a:extLst>
                  </p:cNvPr>
                  <p:cNvCxnSpPr>
                    <a:cxnSpLocks/>
                  </p:cNvCxnSpPr>
                  <p:nvPr/>
                </p:nvCxnSpPr>
                <p:spPr>
                  <a:xfrm flipV="1">
                    <a:off x="7459901" y="2574364"/>
                    <a:ext cx="749332" cy="750153"/>
                  </a:xfrm>
                  <a:prstGeom prst="straightConnector1">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99BDFBF5-04A0-4B7A-932E-D9373BD2EC63}"/>
                      </a:ext>
                    </a:extLst>
                  </p:cNvPr>
                  <p:cNvCxnSpPr>
                    <a:cxnSpLocks/>
                  </p:cNvCxnSpPr>
                  <p:nvPr/>
                </p:nvCxnSpPr>
                <p:spPr>
                  <a:xfrm flipV="1">
                    <a:off x="7438222" y="2318542"/>
                    <a:ext cx="931879" cy="90800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矢印コネクタ 39">
                    <a:extLst>
                      <a:ext uri="{FF2B5EF4-FFF2-40B4-BE49-F238E27FC236}">
                        <a16:creationId xmlns:a16="http://schemas.microsoft.com/office/drawing/2014/main" id="{9EB208EC-A547-4B24-9570-28DDD97D4054}"/>
                      </a:ext>
                    </a:extLst>
                  </p:cNvPr>
                  <p:cNvCxnSpPr>
                    <a:cxnSpLocks/>
                  </p:cNvCxnSpPr>
                  <p:nvPr/>
                </p:nvCxnSpPr>
                <p:spPr>
                  <a:xfrm flipV="1">
                    <a:off x="7449430" y="2187635"/>
                    <a:ext cx="967021" cy="962296"/>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1" name="フリーフォーム: 図形 40">
                    <a:extLst>
                      <a:ext uri="{FF2B5EF4-FFF2-40B4-BE49-F238E27FC236}">
                        <a16:creationId xmlns:a16="http://schemas.microsoft.com/office/drawing/2014/main" id="{D70F77BF-552B-4868-90F2-35EB9EF912F6}"/>
                      </a:ext>
                    </a:extLst>
                  </p:cNvPr>
                  <p:cNvSpPr/>
                  <p:nvPr/>
                </p:nvSpPr>
                <p:spPr>
                  <a:xfrm>
                    <a:off x="7331004" y="2500301"/>
                    <a:ext cx="964837" cy="2246680"/>
                  </a:xfrm>
                  <a:custGeom>
                    <a:avLst/>
                    <a:gdLst>
                      <a:gd name="connsiteX0" fmla="*/ 930584 w 930584"/>
                      <a:gd name="connsiteY0" fmla="*/ 2249586 h 2249586"/>
                      <a:gd name="connsiteX1" fmla="*/ 356049 w 930584"/>
                      <a:gd name="connsiteY1" fmla="*/ 1286633 h 2249586"/>
                      <a:gd name="connsiteX2" fmla="*/ 97104 w 930584"/>
                      <a:gd name="connsiteY2" fmla="*/ 647363 h 2249586"/>
                      <a:gd name="connsiteX3" fmla="*/ 16184 w 930584"/>
                      <a:gd name="connsiteY3" fmla="*/ 121380 h 2249586"/>
                      <a:gd name="connsiteX4" fmla="*/ 0 w 930584"/>
                      <a:gd name="connsiteY4" fmla="*/ 0 h 2249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84" h="2249586">
                        <a:moveTo>
                          <a:pt x="930584" y="2249586"/>
                        </a:moveTo>
                        <a:cubicBezTo>
                          <a:pt x="712773" y="1901628"/>
                          <a:pt x="494962" y="1553670"/>
                          <a:pt x="356049" y="1286633"/>
                        </a:cubicBezTo>
                        <a:cubicBezTo>
                          <a:pt x="217136" y="1019596"/>
                          <a:pt x="153748" y="841572"/>
                          <a:pt x="97104" y="647363"/>
                        </a:cubicBezTo>
                        <a:cubicBezTo>
                          <a:pt x="40460" y="453154"/>
                          <a:pt x="32368" y="229274"/>
                          <a:pt x="16184" y="121380"/>
                        </a:cubicBezTo>
                        <a:cubicBezTo>
                          <a:pt x="0" y="13486"/>
                          <a:pt x="0" y="6743"/>
                          <a:pt x="0" y="0"/>
                        </a:cubicBezTo>
                      </a:path>
                    </a:pathLst>
                  </a:custGeom>
                  <a:noFill/>
                  <a:ln>
                    <a:solidFill>
                      <a:srgbClr val="0000FF"/>
                    </a:solidFill>
                    <a:headEnd w="lg" len="lg"/>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30" name="二等辺三角形 29">
                  <a:extLst>
                    <a:ext uri="{FF2B5EF4-FFF2-40B4-BE49-F238E27FC236}">
                      <a16:creationId xmlns:a16="http://schemas.microsoft.com/office/drawing/2014/main" id="{CAD7DAB9-B00A-40F1-A989-72C9B3CC50A6}"/>
                    </a:ext>
                  </a:extLst>
                </p:cNvPr>
                <p:cNvSpPr/>
                <p:nvPr/>
              </p:nvSpPr>
              <p:spPr>
                <a:xfrm rot="10800000">
                  <a:off x="7093123" y="2676783"/>
                  <a:ext cx="702718" cy="324046"/>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a:extLst>
                    <a:ext uri="{FF2B5EF4-FFF2-40B4-BE49-F238E27FC236}">
                      <a16:creationId xmlns:a16="http://schemas.microsoft.com/office/drawing/2014/main" id="{772A83B3-9F5E-49D3-B17B-E9BF56A7154D}"/>
                    </a:ext>
                  </a:extLst>
                </p:cNvPr>
                <p:cNvSpPr/>
                <p:nvPr/>
              </p:nvSpPr>
              <p:spPr>
                <a:xfrm>
                  <a:off x="7134927" y="2599256"/>
                  <a:ext cx="650419" cy="163456"/>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フリーフォーム: 図形 31">
                  <a:extLst>
                    <a:ext uri="{FF2B5EF4-FFF2-40B4-BE49-F238E27FC236}">
                      <a16:creationId xmlns:a16="http://schemas.microsoft.com/office/drawing/2014/main" id="{B7EAD059-354E-4392-917D-A4D5D446E40E}"/>
                    </a:ext>
                  </a:extLst>
                </p:cNvPr>
                <p:cNvSpPr/>
                <p:nvPr/>
              </p:nvSpPr>
              <p:spPr>
                <a:xfrm>
                  <a:off x="7372865" y="2603157"/>
                  <a:ext cx="24713" cy="148281"/>
                </a:xfrm>
                <a:custGeom>
                  <a:avLst/>
                  <a:gdLst>
                    <a:gd name="connsiteX0" fmla="*/ 0 w 24713"/>
                    <a:gd name="connsiteY0" fmla="*/ 0 h 148281"/>
                    <a:gd name="connsiteX1" fmla="*/ 24713 w 24713"/>
                    <a:gd name="connsiteY1" fmla="*/ 148281 h 148281"/>
                  </a:gdLst>
                  <a:ahLst/>
                  <a:cxnLst>
                    <a:cxn ang="0">
                      <a:pos x="connsiteX0" y="connsiteY0"/>
                    </a:cxn>
                    <a:cxn ang="0">
                      <a:pos x="connsiteX1" y="connsiteY1"/>
                    </a:cxn>
                  </a:cxnLst>
                  <a:rect l="l" t="t" r="r" b="b"/>
                  <a:pathLst>
                    <a:path w="24713" h="148281">
                      <a:moveTo>
                        <a:pt x="0" y="0"/>
                      </a:moveTo>
                      <a:lnTo>
                        <a:pt x="24713" y="148281"/>
                      </a:lnTo>
                    </a:path>
                  </a:pathLst>
                </a:cu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3" name="直線コネクタ 32">
                  <a:extLst>
                    <a:ext uri="{FF2B5EF4-FFF2-40B4-BE49-F238E27FC236}">
                      <a16:creationId xmlns:a16="http://schemas.microsoft.com/office/drawing/2014/main" id="{D8621243-AD5D-4D26-A2B5-48089A996638}"/>
                    </a:ext>
                  </a:extLst>
                </p:cNvPr>
                <p:cNvCxnSpPr/>
                <p:nvPr/>
              </p:nvCxnSpPr>
              <p:spPr>
                <a:xfrm flipV="1">
                  <a:off x="5113511" y="3173909"/>
                  <a:ext cx="3850977" cy="515038"/>
                </a:xfrm>
                <a:prstGeom prst="line">
                  <a:avLst/>
                </a:prstGeom>
                <a:ln w="15875">
                  <a:solidFill>
                    <a:srgbClr val="FF0000"/>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テキスト ボックス 33">
                      <a:extLst>
                        <a:ext uri="{FF2B5EF4-FFF2-40B4-BE49-F238E27FC236}">
                          <a16:creationId xmlns:a16="http://schemas.microsoft.com/office/drawing/2014/main" id="{C3266B22-D9E2-4EF2-9916-ED0880814DB3}"/>
                        </a:ext>
                      </a:extLst>
                    </p:cNvPr>
                    <p:cNvSpPr txBox="1"/>
                    <p:nvPr/>
                  </p:nvSpPr>
                  <p:spPr>
                    <a:xfrm rot="21146233">
                      <a:off x="7870301" y="2952404"/>
                      <a:ext cx="1055930" cy="369332"/>
                    </a:xfrm>
                    <a:prstGeom prst="rect">
                      <a:avLst/>
                    </a:prstGeom>
                    <a:noFill/>
                  </p:spPr>
                  <p:txBody>
                    <a:bodyPr wrap="none" rtlCol="0">
                      <a:spAutoFit/>
                    </a:bodyPr>
                    <a:lstStyle/>
                    <a:p>
                      <a14:m>
                        <m:oMath xmlns:m="http://schemas.openxmlformats.org/officeDocument/2006/math">
                          <m:r>
                            <a:rPr kumimoji="1" lang="en-US" altLang="ja-JP" b="0" i="1" smtClean="0">
                              <a:solidFill>
                                <a:srgbClr val="FF0000"/>
                              </a:solidFill>
                              <a:latin typeface="Cambria Math" panose="02040503050406030204" pitchFamily="18" charset="0"/>
                            </a:rPr>
                            <m:t>𝑡</m:t>
                          </m:r>
                          <m:r>
                            <a:rPr kumimoji="1" lang="en-US" altLang="ja-JP" b="0" i="1" smtClean="0">
                              <a:solidFill>
                                <a:srgbClr val="FF0000"/>
                              </a:solidFill>
                              <a:latin typeface="Cambria Math" panose="02040503050406030204" pitchFamily="18" charset="0"/>
                            </a:rPr>
                            <m:t>=</m:t>
                          </m:r>
                        </m:oMath>
                      </a14:m>
                      <a:r>
                        <a:rPr kumimoji="1" lang="en-US" altLang="ja-JP" dirty="0">
                          <a:solidFill>
                            <a:srgbClr val="FF0000"/>
                          </a:solidFill>
                        </a:rPr>
                        <a:t>const</a:t>
                      </a:r>
                      <a:endParaRPr kumimoji="1" lang="ja-JP" altLang="en-US" dirty="0">
                        <a:solidFill>
                          <a:srgbClr val="FF0000"/>
                        </a:solidFill>
                      </a:endParaRPr>
                    </a:p>
                  </p:txBody>
                </p:sp>
              </mc:Choice>
              <mc:Fallback xmlns="">
                <p:sp>
                  <p:nvSpPr>
                    <p:cNvPr id="34" name="テキスト ボックス 33">
                      <a:extLst>
                        <a:ext uri="{FF2B5EF4-FFF2-40B4-BE49-F238E27FC236}">
                          <a16:creationId xmlns:a16="http://schemas.microsoft.com/office/drawing/2014/main" id="{C3266B22-D9E2-4EF2-9916-ED0880814DB3}"/>
                        </a:ext>
                      </a:extLst>
                    </p:cNvPr>
                    <p:cNvSpPr txBox="1">
                      <a:spLocks noRot="1" noChangeAspect="1" noMove="1" noResize="1" noEditPoints="1" noAdjustHandles="1" noChangeArrowheads="1" noChangeShapeType="1" noTextEdit="1"/>
                    </p:cNvSpPr>
                    <p:nvPr/>
                  </p:nvSpPr>
                  <p:spPr>
                    <a:xfrm rot="21146233">
                      <a:off x="7870301" y="2952404"/>
                      <a:ext cx="1055930" cy="369332"/>
                    </a:xfrm>
                    <a:prstGeom prst="rect">
                      <a:avLst/>
                    </a:prstGeom>
                    <a:blipFill>
                      <a:blip r:embed="rId13"/>
                      <a:stretch>
                        <a:fillRect t="-7143" r="-5556" b="-9524"/>
                      </a:stretch>
                    </a:blipFill>
                  </p:spPr>
                  <p:txBody>
                    <a:bodyPr/>
                    <a:lstStyle/>
                    <a:p>
                      <a:r>
                        <a:rPr lang="ja-JP" altLang="en-US">
                          <a:noFill/>
                        </a:rPr>
                        <a:t> </a:t>
                      </a:r>
                    </a:p>
                  </p:txBody>
                </p:sp>
              </mc:Fallback>
            </mc:AlternateContent>
          </p:grpSp>
          <p:sp>
            <p:nvSpPr>
              <p:cNvPr id="25" name="テキスト ボックス 24">
                <a:extLst>
                  <a:ext uri="{FF2B5EF4-FFF2-40B4-BE49-F238E27FC236}">
                    <a16:creationId xmlns:a16="http://schemas.microsoft.com/office/drawing/2014/main" id="{2B5945D6-CD14-47D8-A81B-9BA0651A4118}"/>
                  </a:ext>
                </a:extLst>
              </p:cNvPr>
              <p:cNvSpPr txBox="1"/>
              <p:nvPr/>
            </p:nvSpPr>
            <p:spPr>
              <a:xfrm>
                <a:off x="8553450" y="3238380"/>
                <a:ext cx="745190" cy="461665"/>
              </a:xfrm>
              <a:prstGeom prst="rect">
                <a:avLst/>
              </a:prstGeom>
              <a:noFill/>
            </p:spPr>
            <p:txBody>
              <a:bodyPr wrap="square" rtlCol="0">
                <a:spAutoFit/>
              </a:bodyPr>
              <a:lstStyle/>
              <a:p>
                <a:r>
                  <a:rPr kumimoji="1" lang="en-US" altLang="ja-JP" sz="2400" dirty="0"/>
                  <a:t>I</a:t>
                </a:r>
                <a:endParaRPr kumimoji="1" lang="ja-JP" altLang="en-US" sz="2400" dirty="0"/>
              </a:p>
            </p:txBody>
          </p:sp>
          <p:sp>
            <p:nvSpPr>
              <p:cNvPr id="26" name="テキスト ボックス 25">
                <a:extLst>
                  <a:ext uri="{FF2B5EF4-FFF2-40B4-BE49-F238E27FC236}">
                    <a16:creationId xmlns:a16="http://schemas.microsoft.com/office/drawing/2014/main" id="{C15A07CE-A769-49C8-B5B4-D5EC1744740D}"/>
                  </a:ext>
                </a:extLst>
              </p:cNvPr>
              <p:cNvSpPr txBox="1"/>
              <p:nvPr/>
            </p:nvSpPr>
            <p:spPr>
              <a:xfrm>
                <a:off x="6801366" y="2680984"/>
                <a:ext cx="745190" cy="461665"/>
              </a:xfrm>
              <a:prstGeom prst="rect">
                <a:avLst/>
              </a:prstGeom>
              <a:noFill/>
            </p:spPr>
            <p:txBody>
              <a:bodyPr wrap="square" rtlCol="0">
                <a:spAutoFit/>
              </a:bodyPr>
              <a:lstStyle/>
              <a:p>
                <a:r>
                  <a:rPr kumimoji="1" lang="en-US" altLang="ja-JP" sz="2400" dirty="0"/>
                  <a:t>II</a:t>
                </a:r>
                <a:endParaRPr kumimoji="1" lang="ja-JP" altLang="en-US" sz="2400" dirty="0"/>
              </a:p>
            </p:txBody>
          </p:sp>
          <p:sp>
            <p:nvSpPr>
              <p:cNvPr id="27" name="テキスト ボックス 26">
                <a:extLst>
                  <a:ext uri="{FF2B5EF4-FFF2-40B4-BE49-F238E27FC236}">
                    <a16:creationId xmlns:a16="http://schemas.microsoft.com/office/drawing/2014/main" id="{DB0F18CC-9066-4BDF-9312-1D95A4D4477D}"/>
                  </a:ext>
                </a:extLst>
              </p:cNvPr>
              <p:cNvSpPr txBox="1"/>
              <p:nvPr/>
            </p:nvSpPr>
            <p:spPr>
              <a:xfrm>
                <a:off x="6811449" y="3843136"/>
                <a:ext cx="745190" cy="461665"/>
              </a:xfrm>
              <a:prstGeom prst="rect">
                <a:avLst/>
              </a:prstGeom>
              <a:noFill/>
            </p:spPr>
            <p:txBody>
              <a:bodyPr wrap="square" rtlCol="0">
                <a:spAutoFit/>
              </a:bodyPr>
              <a:lstStyle/>
              <a:p>
                <a:r>
                  <a:rPr kumimoji="1" lang="en-US" altLang="ja-JP" sz="2400" dirty="0"/>
                  <a:t>III</a:t>
                </a:r>
                <a:endParaRPr kumimoji="1" lang="ja-JP" altLang="en-US" sz="2400" dirty="0"/>
              </a:p>
            </p:txBody>
          </p:sp>
          <p:sp>
            <p:nvSpPr>
              <p:cNvPr id="28" name="テキスト ボックス 27">
                <a:extLst>
                  <a:ext uri="{FF2B5EF4-FFF2-40B4-BE49-F238E27FC236}">
                    <a16:creationId xmlns:a16="http://schemas.microsoft.com/office/drawing/2014/main" id="{736D9F83-A1F1-4382-A2A5-803FEC64F6B3}"/>
                  </a:ext>
                </a:extLst>
              </p:cNvPr>
              <p:cNvSpPr txBox="1"/>
              <p:nvPr/>
            </p:nvSpPr>
            <p:spPr>
              <a:xfrm>
                <a:off x="5970295" y="3265291"/>
                <a:ext cx="745190" cy="461665"/>
              </a:xfrm>
              <a:prstGeom prst="rect">
                <a:avLst/>
              </a:prstGeom>
              <a:noFill/>
            </p:spPr>
            <p:txBody>
              <a:bodyPr wrap="square" rtlCol="0">
                <a:spAutoFit/>
              </a:bodyPr>
              <a:lstStyle/>
              <a:p>
                <a:r>
                  <a:rPr kumimoji="1" lang="en-US" altLang="ja-JP" sz="2400" dirty="0"/>
                  <a:t>IV</a:t>
                </a:r>
                <a:endParaRPr kumimoji="1" lang="ja-JP" altLang="en-US" sz="2400" dirty="0"/>
              </a:p>
            </p:txBody>
          </p:sp>
        </p:grpSp>
      </p:grpSp>
      <p:grpSp>
        <p:nvGrpSpPr>
          <p:cNvPr id="57" name="グループ化 56">
            <a:extLst>
              <a:ext uri="{FF2B5EF4-FFF2-40B4-BE49-F238E27FC236}">
                <a16:creationId xmlns:a16="http://schemas.microsoft.com/office/drawing/2014/main" id="{43CBF76C-48FF-4F83-AA10-C0F8EDD32DD0}"/>
              </a:ext>
            </a:extLst>
          </p:cNvPr>
          <p:cNvGrpSpPr/>
          <p:nvPr/>
        </p:nvGrpSpPr>
        <p:grpSpPr>
          <a:xfrm>
            <a:off x="5375269" y="4807514"/>
            <a:ext cx="3302838" cy="1419950"/>
            <a:chOff x="5106412" y="5253551"/>
            <a:chExt cx="3302838" cy="1419950"/>
          </a:xfrm>
        </p:grpSpPr>
        <p:sp>
          <p:nvSpPr>
            <p:cNvPr id="58" name="テキスト ボックス 57">
              <a:extLst>
                <a:ext uri="{FF2B5EF4-FFF2-40B4-BE49-F238E27FC236}">
                  <a16:creationId xmlns:a16="http://schemas.microsoft.com/office/drawing/2014/main" id="{DE173166-5DC1-42F1-9AD8-3CDACEBA8681}"/>
                </a:ext>
              </a:extLst>
            </p:cNvPr>
            <p:cNvSpPr txBox="1"/>
            <p:nvPr/>
          </p:nvSpPr>
          <p:spPr>
            <a:xfrm>
              <a:off x="5432699" y="5384402"/>
              <a:ext cx="2877014" cy="1200329"/>
            </a:xfrm>
            <a:prstGeom prst="rect">
              <a:avLst/>
            </a:prstGeom>
            <a:noFill/>
          </p:spPr>
          <p:txBody>
            <a:bodyPr wrap="square" rtlCol="0">
              <a:spAutoFit/>
            </a:bodyPr>
            <a:lstStyle/>
            <a:p>
              <a:r>
                <a:rPr kumimoji="1" lang="en-US" altLang="ja-JP" dirty="0"/>
                <a:t>I .   </a:t>
              </a:r>
              <a:r>
                <a:rPr kumimoji="1" lang="ja-JP" altLang="en-US" dirty="0"/>
                <a:t>外部領域（観測領域）</a:t>
              </a:r>
              <a:endParaRPr kumimoji="1" lang="en-US" altLang="ja-JP" dirty="0"/>
            </a:p>
            <a:p>
              <a:r>
                <a:rPr lang="en-US" altLang="ja-JP" dirty="0"/>
                <a:t>II.  </a:t>
              </a:r>
              <a:r>
                <a:rPr lang="ja-JP" altLang="en-US" dirty="0"/>
                <a:t>ブラックホール領域</a:t>
              </a:r>
              <a:endParaRPr lang="en-US" altLang="ja-JP" dirty="0"/>
            </a:p>
            <a:p>
              <a:r>
                <a:rPr kumimoji="1" lang="en-US" altLang="ja-JP" dirty="0"/>
                <a:t>III. </a:t>
              </a:r>
              <a:r>
                <a:rPr kumimoji="1" lang="ja-JP" altLang="en-US" dirty="0"/>
                <a:t>ホワイトホール領域</a:t>
              </a:r>
              <a:endParaRPr kumimoji="1" lang="en-US" altLang="ja-JP" dirty="0"/>
            </a:p>
            <a:p>
              <a:r>
                <a:rPr lang="en-US" altLang="ja-JP" dirty="0"/>
                <a:t>IV.  </a:t>
              </a:r>
              <a:r>
                <a:rPr lang="ja-JP" altLang="en-US" dirty="0"/>
                <a:t>もう一つの外部領域</a:t>
              </a:r>
              <a:r>
                <a:rPr kumimoji="1" lang="en-US" altLang="ja-JP" dirty="0"/>
                <a:t> </a:t>
              </a:r>
              <a:endParaRPr kumimoji="1" lang="ja-JP" altLang="en-US" dirty="0"/>
            </a:p>
          </p:txBody>
        </p:sp>
        <p:sp>
          <p:nvSpPr>
            <p:cNvPr id="59" name="四角形: 角を丸くする 58">
              <a:extLst>
                <a:ext uri="{FF2B5EF4-FFF2-40B4-BE49-F238E27FC236}">
                  <a16:creationId xmlns:a16="http://schemas.microsoft.com/office/drawing/2014/main" id="{571FF0DC-4DD6-4EB5-B694-3BC2AC3077C0}"/>
                </a:ext>
              </a:extLst>
            </p:cNvPr>
            <p:cNvSpPr/>
            <p:nvPr/>
          </p:nvSpPr>
          <p:spPr>
            <a:xfrm>
              <a:off x="5106412" y="5253551"/>
              <a:ext cx="3302838" cy="14199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mc:AlternateContent xmlns:mc="http://schemas.openxmlformats.org/markup-compatibility/2006" xmlns:a14="http://schemas.microsoft.com/office/drawing/2010/main">
        <mc:Choice Requires="a14">
          <p:sp>
            <p:nvSpPr>
              <p:cNvPr id="60" name="テキスト ボックス 59">
                <a:extLst>
                  <a:ext uri="{FF2B5EF4-FFF2-40B4-BE49-F238E27FC236}">
                    <a16:creationId xmlns:a16="http://schemas.microsoft.com/office/drawing/2014/main" id="{F92C63E2-88D3-47B4-8A1C-EE9B21F4D37B}"/>
                  </a:ext>
                </a:extLst>
              </p:cNvPr>
              <p:cNvSpPr txBox="1"/>
              <p:nvPr/>
            </p:nvSpPr>
            <p:spPr>
              <a:xfrm>
                <a:off x="672147" y="5100228"/>
                <a:ext cx="4176464" cy="1015663"/>
              </a:xfrm>
              <a:prstGeom prst="rect">
                <a:avLst/>
              </a:prstGeom>
              <a:noFill/>
            </p:spPr>
            <p:txBody>
              <a:bodyPr wrap="square" rtlCol="0">
                <a:spAutoFit/>
              </a:bodyPr>
              <a:lstStyle/>
              <a:p>
                <a14:m>
                  <m:oMath xmlns:m="http://schemas.openxmlformats.org/officeDocument/2006/math">
                    <m:r>
                      <a:rPr kumimoji="1" lang="en-US" altLang="ja-JP" sz="2000" b="0" i="1" smtClean="0">
                        <a:latin typeface="Cambria Math" panose="02040503050406030204" pitchFamily="18" charset="0"/>
                      </a:rPr>
                      <m:t>𝑟</m:t>
                    </m:r>
                    <m:r>
                      <a:rPr kumimoji="1" lang="en-US" altLang="ja-JP" sz="2000" b="0" i="1" smtClean="0">
                        <a:latin typeface="Cambria Math" panose="02040503050406030204" pitchFamily="18" charset="0"/>
                      </a:rPr>
                      <m:t>=</m:t>
                    </m:r>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𝑟</m:t>
                        </m:r>
                      </m:e>
                      <m:sub>
                        <m:r>
                          <a:rPr kumimoji="1" lang="en-US" altLang="ja-JP" sz="2000" b="0" i="1" smtClean="0">
                            <a:latin typeface="Cambria Math" panose="02040503050406030204" pitchFamily="18" charset="0"/>
                          </a:rPr>
                          <m:t>h</m:t>
                        </m:r>
                      </m:sub>
                    </m:sSub>
                  </m:oMath>
                </a14:m>
                <a:r>
                  <a:rPr kumimoji="1" lang="ja-JP" altLang="en-US" sz="2000" dirty="0"/>
                  <a:t>面は，交叉する２つの光的超曲面に対応し，「未来のホライズン」および「過去のホライズン」と呼ばれる．</a:t>
                </a:r>
              </a:p>
            </p:txBody>
          </p:sp>
        </mc:Choice>
        <mc:Fallback xmlns="">
          <p:sp>
            <p:nvSpPr>
              <p:cNvPr id="60" name="テキスト ボックス 59">
                <a:extLst>
                  <a:ext uri="{FF2B5EF4-FFF2-40B4-BE49-F238E27FC236}">
                    <a16:creationId xmlns:a16="http://schemas.microsoft.com/office/drawing/2014/main" id="{F92C63E2-88D3-47B4-8A1C-EE9B21F4D37B}"/>
                  </a:ext>
                </a:extLst>
              </p:cNvPr>
              <p:cNvSpPr txBox="1">
                <a:spLocks noRot="1" noChangeAspect="1" noMove="1" noResize="1" noEditPoints="1" noAdjustHandles="1" noChangeArrowheads="1" noChangeShapeType="1" noTextEdit="1"/>
              </p:cNvSpPr>
              <p:nvPr/>
            </p:nvSpPr>
            <p:spPr>
              <a:xfrm>
                <a:off x="672147" y="5100228"/>
                <a:ext cx="4176464" cy="1015663"/>
              </a:xfrm>
              <a:prstGeom prst="rect">
                <a:avLst/>
              </a:prstGeom>
              <a:blipFill>
                <a:blip r:embed="rId14"/>
                <a:stretch>
                  <a:fillRect l="-1460" t="-4819" r="-1606" b="-8434"/>
                </a:stretch>
              </a:blipFill>
            </p:spPr>
            <p:txBody>
              <a:bodyPr/>
              <a:lstStyle/>
              <a:p>
                <a:r>
                  <a:rPr lang="ja-JP" altLang="en-US">
                    <a:noFill/>
                  </a:rPr>
                  <a:t> </a:t>
                </a:r>
              </a:p>
            </p:txBody>
          </p:sp>
        </mc:Fallback>
      </mc:AlternateContent>
      <p:pic>
        <p:nvPicPr>
          <p:cNvPr id="15" name="図 14">
            <a:extLst>
              <a:ext uri="{FF2B5EF4-FFF2-40B4-BE49-F238E27FC236}">
                <a16:creationId xmlns:a16="http://schemas.microsoft.com/office/drawing/2014/main" id="{830CF198-9AE7-44DB-9396-8F195E5EA0EC}"/>
              </a:ext>
            </a:extLst>
          </p:cNvPr>
          <p:cNvPicPr>
            <a:picLocks noChangeAspect="1"/>
          </p:cNvPicPr>
          <p:nvPr>
            <p:custDataLst>
              <p:tags r:id="rId1"/>
            </p:custDataLst>
          </p:nvPr>
        </p:nvPicPr>
        <p:blipFill>
          <a:blip r:embed="rId15" cstate="print">
            <a:extLst>
              <a:ext uri="{28A0092B-C50C-407E-A947-70E740481C1C}">
                <a14:useLocalDpi xmlns:a14="http://schemas.microsoft.com/office/drawing/2010/main" val="0"/>
              </a:ext>
            </a:extLst>
          </a:blip>
          <a:stretch>
            <a:fillRect/>
          </a:stretch>
        </p:blipFill>
        <p:spPr>
          <a:xfrm>
            <a:off x="1467388" y="1739287"/>
            <a:ext cx="2786525" cy="816992"/>
          </a:xfrm>
          <a:prstGeom prst="rect">
            <a:avLst/>
          </a:prstGeom>
        </p:spPr>
      </p:pic>
      <p:pic>
        <p:nvPicPr>
          <p:cNvPr id="17" name="図 16">
            <a:extLst>
              <a:ext uri="{FF2B5EF4-FFF2-40B4-BE49-F238E27FC236}">
                <a16:creationId xmlns:a16="http://schemas.microsoft.com/office/drawing/2014/main" id="{2382ED7E-FE41-4F7E-87B5-7482BD3EA124}"/>
              </a:ext>
            </a:extLst>
          </p:cNvPr>
          <p:cNvPicPr>
            <a:picLocks noChangeAspect="1"/>
          </p:cNvPicPr>
          <p:nvPr>
            <p:custDataLst>
              <p:tags r:id="rId2"/>
            </p:custDataLst>
          </p:nvPr>
        </p:nvPicPr>
        <p:blipFill>
          <a:blip r:embed="rId16" cstate="print">
            <a:extLst>
              <a:ext uri="{28A0092B-C50C-407E-A947-70E740481C1C}">
                <a14:useLocalDpi xmlns:a14="http://schemas.microsoft.com/office/drawing/2010/main" val="0"/>
              </a:ext>
            </a:extLst>
          </a:blip>
          <a:stretch>
            <a:fillRect/>
          </a:stretch>
        </p:blipFill>
        <p:spPr>
          <a:xfrm>
            <a:off x="989728" y="3234083"/>
            <a:ext cx="4176464" cy="549439"/>
          </a:xfrm>
          <a:prstGeom prst="rect">
            <a:avLst/>
          </a:prstGeom>
        </p:spPr>
      </p:pic>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D548C880-6903-417B-A54E-CBA4830E0180}"/>
                  </a:ext>
                </a:extLst>
              </p:cNvPr>
              <p:cNvSpPr txBox="1"/>
              <p:nvPr/>
            </p:nvSpPr>
            <p:spPr>
              <a:xfrm>
                <a:off x="672147" y="4253464"/>
                <a:ext cx="3919514" cy="707886"/>
              </a:xfrm>
              <a:prstGeom prst="rect">
                <a:avLst/>
              </a:prstGeom>
              <a:noFill/>
            </p:spPr>
            <p:txBody>
              <a:bodyPr wrap="square" rtlCol="0">
                <a:spAutoFit/>
              </a:bodyPr>
              <a:lstStyle/>
              <a:p>
                <a:r>
                  <a:rPr kumimoji="1" lang="ja-JP" altLang="en-US" sz="2000" dirty="0"/>
                  <a:t>曲率特異点 </a:t>
                </a:r>
                <a14:m>
                  <m:oMath xmlns:m="http://schemas.openxmlformats.org/officeDocument/2006/math">
                    <m:r>
                      <a:rPr kumimoji="1" lang="en-US" altLang="ja-JP" sz="2000" b="0" i="1" smtClean="0">
                        <a:latin typeface="Cambria Math" panose="02040503050406030204" pitchFamily="18" charset="0"/>
                      </a:rPr>
                      <m:t>𝑟</m:t>
                    </m:r>
                    <m:r>
                      <a:rPr kumimoji="1" lang="en-US" altLang="ja-JP" sz="2000" b="0" i="1" smtClean="0">
                        <a:latin typeface="Cambria Math" panose="02040503050406030204" pitchFamily="18" charset="0"/>
                      </a:rPr>
                      <m:t>=0 </m:t>
                    </m:r>
                  </m:oMath>
                </a14:m>
                <a:r>
                  <a:rPr kumimoji="1" lang="ja-JP" altLang="en-US" sz="2000" dirty="0"/>
                  <a:t>は，「空間的な」２本の曲線で表される．</a:t>
                </a:r>
              </a:p>
            </p:txBody>
          </p:sp>
        </mc:Choice>
        <mc:Fallback xmlns="">
          <p:sp>
            <p:nvSpPr>
              <p:cNvPr id="7" name="テキスト ボックス 6">
                <a:extLst>
                  <a:ext uri="{FF2B5EF4-FFF2-40B4-BE49-F238E27FC236}">
                    <a16:creationId xmlns:a16="http://schemas.microsoft.com/office/drawing/2014/main" id="{D548C880-6903-417B-A54E-CBA4830E0180}"/>
                  </a:ext>
                </a:extLst>
              </p:cNvPr>
              <p:cNvSpPr txBox="1">
                <a:spLocks noRot="1" noChangeAspect="1" noMove="1" noResize="1" noEditPoints="1" noAdjustHandles="1" noChangeArrowheads="1" noChangeShapeType="1" noTextEdit="1"/>
              </p:cNvSpPr>
              <p:nvPr/>
            </p:nvSpPr>
            <p:spPr>
              <a:xfrm>
                <a:off x="672147" y="4253464"/>
                <a:ext cx="3919514" cy="707886"/>
              </a:xfrm>
              <a:prstGeom prst="rect">
                <a:avLst/>
              </a:prstGeom>
              <a:blipFill>
                <a:blip r:embed="rId17"/>
                <a:stretch>
                  <a:fillRect l="-1555" t="-7759" b="-12069"/>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63766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fade">
                                      <p:cBhvr>
                                        <p:cTn id="12" dur="500"/>
                                        <p:tgtEl>
                                          <p:spTgt spid="57"/>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2F8CFC-C9B7-4AF9-A685-BDE812609EDC}"/>
              </a:ext>
            </a:extLst>
          </p:cNvPr>
          <p:cNvSpPr>
            <a:spLocks noGrp="1"/>
          </p:cNvSpPr>
          <p:nvPr>
            <p:ph type="title"/>
          </p:nvPr>
        </p:nvSpPr>
        <p:spPr/>
        <p:txBody>
          <a:bodyPr>
            <a:normAutofit fontScale="90000"/>
          </a:bodyPr>
          <a:lstStyle/>
          <a:p>
            <a:pPr algn="l"/>
            <a:r>
              <a:rPr kumimoji="1" lang="ja-JP" altLang="en-US" i="0" u="sng" dirty="0"/>
              <a:t>球対称な天体の重力崩壊</a:t>
            </a:r>
          </a:p>
        </p:txBody>
      </p:sp>
      <p:grpSp>
        <p:nvGrpSpPr>
          <p:cNvPr id="4" name="グループ化 3">
            <a:extLst>
              <a:ext uri="{FF2B5EF4-FFF2-40B4-BE49-F238E27FC236}">
                <a16:creationId xmlns:a16="http://schemas.microsoft.com/office/drawing/2014/main" id="{CAB0B591-983A-4A78-884B-F7D2477A8D72}"/>
              </a:ext>
            </a:extLst>
          </p:cNvPr>
          <p:cNvGrpSpPr/>
          <p:nvPr/>
        </p:nvGrpSpPr>
        <p:grpSpPr>
          <a:xfrm>
            <a:off x="827584" y="1356484"/>
            <a:ext cx="6409162" cy="3804712"/>
            <a:chOff x="1187624" y="1412776"/>
            <a:chExt cx="6409162" cy="3804712"/>
          </a:xfrm>
        </p:grpSpPr>
        <p:pic>
          <p:nvPicPr>
            <p:cNvPr id="5" name="図 4" descr="ダイアグラム が含まれている画像&#10;&#10;自動的に生成された説明">
              <a:extLst>
                <a:ext uri="{FF2B5EF4-FFF2-40B4-BE49-F238E27FC236}">
                  <a16:creationId xmlns:a16="http://schemas.microsoft.com/office/drawing/2014/main" id="{0C8AD338-5E18-4AC3-9302-F80E435E76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7624" y="1412776"/>
              <a:ext cx="6409162" cy="3804712"/>
            </a:xfrm>
            <a:prstGeom prst="rect">
              <a:avLst/>
            </a:prstGeom>
          </p:spPr>
        </p:pic>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5AC4CB23-760B-4328-A33E-BB2B708AD0C6}"/>
                    </a:ext>
                  </a:extLst>
                </p:cNvPr>
                <p:cNvSpPr txBox="1"/>
                <p:nvPr/>
              </p:nvSpPr>
              <p:spPr>
                <a:xfrm>
                  <a:off x="3707904" y="3059668"/>
                  <a:ext cx="23564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kumimoji="1" lang="en-US" altLang="ja-JP" sz="2400" b="0" i="0" smtClean="0">
                            <a:latin typeface="Cambria Math" panose="02040503050406030204" pitchFamily="18" charset="0"/>
                          </a:rPr>
                          <m:t>Σ</m:t>
                        </m:r>
                      </m:oMath>
                    </m:oMathPara>
                  </a14:m>
                  <a:endParaRPr kumimoji="1" lang="ja-JP" altLang="en-US" sz="2400" dirty="0"/>
                </a:p>
              </p:txBody>
            </p:sp>
          </mc:Choice>
          <mc:Fallback xmlns="">
            <p:sp>
              <p:nvSpPr>
                <p:cNvPr id="3" name="テキスト ボックス 2">
                  <a:extLst>
                    <a:ext uri="{FF2B5EF4-FFF2-40B4-BE49-F238E27FC236}">
                      <a16:creationId xmlns:a16="http://schemas.microsoft.com/office/drawing/2014/main" id="{5AC4CB23-760B-4328-A33E-BB2B708AD0C6}"/>
                    </a:ext>
                  </a:extLst>
                </p:cNvPr>
                <p:cNvSpPr txBox="1">
                  <a:spLocks noRot="1" noChangeAspect="1" noMove="1" noResize="1" noEditPoints="1" noAdjustHandles="1" noChangeArrowheads="1" noChangeShapeType="1" noTextEdit="1"/>
                </p:cNvSpPr>
                <p:nvPr/>
              </p:nvSpPr>
              <p:spPr>
                <a:xfrm>
                  <a:off x="3707904" y="3059668"/>
                  <a:ext cx="235641" cy="369332"/>
                </a:xfrm>
                <a:prstGeom prst="rect">
                  <a:avLst/>
                </a:prstGeom>
                <a:blipFill>
                  <a:blip r:embed="rId5"/>
                  <a:stretch>
                    <a:fillRect l="-28205" r="-30769" b="-4918"/>
                  </a:stretch>
                </a:blipFill>
              </p:spPr>
              <p:txBody>
                <a:bodyPr/>
                <a:lstStyle/>
                <a:p>
                  <a:r>
                    <a:rPr lang="ja-JP" altLang="en-US">
                      <a:noFill/>
                    </a:rPr>
                    <a:t> </a:t>
                  </a:r>
                </a:p>
              </p:txBody>
            </p:sp>
          </mc:Fallback>
        </mc:AlternateContent>
      </p:grpSp>
      <p:sp>
        <p:nvSpPr>
          <p:cNvPr id="6" name="スライド番号プレースホルダー 5">
            <a:extLst>
              <a:ext uri="{FF2B5EF4-FFF2-40B4-BE49-F238E27FC236}">
                <a16:creationId xmlns:a16="http://schemas.microsoft.com/office/drawing/2014/main" id="{0650491C-B188-4EB3-AB83-73E6D6D1C9E9}"/>
              </a:ext>
            </a:extLst>
          </p:cNvPr>
          <p:cNvSpPr>
            <a:spLocks noGrp="1"/>
          </p:cNvSpPr>
          <p:nvPr>
            <p:ph type="sldNum" sz="quarter" idx="12"/>
          </p:nvPr>
        </p:nvSpPr>
        <p:spPr/>
        <p:txBody>
          <a:bodyPr/>
          <a:lstStyle/>
          <a:p>
            <a:fld id="{93E195DB-F3B1-45FB-AF15-1376C6AEA06A}" type="slidenum">
              <a:rPr kumimoji="1" lang="ja-JP" altLang="en-US" smtClean="0"/>
              <a:t>8</a:t>
            </a:fld>
            <a:endParaRPr kumimoji="1" lang="ja-JP" altLang="en-US"/>
          </a:p>
        </p:txBody>
      </p:sp>
      <p:sp>
        <p:nvSpPr>
          <p:cNvPr id="7" name="台形 6">
            <a:extLst>
              <a:ext uri="{FF2B5EF4-FFF2-40B4-BE49-F238E27FC236}">
                <a16:creationId xmlns:a16="http://schemas.microsoft.com/office/drawing/2014/main" id="{EF1DA4B8-73E6-4CF9-976D-E02F496A36A1}"/>
              </a:ext>
            </a:extLst>
          </p:cNvPr>
          <p:cNvSpPr/>
          <p:nvPr/>
        </p:nvSpPr>
        <p:spPr>
          <a:xfrm>
            <a:off x="323527" y="1584220"/>
            <a:ext cx="5328593" cy="3516680"/>
          </a:xfrm>
          <a:prstGeom prst="trapezoid">
            <a:avLst>
              <a:gd name="adj" fmla="val 180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a:extLst>
              <a:ext uri="{FF2B5EF4-FFF2-40B4-BE49-F238E27FC236}">
                <a16:creationId xmlns:a16="http://schemas.microsoft.com/office/drawing/2014/main" id="{5996CB19-8FF9-4DB9-86C9-68BA16BE4634}"/>
              </a:ext>
            </a:extLst>
          </p:cNvPr>
          <p:cNvSpPr txBox="1"/>
          <p:nvPr/>
        </p:nvSpPr>
        <p:spPr>
          <a:xfrm>
            <a:off x="1259857" y="5261358"/>
            <a:ext cx="6264696" cy="1015663"/>
          </a:xfrm>
          <a:prstGeom prst="rect">
            <a:avLst/>
          </a:prstGeom>
          <a:noFill/>
        </p:spPr>
        <p:txBody>
          <a:bodyPr wrap="square" rtlCol="0">
            <a:spAutoFit/>
          </a:bodyPr>
          <a:lstStyle/>
          <a:p>
            <a:r>
              <a:rPr kumimoji="1" lang="ja-JP" altLang="en-US" sz="2000" dirty="0">
                <a:solidFill>
                  <a:srgbClr val="FF0000"/>
                </a:solidFill>
                <a:effectLst>
                  <a:outerShdw blurRad="38100" dist="38100" dir="2700000" algn="tl">
                    <a:srgbClr val="000000">
                      <a:alpha val="43137"/>
                    </a:srgbClr>
                  </a:outerShdw>
                </a:effectLst>
              </a:rPr>
              <a:t>球対称な天体が限りない重力収縮（</a:t>
            </a:r>
            <a:r>
              <a:rPr kumimoji="1" lang="en-US" altLang="ja-JP" sz="2000" dirty="0">
                <a:solidFill>
                  <a:srgbClr val="FF0000"/>
                </a:solidFill>
                <a:effectLst>
                  <a:outerShdw blurRad="38100" dist="38100" dir="2700000" algn="tl">
                    <a:srgbClr val="000000">
                      <a:alpha val="43137"/>
                    </a:srgbClr>
                  </a:outerShdw>
                </a:effectLst>
              </a:rPr>
              <a:t>=</a:t>
            </a:r>
            <a:r>
              <a:rPr kumimoji="1" lang="ja-JP" altLang="en-US" sz="2000" dirty="0">
                <a:solidFill>
                  <a:srgbClr val="FF0000"/>
                </a:solidFill>
                <a:effectLst>
                  <a:outerShdw blurRad="38100" dist="38100" dir="2700000" algn="tl">
                    <a:srgbClr val="000000">
                      <a:alpha val="43137"/>
                    </a:srgbClr>
                  </a:outerShdw>
                </a:effectLst>
              </a:rPr>
              <a:t>重力崩壊</a:t>
            </a:r>
            <a:r>
              <a:rPr kumimoji="1" lang="en-US" altLang="ja-JP" sz="2000" dirty="0">
                <a:solidFill>
                  <a:srgbClr val="FF0000"/>
                </a:solidFill>
                <a:effectLst>
                  <a:outerShdw blurRad="38100" dist="38100" dir="2700000" algn="tl">
                    <a:srgbClr val="000000">
                      <a:alpha val="43137"/>
                    </a:srgbClr>
                  </a:outerShdw>
                </a:effectLst>
              </a:rPr>
              <a:t>)</a:t>
            </a:r>
            <a:r>
              <a:rPr kumimoji="1" lang="ja-JP" altLang="en-US" sz="2000" dirty="0">
                <a:solidFill>
                  <a:srgbClr val="FF0000"/>
                </a:solidFill>
                <a:effectLst>
                  <a:outerShdw blurRad="38100" dist="38100" dir="2700000" algn="tl">
                    <a:srgbClr val="000000">
                      <a:alpha val="43137"/>
                    </a:srgbClr>
                  </a:outerShdw>
                </a:effectLst>
              </a:rPr>
              <a:t>を起こすと，ブラックホールが形成され，その内部に未来型の時空特異点が生じる．</a:t>
            </a:r>
          </a:p>
        </p:txBody>
      </p:sp>
      <p:grpSp>
        <p:nvGrpSpPr>
          <p:cNvPr id="14" name="グループ化 13">
            <a:extLst>
              <a:ext uri="{FF2B5EF4-FFF2-40B4-BE49-F238E27FC236}">
                <a16:creationId xmlns:a16="http://schemas.microsoft.com/office/drawing/2014/main" id="{C028FA91-1E75-4135-BADC-CE144E0429B8}"/>
              </a:ext>
            </a:extLst>
          </p:cNvPr>
          <p:cNvGrpSpPr/>
          <p:nvPr/>
        </p:nvGrpSpPr>
        <p:grpSpPr>
          <a:xfrm>
            <a:off x="6999720" y="893316"/>
            <a:ext cx="1728192" cy="1015663"/>
            <a:chOff x="6999720" y="893316"/>
            <a:chExt cx="1728192" cy="1015663"/>
          </a:xfrm>
        </p:grpSpPr>
        <p:pic>
          <p:nvPicPr>
            <p:cNvPr id="13" name="図 12" descr="\documentclass{article}&#10;\input hkmac.tex&#10;\usepackage[usenames]{color}&#10;\input hkmac_color.tex&#10;\pagestyle{empty}&#10;\begin{document}&#10;\Eqrn{&#10;&amp;&amp; U = r_h \tan u \\&#10;&amp;&amp; V = r_h \tan v&#10;}&#10;&#10;\end{document}" title="IguanaTex Bitmap Display">
              <a:extLst>
                <a:ext uri="{FF2B5EF4-FFF2-40B4-BE49-F238E27FC236}">
                  <a16:creationId xmlns:a16="http://schemas.microsoft.com/office/drawing/2014/main" id="{303E053D-D5C3-41B9-AA84-62DF5F75A8A1}"/>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7164288" y="1105492"/>
              <a:ext cx="1357884" cy="591312"/>
            </a:xfrm>
            <a:prstGeom prst="rect">
              <a:avLst/>
            </a:prstGeom>
          </p:spPr>
        </p:pic>
        <p:sp>
          <p:nvSpPr>
            <p:cNvPr id="11" name="四角形: 角を丸くする 10">
              <a:extLst>
                <a:ext uri="{FF2B5EF4-FFF2-40B4-BE49-F238E27FC236}">
                  <a16:creationId xmlns:a16="http://schemas.microsoft.com/office/drawing/2014/main" id="{7C959764-D198-49C5-B154-BE9D2045133B}"/>
                </a:ext>
              </a:extLst>
            </p:cNvPr>
            <p:cNvSpPr/>
            <p:nvPr/>
          </p:nvSpPr>
          <p:spPr>
            <a:xfrm>
              <a:off x="6999720" y="893316"/>
              <a:ext cx="1728192" cy="101566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721913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xit" presetSubtype="0" fill="hold" nodeType="withEffect">
                                  <p:stCondLst>
                                    <p:cond delay="0"/>
                                  </p:stCondLst>
                                  <p:childTnLst>
                                    <p:animEffect transition="out" filter="fade">
                                      <p:cBhvr>
                                        <p:cTn id="9" dur="500"/>
                                        <p:tgtEl>
                                          <p:spTgt spid="14"/>
                                        </p:tgtEl>
                                      </p:cBhvr>
                                    </p:animEffect>
                                    <p:set>
                                      <p:cBhvr>
                                        <p:cTn id="10" dur="1" fill="hold">
                                          <p:stCondLst>
                                            <p:cond delay="499"/>
                                          </p:stCondLst>
                                        </p:cTn>
                                        <p:tgtEl>
                                          <p:spTgt spid="14"/>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D4FAC7-CE67-406F-8B22-BC5434434813}"/>
              </a:ext>
            </a:extLst>
          </p:cNvPr>
          <p:cNvSpPr>
            <a:spLocks noGrp="1"/>
          </p:cNvSpPr>
          <p:nvPr>
            <p:ph type="title"/>
          </p:nvPr>
        </p:nvSpPr>
        <p:spPr/>
        <p:txBody>
          <a:bodyPr/>
          <a:lstStyle/>
          <a:p>
            <a:r>
              <a:rPr kumimoji="1" lang="ja-JP" altLang="en-US" i="0" dirty="0"/>
              <a:t>特異点発生の一般性</a:t>
            </a:r>
          </a:p>
        </p:txBody>
      </p:sp>
      <p:sp>
        <p:nvSpPr>
          <p:cNvPr id="3" name="スライド番号プレースホルダー 2">
            <a:extLst>
              <a:ext uri="{FF2B5EF4-FFF2-40B4-BE49-F238E27FC236}">
                <a16:creationId xmlns:a16="http://schemas.microsoft.com/office/drawing/2014/main" id="{89C00CAC-28A6-4B80-8816-45E39FDCE03F}"/>
              </a:ext>
            </a:extLst>
          </p:cNvPr>
          <p:cNvSpPr>
            <a:spLocks noGrp="1"/>
          </p:cNvSpPr>
          <p:nvPr>
            <p:ph type="sldNum" sz="quarter" idx="12"/>
          </p:nvPr>
        </p:nvSpPr>
        <p:spPr/>
        <p:txBody>
          <a:bodyPr/>
          <a:lstStyle/>
          <a:p>
            <a:fld id="{93E195DB-F3B1-45FB-AF15-1376C6AEA06A}" type="slidenum">
              <a:rPr kumimoji="1" lang="ja-JP" altLang="en-US" smtClean="0"/>
              <a:t>9</a:t>
            </a:fld>
            <a:endParaRPr kumimoji="1" lang="ja-JP" altLang="en-US"/>
          </a:p>
        </p:txBody>
      </p:sp>
      <p:sp>
        <p:nvSpPr>
          <p:cNvPr id="4" name="テキスト ボックス 3">
            <a:extLst>
              <a:ext uri="{FF2B5EF4-FFF2-40B4-BE49-F238E27FC236}">
                <a16:creationId xmlns:a16="http://schemas.microsoft.com/office/drawing/2014/main" id="{46D1419B-70C9-420A-AD8E-6923F9725889}"/>
              </a:ext>
            </a:extLst>
          </p:cNvPr>
          <p:cNvSpPr txBox="1"/>
          <p:nvPr/>
        </p:nvSpPr>
        <p:spPr>
          <a:xfrm>
            <a:off x="1115616" y="1182068"/>
            <a:ext cx="6624736" cy="707886"/>
          </a:xfrm>
          <a:prstGeom prst="rect">
            <a:avLst/>
          </a:prstGeom>
          <a:noFill/>
        </p:spPr>
        <p:txBody>
          <a:bodyPr wrap="square" rtlCol="0">
            <a:spAutoFit/>
          </a:bodyPr>
          <a:lstStyle/>
          <a:p>
            <a:r>
              <a:rPr kumimoji="1" lang="ja-JP" altLang="en-US" sz="2000" dirty="0">
                <a:solidFill>
                  <a:srgbClr val="FF0000"/>
                </a:solidFill>
                <a:effectLst>
                  <a:outerShdw blurRad="38100" dist="38100" dir="2700000" algn="tl">
                    <a:srgbClr val="000000">
                      <a:alpha val="43137"/>
                    </a:srgbClr>
                  </a:outerShdw>
                </a:effectLst>
              </a:rPr>
              <a:t>一様膨張宇宙モデルや球対称重力崩壊で発生する時空特異点は，時空の特殊な対称性に起因するのか？</a:t>
            </a:r>
          </a:p>
        </p:txBody>
      </p:sp>
      <p:sp>
        <p:nvSpPr>
          <p:cNvPr id="5" name="テキスト ボックス 4">
            <a:extLst>
              <a:ext uri="{FF2B5EF4-FFF2-40B4-BE49-F238E27FC236}">
                <a16:creationId xmlns:a16="http://schemas.microsoft.com/office/drawing/2014/main" id="{9418FC9C-AD47-4D33-B978-4F0AFFE49417}"/>
              </a:ext>
            </a:extLst>
          </p:cNvPr>
          <p:cNvSpPr txBox="1"/>
          <p:nvPr/>
        </p:nvSpPr>
        <p:spPr>
          <a:xfrm>
            <a:off x="827584" y="5226316"/>
            <a:ext cx="4163342" cy="369332"/>
          </a:xfrm>
          <a:prstGeom prst="rect">
            <a:avLst/>
          </a:prstGeom>
          <a:noFill/>
        </p:spPr>
        <p:txBody>
          <a:bodyPr wrap="square" rtlCol="0">
            <a:spAutoFit/>
          </a:bodyPr>
          <a:lstStyle/>
          <a:p>
            <a:r>
              <a:rPr kumimoji="1" lang="en-US" altLang="ja-JP" dirty="0" err="1"/>
              <a:t>Lifshitz</a:t>
            </a:r>
            <a:r>
              <a:rPr kumimoji="1" lang="en-US" altLang="ja-JP" dirty="0"/>
              <a:t> EM &amp; </a:t>
            </a:r>
            <a:r>
              <a:rPr kumimoji="1" lang="en-US" altLang="ja-JP" dirty="0" err="1"/>
              <a:t>Khalatnikov</a:t>
            </a:r>
            <a:r>
              <a:rPr kumimoji="1" lang="en-US" altLang="ja-JP" dirty="0"/>
              <a:t> IM (1963)</a:t>
            </a:r>
            <a:endParaRPr kumimoji="1" lang="ja-JP" altLang="en-US" dirty="0"/>
          </a:p>
        </p:txBody>
      </p:sp>
      <p:sp>
        <p:nvSpPr>
          <p:cNvPr id="9" name="テキスト ボックス 8">
            <a:extLst>
              <a:ext uri="{FF2B5EF4-FFF2-40B4-BE49-F238E27FC236}">
                <a16:creationId xmlns:a16="http://schemas.microsoft.com/office/drawing/2014/main" id="{D553F50A-03A5-46C2-9276-DD07D8A76E36}"/>
              </a:ext>
            </a:extLst>
          </p:cNvPr>
          <p:cNvSpPr txBox="1"/>
          <p:nvPr/>
        </p:nvSpPr>
        <p:spPr>
          <a:xfrm>
            <a:off x="1051496" y="5624362"/>
            <a:ext cx="6408712" cy="707886"/>
          </a:xfrm>
          <a:prstGeom prst="rect">
            <a:avLst/>
          </a:prstGeom>
          <a:noFill/>
        </p:spPr>
        <p:txBody>
          <a:bodyPr wrap="square" rtlCol="0">
            <a:spAutoFit/>
          </a:bodyPr>
          <a:lstStyle/>
          <a:p>
            <a:r>
              <a:rPr kumimoji="1" lang="ja-JP" altLang="en-US" sz="2000" dirty="0"/>
              <a:t>宇宙モデルにおける初期特異点の発生は，一般的な解では起こらないと主張</a:t>
            </a:r>
          </a:p>
        </p:txBody>
      </p:sp>
      <p:sp>
        <p:nvSpPr>
          <p:cNvPr id="6" name="テキスト ボックス 5">
            <a:extLst>
              <a:ext uri="{FF2B5EF4-FFF2-40B4-BE49-F238E27FC236}">
                <a16:creationId xmlns:a16="http://schemas.microsoft.com/office/drawing/2014/main" id="{9CEF5631-99B8-47B1-BAE6-C925296EB990}"/>
              </a:ext>
            </a:extLst>
          </p:cNvPr>
          <p:cNvSpPr txBox="1"/>
          <p:nvPr/>
        </p:nvSpPr>
        <p:spPr>
          <a:xfrm>
            <a:off x="827584" y="1959334"/>
            <a:ext cx="2592288" cy="400110"/>
          </a:xfrm>
          <a:prstGeom prst="rect">
            <a:avLst/>
          </a:prstGeom>
          <a:noFill/>
        </p:spPr>
        <p:txBody>
          <a:bodyPr wrap="square" rtlCol="0">
            <a:spAutoFit/>
          </a:bodyPr>
          <a:lstStyle/>
          <a:p>
            <a:r>
              <a:rPr kumimoji="1" lang="en-US" altLang="ja-JP" sz="2000" dirty="0" err="1"/>
              <a:t>Lichnerowicz</a:t>
            </a:r>
            <a:r>
              <a:rPr kumimoji="1" lang="en-US" altLang="ja-JP" sz="2000" dirty="0"/>
              <a:t> A (1955)</a:t>
            </a:r>
            <a:endParaRPr kumimoji="1" lang="ja-JP" altLang="en-US" sz="2000" dirty="0"/>
          </a:p>
        </p:txBody>
      </p:sp>
      <p:sp>
        <p:nvSpPr>
          <p:cNvPr id="8" name="テキスト ボックス 7">
            <a:extLst>
              <a:ext uri="{FF2B5EF4-FFF2-40B4-BE49-F238E27FC236}">
                <a16:creationId xmlns:a16="http://schemas.microsoft.com/office/drawing/2014/main" id="{DB1F14F0-DE36-4C25-A002-5DBD2EC7A79E}"/>
              </a:ext>
            </a:extLst>
          </p:cNvPr>
          <p:cNvSpPr txBox="1"/>
          <p:nvPr/>
        </p:nvSpPr>
        <p:spPr>
          <a:xfrm>
            <a:off x="1034976" y="2359444"/>
            <a:ext cx="6379368" cy="707886"/>
          </a:xfrm>
          <a:prstGeom prst="rect">
            <a:avLst/>
          </a:prstGeom>
          <a:noFill/>
        </p:spPr>
        <p:txBody>
          <a:bodyPr wrap="square" rtlCol="0">
            <a:spAutoFit/>
          </a:bodyPr>
          <a:lstStyle/>
          <a:p>
            <a:r>
              <a:rPr kumimoji="1" lang="ja-JP" altLang="en-US" sz="2000" dirty="0"/>
              <a:t>漸近的に平坦な定常真空解は，</a:t>
            </a:r>
            <a:r>
              <a:rPr kumimoji="1" lang="en-US" altLang="ja-JP" sz="2000" dirty="0"/>
              <a:t>Minkowski</a:t>
            </a:r>
            <a:r>
              <a:rPr kumimoji="1" lang="ja-JP" altLang="en-US" sz="2000" dirty="0"/>
              <a:t>時空を除いて，必ず特異点をもつ</a:t>
            </a:r>
          </a:p>
        </p:txBody>
      </p:sp>
      <p:sp>
        <p:nvSpPr>
          <p:cNvPr id="10" name="テキスト ボックス 9">
            <a:extLst>
              <a:ext uri="{FF2B5EF4-FFF2-40B4-BE49-F238E27FC236}">
                <a16:creationId xmlns:a16="http://schemas.microsoft.com/office/drawing/2014/main" id="{534AC686-6070-41C5-BF8B-26F50D001CB5}"/>
              </a:ext>
            </a:extLst>
          </p:cNvPr>
          <p:cNvSpPr txBox="1"/>
          <p:nvPr/>
        </p:nvSpPr>
        <p:spPr>
          <a:xfrm>
            <a:off x="827584" y="3116472"/>
            <a:ext cx="4755306" cy="400110"/>
          </a:xfrm>
          <a:prstGeom prst="rect">
            <a:avLst/>
          </a:prstGeom>
          <a:noFill/>
        </p:spPr>
        <p:txBody>
          <a:bodyPr wrap="square" rtlCol="0">
            <a:spAutoFit/>
          </a:bodyPr>
          <a:lstStyle/>
          <a:p>
            <a:r>
              <a:rPr kumimoji="1" lang="en-US" altLang="ja-JP" sz="2000" dirty="0"/>
              <a:t>Raychaudhuri  AK (1955),  </a:t>
            </a:r>
            <a:r>
              <a:rPr kumimoji="1" lang="en-US" altLang="ja-JP" sz="2000" dirty="0" err="1"/>
              <a:t>Komar</a:t>
            </a:r>
            <a:r>
              <a:rPr kumimoji="1" lang="en-US" altLang="ja-JP" sz="2000" dirty="0"/>
              <a:t> A (1956)</a:t>
            </a:r>
            <a:endParaRPr kumimoji="1" lang="ja-JP" altLang="en-US" sz="2000" dirty="0"/>
          </a:p>
        </p:txBody>
      </p:sp>
      <p:sp>
        <p:nvSpPr>
          <p:cNvPr id="11" name="テキスト ボックス 10">
            <a:extLst>
              <a:ext uri="{FF2B5EF4-FFF2-40B4-BE49-F238E27FC236}">
                <a16:creationId xmlns:a16="http://schemas.microsoft.com/office/drawing/2014/main" id="{F04FB3D8-4FDC-4D2C-BA63-699D68E90136}"/>
              </a:ext>
            </a:extLst>
          </p:cNvPr>
          <p:cNvSpPr txBox="1"/>
          <p:nvPr/>
        </p:nvSpPr>
        <p:spPr>
          <a:xfrm>
            <a:off x="1039466" y="3514814"/>
            <a:ext cx="6552728" cy="707886"/>
          </a:xfrm>
          <a:prstGeom prst="rect">
            <a:avLst/>
          </a:prstGeom>
          <a:noFill/>
        </p:spPr>
        <p:txBody>
          <a:bodyPr wrap="square" rtlCol="0">
            <a:spAutoFit/>
          </a:bodyPr>
          <a:lstStyle/>
          <a:p>
            <a:r>
              <a:rPr kumimoji="1" lang="ja-JP" altLang="en-US" sz="2000" dirty="0"/>
              <a:t>物質が強エネルギー条件を満たす時，同期座標系において有限な時間で空間体積がゼロとなる．</a:t>
            </a:r>
          </a:p>
        </p:txBody>
      </p:sp>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E7510BEC-E756-435E-887B-850EC5EB5538}"/>
                  </a:ext>
                </a:extLst>
              </p:cNvPr>
              <p:cNvSpPr txBox="1"/>
              <p:nvPr/>
            </p:nvSpPr>
            <p:spPr>
              <a:xfrm>
                <a:off x="1403648" y="4287696"/>
                <a:ext cx="6984776" cy="391646"/>
              </a:xfrm>
              <a:prstGeom prst="rect">
                <a:avLst/>
              </a:prstGeom>
              <a:noFill/>
            </p:spPr>
            <p:txBody>
              <a:bodyPr wrap="square" rtlCol="0">
                <a:spAutoFit/>
              </a:bodyPr>
              <a:lstStyle/>
              <a:p>
                <a:r>
                  <a:rPr kumimoji="1" lang="ja-JP" altLang="en-US" dirty="0">
                    <a:solidFill>
                      <a:srgbClr val="065FF0"/>
                    </a:solidFill>
                    <a:effectLst>
                      <a:outerShdw blurRad="38100" dist="38100" dir="2700000" algn="tl">
                        <a:srgbClr val="000000">
                          <a:alpha val="43137"/>
                        </a:srgbClr>
                      </a:outerShdw>
                    </a:effectLst>
                  </a:rPr>
                  <a:t>強エネルギ－条件：　</a:t>
                </a:r>
                <a14:m>
                  <m:oMath xmlns:m="http://schemas.openxmlformats.org/officeDocument/2006/math">
                    <m:sSub>
                      <m:sSubPr>
                        <m:ctrlPr>
                          <a:rPr kumimoji="1" lang="en-US" altLang="ja-JP" b="0" i="1" smtClean="0">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kumimoji="1" lang="en-US" altLang="ja-JP" b="0" i="1" smtClean="0">
                            <a:solidFill>
                              <a:srgbClr val="FF0000"/>
                            </a:solidFill>
                            <a:effectLst>
                              <a:outerShdw blurRad="38100" dist="38100" dir="2700000" algn="tl">
                                <a:srgbClr val="000000">
                                  <a:alpha val="43137"/>
                                </a:srgbClr>
                              </a:outerShdw>
                            </a:effectLst>
                            <a:latin typeface="Cambria Math" panose="02040503050406030204" pitchFamily="18" charset="0"/>
                          </a:rPr>
                          <m:t>𝑅</m:t>
                        </m:r>
                      </m:e>
                      <m:sub>
                        <m:r>
                          <a:rPr kumimoji="1" lang="en-US" altLang="ja-JP" b="0" i="1" smtClean="0">
                            <a:solidFill>
                              <a:srgbClr val="FF0000"/>
                            </a:solidFill>
                            <a:effectLst>
                              <a:outerShdw blurRad="38100" dist="38100" dir="2700000" algn="tl">
                                <a:srgbClr val="000000">
                                  <a:alpha val="43137"/>
                                </a:srgbClr>
                              </a:outerShdw>
                            </a:effectLst>
                            <a:latin typeface="Cambria Math" panose="02040503050406030204" pitchFamily="18" charset="0"/>
                          </a:rPr>
                          <m:t>𝜇𝜈</m:t>
                        </m:r>
                      </m:sub>
                    </m:sSub>
                    <m:r>
                      <a:rPr kumimoji="1" lang="en-US" altLang="ja-JP" b="0" i="1" smtClean="0">
                        <a:solidFill>
                          <a:srgbClr val="FF0000"/>
                        </a:solidFill>
                        <a:effectLst>
                          <a:outerShdw blurRad="38100" dist="38100" dir="2700000" algn="tl">
                            <a:srgbClr val="000000">
                              <a:alpha val="43137"/>
                            </a:srgbClr>
                          </a:outerShdw>
                        </a:effectLst>
                        <a:latin typeface="Cambria Math" panose="02040503050406030204" pitchFamily="18" charset="0"/>
                      </a:rPr>
                      <m:t> </m:t>
                    </m:r>
                    <m:sSup>
                      <m:sSupPr>
                        <m:ctrlPr>
                          <a:rPr kumimoji="1" lang="en-US" altLang="ja-JP" b="0" i="1" smtClean="0">
                            <a:solidFill>
                              <a:srgbClr val="FF0000"/>
                            </a:solidFill>
                            <a:effectLst>
                              <a:outerShdw blurRad="38100" dist="38100" dir="2700000" algn="tl">
                                <a:srgbClr val="000000">
                                  <a:alpha val="43137"/>
                                </a:srgbClr>
                              </a:outerShdw>
                            </a:effectLst>
                            <a:latin typeface="Cambria Math" panose="02040503050406030204" pitchFamily="18" charset="0"/>
                          </a:rPr>
                        </m:ctrlPr>
                      </m:sSupPr>
                      <m:e>
                        <m:r>
                          <a:rPr kumimoji="1" lang="en-US" altLang="ja-JP" b="0" i="1" smtClean="0">
                            <a:solidFill>
                              <a:srgbClr val="FF0000"/>
                            </a:solidFill>
                            <a:effectLst>
                              <a:outerShdw blurRad="38100" dist="38100" dir="2700000" algn="tl">
                                <a:srgbClr val="000000">
                                  <a:alpha val="43137"/>
                                </a:srgbClr>
                              </a:outerShdw>
                            </a:effectLst>
                            <a:latin typeface="Cambria Math" panose="02040503050406030204" pitchFamily="18" charset="0"/>
                          </a:rPr>
                          <m:t>𝑈</m:t>
                        </m:r>
                      </m:e>
                      <m:sup>
                        <m:r>
                          <a:rPr kumimoji="1" lang="en-US" altLang="ja-JP" b="0" i="1" smtClean="0">
                            <a:solidFill>
                              <a:srgbClr val="FF0000"/>
                            </a:solidFill>
                            <a:effectLst>
                              <a:outerShdw blurRad="38100" dist="38100" dir="2700000" algn="tl">
                                <a:srgbClr val="000000">
                                  <a:alpha val="43137"/>
                                </a:srgbClr>
                              </a:outerShdw>
                            </a:effectLst>
                            <a:latin typeface="Cambria Math" panose="02040503050406030204" pitchFamily="18" charset="0"/>
                          </a:rPr>
                          <m:t>𝜇</m:t>
                        </m:r>
                      </m:sup>
                    </m:sSup>
                    <m:r>
                      <a:rPr kumimoji="1" lang="en-US" altLang="ja-JP" b="0" i="1" smtClean="0">
                        <a:solidFill>
                          <a:srgbClr val="FF0000"/>
                        </a:solidFill>
                        <a:effectLst>
                          <a:outerShdw blurRad="38100" dist="38100" dir="2700000" algn="tl">
                            <a:srgbClr val="000000">
                              <a:alpha val="43137"/>
                            </a:srgbClr>
                          </a:outerShdw>
                        </a:effectLst>
                        <a:latin typeface="Cambria Math" panose="02040503050406030204" pitchFamily="18" charset="0"/>
                      </a:rPr>
                      <m:t> </m:t>
                    </m:r>
                    <m:sSup>
                      <m:sSupPr>
                        <m:ctrlPr>
                          <a:rPr kumimoji="1" lang="en-US" altLang="ja-JP" b="0" i="1" smtClean="0">
                            <a:solidFill>
                              <a:srgbClr val="FF0000"/>
                            </a:solidFill>
                            <a:effectLst>
                              <a:outerShdw blurRad="38100" dist="38100" dir="2700000" algn="tl">
                                <a:srgbClr val="000000">
                                  <a:alpha val="43137"/>
                                </a:srgbClr>
                              </a:outerShdw>
                            </a:effectLst>
                            <a:latin typeface="Cambria Math" panose="02040503050406030204" pitchFamily="18" charset="0"/>
                          </a:rPr>
                        </m:ctrlPr>
                      </m:sSupPr>
                      <m:e>
                        <m:r>
                          <a:rPr kumimoji="1" lang="en-US" altLang="ja-JP" b="0" i="1" smtClean="0">
                            <a:solidFill>
                              <a:srgbClr val="FF0000"/>
                            </a:solidFill>
                            <a:effectLst>
                              <a:outerShdw blurRad="38100" dist="38100" dir="2700000" algn="tl">
                                <a:srgbClr val="000000">
                                  <a:alpha val="43137"/>
                                </a:srgbClr>
                              </a:outerShdw>
                            </a:effectLst>
                            <a:latin typeface="Cambria Math" panose="02040503050406030204" pitchFamily="18" charset="0"/>
                          </a:rPr>
                          <m:t>𝑈</m:t>
                        </m:r>
                      </m:e>
                      <m:sup>
                        <m:r>
                          <a:rPr kumimoji="1" lang="en-US" altLang="ja-JP" b="0" i="1" smtClean="0">
                            <a:solidFill>
                              <a:srgbClr val="FF0000"/>
                            </a:solidFill>
                            <a:effectLst>
                              <a:outerShdw blurRad="38100" dist="38100" dir="2700000" algn="tl">
                                <a:srgbClr val="000000">
                                  <a:alpha val="43137"/>
                                </a:srgbClr>
                              </a:outerShdw>
                            </a:effectLst>
                            <a:latin typeface="Cambria Math" panose="02040503050406030204" pitchFamily="18" charset="0"/>
                          </a:rPr>
                          <m:t>𝜈</m:t>
                        </m:r>
                      </m:sup>
                    </m:sSup>
                    <m:r>
                      <a:rPr kumimoji="1" lang="en-US" altLang="ja-JP" b="0" i="1" smtClean="0">
                        <a:solidFill>
                          <a:srgbClr val="FF0000"/>
                        </a:solidFill>
                        <a:effectLst>
                          <a:outerShdw blurRad="38100" dist="38100" dir="2700000" algn="tl">
                            <a:srgbClr val="000000">
                              <a:alpha val="43137"/>
                            </a:srgbClr>
                          </a:outerShdw>
                        </a:effectLst>
                        <a:latin typeface="Cambria Math" panose="02040503050406030204" pitchFamily="18" charset="0"/>
                      </a:rPr>
                      <m:t>≥0,     </m:t>
                    </m:r>
                    <m:sSup>
                      <m:sSupPr>
                        <m:ctrlPr>
                          <a:rPr kumimoji="1" lang="en-US" altLang="ja-JP" b="0" i="1" smtClean="0">
                            <a:solidFill>
                              <a:srgbClr val="FF0000"/>
                            </a:solidFill>
                            <a:effectLst>
                              <a:outerShdw blurRad="38100" dist="38100" dir="2700000" algn="tl">
                                <a:srgbClr val="000000">
                                  <a:alpha val="43137"/>
                                </a:srgbClr>
                              </a:outerShdw>
                            </a:effectLst>
                            <a:latin typeface="Cambria Math" panose="02040503050406030204" pitchFamily="18" charset="0"/>
                          </a:rPr>
                        </m:ctrlPr>
                      </m:sSupPr>
                      <m:e>
                        <m:r>
                          <a:rPr kumimoji="1" lang="en-US" altLang="ja-JP" b="0" i="1" smtClean="0">
                            <a:solidFill>
                              <a:srgbClr val="FF0000"/>
                            </a:solidFill>
                            <a:effectLst>
                              <a:outerShdw blurRad="38100" dist="38100" dir="2700000" algn="tl">
                                <a:srgbClr val="000000">
                                  <a:alpha val="43137"/>
                                </a:srgbClr>
                              </a:outerShdw>
                            </a:effectLst>
                            <a:latin typeface="Cambria Math" panose="02040503050406030204" pitchFamily="18" charset="0"/>
                          </a:rPr>
                          <m:t>𝑈</m:t>
                        </m:r>
                      </m:e>
                      <m:sup>
                        <m:r>
                          <a:rPr kumimoji="1" lang="en-US" altLang="ja-JP" b="0" i="1" smtClean="0">
                            <a:solidFill>
                              <a:srgbClr val="FF0000"/>
                            </a:solidFill>
                            <a:effectLst>
                              <a:outerShdw blurRad="38100" dist="38100" dir="2700000" algn="tl">
                                <a:srgbClr val="000000">
                                  <a:alpha val="43137"/>
                                </a:srgbClr>
                              </a:outerShdw>
                            </a:effectLst>
                            <a:latin typeface="Cambria Math" panose="02040503050406030204" pitchFamily="18" charset="0"/>
                          </a:rPr>
                          <m:t>𝜇</m:t>
                        </m:r>
                      </m:sup>
                    </m:sSup>
                  </m:oMath>
                </a14:m>
                <a:r>
                  <a:rPr kumimoji="1" lang="en-US" altLang="ja-JP" dirty="0">
                    <a:solidFill>
                      <a:srgbClr val="FF0000"/>
                    </a:solidFill>
                    <a:effectLst>
                      <a:outerShdw blurRad="38100" dist="38100" dir="2700000" algn="tl">
                        <a:srgbClr val="000000">
                          <a:alpha val="43137"/>
                        </a:srgbClr>
                      </a:outerShdw>
                    </a:effectLst>
                  </a:rPr>
                  <a:t>:</a:t>
                </a:r>
                <a:r>
                  <a:rPr kumimoji="1" lang="ja-JP" altLang="en-US" dirty="0">
                    <a:solidFill>
                      <a:srgbClr val="FF0000"/>
                    </a:solidFill>
                    <a:effectLst>
                      <a:outerShdw blurRad="38100" dist="38100" dir="2700000" algn="tl">
                        <a:srgbClr val="000000">
                          <a:alpha val="43137"/>
                        </a:srgbClr>
                      </a:outerShdw>
                    </a:effectLst>
                  </a:rPr>
                  <a:t>任意の時間的ベクトル</a:t>
                </a:r>
                <a:endParaRPr kumimoji="1" lang="ja-JP" altLang="en-US" dirty="0">
                  <a:solidFill>
                    <a:srgbClr val="065FF0"/>
                  </a:solidFill>
                  <a:effectLst>
                    <a:outerShdw blurRad="38100" dist="38100" dir="2700000" algn="tl">
                      <a:srgbClr val="000000">
                        <a:alpha val="43137"/>
                      </a:srgbClr>
                    </a:outerShdw>
                  </a:effectLst>
                </a:endParaRPr>
              </a:p>
            </p:txBody>
          </p:sp>
        </mc:Choice>
        <mc:Fallback xmlns="">
          <p:sp>
            <p:nvSpPr>
              <p:cNvPr id="12" name="テキスト ボックス 11">
                <a:extLst>
                  <a:ext uri="{FF2B5EF4-FFF2-40B4-BE49-F238E27FC236}">
                    <a16:creationId xmlns:a16="http://schemas.microsoft.com/office/drawing/2014/main" id="{E7510BEC-E756-435E-887B-850EC5EB5538}"/>
                  </a:ext>
                </a:extLst>
              </p:cNvPr>
              <p:cNvSpPr txBox="1">
                <a:spLocks noRot="1" noChangeAspect="1" noMove="1" noResize="1" noEditPoints="1" noAdjustHandles="1" noChangeArrowheads="1" noChangeShapeType="1" noTextEdit="1"/>
              </p:cNvSpPr>
              <p:nvPr/>
            </p:nvSpPr>
            <p:spPr>
              <a:xfrm>
                <a:off x="1403648" y="4287696"/>
                <a:ext cx="6984776" cy="391646"/>
              </a:xfrm>
              <a:prstGeom prst="rect">
                <a:avLst/>
              </a:prstGeom>
              <a:blipFill>
                <a:blip r:embed="rId2"/>
                <a:stretch>
                  <a:fillRect l="-785" t="-13846" b="-2615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AAD27C29-5105-4378-B667-29359ACD0B9E}"/>
                  </a:ext>
                </a:extLst>
              </p:cNvPr>
              <p:cNvSpPr txBox="1"/>
              <p:nvPr/>
            </p:nvSpPr>
            <p:spPr>
              <a:xfrm>
                <a:off x="1418680" y="4744338"/>
                <a:ext cx="6201320" cy="406906"/>
              </a:xfrm>
              <a:prstGeom prst="rect">
                <a:avLst/>
              </a:prstGeom>
              <a:noFill/>
            </p:spPr>
            <p:txBody>
              <a:bodyPr wrap="square" rtlCol="0">
                <a:spAutoFit/>
              </a:bodyPr>
              <a:lstStyle/>
              <a:p>
                <a:r>
                  <a:rPr kumimoji="1" lang="ja-JP" altLang="en-US" dirty="0">
                    <a:solidFill>
                      <a:srgbClr val="065FF0"/>
                    </a:solidFill>
                    <a:effectLst>
                      <a:outerShdw blurRad="38100" dist="38100" dir="2700000" algn="tl">
                        <a:srgbClr val="000000">
                          <a:alpha val="43137"/>
                        </a:srgbClr>
                      </a:outerShdw>
                    </a:effectLst>
                  </a:rPr>
                  <a:t>同期座標系：    </a:t>
                </a:r>
                <a14:m>
                  <m:oMath xmlns:m="http://schemas.openxmlformats.org/officeDocument/2006/math">
                    <m:r>
                      <a:rPr kumimoji="1" lang="en-US" altLang="ja-JP" b="0" i="1" smtClean="0">
                        <a:solidFill>
                          <a:srgbClr val="065FF0"/>
                        </a:solidFill>
                        <a:effectLst>
                          <a:outerShdw blurRad="38100" dist="38100" dir="2700000" algn="tl">
                            <a:srgbClr val="000000">
                              <a:alpha val="43137"/>
                            </a:srgbClr>
                          </a:outerShdw>
                        </a:effectLst>
                        <a:latin typeface="Cambria Math" panose="02040503050406030204" pitchFamily="18" charset="0"/>
                      </a:rPr>
                      <m:t>𝑑</m:t>
                    </m:r>
                    <m:sSup>
                      <m:sSupPr>
                        <m:ctrlPr>
                          <a:rPr kumimoji="1" lang="en-US" altLang="ja-JP" b="0" i="1" smtClean="0">
                            <a:solidFill>
                              <a:srgbClr val="065FF0"/>
                            </a:solidFill>
                            <a:effectLst>
                              <a:outerShdw blurRad="38100" dist="38100" dir="2700000" algn="tl">
                                <a:srgbClr val="000000">
                                  <a:alpha val="43137"/>
                                </a:srgbClr>
                              </a:outerShdw>
                            </a:effectLst>
                            <a:latin typeface="Cambria Math" panose="02040503050406030204" pitchFamily="18" charset="0"/>
                          </a:rPr>
                        </m:ctrlPr>
                      </m:sSupPr>
                      <m:e>
                        <m:r>
                          <a:rPr kumimoji="1" lang="en-US" altLang="ja-JP" b="0" i="1" smtClean="0">
                            <a:solidFill>
                              <a:srgbClr val="065FF0"/>
                            </a:solidFill>
                            <a:effectLst>
                              <a:outerShdw blurRad="38100" dist="38100" dir="2700000" algn="tl">
                                <a:srgbClr val="000000">
                                  <a:alpha val="43137"/>
                                </a:srgbClr>
                              </a:outerShdw>
                            </a:effectLst>
                            <a:latin typeface="Cambria Math" panose="02040503050406030204" pitchFamily="18" charset="0"/>
                          </a:rPr>
                          <m:t>𝑠</m:t>
                        </m:r>
                      </m:e>
                      <m:sup>
                        <m:r>
                          <a:rPr kumimoji="1" lang="en-US" altLang="ja-JP" b="0" i="1" smtClean="0">
                            <a:solidFill>
                              <a:srgbClr val="065FF0"/>
                            </a:solidFill>
                            <a:effectLst>
                              <a:outerShdw blurRad="38100" dist="38100" dir="2700000" algn="tl">
                                <a:srgbClr val="000000">
                                  <a:alpha val="43137"/>
                                </a:srgbClr>
                              </a:outerShdw>
                            </a:effectLst>
                            <a:latin typeface="Cambria Math" panose="02040503050406030204" pitchFamily="18" charset="0"/>
                          </a:rPr>
                          <m:t>2</m:t>
                        </m:r>
                      </m:sup>
                    </m:sSup>
                    <m:r>
                      <a:rPr kumimoji="1" lang="en-US" altLang="ja-JP" b="0" i="1" smtClean="0">
                        <a:solidFill>
                          <a:srgbClr val="065FF0"/>
                        </a:solidFill>
                        <a:effectLst>
                          <a:outerShdw blurRad="38100" dist="38100" dir="2700000" algn="tl">
                            <a:srgbClr val="000000">
                              <a:alpha val="43137"/>
                            </a:srgbClr>
                          </a:outerShdw>
                        </a:effectLst>
                        <a:latin typeface="Cambria Math" panose="02040503050406030204" pitchFamily="18" charset="0"/>
                      </a:rPr>
                      <m:t>=  −</m:t>
                    </m:r>
                    <m:r>
                      <a:rPr kumimoji="1" lang="en-US" altLang="ja-JP" b="0" i="1" smtClean="0">
                        <a:solidFill>
                          <a:srgbClr val="065FF0"/>
                        </a:solidFill>
                        <a:effectLst>
                          <a:outerShdw blurRad="38100" dist="38100" dir="2700000" algn="tl">
                            <a:srgbClr val="000000">
                              <a:alpha val="43137"/>
                            </a:srgbClr>
                          </a:outerShdw>
                        </a:effectLst>
                        <a:latin typeface="Cambria Math" panose="02040503050406030204" pitchFamily="18" charset="0"/>
                      </a:rPr>
                      <m:t>𝑑</m:t>
                    </m:r>
                    <m:sSup>
                      <m:sSupPr>
                        <m:ctrlPr>
                          <a:rPr kumimoji="1" lang="en-US" altLang="ja-JP" b="0" i="1" smtClean="0">
                            <a:solidFill>
                              <a:srgbClr val="065FF0"/>
                            </a:solidFill>
                            <a:effectLst>
                              <a:outerShdw blurRad="38100" dist="38100" dir="2700000" algn="tl">
                                <a:srgbClr val="000000">
                                  <a:alpha val="43137"/>
                                </a:srgbClr>
                              </a:outerShdw>
                            </a:effectLst>
                            <a:latin typeface="Cambria Math" panose="02040503050406030204" pitchFamily="18" charset="0"/>
                          </a:rPr>
                        </m:ctrlPr>
                      </m:sSupPr>
                      <m:e>
                        <m:r>
                          <a:rPr kumimoji="1" lang="en-US" altLang="ja-JP" b="0" i="1" smtClean="0">
                            <a:solidFill>
                              <a:srgbClr val="065FF0"/>
                            </a:solidFill>
                            <a:effectLst>
                              <a:outerShdw blurRad="38100" dist="38100" dir="2700000" algn="tl">
                                <a:srgbClr val="000000">
                                  <a:alpha val="43137"/>
                                </a:srgbClr>
                              </a:outerShdw>
                            </a:effectLst>
                            <a:latin typeface="Cambria Math" panose="02040503050406030204" pitchFamily="18" charset="0"/>
                          </a:rPr>
                          <m:t>𝑡</m:t>
                        </m:r>
                      </m:e>
                      <m:sup>
                        <m:r>
                          <a:rPr kumimoji="1" lang="en-US" altLang="ja-JP" b="0" i="1" smtClean="0">
                            <a:solidFill>
                              <a:srgbClr val="065FF0"/>
                            </a:solidFill>
                            <a:effectLst>
                              <a:outerShdw blurRad="38100" dist="38100" dir="2700000" algn="tl">
                                <a:srgbClr val="000000">
                                  <a:alpha val="43137"/>
                                </a:srgbClr>
                              </a:outerShdw>
                            </a:effectLst>
                            <a:latin typeface="Cambria Math" panose="02040503050406030204" pitchFamily="18" charset="0"/>
                          </a:rPr>
                          <m:t>2</m:t>
                        </m:r>
                      </m:sup>
                    </m:sSup>
                    <m:r>
                      <a:rPr kumimoji="1" lang="en-US" altLang="ja-JP" b="0" i="1" smtClean="0">
                        <a:solidFill>
                          <a:srgbClr val="065FF0"/>
                        </a:solidFill>
                        <a:effectLst>
                          <a:outerShdw blurRad="38100" dist="38100" dir="2700000" algn="tl">
                            <a:srgbClr val="000000">
                              <a:alpha val="43137"/>
                            </a:srgbClr>
                          </a:outerShdw>
                        </a:effectLst>
                        <a:latin typeface="Cambria Math" panose="02040503050406030204" pitchFamily="18" charset="0"/>
                      </a:rPr>
                      <m:t>+</m:t>
                    </m:r>
                    <m:sSub>
                      <m:sSubPr>
                        <m:ctrlPr>
                          <a:rPr kumimoji="1" lang="en-US" altLang="ja-JP" b="0" i="1" smtClean="0">
                            <a:solidFill>
                              <a:srgbClr val="065FF0"/>
                            </a:solidFill>
                            <a:effectLst>
                              <a:outerShdw blurRad="38100" dist="38100" dir="2700000" algn="tl">
                                <a:srgbClr val="000000">
                                  <a:alpha val="43137"/>
                                </a:srgbClr>
                              </a:outerShdw>
                            </a:effectLst>
                            <a:latin typeface="Cambria Math" panose="02040503050406030204" pitchFamily="18" charset="0"/>
                          </a:rPr>
                        </m:ctrlPr>
                      </m:sSubPr>
                      <m:e>
                        <m:r>
                          <a:rPr kumimoji="1" lang="en-US" altLang="ja-JP" b="0" i="1" smtClean="0">
                            <a:solidFill>
                              <a:srgbClr val="065FF0"/>
                            </a:solidFill>
                            <a:effectLst>
                              <a:outerShdw blurRad="38100" dist="38100" dir="2700000" algn="tl">
                                <a:srgbClr val="000000">
                                  <a:alpha val="43137"/>
                                </a:srgbClr>
                              </a:outerShdw>
                            </a:effectLst>
                            <a:latin typeface="Cambria Math" panose="02040503050406030204" pitchFamily="18" charset="0"/>
                          </a:rPr>
                          <m:t>𝑔</m:t>
                        </m:r>
                      </m:e>
                      <m:sub>
                        <m:r>
                          <a:rPr kumimoji="1" lang="en-US" altLang="ja-JP" b="0" i="1" smtClean="0">
                            <a:solidFill>
                              <a:srgbClr val="065FF0"/>
                            </a:solidFill>
                            <a:effectLst>
                              <a:outerShdw blurRad="38100" dist="38100" dir="2700000" algn="tl">
                                <a:srgbClr val="000000">
                                  <a:alpha val="43137"/>
                                </a:srgbClr>
                              </a:outerShdw>
                            </a:effectLst>
                            <a:latin typeface="Cambria Math" panose="02040503050406030204" pitchFamily="18" charset="0"/>
                          </a:rPr>
                          <m:t>𝑖𝑗</m:t>
                        </m:r>
                      </m:sub>
                    </m:sSub>
                    <m:d>
                      <m:dPr>
                        <m:ctrlPr>
                          <a:rPr kumimoji="1" lang="en-US" altLang="ja-JP" b="0" i="1" smtClean="0">
                            <a:solidFill>
                              <a:srgbClr val="065FF0"/>
                            </a:solidFill>
                            <a:effectLst>
                              <a:outerShdw blurRad="38100" dist="38100" dir="2700000" algn="tl">
                                <a:srgbClr val="000000">
                                  <a:alpha val="43137"/>
                                </a:srgbClr>
                              </a:outerShdw>
                            </a:effectLst>
                            <a:latin typeface="Cambria Math" panose="02040503050406030204" pitchFamily="18" charset="0"/>
                          </a:rPr>
                        </m:ctrlPr>
                      </m:dPr>
                      <m:e>
                        <m:r>
                          <a:rPr kumimoji="1" lang="en-US" altLang="ja-JP" b="0" i="1" smtClean="0">
                            <a:solidFill>
                              <a:srgbClr val="065FF0"/>
                            </a:solidFill>
                            <a:effectLst>
                              <a:outerShdw blurRad="38100" dist="38100" dir="2700000" algn="tl">
                                <a:srgbClr val="000000">
                                  <a:alpha val="43137"/>
                                </a:srgbClr>
                              </a:outerShdw>
                            </a:effectLst>
                            <a:latin typeface="Cambria Math" panose="02040503050406030204" pitchFamily="18" charset="0"/>
                          </a:rPr>
                          <m:t>𝑡</m:t>
                        </m:r>
                        <m:r>
                          <a:rPr kumimoji="1" lang="en-US" altLang="ja-JP" b="0" i="1" smtClean="0">
                            <a:solidFill>
                              <a:srgbClr val="065FF0"/>
                            </a:solidFill>
                            <a:effectLst>
                              <a:outerShdw blurRad="38100" dist="38100" dir="2700000" algn="tl">
                                <a:srgbClr val="000000">
                                  <a:alpha val="43137"/>
                                </a:srgbClr>
                              </a:outerShdw>
                            </a:effectLst>
                            <a:latin typeface="Cambria Math" panose="02040503050406030204" pitchFamily="18" charset="0"/>
                          </a:rPr>
                          <m:t>,</m:t>
                        </m:r>
                        <m:r>
                          <a:rPr kumimoji="1" lang="en-US" altLang="ja-JP" b="0" i="1" smtClean="0">
                            <a:solidFill>
                              <a:srgbClr val="065FF0"/>
                            </a:solidFill>
                            <a:effectLst>
                              <a:outerShdw blurRad="38100" dist="38100" dir="2700000" algn="tl">
                                <a:srgbClr val="000000">
                                  <a:alpha val="43137"/>
                                </a:srgbClr>
                              </a:outerShdw>
                            </a:effectLst>
                            <a:latin typeface="Cambria Math" panose="02040503050406030204" pitchFamily="18" charset="0"/>
                          </a:rPr>
                          <m:t>𝑥</m:t>
                        </m:r>
                      </m:e>
                    </m:d>
                    <m:r>
                      <a:rPr kumimoji="1" lang="en-US" altLang="ja-JP" b="0" i="1" smtClean="0">
                        <a:solidFill>
                          <a:srgbClr val="065FF0"/>
                        </a:solidFill>
                        <a:effectLst>
                          <a:outerShdw blurRad="38100" dist="38100" dir="2700000" algn="tl">
                            <a:srgbClr val="000000">
                              <a:alpha val="43137"/>
                            </a:srgbClr>
                          </a:outerShdw>
                        </a:effectLst>
                        <a:latin typeface="Cambria Math" panose="02040503050406030204" pitchFamily="18" charset="0"/>
                      </a:rPr>
                      <m:t>𝑑</m:t>
                    </m:r>
                    <m:sSup>
                      <m:sSupPr>
                        <m:ctrlPr>
                          <a:rPr kumimoji="1" lang="en-US" altLang="ja-JP" b="0" i="1" smtClean="0">
                            <a:solidFill>
                              <a:srgbClr val="065FF0"/>
                            </a:solidFill>
                            <a:effectLst>
                              <a:outerShdw blurRad="38100" dist="38100" dir="2700000" algn="tl">
                                <a:srgbClr val="000000">
                                  <a:alpha val="43137"/>
                                </a:srgbClr>
                              </a:outerShdw>
                            </a:effectLst>
                            <a:latin typeface="Cambria Math" panose="02040503050406030204" pitchFamily="18" charset="0"/>
                          </a:rPr>
                        </m:ctrlPr>
                      </m:sSupPr>
                      <m:e>
                        <m:r>
                          <a:rPr kumimoji="1" lang="en-US" altLang="ja-JP" b="0" i="1" smtClean="0">
                            <a:solidFill>
                              <a:srgbClr val="065FF0"/>
                            </a:solidFill>
                            <a:effectLst>
                              <a:outerShdw blurRad="38100" dist="38100" dir="2700000" algn="tl">
                                <a:srgbClr val="000000">
                                  <a:alpha val="43137"/>
                                </a:srgbClr>
                              </a:outerShdw>
                            </a:effectLst>
                            <a:latin typeface="Cambria Math" panose="02040503050406030204" pitchFamily="18" charset="0"/>
                          </a:rPr>
                          <m:t>𝑥</m:t>
                        </m:r>
                      </m:e>
                      <m:sup>
                        <m:r>
                          <a:rPr kumimoji="1" lang="en-US" altLang="ja-JP" b="0" i="1" smtClean="0">
                            <a:solidFill>
                              <a:srgbClr val="065FF0"/>
                            </a:solidFill>
                            <a:effectLst>
                              <a:outerShdw blurRad="38100" dist="38100" dir="2700000" algn="tl">
                                <a:srgbClr val="000000">
                                  <a:alpha val="43137"/>
                                </a:srgbClr>
                              </a:outerShdw>
                            </a:effectLst>
                            <a:latin typeface="Cambria Math" panose="02040503050406030204" pitchFamily="18" charset="0"/>
                          </a:rPr>
                          <m:t>𝑖</m:t>
                        </m:r>
                      </m:sup>
                    </m:sSup>
                    <m:r>
                      <a:rPr kumimoji="1" lang="en-US" altLang="ja-JP" b="0" i="1" smtClean="0">
                        <a:solidFill>
                          <a:srgbClr val="065FF0"/>
                        </a:solidFill>
                        <a:effectLst>
                          <a:outerShdw blurRad="38100" dist="38100" dir="2700000" algn="tl">
                            <a:srgbClr val="000000">
                              <a:alpha val="43137"/>
                            </a:srgbClr>
                          </a:outerShdw>
                        </a:effectLst>
                        <a:latin typeface="Cambria Math" panose="02040503050406030204" pitchFamily="18" charset="0"/>
                      </a:rPr>
                      <m:t>𝑑</m:t>
                    </m:r>
                    <m:sSup>
                      <m:sSupPr>
                        <m:ctrlPr>
                          <a:rPr kumimoji="1" lang="en-US" altLang="ja-JP" b="0" i="1" smtClean="0">
                            <a:solidFill>
                              <a:srgbClr val="065FF0"/>
                            </a:solidFill>
                            <a:effectLst>
                              <a:outerShdw blurRad="38100" dist="38100" dir="2700000" algn="tl">
                                <a:srgbClr val="000000">
                                  <a:alpha val="43137"/>
                                </a:srgbClr>
                              </a:outerShdw>
                            </a:effectLst>
                            <a:latin typeface="Cambria Math" panose="02040503050406030204" pitchFamily="18" charset="0"/>
                          </a:rPr>
                        </m:ctrlPr>
                      </m:sSupPr>
                      <m:e>
                        <m:r>
                          <a:rPr kumimoji="1" lang="en-US" altLang="ja-JP" b="0" i="1" smtClean="0">
                            <a:solidFill>
                              <a:srgbClr val="065FF0"/>
                            </a:solidFill>
                            <a:effectLst>
                              <a:outerShdw blurRad="38100" dist="38100" dir="2700000" algn="tl">
                                <a:srgbClr val="000000">
                                  <a:alpha val="43137"/>
                                </a:srgbClr>
                              </a:outerShdw>
                            </a:effectLst>
                            <a:latin typeface="Cambria Math" panose="02040503050406030204" pitchFamily="18" charset="0"/>
                          </a:rPr>
                          <m:t>𝑥</m:t>
                        </m:r>
                      </m:e>
                      <m:sup>
                        <m:r>
                          <a:rPr kumimoji="1" lang="en-US" altLang="ja-JP" b="0" i="1" smtClean="0">
                            <a:solidFill>
                              <a:srgbClr val="065FF0"/>
                            </a:solidFill>
                            <a:effectLst>
                              <a:outerShdw blurRad="38100" dist="38100" dir="2700000" algn="tl">
                                <a:srgbClr val="000000">
                                  <a:alpha val="43137"/>
                                </a:srgbClr>
                              </a:outerShdw>
                            </a:effectLst>
                            <a:latin typeface="Cambria Math" panose="02040503050406030204" pitchFamily="18" charset="0"/>
                          </a:rPr>
                          <m:t>𝑗</m:t>
                        </m:r>
                      </m:sup>
                    </m:sSup>
                  </m:oMath>
                </a14:m>
                <a:endParaRPr kumimoji="1" lang="ja-JP" altLang="en-US" dirty="0">
                  <a:solidFill>
                    <a:srgbClr val="065FF0"/>
                  </a:solidFill>
                  <a:effectLst>
                    <a:outerShdw blurRad="38100" dist="38100" dir="2700000" algn="tl">
                      <a:srgbClr val="000000">
                        <a:alpha val="43137"/>
                      </a:srgbClr>
                    </a:outerShdw>
                  </a:effectLst>
                </a:endParaRPr>
              </a:p>
            </p:txBody>
          </p:sp>
        </mc:Choice>
        <mc:Fallback xmlns="">
          <p:sp>
            <p:nvSpPr>
              <p:cNvPr id="17" name="テキスト ボックス 16">
                <a:extLst>
                  <a:ext uri="{FF2B5EF4-FFF2-40B4-BE49-F238E27FC236}">
                    <a16:creationId xmlns:a16="http://schemas.microsoft.com/office/drawing/2014/main" id="{AAD27C29-5105-4378-B667-29359ACD0B9E}"/>
                  </a:ext>
                </a:extLst>
              </p:cNvPr>
              <p:cNvSpPr txBox="1">
                <a:spLocks noRot="1" noChangeAspect="1" noMove="1" noResize="1" noEditPoints="1" noAdjustHandles="1" noChangeArrowheads="1" noChangeShapeType="1" noTextEdit="1"/>
              </p:cNvSpPr>
              <p:nvPr/>
            </p:nvSpPr>
            <p:spPr>
              <a:xfrm>
                <a:off x="1418680" y="4744338"/>
                <a:ext cx="6201320" cy="406906"/>
              </a:xfrm>
              <a:prstGeom prst="rect">
                <a:avLst/>
              </a:prstGeom>
              <a:blipFill>
                <a:blip r:embed="rId3"/>
                <a:stretch>
                  <a:fillRect l="-983" t="-10448" b="-19403"/>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170173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6" grpId="0"/>
      <p:bldP spid="8" grpId="0"/>
      <p:bldP spid="10" grpId="0"/>
      <p:bldP spid="11" grpId="0"/>
      <p:bldP spid="12" grpId="0"/>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OUTPUTDPI" val="1200"/>
  <p:tag name="ORIGINALHEIGHT" val="192"/>
  <p:tag name="ORIGINALWIDTH" val="1030.5"/>
  <p:tag name="LATEXADDIN" val="\documentclass{article}&#10;\input hkmac.tex&#10;\usepackage[usenames]{color}&#10;\input hkmac_color.tex&#10;\pagestyle{empty}&#10;\begin{document}&#10;$$&#10;\underset{\r{conf}}{\simeq}&#10;-d\eta^2+ d\bm{x}\cdot d\bm{x}&#10;$$&#10;&#10;\end{document}"/>
  <p:tag name="IGUANATEXSIZE" val="20"/>
  <p:tag name="IGUANATEXCURSOR" val="141"/>
  <p:tag name="TRANSPARENCY" val="True"/>
  <p:tag name="FILENAME" val=""/>
  <p:tag name="LATEXENGINEID" val="0"/>
  <p:tag name="TEMPFOLDER" val="c:\temp\"/>
  <p:tag name="LATEXFORMHEIGHT" val="312"/>
  <p:tag name="LATEXFORMWIDTH" val="384"/>
  <p:tag name="LATEXFORMWRAP" val="True"/>
  <p:tag name="BITMAPVECTOR" val="0"/>
</p:tagLst>
</file>

<file path=ppt/tags/tag10.xml><?xml version="1.0" encoding="utf-8"?>
<p:tagLst xmlns:a="http://schemas.openxmlformats.org/drawingml/2006/main" xmlns:r="http://schemas.openxmlformats.org/officeDocument/2006/relationships" xmlns:p="http://schemas.openxmlformats.org/presentationml/2006/main">
  <p:tag name="OUTPUTDPI" val="1200"/>
  <p:tag name="ORIGINALHEIGHT" val="305.25"/>
  <p:tag name="ORIGINALWIDTH" val="1822.5"/>
  <p:tag name="LATEXADDIN" val="\documentclass{article}&#10;\input hkmac.tex&#10;\usepackage[usenames]{color}&#10;\input hkmac_color.tex&#10;\pagestyle{empty}&#10;\begin{document}&#10;$$&#10;ds^2=-f(r)c^2dt^2 + \frac{dr^2}{f(r)}&#10;  +r^2 d\Omega^2&#10;$$&#10;&#10;\end{document}"/>
  <p:tag name="IGUANATEXSIZE" val="20"/>
  <p:tag name="IGUANATEXCURSOR" val="185"/>
  <p:tag name="TRANSPARENCY" val="True"/>
  <p:tag name="FILENAME" val=""/>
  <p:tag name="LATEXENGINEID" val="0"/>
  <p:tag name="TEMPFOLDER" val="c:\temp\"/>
  <p:tag name="LATEXFORMHEIGHT" val="312"/>
  <p:tag name="LATEXFORMWIDTH" val="384"/>
  <p:tag name="LATEXFORMWRAP" val="True"/>
  <p:tag name="BITMAPVECTOR" val="0"/>
</p:tagLst>
</file>

<file path=ppt/tags/tag11.xml><?xml version="1.0" encoding="utf-8"?>
<p:tagLst xmlns:a="http://schemas.openxmlformats.org/drawingml/2006/main" xmlns:r="http://schemas.openxmlformats.org/officeDocument/2006/relationships" xmlns:p="http://schemas.openxmlformats.org/presentationml/2006/main">
  <p:tag name="OUTPUTDPI" val="1200"/>
  <p:tag name="ORIGINALHEIGHT" val="258.75"/>
  <p:tag name="ORIGINALWIDTH" val="1531.5"/>
  <p:tag name="LATEXADDIN" val="\documentclass{article}&#10;\input hkmac.tex&#10;\usepackage[usenames]{color}&#10;\input hkmac_color.tex&#10;\pagestyle{empty}&#10;\begin{document}&#10;$$&#10;f(r)=1-\frac{r_h}{r};\quad&#10;r_h=\frac{2GM}{c^2}&#10;$$&#10;&#10;\end{document}"/>
  <p:tag name="IGUANATEXSIZE" val="20"/>
  <p:tag name="IGUANATEXCURSOR" val="180"/>
  <p:tag name="TRANSPARENCY" val="True"/>
  <p:tag name="FILENAME" val=""/>
  <p:tag name="LATEXENGINEID" val="0"/>
  <p:tag name="TEMPFOLDER" val="c:\temp\"/>
  <p:tag name="LATEXFORMHEIGHT" val="312"/>
  <p:tag name="LATEXFORMWIDTH" val="384"/>
  <p:tag name="LATEXFORMWRAP" val="True"/>
  <p:tag name="BITMAPVECTOR" val="0"/>
</p:tagLst>
</file>

<file path=ppt/tags/tag12.xml><?xml version="1.0" encoding="utf-8"?>
<p:tagLst xmlns:a="http://schemas.openxmlformats.org/drawingml/2006/main" xmlns:r="http://schemas.openxmlformats.org/officeDocument/2006/relationships" xmlns:p="http://schemas.openxmlformats.org/presentationml/2006/main">
  <p:tag name="OUTPUTDPI" val="1200"/>
  <p:tag name="ORIGINALHEIGHT" val="335.958"/>
  <p:tag name="ORIGINALWIDTH" val="1145.857"/>
  <p:tag name="LATEXADDIN" val="\documentclass{article}&#10;\input hkmac_Iguana&#10;\usepackage{color}&#10;\pagestyle{empty}&#10;\begin{document}&#10;\Eqrn{&#10;&amp;&amp; |V/U|=e^{t/r_h} \\&#10;&amp;&amp; UV =r_h(r_h-r) e^{r/r_h}&#10;}&#10;&#10;&#10;\end{document}"/>
  <p:tag name="IGUANATEXSIZE" val="20"/>
  <p:tag name="IGUANATEXCURSOR" val="156"/>
  <p:tag name="TRANSPARENCY" val="True"/>
  <p:tag name="FILENAME" val=""/>
  <p:tag name="LATEXENGINEID" val="0"/>
  <p:tag name="TEMPFOLDER" val="c:\temp\"/>
  <p:tag name="LATEXFORMHEIGHT" val="312"/>
  <p:tag name="LATEXFORMWIDTH" val="384"/>
  <p:tag name="LATEXFORMWRAP" val="True"/>
  <p:tag name="BITMAPVECTOR" val="0"/>
</p:tagLst>
</file>

<file path=ppt/tags/tag13.xml><?xml version="1.0" encoding="utf-8"?>
<p:tagLst xmlns:a="http://schemas.openxmlformats.org/drawingml/2006/main" xmlns:r="http://schemas.openxmlformats.org/officeDocument/2006/relationships" xmlns:p="http://schemas.openxmlformats.org/presentationml/2006/main">
  <p:tag name="OUTPUTDPI" val="1200"/>
  <p:tag name="ORIGINALHEIGHT" val="225.7218"/>
  <p:tag name="ORIGINALWIDTH" val="1715.786"/>
  <p:tag name="LATEXADDIN" val="\documentclass{article}&#10;\input hkmac_Iguana&#10;\usepackage{color}&#10;\pagestyle{empty}&#10;\begin{document}&#10;$$&#10;ds^2=-\frac{r_h}{r}e^{-r/r_h} dU dV + r^2 d\Omega^2&#10;$$&#10;&#10;&#10;\end{document}"/>
  <p:tag name="IGUANATEXSIZE" val="20"/>
  <p:tag name="IGUANATEXCURSOR" val="155"/>
  <p:tag name="TRANSPARENCY" val="True"/>
  <p:tag name="FILENAME" val=""/>
  <p:tag name="LATEXENGINEID" val="0"/>
  <p:tag name="TEMPFOLDER" val="c:\temp\"/>
  <p:tag name="LATEXFORMHEIGHT" val="312"/>
  <p:tag name="LATEXFORMWIDTH" val="384"/>
  <p:tag name="LATEXFORMWRAP" val="True"/>
  <p:tag name="BITMAPVECTOR" val="0"/>
</p:tagLst>
</file>

<file path=ppt/tags/tag14.xml><?xml version="1.0" encoding="utf-8"?>
<p:tagLst xmlns:a="http://schemas.openxmlformats.org/drawingml/2006/main" xmlns:r="http://schemas.openxmlformats.org/officeDocument/2006/relationships" xmlns:p="http://schemas.openxmlformats.org/presentationml/2006/main">
  <p:tag name="OUTPUTDPI" val="1200"/>
  <p:tag name="ORIGINALHEIGHT" val="291"/>
  <p:tag name="ORIGINALWIDTH" val="668.25"/>
  <p:tag name="LATEXADDIN" val="\documentclass{article}&#10;\input hkmac.tex&#10;\usepackage[usenames]{color}&#10;\input hkmac_color.tex&#10;\pagestyle{empty}&#10;\begin{document}&#10;\Eqrn{&#10;&amp;&amp; U = r_h \tan u \\&#10;&amp;&amp; V = r_h \tan v&#10;}&#10;&#10;\end{document}"/>
  <p:tag name="IGUANATEXSIZE" val="20"/>
  <p:tag name="IGUANATEXCURSOR" val="152"/>
  <p:tag name="TRANSPARENCY" val="True"/>
  <p:tag name="FILENAME" val=""/>
  <p:tag name="LATEXENGINEID" val="0"/>
  <p:tag name="TEMPFOLDER" val="c:\temp\"/>
  <p:tag name="LATEXFORMHEIGHT" val="312"/>
  <p:tag name="LATEXFORMWIDTH" val="384"/>
  <p:tag name="LATEXFORMWRAP" val="True"/>
  <p:tag name="BITMAPVECTOR" val="0"/>
</p:tagLst>
</file>

<file path=ppt/tags/tag15.xml><?xml version="1.0" encoding="utf-8"?>
<p:tagLst xmlns:a="http://schemas.openxmlformats.org/drawingml/2006/main" xmlns:r="http://schemas.openxmlformats.org/officeDocument/2006/relationships" xmlns:p="http://schemas.openxmlformats.org/presentationml/2006/main">
  <p:tag name="OUTPUTDPI" val="1200"/>
  <p:tag name="ORIGINALHEIGHT" val="291"/>
  <p:tag name="ORIGINALWIDTH" val="1522.5"/>
  <p:tag name="LATEXADDIN" val="\documentclass{article}&#10;\input hkmac.tex&#10;\usepackage[usenames]{color}&#10;\input hkmac_color.tex&#10;\pagestyle{empty}&#10;\begin{document}&#10;$$ \color{blue}&#10;n \frac{\ddot \ell}{\ell} =-\sigma^2+\omega^2 -R_{\mu\nu}U^\mu U^\nu&#10;$$&#10;&#10;\end{document}"/>
  <p:tag name="IGUANATEXSIZE" val="20"/>
  <p:tag name="IGUANATEXCURSOR" val="208"/>
  <p:tag name="TRANSPARENCY" val="True"/>
  <p:tag name="FILENAME" val=""/>
  <p:tag name="LATEXENGINEID" val="0"/>
  <p:tag name="TEMPFOLDER" val="c:\temp\"/>
  <p:tag name="LATEXFORMHEIGHT" val="312"/>
  <p:tag name="LATEXFORMWIDTH" val="384"/>
  <p:tag name="LATEXFORMWRAP" val="True"/>
  <p:tag name="BITMAPVECTOR" val="0"/>
</p:tagLst>
</file>

<file path=ppt/tags/tag16.xml><?xml version="1.0" encoding="utf-8"?>
<p:tagLst xmlns:a="http://schemas.openxmlformats.org/drawingml/2006/main" xmlns:r="http://schemas.openxmlformats.org/officeDocument/2006/relationships" xmlns:p="http://schemas.openxmlformats.org/presentationml/2006/main">
  <p:tag name="OUTPUTDPI" val="1200"/>
  <p:tag name="ORIGINALHEIGHT" val="291"/>
  <p:tag name="ORIGINALWIDTH" val="1466.25"/>
  <p:tag name="LATEXADDIN" val="\documentclass{article}&#10;\input hkmac.tex&#10;\usepackage[usenames]{color}&#10;\input hkmac_color.tex&#10;\pagestyle{empty}&#10;\begin{document}&#10;$$ \color{blue}&#10;n \frac{\ddot \ell}{\ell} =-\sigma^2 -R_{\mu\nu}U^\mu U^\nu　\le 0&#10;$$&#10;&#10;\end{document}"/>
  <p:tag name="IGUANATEXSIZE" val="20"/>
  <p:tag name="IGUANATEXCURSOR" val="199"/>
  <p:tag name="TRANSPARENCY" val="True"/>
  <p:tag name="FILENAME" val=""/>
  <p:tag name="LATEXENGINEID" val="0"/>
  <p:tag name="TEMPFOLDER" val="c:\temp\"/>
  <p:tag name="LATEXFORMHEIGHT" val="312"/>
  <p:tag name="LATEXFORMWIDTH" val="384"/>
  <p:tag name="LATEXFORMWRAP" val="True"/>
  <p:tag name="BITMAPVECTOR" val="0"/>
</p:tagLst>
</file>

<file path=ppt/tags/tag17.xml><?xml version="1.0" encoding="utf-8"?>
<p:tagLst xmlns:a="http://schemas.openxmlformats.org/drawingml/2006/main" xmlns:r="http://schemas.openxmlformats.org/officeDocument/2006/relationships" xmlns:p="http://schemas.openxmlformats.org/presentationml/2006/main">
  <p:tag name="OUTPUTDPI" val="1200"/>
  <p:tag name="ORIGINALHEIGHT" val="128.9839"/>
  <p:tag name="ORIGINALWIDTH" val="1382.827"/>
  <p:tag name="LATEXADDIN" val="\documentclass{article}&#10;\input hkmac_Iguana&#10;\usepackage{color}&#10;\pagestyle{empty}&#10;\begin{document}&#10;$$\color{red}&#10;\bm{R_{\mu\nu}k^\mu k^\nu\ge0 \quad \forall k:\text{null}}&#10;$$&#10;&#10;&#10;&#10;\end{document}"/>
  <p:tag name="IGUANATEXSIZE" val="20"/>
  <p:tag name="IGUANATEXCURSOR" val="174"/>
  <p:tag name="TRANSPARENCY" val="True"/>
  <p:tag name="FILENAME" val=""/>
  <p:tag name="LATEXENGINEID" val="0"/>
  <p:tag name="TEMPFOLDER" val="c:\temp\"/>
  <p:tag name="LATEXFORMHEIGHT" val="312"/>
  <p:tag name="LATEXFORMWIDTH" val="384"/>
  <p:tag name="LATEXFORMWRAP" val="True"/>
  <p:tag name="BITMAPVECTOR" val="0"/>
</p:tagLst>
</file>

<file path=ppt/tags/tag18.xml><?xml version="1.0" encoding="utf-8"?>
<p:tagLst xmlns:a="http://schemas.openxmlformats.org/drawingml/2006/main" xmlns:r="http://schemas.openxmlformats.org/officeDocument/2006/relationships" xmlns:p="http://schemas.openxmlformats.org/presentationml/2006/main">
  <p:tag name="OUTPUTDPI" val="1200"/>
  <p:tag name="ORIGINALHEIGHT" val="93.73827"/>
  <p:tag name="ORIGINALWIDTH" val="113.2358"/>
  <p:tag name="LATEXADDIN" val="\documentclass{article}&#10;\input hkmac_Iguana&#10;\usepackage{color}&#10;\pagestyle{empty}&#10;\begin{document}&#10;$$&#10;\scrT&#10;$$&#10;&#10;&#10;\end{document}"/>
  <p:tag name="IGUANATEXSIZE" val="18"/>
  <p:tag name="IGUANATEXCURSOR" val="105"/>
  <p:tag name="TRANSPARENCY" val="True"/>
  <p:tag name="FILENAME" val=""/>
  <p:tag name="LATEXENGINEID" val="0"/>
  <p:tag name="TEMPFOLDER" val="c:\temp\"/>
  <p:tag name="LATEXFORMHEIGHT" val="312"/>
  <p:tag name="LATEXFORMWIDTH" val="384"/>
  <p:tag name="LATEXFORMWRAP" val="True"/>
  <p:tag name="BITMAPVECTOR" val="0"/>
</p:tagLst>
</file>

<file path=ppt/tags/tag19.xml><?xml version="1.0" encoding="utf-8"?>
<p:tagLst xmlns:a="http://schemas.openxmlformats.org/drawingml/2006/main" xmlns:r="http://schemas.openxmlformats.org/officeDocument/2006/relationships" xmlns:p="http://schemas.openxmlformats.org/presentationml/2006/main">
  <p:tag name="OUTPUTDPI" val="1200"/>
  <p:tag name="ORIGINALHEIGHT" val="93.73827"/>
  <p:tag name="ORIGINALWIDTH" val="113.2358"/>
  <p:tag name="LATEXADDIN" val="\documentclass{article}&#10;\input hkmac_Iguana&#10;\usepackage{color}&#10;\pagestyle{empty}&#10;\begin{document}&#10;$$&#10;\scrT&#10;$$&#10;&#10;&#10;\end{document}"/>
  <p:tag name="IGUANATEXSIZE" val="18"/>
  <p:tag name="IGUANATEXCURSOR" val="105"/>
  <p:tag name="TRANSPARENCY" val="True"/>
  <p:tag name="FILENAME" val=""/>
  <p:tag name="LATEXENGINEID" val="0"/>
  <p:tag name="TEMPFOLDER" val="c:\temp\"/>
  <p:tag name="LATEXFORMHEIGHT" val="312"/>
  <p:tag name="LATEXFORMWIDTH" val="384"/>
  <p:tag name="LATEXFORMWRAP" val="True"/>
  <p:tag name="BITMAPVECTOR" val="0"/>
</p:tagLst>
</file>

<file path=ppt/tags/tag2.xml><?xml version="1.0" encoding="utf-8"?>
<p:tagLst xmlns:a="http://schemas.openxmlformats.org/drawingml/2006/main" xmlns:r="http://schemas.openxmlformats.org/officeDocument/2006/relationships" xmlns:p="http://schemas.openxmlformats.org/presentationml/2006/main">
  <p:tag name="OUTPUTDPI" val="1200"/>
  <p:tag name="ORIGINALHEIGHT" val="141.75"/>
  <p:tag name="ORIGINALWIDTH" val="1984.5"/>
  <p:tag name="LATEXADDIN" val="\documentclass{article}&#10;\input hkmac.tex&#10;\usepackage[usenames]{color}&#10;\input hkmac_color.tex&#10;\pagestyle{empty}&#10;\begin{document}&#10;$$&#10;ds^2= -dt^2 + a(t)^2(dr^2+ r^2 d\sigma^2(S^2))&#10;$$&#10;\end{document}"/>
  <p:tag name="IGUANATEXSIZE" val="20"/>
  <p:tag name="IGUANATEXCURSOR" val="180"/>
  <p:tag name="TRANSPARENCY" val="True"/>
  <p:tag name="FILENAME" val=""/>
  <p:tag name="LATEXENGINEID" val="0"/>
  <p:tag name="TEMPFOLDER" val="c:\temp\"/>
  <p:tag name="LATEXFORMHEIGHT" val="312"/>
  <p:tag name="LATEXFORMWIDTH" val="384"/>
  <p:tag name="LATEXFORMWRAP" val="True"/>
  <p:tag name="BITMAPVECTOR" val="0"/>
</p:tagLst>
</file>

<file path=ppt/tags/tag20.xml><?xml version="1.0" encoding="utf-8"?>
<p:tagLst xmlns:a="http://schemas.openxmlformats.org/drawingml/2006/main" xmlns:r="http://schemas.openxmlformats.org/officeDocument/2006/relationships" xmlns:p="http://schemas.openxmlformats.org/presentationml/2006/main">
  <p:tag name="OUTPUTDPI" val="1200"/>
  <p:tag name="ORIGINALHEIGHT" val="141.75"/>
  <p:tag name="ORIGINALWIDTH" val="675"/>
  <p:tag name="LATEXADDIN" val="\documentclass{article}&#10;\usepackage{amsmath}&#10;\input hkmac_iguana&#10;\usepackage[usenames]{color}&#10;\pagestyle{empty}&#10;\begin{document}&#10;$$&#10;\partial J^+(q) \cong S^3&#10;$$&#10;&#10;&#10;\end{document}"/>
  <p:tag name="IGUANATEXSIZE" val="20"/>
  <p:tag name="IGUANATEXCURSOR" val="157"/>
  <p:tag name="TRANSPARENCY" val="True"/>
  <p:tag name="FILENAME" val=""/>
  <p:tag name="LATEXENGINEID" val="0"/>
  <p:tag name="TEMPFOLDER" val="c:\temp\"/>
  <p:tag name="LATEXFORMHEIGHT" val="312"/>
  <p:tag name="LATEXFORMWIDTH" val="384"/>
  <p:tag name="LATEXFORMWRAP" val="True"/>
  <p:tag name="BITMAPVECTOR" val="0"/>
</p:tagLst>
</file>

<file path=ppt/tags/tag21.xml><?xml version="1.0" encoding="utf-8"?>
<p:tagLst xmlns:a="http://schemas.openxmlformats.org/drawingml/2006/main" xmlns:r="http://schemas.openxmlformats.org/officeDocument/2006/relationships" xmlns:p="http://schemas.openxmlformats.org/presentationml/2006/main">
  <p:tag name="OUTPUTDPI" val="1200"/>
  <p:tag name="ORIGINALHEIGHT" val="113.25"/>
  <p:tag name="ORIGINALWIDTH" val="369"/>
  <p:tag name="LATEXADDIN" val="\documentclass{article}&#10;\input hkmac_Iguana&#10;\usepackage{color}&#10;\pagestyle{empty}&#10;\begin{document}&#10;$$&#10;\RF\times S^3&#10;$$&#10;&#10;&#10;\end{document}"/>
  <p:tag name="IGUANATEXSIZE" val="18"/>
  <p:tag name="IGUANATEXCURSOR" val="114"/>
  <p:tag name="TRANSPARENCY" val="True"/>
  <p:tag name="FILENAME" val=""/>
  <p:tag name="LATEXENGINEID" val="0"/>
  <p:tag name="TEMPFOLDER" val="c:\temp\"/>
  <p:tag name="LATEXFORMHEIGHT" val="312"/>
  <p:tag name="LATEXFORMWIDTH" val="384"/>
  <p:tag name="LATEXFORMWRAP" val="True"/>
  <p:tag name="BITMAPVECTOR" val="0"/>
</p:tagLst>
</file>

<file path=ppt/tags/tag22.xml><?xml version="1.0" encoding="utf-8"?>
<p:tagLst xmlns:a="http://schemas.openxmlformats.org/drawingml/2006/main" xmlns:r="http://schemas.openxmlformats.org/officeDocument/2006/relationships" xmlns:p="http://schemas.openxmlformats.org/presentationml/2006/main">
  <p:tag name="OUTPUTDPI" val="1200"/>
  <p:tag name="ORIGINALHEIGHT" val="93.73827"/>
  <p:tag name="ORIGINALWIDTH" val="113.2358"/>
  <p:tag name="LATEXADDIN" val="\documentclass{article}&#10;\input hkmac_Iguana&#10;\usepackage{color}&#10;\pagestyle{empty}&#10;\begin{document}&#10;$$&#10;\scrT&#10;$$&#10;&#10;&#10;\end{document}"/>
  <p:tag name="IGUANATEXSIZE" val="18"/>
  <p:tag name="IGUANATEXCURSOR" val="109"/>
  <p:tag name="TRANSPARENCY" val="True"/>
  <p:tag name="FILENAME" val=""/>
  <p:tag name="LATEXENGINEID" val="0"/>
  <p:tag name="TEMPFOLDER" val="c:\temp\"/>
  <p:tag name="LATEXFORMHEIGHT" val="312"/>
  <p:tag name="LATEXFORMWIDTH" val="384"/>
  <p:tag name="LATEXFORMWRAP" val="True"/>
  <p:tag name="BITMAPVECTOR" val="0"/>
</p:tagLst>
</file>

<file path=ppt/tags/tag23.xml><?xml version="1.0" encoding="utf-8"?>
<p:tagLst xmlns:a="http://schemas.openxmlformats.org/drawingml/2006/main" xmlns:r="http://schemas.openxmlformats.org/officeDocument/2006/relationships" xmlns:p="http://schemas.openxmlformats.org/presentationml/2006/main">
  <p:tag name="OUTPUTDPI" val="1200"/>
  <p:tag name="ORIGINALHEIGHT" val="93.73827"/>
  <p:tag name="ORIGINALWIDTH" val="113.2358"/>
  <p:tag name="LATEXADDIN" val="\documentclass{article}&#10;\input hkmac_Iguana&#10;\usepackage{color}&#10;\pagestyle{empty}&#10;\begin{document}&#10;$$&#10;\scrT&#10;$$&#10;&#10;&#10;\end{document}"/>
  <p:tag name="IGUANATEXSIZE" val="18"/>
  <p:tag name="IGUANATEXCURSOR" val="105"/>
  <p:tag name="TRANSPARENCY" val="True"/>
  <p:tag name="FILENAME" val=""/>
  <p:tag name="LATEXENGINEID" val="0"/>
  <p:tag name="TEMPFOLDER" val="c:\temp\"/>
  <p:tag name="LATEXFORMHEIGHT" val="312"/>
  <p:tag name="LATEXFORMWIDTH" val="384"/>
  <p:tag name="LATEXFORMWRAP" val="True"/>
  <p:tag name="BITMAPVECTOR" val="0"/>
</p:tagLst>
</file>

<file path=ppt/tags/tag24.xml><?xml version="1.0" encoding="utf-8"?>
<p:tagLst xmlns:a="http://schemas.openxmlformats.org/drawingml/2006/main" xmlns:r="http://schemas.openxmlformats.org/officeDocument/2006/relationships" xmlns:p="http://schemas.openxmlformats.org/presentationml/2006/main">
  <p:tag name="OUTPUTDPI" val="1200"/>
  <p:tag name="ORIGINALHEIGHT" val="93.73827"/>
  <p:tag name="ORIGINALWIDTH" val="113.2358"/>
  <p:tag name="LATEXADDIN" val="\documentclass{article}&#10;\input hkmac_Iguana&#10;\usepackage{color}&#10;\pagestyle{empty}&#10;\begin{document}&#10;$$&#10;\scrT&#10;$$&#10;&#10;&#10;\end{document}"/>
  <p:tag name="IGUANATEXSIZE" val="18"/>
  <p:tag name="IGUANATEXCURSOR" val="105"/>
  <p:tag name="TRANSPARENCY" val="True"/>
  <p:tag name="FILENAME" val=""/>
  <p:tag name="LATEXENGINEID" val="0"/>
  <p:tag name="TEMPFOLDER" val="c:\temp\"/>
  <p:tag name="LATEXFORMHEIGHT" val="312"/>
  <p:tag name="LATEXFORMWIDTH" val="384"/>
  <p:tag name="LATEXFORMWRAP" val="True"/>
  <p:tag name="BITMAPVECTOR" val="0"/>
</p:tagLst>
</file>

<file path=ppt/tags/tag25.xml><?xml version="1.0" encoding="utf-8"?>
<p:tagLst xmlns:a="http://schemas.openxmlformats.org/drawingml/2006/main" xmlns:r="http://schemas.openxmlformats.org/officeDocument/2006/relationships" xmlns:p="http://schemas.openxmlformats.org/presentationml/2006/main">
  <p:tag name="OUTPUTDPI" val="1200"/>
  <p:tag name="ORIGINALHEIGHT" val="93.73827"/>
  <p:tag name="ORIGINALWIDTH" val="113.2358"/>
  <p:tag name="LATEXADDIN" val="\documentclass{article}&#10;\input hkmac_Iguana&#10;\usepackage{color}&#10;\pagestyle{empty}&#10;\begin{document}&#10;$$&#10;\scrT&#10;$$&#10;&#10;&#10;\end{document}"/>
  <p:tag name="IGUANATEXSIZE" val="18"/>
  <p:tag name="IGUANATEXCURSOR" val="109"/>
  <p:tag name="TRANSPARENCY" val="True"/>
  <p:tag name="FILENAME" val=""/>
  <p:tag name="LATEXENGINEID" val="0"/>
  <p:tag name="TEMPFOLDER" val="c:\temp\"/>
  <p:tag name="LATEXFORMHEIGHT" val="312"/>
  <p:tag name="LATEXFORMWIDTH" val="384"/>
  <p:tag name="LATEXFORMWRAP" val="True"/>
  <p:tag name="BITMAPVECTOR" val="0"/>
</p:tagLst>
</file>

<file path=ppt/tags/tag26.xml><?xml version="1.0" encoding="utf-8"?>
<p:tagLst xmlns:a="http://schemas.openxmlformats.org/drawingml/2006/main" xmlns:r="http://schemas.openxmlformats.org/officeDocument/2006/relationships" xmlns:p="http://schemas.openxmlformats.org/presentationml/2006/main">
  <p:tag name="OUTPUTDPI" val="1200"/>
  <p:tag name="ORIGINALHEIGHT" val="105.7368"/>
  <p:tag name="ORIGINALWIDTH" val="186.7267"/>
  <p:tag name="LATEXADDIN" val="\documentclass{article}&#10;\input hkmac_Iguana&#10;\usepackage{color}&#10;\pagestyle{empty}&#10;\begin{document}&#10;&#10;$$&#10;\scri^+&#10;$$&#10;&#10;\end{document}"/>
  <p:tag name="IGUANATEXSIZE" val="20"/>
  <p:tag name="IGUANATEXCURSOR" val="112"/>
  <p:tag name="TRANSPARENCY" val="True"/>
  <p:tag name="FILENAME" val=""/>
  <p:tag name="LATEXENGINEID" val="0"/>
  <p:tag name="TEMPFOLDER" val="c:\temp\"/>
  <p:tag name="LATEXFORMHEIGHT" val="312"/>
  <p:tag name="LATEXFORMWIDTH" val="384"/>
  <p:tag name="LATEXFORMWRAP" val="True"/>
  <p:tag name="BITMAPVECTOR" val="0"/>
</p:tagLst>
</file>

<file path=ppt/tags/tag27.xml><?xml version="1.0" encoding="utf-8"?>
<p:tagLst xmlns:a="http://schemas.openxmlformats.org/drawingml/2006/main" xmlns:r="http://schemas.openxmlformats.org/officeDocument/2006/relationships" xmlns:p="http://schemas.openxmlformats.org/presentationml/2006/main">
  <p:tag name="OUTPUTDPI" val="1200"/>
  <p:tag name="ORIGINALHEIGHT" val="105.7368"/>
  <p:tag name="ORIGINALWIDTH" val="186.7267"/>
  <p:tag name="LATEXADDIN" val="\documentclass{article}&#10;\input hkmac_Iguana&#10;\usepackage{color}&#10;\pagestyle{empty}&#10;\begin{document}&#10;&#10;$$&#10;\scri^+&#10;$$&#10;&#10;\end{document}"/>
  <p:tag name="IGUANATEXSIZE" val="20"/>
  <p:tag name="IGUANATEXCURSOR" val="112"/>
  <p:tag name="TRANSPARENCY" val="True"/>
  <p:tag name="FILENAME" val=""/>
  <p:tag name="LATEXENGINEID" val="0"/>
  <p:tag name="TEMPFOLDER" val="c:\temp\"/>
  <p:tag name="LATEXFORMHEIGHT" val="312"/>
  <p:tag name="LATEXFORMWIDTH" val="384"/>
  <p:tag name="LATEXFORMWRAP" val="True"/>
  <p:tag name="BITMAPVECTOR" val="0"/>
</p:tagLst>
</file>

<file path=ppt/tags/tag28.xml><?xml version="1.0" encoding="utf-8"?>
<p:tagLst xmlns:a="http://schemas.openxmlformats.org/drawingml/2006/main" xmlns:r="http://schemas.openxmlformats.org/officeDocument/2006/relationships" xmlns:p="http://schemas.openxmlformats.org/presentationml/2006/main">
  <p:tag name="OUTPUTDPI" val="1200"/>
  <p:tag name="ORIGINALHEIGHT" val="91.48859"/>
  <p:tag name="ORIGINALWIDTH" val="186.7267"/>
  <p:tag name="LATEXADDIN" val="\documentclass{article}&#10;\input hkmac_Iguana&#10;\usepackage{color}&#10;\pagestyle{empty}&#10;\begin{document}&#10;&#10;$$&#10;\scri^-&#10;$$&#10;&#10;\end{document}"/>
  <p:tag name="IGUANATEXSIZE" val="20"/>
  <p:tag name="IGUANATEXCURSOR" val="109"/>
  <p:tag name="TRANSPARENCY" val="True"/>
  <p:tag name="FILENAME" val=""/>
  <p:tag name="LATEXENGINEID" val="0"/>
  <p:tag name="TEMPFOLDER" val="c:\temp\"/>
  <p:tag name="LATEXFORMHEIGHT" val="312"/>
  <p:tag name="LATEXFORMWIDTH" val="384"/>
  <p:tag name="LATEXFORMWRAP" val="True"/>
  <p:tag name="BITMAPVECTOR" val="0"/>
</p:tagLst>
</file>

<file path=ppt/tags/tag3.xml><?xml version="1.0" encoding="utf-8"?>
<p:tagLst xmlns:a="http://schemas.openxmlformats.org/drawingml/2006/main" xmlns:r="http://schemas.openxmlformats.org/officeDocument/2006/relationships" xmlns:p="http://schemas.openxmlformats.org/presentationml/2006/main">
  <p:tag name="OUTPUTDPI" val="1200"/>
  <p:tag name="ORIGINALHEIGHT" val="155.25"/>
  <p:tag name="ORIGINALWIDTH" val="1818.75"/>
  <p:tag name="LATEXADDIN" val="\documentclass{article}&#10;\input hkmac.tex&#10;\usepackage[usenames]{color}&#10;\input hkmac_color.tex&#10;\pagestyle{empty}&#10;\begin{document}&#10;$$&#10;= a(t)^2 \inpare{ -d\eta^2+ dr^2+r^2d\sigma^2(S^2)}&#10;$$&#10;&#10;\end{document}"/>
  <p:tag name="IGUANATEXSIZE" val="20"/>
  <p:tag name="IGUANATEXCURSOR" val="185"/>
  <p:tag name="TRANSPARENCY" val="True"/>
  <p:tag name="FILENAME" val=""/>
  <p:tag name="LATEXENGINEID" val="0"/>
  <p:tag name="TEMPFOLDER" val="c:\temp\"/>
  <p:tag name="LATEXFORMHEIGHT" val="312"/>
  <p:tag name="LATEXFORMWIDTH" val="384"/>
  <p:tag name="LATEXFORMWRAP" val="True"/>
  <p:tag name="BITMAPVECTOR" val="0"/>
</p:tagLst>
</file>

<file path=ppt/tags/tag4.xml><?xml version="1.0" encoding="utf-8"?>
<p:tagLst xmlns:a="http://schemas.openxmlformats.org/drawingml/2006/main" xmlns:r="http://schemas.openxmlformats.org/officeDocument/2006/relationships" xmlns:p="http://schemas.openxmlformats.org/presentationml/2006/main">
  <p:tag name="OUTPUTDPI" val="1200"/>
  <p:tag name="ORIGINALHEIGHT" val="126"/>
  <p:tag name="ORIGINALWIDTH" val="741.75"/>
  <p:tag name="LATEXADDIN" val="\documentclass{article}&#10;\input hkmac.tex&#10;\usepackage[usenames]{color}&#10;\input hkmac_color.tex&#10;\pagestyle{empty}&#10;\begin{document}&#10;$$   ( d\eta = dt/a(t))  $$&#10;&#10;\end{document}"/>
  <p:tag name="IGUANATEXSIZE" val="20"/>
  <p:tag name="IGUANATEXCURSOR" val="152"/>
  <p:tag name="TRANSPARENCY" val="True"/>
  <p:tag name="FILENAME" val=""/>
  <p:tag name="LATEXENGINEID" val="0"/>
  <p:tag name="TEMPFOLDER" val="c:\temp\"/>
  <p:tag name="LATEXFORMHEIGHT" val="312"/>
  <p:tag name="LATEXFORMWIDTH" val="384"/>
  <p:tag name="LATEXFORMWRAP" val="True"/>
  <p:tag name="BITMAPVECTOR" val="0"/>
</p:tagLst>
</file>

<file path=ppt/tags/tag5.xml><?xml version="1.0" encoding="utf-8"?>
<p:tagLst xmlns:a="http://schemas.openxmlformats.org/drawingml/2006/main" xmlns:r="http://schemas.openxmlformats.org/officeDocument/2006/relationships" xmlns:p="http://schemas.openxmlformats.org/presentationml/2006/main">
  <p:tag name="OUTPUTDPI" val="1200"/>
  <p:tag name="ORIGINALHEIGHT" val="114"/>
  <p:tag name="ORIGINALWIDTH" val="1167.75"/>
  <p:tag name="LATEXADDIN" val="\documentclass{article}&#10;\input hkmac.tex&#10;\usepackage[usenames]{color}&#10;\input hkmac_color.tex&#10;\pagestyle{empty}&#10;\begin{document}&#10;$$&#10;\rho + 3P\ge0 \equivalent \ddot a\le0&#10;$$&#10;&#10;\end{document}"/>
  <p:tag name="IGUANATEXSIZE" val="20"/>
  <p:tag name="IGUANATEXCURSOR" val="171"/>
  <p:tag name="TRANSPARENCY" val="True"/>
  <p:tag name="FILENAME" val=""/>
  <p:tag name="LATEXENGINEID" val="0"/>
  <p:tag name="TEMPFOLDER" val="c:\temp\"/>
  <p:tag name="LATEXFORMHEIGHT" val="312"/>
  <p:tag name="LATEXFORMWIDTH" val="384"/>
  <p:tag name="LATEXFORMWRAP" val="True"/>
  <p:tag name="BITMAPVECTOR" val="0"/>
</p:tagLst>
</file>

<file path=ppt/tags/tag6.xml><?xml version="1.0" encoding="utf-8"?>
<p:tagLst xmlns:a="http://schemas.openxmlformats.org/drawingml/2006/main" xmlns:r="http://schemas.openxmlformats.org/officeDocument/2006/relationships" xmlns:p="http://schemas.openxmlformats.org/presentationml/2006/main">
  <p:tag name="OUTPUTDPI" val="1200"/>
  <p:tag name="ORIGINALHEIGHT" val="145.5"/>
  <p:tag name="ORIGINALWIDTH" val="2037"/>
  <p:tag name="LATEXADDIN" val="\documentclass{article}&#10;\input hkmac.tex&#10;\usepackage[usenames]{color}&#10;\input hkmac_color.tex&#10;\pagestyle{empty}&#10;\begin{document}&#10;$$&#10;ds^2 = -d\tau^2 + H^{-2} \cosh^2(H\tau)d\sigma^2(S^3)&#10;$$&#10;&#10;\end{document}"/>
  <p:tag name="IGUANATEXSIZE" val="20"/>
  <p:tag name="IGUANATEXCURSOR" val="169"/>
  <p:tag name="TRANSPARENCY" val="True"/>
  <p:tag name="FILENAME" val=""/>
  <p:tag name="LATEXENGINEID" val="0"/>
  <p:tag name="TEMPFOLDER" val="c:\temp\"/>
  <p:tag name="LATEXFORMHEIGHT" val="312"/>
  <p:tag name="LATEXFORMWIDTH" val="384"/>
  <p:tag name="LATEXFORMWRAP" val="True"/>
  <p:tag name="BITMAPVECTOR" val="0"/>
</p:tagLst>
</file>

<file path=ppt/tags/tag7.xml><?xml version="1.0" encoding="utf-8"?>
<p:tagLst xmlns:a="http://schemas.openxmlformats.org/drawingml/2006/main" xmlns:r="http://schemas.openxmlformats.org/officeDocument/2006/relationships" xmlns:p="http://schemas.openxmlformats.org/presentationml/2006/main">
  <p:tag name="OUTPUTDPI" val="1200"/>
  <p:tag name="ORIGINALHEIGHT" val="118.5"/>
  <p:tag name="ORIGINALWIDTH" val="1152.75"/>
  <p:tag name="LATEXADDIN" val="\documentclass{article}&#10;\input hkmac.tex&#10;\usepackage[usenames]{color}&#10;\input hkmac_color.tex&#10;\pagestyle{empty}&#10;\begin{document}&#10;$$&#10;=-dt^2 + e^{2Ht} d\bm{x}\cdot d\bm{x}&#10;$$&#10;&#10;\end{document}"/>
  <p:tag name="IGUANATEXSIZE" val="20"/>
  <p:tag name="IGUANATEXCURSOR" val="171"/>
  <p:tag name="TRANSPARENCY" val="True"/>
  <p:tag name="FILENAME" val=""/>
  <p:tag name="LATEXENGINEID" val="0"/>
  <p:tag name="TEMPFOLDER" val="c:\temp\"/>
  <p:tag name="LATEXFORMHEIGHT" val="312"/>
  <p:tag name="LATEXFORMWIDTH" val="384"/>
  <p:tag name="LATEXFORMWRAP" val="True"/>
  <p:tag name="BITMAPVECTOR" val="0"/>
</p:tagLst>
</file>

<file path=ppt/tags/tag8.xml><?xml version="1.0" encoding="utf-8"?>
<p:tagLst xmlns:a="http://schemas.openxmlformats.org/drawingml/2006/main" xmlns:r="http://schemas.openxmlformats.org/officeDocument/2006/relationships" xmlns:p="http://schemas.openxmlformats.org/presentationml/2006/main">
  <p:tag name="OUTPUTDPI" val="1200"/>
  <p:tag name="ORIGINALHEIGHT" val="126"/>
  <p:tag name="ORIGINALWIDTH" val="2046"/>
  <p:tag name="LATEXADDIN" val="\documentclass{article}&#10;\input hkmac.tex&#10;\usepackage[usenames]{color}&#10;\input hkmac_color.tex&#10;\pagestyle{empty}&#10;\begin{document}&#10;$$&#10;(\rho=\Lambda,\ P=-\Lambda,\ \rho+3P=-2\Lambda&lt;0)&#10;$$&#10;&#10;\end{document}"/>
  <p:tag name="IGUANATEXSIZE" val="20"/>
  <p:tag name="IGUANATEXCURSOR" val="183"/>
  <p:tag name="TRANSPARENCY" val="True"/>
  <p:tag name="FILENAME" val=""/>
  <p:tag name="LATEXENGINEID" val="0"/>
  <p:tag name="TEMPFOLDER" val="c:\temp\"/>
  <p:tag name="LATEXFORMHEIGHT" val="312"/>
  <p:tag name="LATEXFORMWIDTH" val="384"/>
  <p:tag name="LATEXFORMWRAP" val="True"/>
  <p:tag name="BITMAPVECTOR" val="0"/>
</p:tagLst>
</file>

<file path=ppt/tags/tag9.xml><?xml version="1.0" encoding="utf-8"?>
<p:tagLst xmlns:a="http://schemas.openxmlformats.org/drawingml/2006/main" xmlns:r="http://schemas.openxmlformats.org/officeDocument/2006/relationships" xmlns:p="http://schemas.openxmlformats.org/presentationml/2006/main">
  <p:tag name="OUTPUTDPI" val="1200"/>
  <p:tag name="ORIGINALHEIGHT" val="285"/>
  <p:tag name="ORIGINALWIDTH" val="1617"/>
  <p:tag name="LATEXADDIN" val="\documentclass{article}&#10;\input hkmac.tex&#10;\usepackage[usenames]{color}&#10;\input hkmac_color.tex&#10;\pagestyle{empty}&#10;\begin{document}&#10;$$&#10;a(t)\propto \frac1{(t_*-t)^\gamma},\quad&#10;\rho \propto \frac1{(t_*-t)^2}&#10;$$&#10;&#10;\end{document}"/>
  <p:tag name="IGUANATEXSIZE" val="20"/>
  <p:tag name="IGUANATEXCURSOR" val="202"/>
  <p:tag name="TRANSPARENCY" val="True"/>
  <p:tag name="FILENAME" val=""/>
  <p:tag name="LATEXENGINEID" val="0"/>
  <p:tag name="TEMPFOLDER" val="c:\temp\"/>
  <p:tag name="LATEXFORMHEIGHT" val="312"/>
  <p:tag name="LATEXFORMWIDTH" val="384"/>
  <p:tag name="LATEXFORMWRAP" val="True"/>
  <p:tag name="BITMAPVECTOR" val="0"/>
</p:tagLst>
</file>

<file path=ppt/theme/theme1.xml><?xml version="1.0" encoding="utf-8"?>
<a:theme xmlns:a="http://schemas.openxmlformats.org/drawingml/2006/main" name="MyTheme-green">
  <a:themeElements>
    <a:clrScheme name="オースティン">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Human">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impleStandard.potx" id="{13D2C24E-D68B-4888-B99E-C15D27BD4430}" vid="{B03E2580-09F2-4DBA-91B9-555356EB6BBB}"/>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57617</TotalTime>
  <Words>4366</Words>
  <Application>Microsoft Office PowerPoint</Application>
  <PresentationFormat>画面に合わせる (4:3)</PresentationFormat>
  <Paragraphs>370</Paragraphs>
  <Slides>23</Slides>
  <Notes>11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23</vt:i4>
      </vt:variant>
    </vt:vector>
  </HeadingPairs>
  <TitlesOfParts>
    <vt:vector size="30" baseType="lpstr">
      <vt:lpstr>游ゴシック</vt:lpstr>
      <vt:lpstr>游ゴシック Medium</vt:lpstr>
      <vt:lpstr>Arial</vt:lpstr>
      <vt:lpstr>Cambria Math</vt:lpstr>
      <vt:lpstr>Candara</vt:lpstr>
      <vt:lpstr>Wingdings</vt:lpstr>
      <vt:lpstr>MyTheme-green</vt:lpstr>
      <vt:lpstr>特異点定理 －背景とインパクトー</vt:lpstr>
      <vt:lpstr>時空特異点</vt:lpstr>
      <vt:lpstr>時空特異点とは？</vt:lpstr>
      <vt:lpstr>一様宇宙の特異点</vt:lpstr>
      <vt:lpstr>PowerPoint プレゼンテーション</vt:lpstr>
      <vt:lpstr>局在した特異点</vt:lpstr>
      <vt:lpstr>PowerPoint プレゼンテーション</vt:lpstr>
      <vt:lpstr>球対称な天体の重力崩壊</vt:lpstr>
      <vt:lpstr>特異点発生の一般性</vt:lpstr>
      <vt:lpstr>Raychaudhuri 方程式</vt:lpstr>
      <vt:lpstr>特異点定理</vt:lpstr>
      <vt:lpstr>Penroseの特異点定理</vt:lpstr>
      <vt:lpstr>証明の概要</vt:lpstr>
      <vt:lpstr>PowerPoint プレゼンテーション</vt:lpstr>
      <vt:lpstr>PowerPoint プレゼンテーション</vt:lpstr>
      <vt:lpstr>特異点定理の インパクト</vt:lpstr>
      <vt:lpstr>ブラックホール形成に有害な特異点</vt:lpstr>
      <vt:lpstr>ブラックホールについての一般定理</vt:lpstr>
      <vt:lpstr>宇宙検閲仮説</vt:lpstr>
      <vt:lpstr>関連研究</vt:lpstr>
      <vt:lpstr>関連する諸研究</vt:lpstr>
      <vt:lpstr>まとめ</vt:lpstr>
      <vt:lpstr>Penroseの主な業績</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AstroParticle</dc:title>
  <dc:creator>hideo</dc:creator>
  <cp:lastModifiedBy>小玉 英雄</cp:lastModifiedBy>
  <cp:revision>492</cp:revision>
  <dcterms:created xsi:type="dcterms:W3CDTF">2010-05-22T08:29:01Z</dcterms:created>
  <dcterms:modified xsi:type="dcterms:W3CDTF">2021-03-15T08:00:54Z</dcterms:modified>
</cp:coreProperties>
</file>