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287" r:id="rId3"/>
    <p:sldId id="335" r:id="rId4"/>
    <p:sldId id="345" r:id="rId5"/>
    <p:sldId id="336" r:id="rId6"/>
    <p:sldId id="351" r:id="rId7"/>
    <p:sldId id="343" r:id="rId8"/>
    <p:sldId id="330" r:id="rId9"/>
    <p:sldId id="298" r:id="rId10"/>
    <p:sldId id="332" r:id="rId11"/>
    <p:sldId id="333" r:id="rId12"/>
    <p:sldId id="334" r:id="rId13"/>
    <p:sldId id="326" r:id="rId14"/>
    <p:sldId id="331" r:id="rId15"/>
    <p:sldId id="319" r:id="rId16"/>
    <p:sldId id="321" r:id="rId17"/>
    <p:sldId id="346" r:id="rId18"/>
    <p:sldId id="340" r:id="rId19"/>
    <p:sldId id="341" r:id="rId20"/>
    <p:sldId id="352" r:id="rId21"/>
    <p:sldId id="353" r:id="rId22"/>
    <p:sldId id="327" r:id="rId23"/>
  </p:sldIdLst>
  <p:sldSz cx="9144000" cy="6858000" type="screen4x3"/>
  <p:notesSz cx="6802438" cy="9937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5" autoAdjust="0"/>
    <p:restoredTop sz="94737" autoAdjust="0"/>
  </p:normalViewPr>
  <p:slideViewPr>
    <p:cSldViewPr>
      <p:cViewPr varScale="1">
        <p:scale>
          <a:sx n="79" d="100"/>
          <a:sy n="79" d="100"/>
        </p:scale>
        <p:origin x="93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8464" cy="49688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2386" y="1"/>
            <a:ext cx="2948464" cy="49688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5D4A9DB1-83F1-4EEC-A6B6-24529D12AE55}" type="datetimeFigureOut">
              <a:rPr kumimoji="1" lang="ja-JP" altLang="en-US" smtClean="0"/>
              <a:t>2018/6/16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9265"/>
            <a:ext cx="2948464" cy="49688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2386" y="9439265"/>
            <a:ext cx="2948464" cy="49688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fld id="{7A60273E-7894-4FF3-8BEC-C3B426CA2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401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723" cy="496491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2" y="1"/>
            <a:ext cx="2947723" cy="496491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790B4DF5-EC76-460D-A302-E82E6E58FECF}" type="datetimeFigureOut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5" y="4720630"/>
            <a:ext cx="5441950" cy="4471592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9674"/>
            <a:ext cx="2947723" cy="496490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2" y="9439674"/>
            <a:ext cx="2947723" cy="496490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9F64C9D8-9F2C-4241-95D4-8038B285E6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10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Thank you so much for giving me an opportunity to give a seminar today.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C9D8-9F2C-4241-95D4-8038B285E66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78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this study I will focus on the suspension rheology, which show very complicated </a:t>
            </a:r>
            <a:r>
              <a:rPr kumimoji="1" lang="en-US" altLang="ja-JP" dirty="0" err="1"/>
              <a:t>behaviours</a:t>
            </a:r>
            <a:r>
              <a:rPr kumimoji="1" lang="en-US" altLang="ja-JP" dirty="0"/>
              <a:t>. </a:t>
            </a:r>
          </a:p>
          <a:p>
            <a:r>
              <a:rPr kumimoji="1" lang="en-US" altLang="ja-JP" dirty="0"/>
              <a:t>To investigate the flow </a:t>
            </a:r>
            <a:r>
              <a:rPr kumimoji="1" lang="en-US" altLang="ja-JP" dirty="0" err="1"/>
              <a:t>behaviours</a:t>
            </a:r>
            <a:r>
              <a:rPr kumimoji="1" lang="en-US" altLang="ja-JP" dirty="0"/>
              <a:t> we measure the  flow curves.</a:t>
            </a:r>
          </a:p>
          <a:p>
            <a:r>
              <a:rPr kumimoji="1" lang="en-US" altLang="ja-JP" dirty="0"/>
              <a:t>Flow curves is a relation between </a:t>
            </a:r>
            <a:r>
              <a:rPr kumimoji="1" lang="en-US" altLang="ja-JP" dirty="0" err="1"/>
              <a:t>viscousity</a:t>
            </a:r>
            <a:r>
              <a:rPr kumimoji="1" lang="en-US" altLang="ja-JP" dirty="0"/>
              <a:t> eta and shear rate </a:t>
            </a:r>
            <a:r>
              <a:rPr kumimoji="1" lang="en-US" altLang="ja-JP" dirty="0" err="1"/>
              <a:t>gammadot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This is the flow curves of oil in water emulsions as a function of packing fraction.</a:t>
            </a:r>
          </a:p>
          <a:p>
            <a:r>
              <a:rPr kumimoji="1" lang="en-US" altLang="ja-JP" dirty="0"/>
              <a:t>Here we see that especially in the middle density as shear rate is increased the viscosity shows non-monotonic </a:t>
            </a:r>
            <a:r>
              <a:rPr kumimoji="1" lang="en-US" altLang="ja-JP" dirty="0" err="1"/>
              <a:t>behaviour</a:t>
            </a:r>
            <a:r>
              <a:rPr kumimoji="1" lang="en-US" altLang="ja-JP" dirty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5170E-C47D-4FC5-B213-C3A07BC7434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60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Flow curves are composed of roughly speaking three elements, thickening, thinning , and Newtonian.</a:t>
            </a:r>
          </a:p>
          <a:p>
            <a:r>
              <a:rPr kumimoji="1" lang="en-US" altLang="ja-JP" b="1" dirty="0"/>
              <a:t>If the viscosity is constant as shear rate changed it is Newtonian – which is like a simple liquid behavior.</a:t>
            </a:r>
          </a:p>
          <a:p>
            <a:r>
              <a:rPr kumimoji="1" lang="en-US" altLang="ja-JP" b="1" dirty="0"/>
              <a:t>The viscosity decreasing with </a:t>
            </a:r>
            <a:r>
              <a:rPr kumimoji="1" lang="en-US" altLang="ja-JP" b="1" dirty="0" err="1"/>
              <a:t>gammadot</a:t>
            </a:r>
            <a:r>
              <a:rPr kumimoji="1" lang="en-US" altLang="ja-JP" b="1" dirty="0"/>
              <a:t> means shear thinning, which is very familiar in our daily life.</a:t>
            </a:r>
          </a:p>
          <a:p>
            <a:r>
              <a:rPr kumimoji="1" lang="en-US" altLang="ja-JP" b="1" dirty="0"/>
              <a:t>For instance, spreading butter, jam, syrup on a bread we experience shear thinning. </a:t>
            </a:r>
          </a:p>
          <a:p>
            <a:r>
              <a:rPr kumimoji="1" lang="en-US" altLang="ja-JP" b="1" dirty="0"/>
              <a:t>On the other hand, thickening is not so familiar. This picture is an example of thickening, one can walk on the fluid. </a:t>
            </a:r>
          </a:p>
          <a:p>
            <a:r>
              <a:rPr kumimoji="1" lang="ja-JP" altLang="en-US" b="1" dirty="0"/>
              <a:t>歩みを止めると沈む</a:t>
            </a:r>
            <a:r>
              <a:rPr kumimoji="1" lang="ja-JP" altLang="en-US" b="1" dirty="0" err="1"/>
              <a:t>。。。</a:t>
            </a:r>
            <a:endParaRPr kumimoji="1" lang="en-US" altLang="ja-JP" b="1" dirty="0"/>
          </a:p>
          <a:p>
            <a:r>
              <a:rPr kumimoji="1" lang="en-US" altLang="ja-JP" b="1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5170E-C47D-4FC5-B213-C3A07BC7434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538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Until recently, full range of the flow curve had not understood well even in recently.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5170E-C47D-4FC5-B213-C3A07BC7434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055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Recently by using very simple model, understanding of some of the rheological regimes  has been obtained.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5170E-C47D-4FC5-B213-C3A07BC7434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84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C9D8-9F2C-4241-95D4-8038B285E66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154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Discontinuous</a:t>
            </a:r>
            <a:r>
              <a:rPr kumimoji="1" lang="ja-JP" altLang="en-US" dirty="0"/>
              <a:t> </a:t>
            </a:r>
            <a:r>
              <a:rPr kumimoji="1" lang="en-US" altLang="ja-JP" dirty="0"/>
              <a:t>shear</a:t>
            </a:r>
            <a:r>
              <a:rPr kumimoji="1" lang="ja-JP" altLang="en-US" dirty="0"/>
              <a:t> </a:t>
            </a:r>
            <a:r>
              <a:rPr kumimoji="1" lang="en-US" altLang="ja-JP" dirty="0"/>
              <a:t>thickening</a:t>
            </a:r>
            <a:r>
              <a:rPr kumimoji="1" lang="ja-JP" altLang="en-US" dirty="0"/>
              <a:t> </a:t>
            </a:r>
            <a:r>
              <a:rPr kumimoji="1" lang="en-US" altLang="ja-JP" dirty="0"/>
              <a:t>cannot</a:t>
            </a:r>
            <a:r>
              <a:rPr kumimoji="1" lang="ja-JP" altLang="en-US" dirty="0"/>
              <a:t> </a:t>
            </a:r>
            <a:r>
              <a:rPr kumimoji="1" lang="en-US" altLang="ja-JP" dirty="0"/>
              <a:t>be</a:t>
            </a:r>
            <a:r>
              <a:rPr kumimoji="1" lang="ja-JP" altLang="en-US" dirty="0"/>
              <a:t> </a:t>
            </a:r>
            <a:r>
              <a:rPr kumimoji="1" lang="en-US" altLang="ja-JP" dirty="0"/>
              <a:t>reproduced by just adding inertia.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C9D8-9F2C-4241-95D4-8038B285E66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37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C9D8-9F2C-4241-95D4-8038B285E66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55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we compare to the actual experimental values. According to the literatures we can obtain the shear thickening onset stress.</a:t>
            </a:r>
          </a:p>
          <a:p>
            <a:r>
              <a:rPr kumimoji="1" lang="en-US" altLang="ja-JP" dirty="0"/>
              <a:t>From this onset value we can obtain the dimensionless temperature. These are very close to what we use in our simulations.</a:t>
            </a:r>
          </a:p>
          <a:p>
            <a:r>
              <a:rPr kumimoji="1" lang="en-US" altLang="ja-JP" dirty="0"/>
              <a:t>Note that Mari’s estimated onset value 5kT/a^3 are very different from experimental ones.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In fact, this dimensionless temperatures is significant for classifying the materials.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C9D8-9F2C-4241-95D4-8038B285E66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4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01B2-4A16-4214-9FDB-3C277018D6F9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37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82B6-72D7-4F95-8B60-7E79CE7364E4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29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38E3-438E-44EB-A187-B98C340188A7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51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A0C-7AC6-450E-BE5B-792A939FE4AD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63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5CE6-21CC-440C-9544-E373E5785A51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95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D159-B5B9-4892-921B-C2AB0079A574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6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2C38-3A54-448D-986A-B28FA0CE7761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51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8C27-487E-404A-8E0C-9D3554F6027E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31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41E0-DFB2-4AC0-9918-34C80E130776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90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AEAE-CC84-49D9-AF49-25E59088C8CE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45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5549-5699-4A78-9653-6B45A386CF45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62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3A3E-604E-43A2-92FA-0B30DBD3E745}" type="datetime1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6007E-AA09-42CC-9D09-4E0CBCB61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16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0.png"/><Relationship Id="rId4" Type="http://schemas.openxmlformats.org/officeDocument/2006/relationships/image" Target="../media/image4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170.png"/><Relationship Id="rId7" Type="http://schemas.openxmlformats.org/officeDocument/2006/relationships/image" Target="../media/image5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61.png"/><Relationship Id="rId9" Type="http://schemas.openxmlformats.org/officeDocument/2006/relationships/image" Target="../media/image3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1.png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1886967"/>
            <a:ext cx="9036496" cy="1470025"/>
          </a:xfrm>
        </p:spPr>
        <p:txBody>
          <a:bodyPr>
            <a:normAutofit/>
          </a:bodyPr>
          <a:lstStyle/>
          <a:p>
            <a:r>
              <a:rPr lang="en-US" altLang="ja-JP" sz="2800" b="1" dirty="0"/>
              <a:t>Discontinuous shear-thickening in Brownian suspensions</a:t>
            </a:r>
            <a:endParaRPr kumimoji="1" lang="ja-JP" altLang="en-US" sz="2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809983" cy="1155969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Department of Physics, Nagoya University</a:t>
            </a:r>
          </a:p>
          <a:p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Takeshi Kawasaki</a:t>
            </a:r>
            <a:endParaRPr kumimoji="1"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3140968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0" y="4221088"/>
            <a:ext cx="9144000" cy="1155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</a:endParaRPr>
          </a:p>
          <a:p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（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Collaborator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）</a:t>
            </a:r>
            <a:endParaRPr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</a:endParaRPr>
          </a:p>
          <a:p>
            <a:r>
              <a:rPr lang="en-US" altLang="ja-JP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Université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 de Montpellier, CNRS,</a:t>
            </a:r>
            <a:r>
              <a:rPr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 </a:t>
            </a:r>
            <a:r>
              <a:rPr lang="en-US" altLang="ja-JP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Ludovic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 Berthier</a:t>
            </a: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21D7B63-20E1-4DC8-AC77-7F4928D5ED65}"/>
              </a:ext>
            </a:extLst>
          </p:cNvPr>
          <p:cNvSpPr/>
          <p:nvPr/>
        </p:nvSpPr>
        <p:spPr>
          <a:xfrm>
            <a:off x="1619672" y="604212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/>
              <a:t>T. Kawasaki</a:t>
            </a:r>
            <a:r>
              <a:rPr lang="en-US" altLang="ja-JP" dirty="0"/>
              <a:t>, A. Ikeda, and L. </a:t>
            </a:r>
            <a:r>
              <a:rPr lang="en-US" altLang="ja-JP" dirty="0" err="1"/>
              <a:t>Berthier</a:t>
            </a:r>
            <a:r>
              <a:rPr lang="en-US" altLang="ja-JP" dirty="0"/>
              <a:t>, </a:t>
            </a:r>
            <a:r>
              <a:rPr lang="en-US" altLang="ja-JP" b="1" dirty="0"/>
              <a:t>EPL 107</a:t>
            </a:r>
            <a:r>
              <a:rPr lang="en-US" altLang="ja-JP" dirty="0"/>
              <a:t>, 28009 (2014).</a:t>
            </a:r>
            <a:r>
              <a:rPr lang="en-US" altLang="ja-JP" sz="1400" dirty="0"/>
              <a:t>  </a:t>
            </a:r>
            <a:endParaRPr lang="ja-JP" altLang="en-US" sz="1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CF7474A-D8F4-4406-A2BF-0AB7FFDF9051}"/>
              </a:ext>
            </a:extLst>
          </p:cNvPr>
          <p:cNvSpPr/>
          <p:nvPr/>
        </p:nvSpPr>
        <p:spPr>
          <a:xfrm>
            <a:off x="1619672" y="641145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/>
              <a:t>T. Kawasaki</a:t>
            </a:r>
            <a:r>
              <a:rPr lang="en-US" altLang="ja-JP" dirty="0"/>
              <a:t> and L. Berthier, </a:t>
            </a:r>
            <a:r>
              <a:rPr lang="en-US" altLang="ja-JP" b="1" dirty="0"/>
              <a:t>arXiv:1804.06800</a:t>
            </a:r>
            <a:r>
              <a:rPr lang="en-US" altLang="ja-JP" dirty="0"/>
              <a:t>.</a:t>
            </a:r>
            <a:r>
              <a:rPr lang="en-US" altLang="ja-JP" sz="1400" dirty="0"/>
              <a:t>  </a:t>
            </a:r>
            <a:endParaRPr lang="ja-JP" altLang="en-US" sz="1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7EABC13-B26B-42F4-A928-5149FF65B9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24" y="320882"/>
            <a:ext cx="1726565" cy="440600"/>
          </a:xfrm>
          <a:prstGeom prst="rect">
            <a:avLst/>
          </a:prstGeom>
        </p:spPr>
      </p:pic>
      <p:pic>
        <p:nvPicPr>
          <p:cNvPr id="12" name="Picture 2" descr="科研費ロゴタイプLサイズ">
            <a:extLst>
              <a:ext uri="{FF2B5EF4-FFF2-40B4-BE49-F238E27FC236}">
                <a16:creationId xmlns:a16="http://schemas.microsoft.com/office/drawing/2014/main" id="{669D0424-983B-4BB8-A9B2-18A753A61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33" y="163816"/>
            <a:ext cx="1430775" cy="60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80243AA-D56A-4595-80B3-7110741D27BE}"/>
              </a:ext>
            </a:extLst>
          </p:cNvPr>
          <p:cNvSpPr/>
          <p:nvPr/>
        </p:nvSpPr>
        <p:spPr>
          <a:xfrm>
            <a:off x="246892" y="255788"/>
            <a:ext cx="5045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Rheology of disordered particles - suspensions, glassy and granular materials; part I</a:t>
            </a:r>
            <a:endParaRPr lang="ja-JP" altLang="en-US" sz="2000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775DECD9-C595-408F-B7D4-2D7E3EB4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86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4628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Purpose of the present study</a:t>
            </a:r>
            <a:endParaRPr kumimoji="1" lang="ja-JP" altLang="en-US" sz="2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35696" y="2771043"/>
            <a:ext cx="4896544" cy="2495073"/>
          </a:xfrm>
        </p:spPr>
        <p:txBody>
          <a:bodyPr>
            <a:no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inertia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×</a:t>
            </a:r>
          </a:p>
          <a:p>
            <a:pPr marL="0" indent="0">
              <a:buNone/>
            </a:pPr>
            <a:endParaRPr kumimoji="1" lang="en-US" altLang="ja-JP" sz="2000" u="sng" dirty="0">
              <a:solidFill>
                <a:srgbClr val="FF0000"/>
              </a:solidFill>
            </a:endParaRPr>
          </a:p>
          <a:p>
            <a:r>
              <a:rPr kumimoji="1" lang="en-US" altLang="ja-JP" sz="2000" u="sng" dirty="0">
                <a:solidFill>
                  <a:srgbClr val="FF0000"/>
                </a:solidFill>
              </a:rPr>
              <a:t>Contact friction </a:t>
            </a:r>
            <a:r>
              <a:rPr lang="ja-JP" altLang="en-US" sz="2000" u="sng" dirty="0">
                <a:solidFill>
                  <a:srgbClr val="FF0000"/>
                </a:solidFill>
              </a:rPr>
              <a:t>○</a:t>
            </a:r>
            <a:endParaRPr lang="en-US" altLang="ja-JP" sz="2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000" u="sng" dirty="0">
              <a:solidFill>
                <a:srgbClr val="FF0000"/>
              </a:solidFill>
            </a:endParaRPr>
          </a:p>
          <a:p>
            <a:r>
              <a:rPr lang="en-US" altLang="ja-JP" sz="2000" u="sng" dirty="0">
                <a:solidFill>
                  <a:srgbClr val="FF0000"/>
                </a:solidFill>
              </a:rPr>
              <a:t>Contact repulsion (softness) </a:t>
            </a:r>
            <a:r>
              <a:rPr lang="ja-JP" altLang="en-US" sz="2000" u="sng" dirty="0">
                <a:solidFill>
                  <a:srgbClr val="FF0000"/>
                </a:solidFill>
              </a:rPr>
              <a:t>○</a:t>
            </a:r>
            <a:endParaRPr lang="en-US" altLang="ja-JP" sz="2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000" u="sng" dirty="0">
              <a:solidFill>
                <a:srgbClr val="FF0000"/>
              </a:solidFill>
            </a:endParaRPr>
          </a:p>
          <a:p>
            <a:r>
              <a:rPr lang="en-US" altLang="ja-JP" sz="2000" u="sng" dirty="0">
                <a:solidFill>
                  <a:srgbClr val="FF0000"/>
                </a:solidFill>
              </a:rPr>
              <a:t>Thermal fluctuation</a:t>
            </a:r>
            <a:r>
              <a:rPr lang="ja-JP" altLang="en-US" sz="2000" u="sng" dirty="0">
                <a:solidFill>
                  <a:srgbClr val="FF0000"/>
                </a:solidFill>
              </a:rPr>
              <a:t>○</a:t>
            </a:r>
            <a:endParaRPr lang="en-US" altLang="ja-JP" sz="2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u="sng" dirty="0">
              <a:solidFill>
                <a:srgbClr val="FF0000"/>
              </a:solidFill>
            </a:endParaRPr>
          </a:p>
          <a:p>
            <a:endParaRPr lang="en-US" altLang="ja-JP" sz="2400" dirty="0">
              <a:solidFill>
                <a:srgbClr val="FF0000"/>
              </a:solidFill>
            </a:endParaRPr>
          </a:p>
          <a:p>
            <a:endParaRPr kumimoji="1" lang="en-US" altLang="ja-JP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10272" y="494628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60675" y="738885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/>
              <a:t>We propose minimal model for colloidal suspensions, which reproduces experiments for discontinuous shear thickening (DST).</a:t>
            </a:r>
            <a:endParaRPr lang="ja-JP" altLang="en-US" sz="20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A80480-AC7E-456D-BCE5-415A5C26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4F7CAF0-DC4E-4C39-A814-419804D22250}"/>
              </a:ext>
            </a:extLst>
          </p:cNvPr>
          <p:cNvSpPr/>
          <p:nvPr/>
        </p:nvSpPr>
        <p:spPr>
          <a:xfrm>
            <a:off x="871315" y="1505413"/>
            <a:ext cx="7309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/>
              <a:t>-- We show that  the model with following forces  is enough to reproduce many of the experiments.</a:t>
            </a:r>
            <a:endParaRPr lang="ja-JP" altLang="en-US" sz="20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2AAF32C-E876-462E-9945-D6490B1CB467}"/>
              </a:ext>
            </a:extLst>
          </p:cNvPr>
          <p:cNvSpPr/>
          <p:nvPr/>
        </p:nvSpPr>
        <p:spPr>
          <a:xfrm>
            <a:off x="184089" y="5798606"/>
            <a:ext cx="8683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+mj-lt"/>
              </a:rPr>
              <a:t>We intentionally neglect hydrodynamics, electrostatics, lubrication, and inertia, but can nevertheless achieve quantitative agreement with experimental findings. </a:t>
            </a:r>
            <a:endParaRPr lang="en-US" altLang="ja-JP" sz="2000" b="1" i="0" dirty="0">
              <a:effectLst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76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111" y="65513"/>
            <a:ext cx="8229600" cy="418058"/>
          </a:xfrm>
        </p:spPr>
        <p:txBody>
          <a:bodyPr>
            <a:noAutofit/>
          </a:bodyPr>
          <a:lstStyle/>
          <a:p>
            <a:r>
              <a:rPr lang="en-US" altLang="ja-JP" sz="2800" b="1" dirty="0"/>
              <a:t>Note: Recent work by Mari et al.</a:t>
            </a:r>
            <a:endParaRPr kumimoji="1" lang="ja-JP" altLang="en-US" sz="28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8" y="561918"/>
            <a:ext cx="8995303" cy="278554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DC1BA3B-4DE1-4EAA-931A-90AC2EA8906E}"/>
              </a:ext>
            </a:extLst>
          </p:cNvPr>
          <p:cNvSpPr/>
          <p:nvPr/>
        </p:nvSpPr>
        <p:spPr>
          <a:xfrm>
            <a:off x="-10272" y="494628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8A3F72-1F83-4A84-AD70-C8AD865EA249}"/>
              </a:ext>
            </a:extLst>
          </p:cNvPr>
          <p:cNvSpPr/>
          <p:nvPr/>
        </p:nvSpPr>
        <p:spPr>
          <a:xfrm>
            <a:off x="652428" y="5948003"/>
            <a:ext cx="80171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The thickening is scaled with the </a:t>
            </a:r>
            <a:r>
              <a:rPr lang="en-US" altLang="ja-JP" b="1" dirty="0" err="1"/>
              <a:t>Péclet</a:t>
            </a:r>
            <a:r>
              <a:rPr lang="en-US" altLang="ja-JP" b="1" dirty="0"/>
              <a:t> number.</a:t>
            </a:r>
          </a:p>
          <a:p>
            <a:r>
              <a:rPr lang="en-US" altLang="ja-JP" sz="2000" b="1" i="1" dirty="0"/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    We have obtained  different conclusions: if we change softness, the flow curve will not be scaled with </a:t>
            </a:r>
            <a:r>
              <a:rPr lang="en-US" altLang="ja-JP" sz="2000" b="1" dirty="0" err="1">
                <a:solidFill>
                  <a:srgbClr val="FF0000"/>
                </a:solidFill>
              </a:rPr>
              <a:t>Péclet</a:t>
            </a:r>
            <a:r>
              <a:rPr lang="en-US" altLang="ja-JP" sz="2000" b="1" dirty="0">
                <a:solidFill>
                  <a:srgbClr val="FF0000"/>
                </a:solidFill>
              </a:rPr>
              <a:t> number</a:t>
            </a:r>
            <a:r>
              <a:rPr lang="en-US" altLang="ja-JP" sz="2000" b="1" i="1" dirty="0">
                <a:solidFill>
                  <a:srgbClr val="FF0000"/>
                </a:solidFill>
              </a:rPr>
              <a:t>.</a:t>
            </a:r>
            <a:endParaRPr lang="ja-JP" altLang="en-US" sz="2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21A2980-9E30-41A1-BAE0-6C30FC374C5A}"/>
                  </a:ext>
                </a:extLst>
              </p:cNvPr>
              <p:cNvSpPr/>
              <p:nvPr/>
            </p:nvSpPr>
            <p:spPr>
              <a:xfrm>
                <a:off x="7524328" y="4548582"/>
                <a:ext cx="1263487" cy="39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̇"/>
                          <m:ctrlP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</m:acc>
                      <m:sSubSup>
                        <m:sSubSup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/>
                      </m:sSub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21A2980-9E30-41A1-BAE0-6C30FC374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4548582"/>
                <a:ext cx="1263487" cy="397673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>
            <a:extLst>
              <a:ext uri="{FF2B5EF4-FFF2-40B4-BE49-F238E27FC236}">
                <a16:creationId xmlns:a16="http://schemas.microsoft.com/office/drawing/2014/main" id="{80DAD806-058A-4268-B058-6D48DA41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70" y="4979105"/>
            <a:ext cx="1451558" cy="26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1B28218-AE6E-4F45-B857-79319E5CB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3677505"/>
            <a:ext cx="5648448" cy="2139826"/>
          </a:xfrm>
          <a:prstGeom prst="rect">
            <a:avLst/>
          </a:prstGeom>
        </p:spPr>
      </p:pic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AF37B4B-F77B-4152-8969-395FDEF5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F3060C-FB71-448C-BA9A-6C7B6A1830C9}"/>
              </a:ext>
            </a:extLst>
          </p:cNvPr>
          <p:cNvSpPr/>
          <p:nvPr/>
        </p:nvSpPr>
        <p:spPr>
          <a:xfrm>
            <a:off x="-108520" y="3460358"/>
            <a:ext cx="7902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/>
              <a:t>R. Mari, R. </a:t>
            </a:r>
            <a:r>
              <a:rPr lang="en-US" altLang="ja-JP" dirty="0" err="1"/>
              <a:t>Seto</a:t>
            </a:r>
            <a:r>
              <a:rPr lang="en-US" altLang="ja-JP" dirty="0"/>
              <a:t>, J. F. Morris, and M. M. </a:t>
            </a:r>
            <a:r>
              <a:rPr lang="en-US" altLang="ja-JP" dirty="0" err="1"/>
              <a:t>Denn</a:t>
            </a:r>
            <a:r>
              <a:rPr lang="en-US" altLang="ja-JP" dirty="0"/>
              <a:t>, PNAS </a:t>
            </a:r>
            <a:r>
              <a:rPr lang="en-US" altLang="ja-JP" b="1" dirty="0"/>
              <a:t>112</a:t>
            </a:r>
            <a:r>
              <a:rPr lang="en-US" altLang="ja-JP" dirty="0"/>
              <a:t>, 15326 (2015).</a:t>
            </a:r>
            <a:endParaRPr lang="en-US" altLang="ja-JP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144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2295"/>
          </a:xfrm>
        </p:spPr>
        <p:txBody>
          <a:bodyPr>
            <a:noAutofit/>
          </a:bodyPr>
          <a:lstStyle/>
          <a:p>
            <a:r>
              <a:rPr lang="en-US" altLang="ja-JP" sz="2800" b="1" dirty="0"/>
              <a:t>Numerical methods</a:t>
            </a:r>
            <a:endParaRPr kumimoji="1"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-10272" y="494628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24905" y="1577949"/>
            <a:ext cx="8427741" cy="1386338"/>
            <a:chOff x="176707" y="935382"/>
            <a:chExt cx="8427741" cy="138633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707" y="935382"/>
              <a:ext cx="8427741" cy="1386338"/>
            </a:xfrm>
            <a:prstGeom prst="rect">
              <a:avLst/>
            </a:prstGeom>
          </p:spPr>
        </p:pic>
        <p:grpSp>
          <p:nvGrpSpPr>
            <p:cNvPr id="7" name="グループ化 6"/>
            <p:cNvGrpSpPr/>
            <p:nvPr/>
          </p:nvGrpSpPr>
          <p:grpSpPr>
            <a:xfrm>
              <a:off x="1383675" y="1109062"/>
              <a:ext cx="417865" cy="410344"/>
              <a:chOff x="6724719" y="3573016"/>
              <a:chExt cx="417865" cy="410344"/>
            </a:xfrm>
          </p:grpSpPr>
          <p:cxnSp>
            <p:nvCxnSpPr>
              <p:cNvPr id="8" name="直線コネクタ 7"/>
              <p:cNvCxnSpPr/>
              <p:nvPr/>
            </p:nvCxnSpPr>
            <p:spPr>
              <a:xfrm>
                <a:off x="6732240" y="3573016"/>
                <a:ext cx="410344" cy="410344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 flipH="1">
                <a:off x="6724719" y="3594258"/>
                <a:ext cx="383346" cy="357572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テキスト ボックス 10"/>
          <p:cNvSpPr txBox="1"/>
          <p:nvPr/>
        </p:nvSpPr>
        <p:spPr>
          <a:xfrm>
            <a:off x="13131" y="1052104"/>
            <a:ext cx="186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</a:rPr>
              <a:t>✓</a:t>
            </a:r>
            <a:r>
              <a:rPr kumimoji="1" lang="en-US" altLang="ja-JP" b="1" dirty="0">
                <a:solidFill>
                  <a:srgbClr val="0000FF"/>
                </a:solidFill>
              </a:rPr>
              <a:t>Eq. of motions: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26655" y="4652903"/>
            <a:ext cx="4379957" cy="1045881"/>
            <a:chOff x="107504" y="3248405"/>
            <a:chExt cx="4185701" cy="1045881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07504" y="3248405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00FF"/>
                  </a:solidFill>
                </a:rPr>
                <a:t>✓</a:t>
              </a:r>
              <a:r>
                <a:rPr lang="en-US" altLang="ja-JP" b="1" dirty="0">
                  <a:solidFill>
                    <a:srgbClr val="0000FF"/>
                  </a:solidFill>
                </a:rPr>
                <a:t>Binary mixtures: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19506" y="3647955"/>
              <a:ext cx="36736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＊ </a:t>
              </a:r>
              <a:r>
                <a:rPr lang="en-US" altLang="ja-JP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50:50 </a:t>
              </a:r>
              <a:r>
                <a:rPr lang="en-US" altLang="ja-JP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bidisperse</a:t>
              </a:r>
              <a:r>
                <a:rPr lang="en-US" altLang="ja-JP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Size  ratio 1:1.4.</a:t>
              </a:r>
            </a:p>
            <a:p>
              <a:r>
                <a:rPr lang="ja-JP" altLang="en-US" dirty="0"/>
                <a:t>＊ </a:t>
              </a:r>
              <a:r>
                <a:rPr lang="en-US" altLang="ja-JP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Particle number</a:t>
              </a:r>
              <a:r>
                <a:rPr lang="ja-JP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　</a:t>
              </a:r>
              <a:r>
                <a:rPr lang="en-US" altLang="ja-JP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 </a:t>
              </a:r>
              <a:r>
                <a:rPr lang="en-US" altLang="ja-JP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 1000  (10000) </a:t>
              </a:r>
              <a:endPara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-9491" y="3018419"/>
            <a:ext cx="220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</a:rPr>
              <a:t>✓</a:t>
            </a:r>
            <a:r>
              <a:rPr lang="en-US" altLang="ja-JP" b="1" dirty="0">
                <a:solidFill>
                  <a:srgbClr val="0000FF"/>
                </a:solidFill>
              </a:rPr>
              <a:t>Tangential friction: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501669" y="3497174"/>
            <a:ext cx="7851729" cy="1172496"/>
            <a:chOff x="691283" y="5131891"/>
            <a:chExt cx="7851729" cy="1172496"/>
          </a:xfrm>
        </p:grpSpPr>
        <p:sp>
          <p:nvSpPr>
            <p:cNvPr id="15" name="正方形/長方形 14"/>
            <p:cNvSpPr/>
            <p:nvPr/>
          </p:nvSpPr>
          <p:spPr>
            <a:xfrm>
              <a:off x="691283" y="5131891"/>
              <a:ext cx="35851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＊</a:t>
              </a:r>
              <a:r>
                <a:rPr lang="en-US" altLang="ja-JP" u="sng" dirty="0"/>
                <a:t>Distinct Element method</a:t>
              </a:r>
              <a:r>
                <a:rPr lang="ja-JP" altLang="en-US" u="sng" dirty="0"/>
                <a:t>（</a:t>
              </a:r>
              <a:r>
                <a:rPr lang="en-US" altLang="ja-JP" u="sng" dirty="0"/>
                <a:t>DEM</a:t>
              </a:r>
              <a:r>
                <a:rPr lang="ja-JP" altLang="en-US" u="sng" dirty="0"/>
                <a:t>）</a:t>
              </a:r>
              <a:r>
                <a:rPr lang="ja-JP" altLang="en-US" dirty="0"/>
                <a:t>．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810161" y="5558998"/>
              <a:ext cx="67328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252525"/>
                  </a:solidFill>
                  <a:latin typeface="Arial" panose="020B0604020202020204" pitchFamily="34" charset="0"/>
                </a:rPr>
                <a:t>P. A. </a:t>
              </a:r>
              <a:r>
                <a:rPr lang="en-US" altLang="ja-JP" sz="1600" dirty="0" err="1">
                  <a:solidFill>
                    <a:srgbClr val="252525"/>
                  </a:solidFill>
                  <a:latin typeface="Arial" panose="020B0604020202020204" pitchFamily="34" charset="0"/>
                </a:rPr>
                <a:t>Cundall</a:t>
              </a:r>
              <a:r>
                <a:rPr lang="en-US" altLang="ja-JP" sz="1600" dirty="0">
                  <a:solidFill>
                    <a:srgbClr val="252525"/>
                  </a:solidFill>
                  <a:latin typeface="Arial" panose="020B0604020202020204" pitchFamily="34" charset="0"/>
                </a:rPr>
                <a:t>, O. D. L. </a:t>
              </a:r>
              <a:r>
                <a:rPr lang="en-US" altLang="ja-JP" sz="1600" dirty="0" err="1">
                  <a:solidFill>
                    <a:srgbClr val="252525"/>
                  </a:solidFill>
                  <a:latin typeface="Arial" panose="020B0604020202020204" pitchFamily="34" charset="0"/>
                </a:rPr>
                <a:t>Strack</a:t>
              </a:r>
              <a:r>
                <a:rPr lang="en-US" altLang="ja-JP" sz="1600" dirty="0">
                  <a:solidFill>
                    <a:srgbClr val="252525"/>
                  </a:solidFill>
                  <a:latin typeface="Arial" panose="020B0604020202020204" pitchFamily="34" charset="0"/>
                </a:rPr>
                <a:t>,</a:t>
              </a:r>
              <a:r>
                <a:rPr lang="ja-JP" altLang="en-US" sz="1600" dirty="0">
                  <a:solidFill>
                    <a:srgbClr val="252525"/>
                  </a:solidFill>
                  <a:latin typeface="Arial" panose="020B0604020202020204" pitchFamily="34" charset="0"/>
                </a:rPr>
                <a:t>　</a:t>
              </a:r>
              <a:r>
                <a:rPr lang="en-US" altLang="ja-JP" sz="1600" dirty="0" err="1">
                  <a:solidFill>
                    <a:srgbClr val="252525"/>
                  </a:solidFill>
                  <a:latin typeface="Arial" panose="020B0604020202020204" pitchFamily="34" charset="0"/>
                </a:rPr>
                <a:t>Geotechnique</a:t>
              </a:r>
              <a:r>
                <a:rPr lang="en-US" altLang="ja-JP" sz="1600" dirty="0">
                  <a:solidFill>
                    <a:srgbClr val="252525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ja-JP" sz="1600" b="1" dirty="0">
                  <a:solidFill>
                    <a:srgbClr val="252525"/>
                  </a:solidFill>
                  <a:latin typeface="Arial" panose="020B0604020202020204" pitchFamily="34" charset="0"/>
                </a:rPr>
                <a:t>29</a:t>
              </a:r>
              <a:r>
                <a:rPr lang="en-US" altLang="ja-JP" sz="1600" dirty="0">
                  <a:solidFill>
                    <a:srgbClr val="252525"/>
                  </a:solidFill>
                  <a:latin typeface="Arial" panose="020B0604020202020204" pitchFamily="34" charset="0"/>
                </a:rPr>
                <a:t> 47-65</a:t>
              </a:r>
              <a:r>
                <a:rPr lang="ja-JP" altLang="en-US" sz="1600" dirty="0">
                  <a:solidFill>
                    <a:srgbClr val="252525"/>
                  </a:solidFill>
                  <a:latin typeface="Arial" panose="020B0604020202020204" pitchFamily="34" charset="0"/>
                </a:rPr>
                <a:t>　</a:t>
              </a:r>
              <a:r>
                <a:rPr lang="en-US" altLang="ja-JP" sz="1600" dirty="0">
                  <a:solidFill>
                    <a:srgbClr val="252525"/>
                  </a:solidFill>
                  <a:latin typeface="Arial" panose="020B0604020202020204" pitchFamily="34" charset="0"/>
                </a:rPr>
                <a:t>(1979).</a:t>
              </a:r>
              <a:endParaRPr lang="ja-JP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691283" y="5935055"/>
                  <a:ext cx="34479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dirty="0"/>
                    <a:t>＊</a:t>
                  </a:r>
                  <a:r>
                    <a:rPr lang="en-US" altLang="ja-JP" dirty="0"/>
                    <a:t>Friction coefficient: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altLang="ja-JP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ja-JP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1.0</m:t>
                      </m:r>
                    </m:oMath>
                  </a14:m>
                  <a:r>
                    <a:rPr lang="ja-JP" alt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83" y="5935055"/>
                  <a:ext cx="344799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413" t="-13115" b="-2623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正方形/長方形 17"/>
          <p:cNvSpPr/>
          <p:nvPr/>
        </p:nvSpPr>
        <p:spPr>
          <a:xfrm>
            <a:off x="-30153" y="682314"/>
            <a:ext cx="3197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Molecular dynamics simulation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357731F-B491-4B0C-9C27-DD083666FE15}"/>
              </a:ext>
            </a:extLst>
          </p:cNvPr>
          <p:cNvSpPr/>
          <p:nvPr/>
        </p:nvSpPr>
        <p:spPr>
          <a:xfrm>
            <a:off x="-20041" y="5760339"/>
            <a:ext cx="2331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</a:rPr>
              <a:t>✓</a:t>
            </a:r>
            <a:r>
              <a:rPr lang="en-US" altLang="ja-JP" b="1" dirty="0">
                <a:solidFill>
                  <a:srgbClr val="0000FF"/>
                </a:solidFill>
              </a:rPr>
              <a:t>Control parameters:</a:t>
            </a:r>
            <a:endParaRPr lang="ja-JP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2E714FD4-7AD7-4173-9D3A-249560075677}"/>
                  </a:ext>
                </a:extLst>
              </p:cNvPr>
              <p:cNvSpPr/>
              <p:nvPr/>
            </p:nvSpPr>
            <p:spPr>
              <a:xfrm>
                <a:off x="562419" y="6040353"/>
                <a:ext cx="3566489" cy="679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600" b="1" dirty="0">
                    <a:solidFill>
                      <a:srgbClr val="FF0000"/>
                    </a:solidFill>
                  </a:rPr>
                  <a:t>＊  </a:t>
                </a:r>
                <a:r>
                  <a:rPr lang="en-US" altLang="ja-JP" sz="1600" b="1" dirty="0">
                    <a:solidFill>
                      <a:srgbClr val="FF0000"/>
                    </a:solidFill>
                  </a:rPr>
                  <a:t>Dimension less temperature</a:t>
                </a:r>
                <a:r>
                  <a:rPr lang="ja-JP" altLang="en-US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1600" b="1" dirty="0">
                    <a:solidFill>
                      <a:srgbClr val="FF0000"/>
                    </a:solidFill>
                  </a:rPr>
                  <a:t>:</a:t>
                </a:r>
                <a:r>
                  <a:rPr lang="ja-JP" altLang="en-US" sz="1600" b="1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ja-JP" alt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den>
                    </m:f>
                  </m:oMath>
                </a14:m>
                <a:endParaRPr lang="en-US" altLang="ja-JP" b="1" i="1" dirty="0">
                  <a:solidFill>
                    <a:srgbClr val="FF0000"/>
                  </a:solidFill>
                </a:endParaRPr>
              </a:p>
              <a:p>
                <a:r>
                  <a:rPr lang="ja-JP" altLang="en-US" sz="1600" dirty="0">
                    <a:solidFill>
                      <a:srgbClr val="FF0000"/>
                    </a:solidFill>
                  </a:rPr>
                  <a:t>＊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Packing fraction:  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2E714FD4-7AD7-4173-9D3A-249560075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9" y="6040353"/>
                <a:ext cx="3566489" cy="679994"/>
              </a:xfrm>
              <a:prstGeom prst="rect">
                <a:avLst/>
              </a:prstGeom>
              <a:blipFill>
                <a:blip r:embed="rId4"/>
                <a:stretch>
                  <a:fillRect l="-855" t="-63063" r="-15214" b="-522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スライド番号プレースホルダー 24">
            <a:extLst>
              <a:ext uri="{FF2B5EF4-FFF2-40B4-BE49-F238E27FC236}">
                <a16:creationId xmlns:a16="http://schemas.microsoft.com/office/drawing/2014/main" id="{FA50216E-6E23-4B44-A4EA-2C33D146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91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コンテンツ プレースホルダー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9751" y="908720"/>
            <a:ext cx="6088809" cy="55446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000" y="116632"/>
            <a:ext cx="9144000" cy="274042"/>
          </a:xfrm>
        </p:spPr>
        <p:txBody>
          <a:bodyPr>
            <a:noAutofit/>
          </a:bodyPr>
          <a:lstStyle/>
          <a:p>
            <a:r>
              <a:rPr lang="en-US" altLang="ja-JP" sz="2000" b="1" dirty="0">
                <a:solidFill>
                  <a:schemeClr val="tx1"/>
                </a:solidFill>
              </a:rPr>
              <a:t>Density dependence of the flow curve with frictional Brownian particles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51064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451008" y="2054272"/>
                <a:ext cx="1665328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08" y="2054272"/>
                <a:ext cx="1665328" cy="490840"/>
              </a:xfrm>
              <a:prstGeom prst="rect">
                <a:avLst/>
              </a:prstGeom>
              <a:blipFill>
                <a:blip r:embed="rId4"/>
                <a:stretch>
                  <a:fillRect r="-2198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正方形/長方形 16"/>
              <p:cNvSpPr/>
              <p:nvPr/>
            </p:nvSpPr>
            <p:spPr>
              <a:xfrm>
                <a:off x="4644008" y="6226726"/>
                <a:ext cx="4237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ja-JP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sz="2400" b="0" i="1" smtClean="0">
                              <a:latin typeface="Cambria Math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226726"/>
                <a:ext cx="423769" cy="461665"/>
              </a:xfrm>
              <a:prstGeom prst="rect">
                <a:avLst/>
              </a:prstGeom>
              <a:blipFill>
                <a:blip r:embed="rId5"/>
                <a:stretch>
                  <a:fillRect r="-10145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7009B10-6EFE-41C1-8DB5-3E6A08F9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13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DE3C227-9476-4214-948D-23C77E34FB41}"/>
                  </a:ext>
                </a:extLst>
              </p:cNvPr>
              <p:cNvSpPr/>
              <p:nvPr/>
            </p:nvSpPr>
            <p:spPr>
              <a:xfrm>
                <a:off x="107504" y="605786"/>
                <a:ext cx="2429511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DE3C227-9476-4214-948D-23C77E34F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5786"/>
                <a:ext cx="2429511" cy="405624"/>
              </a:xfrm>
              <a:prstGeom prst="rect">
                <a:avLst/>
              </a:pr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0288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70913"/>
            <a:ext cx="8229600" cy="346050"/>
          </a:xfrm>
        </p:spPr>
        <p:txBody>
          <a:bodyPr>
            <a:noAutofit/>
          </a:bodyPr>
          <a:lstStyle/>
          <a:p>
            <a:r>
              <a:rPr kumimoji="1" lang="en-US" altLang="ja-JP" sz="2800" b="1" dirty="0"/>
              <a:t>Changing </a:t>
            </a:r>
            <a:r>
              <a:rPr kumimoji="1" lang="en-US" altLang="ja-JP" sz="2800" b="1" i="1" dirty="0"/>
              <a:t>dimensionless temperature</a:t>
            </a:r>
            <a:endParaRPr kumimoji="1" lang="ja-JP" altLang="en-US" sz="2800" b="1" i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971600" y="6002407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/>
              <a:t>Tangential friction with thermal fluctuation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lead discontinuous thickening.</a:t>
            </a:r>
            <a:endParaRPr lang="ja-JP" altLang="en-US" sz="20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0" y="51064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151DB1E-6684-4F39-842A-59BE54E3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7942651" cy="3950890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7BF7D1-B312-48D6-AFF7-C665131C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14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1DABAED-E555-4A8F-8866-B811D70E2819}"/>
                  </a:ext>
                </a:extLst>
              </p:cNvPr>
              <p:cNvSpPr/>
              <p:nvPr/>
            </p:nvSpPr>
            <p:spPr>
              <a:xfrm>
                <a:off x="572697" y="796725"/>
                <a:ext cx="3981796" cy="402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Dimensionless temperature: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ja-JP" alt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den>
                    </m:f>
                    <m:r>
                      <a:rPr lang="ja-JP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1DABAED-E555-4A8F-8866-B811D70E2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97" y="796725"/>
                <a:ext cx="3981796" cy="402995"/>
              </a:xfrm>
              <a:prstGeom prst="rect">
                <a:avLst/>
              </a:prstGeom>
              <a:blipFill>
                <a:blip r:embed="rId3"/>
                <a:stretch>
                  <a:fillRect l="-1378" t="-106061" r="-1838" b="-15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07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1598"/>
            <a:ext cx="8229600" cy="490066"/>
          </a:xfrm>
        </p:spPr>
        <p:txBody>
          <a:bodyPr>
            <a:noAutofit/>
          </a:bodyPr>
          <a:lstStyle/>
          <a:p>
            <a:r>
              <a:rPr lang="en-US" altLang="ja-JP" sz="3200" b="1" dirty="0"/>
              <a:t>Scaling law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78043" y="5567326"/>
                <a:ext cx="8606279" cy="865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/>
                  <a:t>Shear thickening onsets for both of shear stress and shear rate are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scaled by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ja-JP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.</a:t>
                </a:r>
                <a:endParaRPr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43" y="5567326"/>
                <a:ext cx="8606279" cy="865750"/>
              </a:xfrm>
              <a:prstGeom prst="rect">
                <a:avLst/>
              </a:prstGeom>
              <a:blipFill>
                <a:blip r:embed="rId2"/>
                <a:stretch>
                  <a:fillRect l="-1134" t="-5634" b="-15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0" y="51064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14479"/>
            <a:ext cx="7007159" cy="440484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943993-6A9D-419D-8FC6-ACC55398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6F7CEF-73D9-4CAF-A52F-13A4833EE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5" y="1844825"/>
            <a:ext cx="1080120" cy="400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3C37057-0C14-4FED-9EFE-4CBC1AFB779E}"/>
                  </a:ext>
                </a:extLst>
              </p:cNvPr>
              <p:cNvSpPr/>
              <p:nvPr/>
            </p:nvSpPr>
            <p:spPr>
              <a:xfrm>
                <a:off x="1983068" y="1114717"/>
                <a:ext cx="1377621" cy="464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l-GR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r>
                            <a:rPr lang="ja-JP" alt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den>
                      </m:f>
                      <m:r>
                        <a:rPr lang="ja-JP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3C37057-0C14-4FED-9EFE-4CBC1AFB7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68" y="1114717"/>
                <a:ext cx="1377621" cy="464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023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360" y="-75398"/>
            <a:ext cx="8229600" cy="706090"/>
          </a:xfrm>
        </p:spPr>
        <p:txBody>
          <a:bodyPr>
            <a:normAutofit/>
          </a:bodyPr>
          <a:lstStyle/>
          <a:p>
            <a:r>
              <a:rPr kumimoji="1" lang="en-US" altLang="ja-JP" sz="2800" b="1" dirty="0"/>
              <a:t>Discussion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475656" y="1556792"/>
                <a:ext cx="4834880" cy="82068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altLang="ja-JP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ad>
                        <m:radPr>
                          <m:degHide m:val="on"/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5656" y="1556792"/>
                <a:ext cx="4834880" cy="82068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22912" y="2841290"/>
            <a:ext cx="9036496" cy="1275748"/>
            <a:chOff x="22912" y="2841290"/>
            <a:chExt cx="9036496" cy="1275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正方形/長方形 3"/>
                <p:cNvSpPr/>
                <p:nvPr/>
              </p:nvSpPr>
              <p:spPr>
                <a:xfrm>
                  <a:off x="274432" y="2841290"/>
                  <a:ext cx="3922933" cy="4648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dirty="0"/>
                    <a:t>Where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　</m:t>
                              </m:r>
                              <m:r>
                                <a:rPr lang="el-GR" altLang="ja-JP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altLang="ja-JP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b/>
                      </m:sSub>
                      <m:r>
                        <a:rPr lang="en-US" altLang="ja-JP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altLang="ja-JP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sSup>
                            <m:sSupPr>
                              <m:ctrlPr>
                                <a:rPr lang="en-US" altLang="ja-JP" sz="1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ja-JP" alt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a14:m>
                  <a:r>
                    <a:rPr lang="en-US" altLang="ja-JP" sz="2000" dirty="0">
                      <a:solidFill>
                        <a:srgbClr val="0000FF"/>
                      </a:solidFill>
                    </a:rPr>
                    <a:t>  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ja-JP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ja-JP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ja-JP" sz="20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ja-JP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ja-JP" alt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a14:m>
                  <a:r>
                    <a:rPr lang="ja-JP" altLang="en-US" sz="2000" dirty="0"/>
                    <a:t>．</a:t>
                  </a:r>
                </a:p>
              </p:txBody>
            </p:sp>
          </mc:Choice>
          <mc:Fallback xmlns="">
            <p:sp>
              <p:nvSpPr>
                <p:cNvPr id="4" name="正方形/長方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32" y="2841290"/>
                  <a:ext cx="3922933" cy="464871"/>
                </a:xfrm>
                <a:prstGeom prst="rect">
                  <a:avLst/>
                </a:prstGeom>
                <a:blipFill>
                  <a:blip r:embed="rId4"/>
                  <a:stretch>
                    <a:fillRect l="-1553" t="-96053" r="-10870" b="-14605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コンテンツ プレースホルダー 2"/>
                <p:cNvSpPr txBox="1">
                  <a:spLocks/>
                </p:cNvSpPr>
                <p:nvPr/>
              </p:nvSpPr>
              <p:spPr>
                <a:xfrm>
                  <a:off x="22912" y="3449205"/>
                  <a:ext cx="9036496" cy="66783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sSup>
                              <m:sSup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rad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" name="コンテンツ プレースホルダー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2" y="3449205"/>
                  <a:ext cx="9036496" cy="667833"/>
                </a:xfrm>
                <a:prstGeom prst="rect">
                  <a:avLst/>
                </a:prstGeom>
                <a:blipFill>
                  <a:blip r:embed="rId5"/>
                  <a:stretch>
                    <a:fillRect b="-449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30416" y="700235"/>
                <a:ext cx="89289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Onset stress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is determined </a:t>
                </a:r>
                <a:r>
                  <a:rPr lang="en-US" altLang="ja-JP" dirty="0"/>
                  <a:t>by the interplay between the instantaneous thermal fluctuation and frictional force.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6" y="700235"/>
                <a:ext cx="8928992" cy="646331"/>
              </a:xfrm>
              <a:prstGeom prst="rect">
                <a:avLst/>
              </a:prstGeom>
              <a:blipFill>
                <a:blip r:embed="rId6"/>
                <a:stretch>
                  <a:fillRect l="-546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310536" y="189945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(due to FDT)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51064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56393" y="2304999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Instantaneous thermal fluctuations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426360" y="4653136"/>
            <a:ext cx="7981838" cy="1950306"/>
            <a:chOff x="447257" y="4760402"/>
            <a:chExt cx="7981838" cy="1950306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447257" y="5023941"/>
              <a:ext cx="7981838" cy="1686767"/>
              <a:chOff x="447257" y="5023941"/>
              <a:chExt cx="7981838" cy="16867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正方形/長方形 10"/>
                  <p:cNvSpPr/>
                  <p:nvPr/>
                </p:nvSpPr>
                <p:spPr>
                  <a:xfrm>
                    <a:off x="447257" y="5023941"/>
                    <a:ext cx="2558008" cy="6894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2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ja-JP" altLang="en-US" sz="3200" i="1">
                                <a:latin typeface="Cambria Math" panose="02040503050406030204" pitchFamily="18" charset="0"/>
                              </a:rPr>
                              <m:t>　</m:t>
                            </m:r>
                          </m:sub>
                        </m:sSub>
                        <m:r>
                          <a:rPr lang="en-US" altLang="ja-JP" sz="3200" b="0" i="0" smtClean="0"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a14:m>
                    <a:r>
                      <a:rPr lang="en-US" altLang="ja-JP" sz="3200" dirty="0"/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32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3200" i="0">
                                <a:latin typeface="Cambria Math" panose="02040503050406030204" pitchFamily="18" charset="0"/>
                              </a:rPr>
                              <m:t>Y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rad>
                      </m:oMath>
                    </a14:m>
                    <a:endParaRPr lang="ja-JP" altLang="en-US" sz="3200" dirty="0"/>
                  </a:p>
                </p:txBody>
              </p:sp>
            </mc:Choice>
            <mc:Fallback xmlns="">
              <p:sp>
                <p:nvSpPr>
                  <p:cNvPr id="11" name="正方形/長方形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257" y="5023941"/>
                    <a:ext cx="2558008" cy="6894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正方形/長方形 11"/>
                  <p:cNvSpPr/>
                  <p:nvPr/>
                </p:nvSpPr>
                <p:spPr>
                  <a:xfrm>
                    <a:off x="447257" y="6021288"/>
                    <a:ext cx="2558008" cy="6894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2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ja-JP" altLang="en-US" sz="3200" i="1">
                                <a:latin typeface="Cambria Math" panose="02040503050406030204" pitchFamily="18" charset="0"/>
                              </a:rPr>
                              <m:t>　</m:t>
                            </m:r>
                          </m:sub>
                        </m:sSub>
                        <m:r>
                          <a:rPr lang="en-US" altLang="ja-JP" sz="3200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a14:m>
                    <a:r>
                      <a:rPr lang="en-US" altLang="ja-JP" sz="3200" dirty="0"/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32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3200" i="0">
                                <a:latin typeface="Cambria Math" panose="02040503050406030204" pitchFamily="18" charset="0"/>
                              </a:rPr>
                              <m:t>Y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rad>
                      </m:oMath>
                    </a14:m>
                    <a:endParaRPr lang="ja-JP" altLang="en-US" sz="3200" dirty="0"/>
                  </a:p>
                </p:txBody>
              </p:sp>
            </mc:Choice>
            <mc:Fallback xmlns="">
              <p:sp>
                <p:nvSpPr>
                  <p:cNvPr id="12" name="正方形/長方形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257" y="6021288"/>
                    <a:ext cx="2558008" cy="6894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正方形/長方形 12"/>
              <p:cNvSpPr/>
              <p:nvPr/>
            </p:nvSpPr>
            <p:spPr>
              <a:xfrm>
                <a:off x="3430639" y="5112787"/>
                <a:ext cx="2090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>
                    <a:solidFill>
                      <a:srgbClr val="009900"/>
                    </a:solidFill>
                  </a:rPr>
                  <a:t>Friction is dominant</a:t>
                </a:r>
                <a:endParaRPr lang="ja-JP" altLang="en-US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3430639" y="6130595"/>
                <a:ext cx="2470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>
                    <a:solidFill>
                      <a:srgbClr val="0000FF"/>
                    </a:solidFill>
                  </a:rPr>
                  <a:t>Friction is not dominant</a:t>
                </a:r>
                <a:endParaRPr lang="ja-JP" altLang="en-US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 flipV="1">
                <a:off x="5849478" y="5368651"/>
                <a:ext cx="0" cy="79802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正方形/長方形 17"/>
              <p:cNvSpPr/>
              <p:nvPr/>
            </p:nvSpPr>
            <p:spPr>
              <a:xfrm>
                <a:off x="5849478" y="5582998"/>
                <a:ext cx="2579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>
                    <a:solidFill>
                      <a:srgbClr val="FF0000"/>
                    </a:solidFill>
                  </a:rPr>
                  <a:t>Discontinuous thickening</a:t>
                </a:r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5596940" y="4760402"/>
                  <a:ext cx="50507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ja-JP" alt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sz="3200" b="0" i="1" smtClean="0">
                                <a:latin typeface="Cambria Math"/>
                              </a:rPr>
                              <m:t>𝛾</m:t>
                            </m:r>
                          </m:e>
                        </m:acc>
                      </m:oMath>
                    </m:oMathPara>
                  </a14:m>
                  <a:endParaRPr lang="ja-JP" altLang="en-US" sz="3200" dirty="0"/>
                </a:p>
              </p:txBody>
            </p:sp>
          </mc:Choice>
          <mc:Fallback xmlns=""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6940" y="4760402"/>
                  <a:ext cx="505075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テキスト ボックス 8"/>
          <p:cNvSpPr txBox="1"/>
          <p:nvPr/>
        </p:nvSpPr>
        <p:spPr>
          <a:xfrm>
            <a:off x="1619672" y="2300072"/>
            <a:ext cx="158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9900"/>
                </a:solidFill>
              </a:rPr>
              <a:t>Frictional force</a:t>
            </a:r>
            <a:endParaRPr kumimoji="1" lang="ja-JP" altLang="en-US" dirty="0">
              <a:solidFill>
                <a:srgbClr val="009900"/>
              </a:solidFill>
            </a:endParaRP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3517C1E8-AE5A-44D1-8CBE-8EA3A0B2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2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347B38-F128-48F4-A01C-91378757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40781"/>
            <a:ext cx="8229600" cy="634082"/>
          </a:xfrm>
        </p:spPr>
        <p:txBody>
          <a:bodyPr>
            <a:noAutofit/>
          </a:bodyPr>
          <a:lstStyle/>
          <a:p>
            <a:r>
              <a:rPr kumimoji="1" lang="en-US" altLang="ja-JP" sz="3200" b="1" dirty="0"/>
              <a:t>DST in Brownian suspensions</a:t>
            </a:r>
            <a:endParaRPr kumimoji="1" lang="ja-JP" altLang="en-US" sz="3200" b="1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32AEBCC-BBC0-4E19-BF6E-6114F769D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699" y="1117835"/>
            <a:ext cx="6502766" cy="462233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0104D5-DC4F-470D-AC6A-CB3D6358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8FA8F07-9D62-4DD2-8B2F-4406102F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812" y="5857504"/>
            <a:ext cx="3384376" cy="100049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DC3C57E-14BC-44DD-B6D5-59BA9F107E68}"/>
              </a:ext>
            </a:extLst>
          </p:cNvPr>
          <p:cNvSpPr/>
          <p:nvPr/>
        </p:nvSpPr>
        <p:spPr>
          <a:xfrm>
            <a:off x="0" y="51064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4E1618-2FAD-46B9-86A3-161EEF12DF30}"/>
              </a:ext>
            </a:extLst>
          </p:cNvPr>
          <p:cNvSpPr txBox="1"/>
          <p:nvPr/>
        </p:nvSpPr>
        <p:spPr>
          <a:xfrm flipH="1">
            <a:off x="755576" y="81583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Sketch: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488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A3631B-8DCC-4885-9671-3EA4E142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139"/>
            <a:ext cx="9144000" cy="418058"/>
          </a:xfrm>
        </p:spPr>
        <p:txBody>
          <a:bodyPr>
            <a:noAutofit/>
          </a:bodyPr>
          <a:lstStyle/>
          <a:p>
            <a:r>
              <a:rPr lang="en-US" altLang="ja-JP" sz="2800" b="1" dirty="0"/>
              <a:t>Discontinuous shear thickening for different temperatures</a:t>
            </a:r>
            <a:endParaRPr kumimoji="1" lang="ja-JP" altLang="en-US" sz="2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EB906F1-6872-43A6-8A3E-533F6CCA787D}"/>
              </a:ext>
            </a:extLst>
          </p:cNvPr>
          <p:cNvSpPr/>
          <p:nvPr/>
        </p:nvSpPr>
        <p:spPr>
          <a:xfrm>
            <a:off x="0" y="51064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CBF7A3D-4DBE-4F93-A93B-C602E6066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070" y="4503468"/>
            <a:ext cx="3258963" cy="2348880"/>
          </a:xfrm>
          <a:prstGeom prst="rect">
            <a:avLst/>
          </a:prstGeom>
        </p:spPr>
      </p:pic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B9955079-B8E8-4B58-9A36-55D89E959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2408" y="861661"/>
            <a:ext cx="6561711" cy="3526997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6A8C44-9079-429C-A44F-075F3564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F88D22-DB43-4C51-A2FE-60BE09BBC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933259"/>
            <a:ext cx="5164050" cy="1257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60DC978-359F-4D1D-8BBF-1D87515968FE}"/>
                  </a:ext>
                </a:extLst>
              </p:cNvPr>
              <p:cNvSpPr/>
              <p:nvPr/>
            </p:nvSpPr>
            <p:spPr>
              <a:xfrm>
                <a:off x="7300074" y="1309762"/>
                <a:ext cx="1386726" cy="460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ja-JP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f>
                        <m:fPr>
                          <m:type m:val="skw"/>
                          <m:ctrlPr>
                            <a:rPr lang="el-GR" altLang="ja-JP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altLang="ja-JP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ja-JP" altLang="el-GR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60DC978-359F-4D1D-8BBF-1D8751596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074" y="1309762"/>
                <a:ext cx="1386726" cy="460895"/>
              </a:xfrm>
              <a:prstGeom prst="rect">
                <a:avLst/>
              </a:prstGeom>
              <a:blipFill>
                <a:blip r:embed="rId5"/>
                <a:stretch>
                  <a:fillRect t="-117333" r="-48458" b="-18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73800D-53CD-4EA1-A823-13ECE665855A}"/>
              </a:ext>
            </a:extLst>
          </p:cNvPr>
          <p:cNvSpPr/>
          <p:nvPr/>
        </p:nvSpPr>
        <p:spPr>
          <a:xfrm>
            <a:off x="315298" y="638998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/>
              <a:t>R. Mari, R. </a:t>
            </a:r>
            <a:r>
              <a:rPr lang="en-US" altLang="ja-JP" dirty="0" err="1"/>
              <a:t>Seto</a:t>
            </a:r>
            <a:r>
              <a:rPr lang="en-US" altLang="ja-JP" dirty="0"/>
              <a:t>, J. F. Morris, and M. M. </a:t>
            </a:r>
            <a:r>
              <a:rPr lang="en-US" altLang="ja-JP" dirty="0" err="1"/>
              <a:t>Denn</a:t>
            </a:r>
            <a:r>
              <a:rPr lang="en-US" altLang="ja-JP" dirty="0"/>
              <a:t>, PNAS </a:t>
            </a:r>
            <a:r>
              <a:rPr lang="en-US" altLang="ja-JP" b="1" dirty="0"/>
              <a:t>112</a:t>
            </a:r>
            <a:r>
              <a:rPr lang="en-US" altLang="ja-JP" dirty="0"/>
              <a:t>, 15326 (2015).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58D6AED-8527-477E-91FE-5E863260B5BD}"/>
              </a:ext>
            </a:extLst>
          </p:cNvPr>
          <p:cNvSpPr/>
          <p:nvPr/>
        </p:nvSpPr>
        <p:spPr>
          <a:xfrm>
            <a:off x="135464" y="4639591"/>
            <a:ext cx="8748464" cy="211972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0DCF18A-7481-4574-88E7-43D047877C02}"/>
              </a:ext>
            </a:extLst>
          </p:cNvPr>
          <p:cNvSpPr txBox="1"/>
          <p:nvPr/>
        </p:nvSpPr>
        <p:spPr>
          <a:xfrm rot="20030565">
            <a:off x="4231861" y="1784219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envelope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0531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DFEDA-D1CD-4D1F-8784-7E94A123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89"/>
            <a:ext cx="8229600" cy="490066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b="1" dirty="0"/>
              <a:t>Comparisons to </a:t>
            </a:r>
            <a:r>
              <a:rPr lang="en-US" altLang="ja-JP" sz="3600" b="1" dirty="0"/>
              <a:t>e</a:t>
            </a:r>
            <a:r>
              <a:rPr kumimoji="1" lang="en-US" altLang="ja-JP" sz="3600" b="1" dirty="0"/>
              <a:t>xperiments</a:t>
            </a:r>
            <a:endParaRPr kumimoji="1" lang="ja-JP" altLang="en-US" sz="36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605B3E-FE37-4B3E-8982-C7B6CAD18D93}"/>
              </a:ext>
            </a:extLst>
          </p:cNvPr>
          <p:cNvSpPr/>
          <p:nvPr/>
        </p:nvSpPr>
        <p:spPr>
          <a:xfrm>
            <a:off x="0" y="51064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6C36F4-4CF1-49B5-823A-0AC2FE1A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19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5ADEDC7-84CF-4EA0-8B20-39396CD6F24B}"/>
                  </a:ext>
                </a:extLst>
              </p:cNvPr>
              <p:cNvSpPr/>
              <p:nvPr/>
            </p:nvSpPr>
            <p:spPr>
              <a:xfrm>
                <a:off x="205100" y="3972691"/>
                <a:ext cx="5129994" cy="402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ja-JP" altLang="el-GR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den>
                    </m:f>
                    <m:r>
                      <a:rPr lang="en-US" altLang="ja-JP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b="1" dirty="0">
                    <a:solidFill>
                      <a:srgbClr val="0000FF"/>
                    </a:solidFill>
                  </a:rPr>
                  <a:t>is significant for classifying the materials: </a:t>
                </a:r>
                <a:endParaRPr lang="ja-JP" altLang="en-US" b="1" dirty="0"/>
              </a:p>
            </p:txBody>
          </p:sp>
        </mc:Choice>
        <mc:Fallback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5ADEDC7-84CF-4EA0-8B20-39396CD6F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0" y="3972691"/>
                <a:ext cx="5129994" cy="402995"/>
              </a:xfrm>
              <a:prstGeom prst="rect">
                <a:avLst/>
              </a:prstGeom>
              <a:blipFill>
                <a:blip r:embed="rId3"/>
                <a:stretch>
                  <a:fillRect l="-713" t="-106061" b="-15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F8CB877-C792-4EA6-BE30-4FFE8C03DA9E}"/>
              </a:ext>
            </a:extLst>
          </p:cNvPr>
          <p:cNvSpPr/>
          <p:nvPr/>
        </p:nvSpPr>
        <p:spPr>
          <a:xfrm>
            <a:off x="234094" y="2779389"/>
            <a:ext cx="9252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CMR9"/>
              </a:rPr>
              <a:t>[3] N. J. Wagner and J. F. Brady, Phys. Today </a:t>
            </a:r>
            <a:r>
              <a:rPr lang="en-US" altLang="ja-JP" sz="1600" b="1" dirty="0">
                <a:latin typeface="CMBX9"/>
              </a:rPr>
              <a:t>62</a:t>
            </a:r>
            <a:r>
              <a:rPr lang="en-US" altLang="ja-JP" sz="1600" dirty="0">
                <a:latin typeface="CMR9"/>
              </a:rPr>
              <a:t>, 27 (2009).</a:t>
            </a:r>
          </a:p>
          <a:p>
            <a:r>
              <a:rPr lang="en-US" altLang="ja-JP" sz="1600" dirty="0">
                <a:latin typeface="CMR9"/>
              </a:rPr>
              <a:t>[4] </a:t>
            </a:r>
            <a:r>
              <a:rPr lang="en-US" altLang="ja-JP" sz="1600" dirty="0"/>
              <a:t>B. J. </a:t>
            </a:r>
            <a:r>
              <a:rPr lang="en-US" altLang="ja-JP" sz="1600" dirty="0" err="1"/>
              <a:t>Maranzano</a:t>
            </a:r>
            <a:r>
              <a:rPr lang="en-US" altLang="ja-JP" sz="1600" dirty="0"/>
              <a:t> and N. J. Wagner, J. Chem. Phys. 114, 10514 (2001).</a:t>
            </a:r>
            <a:endParaRPr lang="en-US" altLang="ja-JP" sz="1600" dirty="0">
              <a:latin typeface="CMR9"/>
            </a:endParaRPr>
          </a:p>
          <a:p>
            <a:r>
              <a:rPr lang="en-US" altLang="ja-JP" sz="1600" dirty="0">
                <a:latin typeface="CMR9"/>
              </a:rPr>
              <a:t>[8] </a:t>
            </a:r>
            <a:r>
              <a:rPr lang="en-US" altLang="ja-JP" sz="1600" dirty="0"/>
              <a:t>N. Fernandez, </a:t>
            </a:r>
            <a:r>
              <a:rPr lang="en-US" altLang="ja-JP" sz="1600" i="1" dirty="0"/>
              <a:t>et al</a:t>
            </a:r>
            <a:r>
              <a:rPr lang="en-US" altLang="ja-JP" sz="1600" dirty="0"/>
              <a:t>., Phys. Rev. Lett. </a:t>
            </a:r>
            <a:r>
              <a:rPr lang="en-US" altLang="ja-JP" sz="1600" b="1" dirty="0"/>
              <a:t>111</a:t>
            </a:r>
            <a:r>
              <a:rPr lang="en-US" altLang="ja-JP" sz="1600" dirty="0"/>
              <a:t>, 108301 (2014).</a:t>
            </a:r>
          </a:p>
          <a:p>
            <a:r>
              <a:rPr lang="en-US" altLang="ja-JP" sz="1600" dirty="0"/>
              <a:t>[9] B. M. Guy, M. Hermes, and W. C. K. Poon, Phys. Rev. Lett. </a:t>
            </a:r>
            <a:r>
              <a:rPr lang="en-US" altLang="ja-JP" sz="1600" b="1" dirty="0"/>
              <a:t>115</a:t>
            </a:r>
            <a:r>
              <a:rPr lang="en-US" altLang="ja-JP" sz="1600" dirty="0"/>
              <a:t>, 088304 (2015).</a:t>
            </a:r>
            <a:endParaRPr lang="ja-JP" altLang="en-US" sz="16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C4E432C-400C-4C1A-836E-F741E1D150DC}"/>
              </a:ext>
            </a:extLst>
          </p:cNvPr>
          <p:cNvSpPr/>
          <p:nvPr/>
        </p:nvSpPr>
        <p:spPr>
          <a:xfrm>
            <a:off x="137827" y="498355"/>
            <a:ext cx="199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Experimental data:</a:t>
            </a:r>
            <a:endParaRPr lang="ja-JP" altLang="en-US" dirty="0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B5F7D86A-025B-4DAC-9ADD-5BF1637E0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827" y="783790"/>
            <a:ext cx="8697819" cy="204492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2001EE7-F0A6-42C5-B417-1E894DA2D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4375686"/>
            <a:ext cx="3840507" cy="88644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5661F47-AF7C-4416-B8B1-E61E17207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181" y="5799087"/>
            <a:ext cx="1944216" cy="85855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56520C5-7478-497B-82BA-095D2845E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888" y="5750430"/>
            <a:ext cx="2321847" cy="894406"/>
          </a:xfrm>
          <a:prstGeom prst="rect">
            <a:avLst/>
          </a:prstGeom>
        </p:spPr>
      </p:pic>
      <p:sp>
        <p:nvSpPr>
          <p:cNvPr id="23" name="矢印: 下 22">
            <a:extLst>
              <a:ext uri="{FF2B5EF4-FFF2-40B4-BE49-F238E27FC236}">
                <a16:creationId xmlns:a16="http://schemas.microsoft.com/office/drawing/2014/main" id="{6193AA6C-8143-49CC-8583-0E01C8F113BA}"/>
              </a:ext>
            </a:extLst>
          </p:cNvPr>
          <p:cNvSpPr/>
          <p:nvPr/>
        </p:nvSpPr>
        <p:spPr>
          <a:xfrm>
            <a:off x="4174036" y="5273159"/>
            <a:ext cx="278579" cy="332826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50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18058"/>
          </a:xfrm>
        </p:spPr>
        <p:txBody>
          <a:bodyPr>
            <a:noAutofit/>
          </a:bodyPr>
          <a:lstStyle/>
          <a:p>
            <a:r>
              <a:rPr lang="en-US" altLang="ja-JP" sz="2800" b="1" dirty="0"/>
              <a:t>Suspension rheology</a:t>
            </a:r>
            <a:endParaRPr kumimoji="1" lang="ja-JP" altLang="en-US" sz="28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1374151" y="1716305"/>
            <a:ext cx="579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en-US" altLang="ja-JP" sz="2400" dirty="0" err="1"/>
              <a:t>cf</a:t>
            </a:r>
            <a:r>
              <a:rPr lang="en-US" altLang="ja-JP" sz="2400" dirty="0"/>
              <a:t>:  Oil in water emulsion (diameter</a:t>
            </a:r>
            <a:r>
              <a:rPr lang="ja-JP" altLang="en-US" sz="2400" dirty="0"/>
              <a:t> </a:t>
            </a:r>
            <a:r>
              <a:rPr lang="en-US" altLang="ja-JP" sz="2400" dirty="0"/>
              <a:t>= 20 </a:t>
            </a:r>
            <a:r>
              <a:rPr lang="el-GR" altLang="ja-JP" sz="2400" dirty="0"/>
              <a:t>μ</a:t>
            </a:r>
            <a:r>
              <a:rPr lang="en-US" altLang="ja-JP" sz="2400" dirty="0"/>
              <a:t>m)</a:t>
            </a:r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201645" y="5949280"/>
            <a:ext cx="8737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The flow curves show non-monotonic </a:t>
            </a:r>
            <a:r>
              <a:rPr lang="en-US" altLang="ja-JP" sz="2400" b="1" dirty="0" err="1">
                <a:solidFill>
                  <a:srgbClr val="FF0000"/>
                </a:solidFill>
              </a:rPr>
              <a:t>bahaviour</a:t>
            </a:r>
            <a:r>
              <a:rPr lang="en-US" altLang="ja-JP" sz="2400" b="1" dirty="0">
                <a:solidFill>
                  <a:srgbClr val="FF0000"/>
                </a:solidFill>
              </a:rPr>
              <a:t> -- there are several flow regimes.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19889"/>
            <a:ext cx="5611048" cy="296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-15492" y="53163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正方形/長方形 4"/>
          <p:cNvSpPr/>
          <p:nvPr/>
        </p:nvSpPr>
        <p:spPr>
          <a:xfrm>
            <a:off x="-15492" y="691174"/>
            <a:ext cx="7516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</a:rPr>
              <a:t>✓</a:t>
            </a:r>
            <a:r>
              <a:rPr lang="en-US" altLang="ja-JP" sz="2400" b="1" dirty="0">
                <a:solidFill>
                  <a:srgbClr val="0000FF"/>
                </a:solidFill>
              </a:rPr>
              <a:t>Suspension rheology  </a:t>
            </a:r>
            <a:r>
              <a:rPr lang="ja-JP" altLang="en-US" sz="2400" b="1" dirty="0">
                <a:solidFill>
                  <a:srgbClr val="0000FF"/>
                </a:solidFill>
              </a:rPr>
              <a:t>→  </a:t>
            </a:r>
            <a:r>
              <a:rPr lang="en-US" altLang="ja-JP" sz="2400" b="1" dirty="0">
                <a:solidFill>
                  <a:srgbClr val="0000FF"/>
                </a:solidFill>
              </a:rPr>
              <a:t>complicated flow </a:t>
            </a:r>
            <a:r>
              <a:rPr lang="en-US" altLang="ja-JP" sz="2400" b="1" dirty="0" err="1">
                <a:solidFill>
                  <a:srgbClr val="0000FF"/>
                </a:solidFill>
              </a:rPr>
              <a:t>behaviours</a:t>
            </a:r>
            <a:r>
              <a:rPr lang="en-US" altLang="ja-JP" sz="2400" b="1" dirty="0">
                <a:solidFill>
                  <a:srgbClr val="0000FF"/>
                </a:solidFill>
              </a:rPr>
              <a:t>.</a:t>
            </a:r>
            <a:endParaRPr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9FD07-B3A4-4114-8FCB-A94420D1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2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F4F3A476-AD5C-4E38-B72A-9470A788B2CD}"/>
                  </a:ext>
                </a:extLst>
              </p:cNvPr>
              <p:cNvSpPr/>
              <p:nvPr/>
            </p:nvSpPr>
            <p:spPr>
              <a:xfrm>
                <a:off x="2587894" y="1163636"/>
                <a:ext cx="37843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latin typeface="Cambria Math"/>
                        </a:rPr>
                        <m:t>𝜂</m:t>
                      </m:r>
                      <m:r>
                        <a:rPr lang="en-US" altLang="ja-JP" sz="2800" i="1">
                          <a:latin typeface="Cambria Math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sz="2800" i="1">
                              <a:latin typeface="Cambria Math"/>
                            </a:rPr>
                            <m:t>𝛾</m:t>
                          </m:r>
                        </m:e>
                      </m:acc>
                      <m:r>
                        <a:rPr lang="en-US" altLang="ja-JP" sz="2800" i="1">
                          <a:latin typeface="Cambria Math"/>
                        </a:rPr>
                        <m:t>)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=</m:t>
                      </m:r>
                      <m:r>
                        <a:rPr lang="ja-JP" altLang="en-US" sz="2800" b="0" i="1" smtClean="0">
                          <a:latin typeface="Cambria Math"/>
                        </a:rPr>
                        <m:t>𝜎</m:t>
                      </m:r>
                      <m:r>
                        <a:rPr lang="en-US" altLang="ja-JP" sz="2800" i="1">
                          <a:latin typeface="Cambria Math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sz="2800" i="1">
                              <a:latin typeface="Cambria Math"/>
                            </a:rPr>
                            <m:t>𝛾</m:t>
                          </m:r>
                        </m:e>
                      </m:acc>
                      <m:r>
                        <a:rPr lang="en-US" altLang="ja-JP" sz="2800" i="1">
                          <a:latin typeface="Cambria Math"/>
                        </a:rPr>
                        <m:t>)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/</m:t>
                      </m:r>
                      <m:acc>
                        <m:accPr>
                          <m:chr m:val="̇"/>
                          <m:ctrlPr>
                            <a:rPr lang="ja-JP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sz="2800" b="0" i="1" smtClean="0">
                              <a:latin typeface="Cambria Math"/>
                            </a:rPr>
                            <m:t>𝛾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ja-JP" altLang="en-US" sz="2800" dirty="0"/>
              </a:p>
            </p:txBody>
          </p:sp>
        </mc:Choice>
        <mc:Fallback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F4F3A476-AD5C-4E38-B72A-9470A788B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894" y="1163636"/>
                <a:ext cx="37843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B159800-32C5-4F46-8DEA-6341E983DF60}"/>
              </a:ext>
            </a:extLst>
          </p:cNvPr>
          <p:cNvSpPr/>
          <p:nvPr/>
        </p:nvSpPr>
        <p:spPr>
          <a:xfrm>
            <a:off x="487308" y="1209369"/>
            <a:ext cx="165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9900"/>
                </a:solidFill>
              </a:rPr>
              <a:t>Flow curve:</a:t>
            </a:r>
            <a:endParaRPr lang="ja-JP" altLang="en-US" sz="2400" b="1" dirty="0">
              <a:solidFill>
                <a:srgbClr val="0099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D65AA379-4739-456D-AD86-62E1F42ABEF3}"/>
                  </a:ext>
                </a:extLst>
              </p:cNvPr>
              <p:cNvSpPr/>
              <p:nvPr/>
            </p:nvSpPr>
            <p:spPr>
              <a:xfrm>
                <a:off x="1894211" y="4954040"/>
                <a:ext cx="1387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/3</m:t>
                      </m:r>
                      <m:r>
                        <a:rPr lang="ja-JP" alt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D65AA379-4739-456D-AD86-62E1F42AB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211" y="4954040"/>
                <a:ext cx="1387367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1295839" y="5520749"/>
            <a:ext cx="576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Y. </a:t>
            </a:r>
            <a:r>
              <a:rPr lang="en-US" altLang="ja-JP" dirty="0" err="1"/>
              <a:t>Otsubo</a:t>
            </a:r>
            <a:r>
              <a:rPr lang="en-US" altLang="ja-JP" dirty="0"/>
              <a:t> and R. K. </a:t>
            </a:r>
            <a:r>
              <a:rPr lang="en-US" altLang="ja-JP" dirty="0" err="1"/>
              <a:t>Prud’homme</a:t>
            </a:r>
            <a:r>
              <a:rPr lang="en-US" altLang="ja-JP" dirty="0"/>
              <a:t>, </a:t>
            </a:r>
            <a:r>
              <a:rPr lang="en-US" altLang="ja-JP" dirty="0" err="1"/>
              <a:t>Rheol</a:t>
            </a:r>
            <a:r>
              <a:rPr lang="en-US" altLang="ja-JP" dirty="0"/>
              <a:t>. </a:t>
            </a:r>
            <a:r>
              <a:rPr lang="en-US" altLang="ja-JP" dirty="0" err="1"/>
              <a:t>Acta</a:t>
            </a:r>
            <a:r>
              <a:rPr lang="en-US" altLang="ja-JP" dirty="0"/>
              <a:t> </a:t>
            </a:r>
            <a:r>
              <a:rPr lang="en-US" altLang="ja-JP" b="1" dirty="0"/>
              <a:t>33</a:t>
            </a:r>
            <a:r>
              <a:rPr lang="en-US" altLang="ja-JP" dirty="0"/>
              <a:t>, 29 (1994)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920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BDF510-AF01-47DC-B68E-B16491B2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710"/>
            <a:ext cx="8229600" cy="562074"/>
          </a:xfrm>
        </p:spPr>
        <p:txBody>
          <a:bodyPr>
            <a:noAutofit/>
          </a:bodyPr>
          <a:lstStyle/>
          <a:p>
            <a:r>
              <a:rPr kumimoji="1" lang="en-US" altLang="ja-JP" sz="3200" b="1" dirty="0"/>
              <a:t>Experiments vs simulations</a:t>
            </a:r>
            <a:endParaRPr kumimoji="1" lang="ja-JP" altLang="en-US" sz="3200" b="1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71A39C4-9D5C-4420-BCE1-D7176C75D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88" y="516642"/>
            <a:ext cx="8181504" cy="4334832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47FF2A-3349-4B92-BAF6-A91B8F55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1192" y="6153277"/>
            <a:ext cx="2133600" cy="365125"/>
          </a:xfrm>
        </p:spPr>
        <p:txBody>
          <a:bodyPr/>
          <a:lstStyle/>
          <a:p>
            <a:fld id="{9AF6007E-AA09-42CC-9D09-4E0CBCB61B69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BC6BDE-4E07-4CBB-ADCF-86F02FFDC33E}"/>
              </a:ext>
            </a:extLst>
          </p:cNvPr>
          <p:cNvSpPr/>
          <p:nvPr/>
        </p:nvSpPr>
        <p:spPr>
          <a:xfrm>
            <a:off x="0" y="51064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45DD044-79A3-4767-9D15-1DE84FBB6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268" y="5121174"/>
            <a:ext cx="1681795" cy="3976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7B003B2-8EF7-4AD9-B8A5-2FA6B6633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593" y="5769198"/>
            <a:ext cx="850714" cy="40814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B506B2C-7A47-4E59-BD11-405C5D68E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145" y="5818025"/>
            <a:ext cx="2203500" cy="39366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C1B79D6-448D-4B23-ADCB-E12975D30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476" y="5105398"/>
            <a:ext cx="487500" cy="3693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6B8E241-A995-4112-9D1C-39B2ED617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476" y="5867952"/>
            <a:ext cx="487500" cy="36936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38931E8-0834-4806-AA7B-ACB93AAAC9BC}"/>
              </a:ext>
            </a:extLst>
          </p:cNvPr>
          <p:cNvSpPr txBox="1"/>
          <p:nvPr/>
        </p:nvSpPr>
        <p:spPr>
          <a:xfrm>
            <a:off x="6038976" y="5850294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                                           )</a:t>
            </a:r>
            <a:endParaRPr kumimoji="1" lang="ja-JP" altLang="en-US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91E0B8C-4299-47FA-BE56-383D3C96AEE2}"/>
              </a:ext>
            </a:extLst>
          </p:cNvPr>
          <p:cNvGrpSpPr/>
          <p:nvPr/>
        </p:nvGrpSpPr>
        <p:grpSpPr>
          <a:xfrm>
            <a:off x="6051129" y="5124861"/>
            <a:ext cx="3129383" cy="369332"/>
            <a:chOff x="5927999" y="5840827"/>
            <a:chExt cx="3129383" cy="369332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1DCEFC5-301F-4C83-A117-9418737D1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3068" y="5857823"/>
              <a:ext cx="2730000" cy="33534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FB40C00-1F03-475E-9713-000B60642CC8}"/>
                </a:ext>
              </a:extLst>
            </p:cNvPr>
            <p:cNvSpPr txBox="1"/>
            <p:nvPr/>
          </p:nvSpPr>
          <p:spPr>
            <a:xfrm>
              <a:off x="5927999" y="5840827"/>
              <a:ext cx="3129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(                                                     )</a:t>
              </a:r>
              <a:endParaRPr kumimoji="1" lang="ja-JP" altLang="en-US" dirty="0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233AA16-B525-483C-9426-E31A5FF503FE}"/>
              </a:ext>
            </a:extLst>
          </p:cNvPr>
          <p:cNvSpPr txBox="1"/>
          <p:nvPr/>
        </p:nvSpPr>
        <p:spPr>
          <a:xfrm>
            <a:off x="1815050" y="4738672"/>
            <a:ext cx="1833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Scaled viscosity</a:t>
            </a:r>
            <a:endParaRPr kumimoji="1" lang="ja-JP" altLang="en-US" sz="20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A456002-AADF-4443-B2FC-9199A3422CC5}"/>
              </a:ext>
            </a:extLst>
          </p:cNvPr>
          <p:cNvSpPr txBox="1"/>
          <p:nvPr/>
        </p:nvSpPr>
        <p:spPr>
          <a:xfrm>
            <a:off x="5897975" y="4689154"/>
            <a:ext cx="1997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Scaled shear rate</a:t>
            </a:r>
            <a:endParaRPr kumimoji="1" lang="ja-JP" altLang="en-US" sz="2000" b="1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2E79775-FF8E-403B-AE09-BA430CB7597E}"/>
              </a:ext>
            </a:extLst>
          </p:cNvPr>
          <p:cNvSpPr/>
          <p:nvPr/>
        </p:nvSpPr>
        <p:spPr>
          <a:xfrm>
            <a:off x="485298" y="5769198"/>
            <a:ext cx="1283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Experiment</a:t>
            </a:r>
            <a:endParaRPr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4BFF422-AE2C-4152-B834-305FA92C6C58}"/>
              </a:ext>
            </a:extLst>
          </p:cNvPr>
          <p:cNvSpPr/>
          <p:nvPr/>
        </p:nvSpPr>
        <p:spPr>
          <a:xfrm>
            <a:off x="481858" y="5206014"/>
            <a:ext cx="1211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Simulation</a:t>
            </a:r>
            <a:endParaRPr lang="ja-JP" altLang="en-US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4DFC2B1-D817-4C27-9B56-CBAFFEB732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4825" y="5834124"/>
            <a:ext cx="1089352" cy="278552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4E73A35-70AE-47BC-AFCB-AD6646EB2539}"/>
              </a:ext>
            </a:extLst>
          </p:cNvPr>
          <p:cNvSpPr/>
          <p:nvPr/>
        </p:nvSpPr>
        <p:spPr>
          <a:xfrm>
            <a:off x="3109142" y="5818025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(                      )</a:t>
            </a:r>
            <a:endParaRPr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51F61FF-B916-4B27-AF25-B06C3FEB426A}"/>
              </a:ext>
            </a:extLst>
          </p:cNvPr>
          <p:cNvSpPr/>
          <p:nvPr/>
        </p:nvSpPr>
        <p:spPr>
          <a:xfrm>
            <a:off x="159332" y="6264055"/>
            <a:ext cx="9003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CMR10"/>
              </a:rPr>
              <a:t>The factor 10 we find suggests that the viscosity of the experimental suspensions is about 10 times larger than the corresponding one in the simulations.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231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3A4D24-A1B8-426D-8780-EBA55A75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34" y="3175"/>
            <a:ext cx="8229600" cy="515044"/>
          </a:xfrm>
        </p:spPr>
        <p:txBody>
          <a:bodyPr>
            <a:noAutofit/>
          </a:bodyPr>
          <a:lstStyle/>
          <a:p>
            <a:r>
              <a:rPr kumimoji="1" lang="en-US" altLang="ja-JP" sz="2800" b="1" dirty="0"/>
              <a:t>Hydrodynamic interaction is dominant in low density</a:t>
            </a:r>
            <a:endParaRPr kumimoji="1" lang="ja-JP" altLang="en-US" sz="28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538E81-3122-44D6-963F-BB16AEFC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BD09D6D-5E5B-4887-9381-DF5713501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802409"/>
            <a:ext cx="6623372" cy="506163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AC684D-2452-4FED-B9C3-4950B757A371}"/>
              </a:ext>
            </a:extLst>
          </p:cNvPr>
          <p:cNvSpPr/>
          <p:nvPr/>
        </p:nvSpPr>
        <p:spPr>
          <a:xfrm>
            <a:off x="0" y="51064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7E9BA1-9FE9-4161-A831-8C25E741FD12}"/>
              </a:ext>
            </a:extLst>
          </p:cNvPr>
          <p:cNvSpPr/>
          <p:nvPr/>
        </p:nvSpPr>
        <p:spPr>
          <a:xfrm>
            <a:off x="1043608" y="6186375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R. Mari, R. </a:t>
            </a:r>
            <a:r>
              <a:rPr lang="en-US" altLang="ja-JP" dirty="0" err="1"/>
              <a:t>Seto</a:t>
            </a:r>
            <a:r>
              <a:rPr lang="en-US" altLang="ja-JP" dirty="0"/>
              <a:t>, J. F. Morris, and M. M. </a:t>
            </a:r>
            <a:r>
              <a:rPr lang="en-US" altLang="ja-JP" dirty="0" err="1"/>
              <a:t>Denn</a:t>
            </a:r>
            <a:r>
              <a:rPr lang="en-US" altLang="ja-JP" dirty="0"/>
              <a:t>, PNAS </a:t>
            </a:r>
            <a:r>
              <a:rPr lang="en-US" altLang="ja-JP" b="1" dirty="0"/>
              <a:t>112</a:t>
            </a:r>
            <a:r>
              <a:rPr lang="en-US" altLang="ja-JP" dirty="0"/>
              <a:t>, 15326 (2015).</a:t>
            </a:r>
            <a:endParaRPr lang="en-US" altLang="ja-JP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413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7173"/>
            <a:ext cx="8229600" cy="418058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08565" y="908720"/>
                <a:ext cx="8278235" cy="549086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Frictional Brownian suspensions show discontinuous shear thickening.</a:t>
                </a:r>
              </a:p>
              <a:p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Interplay between the particle softness and thermal fluctuation affect the shear thickening onset.</a:t>
                </a:r>
              </a:p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Shear thickening onset stress are characterized by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 </m:t>
                    </m:r>
                    <m:rad>
                      <m:radPr>
                        <m:degHide m:val="on"/>
                        <m:ctrlPr>
                          <a:rPr lang="el-GR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skw"/>
                            <m:ctrlPr>
                              <a:rPr lang="el-GR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ja-JP" alt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 not scaled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Full range of flow curve is now completely understood.</a:t>
                </a:r>
              </a:p>
              <a:p>
                <a:endParaRPr lang="en-US" altLang="ja-JP" sz="2000" dirty="0"/>
              </a:p>
              <a:p>
                <a:endParaRPr lang="en-US" altLang="ja-JP" sz="2000" dirty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en-US" altLang="ja-JP" sz="2000" dirty="0"/>
                  <a:t> </a:t>
                </a:r>
                <a:endParaRPr kumimoji="1" lang="en-US" altLang="ja-JP" sz="2000" dirty="0"/>
              </a:p>
              <a:p>
                <a:pPr marL="0" indent="0">
                  <a:buNone/>
                </a:pP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565" y="908720"/>
                <a:ext cx="8278235" cy="549086"/>
              </a:xfrm>
              <a:blipFill>
                <a:blip r:embed="rId2"/>
                <a:stretch>
                  <a:fillRect l="-663" t="-5556" b="-38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0" y="51064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FBE324-DF7D-438A-9AD7-9F24AC43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CF3BC9A-2361-46C9-AC05-500E3AF3AB4C}"/>
              </a:ext>
            </a:extLst>
          </p:cNvPr>
          <p:cNvSpPr/>
          <p:nvPr/>
        </p:nvSpPr>
        <p:spPr>
          <a:xfrm>
            <a:off x="1736867" y="6300962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u="sng" dirty="0"/>
              <a:t>T. Kawasaki </a:t>
            </a:r>
            <a:r>
              <a:rPr lang="en-US" altLang="ja-JP" sz="2400" dirty="0"/>
              <a:t>and L. Berthier, submitted</a:t>
            </a:r>
            <a:endParaRPr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417F68-5690-4B4F-A043-F89C9326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428755"/>
            <a:ext cx="4304440" cy="29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1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58614"/>
            <a:ext cx="8229600" cy="418058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Elements of flow curve</a:t>
            </a:r>
            <a:endParaRPr kumimoji="1" lang="ja-JP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123728" y="1465199"/>
            <a:ext cx="0" cy="4176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2123728" y="5641663"/>
            <a:ext cx="4816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123728" y="3337407"/>
            <a:ext cx="46085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2123728" y="3337407"/>
            <a:ext cx="4185134" cy="1999303"/>
          </a:xfrm>
          <a:custGeom>
            <a:avLst/>
            <a:gdLst>
              <a:gd name="connsiteX0" fmla="*/ 0 w 3377381"/>
              <a:gd name="connsiteY0" fmla="*/ 0 h 1430593"/>
              <a:gd name="connsiteX1" fmla="*/ 1592826 w 3377381"/>
              <a:gd name="connsiteY1" fmla="*/ 339213 h 1430593"/>
              <a:gd name="connsiteX2" fmla="*/ 3377381 w 3377381"/>
              <a:gd name="connsiteY2" fmla="*/ 1430593 h 143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7381" h="1430593">
                <a:moveTo>
                  <a:pt x="0" y="0"/>
                </a:moveTo>
                <a:cubicBezTo>
                  <a:pt x="514964" y="50390"/>
                  <a:pt x="1029929" y="100781"/>
                  <a:pt x="1592826" y="339213"/>
                </a:cubicBezTo>
                <a:cubicBezTo>
                  <a:pt x="2155723" y="577645"/>
                  <a:pt x="2766552" y="1004119"/>
                  <a:pt x="3377381" y="143059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66FF"/>
              </a:solidFill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2155836" y="1656529"/>
            <a:ext cx="3760838" cy="1666568"/>
          </a:xfrm>
          <a:custGeom>
            <a:avLst/>
            <a:gdLst>
              <a:gd name="connsiteX0" fmla="*/ 117987 w 3760838"/>
              <a:gd name="connsiteY0" fmla="*/ 1637071 h 1666568"/>
              <a:gd name="connsiteX1" fmla="*/ 0 w 3760838"/>
              <a:gd name="connsiteY1" fmla="*/ 1666568 h 1666568"/>
              <a:gd name="connsiteX2" fmla="*/ 2109019 w 3760838"/>
              <a:gd name="connsiteY2" fmla="*/ 1194620 h 1666568"/>
              <a:gd name="connsiteX3" fmla="*/ 3760838 w 3760838"/>
              <a:gd name="connsiteY3" fmla="*/ 0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838" h="1666568">
                <a:moveTo>
                  <a:pt x="117987" y="1637071"/>
                </a:moveTo>
                <a:lnTo>
                  <a:pt x="0" y="1666568"/>
                </a:lnTo>
                <a:cubicBezTo>
                  <a:pt x="331839" y="1592826"/>
                  <a:pt x="1482213" y="1472381"/>
                  <a:pt x="2109019" y="1194620"/>
                </a:cubicBezTo>
                <a:cubicBezTo>
                  <a:pt x="2735825" y="916859"/>
                  <a:pt x="3248331" y="458429"/>
                  <a:pt x="3760838" y="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253304" y="711931"/>
                <a:ext cx="21232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b="0" i="1" smtClean="0">
                          <a:latin typeface="Cambria Math"/>
                        </a:rPr>
                        <m:t>𝜂</m:t>
                      </m:r>
                      <m:r>
                        <a:rPr lang="en-US" altLang="ja-JP" sz="32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lang="ja-JP" alt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sz="3200" i="1">
                              <a:latin typeface="Cambria Math"/>
                            </a:rPr>
                            <m:t>𝛾</m:t>
                          </m:r>
                        </m:e>
                      </m:acc>
                      <m:r>
                        <a:rPr lang="en-US" altLang="ja-JP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304" y="711931"/>
                <a:ext cx="21232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6907339" y="5287720"/>
                <a:ext cx="5432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ja-JP" alt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sz="3600" b="0" i="1" smtClean="0">
                              <a:latin typeface="Cambria Math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339" y="5287720"/>
                <a:ext cx="54329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/>
          <p:cNvSpPr/>
          <p:nvPr/>
        </p:nvSpPr>
        <p:spPr>
          <a:xfrm>
            <a:off x="5117609" y="3337407"/>
            <a:ext cx="159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/>
              <a:t>Newtonian</a:t>
            </a:r>
            <a:endParaRPr lang="en-US" altLang="ja-JP" sz="2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599212" y="917865"/>
            <a:ext cx="2303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Shear thickening</a:t>
            </a:r>
            <a:endParaRPr lang="ja-JP" altLang="en-US" sz="2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4343958" y="5162928"/>
            <a:ext cx="2114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</a:rPr>
              <a:t>Shear thinning </a:t>
            </a:r>
            <a:endParaRPr lang="ja-JP" altLang="en-US" sz="24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58" y="1402483"/>
            <a:ext cx="1978448" cy="120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Users\teshi\Desktop\230px-Blackstrapmolass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84" y="3920198"/>
            <a:ext cx="1627818" cy="122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2781573" y="5930116"/>
            <a:ext cx="3593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/>
              <a:t>Elements of flow curve</a:t>
            </a:r>
            <a:endParaRPr lang="ja-JP" altLang="en-US" sz="28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2282797" y="5118443"/>
            <a:ext cx="21451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/>
              <a:t>http://ja.wikipedia.org/wiki/%E7%B3%96%E8%9C%9C</a:t>
            </a:r>
            <a:endParaRPr lang="ja-JP" altLang="en-US" sz="1100" dirty="0"/>
          </a:p>
        </p:txBody>
      </p:sp>
      <p:sp>
        <p:nvSpPr>
          <p:cNvPr id="6" name="正方形/長方形 5"/>
          <p:cNvSpPr/>
          <p:nvPr/>
        </p:nvSpPr>
        <p:spPr>
          <a:xfrm>
            <a:off x="4660573" y="2674399"/>
            <a:ext cx="2790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E. Brown and H. M. Jaeger, Rep. Prog. Phys. </a:t>
            </a:r>
            <a:r>
              <a:rPr lang="en-US" altLang="ja-JP" sz="1600" b="1" dirty="0"/>
              <a:t>77</a:t>
            </a:r>
            <a:r>
              <a:rPr lang="en-US" altLang="ja-JP" sz="1600" dirty="0"/>
              <a:t>, 046602 (2014).</a:t>
            </a:r>
            <a:endParaRPr lang="en-US" altLang="ja-JP" sz="1600" dirty="0">
              <a:effectLst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977" y="53163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275441F1-04FF-4757-BCC8-DCF79739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5897" y="6326365"/>
            <a:ext cx="2133600" cy="365125"/>
          </a:xfrm>
        </p:spPr>
        <p:txBody>
          <a:bodyPr/>
          <a:lstStyle/>
          <a:p>
            <a:fld id="{9AF6007E-AA09-42CC-9D09-4E0CBCB61B6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18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418058"/>
          </a:xfrm>
        </p:spPr>
        <p:txBody>
          <a:bodyPr>
            <a:noAutofit/>
          </a:bodyPr>
          <a:lstStyle/>
          <a:p>
            <a:r>
              <a:rPr lang="en-US" altLang="ja-JP" sz="2800" b="1" dirty="0"/>
              <a:t>Flow curves of suspensions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9671" y="307852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Y. </a:t>
            </a:r>
            <a:r>
              <a:rPr lang="en-US" altLang="ja-JP" dirty="0" err="1"/>
              <a:t>Otsubo</a:t>
            </a:r>
            <a:r>
              <a:rPr lang="en-US" altLang="ja-JP" dirty="0"/>
              <a:t> and R. K. </a:t>
            </a:r>
            <a:r>
              <a:rPr lang="en-US" altLang="ja-JP" dirty="0" err="1"/>
              <a:t>Prud’homme</a:t>
            </a:r>
            <a:r>
              <a:rPr lang="en-US" altLang="ja-JP" dirty="0"/>
              <a:t>, </a:t>
            </a:r>
            <a:r>
              <a:rPr lang="en-US" altLang="ja-JP" dirty="0" err="1"/>
              <a:t>Rheol</a:t>
            </a:r>
            <a:r>
              <a:rPr lang="en-US" altLang="ja-JP" dirty="0"/>
              <a:t>. </a:t>
            </a:r>
            <a:r>
              <a:rPr lang="en-US" altLang="ja-JP" dirty="0" err="1"/>
              <a:t>Acta</a:t>
            </a:r>
            <a:r>
              <a:rPr lang="en-US" altLang="ja-JP" dirty="0"/>
              <a:t> </a:t>
            </a:r>
            <a:r>
              <a:rPr lang="en-US" altLang="ja-JP" b="1" dirty="0"/>
              <a:t>33</a:t>
            </a:r>
            <a:r>
              <a:rPr lang="en-US" altLang="ja-JP" dirty="0"/>
              <a:t>, 29 (1994)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99593" y="6405348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Full range of the flow curves are deserved to be understood.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7921"/>
            <a:ext cx="4777432" cy="252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-15492" y="53163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9FD07-B3A4-4114-8FCB-A94420D1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030C64DE-E352-4569-AFB6-204BB0632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82800" y="3354313"/>
            <a:ext cx="5184790" cy="292735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EE375B5-C8AE-44A5-9370-4CB696AAF9B6}"/>
              </a:ext>
            </a:extLst>
          </p:cNvPr>
          <p:cNvSpPr/>
          <p:nvPr/>
        </p:nvSpPr>
        <p:spPr>
          <a:xfrm>
            <a:off x="1871464" y="616138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H. M. </a:t>
            </a:r>
            <a:r>
              <a:rPr lang="en-US" altLang="ja-JP" dirty="0" err="1"/>
              <a:t>Laun</a:t>
            </a:r>
            <a:r>
              <a:rPr lang="en-US" altLang="ja-JP" dirty="0"/>
              <a:t>, </a:t>
            </a:r>
            <a:r>
              <a:rPr lang="en-US" altLang="ja-JP" dirty="0" err="1"/>
              <a:t>Angew</a:t>
            </a:r>
            <a:r>
              <a:rPr lang="en-US" altLang="ja-JP" dirty="0"/>
              <a:t>. </a:t>
            </a:r>
            <a:r>
              <a:rPr lang="en-US" altLang="ja-JP" dirty="0" err="1"/>
              <a:t>Makromol</a:t>
            </a:r>
            <a:r>
              <a:rPr lang="en-US" altLang="ja-JP" dirty="0"/>
              <a:t>. Chem</a:t>
            </a:r>
            <a:r>
              <a:rPr lang="en-US" altLang="ja-JP" i="1" dirty="0"/>
              <a:t>. </a:t>
            </a:r>
            <a:r>
              <a:rPr lang="en-US" altLang="ja-JP" b="1" dirty="0"/>
              <a:t>123</a:t>
            </a:r>
            <a:r>
              <a:rPr lang="en-US" altLang="ja-JP" dirty="0"/>
              <a:t>, 335 (1984).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9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D38E99A5-8A02-4142-9321-D844F1401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27" y="1035439"/>
            <a:ext cx="7137034" cy="11740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2574" y="19140"/>
            <a:ext cx="8229600" cy="490066"/>
          </a:xfrm>
        </p:spPr>
        <p:txBody>
          <a:bodyPr>
            <a:noAutofit/>
          </a:bodyPr>
          <a:lstStyle/>
          <a:p>
            <a:r>
              <a:rPr kumimoji="1" lang="en-US" altLang="ja-JP" sz="2400" b="1" dirty="0"/>
              <a:t>Recent progress</a:t>
            </a:r>
            <a:r>
              <a:rPr lang="en-US" altLang="ja-JP" sz="2400" b="1" dirty="0"/>
              <a:t>: p</a:t>
            </a:r>
            <a:r>
              <a:rPr kumimoji="1" lang="en-US" altLang="ja-JP" sz="2400" b="1" dirty="0"/>
              <a:t>hysical origins of the two Newtonians</a:t>
            </a:r>
            <a:endParaRPr kumimoji="1" lang="ja-JP" alt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44" y="2549378"/>
            <a:ext cx="3677499" cy="275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086713" y="5275744"/>
                <a:ext cx="383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ja-JP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sz="2000" b="0" i="1" smtClean="0">
                              <a:latin typeface="Cambria Math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713" y="5275744"/>
                <a:ext cx="383888" cy="400110"/>
              </a:xfrm>
              <a:prstGeom prst="rect">
                <a:avLst/>
              </a:prstGeom>
              <a:blipFill>
                <a:blip r:embed="rId5"/>
                <a:stretch>
                  <a:fillRect r="-11111"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827584" y="6428024"/>
            <a:ext cx="7360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A. Ikeda, L. Berthier, and P. </a:t>
            </a:r>
            <a:r>
              <a:rPr lang="en-US" altLang="ja-JP" sz="2000" dirty="0" err="1"/>
              <a:t>Sollich</a:t>
            </a:r>
            <a:r>
              <a:rPr lang="en-US" altLang="ja-JP" sz="2000" dirty="0"/>
              <a:t>, Phys. Rev. </a:t>
            </a:r>
            <a:r>
              <a:rPr lang="en-US" altLang="ja-JP" sz="2000" dirty="0" err="1"/>
              <a:t>Lett</a:t>
            </a:r>
            <a:r>
              <a:rPr lang="en-US" altLang="ja-JP" sz="2000" dirty="0"/>
              <a:t>. </a:t>
            </a:r>
            <a:r>
              <a:rPr lang="en-US" altLang="ja-JP" sz="2000" b="1" dirty="0"/>
              <a:t>109</a:t>
            </a:r>
            <a:r>
              <a:rPr lang="en-US" altLang="ja-JP" sz="2000" dirty="0"/>
              <a:t>, 018301 (2012)</a:t>
            </a:r>
            <a:endParaRPr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109545" y="5996367"/>
                <a:ext cx="1800686" cy="431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ja-JP" alt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</m:acc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/>
                      </m:sSubSup>
                      <m:r>
                        <a:rPr lang="en-US" altLang="ja-JP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𝑃𝑒</m:t>
                      </m:r>
                      <m:r>
                        <a:rPr lang="en-US" altLang="ja-JP" sz="2000" i="1">
                          <a:solidFill>
                            <a:srgbClr val="0000FF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ja-JP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545" y="5996367"/>
                <a:ext cx="1800686" cy="43165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/>
          <p:cNvCxnSpPr/>
          <p:nvPr/>
        </p:nvCxnSpPr>
        <p:spPr>
          <a:xfrm flipV="1">
            <a:off x="3275856" y="4988255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49" y="2670660"/>
            <a:ext cx="2235677" cy="41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5802" y="548680"/>
            <a:ext cx="9278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✓ </a:t>
            </a:r>
            <a:r>
              <a:rPr kumimoji="1" lang="en-US" altLang="ja-JP" sz="2000" b="1" dirty="0"/>
              <a:t>Numerical simulations on </a:t>
            </a:r>
            <a:r>
              <a:rPr lang="en-US" altLang="ja-JP" sz="2000" b="1" dirty="0"/>
              <a:t>overdamped frictionless sheared  B</a:t>
            </a:r>
            <a:r>
              <a:rPr kumimoji="1" lang="en-US" altLang="ja-JP" sz="2000" b="1" dirty="0"/>
              <a:t>rownian particles</a:t>
            </a:r>
            <a:r>
              <a:rPr lang="en-US" altLang="ja-JP" b="1" dirty="0">
                <a:solidFill>
                  <a:srgbClr val="0000FF"/>
                </a:solidFill>
              </a:rPr>
              <a:t>.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65375" y="2181202"/>
            <a:ext cx="4290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00FF"/>
                </a:solidFill>
              </a:rPr>
              <a:t>✓ </a:t>
            </a:r>
            <a:r>
              <a:rPr lang="en-US" altLang="ja-JP" sz="2000" b="1" dirty="0">
                <a:solidFill>
                  <a:srgbClr val="0000FF"/>
                </a:solidFill>
              </a:rPr>
              <a:t>Time scale for thermal motions</a:t>
            </a:r>
            <a:endParaRPr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54229" y="3872711"/>
            <a:ext cx="3436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✓ </a:t>
            </a:r>
            <a:r>
              <a:rPr lang="en-US" altLang="ja-JP" sz="2000" b="1" dirty="0">
                <a:solidFill>
                  <a:srgbClr val="FF0000"/>
                </a:solidFill>
              </a:rPr>
              <a:t>Time scale for dissipation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79" y="4441960"/>
            <a:ext cx="1834870" cy="4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線矢印コネクタ 18"/>
          <p:cNvCxnSpPr/>
          <p:nvPr/>
        </p:nvCxnSpPr>
        <p:spPr>
          <a:xfrm flipV="1">
            <a:off x="4559506" y="5206317"/>
            <a:ext cx="0" cy="6299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076056" y="3029940"/>
            <a:ext cx="4091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u="sng" dirty="0">
                <a:solidFill>
                  <a:srgbClr val="0000FF"/>
                </a:solidFill>
              </a:rPr>
              <a:t>→  </a:t>
            </a:r>
            <a:r>
              <a:rPr lang="en-US" altLang="ja-JP" sz="2000" b="1" u="sng" dirty="0">
                <a:solidFill>
                  <a:srgbClr val="0000FF"/>
                </a:solidFill>
              </a:rPr>
              <a:t>Glass</a:t>
            </a:r>
            <a:r>
              <a:rPr lang="ja-JP" altLang="en-US" sz="2000" b="1" u="sng" dirty="0">
                <a:solidFill>
                  <a:srgbClr val="0000FF"/>
                </a:solidFill>
              </a:rPr>
              <a:t> </a:t>
            </a:r>
            <a:r>
              <a:rPr lang="en-US" altLang="ja-JP" sz="2000" b="1" u="sng" dirty="0">
                <a:solidFill>
                  <a:srgbClr val="0000FF"/>
                </a:solidFill>
              </a:rPr>
              <a:t>transition</a:t>
            </a:r>
          </a:p>
          <a:p>
            <a:r>
              <a:rPr lang="en-US" altLang="ja-JP" sz="2000" b="1" dirty="0">
                <a:solidFill>
                  <a:srgbClr val="0000FF"/>
                </a:solidFill>
              </a:rPr>
              <a:t>Characterized by thermal fluctuation</a:t>
            </a:r>
            <a:endParaRPr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076056" y="4845893"/>
            <a:ext cx="4415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u="sng" dirty="0">
                <a:solidFill>
                  <a:srgbClr val="FF0000"/>
                </a:solidFill>
              </a:rPr>
              <a:t>→  </a:t>
            </a:r>
            <a:r>
              <a:rPr lang="en-US" altLang="ja-JP" sz="2000" b="1" u="sng" dirty="0">
                <a:solidFill>
                  <a:srgbClr val="FF0000"/>
                </a:solidFill>
              </a:rPr>
              <a:t>Jamming</a:t>
            </a:r>
            <a:r>
              <a:rPr lang="ja-JP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ja-JP" sz="2000" b="1" u="sng" dirty="0">
                <a:solidFill>
                  <a:srgbClr val="FF0000"/>
                </a:solidFill>
              </a:rPr>
              <a:t>transition</a:t>
            </a:r>
          </a:p>
          <a:p>
            <a:r>
              <a:rPr lang="en-US" altLang="ja-JP" sz="2000" b="1" dirty="0">
                <a:solidFill>
                  <a:srgbClr val="FF0000"/>
                </a:solidFill>
              </a:rPr>
              <a:t>Characterized by interaction energy 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4216346" y="5976775"/>
                <a:ext cx="10980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ja-JP" alt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</m:acc>
                      <m:sSubSup>
                        <m:sSubSup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346" y="5976775"/>
                <a:ext cx="1098058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/>
          <p:cNvSpPr/>
          <p:nvPr/>
        </p:nvSpPr>
        <p:spPr>
          <a:xfrm>
            <a:off x="4892" y="531635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0276AC9-9EA9-4054-8782-EFF91CB9B9E0}"/>
              </a:ext>
            </a:extLst>
          </p:cNvPr>
          <p:cNvGrpSpPr/>
          <p:nvPr/>
        </p:nvGrpSpPr>
        <p:grpSpPr>
          <a:xfrm>
            <a:off x="6065249" y="1198829"/>
            <a:ext cx="417865" cy="410344"/>
            <a:chOff x="1466872" y="5595334"/>
            <a:chExt cx="417865" cy="410344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856C4BF-F02B-43C1-8D0A-9A5023B2A4F0}"/>
                </a:ext>
              </a:extLst>
            </p:cNvPr>
            <p:cNvCxnSpPr/>
            <p:nvPr/>
          </p:nvCxnSpPr>
          <p:spPr>
            <a:xfrm>
              <a:off x="1474393" y="5595334"/>
              <a:ext cx="410344" cy="41034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3AC2A5B2-EBE3-40C9-9A07-C3AD5FD4B577}"/>
                </a:ext>
              </a:extLst>
            </p:cNvPr>
            <p:cNvCxnSpPr/>
            <p:nvPr/>
          </p:nvCxnSpPr>
          <p:spPr>
            <a:xfrm flipH="1">
              <a:off x="1466872" y="5616576"/>
              <a:ext cx="383346" cy="35757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40F7131-E944-4DD9-89E8-5D1B87DA413F}"/>
              </a:ext>
            </a:extLst>
          </p:cNvPr>
          <p:cNvGrpSpPr/>
          <p:nvPr/>
        </p:nvGrpSpPr>
        <p:grpSpPr>
          <a:xfrm>
            <a:off x="1691680" y="1211406"/>
            <a:ext cx="417865" cy="410344"/>
            <a:chOff x="1466872" y="5595334"/>
            <a:chExt cx="417865" cy="410344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65DFBEA6-5DD8-4A81-B35F-6D46A7F3E5F6}"/>
                </a:ext>
              </a:extLst>
            </p:cNvPr>
            <p:cNvCxnSpPr/>
            <p:nvPr/>
          </p:nvCxnSpPr>
          <p:spPr>
            <a:xfrm>
              <a:off x="1474393" y="5595334"/>
              <a:ext cx="410344" cy="41034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13626613-AE80-4555-9E6D-7DF30B849717}"/>
                </a:ext>
              </a:extLst>
            </p:cNvPr>
            <p:cNvCxnSpPr/>
            <p:nvPr/>
          </p:nvCxnSpPr>
          <p:spPr>
            <a:xfrm flipH="1">
              <a:off x="1466872" y="5616576"/>
              <a:ext cx="383346" cy="35757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6EB2A48-277B-4D56-99A3-DFDF3111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30DADE6-48EF-4FB1-94DF-6A1E86149C65}"/>
                  </a:ext>
                </a:extLst>
              </p:cNvPr>
              <p:cNvSpPr/>
              <p:nvPr/>
            </p:nvSpPr>
            <p:spPr>
              <a:xfrm>
                <a:off x="3395785" y="3513645"/>
                <a:ext cx="1170449" cy="329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1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ja-JP" sz="1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</m:t>
                    </m:r>
                    <m:f>
                      <m:fPr>
                        <m:type m:val="skw"/>
                        <m:ctrlPr>
                          <a:rPr lang="el-GR" altLang="ja-JP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ja-JP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ja-JP" altLang="el-GR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altLang="ja-JP" sz="1400" dirty="0"/>
                  <a:t> )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30DADE6-48EF-4FB1-94DF-6A1E86149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785" y="3513645"/>
                <a:ext cx="1170449" cy="329642"/>
              </a:xfrm>
              <a:prstGeom prst="rect">
                <a:avLst/>
              </a:prstGeom>
              <a:blipFill>
                <a:blip r:embed="rId10"/>
                <a:stretch>
                  <a:fillRect t="-87037" r="-25521" b="-13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18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4500B26-F8B1-4286-A83C-FBE2D326D83A}"/>
              </a:ext>
            </a:extLst>
          </p:cNvPr>
          <p:cNvSpPr/>
          <p:nvPr/>
        </p:nvSpPr>
        <p:spPr>
          <a:xfrm>
            <a:off x="0" y="503218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E720072-49F0-47A1-B3AD-D026B4EB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044" y="41875"/>
            <a:ext cx="5139902" cy="346446"/>
          </a:xfrm>
        </p:spPr>
        <p:txBody>
          <a:bodyPr>
            <a:noAutofit/>
          </a:bodyPr>
          <a:lstStyle/>
          <a:p>
            <a:r>
              <a:rPr kumimoji="1" lang="en-US" altLang="ja-JP" sz="2400" b="1" dirty="0"/>
              <a:t>Two </a:t>
            </a:r>
            <a:r>
              <a:rPr kumimoji="1" lang="en-US" altLang="ja-JP" sz="2400" b="1" dirty="0" err="1"/>
              <a:t>yieldings</a:t>
            </a:r>
            <a:endParaRPr kumimoji="1" lang="ja-JP" altLang="en-US" sz="2400" b="1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16A55C7-A9EE-4F54-B544-90E58B738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728316"/>
            <a:ext cx="4464496" cy="3993159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2825A8-35E5-46D4-8A3E-D232BCC1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37EA4D-9780-4481-8EB9-F0AB1EA9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91"/>
            <a:ext cx="3563540" cy="266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0BDCD2-57EB-442D-9194-5C6C59064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69" y="605046"/>
            <a:ext cx="5034402" cy="4264114"/>
          </a:xfrm>
          <a:prstGeom prst="rect">
            <a:avLst/>
          </a:prstGeom>
        </p:spPr>
      </p:pic>
      <p:pic>
        <p:nvPicPr>
          <p:cNvPr id="9" name="コンテンツ プレースホルダー 5">
            <a:extLst>
              <a:ext uri="{FF2B5EF4-FFF2-40B4-BE49-F238E27FC236}">
                <a16:creationId xmlns:a16="http://schemas.microsoft.com/office/drawing/2014/main" id="{DF4F7F63-EADA-41A5-A8D1-7A1B6607D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032" y="4787280"/>
            <a:ext cx="3270626" cy="207072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F1392F-E89F-4768-8ED5-FCC9246D7BC5}"/>
              </a:ext>
            </a:extLst>
          </p:cNvPr>
          <p:cNvSpPr txBox="1"/>
          <p:nvPr/>
        </p:nvSpPr>
        <p:spPr>
          <a:xfrm>
            <a:off x="4288324" y="4469140"/>
            <a:ext cx="214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Green Kubo formula: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68E0251-3F8B-447D-B22F-0BD82B59A8E8}"/>
              </a:ext>
            </a:extLst>
          </p:cNvPr>
          <p:cNvSpPr txBox="1"/>
          <p:nvPr/>
        </p:nvSpPr>
        <p:spPr>
          <a:xfrm>
            <a:off x="6191325" y="526022"/>
            <a:ext cx="17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</a:t>
            </a:r>
            <a:r>
              <a:rPr kumimoji="1" lang="en-US" altLang="ja-JP" dirty="0"/>
              <a:t> intersection:</a:t>
            </a:r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E1FA917-781C-4060-AD10-F98591467439}"/>
              </a:ext>
            </a:extLst>
          </p:cNvPr>
          <p:cNvSpPr/>
          <p:nvPr/>
        </p:nvSpPr>
        <p:spPr>
          <a:xfrm>
            <a:off x="6176695" y="1908312"/>
            <a:ext cx="1764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The intersection:</a:t>
            </a: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6941B0-B29C-4D55-9BEA-A2C5844DEF0A}"/>
              </a:ext>
            </a:extLst>
          </p:cNvPr>
          <p:cNvSpPr/>
          <p:nvPr/>
        </p:nvSpPr>
        <p:spPr>
          <a:xfrm>
            <a:off x="6177660" y="3249191"/>
            <a:ext cx="1764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/>
              <a:t>The intersection:</a:t>
            </a:r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D3F6B2A-1DE5-4BC2-B58B-20766F40C726}"/>
                  </a:ext>
                </a:extLst>
              </p:cNvPr>
              <p:cNvSpPr/>
              <p:nvPr/>
            </p:nvSpPr>
            <p:spPr>
              <a:xfrm>
                <a:off x="3322227" y="2672207"/>
                <a:ext cx="383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ja-JP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ja-JP" altLang="en-US" sz="2000" b="0" i="1" smtClean="0">
                              <a:latin typeface="Cambria Math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ja-JP" altLang="en-US" sz="2000" dirty="0"/>
              </a:p>
            </p:txBody>
          </p:sp>
        </mc:Choice>
        <mc:Fallback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D3F6B2A-1DE5-4BC2-B58B-20766F40C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227" y="2672207"/>
                <a:ext cx="383888" cy="400110"/>
              </a:xfrm>
              <a:prstGeom prst="rect">
                <a:avLst/>
              </a:prstGeom>
              <a:blipFill>
                <a:blip r:embed="rId6"/>
                <a:stretch>
                  <a:fillRect r="-9524"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26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637464DE-7ED5-405B-BF89-2B8F16A5A1A9}"/>
              </a:ext>
            </a:extLst>
          </p:cNvPr>
          <p:cNvSpPr txBox="1">
            <a:spLocks/>
          </p:cNvSpPr>
          <p:nvPr/>
        </p:nvSpPr>
        <p:spPr>
          <a:xfrm>
            <a:off x="623629" y="-32494"/>
            <a:ext cx="7632847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0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3D46794-6D8A-4A8D-97E8-07D497E39987}"/>
              </a:ext>
            </a:extLst>
          </p:cNvPr>
          <p:cNvSpPr/>
          <p:nvPr/>
        </p:nvSpPr>
        <p:spPr>
          <a:xfrm>
            <a:off x="-6362" y="456329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D17180C-4080-458B-9B9F-AFA3A53C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29" y="908720"/>
            <a:ext cx="6237552" cy="71940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000FE83-7508-4805-B417-CAC812C9C29E}"/>
              </a:ext>
            </a:extLst>
          </p:cNvPr>
          <p:cNvSpPr/>
          <p:nvPr/>
        </p:nvSpPr>
        <p:spPr>
          <a:xfrm>
            <a:off x="1013867" y="6284985"/>
            <a:ext cx="6852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u="sng" dirty="0"/>
              <a:t>T. Kawasaki</a:t>
            </a:r>
            <a:r>
              <a:rPr lang="en-US" altLang="ja-JP" sz="2000" dirty="0"/>
              <a:t>, A. Ikeda, and L. </a:t>
            </a:r>
            <a:r>
              <a:rPr lang="en-US" altLang="ja-JP" sz="2000" dirty="0" err="1"/>
              <a:t>Berthier</a:t>
            </a:r>
            <a:r>
              <a:rPr lang="en-US" altLang="ja-JP" sz="2000" dirty="0"/>
              <a:t>, </a:t>
            </a:r>
            <a:r>
              <a:rPr lang="en-US" altLang="ja-JP" sz="2000" b="1" dirty="0"/>
              <a:t>EPL 107</a:t>
            </a:r>
            <a:r>
              <a:rPr lang="en-US" altLang="ja-JP" sz="2000" dirty="0"/>
              <a:t>, 28009 (2014).</a:t>
            </a:r>
            <a:r>
              <a:rPr lang="en-US" altLang="ja-JP" sz="2400" dirty="0"/>
              <a:t>  </a:t>
            </a:r>
            <a:endParaRPr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B16C2E-C54E-400E-B16E-CBC0A83C5FF1}"/>
              </a:ext>
            </a:extLst>
          </p:cNvPr>
          <p:cNvSpPr txBox="1"/>
          <p:nvPr/>
        </p:nvSpPr>
        <p:spPr>
          <a:xfrm>
            <a:off x="6519301" y="2588519"/>
            <a:ext cx="248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Experiments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B353C9-293F-444F-AAF0-C9AC4F54731D}"/>
              </a:ext>
            </a:extLst>
          </p:cNvPr>
          <p:cNvSpPr txBox="1"/>
          <p:nvPr/>
        </p:nvSpPr>
        <p:spPr>
          <a:xfrm>
            <a:off x="6359693" y="4759842"/>
            <a:ext cx="270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Our numerical simulations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B3A604C-E809-4A21-8F57-A986BC1C90CD}"/>
              </a:ext>
            </a:extLst>
          </p:cNvPr>
          <p:cNvGrpSpPr/>
          <p:nvPr/>
        </p:nvGrpSpPr>
        <p:grpSpPr>
          <a:xfrm>
            <a:off x="1610458" y="1380292"/>
            <a:ext cx="4824536" cy="4972449"/>
            <a:chOff x="1331640" y="404664"/>
            <a:chExt cx="5935146" cy="6407627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DB7F034-4A24-4AE4-BF7E-390D1725E833}"/>
                </a:ext>
              </a:extLst>
            </p:cNvPr>
            <p:cNvSpPr/>
            <p:nvPr/>
          </p:nvSpPr>
          <p:spPr>
            <a:xfrm>
              <a:off x="1475656" y="404664"/>
              <a:ext cx="36004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BB7B44E2-E7F3-4D15-90C2-F6B8C4D178F7}"/>
                </a:ext>
              </a:extLst>
            </p:cNvPr>
            <p:cNvGrpSpPr/>
            <p:nvPr/>
          </p:nvGrpSpPr>
          <p:grpSpPr>
            <a:xfrm>
              <a:off x="1475655" y="903870"/>
              <a:ext cx="5791131" cy="5908421"/>
              <a:chOff x="1383777" y="913023"/>
              <a:chExt cx="5791131" cy="5908421"/>
            </a:xfrm>
          </p:grpSpPr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B06B2E44-CAF4-4BC4-8F35-27ABDD6413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777" y="913023"/>
                <a:ext cx="5791131" cy="5908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117A3BC6-6A22-408C-9694-828BAF9F7330}"/>
                  </a:ext>
                </a:extLst>
              </p:cNvPr>
              <p:cNvSpPr/>
              <p:nvPr/>
            </p:nvSpPr>
            <p:spPr>
              <a:xfrm>
                <a:off x="1475656" y="3501008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6D23D41-36D9-4F95-9405-723A05B565FD}"/>
                </a:ext>
              </a:extLst>
            </p:cNvPr>
            <p:cNvSpPr/>
            <p:nvPr/>
          </p:nvSpPr>
          <p:spPr>
            <a:xfrm>
              <a:off x="1331640" y="751127"/>
              <a:ext cx="625055" cy="373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4769699-5644-4F08-88D9-879A7B769893}"/>
              </a:ext>
            </a:extLst>
          </p:cNvPr>
          <p:cNvGrpSpPr/>
          <p:nvPr/>
        </p:nvGrpSpPr>
        <p:grpSpPr>
          <a:xfrm>
            <a:off x="5308879" y="997650"/>
            <a:ext cx="417865" cy="410344"/>
            <a:chOff x="1466872" y="5595334"/>
            <a:chExt cx="417865" cy="410344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2ACD506-F128-4A07-AC34-4F0BC36B1ECA}"/>
                </a:ext>
              </a:extLst>
            </p:cNvPr>
            <p:cNvCxnSpPr/>
            <p:nvPr/>
          </p:nvCxnSpPr>
          <p:spPr>
            <a:xfrm>
              <a:off x="1474393" y="5595334"/>
              <a:ext cx="410344" cy="41034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3A907389-627A-4EEC-B411-043FE4C611D0}"/>
                </a:ext>
              </a:extLst>
            </p:cNvPr>
            <p:cNvCxnSpPr/>
            <p:nvPr/>
          </p:nvCxnSpPr>
          <p:spPr>
            <a:xfrm flipH="1">
              <a:off x="1466872" y="5616576"/>
              <a:ext cx="383346" cy="35757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58E17A6-AD13-4E63-8A97-1973481F3552}"/>
              </a:ext>
            </a:extLst>
          </p:cNvPr>
          <p:cNvSpPr/>
          <p:nvPr/>
        </p:nvSpPr>
        <p:spPr>
          <a:xfrm>
            <a:off x="10927" y="523053"/>
            <a:ext cx="4676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00FF"/>
                </a:solidFill>
              </a:rPr>
              <a:t>✓ </a:t>
            </a:r>
            <a:r>
              <a:rPr lang="en-US" altLang="ja-JP" sz="2000" dirty="0">
                <a:solidFill>
                  <a:srgbClr val="0000FF"/>
                </a:solidFill>
              </a:rPr>
              <a:t>Adding inertia to</a:t>
            </a:r>
            <a:r>
              <a:rPr lang="en-US" altLang="ja-JP" sz="2000" b="1" dirty="0">
                <a:solidFill>
                  <a:srgbClr val="0000FF"/>
                </a:solidFill>
              </a:rPr>
              <a:t> </a:t>
            </a:r>
            <a:r>
              <a:rPr lang="en-US" altLang="ja-JP" sz="2000" dirty="0">
                <a:solidFill>
                  <a:srgbClr val="0000FF"/>
                </a:solidFill>
              </a:rPr>
              <a:t>Ikeda et al., PRL (2012)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1" name="タイトル 20">
            <a:extLst>
              <a:ext uri="{FF2B5EF4-FFF2-40B4-BE49-F238E27FC236}">
                <a16:creationId xmlns:a16="http://schemas.microsoft.com/office/drawing/2014/main" id="{D2F34B46-DC78-4C01-967E-932A81EE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792"/>
            <a:ext cx="8229600" cy="181691"/>
          </a:xfrm>
        </p:spPr>
        <p:txBody>
          <a:bodyPr>
            <a:noAutofit/>
          </a:bodyPr>
          <a:lstStyle/>
          <a:p>
            <a:r>
              <a:rPr lang="en-US" altLang="ja-JP" sz="2800" b="1" dirty="0"/>
              <a:t>Adding inertia to the simple model </a:t>
            </a:r>
            <a:endParaRPr lang="ja-JP" altLang="en-US" sz="2800" b="1" dirty="0"/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6F04D6B8-549C-4DFC-88EA-4E77522E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354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8" y="-137727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</a:rPr>
              <a:t>Discontinuous shear thickening by experiments</a:t>
            </a:r>
            <a:endParaRPr kumimoji="1" lang="ja-JP" altLang="en-US" sz="24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-6362" y="456329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63688" y="5593963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H. M. </a:t>
            </a:r>
            <a:r>
              <a:rPr lang="en-US" altLang="ja-JP" sz="2000" dirty="0" err="1"/>
              <a:t>Laun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Angew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Makromol</a:t>
            </a:r>
            <a:r>
              <a:rPr lang="en-US" altLang="ja-JP" sz="2000" dirty="0"/>
              <a:t>. Chem</a:t>
            </a:r>
            <a:r>
              <a:rPr lang="en-US" altLang="ja-JP" sz="2000" i="1" dirty="0"/>
              <a:t>. </a:t>
            </a:r>
            <a:r>
              <a:rPr lang="en-US" altLang="ja-JP" sz="2000" b="1" dirty="0"/>
              <a:t>123</a:t>
            </a:r>
            <a:r>
              <a:rPr lang="en-US" altLang="ja-JP" sz="2000" dirty="0"/>
              <a:t>, 335 (1984).</a:t>
            </a:r>
            <a:endParaRPr lang="ja-JP" altLang="en-US" sz="2000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1172239"/>
            <a:ext cx="7294934" cy="411874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9512" y="578779"/>
            <a:ext cx="428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9900"/>
                </a:solidFill>
              </a:rPr>
              <a:t>✓</a:t>
            </a:r>
            <a:r>
              <a:rPr lang="en-US" altLang="ja-JP" sz="2400" b="1" dirty="0">
                <a:solidFill>
                  <a:srgbClr val="009900"/>
                </a:solidFill>
              </a:rPr>
              <a:t>Latex dispersion (experiment)</a:t>
            </a:r>
            <a:endParaRPr lang="ja-JP" altLang="en-US" sz="2400" b="1" dirty="0">
              <a:solidFill>
                <a:srgbClr val="0099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9512" y="6038107"/>
            <a:ext cx="8976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Discontinuous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</a:rPr>
              <a:t>shear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</a:rPr>
              <a:t>thickening is not reproduced by our earlier model [</a:t>
            </a:r>
            <a:r>
              <a:rPr lang="en-US" altLang="ja-JP" sz="2400" dirty="0">
                <a:solidFill>
                  <a:srgbClr val="FF0000"/>
                </a:solidFill>
              </a:rPr>
              <a:t>T. K, A. Ikeda, and L. Berthier, </a:t>
            </a:r>
            <a:r>
              <a:rPr lang="en-US" altLang="ja-JP" sz="2400" b="1" dirty="0">
                <a:solidFill>
                  <a:srgbClr val="FF0000"/>
                </a:solidFill>
              </a:rPr>
              <a:t>EPL 107</a:t>
            </a:r>
            <a:r>
              <a:rPr lang="en-US" altLang="ja-JP" sz="2400" dirty="0">
                <a:solidFill>
                  <a:srgbClr val="FF0000"/>
                </a:solidFill>
              </a:rPr>
              <a:t>, 28009 (2014)</a:t>
            </a:r>
            <a:r>
              <a:rPr lang="en-US" altLang="ja-JP" sz="2400" b="1" dirty="0">
                <a:solidFill>
                  <a:srgbClr val="FF0000"/>
                </a:solidFill>
              </a:rPr>
              <a:t>].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ADF253-4837-4675-9363-68D3CEF9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13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6900" y="47206"/>
            <a:ext cx="8229600" cy="346050"/>
          </a:xfrm>
        </p:spPr>
        <p:txBody>
          <a:bodyPr>
            <a:no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50000"/>
                  </a:schemeClr>
                </a:solidFill>
              </a:rPr>
              <a:t>Discontinuous shear thickening by computer simulations</a:t>
            </a:r>
            <a:endParaRPr kumimoji="1" lang="ja-JP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52" y="436473"/>
            <a:ext cx="9162367" cy="45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11583" y="660524"/>
            <a:ext cx="5199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0000FF"/>
                </a:solidFill>
              </a:rPr>
              <a:t>✓</a:t>
            </a:r>
            <a:r>
              <a:rPr lang="en-US" altLang="ja-JP" sz="2000" b="1" dirty="0">
                <a:solidFill>
                  <a:srgbClr val="0000FF"/>
                </a:solidFill>
              </a:rPr>
              <a:t>Recent observations (Numerical simulations)</a:t>
            </a:r>
            <a:endParaRPr lang="ja-JP" altLang="en-US" sz="2000" b="1" dirty="0">
              <a:solidFill>
                <a:srgbClr val="0000FF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16482" y="1296232"/>
            <a:ext cx="4935381" cy="4817030"/>
            <a:chOff x="-191340" y="1318725"/>
            <a:chExt cx="4935381" cy="481703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00" y="1318725"/>
              <a:ext cx="3706824" cy="280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591508" y="4080107"/>
              <a:ext cx="41525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R. </a:t>
              </a:r>
              <a:r>
                <a:rPr lang="en-US" altLang="ja-JP" dirty="0" err="1"/>
                <a:t>Seto</a:t>
              </a:r>
              <a:r>
                <a:rPr lang="en-US" altLang="ja-JP" dirty="0"/>
                <a:t> et al., PRL</a:t>
              </a:r>
              <a:r>
                <a:rPr lang="ja-JP" altLang="en-US" dirty="0"/>
                <a:t> </a:t>
              </a:r>
              <a:r>
                <a:rPr lang="en-US" altLang="ja-JP" b="1" dirty="0"/>
                <a:t>111</a:t>
              </a:r>
              <a:r>
                <a:rPr lang="en-US" altLang="ja-JP" dirty="0"/>
                <a:t>, 218301 (2013).</a:t>
              </a:r>
              <a:endParaRPr lang="ja-JP" altLang="en-US" dirty="0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386900" y="4504539"/>
              <a:ext cx="3815596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>
                  <a:solidFill>
                    <a:srgbClr val="FF0000"/>
                  </a:solidFill>
                </a:rPr>
                <a:t>・</a:t>
              </a:r>
              <a:r>
                <a:rPr lang="en-US" altLang="ja-JP" sz="2000" dirty="0">
                  <a:solidFill>
                    <a:srgbClr val="FF0000"/>
                  </a:solidFill>
                </a:rPr>
                <a:t>inertia ×</a:t>
              </a:r>
            </a:p>
            <a:p>
              <a:r>
                <a:rPr lang="ja-JP" altLang="en-US" sz="2000" dirty="0">
                  <a:solidFill>
                    <a:srgbClr val="FF0000"/>
                  </a:solidFill>
                </a:rPr>
                <a:t>・</a:t>
              </a:r>
              <a:r>
                <a:rPr lang="en-US" altLang="ja-JP" sz="2000" dirty="0">
                  <a:solidFill>
                    <a:srgbClr val="FF0000"/>
                  </a:solidFill>
                </a:rPr>
                <a:t>tangential friction </a:t>
              </a:r>
              <a:r>
                <a:rPr lang="ja-JP" altLang="en-US" sz="2000" dirty="0">
                  <a:solidFill>
                    <a:srgbClr val="FF0000"/>
                  </a:solidFill>
                </a:rPr>
                <a:t>○</a:t>
              </a:r>
              <a:endParaRPr lang="en-US" altLang="ja-JP" sz="2000" dirty="0">
                <a:solidFill>
                  <a:srgbClr val="FF0000"/>
                </a:solidFill>
              </a:endParaRPr>
            </a:p>
            <a:p>
              <a:r>
                <a:rPr lang="ja-JP" altLang="en-US" sz="2000" dirty="0">
                  <a:solidFill>
                    <a:srgbClr val="FF0000"/>
                  </a:solidFill>
                </a:rPr>
                <a:t>・</a:t>
              </a:r>
              <a:r>
                <a:rPr lang="en-US" altLang="ja-JP" sz="2000" dirty="0">
                  <a:solidFill>
                    <a:srgbClr val="FF0000"/>
                  </a:solidFill>
                </a:rPr>
                <a:t>contact repulsive force</a:t>
              </a:r>
              <a:r>
                <a:rPr lang="ja-JP" altLang="en-US" sz="2000" dirty="0">
                  <a:solidFill>
                    <a:srgbClr val="FF0000"/>
                  </a:solidFill>
                </a:rPr>
                <a:t>○</a:t>
              </a:r>
              <a:endParaRPr lang="en-US" altLang="ja-JP" sz="2000" dirty="0">
                <a:solidFill>
                  <a:srgbClr val="FF0000"/>
                </a:solidFill>
              </a:endParaRPr>
            </a:p>
            <a:p>
              <a:r>
                <a:rPr lang="ja-JP" altLang="en-US" sz="2000" dirty="0">
                  <a:solidFill>
                    <a:srgbClr val="FF0000"/>
                  </a:solidFill>
                </a:rPr>
                <a:t>・</a:t>
              </a:r>
              <a:r>
                <a:rPr lang="en-US" altLang="ja-JP" sz="2000" dirty="0">
                  <a:solidFill>
                    <a:srgbClr val="FF0000"/>
                  </a:solidFill>
                </a:rPr>
                <a:t>electro static force</a:t>
              </a:r>
              <a:r>
                <a:rPr lang="ja-JP" altLang="en-US" sz="2000" dirty="0">
                  <a:solidFill>
                    <a:srgbClr val="FF0000"/>
                  </a:solidFill>
                </a:rPr>
                <a:t>○</a:t>
              </a:r>
              <a:endParaRPr lang="en-US" altLang="ja-JP" sz="2000" dirty="0">
                <a:solidFill>
                  <a:srgbClr val="FF0000"/>
                </a:solidFill>
              </a:endParaRPr>
            </a:p>
            <a:p>
              <a:r>
                <a:rPr lang="ja-JP" altLang="en-US" sz="2000" dirty="0">
                  <a:solidFill>
                    <a:srgbClr val="FF0000"/>
                  </a:solidFill>
                </a:rPr>
                <a:t>・</a:t>
              </a:r>
              <a:r>
                <a:rPr lang="en-US" altLang="ja-JP" sz="2000" dirty="0">
                  <a:solidFill>
                    <a:srgbClr val="FF0000"/>
                  </a:solidFill>
                </a:rPr>
                <a:t>hydrodynamic lubrication force</a:t>
              </a:r>
              <a:r>
                <a:rPr lang="ja-JP" altLang="en-US" sz="2000" dirty="0">
                  <a:solidFill>
                    <a:srgbClr val="FF0000"/>
                  </a:solidFill>
                </a:rPr>
                <a:t>○</a:t>
              </a:r>
              <a:endParaRPr lang="en-US" altLang="ja-JP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667775" y="3787060"/>
              <a:ext cx="1145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Shear rate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-191340" y="2667581"/>
              <a:ext cx="973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viscosity</a:t>
              </a:r>
              <a:endParaRPr kumimoji="1" lang="ja-JP" altLang="en-US" dirty="0"/>
            </a:p>
          </p:txBody>
        </p:sp>
      </p:grp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64E55FC2-139F-45B3-A7FA-EAD9C033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07E-AA09-42CC-9D09-4E0CBCB61B6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03C8E04-363D-4E3C-9690-861EF5CAF7C2}"/>
              </a:ext>
            </a:extLst>
          </p:cNvPr>
          <p:cNvGrpSpPr/>
          <p:nvPr/>
        </p:nvGrpSpPr>
        <p:grpSpPr>
          <a:xfrm>
            <a:off x="4833754" y="1309946"/>
            <a:ext cx="4381724" cy="4558411"/>
            <a:chOff x="4327240" y="1264220"/>
            <a:chExt cx="4381724" cy="4558411"/>
          </a:xfrm>
        </p:grpSpPr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AB1B9CA0-C36D-4020-ADF3-64940AD62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070" y="1264220"/>
              <a:ext cx="3112194" cy="278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CD9896F8-9FD3-449F-91FF-900925146A60}"/>
                </a:ext>
              </a:extLst>
            </p:cNvPr>
            <p:cNvSpPr/>
            <p:nvPr/>
          </p:nvSpPr>
          <p:spPr>
            <a:xfrm>
              <a:off x="4519288" y="4106431"/>
              <a:ext cx="41896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M. </a:t>
              </a:r>
              <a:r>
                <a:rPr lang="en-US" altLang="ja-JP" dirty="0" err="1"/>
                <a:t>Otsuki</a:t>
              </a:r>
              <a:r>
                <a:rPr lang="en-US" altLang="ja-JP" dirty="0"/>
                <a:t> and H. Hayakawa, PRE </a:t>
              </a:r>
              <a:r>
                <a:rPr lang="en-US" altLang="ja-JP" b="1" dirty="0"/>
                <a:t>83</a:t>
              </a:r>
              <a:r>
                <a:rPr lang="en-US" altLang="ja-JP" dirty="0"/>
                <a:t>, 051301 (2011).</a:t>
              </a:r>
              <a:endParaRPr lang="ja-JP" altLang="en-US" dirty="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73FA605-3E53-4121-A623-E513AED270ED}"/>
                </a:ext>
              </a:extLst>
            </p:cNvPr>
            <p:cNvSpPr/>
            <p:nvPr/>
          </p:nvSpPr>
          <p:spPr>
            <a:xfrm>
              <a:off x="4788024" y="4806968"/>
              <a:ext cx="36724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solidFill>
                    <a:srgbClr val="FF0000"/>
                  </a:solidFill>
                </a:rPr>
                <a:t>・</a:t>
              </a:r>
              <a:r>
                <a:rPr lang="en-US" altLang="ja-JP" sz="2000" dirty="0">
                  <a:solidFill>
                    <a:srgbClr val="FF0000"/>
                  </a:solidFill>
                </a:rPr>
                <a:t>inertia</a:t>
              </a:r>
              <a:r>
                <a:rPr lang="ja-JP" altLang="en-US" sz="2000" dirty="0">
                  <a:solidFill>
                    <a:srgbClr val="FF0000"/>
                  </a:solidFill>
                </a:rPr>
                <a:t>○</a:t>
              </a:r>
              <a:endParaRPr lang="en-US" altLang="ja-JP" sz="2000" dirty="0">
                <a:solidFill>
                  <a:srgbClr val="FF0000"/>
                </a:solidFill>
              </a:endParaRPr>
            </a:p>
            <a:p>
              <a:r>
                <a:rPr lang="ja-JP" altLang="en-US" sz="2000" dirty="0">
                  <a:solidFill>
                    <a:srgbClr val="FF0000"/>
                  </a:solidFill>
                </a:rPr>
                <a:t>・</a:t>
              </a:r>
              <a:r>
                <a:rPr lang="en-US" altLang="ja-JP" sz="2000" dirty="0">
                  <a:solidFill>
                    <a:srgbClr val="FF0000"/>
                  </a:solidFill>
                </a:rPr>
                <a:t>tangential friction</a:t>
              </a:r>
              <a:r>
                <a:rPr lang="ja-JP" altLang="en-US" sz="2000" dirty="0">
                  <a:solidFill>
                    <a:srgbClr val="FF0000"/>
                  </a:solidFill>
                </a:rPr>
                <a:t>○</a:t>
              </a:r>
              <a:endParaRPr lang="en-US" altLang="ja-JP" sz="2000" dirty="0">
                <a:solidFill>
                  <a:srgbClr val="FF0000"/>
                </a:solidFill>
              </a:endParaRPr>
            </a:p>
            <a:p>
              <a:r>
                <a:rPr lang="ja-JP" altLang="en-US" sz="2000" dirty="0">
                  <a:solidFill>
                    <a:srgbClr val="FF0000"/>
                  </a:solidFill>
                </a:rPr>
                <a:t>・</a:t>
              </a:r>
              <a:r>
                <a:rPr lang="en-US" altLang="ja-JP" sz="2000" dirty="0">
                  <a:solidFill>
                    <a:srgbClr val="FF0000"/>
                  </a:solidFill>
                </a:rPr>
                <a:t>contact repulsive force</a:t>
              </a:r>
              <a:r>
                <a:rPr lang="ja-JP" altLang="en-US" sz="2000" dirty="0">
                  <a:solidFill>
                    <a:srgbClr val="FF0000"/>
                  </a:solidFill>
                </a:rPr>
                <a:t>○</a:t>
              </a:r>
              <a:endParaRPr lang="en-US" altLang="ja-JP" sz="2000" dirty="0">
                <a:solidFill>
                  <a:srgbClr val="FF0000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809320E-EA58-4295-8CB9-1FF1A48498AA}"/>
                </a:ext>
              </a:extLst>
            </p:cNvPr>
            <p:cNvSpPr txBox="1"/>
            <p:nvPr/>
          </p:nvSpPr>
          <p:spPr>
            <a:xfrm>
              <a:off x="4327240" y="2594813"/>
              <a:ext cx="720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stress</a:t>
              </a:r>
              <a:endParaRPr kumimoji="1" lang="ja-JP" altLang="en-US" dirty="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EF818ED-D948-4672-B574-6DA6EAD005B4}"/>
                </a:ext>
              </a:extLst>
            </p:cNvPr>
            <p:cNvSpPr txBox="1"/>
            <p:nvPr/>
          </p:nvSpPr>
          <p:spPr>
            <a:xfrm>
              <a:off x="6732240" y="3792769"/>
              <a:ext cx="1145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Shear rate</a:t>
              </a:r>
              <a:endParaRPr kumimoji="1" lang="ja-JP" altLang="en-US" dirty="0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8C7A052-2B1E-44F0-85AA-8AB5E3D0816C}"/>
              </a:ext>
            </a:extLst>
          </p:cNvPr>
          <p:cNvSpPr txBox="1"/>
          <p:nvPr/>
        </p:nvSpPr>
        <p:spPr>
          <a:xfrm>
            <a:off x="5656849" y="896146"/>
            <a:ext cx="165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Granular model</a:t>
            </a:r>
            <a:endParaRPr kumimoji="1" lang="ja-JP" altLang="en-US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87A6985-CDDD-4DA4-9807-95FE0BF4D83D}"/>
              </a:ext>
            </a:extLst>
          </p:cNvPr>
          <p:cNvSpPr/>
          <p:nvPr/>
        </p:nvSpPr>
        <p:spPr>
          <a:xfrm>
            <a:off x="8017521" y="2454714"/>
            <a:ext cx="1197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Bagnold law</a:t>
            </a:r>
            <a:endParaRPr lang="ja-JP" altLang="en-US" sz="16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2A1BBB-4F9A-41BA-8A05-5FF5D0BB3840}"/>
              </a:ext>
            </a:extLst>
          </p:cNvPr>
          <p:cNvSpPr/>
          <p:nvPr/>
        </p:nvSpPr>
        <p:spPr>
          <a:xfrm>
            <a:off x="320861" y="6460075"/>
            <a:ext cx="8502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Yet, most experiments study soft colloidal particles subject to thermal fluctuations.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526A49-2225-4895-9CEA-F02CC775F0FA}"/>
              </a:ext>
            </a:extLst>
          </p:cNvPr>
          <p:cNvSpPr/>
          <p:nvPr/>
        </p:nvSpPr>
        <p:spPr>
          <a:xfrm>
            <a:off x="649149" y="971480"/>
            <a:ext cx="3028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Non-Brownian colloidal model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093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2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24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216053</TotalTime>
  <Words>1575</Words>
  <Application>Microsoft Office PowerPoint</Application>
  <PresentationFormat>画面に合わせる (4:3)</PresentationFormat>
  <Paragraphs>221</Paragraphs>
  <Slides>22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CMBX9</vt:lpstr>
      <vt:lpstr>CMR10</vt:lpstr>
      <vt:lpstr>CMR9</vt:lpstr>
      <vt:lpstr>ＭＳ Ｐゴシック</vt:lpstr>
      <vt:lpstr>Arial</vt:lpstr>
      <vt:lpstr>Calibri</vt:lpstr>
      <vt:lpstr>Cambria Math</vt:lpstr>
      <vt:lpstr>Office ​​テーマ</vt:lpstr>
      <vt:lpstr>Discontinuous shear-thickening in Brownian suspensions</vt:lpstr>
      <vt:lpstr>Suspension rheology</vt:lpstr>
      <vt:lpstr>Elements of flow curve</vt:lpstr>
      <vt:lpstr>Flow curves of suspensions</vt:lpstr>
      <vt:lpstr>Recent progress: physical origins of the two Newtonians</vt:lpstr>
      <vt:lpstr>Two yieldings</vt:lpstr>
      <vt:lpstr>Adding inertia to the simple model </vt:lpstr>
      <vt:lpstr>Discontinuous shear thickening by experiments</vt:lpstr>
      <vt:lpstr>Discontinuous shear thickening by computer simulations</vt:lpstr>
      <vt:lpstr>Purpose of the present study</vt:lpstr>
      <vt:lpstr>Note: Recent work by Mari et al.</vt:lpstr>
      <vt:lpstr>Numerical methods</vt:lpstr>
      <vt:lpstr>Density dependence of the flow curve with frictional Brownian particles</vt:lpstr>
      <vt:lpstr>Changing dimensionless temperature</vt:lpstr>
      <vt:lpstr>Scaling law</vt:lpstr>
      <vt:lpstr>Discussion</vt:lpstr>
      <vt:lpstr>DST in Brownian suspensions</vt:lpstr>
      <vt:lpstr>Discontinuous shear thickening for different temperatures</vt:lpstr>
      <vt:lpstr>Comparisons to experiments</vt:lpstr>
      <vt:lpstr>Experiments vs simulations</vt:lpstr>
      <vt:lpstr>Hydrodynamic interaction is dominant in low density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law divergence of the viscosity in dense athermal suspensions by large scale computer simulations</dc:title>
  <dc:creator>teshi</dc:creator>
  <cp:lastModifiedBy>Kawasaki Takeshi</cp:lastModifiedBy>
  <cp:revision>1684</cp:revision>
  <cp:lastPrinted>2018-03-09T09:58:23Z</cp:lastPrinted>
  <dcterms:created xsi:type="dcterms:W3CDTF">2014-06-04T08:33:17Z</dcterms:created>
  <dcterms:modified xsi:type="dcterms:W3CDTF">2018-06-19T03:31:01Z</dcterms:modified>
</cp:coreProperties>
</file>