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84" r:id="rId2"/>
    <p:sldId id="442" r:id="rId3"/>
    <p:sldId id="389" r:id="rId4"/>
    <p:sldId id="425" r:id="rId5"/>
    <p:sldId id="429" r:id="rId6"/>
    <p:sldId id="378" r:id="rId7"/>
    <p:sldId id="377" r:id="rId8"/>
    <p:sldId id="426" r:id="rId9"/>
    <p:sldId id="431" r:id="rId10"/>
    <p:sldId id="438" r:id="rId11"/>
    <p:sldId id="363" r:id="rId12"/>
    <p:sldId id="437" r:id="rId13"/>
    <p:sldId id="439" r:id="rId14"/>
    <p:sldId id="393" r:id="rId15"/>
    <p:sldId id="432" r:id="rId16"/>
    <p:sldId id="433" r:id="rId17"/>
    <p:sldId id="440" r:id="rId18"/>
    <p:sldId id="434" r:id="rId19"/>
    <p:sldId id="403" r:id="rId20"/>
    <p:sldId id="407" r:id="rId21"/>
    <p:sldId id="435" r:id="rId22"/>
    <p:sldId id="441" r:id="rId23"/>
    <p:sldId id="443" r:id="rId24"/>
    <p:sldId id="444" r:id="rId25"/>
    <p:sldId id="413" r:id="rId26"/>
    <p:sldId id="410" r:id="rId27"/>
    <p:sldId id="417" r:id="rId28"/>
    <p:sldId id="418" r:id="rId29"/>
    <p:sldId id="414" r:id="rId30"/>
    <p:sldId id="401" r:id="rId31"/>
    <p:sldId id="415" r:id="rId32"/>
    <p:sldId id="395" r:id="rId3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CC9900"/>
    <a:srgbClr val="FFCC00"/>
    <a:srgbClr val="008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3" autoAdjust="0"/>
    <p:restoredTop sz="94640" autoAdjust="0"/>
  </p:normalViewPr>
  <p:slideViewPr>
    <p:cSldViewPr>
      <p:cViewPr varScale="1">
        <p:scale>
          <a:sx n="86" d="100"/>
          <a:sy n="86" d="100"/>
        </p:scale>
        <p:origin x="177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DB76A-0075-401F-BDFE-FC2DC838C4B9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41E00-1F49-4773-BD68-65DF5F3C0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56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862" y="1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2767D-F0C6-4722-BFAB-5DDC3DF87564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383" y="4776856"/>
            <a:ext cx="5436909" cy="39089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273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862" y="9428273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0FEFD-C676-4B07-ADAB-CBE361D58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77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0FEFD-C676-4B07-ADAB-CBE361D58A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62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0FEFD-C676-4B07-ADAB-CBE361D58A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55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0FEFD-C676-4B07-ADAB-CBE361D58AD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3F90-4CC8-4D79-BFC7-F989C044F0B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AAAA-33F0-4433-9561-F9BE52DB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8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3F90-4CC8-4D79-BFC7-F989C044F0B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AAAA-33F0-4433-9561-F9BE52DB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8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3F90-4CC8-4D79-BFC7-F989C044F0B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AAAA-33F0-4433-9561-F9BE52DB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3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3F90-4CC8-4D79-BFC7-F989C044F0B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AAAA-33F0-4433-9561-F9BE52DB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3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3F90-4CC8-4D79-BFC7-F989C044F0B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AAAA-33F0-4433-9561-F9BE52DB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3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3F90-4CC8-4D79-BFC7-F989C044F0B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AAAA-33F0-4433-9561-F9BE52DB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4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3F90-4CC8-4D79-BFC7-F989C044F0B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AAAA-33F0-4433-9561-F9BE52DB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3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3F90-4CC8-4D79-BFC7-F989C044F0B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AAAA-33F0-4433-9561-F9BE52DB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1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3F90-4CC8-4D79-BFC7-F989C044F0B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AAAA-33F0-4433-9561-F9BE52DB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0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3F90-4CC8-4D79-BFC7-F989C044F0B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AAAA-33F0-4433-9561-F9BE52DB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5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3F90-4CC8-4D79-BFC7-F989C044F0B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AAAA-33F0-4433-9561-F9BE52DB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7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B3F90-4CC8-4D79-BFC7-F989C044F0B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FAAAA-33F0-4433-9561-F9BE52DB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6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370.png"/><Relationship Id="rId18" Type="http://schemas.openxmlformats.org/officeDocument/2006/relationships/image" Target="../media/image29.png"/><Relationship Id="rId3" Type="http://schemas.openxmlformats.org/officeDocument/2006/relationships/image" Target="../media/image270.png"/><Relationship Id="rId7" Type="http://schemas.openxmlformats.org/officeDocument/2006/relationships/image" Target="../media/image310.png"/><Relationship Id="rId12" Type="http://schemas.openxmlformats.org/officeDocument/2006/relationships/image" Target="../media/image360.png"/><Relationship Id="rId17" Type="http://schemas.openxmlformats.org/officeDocument/2006/relationships/image" Target="../media/image28.png"/><Relationship Id="rId2" Type="http://schemas.openxmlformats.org/officeDocument/2006/relationships/image" Target="../media/image260.png"/><Relationship Id="rId16" Type="http://schemas.openxmlformats.org/officeDocument/2006/relationships/image" Target="../media/image2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0.png"/><Relationship Id="rId11" Type="http://schemas.openxmlformats.org/officeDocument/2006/relationships/image" Target="../media/image350.png"/><Relationship Id="rId5" Type="http://schemas.openxmlformats.org/officeDocument/2006/relationships/image" Target="../media/image290.png"/><Relationship Id="rId15" Type="http://schemas.openxmlformats.org/officeDocument/2006/relationships/image" Target="../media/image27.png"/><Relationship Id="rId10" Type="http://schemas.openxmlformats.org/officeDocument/2006/relationships/image" Target="../media/image340.png"/><Relationship Id="rId19" Type="http://schemas.openxmlformats.org/officeDocument/2006/relationships/image" Target="../media/image30.png"/><Relationship Id="rId4" Type="http://schemas.openxmlformats.org/officeDocument/2006/relationships/image" Target="../media/image280.png"/><Relationship Id="rId9" Type="http://schemas.openxmlformats.org/officeDocument/2006/relationships/image" Target="../media/image330.png"/><Relationship Id="rId14" Type="http://schemas.openxmlformats.org/officeDocument/2006/relationships/image" Target="../media/image3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emf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01.png"/><Relationship Id="rId7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2.png"/><Relationship Id="rId5" Type="http://schemas.openxmlformats.org/officeDocument/2006/relationships/image" Target="../media/image622.png"/><Relationship Id="rId4" Type="http://schemas.openxmlformats.org/officeDocument/2006/relationships/image" Target="../media/image611.png"/><Relationship Id="rId9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6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0.png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emf"/><Relationship Id="rId5" Type="http://schemas.openxmlformats.org/officeDocument/2006/relationships/image" Target="../media/image82.png"/><Relationship Id="rId10" Type="http://schemas.openxmlformats.org/officeDocument/2006/relationships/image" Target="../media/image110.png"/><Relationship Id="rId4" Type="http://schemas.openxmlformats.org/officeDocument/2006/relationships/image" Target="../media/image74.png"/><Relationship Id="rId9" Type="http://schemas.openxmlformats.org/officeDocument/2006/relationships/image" Target="../media/image7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7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1.png"/><Relationship Id="rId5" Type="http://schemas.openxmlformats.org/officeDocument/2006/relationships/image" Target="../media/image130.png"/><Relationship Id="rId4" Type="http://schemas.openxmlformats.org/officeDocument/2006/relationships/image" Target="../media/image77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0.png"/><Relationship Id="rId3" Type="http://schemas.openxmlformats.org/officeDocument/2006/relationships/image" Target="../media/image910.png"/><Relationship Id="rId7" Type="http://schemas.openxmlformats.org/officeDocument/2006/relationships/image" Target="../media/image7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0.png"/><Relationship Id="rId4" Type="http://schemas.openxmlformats.org/officeDocument/2006/relationships/image" Target="../media/image9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650.png"/><Relationship Id="rId3" Type="http://schemas.openxmlformats.org/officeDocument/2006/relationships/image" Target="../media/image551.png"/><Relationship Id="rId7" Type="http://schemas.openxmlformats.org/officeDocument/2006/relationships/image" Target="../media/image590.png"/><Relationship Id="rId12" Type="http://schemas.openxmlformats.org/officeDocument/2006/relationships/image" Target="../media/image6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0.png"/><Relationship Id="rId11" Type="http://schemas.openxmlformats.org/officeDocument/2006/relationships/image" Target="../media/image630.png"/><Relationship Id="rId5" Type="http://schemas.openxmlformats.org/officeDocument/2006/relationships/image" Target="../media/image570.png"/><Relationship Id="rId10" Type="http://schemas.openxmlformats.org/officeDocument/2006/relationships/image" Target="../media/image620.png"/><Relationship Id="rId4" Type="http://schemas.openxmlformats.org/officeDocument/2006/relationships/image" Target="../media/image560.png"/><Relationship Id="rId9" Type="http://schemas.openxmlformats.org/officeDocument/2006/relationships/image" Target="../media/image610.png"/><Relationship Id="rId14" Type="http://schemas.openxmlformats.org/officeDocument/2006/relationships/image" Target="../media/image6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0.png"/><Relationship Id="rId5" Type="http://schemas.openxmlformats.org/officeDocument/2006/relationships/image" Target="../media/image2.png"/><Relationship Id="rId4" Type="http://schemas.openxmlformats.org/officeDocument/2006/relationships/image" Target="../media/image46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0.png"/><Relationship Id="rId3" Type="http://schemas.openxmlformats.org/officeDocument/2006/relationships/image" Target="../media/image106.png"/><Relationship Id="rId7" Type="http://schemas.openxmlformats.org/officeDocument/2006/relationships/image" Target="../media/image69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8.png"/><Relationship Id="rId7" Type="http://schemas.openxmlformats.org/officeDocument/2006/relationships/image" Target="../media/image9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9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" t="8083" r="1869" b="19853"/>
          <a:stretch/>
        </p:blipFill>
        <p:spPr>
          <a:xfrm>
            <a:off x="0" y="0"/>
            <a:ext cx="9144000" cy="686077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0" y="1667739"/>
            <a:ext cx="9144000" cy="2308324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icroscopic theory for discontinuous shear thickening of frictional granular disks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9144000" cy="486610"/>
          </a:xfrm>
          <a:prstGeom prst="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"Rheology 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disordered particles – suspensions, glassy and granular materials", 22</a:t>
            </a:r>
            <a:r>
              <a:rPr lang="en-US" sz="1400" baseline="30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June, 2018</a:t>
            </a:r>
          </a:p>
          <a:p>
            <a:pPr algn="r"/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Kyoto University, Kyoto, Japan</a:t>
            </a:r>
            <a:endParaRPr lang="en-US" sz="1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5157192"/>
            <a:ext cx="9144000" cy="1231106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Kuniyasu Saitoh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Hayakawa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RACMaS, 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WPI-AIMR, Tohoku University</a:t>
            </a:r>
          </a:p>
          <a:p>
            <a:pPr algn="ctr"/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YITP, Kyoto University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19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" t="8083" r="1869" b="19853"/>
          <a:stretch/>
        </p:blipFill>
        <p:spPr>
          <a:xfrm>
            <a:off x="0" y="0"/>
            <a:ext cx="9144000" cy="686077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0" y="2793702"/>
            <a:ext cx="9144000" cy="923330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Contact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7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/>
          <p:cNvGrpSpPr/>
          <p:nvPr/>
        </p:nvGrpSpPr>
        <p:grpSpPr>
          <a:xfrm>
            <a:off x="4656582" y="3989163"/>
            <a:ext cx="4392488" cy="2679390"/>
            <a:chOff x="4656582" y="3845793"/>
            <a:chExt cx="4392488" cy="2679390"/>
          </a:xfrm>
        </p:grpSpPr>
        <p:sp>
          <p:nvSpPr>
            <p:cNvPr id="65" name="正方形/長方形 64"/>
            <p:cNvSpPr/>
            <p:nvPr/>
          </p:nvSpPr>
          <p:spPr>
            <a:xfrm>
              <a:off x="4656582" y="3845793"/>
              <a:ext cx="4392488" cy="26793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5079173" y="3966019"/>
              <a:ext cx="1828800" cy="1828800"/>
            </a:xfrm>
            <a:prstGeom prst="ellipse">
              <a:avLst/>
            </a:prstGeom>
            <a:solidFill>
              <a:schemeClr val="accent5">
                <a:lumMod val="50000"/>
                <a:alpha val="2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6807106" y="3966019"/>
              <a:ext cx="1828800" cy="1828800"/>
            </a:xfrm>
            <a:prstGeom prst="ellipse">
              <a:avLst/>
            </a:prstGeom>
            <a:solidFill>
              <a:schemeClr val="accent5">
                <a:lumMod val="50000"/>
                <a:alpha val="2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5079173" y="3966019"/>
              <a:ext cx="1828800" cy="182880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6807106" y="3966019"/>
              <a:ext cx="1828800" cy="182880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5970714" y="485756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7698647" y="485756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直線コネクタ 38"/>
            <p:cNvCxnSpPr/>
            <p:nvPr/>
          </p:nvCxnSpPr>
          <p:spPr>
            <a:xfrm>
              <a:off x="6007006" y="4880419"/>
              <a:ext cx="1691640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テキスト ボックス 39"/>
                <p:cNvSpPr txBox="1"/>
                <p:nvPr/>
              </p:nvSpPr>
              <p:spPr>
                <a:xfrm>
                  <a:off x="6146413" y="4211996"/>
                  <a:ext cx="169085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b="1" i="0" smtClean="0">
                                    <a:latin typeface="Cambria Math" panose="02040503050406030204" pitchFamily="18" charset="0"/>
                                  </a:rPr>
                                  <m:t>𝐫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6413" y="4211996"/>
                  <a:ext cx="169085" cy="21544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4286" r="-35714" b="-13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7249994" y="5289725"/>
                  <a:ext cx="167545" cy="2327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b="1" i="0" smtClean="0">
                                    <a:latin typeface="Cambria Math" panose="02040503050406030204" pitchFamily="18" charset="0"/>
                                  </a:rPr>
                                  <m:t>𝐫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1" name="テキスト ボックス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9994" y="5289725"/>
                  <a:ext cx="167545" cy="23275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4286" r="-35714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直線コネクタ 41"/>
            <p:cNvCxnSpPr/>
            <p:nvPr/>
          </p:nvCxnSpPr>
          <p:spPr>
            <a:xfrm flipV="1">
              <a:off x="5989359" y="4401526"/>
              <a:ext cx="391953" cy="485877"/>
            </a:xfrm>
            <a:prstGeom prst="line">
              <a:avLst/>
            </a:prstGeom>
            <a:ln w="6350">
              <a:solidFill>
                <a:schemeClr val="tx1"/>
              </a:solidFill>
              <a:prstDash val="soli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 flipH="1">
              <a:off x="7456732" y="4883358"/>
              <a:ext cx="253588" cy="599746"/>
            </a:xfrm>
            <a:prstGeom prst="line">
              <a:avLst/>
            </a:prstGeom>
            <a:ln w="6350">
              <a:solidFill>
                <a:schemeClr val="tx1"/>
              </a:solidFill>
              <a:prstDash val="soli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円弧 43"/>
            <p:cNvSpPr/>
            <p:nvPr/>
          </p:nvSpPr>
          <p:spPr>
            <a:xfrm>
              <a:off x="7481720" y="4649039"/>
              <a:ext cx="457200" cy="457200"/>
            </a:xfrm>
            <a:prstGeom prst="arc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円弧 44"/>
            <p:cNvSpPr/>
            <p:nvPr/>
          </p:nvSpPr>
          <p:spPr>
            <a:xfrm rot="5400000">
              <a:off x="7481720" y="4649039"/>
              <a:ext cx="457200" cy="457200"/>
            </a:xfrm>
            <a:prstGeom prst="arc">
              <a:avLst/>
            </a:prstGeom>
            <a:ln w="63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円弧 45"/>
            <p:cNvSpPr/>
            <p:nvPr/>
          </p:nvSpPr>
          <p:spPr>
            <a:xfrm rot="16200000">
              <a:off x="7481720" y="4649039"/>
              <a:ext cx="457200" cy="457200"/>
            </a:xfrm>
            <a:prstGeom prst="arc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円弧 46"/>
            <p:cNvSpPr/>
            <p:nvPr/>
          </p:nvSpPr>
          <p:spPr>
            <a:xfrm rot="10800000">
              <a:off x="5751437" y="4654843"/>
              <a:ext cx="457200" cy="457200"/>
            </a:xfrm>
            <a:prstGeom prst="arc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円弧 47"/>
            <p:cNvSpPr/>
            <p:nvPr/>
          </p:nvSpPr>
          <p:spPr>
            <a:xfrm rot="5400000">
              <a:off x="5751437" y="4654843"/>
              <a:ext cx="457200" cy="457200"/>
            </a:xfrm>
            <a:prstGeom prst="arc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円弧 48"/>
            <p:cNvSpPr/>
            <p:nvPr/>
          </p:nvSpPr>
          <p:spPr>
            <a:xfrm rot="16200000">
              <a:off x="5751437" y="4654843"/>
              <a:ext cx="457200" cy="457200"/>
            </a:xfrm>
            <a:prstGeom prst="arc">
              <a:avLst/>
            </a:prstGeom>
            <a:ln w="63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テキスト ボックス 49"/>
                <p:cNvSpPr txBox="1"/>
                <p:nvPr/>
              </p:nvSpPr>
              <p:spPr>
                <a:xfrm>
                  <a:off x="5621539" y="4998517"/>
                  <a:ext cx="24275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𝛚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0" name="テキスト ボックス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1539" y="4998517"/>
                  <a:ext cx="242759" cy="21544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0000" r="-2500" b="-13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テキスト ボックス 50"/>
                <p:cNvSpPr txBox="1"/>
                <p:nvPr/>
              </p:nvSpPr>
              <p:spPr>
                <a:xfrm>
                  <a:off x="7850781" y="4485081"/>
                  <a:ext cx="241220" cy="2327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𝛚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1" name="テキスト ボックス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0781" y="4485081"/>
                  <a:ext cx="241220" cy="23275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2821" r="-7692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テキスト ボックス 51"/>
                <p:cNvSpPr txBox="1"/>
                <p:nvPr/>
              </p:nvSpPr>
              <p:spPr>
                <a:xfrm>
                  <a:off x="5308483" y="5864713"/>
                  <a:ext cx="3439981" cy="5886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𝑛𝑖𝑗</m:t>
                          </m:r>
                        </m:sub>
                      </m:sSub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𝑡𝑖𝑗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𝛚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𝛚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14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𝑛𝑖𝑗</m:t>
                          </m:r>
                        </m:sub>
                      </m:sSub>
                    </m:oMath>
                  </a14:m>
                  <a:endParaRPr lang="en-US" sz="1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テキスト ボックス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8483" y="5864713"/>
                  <a:ext cx="3439981" cy="58862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55" b="-52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グループ化 17"/>
          <p:cNvGrpSpPr/>
          <p:nvPr/>
        </p:nvGrpSpPr>
        <p:grpSpPr>
          <a:xfrm>
            <a:off x="4656582" y="764704"/>
            <a:ext cx="4392488" cy="2998516"/>
            <a:chOff x="4656582" y="693342"/>
            <a:chExt cx="4392488" cy="2998516"/>
          </a:xfrm>
        </p:grpSpPr>
        <p:sp>
          <p:nvSpPr>
            <p:cNvPr id="3" name="正方形/長方形 2"/>
            <p:cNvSpPr/>
            <p:nvPr/>
          </p:nvSpPr>
          <p:spPr>
            <a:xfrm>
              <a:off x="4656582" y="693342"/>
              <a:ext cx="4392488" cy="29985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5076315" y="1190691"/>
              <a:ext cx="1828800" cy="1828800"/>
            </a:xfrm>
            <a:prstGeom prst="ellipse">
              <a:avLst/>
            </a:prstGeom>
            <a:solidFill>
              <a:schemeClr val="accent4">
                <a:lumMod val="50000"/>
                <a:alpha val="2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6804248" y="1190691"/>
              <a:ext cx="1828800" cy="1828800"/>
            </a:xfrm>
            <a:prstGeom prst="ellipse">
              <a:avLst/>
            </a:prstGeom>
            <a:solidFill>
              <a:schemeClr val="accent4">
                <a:lumMod val="50000"/>
                <a:alpha val="2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5076315" y="1190691"/>
              <a:ext cx="1828800" cy="182880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6804248" y="1190691"/>
              <a:ext cx="1828800" cy="182880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直線コネクタ 15"/>
            <p:cNvCxnSpPr/>
            <p:nvPr/>
          </p:nvCxnSpPr>
          <p:spPr>
            <a:xfrm>
              <a:off x="6804248" y="1066666"/>
              <a:ext cx="0" cy="13716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6905115" y="1066666"/>
              <a:ext cx="0" cy="13716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>
              <a:off x="6529928" y="1142122"/>
              <a:ext cx="274320" cy="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>
              <a:off x="6905115" y="1142122"/>
              <a:ext cx="274320" cy="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5558491" y="765350"/>
                  <a:ext cx="3005951" cy="2481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Particle overlap,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テキスト ボックス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8491" y="765350"/>
                  <a:ext cx="3005951" cy="24814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651" t="-17073" b="-341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円/楕円 22"/>
            <p:cNvSpPr/>
            <p:nvPr/>
          </p:nvSpPr>
          <p:spPr>
            <a:xfrm>
              <a:off x="5967856" y="208223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7695789" y="208223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直線コネクタ 24"/>
            <p:cNvCxnSpPr/>
            <p:nvPr/>
          </p:nvCxnSpPr>
          <p:spPr>
            <a:xfrm>
              <a:off x="6004148" y="2105091"/>
              <a:ext cx="1691640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5905403" y="1798903"/>
                  <a:ext cx="16908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6" name="テキスト ボックス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5403" y="1798903"/>
                  <a:ext cx="169084" cy="21544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8519" r="-7407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7634875" y="1790247"/>
                  <a:ext cx="167545" cy="2327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7" name="テキスト ボックス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4875" y="1790247"/>
                  <a:ext cx="167545" cy="23275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4286" r="-14286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直線コネクタ 27"/>
            <p:cNvCxnSpPr/>
            <p:nvPr/>
          </p:nvCxnSpPr>
          <p:spPr>
            <a:xfrm flipH="1">
              <a:off x="5344137" y="2121256"/>
              <a:ext cx="630414" cy="630413"/>
            </a:xfrm>
            <a:prstGeom prst="line">
              <a:avLst/>
            </a:prstGeom>
            <a:ln w="63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>
              <a:off x="7077048" y="2108030"/>
              <a:ext cx="630414" cy="630413"/>
            </a:xfrm>
            <a:prstGeom prst="line">
              <a:avLst/>
            </a:prstGeom>
            <a:ln w="63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テキスト ボックス 29"/>
                <p:cNvSpPr txBox="1"/>
                <p:nvPr/>
              </p:nvSpPr>
              <p:spPr>
                <a:xfrm>
                  <a:off x="5476136" y="2223102"/>
                  <a:ext cx="20922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0" name="テキスト ボックス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6136" y="2223102"/>
                  <a:ext cx="209224" cy="21544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0000" r="-2857" b="-13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テキスト ボックス 30"/>
                <p:cNvSpPr txBox="1"/>
                <p:nvPr/>
              </p:nvSpPr>
              <p:spPr>
                <a:xfrm>
                  <a:off x="7172627" y="2205790"/>
                  <a:ext cx="207685" cy="2327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テキスト ボックス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2627" y="2205790"/>
                  <a:ext cx="207685" cy="23275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0588" r="-8824" b="-236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テキスト ボックス 31"/>
                <p:cNvSpPr txBox="1"/>
                <p:nvPr/>
              </p:nvSpPr>
              <p:spPr>
                <a:xfrm>
                  <a:off x="5570510" y="3069767"/>
                  <a:ext cx="2915926" cy="5886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type m:val="lin"/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𝑖𝑗𝑥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a14:m>
                  <a:endParaRPr lang="en-US" sz="1400" b="0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sz="1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,−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sz="1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テキスト ボックス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0510" y="3069767"/>
                  <a:ext cx="2915926" cy="58862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418" t="-46392" b="-350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直線矢印コネクタ 54"/>
            <p:cNvCxnSpPr/>
            <p:nvPr/>
          </p:nvCxnSpPr>
          <p:spPr>
            <a:xfrm flipH="1">
              <a:off x="6084040" y="2105091"/>
              <a:ext cx="457200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矢印コネクタ 55"/>
            <p:cNvCxnSpPr/>
            <p:nvPr/>
          </p:nvCxnSpPr>
          <p:spPr>
            <a:xfrm flipV="1">
              <a:off x="6541240" y="1647891"/>
              <a:ext cx="0" cy="45720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テキスト ボックス 56"/>
                <p:cNvSpPr txBox="1"/>
                <p:nvPr/>
              </p:nvSpPr>
              <p:spPr>
                <a:xfrm>
                  <a:off x="6213915" y="2105091"/>
                  <a:ext cx="274819" cy="2327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テキスト ボックス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3915" y="2105091"/>
                  <a:ext cx="274819" cy="232756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6667" r="-8889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テキスト ボックス 57"/>
                <p:cNvSpPr txBox="1"/>
                <p:nvPr/>
              </p:nvSpPr>
              <p:spPr>
                <a:xfrm>
                  <a:off x="6577146" y="1695786"/>
                  <a:ext cx="234743" cy="2327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𝐭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テキスト ボックス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7146" y="1695786"/>
                  <a:ext cx="234743" cy="232756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8421" r="-7895" b="-236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/>
              <p:cNvSpPr txBox="1"/>
              <p:nvPr/>
            </p:nvSpPr>
            <p:spPr>
              <a:xfrm>
                <a:off x="121081" y="5626474"/>
                <a:ext cx="43242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ctr">
                  <a:buFont typeface="Wingdings" panose="05000000000000000000" pitchFamily="2" charset="2"/>
                  <a:buChar char="§"/>
                </a:pPr>
                <a:r>
                  <a:rPr lang="en-US" sz="2200" b="1" i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Strong friction</a:t>
                </a:r>
                <a:r>
                  <a:rPr lang="en-US" sz="22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→∞</m:t>
                    </m:r>
                  </m:oMath>
                </a14:m>
                <a:r>
                  <a:rPr lang="en-US" sz="2200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neglect the 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dynamical friction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テキスト ボックス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81" y="5626474"/>
                <a:ext cx="4324280" cy="769441"/>
              </a:xfrm>
              <a:prstGeom prst="rect">
                <a:avLst/>
              </a:prstGeom>
              <a:blipFill>
                <a:blip r:embed="rId15"/>
                <a:stretch>
                  <a:fillRect t="-5556" b="-150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図 5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4380" r="13327" b="89346"/>
          <a:stretch/>
        </p:blipFill>
        <p:spPr>
          <a:xfrm>
            <a:off x="0" y="0"/>
            <a:ext cx="9144792" cy="620688"/>
          </a:xfrm>
          <a:prstGeom prst="rect">
            <a:avLst/>
          </a:prstGeom>
        </p:spPr>
      </p:pic>
      <p:sp>
        <p:nvSpPr>
          <p:cNvPr id="59" name="正方形/長方形 58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2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rictional contact model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96243" y="1653950"/>
            <a:ext cx="3973957" cy="1996300"/>
            <a:chOff x="323528" y="1440442"/>
            <a:chExt cx="3973957" cy="1996300"/>
          </a:xfrm>
        </p:grpSpPr>
        <p:sp>
          <p:nvSpPr>
            <p:cNvPr id="67" name="正方形/長方形 66"/>
            <p:cNvSpPr/>
            <p:nvPr/>
          </p:nvSpPr>
          <p:spPr>
            <a:xfrm>
              <a:off x="323528" y="1440442"/>
              <a:ext cx="3973957" cy="199630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90000"/>
              </a:schemeClr>
            </a:solidFill>
            <a:ln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テキスト ボックス 4"/>
                <p:cNvSpPr txBox="1"/>
                <p:nvPr/>
              </p:nvSpPr>
              <p:spPr>
                <a:xfrm>
                  <a:off x="1374865" y="1560944"/>
                  <a:ext cx="1871282" cy="3656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0" smtClean="0">
                                <a:latin typeface="Cambria Math" panose="02040503050406030204" pitchFamily="18" charset="0"/>
                              </a:rPr>
                              <m:t>𝐟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0" smtClean="0">
                                <a:latin typeface="Cambria Math" panose="02040503050406030204" pitchFamily="18" charset="0"/>
                              </a:rPr>
                              <m:t>𝐟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𝑖𝑗𝑛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0">
                                <a:latin typeface="Cambria Math" panose="02040503050406030204" pitchFamily="18" charset="0"/>
                              </a:rPr>
                              <m:t>𝐟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テキスト ボックス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865" y="1560944"/>
                  <a:ext cx="1871282" cy="365678"/>
                </a:xfrm>
                <a:prstGeom prst="rect">
                  <a:avLst/>
                </a:prstGeom>
                <a:blipFill>
                  <a:blip r:embed="rId17"/>
                  <a:stretch>
                    <a:fillRect l="-2932" r="-326" b="-2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753509" y="2123220"/>
                  <a:ext cx="3113994" cy="4580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𝐟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𝑛𝑖𝑗</m:t>
                            </m:r>
                          </m:sub>
                        </m:sSub>
                      </m:oMath>
                    </m:oMathPara>
                  </a14:m>
                  <a:endParaRPr lang="en-US" sz="2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509" y="2123220"/>
                  <a:ext cx="3113994" cy="458011"/>
                </a:xfrm>
                <a:prstGeom prst="rect">
                  <a:avLst/>
                </a:prstGeom>
                <a:blipFill>
                  <a:blip r:embed="rId18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テキスト ボックス 62"/>
                <p:cNvSpPr txBox="1"/>
                <p:nvPr/>
              </p:nvSpPr>
              <p:spPr>
                <a:xfrm>
                  <a:off x="866136" y="2777829"/>
                  <a:ext cx="2888740" cy="4580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𝐟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  <m:r>
                              <a:rPr lang="en-US" sz="2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2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US" altLang="ja-JP" sz="2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200" b="1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𝐭</m:t>
                            </m:r>
                          </m:e>
                          <m:sub>
                            <m:r>
                              <a:rPr lang="en-US" altLang="ja-JP" sz="2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𝑡𝑖𝑗</m:t>
                            </m:r>
                          </m:sub>
                        </m:sSub>
                      </m:oMath>
                    </m:oMathPara>
                  </a14:m>
                  <a:endParaRPr lang="en-US" sz="2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3" name="テキスト ボックス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136" y="2777829"/>
                  <a:ext cx="2888740" cy="458011"/>
                </a:xfrm>
                <a:prstGeom prst="rect">
                  <a:avLst/>
                </a:prstGeom>
                <a:blipFill>
                  <a:blip r:embed="rId19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6" name="テキスト ボックス 65"/>
          <p:cNvSpPr txBox="1"/>
          <p:nvPr/>
        </p:nvSpPr>
        <p:spPr>
          <a:xfrm>
            <a:off x="94390" y="735087"/>
            <a:ext cx="3676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Normal/tangential force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/>
              <p:cNvSpPr txBox="1"/>
              <p:nvPr/>
            </p:nvSpPr>
            <p:spPr>
              <a:xfrm>
                <a:off x="506549" y="4107448"/>
                <a:ext cx="3553345" cy="1061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Stiffness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200" dirty="0" smtClean="0">
                  <a:latin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Viscosity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S.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Luding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Granular Matter </a:t>
                </a:r>
                <a:r>
                  <a: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(2008) 235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テキスト ボックス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49" y="4107448"/>
                <a:ext cx="3553345" cy="1061829"/>
              </a:xfrm>
              <a:prstGeom prst="rect">
                <a:avLst/>
              </a:prstGeom>
              <a:blipFill>
                <a:blip r:embed="rId20"/>
                <a:stretch>
                  <a:fillRect l="-1887" t="-4023" b="-51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14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4380" r="13327" b="89346"/>
          <a:stretch/>
        </p:blipFill>
        <p:spPr>
          <a:xfrm>
            <a:off x="0" y="0"/>
            <a:ext cx="9144792" cy="620688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2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Frictional contact model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390" y="735087"/>
            <a:ext cx="3530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Restitution coefficients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539552" y="1428217"/>
            <a:ext cx="8064896" cy="1025535"/>
            <a:chOff x="395536" y="1311151"/>
            <a:chExt cx="8064896" cy="1025535"/>
          </a:xfrm>
        </p:grpSpPr>
        <p:sp>
          <p:nvSpPr>
            <p:cNvPr id="11" name="正方形/長方形 10"/>
            <p:cNvSpPr/>
            <p:nvPr/>
          </p:nvSpPr>
          <p:spPr>
            <a:xfrm>
              <a:off x="3630134" y="1311151"/>
              <a:ext cx="4830298" cy="1025535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90000"/>
              </a:schemeClr>
            </a:solidFill>
            <a:ln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3905618" y="1463018"/>
                  <a:ext cx="1890518" cy="72180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kumimoji="1" lang="ja-JP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f>
                          <m:fPr>
                            <m:ctrlP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ja-JP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kumimoji="1" lang="en-US" altLang="ja-JP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1" lang="en-US" altLang="ja-JP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kumimoji="1" lang="en-US" altLang="ja-JP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1" lang="en-US" altLang="ja-JP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rad>
                          </m:den>
                        </m:f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≪1</m:t>
                        </m:r>
                      </m:oMath>
                    </m:oMathPara>
                  </a14:m>
                  <a:endParaRPr kumimoji="1" lang="ja-JP" altLang="en-US" sz="2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テキスト ボックス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5618" y="1463018"/>
                  <a:ext cx="1890518" cy="72180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テキスト ボックス 6"/>
            <p:cNvSpPr txBox="1"/>
            <p:nvPr/>
          </p:nvSpPr>
          <p:spPr>
            <a:xfrm>
              <a:off x="395536" y="1568986"/>
              <a:ext cx="30541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Dimensionless parameters</a:t>
              </a:r>
              <a:endPara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0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weakly inelastic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6228184" y="1463018"/>
                  <a:ext cx="1913985" cy="72180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kumimoji="1" lang="ja-JP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f>
                          <m:fPr>
                            <m:ctrlP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ja-JP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kumimoji="1" lang="en-US" altLang="ja-JP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1" lang="en-US" altLang="ja-JP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kumimoji="1" lang="en-US" altLang="ja-JP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1" lang="en-US" altLang="ja-JP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rad>
                          </m:den>
                        </m:f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≪1</m:t>
                        </m:r>
                      </m:oMath>
                    </m:oMathPara>
                  </a14:m>
                  <a:endParaRPr kumimoji="1" lang="ja-JP" altLang="en-US" sz="2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8184" y="1463018"/>
                  <a:ext cx="1913985" cy="72180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グループ化 22"/>
          <p:cNvGrpSpPr/>
          <p:nvPr/>
        </p:nvGrpSpPr>
        <p:grpSpPr>
          <a:xfrm>
            <a:off x="2037811" y="2685217"/>
            <a:ext cx="5068379" cy="378502"/>
            <a:chOff x="1994628" y="2709780"/>
            <a:chExt cx="5068379" cy="3785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/>
                <p:cNvSpPr txBox="1"/>
                <p:nvPr/>
              </p:nvSpPr>
              <p:spPr>
                <a:xfrm>
                  <a:off x="1994628" y="2709780"/>
                  <a:ext cx="2249527" cy="3785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kumimoji="1" lang="ja-JP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f>
                          <m:fPr>
                            <m:type m:val="lin"/>
                            <m:ctrlPr>
                              <a:rPr kumimoji="1" lang="ja-JP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kumimoji="1" lang="en-US" altLang="ja-JP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Sup>
                                  <m:sSubSupPr>
                                    <m:ctrlPr>
                                      <a:rPr kumimoji="1" lang="en-US" altLang="ja-JP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kumimoji="1" lang="en-US" altLang="ja-JP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kumimoji="1" lang="en-US" altLang="ja-JP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1" lang="ja-JP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kumimoji="1" lang="ja-JP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</m:oMath>
                    </m:oMathPara>
                  </a14:m>
                  <a:endParaRPr kumimoji="1" lang="ja-JP" altLang="en-US" sz="2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テキスト ボックス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4628" y="2709780"/>
                  <a:ext cx="2249527" cy="378502"/>
                </a:xfrm>
                <a:prstGeom prst="rect">
                  <a:avLst/>
                </a:prstGeom>
                <a:blipFill>
                  <a:blip r:embed="rId5"/>
                  <a:stretch>
                    <a:fillRect l="-1084" t="-136508" r="-14905" b="-22063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4750323" y="2709780"/>
                  <a:ext cx="2312684" cy="3785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kumimoji="1" lang="ja-JP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f>
                          <m:fPr>
                            <m:type m:val="lin"/>
                            <m:ctrlPr>
                              <a:rPr kumimoji="1" lang="ja-JP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kumimoji="1" lang="en-US" altLang="ja-JP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Sup>
                                  <m:sSubSupPr>
                                    <m:ctrlPr>
                                      <a:rPr kumimoji="1" lang="en-US" altLang="ja-JP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kumimoji="1" lang="en-US" altLang="ja-JP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kumimoji="1" lang="en-US" altLang="ja-JP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1" lang="ja-JP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kumimoji="1" lang="ja-JP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</m:oMath>
                    </m:oMathPara>
                  </a14:m>
                  <a:endParaRPr kumimoji="1" lang="ja-JP" altLang="en-US" sz="2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テキスト ボックス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323" y="2709780"/>
                  <a:ext cx="2312684" cy="378502"/>
                </a:xfrm>
                <a:prstGeom prst="rect">
                  <a:avLst/>
                </a:prstGeom>
                <a:blipFill>
                  <a:blip r:embed="rId6"/>
                  <a:stretch>
                    <a:fillRect l="-1053" t="-136508" r="-14211" b="-22063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テキスト ボックス 12"/>
          <p:cNvSpPr txBox="1"/>
          <p:nvPr/>
        </p:nvSpPr>
        <p:spPr>
          <a:xfrm>
            <a:off x="94390" y="3295184"/>
            <a:ext cx="3844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Tangential displacement</a:t>
            </a:r>
          </a:p>
        </p:txBody>
      </p:sp>
      <p:grpSp>
        <p:nvGrpSpPr>
          <p:cNvPr id="22" name="グループ化 21"/>
          <p:cNvGrpSpPr/>
          <p:nvPr/>
        </p:nvGrpSpPr>
        <p:grpSpPr>
          <a:xfrm>
            <a:off x="1547112" y="3988314"/>
            <a:ext cx="6049777" cy="888064"/>
            <a:chOff x="3059832" y="4047485"/>
            <a:chExt cx="6049777" cy="8880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3059832" y="4047485"/>
                  <a:ext cx="2621743" cy="8880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𝐭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kumimoji="1" lang="en-US" altLang="ja-JP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2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kumimoji="1" lang="en-US" altLang="ja-JP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𝑖𝑗𝑡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ja-JP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</m:oMath>
                    </m:oMathPara>
                  </a14:m>
                  <a:endParaRPr kumimoji="1" lang="ja-JP" altLang="en-US" sz="2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テキスト ボックス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9832" y="4047485"/>
                  <a:ext cx="2621743" cy="88806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テキスト ボックス 14"/>
            <p:cNvSpPr txBox="1"/>
            <p:nvPr/>
          </p:nvSpPr>
          <p:spPr>
            <a:xfrm>
              <a:off x="5940152" y="4137574"/>
              <a:ext cx="316945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Difficult to deal with the</a:t>
              </a:r>
            </a:p>
            <a:p>
              <a:pPr algn="ctr"/>
              <a:r>
                <a:rPr lang="en-US" sz="20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integral analytically…</a:t>
              </a:r>
              <a:endPara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1011730" y="5107843"/>
                <a:ext cx="7120540" cy="487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ja-JP" alt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𝜻</m:t>
                        </m:r>
                      </m:e>
                      <m:sub>
                        <m:r>
                          <a:rPr lang="en-US" altLang="ja-JP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sz="2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determined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ja-JP" alt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𝝃</m:t>
                        </m:r>
                      </m:e>
                      <m:sub>
                        <m:r>
                          <a:rPr lang="en-US" altLang="ja-JP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sz="2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ja-JP" alt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𝜻</m:t>
                        </m:r>
                      </m:e>
                      <m:sub>
                        <m:r>
                          <a:rPr lang="en-US" altLang="ja-JP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r>
                      <a:rPr lang="en-US" altLang="ja-JP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ja-JP" altLang="en-US" sz="2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𝜻</m:t>
                        </m:r>
                      </m:e>
                      <m:sub>
                        <m:r>
                          <a:rPr lang="en-US" altLang="ja-JP" sz="2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d>
                      <m:dPr>
                        <m:ctrlPr>
                          <a:rPr lang="en-US" altLang="ja-JP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𝝃</m:t>
                            </m:r>
                          </m:e>
                          <m:sub>
                            <m:r>
                              <a:rPr lang="en-US" altLang="ja-JP" sz="2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30" y="5107843"/>
                <a:ext cx="7120540" cy="487185"/>
              </a:xfrm>
              <a:prstGeom prst="rect">
                <a:avLst/>
              </a:prstGeom>
              <a:blipFill>
                <a:blip r:embed="rId8"/>
                <a:stretch>
                  <a:fillRect l="-685" t="-5000" r="-599" b="-1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グループ化 20"/>
          <p:cNvGrpSpPr/>
          <p:nvPr/>
        </p:nvGrpSpPr>
        <p:grpSpPr>
          <a:xfrm>
            <a:off x="936129" y="5821620"/>
            <a:ext cx="7271742" cy="650152"/>
            <a:chOff x="1259632" y="5775173"/>
            <a:chExt cx="7271742" cy="6501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1259632" y="5917410"/>
                  <a:ext cx="958980" cy="3656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≪</m:t>
                        </m:r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kumimoji="1" lang="ja-JP" altLang="en-US" sz="2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テキスト ボックス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9632" y="5917410"/>
                  <a:ext cx="958980" cy="365678"/>
                </a:xfrm>
                <a:prstGeom prst="rect">
                  <a:avLst/>
                </a:prstGeom>
                <a:blipFill>
                  <a:blip r:embed="rId9"/>
                  <a:stretch>
                    <a:fillRect l="-10191" r="-5732" b="-2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正方形/長方形 18"/>
            <p:cNvSpPr/>
            <p:nvPr/>
          </p:nvSpPr>
          <p:spPr>
            <a:xfrm>
              <a:off x="2578678" y="5775173"/>
              <a:ext cx="5952696" cy="650152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90000"/>
              </a:schemeClr>
            </a:solidFill>
            <a:ln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2698571" y="5905260"/>
                  <a:ext cx="5712911" cy="38997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∴</m:t>
                        </m:r>
                        <m:sSub>
                          <m:sSubPr>
                            <m:ctrlPr>
                              <a:rPr lang="en-US" altLang="ja-JP" sz="2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US" altLang="ja-JP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altLang="ja-JP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US" altLang="ja-JP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𝜁</m:t>
                            </m:r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</m:d>
                        <m:sSub>
                          <m:sSubPr>
                            <m:ctrlPr>
                              <a:rPr lang="en-US" altLang="ja-JP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⋯</m:t>
                        </m:r>
                        <m:r>
                          <a:rPr kumimoji="1" lang="ja-JP" alt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sSub>
                          <m:sSubPr>
                            <m:ctrlPr>
                              <a:rPr lang="en-US" altLang="ja-JP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𝜁</m:t>
                            </m:r>
                            <m:r>
                              <a:rPr lang="en-US" altLang="ja-JP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ja-JP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</m:d>
                        <m:sSub>
                          <m:sSubPr>
                            <m:ctrlPr>
                              <a:rPr lang="en-US" altLang="ja-JP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ja-JP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テキスト ボックス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8571" y="5905260"/>
                  <a:ext cx="5712911" cy="389979"/>
                </a:xfrm>
                <a:prstGeom prst="rect">
                  <a:avLst/>
                </a:prstGeom>
                <a:blipFill>
                  <a:blip r:embed="rId10"/>
                  <a:stretch>
                    <a:fillRect l="-213" r="-427" b="-2343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1321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" t="8083" r="1869" b="19853"/>
          <a:stretch/>
        </p:blipFill>
        <p:spPr>
          <a:xfrm>
            <a:off x="0" y="0"/>
            <a:ext cx="9144000" cy="686077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0" y="2793702"/>
            <a:ext cx="9144000" cy="923330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Grad’s-like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0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2191926" y="3527615"/>
                <a:ext cx="4760149" cy="645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𝚪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𝜈𝜆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𝜈𝜆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𝜈𝜆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200">
                              <a:latin typeface="Cambria Math" panose="02040503050406030204" pitchFamily="18" charset="0"/>
                            </a:rPr>
                            <m:t>eq</m:t>
                          </m:r>
                        </m:sub>
                      </m:sSub>
                      <m:d>
                        <m:d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ja-JP" sz="2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𝚪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926" y="3527615"/>
                <a:ext cx="4760149" cy="645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764180" y="4375978"/>
                <a:ext cx="5615640" cy="1658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macroscopic friction,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𝜈𝜆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f>
                      <m:fPr>
                        <m:type m:val="lin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𝜈𝜆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static pressure,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f>
                      <m:fPr>
                        <m:type m:val="lin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𝑥𝑥</m:t>
                                </m:r>
                              </m:sub>
                            </m:sSub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𝑦𝑦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Equilibrium (Gaussian) distribution,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eq</m:t>
                        </m:r>
                      </m:sub>
                    </m:sSub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Einstein convention 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180" y="4375978"/>
                <a:ext cx="5615640" cy="1658146"/>
              </a:xfrm>
              <a:prstGeom prst="rect">
                <a:avLst/>
              </a:prstGeom>
              <a:blipFill>
                <a:blip r:embed="rId4"/>
                <a:stretch>
                  <a:fillRect l="-1410" t="-34559" r="-7809" b="-7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4380" r="13327" b="89346"/>
          <a:stretch/>
        </p:blipFill>
        <p:spPr>
          <a:xfrm>
            <a:off x="0" y="0"/>
            <a:ext cx="9144792" cy="620688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2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Non-equilibrium distribution function</a:t>
            </a:r>
            <a:endParaRPr lang="en-US" sz="32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40791" y="6237312"/>
            <a:ext cx="7662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 also 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H. Hayakawa, S. Takada, and V. </a:t>
            </a:r>
            <a:r>
              <a:rPr kumimoji="1"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Garzo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E 96 (2017) 042903.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4390" y="735087"/>
            <a:ext cx="2060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4390" y="2862764"/>
            <a:ext cx="5306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Grad’s-like expansion 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candidate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242129" y="1399938"/>
                <a:ext cx="8659743" cy="1259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non-equilibrium distribution,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ja-JP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𝚪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is unknown.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could be dependent on the macroscopic quantities,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ja-JP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𝛼𝛽</m:t>
                            </m:r>
                          </m:sub>
                        </m:s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cf.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projection by Mori-</a:t>
                </a:r>
                <a:r>
                  <a:rPr lang="en-US" sz="2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Zwanzig</a:t>
                </a:r>
                <a:endPara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29" y="1399938"/>
                <a:ext cx="8659743" cy="1259640"/>
              </a:xfrm>
              <a:prstGeom prst="rect">
                <a:avLst/>
              </a:prstGeom>
              <a:blipFill>
                <a:blip r:embed="rId6"/>
                <a:stretch>
                  <a:fillRect l="-986" t="-3883" b="-106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3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9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4380" r="13327" b="89346"/>
          <a:stretch/>
        </p:blipFill>
        <p:spPr>
          <a:xfrm>
            <a:off x="0" y="0"/>
            <a:ext cx="9144792" cy="620688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2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Non-equilibrium average 1</a:t>
            </a:r>
            <a:endParaRPr lang="en-US" sz="32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268097" y="986903"/>
            <a:ext cx="6607806" cy="1255249"/>
            <a:chOff x="268450" y="836713"/>
            <a:chExt cx="6607806" cy="1255249"/>
          </a:xfrm>
        </p:grpSpPr>
        <p:sp>
          <p:nvSpPr>
            <p:cNvPr id="25" name="正方形/長方形 24"/>
            <p:cNvSpPr/>
            <p:nvPr/>
          </p:nvSpPr>
          <p:spPr>
            <a:xfrm>
              <a:off x="268450" y="836713"/>
              <a:ext cx="6607806" cy="1255249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90000"/>
              </a:schemeClr>
            </a:solidFill>
            <a:ln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405332" y="974235"/>
                  <a:ext cx="6334042" cy="9802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l-GR" altLang="ja-JP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kumimoji="1" lang="ja-JP" altLang="en-US" sz="2200" i="1" smtClean="0">
                                <a:latin typeface="Cambria Math" panose="02040503050406030204" pitchFamily="18" charset="0"/>
                              </a:rPr>
                              <m:t>𝛼𝛽</m:t>
                            </m:r>
                          </m:sub>
                        </m:sSub>
                        <m:r>
                          <a:rPr kumimoji="1" lang="en-US" altLang="ja-JP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sSub>
                          <m:sSubPr>
                            <m:ctrlPr>
                              <a:rPr kumimoji="1" lang="en-US" altLang="ja-JP" sz="22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kumimoji="1" lang="en-US" altLang="ja-JP" sz="2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1" lang="en-US" altLang="ja-JP" sz="2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sz="2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1" lang="en-US" altLang="ja-JP" sz="2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kumimoji="1" lang="en-US" altLang="ja-JP" sz="2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kumimoji="1" lang="en-US" altLang="ja-JP" sz="2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2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2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2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kumimoji="1" lang="ja-JP" altLang="en-US" sz="22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1" lang="en-US" altLang="ja-JP" sz="22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kumimoji="1" lang="en-US" altLang="ja-JP" sz="22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kumimoji="1" lang="en-US" altLang="ja-JP" sz="22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kumimoji="1" lang="en-US" altLang="ja-JP" sz="22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kumimoji="1" lang="ja-JP" altLang="en-US" sz="22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2200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eq</m:t>
                            </m:r>
                          </m:sub>
                        </m:sSub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kumimoji="1" lang="en-US" altLang="ja-JP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kumimoji="1" lang="ja-JP" alt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𝜈𝜆</m:t>
                                </m:r>
                              </m:sub>
                            </m:s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kumimoji="1" lang="ja-JP" alt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𝜈𝜆</m:t>
                                </m:r>
                              </m:sub>
                            </m:sSub>
                          </m:num>
                          <m:den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sSub>
                          <m:sSubPr>
                            <m:ctrlPr>
                              <a:rPr kumimoji="1" lang="en-US" altLang="ja-JP" sz="2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kumimoji="1" lang="en-US" altLang="ja-JP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22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kumimoji="1" lang="en-US" altLang="ja-JP" sz="220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1" lang="ja-JP" altLang="en-US" sz="220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1" lang="ja-JP" altLang="en-US" sz="22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𝜈𝜆</m:t>
                                    </m:r>
                                  </m:sub>
                                </m:sSub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kumimoji="1" lang="en-US" altLang="ja-JP" sz="2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kumimoji="1" lang="en-US" altLang="ja-JP" sz="2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kumimoji="1" lang="ja-JP" altLang="en-US" sz="2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1" lang="en-US" altLang="ja-JP" sz="2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kumimoji="1" lang="en-US" altLang="ja-JP" sz="22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kumimoji="1" lang="en-US" altLang="ja-JP" sz="22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kumimoji="1" lang="en-US" altLang="ja-JP" sz="2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kumimoji="1" lang="ja-JP" altLang="en-US" sz="2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2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eq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200" dirty="0"/>
                </a:p>
              </p:txBody>
            </p:sp>
          </mc:Choice>
          <mc:Fallback xmlns=""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332" y="974235"/>
                  <a:ext cx="6334042" cy="98020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1753632" y="2608367"/>
                <a:ext cx="5636736" cy="980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sz="22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2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2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1" lang="en-US" altLang="ja-JP" sz="22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kumimoji="1" lang="en-US" altLang="ja-JP" sz="22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kumimoji="1" lang="en-US" altLang="ja-JP" sz="22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kumimoji="1" lang="en-US" altLang="ja-JP" sz="22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2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kumimoji="1" lang="en-US" altLang="ja-JP" sz="22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kumimoji="1" lang="ja-JP" altLang="en-US" sz="22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1" lang="en-US" altLang="ja-JP" sz="22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kumimoji="1" lang="en-US" altLang="ja-JP" sz="22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1" lang="en-US" altLang="ja-JP" sz="22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1" lang="en-US" altLang="ja-JP" sz="22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kumimoji="1" lang="ja-JP" altLang="en-US" sz="22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eq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acc>
                        <m:accPr>
                          <m:chr m:val="̇"/>
                          <m:ctrlPr>
                            <a:rPr kumimoji="1" lang="en-US" altLang="ja-JP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ja-JP" altLang="en-US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sSubSup>
                        <m:sSubSupPr>
                          <m:ctrlPr>
                            <a:rPr kumimoji="1" lang="en-US" altLang="ja-JP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ja-JP" altLang="en-US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ja-JP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ja-JP" sz="2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200" b="0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el</m:t>
                              </m:r>
                            </m:e>
                          </m:d>
                        </m:sup>
                      </m:sSubSup>
                      <m:sSub>
                        <m:sSubPr>
                          <m:ctrlPr>
                            <a:rPr kumimoji="1" lang="en-US" altLang="ja-JP" sz="2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kumimoji="1" lang="ja-JP" altLang="en-US" sz="2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kumimoji="1" lang="en-US" altLang="ja-JP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ja-JP" altLang="en-US" sz="2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sSubSup>
                        <m:sSubSupPr>
                          <m:ctrlPr>
                            <a:rPr kumimoji="1" lang="en-US" altLang="ja-JP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ja-JP" altLang="en-US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ja-JP" sz="2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200" b="0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vis</m:t>
                              </m:r>
                            </m:e>
                          </m:d>
                        </m:sup>
                      </m:sSubSup>
                      <m:r>
                        <a:rPr kumimoji="1" lang="en-US" altLang="ja-JP" sz="2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kumimoji="1" lang="en-US" altLang="ja-JP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2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kumimoji="1" lang="en-US" altLang="ja-JP" sz="2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ja-JP" altLang="en-US" sz="22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632" y="2608367"/>
                <a:ext cx="5636736" cy="9802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1643955" y="3954787"/>
                <a:ext cx="5856090" cy="980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2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1" lang="en-US" altLang="ja-JP" sz="220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ja-JP" altLang="en-US" sz="220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1" lang="ja-JP" altLang="en-US" sz="22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𝜈𝜆</m:t>
                                  </m:r>
                                </m:sub>
                              </m:sSub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kumimoji="1" lang="en-US" altLang="ja-JP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kumimoji="1" lang="en-US" altLang="ja-JP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kumimoji="1" lang="en-US" altLang="ja-JP" sz="2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kumimoji="1" lang="en-US" altLang="ja-JP" sz="2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kumimoji="1" lang="ja-JP" alt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1" lang="en-US" altLang="ja-JP" sz="2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kumimoji="1" lang="en-US" altLang="ja-JP" sz="2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1" lang="en-US" altLang="ja-JP" sz="2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1" lang="en-US" altLang="ja-JP" sz="2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kumimoji="1" lang="ja-JP" alt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eq</m:t>
                          </m:r>
                        </m:sub>
                      </m:sSub>
                      <m:r>
                        <a:rPr kumimoji="1" lang="en-US" altLang="ja-JP" sz="2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acc>
                        <m:accPr>
                          <m:chr m:val="̇"/>
                          <m:ctrlPr>
                            <a:rPr kumimoji="1" lang="en-US" altLang="ja-JP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ja-JP" alt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sSubSup>
                        <m:sSubSupPr>
                          <m:ctrlPr>
                            <a:rPr kumimoji="1" lang="en-US" altLang="ja-JP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ja-JP" altLang="en-US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kumimoji="1" lang="ja-JP" altLang="en-US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𝛼𝜈𝜆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ja-JP" sz="22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2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el</m:t>
                              </m:r>
                            </m:e>
                          </m:d>
                        </m:sup>
                      </m:sSubSup>
                      <m:sSub>
                        <m:sSubPr>
                          <m:ctrlPr>
                            <a:rPr kumimoji="1" lang="en-US" altLang="ja-JP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kumimoji="1" lang="ja-JP" alt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kumimoji="1" lang="en-US" altLang="ja-JP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ja-JP" altLang="en-US" sz="2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sSubSup>
                        <m:sSubSupPr>
                          <m:ctrlPr>
                            <a:rPr kumimoji="1" lang="en-US" altLang="ja-JP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ja-JP" altLang="en-US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𝛼𝛽𝜈𝜆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ja-JP" sz="22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2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vis</m:t>
                              </m:r>
                            </m:e>
                          </m:d>
                        </m:sup>
                      </m:sSubSup>
                      <m:r>
                        <a:rPr kumimoji="1" lang="en-US" altLang="ja-JP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kumimoji="1" lang="en-US" altLang="ja-JP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2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22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kumimoji="1" lang="en-US" altLang="ja-JP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ja-JP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955" y="3954787"/>
                <a:ext cx="5856090" cy="9802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742234" y="5301208"/>
                <a:ext cx="765953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elastic (leading order) terms are proportional to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ja-JP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ja-JP" alt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𝜸</m:t>
                        </m:r>
                      </m:e>
                    </m:acc>
                  </m:oMath>
                </a14:m>
                <a:endPara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viscous terms are proportional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𝝐</m:t>
                    </m:r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𝝐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will discuss the scaling,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ja-JP" sz="24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ja-JP" alt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</m:acc>
                    <m:r>
                      <a:rPr lang="en-US" altLang="ja-JP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ja-JP" alt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</m:oMath>
                </a14:m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in later.</a:t>
                </a:r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34" y="5301208"/>
                <a:ext cx="7659533" cy="1200329"/>
              </a:xfrm>
              <a:prstGeom prst="rect">
                <a:avLst/>
              </a:prstGeom>
              <a:blipFill>
                <a:blip r:embed="rId6"/>
                <a:stretch>
                  <a:fillRect l="-1115" t="-4061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888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4380" r="13327" b="89346"/>
          <a:stretch/>
        </p:blipFill>
        <p:spPr>
          <a:xfrm>
            <a:off x="0" y="0"/>
            <a:ext cx="9144792" cy="620688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2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Non-equilibrium average 2</a:t>
            </a:r>
            <a:endParaRPr lang="en-US" sz="32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719572" y="986903"/>
            <a:ext cx="7704856" cy="1255249"/>
            <a:chOff x="899592" y="836713"/>
            <a:chExt cx="7704856" cy="1255249"/>
          </a:xfrm>
        </p:grpSpPr>
        <p:sp>
          <p:nvSpPr>
            <p:cNvPr id="25" name="正方形/長方形 24"/>
            <p:cNvSpPr/>
            <p:nvPr/>
          </p:nvSpPr>
          <p:spPr>
            <a:xfrm>
              <a:off x="899592" y="836713"/>
              <a:ext cx="7704856" cy="1255249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90000"/>
              </a:schemeClr>
            </a:solidFill>
            <a:ln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1162351" y="974235"/>
                  <a:ext cx="7179338" cy="9802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l-GR" altLang="ja-JP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kumimoji="1" lang="ja-JP" altLang="en-US" sz="2200" i="1" smtClean="0">
                                <a:latin typeface="Cambria Math" panose="02040503050406030204" pitchFamily="18" charset="0"/>
                              </a:rPr>
                              <m:t>𝛼𝛽</m:t>
                            </m:r>
                          </m:sub>
                        </m:sSub>
                        <m:r>
                          <a:rPr kumimoji="1" lang="en-US" altLang="ja-JP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sSub>
                          <m:sSubPr>
                            <m:ctrlPr>
                              <a:rPr kumimoji="1" lang="en-US" altLang="ja-JP" sz="22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kumimoji="1" lang="en-US" altLang="ja-JP" sz="2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1" lang="en-US" altLang="ja-JP" sz="2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sz="2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1" lang="en-US" altLang="ja-JP" sz="2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kumimoji="1" lang="en-US" altLang="ja-JP" sz="2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kumimoji="1" lang="en-US" altLang="ja-JP" sz="2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d>
                                      <m:dPr>
                                        <m:ctrlPr>
                                          <a:rPr kumimoji="1" lang="en-US" altLang="ja-JP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kumimoji="1" lang="en-US" altLang="ja-JP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ℒ</m:t>
                                        </m:r>
                                        <m:sSub>
                                          <m:sSubPr>
                                            <m:ctrlPr>
                                              <a:rPr kumimoji="1" lang="en-US" altLang="ja-JP" sz="22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22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22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kumimoji="1" lang="ja-JP" altLang="en-US" sz="22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kumimoji="1" lang="en-US" altLang="ja-JP" sz="22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2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kumimoji="1" lang="ja-JP" altLang="en-US" sz="22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2200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eq</m:t>
                            </m:r>
                          </m:sub>
                        </m:sSub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kumimoji="1" lang="en-US" altLang="ja-JP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ja-JP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kumimoji="1" lang="ja-JP" alt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𝜈𝜆</m:t>
                                </m:r>
                              </m:sub>
                            </m:sSub>
                            <m:r>
                              <a:rPr kumimoji="1" lang="en-US" altLang="ja-JP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kumimoji="1" lang="ja-JP" alt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𝜈𝜆</m:t>
                                </m:r>
                              </m:sub>
                            </m:sSub>
                          </m:num>
                          <m:den>
                            <m:r>
                              <a:rPr kumimoji="1" lang="en-US" altLang="ja-JP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ja-JP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sSub>
                          <m:sSubPr>
                            <m:ctrlPr>
                              <a:rPr kumimoji="1" lang="en-US" altLang="ja-JP" sz="2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kumimoji="1" lang="en-US" altLang="ja-JP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22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kumimoji="1" lang="en-US" altLang="ja-JP" sz="220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1" lang="ja-JP" altLang="en-US" sz="220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1" lang="ja-JP" altLang="en-US" sz="22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𝜈𝜆</m:t>
                                    </m:r>
                                  </m:sub>
                                </m:sSub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kumimoji="1" lang="en-US" altLang="ja-JP" sz="2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kumimoji="1" lang="en-US" altLang="ja-JP" sz="2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d>
                                      <m:dPr>
                                        <m:ctrlPr>
                                          <a:rPr kumimoji="1" lang="en-US" altLang="ja-JP" sz="220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kumimoji="1" lang="en-US" altLang="ja-JP" sz="2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ℒ</m:t>
                                        </m:r>
                                        <m:sSub>
                                          <m:sSubPr>
                                            <m:ctrlPr>
                                              <a:rPr kumimoji="1" lang="en-US" altLang="ja-JP" sz="22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22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22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kumimoji="1" lang="ja-JP" altLang="en-US" sz="22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kumimoji="1" lang="en-US" altLang="ja-JP" sz="2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kumimoji="1" lang="ja-JP" altLang="en-US" sz="2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2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eq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200" dirty="0"/>
                </a:p>
              </p:txBody>
            </p:sp>
          </mc:Choice>
          <mc:Fallback xmlns=""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2351" y="974235"/>
                  <a:ext cx="7179338" cy="98020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1767739" y="2608367"/>
                <a:ext cx="5608522" cy="980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sz="2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2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2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1" lang="en-US" altLang="ja-JP" sz="22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kumimoji="1" lang="en-US" altLang="ja-JP" sz="22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kumimoji="1" lang="en-US" altLang="ja-JP" sz="22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kumimoji="1" lang="en-US" altLang="ja-JP" sz="22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2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kumimoji="1" lang="en-US" altLang="ja-JP" sz="22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22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2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2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kumimoji="1" lang="ja-JP" altLang="en-US" sz="22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kumimoji="1" lang="en-US" altLang="ja-JP" sz="22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2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kumimoji="1" lang="en-US" altLang="ja-JP" sz="22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kumimoji="1" lang="ja-JP" altLang="en-US" sz="22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eq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acc>
                        <m:accPr>
                          <m:chr m:val="̇"/>
                          <m:ctrlPr>
                            <a:rPr kumimoji="1" lang="en-US" altLang="ja-JP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ja-JP" altLang="en-US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sSubSup>
                        <m:sSubSupPr>
                          <m:ctrlPr>
                            <a:rPr kumimoji="1" lang="en-US" altLang="ja-JP" sz="2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ja-JP" altLang="en-US" sz="2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ja-JP" sz="22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200" b="0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el</m:t>
                              </m:r>
                            </m:e>
                          </m:d>
                        </m:sup>
                      </m:sSubSup>
                      <m:r>
                        <a:rPr kumimoji="1" lang="en-US" altLang="ja-JP" sz="2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ja-JP" altLang="en-US" sz="2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sSubSup>
                        <m:sSubSupPr>
                          <m:ctrlPr>
                            <a:rPr kumimoji="1" lang="en-US" altLang="ja-JP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ja-JP" altLang="en-US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ja-JP" sz="2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200" b="0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vis</m:t>
                              </m:r>
                            </m:e>
                          </m:d>
                        </m:sup>
                      </m:sSubSup>
                      <m:r>
                        <a:rPr kumimoji="1" lang="en-US" altLang="ja-JP" sz="2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kumimoji="1" lang="en-US" altLang="ja-JP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2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kumimoji="1" lang="en-US" altLang="ja-JP" sz="2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739" y="2608367"/>
                <a:ext cx="5608522" cy="9802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1528411" y="3954787"/>
                <a:ext cx="6087179" cy="980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2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1" lang="en-US" altLang="ja-JP" sz="220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ja-JP" altLang="en-US" sz="220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1" lang="ja-JP" altLang="en-US" sz="22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𝜈𝜆</m:t>
                                  </m:r>
                                </m:sub>
                              </m:sSub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kumimoji="1" lang="en-US" altLang="ja-JP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kumimoji="1" lang="en-US" altLang="ja-JP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kumimoji="1" lang="en-US" altLang="ja-JP" sz="220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kumimoji="1" lang="en-US" altLang="ja-JP" sz="2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2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kumimoji="1" lang="ja-JP" altLang="en-US" sz="2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kumimoji="1" lang="en-US" altLang="ja-JP" sz="2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kumimoji="1" lang="en-US" altLang="ja-JP" sz="2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kumimoji="1" lang="ja-JP" alt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eq</m:t>
                          </m:r>
                        </m:sub>
                      </m:sSub>
                      <m:r>
                        <a:rPr kumimoji="1" lang="en-US" altLang="ja-JP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acc>
                        <m:accPr>
                          <m:chr m:val="̇"/>
                          <m:ctrlPr>
                            <a:rPr kumimoji="1" lang="en-US" altLang="ja-JP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ja-JP" alt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sSubSup>
                        <m:sSubSupPr>
                          <m:ctrlPr>
                            <a:rPr kumimoji="1" lang="en-US" altLang="ja-JP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ja-JP" altLang="en-US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kumimoji="1" lang="ja-JP" alt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  <m:r>
                            <a:rPr kumimoji="1" lang="ja-JP" altLang="en-US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𝜈𝜆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ja-JP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el</m:t>
                              </m:r>
                            </m:e>
                          </m:d>
                        </m:sup>
                      </m:sSubSup>
                      <m:r>
                        <a:rPr kumimoji="1" lang="en-US" altLang="ja-JP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ja-JP" alt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sSubSup>
                        <m:sSubSupPr>
                          <m:ctrlPr>
                            <a:rPr kumimoji="1" lang="en-US" altLang="ja-JP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kumimoji="1" lang="ja-JP" alt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  <m:r>
                            <a:rPr kumimoji="1" lang="ja-JP" altLang="en-US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𝜈𝜆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ja-JP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vis</m:t>
                              </m:r>
                            </m:e>
                          </m:d>
                        </m:sup>
                      </m:sSubSup>
                      <m:r>
                        <a:rPr kumimoji="1" lang="en-US" altLang="ja-JP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kumimoji="1" lang="en-US" altLang="ja-JP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kumimoji="1" lang="en-US" altLang="ja-JP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ja-JP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411" y="3954787"/>
                <a:ext cx="6087179" cy="9802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742234" y="5301208"/>
                <a:ext cx="765953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elastic (leading order) terms are proportional to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ja-JP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ja-JP" alt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𝜸</m:t>
                        </m:r>
                      </m:e>
                    </m:acc>
                  </m:oMath>
                </a14:m>
                <a:endPara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viscous terms are proportional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𝝐</m:t>
                    </m:r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𝝐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will discuss the scaling,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ja-JP" sz="24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ja-JP" alt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</m:acc>
                    <m:r>
                      <a:rPr lang="en-US" altLang="ja-JP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ja-JP" alt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</m:oMath>
                </a14:m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in later.</a:t>
                </a:r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34" y="5301208"/>
                <a:ext cx="7659533" cy="1200329"/>
              </a:xfrm>
              <a:prstGeom prst="rect">
                <a:avLst/>
              </a:prstGeom>
              <a:blipFill>
                <a:blip r:embed="rId6"/>
                <a:stretch>
                  <a:fillRect l="-1115" t="-4061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67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" t="8083" r="1869" b="19853"/>
          <a:stretch/>
        </p:blipFill>
        <p:spPr>
          <a:xfrm>
            <a:off x="0" y="0"/>
            <a:ext cx="9144000" cy="686077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0" y="2793702"/>
            <a:ext cx="9144000" cy="923330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Equilibrium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32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4380" r="13327" b="89346"/>
          <a:stretch/>
        </p:blipFill>
        <p:spPr>
          <a:xfrm>
            <a:off x="0" y="0"/>
            <a:ext cx="9144792" cy="62068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2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Equilibrium averages</a:t>
            </a:r>
            <a:endParaRPr lang="en-US" sz="32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4390" y="735087"/>
            <a:ext cx="348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Two-body correlations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765679" y="2333186"/>
                <a:ext cx="7889276" cy="948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  <m:sup>
                        <m:d>
                          <m:dPr>
                            <m:ctrlPr>
                              <a:rPr kumimoji="1" lang="en-US" altLang="ja-JP" sz="2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200" b="0" i="0" smtClean="0">
                                <a:latin typeface="Cambria Math" panose="02040503050406030204" pitchFamily="18" charset="0"/>
                              </a:rPr>
                              <m:t>el</m:t>
                            </m:r>
                          </m:e>
                        </m:d>
                      </m:sup>
                    </m:sSubSup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supHide m:val="on"/>
                                <m:ctrlPr>
                                  <a:rPr kumimoji="1" lang="en-US" altLang="ja-JP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kumimoji="1" lang="en-US" altLang="ja-JP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22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kumimoji="1" lang="en-US" altLang="ja-JP" sz="2200" b="0" i="1" smtClean="0">
                                        <a:latin typeface="Cambria Math" panose="02040503050406030204" pitchFamily="18" charset="0"/>
                                      </a:rPr>
                                      <m:t>𝑖𝑗𝑦</m:t>
                                    </m:r>
                                  </m:sub>
                                  <m:sup>
                                    <m:r>
                                      <a:rPr kumimoji="1" lang="en-US" altLang="ja-JP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f>
                                  <m:fPr>
                                    <m:ctrlPr>
                                      <a:rPr kumimoji="1" lang="en-US" altLang="ja-JP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ja-JP" altLang="en-US" sz="220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kumimoji="1" lang="en-US" altLang="ja-JP" sz="2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1" lang="en-US" altLang="ja-JP" sz="22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200" b="0" i="1" smtClean="0">
                                            <a:latin typeface="Cambria Math" panose="02040503050406030204" pitchFamily="18" charset="0"/>
                                          </a:rPr>
                                          <m:t>𝑖𝑗𝑥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kumimoji="1" lang="en-US" altLang="ja-JP" sz="2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ja-JP" sz="2200" b="0" i="0" smtClean="0">
                                                <a:latin typeface="Cambria Math" panose="02040503050406030204" pitchFamily="18" charset="0"/>
                                              </a:rPr>
                                              <m:t>el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</m:num>
                                  <m:den>
                                    <m:r>
                                      <a:rPr kumimoji="1" lang="ja-JP" altLang="en-US" sz="220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2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nary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200" b="0" i="0" smtClean="0">
                            <a:latin typeface="Cambria Math" panose="02040503050406030204" pitchFamily="18" charset="0"/>
                          </a:rPr>
                          <m:t>eq</m:t>
                        </m:r>
                      </m:sub>
                    </m:sSub>
                    <m:r>
                      <a:rPr kumimoji="1" lang="en-US" altLang="ja-JP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ja-JP" altLang="en-US" sz="2200" i="1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kumimoji="1" lang="en-US" altLang="ja-JP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Sup>
                          <m:sSubSupPr>
                            <m:ctrlPr>
                              <a:rPr kumimoji="1" lang="en-US" altLang="ja-JP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ja-JP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kumimoji="1" lang="en-US" altLang="ja-JP" sz="22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nary>
                      <m:naryPr>
                        <m:ctrlPr>
                          <a:rPr kumimoji="1" lang="en-US" altLang="ja-JP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ja-JP" sz="22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r>
                          <a:rPr kumimoji="1" lang="en-US" altLang="ja-JP" sz="2200" i="1">
                            <a:latin typeface="Cambria Math" panose="02040503050406030204" pitchFamily="18" charset="0"/>
                          </a:rPr>
                          <m:t>𝑑𝑟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1" lang="ja-JP" altLang="en-US" sz="2200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  <m:r>
                              <a:rPr kumimoji="1" lang="en-US" altLang="ja-JP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  <m:r>
                          <a:rPr kumimoji="1" lang="en-US" altLang="ja-JP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kumimoji="1" lang="en-US" altLang="ja-JP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nary>
                  </m:oMath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79" y="2333186"/>
                <a:ext cx="7889276" cy="948080"/>
              </a:xfrm>
              <a:prstGeom prst="rect">
                <a:avLst/>
              </a:prstGeom>
              <a:blipFill>
                <a:blip r:embed="rId3"/>
                <a:stretch>
                  <a:fillRect l="-21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827584" y="1428146"/>
                <a:ext cx="7838171" cy="673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𝑦𝑦</m:t>
                        </m:r>
                      </m:sub>
                      <m:sup>
                        <m:d>
                          <m:dPr>
                            <m:ctrlPr>
                              <a:rPr kumimoji="1" lang="en-US" altLang="ja-JP" sz="2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200" b="0" i="0" smtClean="0">
                                <a:latin typeface="Cambria Math" panose="02040503050406030204" pitchFamily="18" charset="0"/>
                              </a:rPr>
                              <m:t>el</m:t>
                            </m:r>
                          </m:e>
                        </m:d>
                      </m:sup>
                    </m:sSubSup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kumimoji="1" lang="en-US" altLang="ja-JP" sz="2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1" lang="en-US" altLang="ja-JP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supHide m:val="on"/>
                                <m:ctrlPr>
                                  <a:rPr kumimoji="1" lang="en-US" altLang="ja-JP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r>
                                  <m:rPr>
                                    <m:sty m:val="p"/>
                                  </m:rPr>
                                  <a:rPr kumimoji="1" lang="el-GR" altLang="ja-JP" sz="2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kumimoji="1" lang="el-GR" altLang="ja-JP" sz="2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l-GR" altLang="ja-JP" sz="22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ja-JP" altLang="el-GR" sz="22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kumimoji="1" lang="en-US" altLang="ja-JP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2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kumimoji="1" lang="en-US" altLang="ja-JP" sz="2200" b="0" i="1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1" lang="el-GR" altLang="ja-JP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l-GR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kumimoji="1" lang="en-US" altLang="ja-JP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200" b="0" i="0" smtClean="0">
                            <a:latin typeface="Cambria Math" panose="02040503050406030204" pitchFamily="18" charset="0"/>
                          </a:rPr>
                          <m:t>eq</m:t>
                        </m:r>
                      </m:sub>
                    </m:sSub>
                    <m:r>
                      <a:rPr kumimoji="1" lang="en-US" altLang="ja-JP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ja-JP" altLang="en-US" sz="2200" i="1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kumimoji="1" lang="en-US" altLang="ja-JP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Sup>
                          <m:sSubSupPr>
                            <m:ctrlPr>
                              <a:rPr kumimoji="1" lang="en-US" altLang="ja-JP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ja-JP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trlPr>
                          <a:rPr kumimoji="1" lang="en-US" altLang="ja-JP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ja-JP" sz="22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r>
                          <a:rPr kumimoji="1" lang="en-US" altLang="ja-JP" sz="2200" i="1">
                            <a:latin typeface="Cambria Math" panose="02040503050406030204" pitchFamily="18" charset="0"/>
                          </a:rPr>
                          <m:t>𝑑𝑟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1" lang="ja-JP" altLang="en-US" sz="2200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</m:d>
                        <m:r>
                          <a:rPr kumimoji="1" lang="en-US" altLang="ja-JP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kumimoji="1" lang="en-US" altLang="ja-JP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nary>
                  </m:oMath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428146"/>
                <a:ext cx="7838171" cy="673646"/>
              </a:xfrm>
              <a:prstGeom prst="rect">
                <a:avLst/>
              </a:prstGeom>
              <a:blipFill>
                <a:blip r:embed="rId4"/>
                <a:stretch>
                  <a:fillRect l="-21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26"/>
          <p:cNvSpPr txBox="1"/>
          <p:nvPr/>
        </p:nvSpPr>
        <p:spPr>
          <a:xfrm>
            <a:off x="94390" y="3512660"/>
            <a:ext cx="5012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Three- and four-body correlations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791800" y="941138"/>
            <a:ext cx="33522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radial distribution function</a:t>
            </a:r>
            <a:endParaRPr lang="en-US" sz="2200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611560" y="4205719"/>
                <a:ext cx="5330883" cy="948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ja-JP" altLang="en-US" sz="220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kumimoji="1" lang="ja-JP" altLang="en-US" sz="2200" i="1" smtClean="0">
                              <a:latin typeface="Cambria Math" panose="02040503050406030204" pitchFamily="18" charset="0"/>
                            </a:rPr>
                            <m:t>𝛼𝜈𝜆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ja-JP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200" b="0" i="0" smtClean="0">
                                  <a:latin typeface="Cambria Math" panose="02040503050406030204" pitchFamily="18" charset="0"/>
                                </a:rPr>
                                <m:t>el</m:t>
                              </m:r>
                            </m:e>
                          </m:d>
                        </m:sup>
                      </m:sSubSup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kumimoji="1" lang="en-US" altLang="ja-JP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kumimoji="1" lang="en-US" altLang="ja-JP" sz="2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kumimoji="1" lang="en-US" altLang="ja-JP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≠</m:t>
                                      </m:r>
                                      <m:r>
                                        <a:rPr kumimoji="1" lang="en-US" altLang="ja-JP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kumimoji="1" lang="en-US" altLang="ja-JP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2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𝑘𝑙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kumimoji="1" lang="en-US" altLang="ja-JP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ja-JP" sz="22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200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  <m:r>
                                            <a:rPr kumimoji="1" lang="ja-JP" altLang="en-US" sz="220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kumimoji="1" lang="en-US" altLang="ja-JP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1" lang="en-US" altLang="ja-JP" sz="2200">
                                                  <a:latin typeface="Cambria Math" panose="02040503050406030204" pitchFamily="18" charset="0"/>
                                                </a:rPr>
                                                <m:t>el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kumimoji="1" lang="en-US" altLang="ja-JP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ja-JP" sz="22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𝑘𝑙</m:t>
                                          </m:r>
                                          <m:r>
                                            <a:rPr kumimoji="1" lang="ja-JP" altLang="en-US" sz="2200" i="1" smtClean="0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kumimoji="1" lang="en-US" altLang="ja-JP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1" lang="en-US" altLang="ja-JP" sz="2200">
                                                  <a:latin typeface="Cambria Math" panose="02040503050406030204" pitchFamily="18" charset="0"/>
                                                </a:rPr>
                                                <m:t>el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kumimoji="1" lang="en-US" altLang="ja-JP" sz="2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𝑖𝑗𝑦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kumimoji="1" lang="en-US" altLang="ja-JP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2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𝑘𝑙</m:t>
                                          </m:r>
                                          <m:r>
                                            <a:rPr kumimoji="1" lang="ja-JP" altLang="en-US" sz="2200" i="1" smtClean="0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latin typeface="Cambria Math" panose="02040503050406030204" pitchFamily="18" charset="0"/>
                            </a:rPr>
                            <m:t>eq</m:t>
                          </m:r>
                        </m:sub>
                      </m:sSub>
                    </m:oMath>
                  </m:oMathPara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205719"/>
                <a:ext cx="5330883" cy="948080"/>
              </a:xfrm>
              <a:prstGeom prst="rect">
                <a:avLst/>
              </a:prstGeom>
              <a:blipFill>
                <a:blip r:embed="rId5"/>
                <a:stretch>
                  <a:fillRect b="-6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図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208" y="3512659"/>
            <a:ext cx="2421126" cy="25989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323528" y="5385192"/>
                <a:ext cx="6229654" cy="13158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ja-JP" altLang="en-US" sz="220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kumimoji="1" lang="ja-JP" altLang="en-US" sz="2200" i="1" smtClean="0">
                              <a:latin typeface="Cambria Math" panose="02040503050406030204" pitchFamily="18" charset="0"/>
                            </a:rPr>
                            <m:t>𝛼𝛽𝜈𝜆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ja-JP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200" b="0" i="0" smtClean="0">
                                  <a:latin typeface="Cambria Math" panose="02040503050406030204" pitchFamily="18" charset="0"/>
                                </a:rPr>
                                <m:t>el</m:t>
                              </m:r>
                            </m:e>
                          </m:d>
                        </m:sup>
                      </m:sSubSup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kumimoji="1" lang="en-US" altLang="ja-JP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kumimoji="1" lang="en-US" altLang="ja-JP" sz="2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kumimoji="1" lang="en-US" altLang="ja-JP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≠</m:t>
                                      </m:r>
                                      <m:r>
                                        <a:rPr kumimoji="1" lang="en-US" altLang="ja-JP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  <m:sup/>
                                    <m:e>
                                      <m:sSubSup>
                                        <m:sSubSupPr>
                                          <m:ctrlPr>
                                            <a:rPr kumimoji="1" lang="en-US" altLang="ja-JP" sz="2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ja-JP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  <m:sup>
                                          <m:r>
                                            <a:rPr kumimoji="1" lang="en-US" altLang="ja-JP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kumimoji="1" lang="en-US" altLang="ja-JP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2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𝑘𝑙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kumimoji="1" lang="en-US" altLang="ja-JP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ja-JP" sz="22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𝑘𝑙</m:t>
                                          </m:r>
                                          <m:r>
                                            <a:rPr kumimoji="1" lang="ja-JP" altLang="en-US" sz="2200" i="1" smtClean="0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kumimoji="1" lang="en-US" altLang="ja-JP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1" lang="en-US" altLang="ja-JP" sz="2200">
                                                  <a:latin typeface="Cambria Math" panose="02040503050406030204" pitchFamily="18" charset="0"/>
                                                </a:rPr>
                                                <m:t>el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  <m:f>
                                        <m:fPr>
                                          <m:ctrlPr>
                                            <a:rPr kumimoji="1" lang="en-US" altLang="ja-JP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1" lang="ja-JP" altLang="en-US" sz="2200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kumimoji="1" lang="en-US" altLang="ja-JP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kumimoji="1" lang="en-US" altLang="ja-JP" sz="220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ja-JP" sz="2200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  <m:r>
                                                <a:rPr kumimoji="1" lang="ja-JP" altLang="en-US" sz="2200" i="1" smtClean="0">
                                                  <a:latin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kumimoji="1" lang="en-US" altLang="ja-JP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kumimoji="1" lang="en-US" altLang="ja-JP" sz="2200">
                                                      <a:latin typeface="Cambria Math" panose="02040503050406030204" pitchFamily="18" charset="0"/>
                                                    </a:rPr>
                                                    <m:t>el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</m:num>
                                        <m:den>
                                          <m:r>
                                            <a:rPr kumimoji="1" lang="ja-JP" altLang="en-US" sz="2200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1" lang="en-US" altLang="ja-JP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ja-JP" sz="22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ja-JP" sz="22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sSub>
                                        <m:sSubPr>
                                          <m:ctrlPr>
                                            <a:rPr kumimoji="1" lang="en-US" altLang="ja-JP" sz="2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𝑖𝑗𝑦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kumimoji="1" lang="en-US" altLang="ja-JP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2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200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  <m:r>
                                            <a:rPr kumimoji="1" lang="ja-JP" altLang="en-US" sz="2200" i="1" smtClean="0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kumimoji="1" lang="en-US" altLang="ja-JP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2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𝑘𝑙</m:t>
                                          </m:r>
                                          <m:r>
                                            <a:rPr kumimoji="1" lang="ja-JP" altLang="en-US" sz="2200" i="1" smtClean="0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latin typeface="Cambria Math" panose="02040503050406030204" pitchFamily="18" charset="0"/>
                            </a:rPr>
                            <m:t>eq</m:t>
                          </m:r>
                        </m:sub>
                      </m:sSub>
                    </m:oMath>
                  </m:oMathPara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385192"/>
                <a:ext cx="6229654" cy="13158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22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4380" r="13327" b="89346"/>
          <a:stretch/>
        </p:blipFill>
        <p:spPr>
          <a:xfrm>
            <a:off x="0" y="0"/>
            <a:ext cx="9144792" cy="62068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2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Kirkwood’s superposition approximation</a:t>
            </a:r>
            <a:endParaRPr lang="en-US" sz="32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767" y="1257813"/>
            <a:ext cx="2369138" cy="31567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テキスト ボックス 6"/>
          <p:cNvSpPr txBox="1"/>
          <p:nvPr/>
        </p:nvSpPr>
        <p:spPr>
          <a:xfrm>
            <a:off x="94390" y="735087"/>
            <a:ext cx="3706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Three-body correlations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4390" y="4172112"/>
            <a:ext cx="3564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Four-body correlations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372862" y="1453903"/>
                <a:ext cx="5783314" cy="2461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den>
                      </m:f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⋯</m:t>
                          </m:r>
                        </m:e>
                      </m:nary>
                    </m:oMath>
                  </m:oMathPara>
                </a14:m>
                <a:endParaRPr lang="en-US" sz="20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𝐫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𝐫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𝐫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1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𝐫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⋯</m:t>
                          </m:r>
                        </m:e>
                      </m:nary>
                    </m:oMath>
                  </m:oMathPara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1000" dirty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 over the relative angle,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type m:val="lin"/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[J.-P. Hansen and I.R. McDonald, “Theory of Simple Liquids”, 4</a:t>
                </a:r>
                <a:r>
                  <a:rPr lang="en-US" sz="1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ed. (2013)]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62" y="1453903"/>
                <a:ext cx="5783314" cy="2461058"/>
              </a:xfrm>
              <a:prstGeom prst="rect">
                <a:avLst/>
              </a:prstGeom>
              <a:blipFill>
                <a:blip r:embed="rId4"/>
                <a:stretch>
                  <a:fillRect r="-6428" b="-171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777468" y="4890927"/>
                <a:ext cx="7589065" cy="1922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den>
                      </m:f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ja-JP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ja-JP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⋯</m:t>
                          </m:r>
                        </m:e>
                      </m:nary>
                    </m:oMath>
                  </m:oMathPara>
                </a14:m>
                <a:endParaRPr lang="en-US" sz="20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𝐫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𝐫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𝐫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ja-JP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ja-JP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ja-JP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𝐫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1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𝐫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ja-JP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ja-JP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b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𝐫</m:t>
                                  </m:r>
                                  <m:r>
                                    <a:rPr lang="en-US" altLang="ja-JP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000" b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𝐫</m:t>
                                  </m:r>
                                  <m:r>
                                    <a:rPr lang="en-US" altLang="ja-JP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  <m:r>
                                    <a:rPr lang="en-US" altLang="ja-JP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ja-JP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ja-JP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b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𝐫</m:t>
                                  </m:r>
                                  <m:r>
                                    <a:rPr lang="en-US" altLang="ja-JP" sz="2000" b="1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  <m:r>
                                    <a:rPr lang="en-US" altLang="ja-JP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000" b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𝐫</m:t>
                                  </m:r>
                                  <m:r>
                                    <a:rPr lang="en-US" altLang="ja-JP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  <m:r>
                                    <a:rPr lang="en-US" altLang="ja-JP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⋯</m:t>
                          </m:r>
                        </m:e>
                      </m:nary>
                    </m:oMath>
                  </m:oMathPara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ja-JP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[K. Suzuki and H. Hayakawa, Phys. Rev. Lett. </a:t>
                </a:r>
                <a:r>
                  <a:rPr lang="en-US" altLang="ja-JP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115</a:t>
                </a:r>
                <a:r>
                  <a:rPr lang="en-US" altLang="ja-JP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(2015) 098001</a:t>
                </a:r>
                <a:r>
                  <a:rPr lang="en-US" altLang="ja-JP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68" y="4890927"/>
                <a:ext cx="7589065" cy="1922449"/>
              </a:xfrm>
              <a:prstGeom prst="rect">
                <a:avLst/>
              </a:prstGeom>
              <a:blipFill>
                <a:blip r:embed="rId5"/>
                <a:stretch>
                  <a:fillRect b="-22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883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4380" r="13327" b="89346"/>
          <a:stretch/>
        </p:blipFill>
        <p:spPr>
          <a:xfrm>
            <a:off x="0" y="0"/>
            <a:ext cx="9144792" cy="620688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2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ranular materials</a:t>
            </a:r>
            <a:endParaRPr lang="en-US" sz="32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http://www.reade.com/images/product_images/oxides_metallic_powder/Zirconium-oxide-powd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1" t="683" r="9007"/>
          <a:stretch/>
        </p:blipFill>
        <p:spPr bwMode="auto">
          <a:xfrm>
            <a:off x="6065108" y="1060759"/>
            <a:ext cx="1464554" cy="146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sandatlas.org/wp-content/uploads/Antelope-Island-ooid-sa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572" y="1060731"/>
            <a:ext cx="1463039" cy="146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6000532" y="721385"/>
            <a:ext cx="1593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ceramic powders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1788" y="1060759"/>
            <a:ext cx="55609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Macro-sized “particles”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(few </a:t>
            </a:r>
            <a:r>
              <a:rPr lang="en-US" sz="2400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~ mm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dissipation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to inelasticity.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wide variety of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force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fluctuations are negligible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Mostly in disordered configurations.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722620" y="721385"/>
            <a:ext cx="1194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stones/rocks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i.ytimg.com/vi/orxXlAltFQg/maxresdefaul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40"/>
          <a:stretch/>
        </p:blipFill>
        <p:spPr bwMode="auto">
          <a:xfrm>
            <a:off x="7588572" y="2900038"/>
            <a:ext cx="1463039" cy="14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upload.wikimedia.org/wikipedia/commons/6/62/Granular_matter_examples.PNG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3" t="52454" r="1"/>
          <a:stretch/>
        </p:blipFill>
        <p:spPr bwMode="auto">
          <a:xfrm>
            <a:off x="6065108" y="2900038"/>
            <a:ext cx="1464554" cy="146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6156825" y="2554725"/>
            <a:ext cx="1281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sesame/seeds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027383" y="2554754"/>
            <a:ext cx="585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balls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61788" y="5622339"/>
            <a:ext cx="5675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of their macroscopic flow behavior/mechanical response is crucial.</a:t>
            </a:r>
            <a:endParaRPr lang="en-US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94390" y="3196839"/>
            <a:ext cx="8957221" cy="3037728"/>
            <a:chOff x="94390" y="3196839"/>
            <a:chExt cx="8957221" cy="3037728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94390" y="3196839"/>
              <a:ext cx="2101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pplications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261788" y="3855592"/>
              <a:ext cx="571342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Manufacturing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of </a:t>
              </a:r>
              <a:r>
                <a:rPr lang="en-US" sz="2400" i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food and medicine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Geo-hazards, e.g. </a:t>
              </a:r>
              <a:r>
                <a:rPr lang="en-US" sz="2400" i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earthquakes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Astronomy, e.g. </a:t>
              </a:r>
              <a:r>
                <a:rPr lang="en-US" sz="2400" i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planetary rings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Chemical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&amp;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civil engineering, geophysics.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2" descr="http://www.cecile.co.jp/cmdty/img/55311/512/55311YD-312_D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1673" y="5177471"/>
              <a:ext cx="1057095" cy="1057096"/>
            </a:xfrm>
            <a:prstGeom prst="rect">
              <a:avLst/>
            </a:prstGeom>
            <a:noFill/>
            <a:extLst/>
          </p:spPr>
        </p:pic>
        <p:pic>
          <p:nvPicPr>
            <p:cNvPr id="20" name="Picture 2" descr="http://blog.id.com.au/wp-content/uploads/Mining_generic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22"/>
            <a:stretch/>
          </p:blipFill>
          <p:spPr bwMode="auto">
            <a:xfrm>
              <a:off x="7195171" y="5177471"/>
              <a:ext cx="1856440" cy="1057096"/>
            </a:xfrm>
            <a:prstGeom prst="rect">
              <a:avLst/>
            </a:prstGeom>
            <a:noFill/>
            <a:extLst/>
          </p:spPr>
        </p:pic>
        <p:sp>
          <p:nvSpPr>
            <p:cNvPr id="21" name="テキスト ボックス 20"/>
            <p:cNvSpPr txBox="1"/>
            <p:nvPr/>
          </p:nvSpPr>
          <p:spPr>
            <a:xfrm>
              <a:off x="7387207" y="4834066"/>
              <a:ext cx="14814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mining industry</a:t>
              </a:r>
              <a:endPara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6100128" y="4834066"/>
              <a:ext cx="9845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osmetics</a:t>
              </a:r>
              <a:endPara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054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4380" r="13327" b="89346"/>
          <a:stretch/>
        </p:blipFill>
        <p:spPr>
          <a:xfrm>
            <a:off x="0" y="0"/>
            <a:ext cx="9144792" cy="620688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2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Hard-core limit</a:t>
            </a:r>
            <a:endParaRPr lang="en-US" sz="32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6084168" y="147720"/>
            <a:ext cx="2557120" cy="2860506"/>
            <a:chOff x="6104438" y="289704"/>
            <a:chExt cx="2557120" cy="2860506"/>
          </a:xfrm>
        </p:grpSpPr>
        <p:sp>
          <p:nvSpPr>
            <p:cNvPr id="19" name="正方形/長方形 18"/>
            <p:cNvSpPr/>
            <p:nvPr/>
          </p:nvSpPr>
          <p:spPr>
            <a:xfrm>
              <a:off x="6104438" y="1094572"/>
              <a:ext cx="2557120" cy="2055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直線矢印コネクタ 6"/>
            <p:cNvCxnSpPr/>
            <p:nvPr/>
          </p:nvCxnSpPr>
          <p:spPr>
            <a:xfrm flipV="1">
              <a:off x="6573326" y="1513840"/>
              <a:ext cx="0" cy="14401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線矢印コネクタ 2"/>
            <p:cNvCxnSpPr/>
            <p:nvPr/>
          </p:nvCxnSpPr>
          <p:spPr>
            <a:xfrm flipV="1">
              <a:off x="6573326" y="2737975"/>
              <a:ext cx="1656184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円弧 8"/>
            <p:cNvSpPr/>
            <p:nvPr/>
          </p:nvSpPr>
          <p:spPr>
            <a:xfrm rot="10800000">
              <a:off x="6857095" y="289704"/>
              <a:ext cx="1440160" cy="2448272"/>
            </a:xfrm>
            <a:prstGeom prst="arc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7581438" y="1513840"/>
              <a:ext cx="0" cy="122413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7460188" y="2749009"/>
                  <a:ext cx="1932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テキスト ボックス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0188" y="2749009"/>
                  <a:ext cx="193258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2258" r="-29032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/>
                <p:cNvSpPr txBox="1"/>
                <p:nvPr/>
              </p:nvSpPr>
              <p:spPr>
                <a:xfrm>
                  <a:off x="8303092" y="2599475"/>
                  <a:ext cx="1669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テキスト ボックス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3092" y="2599475"/>
                  <a:ext cx="166969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2222" r="-185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6324219" y="1221983"/>
                  <a:ext cx="49821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テキスト ボックス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219" y="1221983"/>
                  <a:ext cx="498213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6098" t="-2174" r="-15854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6351133" y="2599474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テキスト ボックス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1133" y="2599474"/>
                  <a:ext cx="181139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3333" r="-26667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1097595" y="1590337"/>
                <a:ext cx="3921907" cy="686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&gt;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595" y="1590337"/>
                <a:ext cx="3921907" cy="6865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/>
          <p:cNvSpPr txBox="1"/>
          <p:nvPr/>
        </p:nvSpPr>
        <p:spPr>
          <a:xfrm>
            <a:off x="94390" y="3171018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1979712" y="3848707"/>
            <a:ext cx="5180026" cy="2460613"/>
            <a:chOff x="2056270" y="3704691"/>
            <a:chExt cx="5180026" cy="2460613"/>
          </a:xfrm>
        </p:grpSpPr>
        <p:sp>
          <p:nvSpPr>
            <p:cNvPr id="27" name="正方形/長方形 26"/>
            <p:cNvSpPr/>
            <p:nvPr/>
          </p:nvSpPr>
          <p:spPr>
            <a:xfrm>
              <a:off x="2056270" y="3704691"/>
              <a:ext cx="5180026" cy="2460613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90000"/>
              </a:schemeClr>
            </a:solidFill>
            <a:ln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テキスト ボックス 3"/>
                <p:cNvSpPr txBox="1"/>
                <p:nvPr/>
              </p:nvSpPr>
              <p:spPr>
                <a:xfrm>
                  <a:off x="2566387" y="3893745"/>
                  <a:ext cx="4159793" cy="7326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𝑑𝑟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1" lang="en-US" altLang="ja-JP" sz="2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kumimoji="1" lang="ja-JP" altLang="en-US" sz="2200" b="0" i="1" smtClean="0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  <m:sSup>
                                  <m:sSupPr>
                                    <m:ctrlPr>
                                      <a:rPr kumimoji="1" lang="en-US" altLang="ja-JP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2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kumimoji="1" lang="en-US" altLang="ja-JP" sz="2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kumimoji="1" lang="en-US" altLang="ja-JP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2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</m:e>
                            </m:d>
                          </m:e>
                        </m:nary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ja-JP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ja-JP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kumimoji="1" lang="ja-JP" altLang="en-US" sz="2200" dirty="0"/>
                </a:p>
              </p:txBody>
            </p:sp>
          </mc:Choice>
          <mc:Fallback xmlns="">
            <p:sp>
              <p:nvSpPr>
                <p:cNvPr id="4" name="テキスト ボックス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6387" y="3893745"/>
                  <a:ext cx="4159793" cy="73263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2626340" y="4875939"/>
                  <a:ext cx="4039887" cy="10003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𝑑𝑟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ja-JP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2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kumimoji="1" lang="en-US" altLang="ja-JP" sz="2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kumimoji="1" lang="en-US" altLang="ja-JP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2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</m:e>
                            </m:d>
                          </m:e>
                        </m:nary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ja-JP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ja-JP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kumimoji="1" lang="en-US" altLang="ja-JP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kumimoji="1" lang="en-US" altLang="ja-JP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1" lang="en-US" altLang="ja-JP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oMath>
                    </m:oMathPara>
                  </a14:m>
                  <a:endParaRPr kumimoji="1" lang="ja-JP" altLang="en-US" sz="2200" dirty="0"/>
                </a:p>
              </p:txBody>
            </p:sp>
          </mc:Choice>
          <mc:Fallback xmlns="">
            <p:sp>
              <p:nvSpPr>
                <p:cNvPr id="26" name="テキスト ボックス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6340" y="4875939"/>
                  <a:ext cx="4039887" cy="100033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976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4380" r="13327" b="89346"/>
          <a:stretch/>
        </p:blipFill>
        <p:spPr>
          <a:xfrm>
            <a:off x="0" y="0"/>
            <a:ext cx="9144792" cy="620688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2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28933"/>
            <a:ext cx="8564713" cy="53285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178046" y="839682"/>
                <a:ext cx="787908" cy="470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ja-JP" altLang="en-US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kumimoji="1" lang="ja-JP" altLang="en-US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𝛼𝛽𝜈𝜆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ja-JP" sz="22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2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el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kumimoji="1" lang="ja-JP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046" y="839682"/>
                <a:ext cx="787908" cy="4702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61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" t="8083" r="1869" b="19853"/>
          <a:stretch/>
        </p:blipFill>
        <p:spPr>
          <a:xfrm>
            <a:off x="0" y="0"/>
            <a:ext cx="9144000" cy="686077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0" y="2793702"/>
            <a:ext cx="9144000" cy="923330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Steady state solutions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51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4380" r="13327" b="89346"/>
          <a:stretch/>
        </p:blipFill>
        <p:spPr>
          <a:xfrm>
            <a:off x="0" y="0"/>
            <a:ext cx="9144792" cy="620688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2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quations of stress</a:t>
            </a:r>
            <a:endParaRPr lang="en-US" sz="32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94390" y="735087"/>
                <a:ext cx="4036554" cy="495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Steady state,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ja-JP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ja-JP" alt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𝝏</m:t>
                        </m:r>
                        <m:sSub>
                          <m:sSubPr>
                            <m:ctrlPr>
                              <a:rPr lang="en-US" altLang="ja-JP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ja-JP" alt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𝜶𝜷</m:t>
                            </m:r>
                          </m:sub>
                        </m:sSub>
                      </m:num>
                      <m:den>
                        <m:r>
                          <a:rPr lang="ja-JP" alt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𝝏</m:t>
                        </m:r>
                        <m:r>
                          <a:rPr lang="en-US" altLang="ja-JP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den>
                    </m:f>
                    <m:r>
                      <a:rPr lang="en-US" altLang="ja-JP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0" y="735087"/>
                <a:ext cx="4036554" cy="495007"/>
              </a:xfrm>
              <a:prstGeom prst="rect">
                <a:avLst/>
              </a:prstGeom>
              <a:blipFill>
                <a:blip r:embed="rId3"/>
                <a:stretch>
                  <a:fillRect l="-1961" t="-116049" b="-1740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/>
          <p:cNvGrpSpPr/>
          <p:nvPr/>
        </p:nvGrpSpPr>
        <p:grpSpPr>
          <a:xfrm>
            <a:off x="297296" y="1339598"/>
            <a:ext cx="8549408" cy="3708090"/>
            <a:chOff x="247514" y="1233078"/>
            <a:chExt cx="8549408" cy="3708090"/>
          </a:xfrm>
        </p:grpSpPr>
        <p:sp>
          <p:nvSpPr>
            <p:cNvPr id="26" name="正方形/長方形 25"/>
            <p:cNvSpPr/>
            <p:nvPr/>
          </p:nvSpPr>
          <p:spPr>
            <a:xfrm>
              <a:off x="247514" y="1233078"/>
              <a:ext cx="8549408" cy="370809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90000"/>
              </a:schemeClr>
            </a:solidFill>
            <a:ln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テキスト ボックス 37"/>
                <p:cNvSpPr txBox="1"/>
                <p:nvPr/>
              </p:nvSpPr>
              <p:spPr>
                <a:xfrm>
                  <a:off x="448033" y="1361001"/>
                  <a:ext cx="8348889" cy="7552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0=</m:t>
                        </m:r>
                        <m:acc>
                          <m:accPr>
                            <m:chr m:val="̇"/>
                            <m:ctrlPr>
                              <a:rPr kumimoji="1" lang="en-US" altLang="ja-JP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ja-JP" alt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2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sSub>
                              <m:sSubPr>
                                <m:ctrlPr>
                                  <a:rPr kumimoji="1" lang="en-US" altLang="ja-JP" sz="22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1" lang="en-US" altLang="ja-JP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sub>
                            </m:s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sSubSup>
                              <m:sSubSupPr>
                                <m:ctrlP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kumimoji="1" lang="en-US" altLang="ja-JP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sz="2200" b="0" i="0" smtClean="0">
                                        <a:latin typeface="Cambria Math" panose="02040503050406030204" pitchFamily="18" charset="0"/>
                                      </a:rPr>
                                      <m:t>el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kumimoji="1" lang="en-US" altLang="ja-JP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sz="2200">
                                        <a:latin typeface="Cambria Math" panose="02040503050406030204" pitchFamily="18" charset="0"/>
                                      </a:rPr>
                                      <m:t>el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1" lang="en-US" altLang="ja-JP" sz="2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kumimoji="1" lang="ja-JP" altLang="en-US" sz="2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𝜈𝜆</m:t>
                                    </m:r>
                                  </m:sub>
                                </m:sSub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ja-JP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20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kumimoji="1" lang="ja-JP" altLang="en-US" sz="2200" i="1">
                                        <a:latin typeface="Cambria Math" panose="02040503050406030204" pitchFamily="18" charset="0"/>
                                      </a:rPr>
                                      <m:t>𝜈𝜆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  <m:d>
                              <m:dPr>
                                <m:ctrlP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Sup>
                                  <m:sSubSupPr>
                                    <m:ctrlPr>
                                      <a:rPr kumimoji="1" lang="en-US" altLang="ja-JP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ja-JP" altLang="en-US" sz="2200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kumimoji="1" lang="en-US" altLang="ja-JP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1" lang="ja-JP" altLang="en-US" sz="2200" b="0" i="1" smtClean="0">
                                        <a:latin typeface="Cambria Math" panose="02040503050406030204" pitchFamily="18" charset="0"/>
                                      </a:rPr>
                                      <m:t>𝜈𝜆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kumimoji="1" lang="en-US" altLang="ja-JP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2200" b="0" i="0" smtClean="0">
                                            <a:latin typeface="Cambria Math" panose="02040503050406030204" pitchFamily="18" charset="0"/>
                                          </a:rPr>
                                          <m:t>el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kumimoji="1" lang="en-US" altLang="ja-JP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ja-JP" altLang="en-US" sz="220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kumimoji="1" lang="en-US" altLang="ja-JP" sz="2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1" lang="en-US" altLang="ja-JP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1" lang="ja-JP" altLang="en-US" sz="2200" i="1">
                                        <a:latin typeface="Cambria Math" panose="02040503050406030204" pitchFamily="18" charset="0"/>
                                      </a:rPr>
                                      <m:t>𝜈𝜆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kumimoji="1" lang="en-US" altLang="ja-JP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2200">
                                            <a:latin typeface="Cambria Math" panose="02040503050406030204" pitchFamily="18" charset="0"/>
                                          </a:rPr>
                                          <m:t>el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</m:d>
                        <m:r>
                          <a:rPr kumimoji="1" lang="en-US" altLang="ja-JP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kumimoji="1" lang="en-US" altLang="ja-JP" sz="2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ja-JP" altLang="en-US" sz="2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oMath>
                    </m:oMathPara>
                  </a14:m>
                  <a:endParaRPr kumimoji="1" lang="ja-JP" altLang="en-US" sz="2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8" name="テキスト ボックス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033" y="1361001"/>
                  <a:ext cx="8348889" cy="75520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448033" y="2254649"/>
                  <a:ext cx="7779181" cy="7552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̇"/>
                            <m:ctrlPr>
                              <a:rPr kumimoji="1" lang="en-US" altLang="ja-JP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ja-JP" alt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22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1" lang="en-US" altLang="ja-JP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𝑦𝑦</m:t>
                                </m:r>
                              </m:sub>
                            </m:s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kumimoji="1" lang="en-US" altLang="ja-JP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sz="2200">
                                        <a:latin typeface="Cambria Math" panose="02040503050406030204" pitchFamily="18" charset="0"/>
                                      </a:rPr>
                                      <m:t>el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kumimoji="1" lang="en-US" altLang="ja-JP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kumimoji="1" lang="en-US" altLang="ja-JP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sz="2200">
                                        <a:latin typeface="Cambria Math" panose="02040503050406030204" pitchFamily="18" charset="0"/>
                                      </a:rPr>
                                      <m:t>el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kumimoji="1" lang="en-US" altLang="ja-JP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1" lang="en-US" altLang="ja-JP" sz="22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kumimoji="1" lang="ja-JP" altLang="en-US" sz="2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𝜈𝜆</m:t>
                                    </m:r>
                                  </m:sub>
                                </m:sSub>
                                <m: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ja-JP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200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kumimoji="1" lang="ja-JP" altLang="en-US" sz="2200" i="1">
                                        <a:latin typeface="Cambria Math" panose="02040503050406030204" pitchFamily="18" charset="0"/>
                                      </a:rPr>
                                      <m:t>𝜈𝜆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  <m:d>
                              <m:dPr>
                                <m:ctrlP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kumimoji="1" lang="en-US" altLang="ja-JP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ja-JP" altLang="en-US" sz="22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kumimoji="1" lang="en-US" altLang="ja-JP" sz="22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kumimoji="1" lang="ja-JP" altLang="en-US" sz="2200" i="1">
                                        <a:latin typeface="Cambria Math" panose="02040503050406030204" pitchFamily="18" charset="0"/>
                                      </a:rPr>
                                      <m:t>𝜈𝜆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kumimoji="1" lang="en-US" altLang="ja-JP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2200">
                                            <a:latin typeface="Cambria Math" panose="02040503050406030204" pitchFamily="18" charset="0"/>
                                          </a:rPr>
                                          <m:t>el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kumimoji="1" lang="en-US" altLang="ja-JP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ja-JP" altLang="en-US" sz="2200" i="1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kumimoji="1" lang="en-US" altLang="ja-JP" sz="2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1" lang="en-US" altLang="ja-JP" sz="22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kumimoji="1" lang="ja-JP" altLang="en-US" sz="2200" i="1">
                                        <a:latin typeface="Cambria Math" panose="02040503050406030204" pitchFamily="18" charset="0"/>
                                      </a:rPr>
                                      <m:t>𝜈𝜆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kumimoji="1" lang="en-US" altLang="ja-JP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2200">
                                            <a:latin typeface="Cambria Math" panose="02040503050406030204" pitchFamily="18" charset="0"/>
                                          </a:rPr>
                                          <m:t>el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</m:d>
                        <m:r>
                          <a:rPr kumimoji="1" lang="en-US" altLang="ja-JP" sz="2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2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kumimoji="1" lang="en-US" altLang="ja-JP" sz="2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ja-JP" altLang="en-US" sz="2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oMath>
                    </m:oMathPara>
                  </a14:m>
                  <a:endParaRPr kumimoji="1" lang="ja-JP" altLang="en-US" sz="2200" dirty="0">
                    <a:solidFill>
                      <a:schemeClr val="tx2"/>
                    </a:solidFill>
                  </a:endParaRPr>
                </a:p>
              </p:txBody>
            </p:sp>
          </mc:Choice>
          <mc:Fallback>
            <p:sp>
              <p:nvSpPr>
                <p:cNvPr id="14" name="テキスト ボックス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033" y="2254649"/>
                  <a:ext cx="7779181" cy="75520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448033" y="3148297"/>
                  <a:ext cx="8090163" cy="7552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̇"/>
                            <m:ctrlPr>
                              <a:rPr kumimoji="1" lang="en-US" altLang="ja-JP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ja-JP" alt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22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1" lang="en-US" altLang="ja-JP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𝑦𝑦</m:t>
                                </m:r>
                              </m:sub>
                            </m:s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sSubSup>
                              <m:sSubSupPr>
                                <m:ctrlP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kumimoji="1" lang="en-US" altLang="ja-JP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sz="2200">
                                        <a:latin typeface="Cambria Math" panose="02040503050406030204" pitchFamily="18" charset="0"/>
                                      </a:rPr>
                                      <m:t>el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kumimoji="1" lang="en-US" altLang="ja-JP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𝑦𝑥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kumimoji="1" lang="en-US" altLang="ja-JP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sz="2200">
                                        <a:latin typeface="Cambria Math" panose="02040503050406030204" pitchFamily="18" charset="0"/>
                                      </a:rPr>
                                      <m:t>el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kumimoji="1" lang="en-US" altLang="ja-JP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1" lang="en-US" altLang="ja-JP" sz="22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kumimoji="1" lang="ja-JP" altLang="en-US" sz="2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𝜈𝜆</m:t>
                                    </m:r>
                                  </m:sub>
                                </m:sSub>
                                <m: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ja-JP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200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kumimoji="1" lang="ja-JP" altLang="en-US" sz="2200" i="1">
                                        <a:latin typeface="Cambria Math" panose="02040503050406030204" pitchFamily="18" charset="0"/>
                                      </a:rPr>
                                      <m:t>𝜈𝜆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  <m:d>
                              <m:dPr>
                                <m:ctrlP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Sup>
                                  <m:sSubSupPr>
                                    <m:ctrlPr>
                                      <a:rPr kumimoji="1" lang="en-US" altLang="ja-JP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ja-JP" altLang="en-US" sz="22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kumimoji="1" lang="en-US" altLang="ja-JP" sz="22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kumimoji="1" lang="ja-JP" altLang="en-US" sz="2200" i="1">
                                        <a:latin typeface="Cambria Math" panose="02040503050406030204" pitchFamily="18" charset="0"/>
                                      </a:rPr>
                                      <m:t>𝜈𝜆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kumimoji="1" lang="en-US" altLang="ja-JP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2200">
                                            <a:latin typeface="Cambria Math" panose="02040503050406030204" pitchFamily="18" charset="0"/>
                                          </a:rPr>
                                          <m:t>el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kumimoji="1" lang="en-US" altLang="ja-JP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ja-JP" altLang="en-US" sz="2200" i="1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kumimoji="1" lang="en-US" altLang="ja-JP" sz="2200" b="0" i="1" smtClean="0">
                                        <a:latin typeface="Cambria Math" panose="02040503050406030204" pitchFamily="18" charset="0"/>
                                      </a:rPr>
                                      <m:t>𝑦𝑥</m:t>
                                    </m:r>
                                    <m:r>
                                      <a:rPr kumimoji="1" lang="ja-JP" altLang="en-US" sz="2200" i="1">
                                        <a:latin typeface="Cambria Math" panose="02040503050406030204" pitchFamily="18" charset="0"/>
                                      </a:rPr>
                                      <m:t>𝜈𝜆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kumimoji="1" lang="en-US" altLang="ja-JP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2200">
                                            <a:latin typeface="Cambria Math" panose="02040503050406030204" pitchFamily="18" charset="0"/>
                                          </a:rPr>
                                          <m:t>el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</m:d>
                        <m:r>
                          <a:rPr kumimoji="1" lang="en-US" altLang="ja-JP" sz="2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2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kumimoji="1" lang="en-US" altLang="ja-JP" sz="2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ja-JP" altLang="en-US" sz="2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oMath>
                    </m:oMathPara>
                  </a14:m>
                  <a:endParaRPr kumimoji="1" lang="ja-JP" altLang="en-US" sz="2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033" y="3148297"/>
                  <a:ext cx="8090163" cy="7552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448033" y="4041945"/>
                  <a:ext cx="4762778" cy="7552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̇"/>
                            <m:ctrlPr>
                              <a:rPr kumimoji="1" lang="en-US" altLang="ja-JP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ja-JP" alt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𝑦𝑦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kumimoji="1" lang="en-US" altLang="ja-JP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sz="2200">
                                        <a:latin typeface="Cambria Math" panose="02040503050406030204" pitchFamily="18" charset="0"/>
                                      </a:rPr>
                                      <m:t>el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kumimoji="1" lang="en-US" altLang="ja-JP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1" lang="en-US" altLang="ja-JP" sz="22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kumimoji="1" lang="ja-JP" altLang="en-US" sz="2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𝜈𝜆</m:t>
                                    </m:r>
                                  </m:sub>
                                </m:sSub>
                                <m: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ja-JP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200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kumimoji="1" lang="ja-JP" altLang="en-US" sz="2200" i="1">
                                        <a:latin typeface="Cambria Math" panose="02040503050406030204" pitchFamily="18" charset="0"/>
                                      </a:rPr>
                                      <m:t>𝜈𝜆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ja-JP" altLang="en-US" sz="2200" i="1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kumimoji="1" lang="en-US" altLang="ja-JP" sz="2200" i="1">
                                    <a:latin typeface="Cambria Math" panose="02040503050406030204" pitchFamily="18" charset="0"/>
                                  </a:rPr>
                                  <m:t>𝑦𝑦</m:t>
                                </m:r>
                                <m:r>
                                  <a:rPr kumimoji="1" lang="ja-JP" altLang="en-US" sz="2200" i="1">
                                    <a:latin typeface="Cambria Math" panose="02040503050406030204" pitchFamily="18" charset="0"/>
                                  </a:rPr>
                                  <m:t>𝜈𝜆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kumimoji="1" lang="en-US" altLang="ja-JP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sz="2200">
                                        <a:latin typeface="Cambria Math" panose="02040503050406030204" pitchFamily="18" charset="0"/>
                                      </a:rPr>
                                      <m:t>el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  <m:r>
                          <a:rPr kumimoji="1" lang="en-US" altLang="ja-JP" sz="2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2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kumimoji="1" lang="en-US" altLang="ja-JP" sz="2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ja-JP" altLang="en-US" sz="2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oMath>
                    </m:oMathPara>
                  </a14:m>
                  <a:endParaRPr kumimoji="1" lang="ja-JP" altLang="en-US" sz="2200" dirty="0">
                    <a:solidFill>
                      <a:schemeClr val="tx2"/>
                    </a:solidFill>
                  </a:endParaRPr>
                </a:p>
              </p:txBody>
            </p:sp>
          </mc:Choice>
          <mc:Fallback>
            <p:sp>
              <p:nvSpPr>
                <p:cNvPr id="21" name="テキスト ボックス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033" y="4041945"/>
                  <a:ext cx="4762778" cy="75520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247515" y="5157192"/>
                <a:ext cx="8648971" cy="137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ja-JP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𝛼𝛽</m:t>
                        </m:r>
                      </m:sub>
                      <m:sup>
                        <m:d>
                          <m:dPr>
                            <m:ctrlPr>
                              <a:rPr lang="en-US" altLang="ja-JP" sz="24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ja-JP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e</m:t>
                            </m:r>
                            <m:r>
                              <m:rPr>
                                <m:sty m:val="p"/>
                              </m:rPr>
                              <a:rPr lang="en-US" altLang="ja-JP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ja-JP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ja-JP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𝛼𝛽</m:t>
                        </m:r>
                      </m:sub>
                      <m:sup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el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ja-JP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ja-JP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a:rPr lang="ja-JP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ja-JP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𝜈𝜆</m:t>
                        </m:r>
                      </m:sub>
                      <m:sup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el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ja-JP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ja-JP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ja-JP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𝛼𝛽</m:t>
                        </m:r>
                        <m:r>
                          <a:rPr lang="ja-JP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𝜈𝜆</m:t>
                        </m:r>
                      </m:sub>
                      <m:sup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el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ja-JP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the functions of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ja-JP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e.g.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ja-JP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𝛼𝛽</m:t>
                        </m:r>
                      </m:sub>
                      <m:sup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el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ja-JP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we neglect the viscous terms,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ja-JP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ja-JP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ja-JP" alt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𝜸</m:t>
                        </m:r>
                      </m:e>
                    </m:acc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canceled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stress is given by the function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ja-JP" alt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𝜶𝜷</m:t>
                        </m:r>
                      </m:sub>
                    </m:sSub>
                    <m:d>
                      <m:dPr>
                        <m:ctrlPr>
                          <a:rPr lang="en-US" altLang="ja-JP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15" y="5157192"/>
                <a:ext cx="8648971" cy="1376852"/>
              </a:xfrm>
              <a:prstGeom prst="rect">
                <a:avLst/>
              </a:prstGeom>
              <a:blipFill>
                <a:blip r:embed="rId8"/>
                <a:stretch>
                  <a:fillRect l="-987" r="-141" b="-66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39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4380" r="13327" b="89346"/>
          <a:stretch/>
        </p:blipFill>
        <p:spPr>
          <a:xfrm>
            <a:off x="0" y="0"/>
            <a:ext cx="9144792" cy="620688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2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quations of granular temperature</a:t>
            </a:r>
            <a:endParaRPr lang="en-US" sz="32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94390" y="735087"/>
                <a:ext cx="41792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 balance,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ja-JP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ja-JP" alt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𝝏</m:t>
                        </m:r>
                        <m:r>
                          <a:rPr lang="en-US" altLang="ja-JP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num>
                      <m:den>
                        <m:r>
                          <a:rPr lang="ja-JP" alt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𝝏</m:t>
                        </m:r>
                        <m:r>
                          <a:rPr lang="en-US" altLang="ja-JP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den>
                    </m:f>
                    <m:r>
                      <a:rPr lang="en-US" altLang="ja-JP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0" y="735087"/>
                <a:ext cx="4179286" cy="461665"/>
              </a:xfrm>
              <a:prstGeom prst="rect">
                <a:avLst/>
              </a:prstGeom>
              <a:blipFill>
                <a:blip r:embed="rId3"/>
                <a:stretch>
                  <a:fillRect l="-1895" t="-125333" b="-19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400602" y="1644873"/>
                <a:ext cx="8342797" cy="1093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ja-JP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kumimoji="1" lang="en-US" altLang="ja-JP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ja-JP" alt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kumimoji="1" lang="en-US" altLang="ja-JP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ja-JP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1" lang="en-US" altLang="ja-JP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𝑥𝑥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sz="2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el</m:t>
                                  </m:r>
                                </m:e>
                              </m:d>
                            </m:sup>
                          </m:sSubSup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ja-JP" alt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𝜈𝜆</m:t>
                                  </m:r>
                                </m:sub>
                              </m:sSub>
                              <m:r>
                                <a:rPr kumimoji="1" lang="en-US" altLang="ja-JP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ja-JP" alt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𝜈𝜆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ja-JP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sSubSup>
                            <m:sSubSupPr>
                              <m:ctrlPr>
                                <a:rPr kumimoji="1" lang="en-US" altLang="ja-JP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ja-JP" alt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kumimoji="1" lang="en-US" altLang="ja-JP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ja-JP" alt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𝜈𝜆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kumimoji="1" lang="en-US" altLang="ja-JP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sz="2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el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kumimoji="1" lang="en-US" altLang="ja-JP" sz="2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ja-JP" altLang="en-US" sz="2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ja-JP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Tr</m:t>
                          </m:r>
                          <m:sSubSup>
                            <m:sSubSupPr>
                              <m:ctrlPr>
                                <a:rPr kumimoji="1" lang="en-US" altLang="ja-JP" sz="2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1" lang="ja-JP" altLang="en-US" sz="22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𝛼𝛽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kumimoji="1" lang="en-US" altLang="ja-JP" sz="22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sz="2200" b="0" i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vis</m:t>
                                  </m:r>
                                </m:e>
                              </m:d>
                            </m:sup>
                          </m:sSubSup>
                          <m:r>
                            <a:rPr kumimoji="1" lang="en-US" altLang="ja-JP" sz="2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sz="2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22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2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ja-JP" altLang="en-US" sz="22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𝜈𝜆</m:t>
                                  </m:r>
                                </m:sub>
                              </m:sSub>
                              <m:r>
                                <a:rPr kumimoji="1" lang="en-US" altLang="ja-JP" sz="2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sz="22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2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1" lang="ja-JP" altLang="en-US" sz="22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𝜈𝜆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ja-JP" sz="2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2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kumimoji="1" lang="en-US" altLang="ja-JP" sz="22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Tr</m:t>
                          </m:r>
                          <m:sSubSup>
                            <m:sSubSupPr>
                              <m:ctrlPr>
                                <a:rPr kumimoji="1" lang="en-US" altLang="ja-JP" sz="2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ja-JP" altLang="en-US" sz="22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𝛼𝛽</m:t>
                              </m:r>
                              <m:r>
                                <a:rPr kumimoji="1" lang="ja-JP" altLang="en-US" sz="2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𝜈𝜆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kumimoji="1" lang="en-US" altLang="ja-JP" sz="22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sz="2200" b="0" i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vis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</m:oMath>
                  </m:oMathPara>
                </a14:m>
                <a:endParaRPr kumimoji="1" lang="en-US" altLang="ja-JP" sz="22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kumimoji="1" lang="en-US" altLang="ja-JP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2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kumimoji="1" lang="en-US" altLang="ja-JP" sz="2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ja-JP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02" y="1644873"/>
                <a:ext cx="8342797" cy="1093761"/>
              </a:xfrm>
              <a:prstGeom prst="rect">
                <a:avLst/>
              </a:prstGeom>
              <a:blipFill>
                <a:blip r:embed="rId4"/>
                <a:stretch>
                  <a:fillRect b="-16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84297" y="5157192"/>
                <a:ext cx="8975406" cy="137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substitute the steady state solutions,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ja-JP" alt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𝜶𝜷</m:t>
                        </m:r>
                      </m:sub>
                    </m:sSub>
                    <m:d>
                      <m:dPr>
                        <m:ctrlPr>
                          <a:rPr lang="en-US" altLang="ja-JP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b>
                        <m:r>
                          <a:rPr lang="ja-JP" altLang="en-U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𝜶𝜷</m:t>
                        </m:r>
                      </m:sub>
                    </m:sSub>
                    <m:d>
                      <m:dPr>
                        <m:ctrlPr>
                          <a:rPr lang="en-US" altLang="ja-JP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Then, the shear rate is given by the function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i.e.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ja-JP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ja-JP" alt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𝜸</m:t>
                        </m:r>
                      </m:e>
                    </m:acc>
                    <m:d>
                      <m:dPr>
                        <m:ctrlPr>
                          <a:rPr lang="en-US" altLang="ja-JP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ja-JP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ja-JP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𝛼𝛽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ja-JP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ja-JP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𝛼𝛽</m:t>
                        </m:r>
                      </m:sub>
                      <m:sup>
                        <m:d>
                          <m:d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ja-JP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el</m:t>
                            </m:r>
                          </m:e>
                        </m:d>
                      </m:sup>
                    </m:sSubSup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ja-JP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  <m:sSubSup>
                      <m:sSubSup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ja-JP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𝛼𝛽</m:t>
                        </m:r>
                      </m:sub>
                      <m:sup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ja-JP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vis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viscous part contributes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</m:t>
                    </m:r>
                    <m:d>
                      <m:dPr>
                        <m:ctrlPr>
                          <a:rPr lang="en-US" altLang="ja-JP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𝝐</m:t>
                            </m:r>
                          </m:e>
                          <m:sup>
                            <m:r>
                              <a:rPr lang="en-US" altLang="ja-JP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97" y="5157192"/>
                <a:ext cx="8975406" cy="1376852"/>
              </a:xfrm>
              <a:prstGeom prst="rect">
                <a:avLst/>
              </a:prstGeom>
              <a:blipFill>
                <a:blip r:embed="rId5"/>
                <a:stretch>
                  <a:fillRect l="-951" t="-3540" r="-408" b="-39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5652120" y="1173180"/>
            <a:ext cx="22910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nergy dissipation</a:t>
            </a:r>
            <a:endParaRPr lang="en-US" sz="2200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テキスト ボックス 1"/>
              <p:cNvSpPr txBox="1"/>
              <p:nvPr/>
            </p:nvSpPr>
            <p:spPr>
              <a:xfrm>
                <a:off x="5508104" y="2528627"/>
                <a:ext cx="1603388" cy="4263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𝐓𝐫</m:t>
                      </m:r>
                      <m:sSubSup>
                        <m:sSubSupPr>
                          <m:ctrlPr>
                            <a:rPr kumimoji="1" lang="en-US" altLang="ja-JP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kumimoji="1" lang="ja-JP" alt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𝜶𝜷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ja-JP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𝐯𝐢𝐬</m:t>
                              </m:r>
                            </m:e>
                          </m:d>
                        </m:sup>
                      </m:sSubSup>
                      <m:r>
                        <a:rPr kumimoji="1" lang="en-US" altLang="ja-JP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kumimoji="1" lang="en-US" altLang="ja-JP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kumimoji="1" lang="en-US" altLang="ja-JP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kumimoji="1" lang="en-US" altLang="ja-JP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ja-JP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1" lang="ja-JP" alt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528627"/>
                <a:ext cx="1603388" cy="4263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/>
          <p:cNvGrpSpPr/>
          <p:nvPr/>
        </p:nvGrpSpPr>
        <p:grpSpPr>
          <a:xfrm>
            <a:off x="1275101" y="3186755"/>
            <a:ext cx="6593798" cy="1522315"/>
            <a:chOff x="1043608" y="3346845"/>
            <a:chExt cx="6593798" cy="1522315"/>
          </a:xfrm>
        </p:grpSpPr>
        <p:sp>
          <p:nvSpPr>
            <p:cNvPr id="26" name="正方形/長方形 25"/>
            <p:cNvSpPr/>
            <p:nvPr/>
          </p:nvSpPr>
          <p:spPr>
            <a:xfrm>
              <a:off x="1043608" y="3346845"/>
              <a:ext cx="6593798" cy="1522315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90000"/>
              </a:schemeClr>
            </a:solidFill>
            <a:ln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テキスト ボックス 14"/>
                <p:cNvSpPr txBox="1"/>
                <p:nvPr/>
              </p:nvSpPr>
              <p:spPr>
                <a:xfrm>
                  <a:off x="1341577" y="3535666"/>
                  <a:ext cx="5997860" cy="11446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∴</m:t>
                        </m:r>
                        <m:acc>
                          <m:accPr>
                            <m:chr m:val="̇"/>
                            <m:ctrlP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ja-JP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  <m:d>
                          <m:dPr>
                            <m:ctrlP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kumimoji="1" lang="ja-JP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f>
                          <m:fPr>
                            <m:ctrlP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kumimoji="1" lang="en-US" altLang="ja-JP" sz="2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Tr</m:t>
                            </m:r>
                            <m:sSubSup>
                              <m:sSubSupPr>
                                <m:ctrlPr>
                                  <a:rPr kumimoji="1" lang="en-US" altLang="ja-JP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1" lang="ja-JP" alt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𝛼𝛽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kumimoji="1" lang="en-US" altLang="ja-JP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sz="2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vis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kumimoji="1" lang="en-US" altLang="ja-JP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kumimoji="1" lang="en-US" altLang="ja-JP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1" lang="en-US" altLang="ja-JP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kumimoji="1" lang="ja-JP" alt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𝜈𝜆</m:t>
                                    </m:r>
                                  </m:sub>
                                </m:sSub>
                                <m:r>
                                  <a:rPr kumimoji="1" lang="en-US" altLang="ja-JP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ja-JP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kumimoji="1" lang="ja-JP" alt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𝜈𝜆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1" lang="en-US" altLang="ja-JP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kumimoji="1" lang="en-US" altLang="ja-JP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kumimoji="1" lang="en-US" altLang="ja-JP" sz="2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Tr</m:t>
                            </m:r>
                            <m:sSubSup>
                              <m:sSubSupPr>
                                <m:ctrlPr>
                                  <a:rPr kumimoji="1" lang="en-US" altLang="ja-JP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kumimoji="1" lang="ja-JP" alt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𝛼𝛽𝜈𝜆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kumimoji="1" lang="en-US" altLang="ja-JP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sz="2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vis</m:t>
                                    </m:r>
                                  </m:e>
                                </m:d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kumimoji="1" lang="en-US" altLang="ja-JP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1" lang="en-US" altLang="ja-JP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sub>
                            </m:sSub>
                            <m: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kumimoji="1" lang="en-US" altLang="ja-JP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1" lang="en-US" altLang="ja-JP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𝑥𝑥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kumimoji="1" lang="en-US" altLang="ja-JP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sz="2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el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1" lang="en-US" altLang="ja-JP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ja-JP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kumimoji="1" lang="en-US" altLang="ja-JP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  <m:d>
                              <m:dPr>
                                <m:begChr m:val="{"/>
                                <m:endChr m:val="}"/>
                                <m:ctrlPr>
                                  <a:rPr kumimoji="1" lang="en-US" altLang="ja-JP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kumimoji="1" lang="en-US" altLang="ja-JP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𝑥𝑦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kumimoji="1" lang="en-US" altLang="ja-JP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ja-JP" alt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kumimoji="1" lang="en-US" altLang="ja-JP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1" lang="en-US" altLang="ja-JP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𝑥𝑦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kumimoji="1" lang="en-US" altLang="ja-JP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2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el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kumimoji="1" lang="en-US" altLang="ja-JP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1" lang="en-US" altLang="ja-JP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kumimoji="1" lang="en-US" altLang="ja-JP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kumimoji="1" lang="en-US" altLang="ja-JP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kumimoji="1" lang="en-US" altLang="ja-JP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ja-JP" alt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kumimoji="1" lang="en-US" altLang="ja-JP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𝑥𝑦</m:t>
                                    </m:r>
                                    <m:r>
                                      <a:rPr kumimoji="1" lang="en-US" altLang="ja-JP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kumimoji="1" lang="en-US" altLang="ja-JP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2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el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den>
                        </m:f>
                      </m:oMath>
                    </m:oMathPara>
                  </a14:m>
                  <a:endParaRPr kumimoji="1" lang="en-US" altLang="ja-JP" sz="220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5" name="テキスト ボックス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1577" y="3535666"/>
                  <a:ext cx="5997860" cy="114467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9186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4380" r="13327" b="89346"/>
          <a:stretch/>
        </p:blipFill>
        <p:spPr>
          <a:xfrm>
            <a:off x="0" y="0"/>
            <a:ext cx="9144792" cy="620688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2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Flow-curves</a:t>
            </a:r>
            <a:endParaRPr lang="en-US" sz="32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4390" y="735087"/>
            <a:ext cx="2536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Parametric plots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545583" y="3905522"/>
                <a:ext cx="2234138" cy="4938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83" y="3905522"/>
                <a:ext cx="2234138" cy="4938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/>
          <p:cNvSpPr txBox="1"/>
          <p:nvPr/>
        </p:nvSpPr>
        <p:spPr>
          <a:xfrm>
            <a:off x="94390" y="2959214"/>
            <a:ext cx="322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to jamming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547872" y="1681394"/>
            <a:ext cx="2229561" cy="793178"/>
            <a:chOff x="7308304" y="5917141"/>
            <a:chExt cx="2229561" cy="793178"/>
          </a:xfrm>
        </p:grpSpPr>
        <p:sp>
          <p:nvSpPr>
            <p:cNvPr id="14" name="正方形/長方形 13"/>
            <p:cNvSpPr/>
            <p:nvPr/>
          </p:nvSpPr>
          <p:spPr>
            <a:xfrm>
              <a:off x="7308304" y="5917141"/>
              <a:ext cx="2229561" cy="793178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90000"/>
              </a:schemeClr>
            </a:solidFill>
            <a:ln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テキスト ボックス 14"/>
                <p:cNvSpPr txBox="1"/>
                <p:nvPr/>
              </p:nvSpPr>
              <p:spPr>
                <a:xfrm>
                  <a:off x="7484686" y="6129417"/>
                  <a:ext cx="1848326" cy="3652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d>
                        <m:dPr>
                          <m:ctrlPr>
                            <a:rPr lang="en-US" altLang="ja-JP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a14:m>
                  <a:r>
                    <a:rPr lang="en-US" sz="2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vs. </a:t>
                  </a:r>
                  <a14:m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altLang="ja-JP" sz="2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ja-JP" altLang="en-US" sz="2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acc>
                      <m:d>
                        <m:dPr>
                          <m:ctrlPr>
                            <a:rPr lang="en-US" altLang="ja-JP" sz="2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</m:d>
                    </m:oMath>
                  </a14:m>
                  <a:endPara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5" name="テキスト ボックス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4686" y="6129417"/>
                  <a:ext cx="1848326" cy="365228"/>
                </a:xfrm>
                <a:prstGeom prst="rect">
                  <a:avLst/>
                </a:prstGeom>
                <a:blipFill>
                  <a:blip r:embed="rId5"/>
                  <a:stretch>
                    <a:fillRect l="-3960" t="-25000" b="-38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図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340768"/>
            <a:ext cx="60007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0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840" y="816871"/>
            <a:ext cx="4863461" cy="21800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4380" r="13327" b="89346"/>
          <a:stretch/>
        </p:blipFill>
        <p:spPr>
          <a:xfrm>
            <a:off x="0" y="0"/>
            <a:ext cx="9144792" cy="62068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2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 studies</a:t>
            </a:r>
            <a:endParaRPr lang="en-US" sz="32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67768" y="3086274"/>
            <a:ext cx="4691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[M.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Otsuki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H. Hayakawa, Phys. Rev. E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(2011) 051301]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4390" y="690668"/>
            <a:ext cx="2652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DST of pressure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846055" y="1932482"/>
                <a:ext cx="763863" cy="331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055" y="1932482"/>
                <a:ext cx="763863" cy="331950"/>
              </a:xfrm>
              <a:prstGeom prst="rect">
                <a:avLst/>
              </a:prstGeom>
              <a:blipFill>
                <a:blip r:embed="rId4"/>
                <a:stretch>
                  <a:fillRect l="-8000" r="-4000" b="-2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628382" y="1330266"/>
                <a:ext cx="3199209" cy="424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Quantitatively same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82" y="1330266"/>
                <a:ext cx="3199209" cy="424283"/>
              </a:xfrm>
              <a:prstGeom prst="rect">
                <a:avLst/>
              </a:prstGeom>
              <a:blipFill>
                <a:blip r:embed="rId5"/>
                <a:stretch>
                  <a:fillRect l="-1905" t="-7143" b="-1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グループ化 17"/>
          <p:cNvGrpSpPr/>
          <p:nvPr/>
        </p:nvGrpSpPr>
        <p:grpSpPr>
          <a:xfrm>
            <a:off x="94390" y="3352358"/>
            <a:ext cx="8670186" cy="3505642"/>
            <a:chOff x="94390" y="3352358"/>
            <a:chExt cx="8670186" cy="3505642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25338" y="3483373"/>
              <a:ext cx="4176464" cy="297752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4462564" y="6550223"/>
              <a:ext cx="43020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[C.D.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Cwalina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N.J. Wagner, J.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Rheol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1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58</a:t>
              </a:r>
              <a:r>
                <a:rPr lang="en-US" sz="1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(2014) 949]</a:t>
              </a:r>
              <a:endPara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94390" y="3352358"/>
              <a:ext cx="37321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ormal stress difference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/>
                <p:cNvSpPr txBox="1"/>
                <p:nvPr/>
              </p:nvSpPr>
              <p:spPr>
                <a:xfrm>
                  <a:off x="1327643" y="3991956"/>
                  <a:ext cx="1800686" cy="3319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𝑥𝑥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𝑦𝑦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テキスト ボックス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643" y="3991956"/>
                  <a:ext cx="1800686" cy="331950"/>
                </a:xfrm>
                <a:prstGeom prst="rect">
                  <a:avLst/>
                </a:prstGeom>
                <a:blipFill>
                  <a:blip r:embed="rId7"/>
                  <a:stretch>
                    <a:fillRect l="-3051" r="-1356" b="-2222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テキスト ボックス 13"/>
            <p:cNvSpPr txBox="1"/>
            <p:nvPr/>
          </p:nvSpPr>
          <p:spPr>
            <a:xfrm>
              <a:off x="460515" y="4501839"/>
              <a:ext cx="35349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Significant increase around DST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" name="グループ化 21"/>
            <p:cNvGrpSpPr/>
            <p:nvPr/>
          </p:nvGrpSpPr>
          <p:grpSpPr>
            <a:xfrm>
              <a:off x="94390" y="5079885"/>
              <a:ext cx="3178113" cy="1422121"/>
              <a:chOff x="94390" y="5079885"/>
              <a:chExt cx="3178113" cy="1422121"/>
            </a:xfrm>
          </p:grpSpPr>
          <p:sp>
            <p:nvSpPr>
              <p:cNvPr id="15" name="テキスト ボックス 14"/>
              <p:cNvSpPr txBox="1"/>
              <p:nvPr/>
            </p:nvSpPr>
            <p:spPr>
              <a:xfrm>
                <a:off x="94390" y="5079885"/>
                <a:ext cx="23262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Off-diagonals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テキスト ボックス 15"/>
                  <p:cNvSpPr txBox="1"/>
                  <p:nvPr/>
                </p:nvSpPr>
                <p:spPr>
                  <a:xfrm>
                    <a:off x="1653887" y="5655748"/>
                    <a:ext cx="1148199" cy="33195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𝑦𝑥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テキスト ボックス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53887" y="5655748"/>
                    <a:ext cx="1148199" cy="33195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2116" r="-1587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テキスト ボックス 16"/>
              <p:cNvSpPr txBox="1"/>
              <p:nvPr/>
            </p:nvSpPr>
            <p:spPr>
              <a:xfrm>
                <a:off x="1183470" y="6101896"/>
                <a:ext cx="20890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ecause of friction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351383" y="2442365"/>
                <a:ext cx="3753207" cy="732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</m:acc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≪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</a:t>
                </a:r>
                <a:r>
                  <a:rPr lang="en-US" sz="2000" i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macroscopic friction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const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83" y="2442365"/>
                <a:ext cx="3753207" cy="732060"/>
              </a:xfrm>
              <a:prstGeom prst="rect">
                <a:avLst/>
              </a:prstGeom>
              <a:blipFill>
                <a:blip r:embed="rId10"/>
                <a:stretch>
                  <a:fillRect l="-1789" t="-21667" b="-9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081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4380" r="13327" b="89346"/>
          <a:stretch/>
        </p:blipFill>
        <p:spPr>
          <a:xfrm>
            <a:off x="0" y="0"/>
            <a:ext cx="9144792" cy="620688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2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&amp; Discussion</a:t>
            </a:r>
            <a:endParaRPr lang="en-US" sz="32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51520" y="836712"/>
            <a:ext cx="8664364" cy="1515554"/>
            <a:chOff x="251520" y="836712"/>
            <a:chExt cx="8664364" cy="1515554"/>
          </a:xfrm>
        </p:grpSpPr>
        <p:sp>
          <p:nvSpPr>
            <p:cNvPr id="17" name="正方形/長方形 16"/>
            <p:cNvSpPr/>
            <p:nvPr/>
          </p:nvSpPr>
          <p:spPr>
            <a:xfrm>
              <a:off x="251520" y="836712"/>
              <a:ext cx="8664364" cy="1515554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90000"/>
              </a:schemeClr>
            </a:solidFill>
            <a:ln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375233" y="922897"/>
                  <a:ext cx="8416939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We derived </a:t>
                  </a:r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dynamical equations</a:t>
                  </a:r>
                  <a:r>
                    <a:rPr lang="en-US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of granular temperature and stress tensor of two-dimensional frictional disks under shear, where all the coefficients are given by </a:t>
                  </a:r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microscopic expressions</a:t>
                  </a:r>
                  <a:r>
                    <a:rPr lang="en-US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Then, we </a:t>
                  </a:r>
                  <a:r>
                    <a:rPr lang="en-US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provided a theoretical prediction of DST near the jamming transition,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→∞</m:t>
                      </m:r>
                    </m:oMath>
                  </a14:m>
                  <a:r>
                    <a:rPr lang="en-US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14" name="テキスト ボックス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233" y="922897"/>
                  <a:ext cx="8416939" cy="1323439"/>
                </a:xfrm>
                <a:prstGeom prst="rect">
                  <a:avLst/>
                </a:prstGeom>
                <a:blipFill>
                  <a:blip r:embed="rId3"/>
                  <a:stretch>
                    <a:fillRect l="-797" t="-2304" r="-797" b="-737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グループ化 1"/>
          <p:cNvGrpSpPr/>
          <p:nvPr/>
        </p:nvGrpSpPr>
        <p:grpSpPr>
          <a:xfrm>
            <a:off x="239816" y="3861048"/>
            <a:ext cx="8664364" cy="2808312"/>
            <a:chOff x="239816" y="3933056"/>
            <a:chExt cx="8664364" cy="2808312"/>
          </a:xfrm>
        </p:grpSpPr>
        <p:sp>
          <p:nvSpPr>
            <p:cNvPr id="4" name="正方形/長方形 3"/>
            <p:cNvSpPr/>
            <p:nvPr/>
          </p:nvSpPr>
          <p:spPr>
            <a:xfrm>
              <a:off x="239816" y="3933056"/>
              <a:ext cx="8664364" cy="2808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53438" y="4043099"/>
              <a:ext cx="2469215" cy="2572552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370053" y="4043099"/>
              <a:ext cx="4582921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Phenomenology of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DST</a:t>
              </a:r>
            </a:p>
            <a:p>
              <a:endParaRPr lang="en-US" sz="5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Wyart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M. Cates, </a:t>
              </a:r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Phys. Rev. Lett.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112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(2014) 098302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70053" y="4938457"/>
              <a:ext cx="5781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Interpolation of pressure-dependent jamming density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2984370" y="5445224"/>
                  <a:ext cx="2386359" cy="41139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acc>
                          <m:accPr>
                            <m:chr m:val="̇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1" name="テキスト ボックス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4370" y="5445224"/>
                  <a:ext cx="2386359" cy="41139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2710769" y="6056715"/>
                  <a:ext cx="2933560" cy="32925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2" name="テキスト ボックス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0769" y="6056715"/>
                  <a:ext cx="2933560" cy="32925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495" b="-259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テキスト ボックス 22"/>
            <p:cNvSpPr txBox="1"/>
            <p:nvPr/>
          </p:nvSpPr>
          <p:spPr>
            <a:xfrm>
              <a:off x="1120386" y="5479872"/>
              <a:ext cx="1051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Pressure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683568" y="6021288"/>
              <a:ext cx="19255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Jamming density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1475656" y="2489269"/>
                <a:ext cx="6440161" cy="1230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Tangential displacement,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𝜻</m:t>
                        </m:r>
                      </m:e>
                      <m:sub>
                        <m:r>
                          <a:rPr lang="en-US" altLang="ja-JP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can be improved.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altLang="ja-JP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Scaling relation,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ja-JP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ja-JP" alt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𝜸</m:t>
                        </m:r>
                      </m:e>
                    </m:acc>
                    <m:r>
                      <a:rPr lang="en-US" altLang="ja-JP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ja-JP" alt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𝝐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Grad’s-like approximation.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489269"/>
                <a:ext cx="6440161" cy="1230080"/>
              </a:xfrm>
              <a:prstGeom prst="rect">
                <a:avLst/>
              </a:prstGeom>
              <a:blipFill>
                <a:blip r:embed="rId7"/>
                <a:stretch>
                  <a:fillRect l="-1230" t="-3960" b="-108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11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4380" r="13327" b="89346"/>
          <a:stretch/>
        </p:blipFill>
        <p:spPr>
          <a:xfrm>
            <a:off x="0" y="0"/>
            <a:ext cx="9144792" cy="620688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2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&amp; Discussion</a:t>
            </a:r>
            <a:endParaRPr lang="en-US" sz="32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39816" y="764704"/>
            <a:ext cx="8664364" cy="21277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70053" y="1733763"/>
            <a:ext cx="3346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 der Waals type flow-curve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2411760" y="2313420"/>
                <a:ext cx="2870658" cy="3270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313420"/>
                <a:ext cx="2870658" cy="327013"/>
              </a:xfrm>
              <a:prstGeom prst="rect">
                <a:avLst/>
              </a:prstGeom>
              <a:blipFill rotWithShape="0">
                <a:blip r:embed="rId6"/>
                <a:stretch>
                  <a:fillRect l="-1699" t="-122222" r="-425" b="-14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/>
          <p:cNvSpPr txBox="1"/>
          <p:nvPr/>
        </p:nvSpPr>
        <p:spPr>
          <a:xfrm>
            <a:off x="683568" y="2276872"/>
            <a:ext cx="1215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Shear rate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2160" y="836712"/>
            <a:ext cx="2747486" cy="201960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370053" y="836712"/>
            <a:ext cx="576324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Phenomenology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DST</a:t>
            </a:r>
          </a:p>
          <a:p>
            <a:endParaRPr lang="en-US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Grob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Heussinger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Zippelius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E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(2014)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050201(R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239816" y="3071993"/>
            <a:ext cx="8664364" cy="3669375"/>
            <a:chOff x="239816" y="3071993"/>
            <a:chExt cx="8664364" cy="3669375"/>
          </a:xfrm>
        </p:grpSpPr>
        <p:sp>
          <p:nvSpPr>
            <p:cNvPr id="27" name="正方形/長方形 26"/>
            <p:cNvSpPr/>
            <p:nvPr/>
          </p:nvSpPr>
          <p:spPr>
            <a:xfrm>
              <a:off x="239816" y="3071993"/>
              <a:ext cx="8664364" cy="3669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425446" y="4601086"/>
                  <a:ext cx="8293104" cy="55060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  <a:alpha val="90000"/>
                  </a:schemeClr>
                </a:solidFill>
                <a:ln w="12700" cmpd="thinThick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ℒ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1600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𝚪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eq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𝑑𝑠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16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℘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ℒ</m:t>
                                        </m:r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</m:acc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l-GR" sz="1600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𝚪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sSubSup>
                                      <m:sSubSup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latin typeface="Cambria Math" panose="02040503050406030204" pitchFamily="18" charset="0"/>
                                          </a:rPr>
                                          <m:t>eq</m:t>
                                        </m:r>
                                      </m:sub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𝑡𝑠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latin typeface="Cambria Math" panose="02040503050406030204" pitchFamily="18" charset="0"/>
                                          </a:rPr>
                                          <m:t>eq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℘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ℒ</m:t>
                                        </m:r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</m:acc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l-GR" sz="1600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𝚪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d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eq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" name="テキスト ボックス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446" y="4601086"/>
                  <a:ext cx="8293104" cy="55060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111"/>
                  </a:stretch>
                </a:blipFill>
                <a:ln w="12700" cmpd="thinThick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6458508" y="3556049"/>
                  <a:ext cx="2396810" cy="6520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Conjugate field of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l-GR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𝚪</m:t>
                          </m:r>
                        </m:e>
                      </m:d>
                    </m:oMath>
                  </a14:m>
                  <a:endPara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(macroscopic variables)</a:t>
                  </a:r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8508" y="3556049"/>
                  <a:ext cx="2396810" cy="65203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030" t="-3738" r="-1777" b="-140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" name="直線矢印コネクタ 2"/>
            <p:cNvCxnSpPr/>
            <p:nvPr/>
          </p:nvCxnSpPr>
          <p:spPr>
            <a:xfrm flipV="1">
              <a:off x="8388424" y="4208088"/>
              <a:ext cx="0" cy="517056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テキスト ボックス 1"/>
                <p:cNvSpPr txBox="1"/>
                <p:nvPr/>
              </p:nvSpPr>
              <p:spPr>
                <a:xfrm>
                  <a:off x="2685487" y="6173660"/>
                  <a:ext cx="3773021" cy="3319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0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テキスト ボックス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5487" y="6173660"/>
                  <a:ext cx="3773021" cy="33195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133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テキスト ボックス 27"/>
            <p:cNvSpPr txBox="1"/>
            <p:nvPr/>
          </p:nvSpPr>
          <p:spPr>
            <a:xfrm>
              <a:off x="370053" y="3179003"/>
              <a:ext cx="3561231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Formal but exact theory</a:t>
              </a:r>
            </a:p>
            <a:p>
              <a:endParaRPr lang="en-US" sz="5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Kawasaki-</a:t>
              </a:r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Gunton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Phys. Rev. A </a:t>
              </a:r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(1973) 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2048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70053" y="5285646"/>
              <a:ext cx="4321311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Anisotropy</a:t>
              </a:r>
            </a:p>
            <a:p>
              <a:endParaRPr lang="en-US" sz="5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M. Zhang and G. </a:t>
              </a:r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Szamel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Phys. Rev. E </a:t>
              </a:r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83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(2011) 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061407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370053" y="4067016"/>
              <a:ext cx="47259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Dynamical equation with local equilibrium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189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" t="8083" r="1869" b="19853"/>
          <a:stretch/>
        </p:blipFill>
        <p:spPr>
          <a:xfrm>
            <a:off x="0" y="0"/>
            <a:ext cx="9144000" cy="686077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" y="2344812"/>
            <a:ext cx="9144000" cy="230832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very much!</a:t>
            </a:r>
          </a:p>
          <a:p>
            <a:pPr algn="ctr"/>
            <a:endParaRPr lang="en-US" altLang="ja-JP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ja-JP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www.wpi-aimr.tohoku.ac.jp/mathematics_unit/english/Pattern_and_Waves_2016/img/logo_AIM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48" y="3473054"/>
            <a:ext cx="2177940" cy="104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wpi-aimr.tohoku.ac.jp/mathematics_unit/english/Pattern_and_Waves_2016/img/logo_KAKENH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357" y="3473053"/>
            <a:ext cx="2450131" cy="104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41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4380" r="13327" b="89346"/>
          <a:stretch/>
        </p:blipFill>
        <p:spPr>
          <a:xfrm>
            <a:off x="0" y="0"/>
            <a:ext cx="9144792" cy="620688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2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Rheology of 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frictionless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granular particles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2" y="765601"/>
            <a:ext cx="3759196" cy="2911257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39552" y="3821771"/>
            <a:ext cx="4084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Liquid-like 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unjammed state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1331640" y="4428349"/>
                <a:ext cx="664829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Bagnold’s scaling</a:t>
                </a:r>
                <a:r>
                  <a:rPr lang="en-US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ja-JP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altLang="ja-JP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ja-JP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e>
                      <m:sup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predicted by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kinetic theory</a:t>
                </a:r>
                <a:r>
                  <a:rPr lang="en-US" sz="2200" i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critical area fraction,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0.8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in 2D.</a:t>
                </a:r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428349"/>
                <a:ext cx="6648295" cy="769441"/>
              </a:xfrm>
              <a:prstGeom prst="rect">
                <a:avLst/>
              </a:prstGeom>
              <a:blipFill>
                <a:blip r:embed="rId4"/>
                <a:stretch>
                  <a:fillRect l="-1008" t="-4724" b="-149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/>
          <p:cNvSpPr txBox="1"/>
          <p:nvPr/>
        </p:nvSpPr>
        <p:spPr>
          <a:xfrm>
            <a:off x="539552" y="5342703"/>
            <a:ext cx="516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Solid-like 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jammed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(or 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yielding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331640" y="5949280"/>
            <a:ext cx="5105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rate-independent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“critical state”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yield stress 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quasi-static limit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230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4380" r="13327" b="89346"/>
          <a:stretch/>
        </p:blipFill>
        <p:spPr>
          <a:xfrm>
            <a:off x="0" y="0"/>
            <a:ext cx="9144792" cy="62068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2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Micropolar</a:t>
            </a:r>
            <a:r>
              <a:rPr lang="en-US" altLang="ja-JP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fluids</a:t>
            </a:r>
            <a:r>
              <a:rPr lang="ja-JP" alt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ja-JP" sz="3200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equation</a:t>
            </a:r>
            <a:endParaRPr lang="en-US" sz="32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561225" y="836712"/>
                <a:ext cx="4065087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𝐪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ja-JP" alt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𝛔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kumimoji="1" lang="en-US" altLang="ja-JP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𝐮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ja-JP" alt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𝛕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kumimoji="1" lang="ja-JP" alt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𝛚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ja-JP" alt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𝛚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225" y="836712"/>
                <a:ext cx="4065087" cy="518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203848" y="1772816"/>
                <a:ext cx="124290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772816"/>
                <a:ext cx="1242904" cy="299313"/>
              </a:xfrm>
              <a:prstGeom prst="rect">
                <a:avLst/>
              </a:prstGeom>
              <a:blipFill>
                <a:blip r:embed="rId4"/>
                <a:stretch>
                  <a:fillRect l="-2463" r="-3448" b="-265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597011" y="1705745"/>
                <a:ext cx="1887120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</m:oMath>
                </a14:m>
                <a:r>
                  <a:rPr kumimoji="1"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Levi-</a:t>
                </a:r>
                <a:r>
                  <a:rPr kumimoji="1" lang="en-US" altLang="ja-JP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Civita</a:t>
                </a:r>
                <a:r>
                  <a:rPr kumimoji="1"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1"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011" y="1705745"/>
                <a:ext cx="1887120" cy="391646"/>
              </a:xfrm>
              <a:prstGeom prst="rect">
                <a:avLst/>
              </a:prstGeom>
              <a:blipFill>
                <a:blip r:embed="rId5"/>
                <a:stretch>
                  <a:fillRect l="-2581" t="-9375" r="-1935" b="-18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3505124" y="2436924"/>
                <a:ext cx="2139817" cy="3186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𝑦𝑥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124" y="2436924"/>
                <a:ext cx="2139817" cy="318677"/>
              </a:xfrm>
              <a:prstGeom prst="rect">
                <a:avLst/>
              </a:prstGeom>
              <a:blipFill>
                <a:blip r:embed="rId6"/>
                <a:stretch>
                  <a:fillRect l="-1140" b="-1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6015193" y="2457763"/>
                <a:ext cx="12931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1" i="0" smtClean="0">
                          <a:latin typeface="Cambria Math" panose="02040503050406030204" pitchFamily="18" charset="0"/>
                        </a:rPr>
                        <m:t>𝛚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0,0,</m:t>
                          </m:r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193" y="2457763"/>
                <a:ext cx="1293111" cy="276999"/>
              </a:xfrm>
              <a:prstGeom prst="rect">
                <a:avLst/>
              </a:prstGeom>
              <a:blipFill>
                <a:blip r:embed="rId7"/>
                <a:stretch>
                  <a:fillRect l="-2358" b="-65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1417736" y="2411596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2 dimensions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3070135" y="3117054"/>
                <a:ext cx="3043397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kumimoji="1" lang="en-US" altLang="ja-JP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kumimoji="1"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1" lang="ja-JP" altLang="en-US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frictional particles</a:t>
                </a:r>
                <a:endParaRPr kumimoji="1" lang="ja-JP" alt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135" y="3117054"/>
                <a:ext cx="3043397" cy="298928"/>
              </a:xfrm>
              <a:prstGeom prst="rect">
                <a:avLst/>
              </a:prstGeom>
              <a:blipFill>
                <a:blip r:embed="rId8"/>
                <a:stretch>
                  <a:fillRect l="-2004" t="-26531" r="-4409" b="-408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323528" y="911316"/>
            <a:ext cx="181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energy, </a:t>
            </a:r>
            <a:r>
              <a:rPr kumimoji="1" lang="en-US" altLang="ja-JP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kumimoji="1" lang="ja-JP" altLang="en-US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3059832" y="3766475"/>
                <a:ext cx="2987806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Stress tensor</a:t>
                </a:r>
                <a:r>
                  <a:rPr kumimoji="1" lang="en-US" altLang="ja-JP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1"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ja-JP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kumimoji="1"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ja-JP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kumimoji="1"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kumimoji="1"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kumimoji="1"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766475"/>
                <a:ext cx="2987806" cy="380810"/>
              </a:xfrm>
              <a:prstGeom prst="rect">
                <a:avLst/>
              </a:prstGeom>
              <a:blipFill>
                <a:blip r:embed="rId9"/>
                <a:stretch>
                  <a:fillRect l="-1837" t="-6452" b="-258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828919" y="4497778"/>
                <a:ext cx="7559505" cy="411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stress tensor</a:t>
                </a:r>
                <a:r>
                  <a:rPr kumimoji="1" lang="en-US" altLang="ja-JP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ja-JP" alt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ja-JP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𝛻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ja-JP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kumimoji="1"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kumimoji="1"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19" y="4497778"/>
                <a:ext cx="7559505" cy="411395"/>
              </a:xfrm>
              <a:prstGeom prst="rect">
                <a:avLst/>
              </a:prstGeom>
              <a:blipFill>
                <a:blip r:embed="rId10"/>
                <a:stretch>
                  <a:fillRect l="-726" t="-4478" b="-179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844088" y="5373216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Homogeneous field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3779912" y="5259666"/>
                <a:ext cx="1562671" cy="544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ja-JP" altLang="en-US" i="1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5259666"/>
                <a:ext cx="1562671" cy="5442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2771800" y="6165373"/>
                <a:ext cx="8626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ja-JP" alt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6165373"/>
                <a:ext cx="862608" cy="276999"/>
              </a:xfrm>
              <a:prstGeom prst="rect">
                <a:avLst/>
              </a:prstGeom>
              <a:blipFill>
                <a:blip r:embed="rId12"/>
                <a:stretch>
                  <a:fillRect l="-3546" t="-2174" r="-6383" b="-239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4214734" y="6154408"/>
                <a:ext cx="736612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734" y="6154408"/>
                <a:ext cx="736612" cy="298928"/>
              </a:xfrm>
              <a:prstGeom prst="rect">
                <a:avLst/>
              </a:prstGeom>
              <a:blipFill>
                <a:blip r:embed="rId13"/>
                <a:stretch>
                  <a:fillRect l="-4132" r="-7438" b="-204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5531672" y="6165373"/>
                <a:ext cx="5597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672" y="6165373"/>
                <a:ext cx="559705" cy="276999"/>
              </a:xfrm>
              <a:prstGeom prst="rect">
                <a:avLst/>
              </a:prstGeom>
              <a:blipFill>
                <a:blip r:embed="rId14"/>
                <a:stretch>
                  <a:fillRect l="-5435" r="-9783" b="-65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769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211479" y="3933056"/>
                <a:ext cx="8721042" cy="2464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Non-Hermitian,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ℒ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†</m:t>
                        </m:r>
                      </m:sup>
                    </m:sSup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because of the </a:t>
                </a:r>
                <a:r>
                  <a:rPr lang="en-US" sz="2200" i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compression factor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200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  <m:r>
                      <a:rPr lang="el-GR" sz="2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f>
                      <m:f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l-GR" sz="22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𝚪</m:t>
                        </m:r>
                      </m:den>
                    </m:f>
                    <m:r>
                      <a:rPr lang="el-GR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̇"/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2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𝚪</m:t>
                        </m:r>
                      </m:e>
                    </m:acc>
                  </m:oMath>
                </a14:m>
                <a:endParaRPr lang="en-US" sz="2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energy conserving systems (but not in general)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time development of 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N-body distribution function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endParaRPr lang="en-US" sz="1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†</m:t>
                          </m:r>
                        </m:sup>
                      </m:sSup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D.J. Evans and G.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Morriss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“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Statistical Mechanics of </a:t>
                </a:r>
                <a:r>
                  <a:rPr lang="en-US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Nonequilibrium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Liquids”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2</a:t>
                </a:r>
                <a:r>
                  <a:rPr lang="en-US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ed. (2008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  <a:endParaRPr lang="en-US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79" y="3933056"/>
                <a:ext cx="8721042" cy="2464970"/>
              </a:xfrm>
              <a:prstGeom prst="rect">
                <a:avLst/>
              </a:prstGeom>
              <a:blipFill rotWithShape="0">
                <a:blip r:embed="rId2"/>
                <a:stretch>
                  <a:fillRect l="-769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/>
          <p:cNvGrpSpPr/>
          <p:nvPr/>
        </p:nvGrpSpPr>
        <p:grpSpPr>
          <a:xfrm>
            <a:off x="5004048" y="1559816"/>
            <a:ext cx="3672408" cy="1941192"/>
            <a:chOff x="2627784" y="1484784"/>
            <a:chExt cx="3672408" cy="1941192"/>
          </a:xfrm>
        </p:grpSpPr>
        <p:sp>
          <p:nvSpPr>
            <p:cNvPr id="12" name="正方形/長方形 11"/>
            <p:cNvSpPr/>
            <p:nvPr/>
          </p:nvSpPr>
          <p:spPr>
            <a:xfrm>
              <a:off x="2627784" y="1484784"/>
              <a:ext cx="3672408" cy="1941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円/楕円 5"/>
                <p:cNvSpPr/>
                <p:nvPr/>
              </p:nvSpPr>
              <p:spPr>
                <a:xfrm>
                  <a:off x="2746118" y="1631033"/>
                  <a:ext cx="1692863" cy="76101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5000"/>
                        <a:lumOff val="95000"/>
                      </a:schemeClr>
                    </a:gs>
                    <a:gs pos="74000">
                      <a:schemeClr val="accent5">
                        <a:lumMod val="45000"/>
                        <a:lumOff val="55000"/>
                      </a:schemeClr>
                    </a:gs>
                    <a:gs pos="83000">
                      <a:schemeClr val="accent5">
                        <a:lumMod val="45000"/>
                        <a:lumOff val="55000"/>
                      </a:scheme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𝚪</m:t>
                        </m:r>
                        <m:d>
                          <m:dPr>
                            <m:ctrlPr>
                              <a:rPr lang="el-G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円/楕円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6118" y="1631033"/>
                  <a:ext cx="1692863" cy="761016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曲線コネクタ 7"/>
            <p:cNvCxnSpPr/>
            <p:nvPr/>
          </p:nvCxnSpPr>
          <p:spPr>
            <a:xfrm>
              <a:off x="4438981" y="2007962"/>
              <a:ext cx="781091" cy="772967"/>
            </a:xfrm>
            <a:prstGeom prst="curvedConnector3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円/楕円 19"/>
                <p:cNvSpPr/>
                <p:nvPr/>
              </p:nvSpPr>
              <p:spPr>
                <a:xfrm>
                  <a:off x="5220073" y="2339089"/>
                  <a:ext cx="950114" cy="89154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5000"/>
                        <a:lumOff val="95000"/>
                      </a:schemeClr>
                    </a:gs>
                    <a:gs pos="74000">
                      <a:schemeClr val="accent6">
                        <a:lumMod val="45000"/>
                        <a:lumOff val="55000"/>
                      </a:schemeClr>
                    </a:gs>
                    <a:gs pos="8300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𝚪</m:t>
                        </m:r>
                        <m:d>
                          <m:dPr>
                            <m:ctrlPr>
                              <a:rPr lang="el-G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円/楕円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0073" y="2339089"/>
                  <a:ext cx="950114" cy="891540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4380" r="13327" b="89346"/>
          <a:stretch/>
        </p:blipFill>
        <p:spPr>
          <a:xfrm>
            <a:off x="0" y="0"/>
            <a:ext cx="9144792" cy="620688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2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Liouville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operator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4390" y="735087"/>
            <a:ext cx="2965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Dissipative systems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341734" y="1654210"/>
            <a:ext cx="3973957" cy="1821388"/>
            <a:chOff x="341734" y="1277317"/>
            <a:chExt cx="3973957" cy="1821388"/>
          </a:xfrm>
        </p:grpSpPr>
        <p:sp>
          <p:nvSpPr>
            <p:cNvPr id="15" name="正方形/長方形 14"/>
            <p:cNvSpPr/>
            <p:nvPr/>
          </p:nvSpPr>
          <p:spPr>
            <a:xfrm>
              <a:off x="341734" y="1277317"/>
              <a:ext cx="3973957" cy="1821388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90000"/>
              </a:schemeClr>
            </a:solidFill>
            <a:ln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399659" y="1381508"/>
                  <a:ext cx="3858107" cy="16130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Phase variables, </a:t>
                  </a:r>
                  <a14:m>
                    <m:oMath xmlns:m="http://schemas.openxmlformats.org/officeDocument/2006/math">
                      <m:r>
                        <a:rPr lang="el-GR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𝚪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𝛗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a14:m>
                  <a:endPara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Liouville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operator,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acc>
                        <m:accPr>
                          <m:chr m:val="̇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𝚪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l-GR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𝚪</m:t>
                          </m:r>
                        </m:den>
                      </m:f>
                    </m:oMath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 </a:t>
                  </a:r>
                  <a:r>
                    <a:rPr lang="en-US" sz="20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adjoint</a:t>
                  </a:r>
                  <a:r>
                    <a:rPr lang="en-US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acc>
                        <m:accPr>
                          <m:chr m:val="̇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𝚪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l-GR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𝚪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l-GR" sz="20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𝚪</m:t>
                          </m:r>
                        </m:den>
                      </m:f>
                      <m:r>
                        <a:rPr lang="el-GR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̇"/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0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𝚪</m:t>
                          </m:r>
                        </m:e>
                      </m:acc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659" y="1381508"/>
                  <a:ext cx="3858107" cy="161300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741" t="-1887" b="-15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テキスト ボックス 16"/>
          <p:cNvSpPr txBox="1"/>
          <p:nvPr/>
        </p:nvSpPr>
        <p:spPr>
          <a:xfrm>
            <a:off x="5004048" y="1205190"/>
            <a:ext cx="370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Shrink of phase volume (energy non-conserving)</a:t>
            </a:r>
          </a:p>
        </p:txBody>
      </p:sp>
    </p:spTree>
    <p:extLst>
      <p:ext uri="{BB962C8B-B14F-4D97-AF65-F5344CB8AC3E}">
        <p14:creationId xmlns:p14="http://schemas.microsoft.com/office/powerpoint/2010/main" val="147506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4380" r="13327" b="89346"/>
          <a:stretch/>
        </p:blipFill>
        <p:spPr>
          <a:xfrm>
            <a:off x="0" y="0"/>
            <a:ext cx="9144792" cy="620688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2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otational temperature</a:t>
            </a:r>
            <a:endParaRPr lang="en-US" sz="32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94390" y="4971022"/>
            <a:ext cx="2433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Hard-core limit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575556" y="5805264"/>
                <a:ext cx="7992888" cy="764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5805264"/>
                <a:ext cx="7992888" cy="7644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582254" y="2926257"/>
                <a:ext cx="7979492" cy="1672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Equilibrium average,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eq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Kinetic contribution,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𝛼𝛽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kin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eq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 smtClean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Contact contributions,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𝑥𝑦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con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eq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acc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𝑑𝑟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54" y="2926257"/>
                <a:ext cx="7979492" cy="1672189"/>
              </a:xfrm>
              <a:prstGeom prst="rect">
                <a:avLst/>
              </a:prstGeom>
              <a:blipFill rotWithShape="0">
                <a:blip r:embed="rId4"/>
                <a:stretch>
                  <a:fillRect l="-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/>
          <p:cNvGrpSpPr/>
          <p:nvPr/>
        </p:nvGrpSpPr>
        <p:grpSpPr>
          <a:xfrm>
            <a:off x="476647" y="836712"/>
            <a:ext cx="8190706" cy="1716969"/>
            <a:chOff x="476647" y="1370862"/>
            <a:chExt cx="8190706" cy="1716969"/>
          </a:xfrm>
        </p:grpSpPr>
        <p:sp>
          <p:nvSpPr>
            <p:cNvPr id="29" name="正方形/長方形 28"/>
            <p:cNvSpPr/>
            <p:nvPr/>
          </p:nvSpPr>
          <p:spPr>
            <a:xfrm>
              <a:off x="476647" y="1370862"/>
              <a:ext cx="8190706" cy="1716969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90000"/>
              </a:schemeClr>
            </a:solidFill>
            <a:ln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3789671" y="1500415"/>
                  <a:ext cx="1564659" cy="6722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テキスト ボックス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9671" y="1500415"/>
                  <a:ext cx="1564659" cy="67223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860440" y="2294606"/>
                  <a:ext cx="7423121" cy="6890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eq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𝛼𝛽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𝛼𝛽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{"/>
                            <m:endChr m:val="}"/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20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00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sz="200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00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00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𝛼𝛽</m:t>
                                        </m:r>
                                      </m:sub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kin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  <m:r>
                                      <a:rPr lang="en-US" sz="20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ℒ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sz="20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eq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20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sz="20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𝛼𝛽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co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  <m:r>
                                      <a:rPr lang="en-US" sz="20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ℒ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sz="20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eq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8" name="テキスト ボックス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440" y="2294606"/>
                  <a:ext cx="7423121" cy="68903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テキスト ボックス 11"/>
            <p:cNvSpPr txBox="1"/>
            <p:nvPr/>
          </p:nvSpPr>
          <p:spPr>
            <a:xfrm>
              <a:off x="1259632" y="1619508"/>
              <a:ext cx="2383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Microscopic expression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769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4380" r="13327" b="89346"/>
          <a:stretch/>
        </p:blipFill>
        <p:spPr>
          <a:xfrm>
            <a:off x="0" y="0"/>
            <a:ext cx="9144792" cy="620688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2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Rheology of 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frictional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granular particles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0" y="6055178"/>
            <a:ext cx="9144000" cy="802822"/>
            <a:chOff x="0" y="6055178"/>
            <a:chExt cx="9144000" cy="802822"/>
          </a:xfrm>
        </p:grpSpPr>
        <p:sp>
          <p:nvSpPr>
            <p:cNvPr id="2" name="フローチャート: 書類 1"/>
            <p:cNvSpPr/>
            <p:nvPr/>
          </p:nvSpPr>
          <p:spPr>
            <a:xfrm rot="10800000">
              <a:off x="0" y="6055178"/>
              <a:ext cx="9144000" cy="802822"/>
            </a:xfrm>
            <a:prstGeom prst="flowChartDocumen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2388934" y="6225757"/>
              <a:ext cx="44968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b="1" u="sng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icroscopic theory for the DST?</a:t>
              </a:r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1529916" y="5213223"/>
            <a:ext cx="6084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Otsuki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H. Hayakawa,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 Rev. 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(2011) 051301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(2011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Mari, J.F. Morris, and M.M.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 Rev. Lett.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111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(2013) 218301</a:t>
            </a: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Grob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Heussinger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Zippelius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E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(2014) 050201(R)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564" y="723981"/>
            <a:ext cx="4204872" cy="29482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" name="テキスト ボックス 28"/>
          <p:cNvSpPr txBox="1"/>
          <p:nvPr/>
        </p:nvSpPr>
        <p:spPr>
          <a:xfrm>
            <a:off x="539552" y="3775531"/>
            <a:ext cx="5529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Discontinuous shear thickening (DST)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1331640" y="4340489"/>
                <a:ext cx="498822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Discontinuous jump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Bi-stability</a:t>
                </a:r>
                <a:r>
                  <a:rPr lang="en-US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hysteresis</a:t>
                </a:r>
                <a:r>
                  <a:rPr lang="en-US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340489"/>
                <a:ext cx="4988225" cy="769441"/>
              </a:xfrm>
              <a:prstGeom prst="rect">
                <a:avLst/>
              </a:prstGeom>
              <a:blipFill>
                <a:blip r:embed="rId4"/>
                <a:stretch>
                  <a:fillRect l="-1343" t="-5556" r="-611" b="-158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78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" t="8083" r="1869" b="19853"/>
          <a:stretch/>
        </p:blipFill>
        <p:spPr>
          <a:xfrm>
            <a:off x="0" y="0"/>
            <a:ext cx="9144000" cy="686077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0" y="2793702"/>
            <a:ext cx="9144000" cy="923330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General </a:t>
            </a:r>
            <a:r>
              <a:rPr lang="en-US" altLang="ja-JP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21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 b="18500"/>
          <a:stretch/>
        </p:blipFill>
        <p:spPr>
          <a:xfrm>
            <a:off x="4581036" y="1287732"/>
            <a:ext cx="4425596" cy="3996551"/>
          </a:xfrm>
          <a:prstGeom prst="rect">
            <a:avLst/>
          </a:prstGeom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281661" y="3213279"/>
                <a:ext cx="4434355" cy="1061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Position (in 2D),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Peculiar momentum,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Contact force,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61" y="3213279"/>
                <a:ext cx="4434355" cy="1061957"/>
              </a:xfrm>
              <a:prstGeom prst="rect">
                <a:avLst/>
              </a:prstGeom>
              <a:blipFill>
                <a:blip r:embed="rId3"/>
                <a:stretch>
                  <a:fillRect l="-1236" t="-2874" b="-97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4380" r="13327" b="89346"/>
          <a:stretch/>
        </p:blipFill>
        <p:spPr>
          <a:xfrm>
            <a:off x="0" y="0"/>
            <a:ext cx="9144792" cy="620688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2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Equations of motions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94390" y="735087"/>
            <a:ext cx="3387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SLLOD equation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990963" y="1380993"/>
            <a:ext cx="3015750" cy="1648045"/>
            <a:chOff x="476130" y="1288154"/>
            <a:chExt cx="3015750" cy="1648045"/>
          </a:xfrm>
        </p:grpSpPr>
        <p:sp>
          <p:nvSpPr>
            <p:cNvPr id="4" name="正方形/長方形 3"/>
            <p:cNvSpPr/>
            <p:nvPr/>
          </p:nvSpPr>
          <p:spPr>
            <a:xfrm>
              <a:off x="476130" y="1288154"/>
              <a:ext cx="3015750" cy="1648045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90000"/>
              </a:schemeClr>
            </a:solidFill>
            <a:ln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テキスト ボックス 1"/>
                <p:cNvSpPr txBox="1"/>
                <p:nvPr/>
              </p:nvSpPr>
              <p:spPr>
                <a:xfrm>
                  <a:off x="971600" y="1456673"/>
                  <a:ext cx="1920782" cy="5847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1" i="0" smtClean="0">
                                    <a:latin typeface="Cambria Math" panose="02040503050406030204" pitchFamily="18" charset="0"/>
                                  </a:rPr>
                                  <m:t>𝐫</m:t>
                                </m:r>
                              </m:e>
                            </m:acc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0" smtClean="0"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̇"/>
                            <m:ctrlP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0" smtClean="0"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2" name="テキスト ボックス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1456673"/>
                  <a:ext cx="1920782" cy="5847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971600" y="2271684"/>
                  <a:ext cx="2073773" cy="3652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1" i="0" smtClean="0"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</m:acc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0" smtClean="0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̇"/>
                            <m:ctrlP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𝑖𝑦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0" smtClean="0"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2271684"/>
                  <a:ext cx="2073773" cy="36522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235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テキスト ボックス 37"/>
          <p:cNvSpPr txBox="1"/>
          <p:nvPr/>
        </p:nvSpPr>
        <p:spPr>
          <a:xfrm>
            <a:off x="94390" y="4459477"/>
            <a:ext cx="3072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Euler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344338" y="6093296"/>
                <a:ext cx="4309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Angular 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𝛚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torque,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1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ja-JP" sz="2000" dirty="0"/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38" y="6093296"/>
                <a:ext cx="4309000" cy="400110"/>
              </a:xfrm>
              <a:prstGeom prst="rect">
                <a:avLst/>
              </a:prstGeom>
              <a:blipFill>
                <a:blip r:embed="rId7"/>
                <a:stretch>
                  <a:fillRect l="-1273" t="-10769" b="-261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グループ化 8"/>
          <p:cNvGrpSpPr/>
          <p:nvPr/>
        </p:nvGrpSpPr>
        <p:grpSpPr>
          <a:xfrm>
            <a:off x="1548906" y="5105383"/>
            <a:ext cx="1899864" cy="803673"/>
            <a:chOff x="3752256" y="4509119"/>
            <a:chExt cx="1899864" cy="803673"/>
          </a:xfrm>
        </p:grpSpPr>
        <p:sp>
          <p:nvSpPr>
            <p:cNvPr id="48" name="正方形/長方形 47"/>
            <p:cNvSpPr/>
            <p:nvPr/>
          </p:nvSpPr>
          <p:spPr>
            <a:xfrm>
              <a:off x="3752256" y="4509119"/>
              <a:ext cx="1899864" cy="803673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90000"/>
              </a:schemeClr>
            </a:solidFill>
            <a:ln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テキスト ボックス 50"/>
                <p:cNvSpPr txBox="1"/>
                <p:nvPr/>
              </p:nvSpPr>
              <p:spPr>
                <a:xfrm>
                  <a:off x="4069323" y="4741678"/>
                  <a:ext cx="1265731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𝛚</m:t>
                                </m:r>
                              </m:e>
                            </m:acc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0" smtClean="0">
                                <a:latin typeface="Cambria Math" panose="02040503050406030204" pitchFamily="18" charset="0"/>
                              </a:rPr>
                              <m:t>𝐌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51" name="テキスト ボックス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9323" y="4741678"/>
                  <a:ext cx="1265731" cy="338554"/>
                </a:xfrm>
                <a:prstGeom prst="rect">
                  <a:avLst/>
                </a:prstGeom>
                <a:blipFill>
                  <a:blip r:embed="rId8"/>
                  <a:stretch>
                    <a:fillRect l="-4808" t="-1818" r="-1923" b="-1636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テキスト ボックス 11"/>
          <p:cNvSpPr txBox="1"/>
          <p:nvPr/>
        </p:nvSpPr>
        <p:spPr>
          <a:xfrm>
            <a:off x="4998246" y="5323855"/>
            <a:ext cx="35911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Frictional disks under shear</a:t>
            </a:r>
          </a:p>
          <a:p>
            <a:pPr algn="ctr"/>
            <a:r>
              <a:rPr kumimoji="1" lang="en-US" altLang="ja-JP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Lees-Edwards boundaries</a:t>
            </a:r>
            <a:endParaRPr kumimoji="1" lang="ja-JP" altLang="en-US" sz="2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4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4380" r="13327" b="89346"/>
          <a:stretch/>
        </p:blipFill>
        <p:spPr>
          <a:xfrm>
            <a:off x="0" y="0"/>
            <a:ext cx="9144792" cy="620688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2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Liouville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operator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503742" y="1529439"/>
                <a:ext cx="41365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Phase variables, </a:t>
                </a:r>
                <a14:m>
                  <m:oMath xmlns:m="http://schemas.openxmlformats.org/officeDocument/2006/math">
                    <m:r>
                      <a:rPr lang="el-GR" sz="2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𝚪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𝐫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742" y="1529439"/>
                <a:ext cx="4136517" cy="461665"/>
              </a:xfrm>
              <a:prstGeom prst="rect">
                <a:avLst/>
              </a:prstGeom>
              <a:blipFill>
                <a:blip r:embed="rId3"/>
                <a:stretch>
                  <a:fillRect l="-2360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グループ化 1"/>
          <p:cNvGrpSpPr/>
          <p:nvPr/>
        </p:nvGrpSpPr>
        <p:grpSpPr>
          <a:xfrm>
            <a:off x="1294817" y="3291845"/>
            <a:ext cx="6554366" cy="2324749"/>
            <a:chOff x="1402010" y="4344610"/>
            <a:chExt cx="6554366" cy="2324749"/>
          </a:xfrm>
        </p:grpSpPr>
        <p:sp>
          <p:nvSpPr>
            <p:cNvPr id="18" name="正方形/長方形 17"/>
            <p:cNvSpPr/>
            <p:nvPr/>
          </p:nvSpPr>
          <p:spPr>
            <a:xfrm>
              <a:off x="1402010" y="4344610"/>
              <a:ext cx="6554366" cy="2324749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90000"/>
              </a:schemeClr>
            </a:solidFill>
            <a:ln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1855632" y="4468495"/>
                  <a:ext cx="5647123" cy="207697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𝐫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24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𝐌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𝛚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sz="2400" b="0" i="1" dirty="0" smtClean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̇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  <m:nary>
                          <m:naryPr>
                            <m:chr m:val="∑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𝑖𝑦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𝑖𝑥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sz="2400" b="0" dirty="0" smtClean="0"/>
                </a:p>
              </p:txBody>
            </p:sp>
          </mc:Choice>
          <mc:Fallback xmlns=""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5632" y="4468495"/>
                  <a:ext cx="5647123" cy="207697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2341742" y="2323791"/>
                <a:ext cx="4460516" cy="6353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Liouville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operator,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acc>
                      <m:accPr>
                        <m:chr m:val="̇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𝚪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l-GR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𝚪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742" y="2323791"/>
                <a:ext cx="4460516" cy="635367"/>
              </a:xfrm>
              <a:prstGeom prst="rect">
                <a:avLst/>
              </a:prstGeom>
              <a:blipFill>
                <a:blip r:embed="rId5"/>
                <a:stretch>
                  <a:fillRect l="-2049" b="-86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/>
          <p:cNvSpPr txBox="1"/>
          <p:nvPr/>
        </p:nvSpPr>
        <p:spPr>
          <a:xfrm>
            <a:off x="94390" y="735087"/>
            <a:ext cx="4183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shear and friction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80935" y="5949280"/>
            <a:ext cx="7782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SLLOD equation and Euler equation have been used.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80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4380" r="13327" b="89346"/>
          <a:stretch/>
        </p:blipFill>
        <p:spPr>
          <a:xfrm>
            <a:off x="0" y="0"/>
            <a:ext cx="9144792" cy="620688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2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Dynamical equation</a:t>
            </a:r>
            <a:endParaRPr lang="en-US" sz="32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2904075" y="2699054"/>
            <a:ext cx="3335851" cy="1008112"/>
            <a:chOff x="2938442" y="3888920"/>
            <a:chExt cx="3335851" cy="1008112"/>
          </a:xfrm>
        </p:grpSpPr>
        <p:sp>
          <p:nvSpPr>
            <p:cNvPr id="18" name="正方形/長方形 17"/>
            <p:cNvSpPr/>
            <p:nvPr/>
          </p:nvSpPr>
          <p:spPr>
            <a:xfrm>
              <a:off x="2938442" y="3888920"/>
              <a:ext cx="3335851" cy="1008112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90000"/>
              </a:schemeClr>
            </a:solidFill>
            <a:ln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3334737" y="4041854"/>
                  <a:ext cx="2543260" cy="7022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  <m:acc>
                              <m:accPr>
                                <m:chr m:val="̃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GR" sz="2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4737" y="4041854"/>
                  <a:ext cx="2543260" cy="70224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2941746" y="784699"/>
                <a:ext cx="3260509" cy="776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Dynamical variable</a:t>
                </a:r>
                <a:r>
                  <a:rPr lang="en-US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𝚪</m:t>
                        </m:r>
                      </m:e>
                    </m:d>
                  </m:oMath>
                </a14:m>
                <a:endParaRPr lang="en-US" sz="2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microscopic expression</a:t>
                </a:r>
                <a:r>
                  <a:rPr lang="en-US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746" y="784699"/>
                <a:ext cx="3260509" cy="776431"/>
              </a:xfrm>
              <a:prstGeom prst="rect">
                <a:avLst/>
              </a:prstGeom>
              <a:blipFill>
                <a:blip r:embed="rId5"/>
                <a:stretch>
                  <a:fillRect l="-1873" t="-4724" b="-149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2260406" y="1725141"/>
                <a:ext cx="4623189" cy="809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Macroscopic quantity</a:t>
                </a:r>
                <a:r>
                  <a:rPr lang="en-US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)≡</m:t>
                    </m:r>
                    <m:d>
                      <m:dPr>
                        <m:begChr m:val="⟨"/>
                        <m:endChr m:val="⟩"/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d>
                          <m:d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2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𝚪</m:t>
                            </m:r>
                          </m:e>
                        </m:d>
                      </m:e>
                    </m:d>
                  </m:oMath>
                </a14:m>
                <a:endParaRPr lang="en-US" sz="2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non-equilibrium average</a:t>
                </a:r>
                <a:r>
                  <a:rPr lang="en-US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406" y="1725141"/>
                <a:ext cx="4623189" cy="809902"/>
              </a:xfrm>
              <a:prstGeom prst="rect">
                <a:avLst/>
              </a:prstGeom>
              <a:blipFill>
                <a:blip r:embed="rId6"/>
                <a:stretch>
                  <a:fillRect l="-1319" t="-3008" b="-1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/>
          <p:cNvSpPr txBox="1"/>
          <p:nvPr/>
        </p:nvSpPr>
        <p:spPr>
          <a:xfrm>
            <a:off x="618834" y="3871177"/>
            <a:ext cx="79063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D.J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Evans and G.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Morriss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Mechanics of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Nonequilibrium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Liquids”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ed. (2008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3794993" y="6259601"/>
                <a:ext cx="155401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ja-JP" alt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ja-JP" alt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993" y="6259601"/>
                <a:ext cx="1554015" cy="338554"/>
              </a:xfrm>
              <a:prstGeom prst="rect">
                <a:avLst/>
              </a:prstGeom>
              <a:blipFill>
                <a:blip r:embed="rId7"/>
                <a:stretch>
                  <a:fillRect b="-345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/>
          <p:cNvSpPr txBox="1"/>
          <p:nvPr/>
        </p:nvSpPr>
        <p:spPr>
          <a:xfrm>
            <a:off x="94390" y="4373742"/>
            <a:ext cx="5149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tress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tensor/granular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419359" y="4999418"/>
            <a:ext cx="8305282" cy="1096175"/>
            <a:chOff x="371174" y="5069129"/>
            <a:chExt cx="8305282" cy="10961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正方形/長方形 1"/>
                <p:cNvSpPr/>
                <p:nvPr/>
              </p:nvSpPr>
              <p:spPr>
                <a:xfrm>
                  <a:off x="371174" y="5382633"/>
                  <a:ext cx="1225913" cy="4691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𝚪</m:t>
                            </m:r>
                          </m:e>
                        </m:d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正方形/長方形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174" y="5382633"/>
                  <a:ext cx="1225913" cy="469167"/>
                </a:xfrm>
                <a:prstGeom prst="rect">
                  <a:avLst/>
                </a:prstGeom>
                <a:blipFill>
                  <a:blip r:embed="rId8"/>
                  <a:stretch>
                    <a:fillRect t="-909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正方形/長方形 21"/>
            <p:cNvSpPr/>
            <p:nvPr/>
          </p:nvSpPr>
          <p:spPr>
            <a:xfrm>
              <a:off x="1698954" y="5069129"/>
              <a:ext cx="6977502" cy="1096175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90000"/>
              </a:schemeClr>
            </a:solidFill>
            <a:ln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2023369" y="5169113"/>
                  <a:ext cx="3922549" cy="8962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kumimoji="1" lang="ja-JP" alt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ja-JP" alt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kumimoji="1" lang="ja-JP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𝛼𝛽</m:t>
                            </m:r>
                          </m:sub>
                        </m:s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f>
                          <m:f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1"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kumimoji="1" lang="ja-JP" alt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kumimoji="1" lang="ja-JP" alt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kumimoji="1"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1"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kumimoji="1"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ja-JP" alt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1"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kumimoji="1"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ja-JP" alt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oMath>
                    </m:oMathPara>
                  </a14:m>
                  <a:endParaRPr kumimoji="1" lang="ja-JP" alt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テキスト ボックス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3369" y="5169113"/>
                  <a:ext cx="3922549" cy="89620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6372200" y="5147536"/>
                  <a:ext cx="1835952" cy="9393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f>
                          <m:f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2400" b="1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nary>
                      </m:oMath>
                    </m:oMathPara>
                  </a14:m>
                  <a:endParaRPr kumimoji="1" lang="ja-JP" alt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2200" y="5147536"/>
                  <a:ext cx="1835952" cy="93936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3793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4380" r="13327" b="89346"/>
          <a:stretch/>
        </p:blipFill>
        <p:spPr>
          <a:xfrm>
            <a:off x="0" y="0"/>
            <a:ext cx="9144792" cy="620688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2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Dynamical equations</a:t>
            </a:r>
            <a:endParaRPr lang="en-US" sz="32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2775777" y="1526272"/>
                <a:ext cx="3584315" cy="643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1" lang="en-US" altLang="ja-JP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ja-JP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kumimoji="1" lang="ja-JP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acc>
                        <m:accPr>
                          <m:chr m:val="̇"/>
                          <m:ctrlPr>
                            <a:rPr kumimoji="1" lang="en-US" altLang="ja-JP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ja-JP" alt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kumimoji="1" lang="en-US" altLang="ja-JP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kumimoji="1" lang="en-US" altLang="ja-JP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kumimoji="1" lang="en-US" altLang="ja-JP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</m:oMath>
                  </m:oMathPara>
                </a14:m>
                <a:endParaRPr kumimoji="1" lang="ja-JP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777" y="1526272"/>
                <a:ext cx="3584315" cy="6437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2775777" y="3868893"/>
                <a:ext cx="2360710" cy="6530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1" lang="en-US" altLang="ja-JP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𝑦𝑦</m:t>
                              </m:r>
                            </m:sub>
                          </m:sSub>
                        </m:num>
                        <m:den>
                          <m:r>
                            <a:rPr kumimoji="1" lang="ja-JP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kumimoji="1" lang="en-US" altLang="ja-JP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kumimoji="1" lang="en-US" altLang="ja-JP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kumimoji="1" lang="en-US" altLang="ja-JP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</m:oMath>
                  </m:oMathPara>
                </a14:m>
                <a:endParaRPr kumimoji="1" lang="ja-JP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777" y="3868893"/>
                <a:ext cx="2360710" cy="6530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2775777" y="2300947"/>
                <a:ext cx="4243469" cy="6530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1" lang="en-US" altLang="ja-JP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kumimoji="1" lang="ja-JP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̇"/>
                          <m:ctrlPr>
                            <a:rPr kumimoji="1" lang="en-US" altLang="ja-JP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ja-JP" alt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𝑦𝑥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</m:oMath>
                  </m:oMathPara>
                </a14:m>
                <a:endParaRPr kumimoji="1" lang="ja-JP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777" y="2300947"/>
                <a:ext cx="4243469" cy="653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2775777" y="3084920"/>
                <a:ext cx="4244495" cy="6530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1" lang="en-US" altLang="ja-JP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𝑦𝑥</m:t>
                              </m:r>
                            </m:sub>
                          </m:sSub>
                        </m:num>
                        <m:den>
                          <m:r>
                            <a:rPr kumimoji="1" lang="ja-JP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̇"/>
                          <m:ctrlPr>
                            <a:rPr kumimoji="1" lang="en-US" altLang="ja-JP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ja-JP" alt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kumimoji="1" lang="en-US" altLang="ja-JP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𝑦𝑥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𝑦𝑥</m:t>
                          </m:r>
                        </m:sub>
                      </m:sSub>
                    </m:oMath>
                  </m:oMathPara>
                </a14:m>
                <a:endParaRPr kumimoji="1" lang="ja-JP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777" y="3084920"/>
                <a:ext cx="4244495" cy="6530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2775777" y="751597"/>
                <a:ext cx="2841611" cy="643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f>
                        <m:fPr>
                          <m:ctrlP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kumimoji="1" lang="ja-JP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̇"/>
                          <m:ctrlPr>
                            <a:rPr kumimoji="1" lang="en-US" altLang="ja-JP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ja-JP" alt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1" lang="en-US" altLang="ja-JP" sz="2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Tr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kumimoji="1" lang="ja-JP" altLang="el-GR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ja-JP" altLang="en-US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kumimoji="1" lang="ja-JP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777" y="751597"/>
                <a:ext cx="2841611" cy="6437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グループ化 1"/>
          <p:cNvGrpSpPr/>
          <p:nvPr/>
        </p:nvGrpSpPr>
        <p:grpSpPr>
          <a:xfrm>
            <a:off x="938834" y="5245438"/>
            <a:ext cx="7272808" cy="1449478"/>
            <a:chOff x="899592" y="5323051"/>
            <a:chExt cx="7272808" cy="1449478"/>
          </a:xfrm>
        </p:grpSpPr>
        <p:sp>
          <p:nvSpPr>
            <p:cNvPr id="17" name="正方形/長方形 16"/>
            <p:cNvSpPr/>
            <p:nvPr/>
          </p:nvSpPr>
          <p:spPr>
            <a:xfrm>
              <a:off x="899592" y="5323051"/>
              <a:ext cx="7272808" cy="1449478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90000"/>
              </a:schemeClr>
            </a:solidFill>
            <a:ln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1346003" y="5560702"/>
                  <a:ext cx="2703176" cy="9741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l-GR" altLang="ja-JP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kumimoji="1" lang="ja-JP" altLang="en-US" sz="2400" i="1" smtClean="0">
                                <a:latin typeface="Cambria Math" panose="02040503050406030204" pitchFamily="18" charset="0"/>
                              </a:rPr>
                              <m:t>𝛼𝛽</m:t>
                            </m:r>
                          </m:sub>
                        </m:sSub>
                        <m:r>
                          <a:rPr kumimoji="1"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supHide m:val="on"/>
                                <m:ctrlP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ja-JP" alt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1"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kumimoji="1" lang="en-US" altLang="ja-JP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1"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ja-JP" alt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39" name="テキスト ボックス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003" y="5560702"/>
                  <a:ext cx="2703176" cy="9741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テキスト ボックス 39"/>
                <p:cNvSpPr txBox="1"/>
                <p:nvPr/>
              </p:nvSpPr>
              <p:spPr>
                <a:xfrm>
                  <a:off x="4583236" y="5560702"/>
                  <a:ext cx="3132461" cy="9741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l-GR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kumimoji="1" lang="ja-JP" altLang="en-US" sz="2400" i="1" smtClean="0">
                                <a:latin typeface="Cambria Math" panose="02040503050406030204" pitchFamily="18" charset="0"/>
                              </a:rPr>
                              <m:t>𝛼𝛽</m:t>
                            </m:r>
                          </m:sub>
                        </m:sSub>
                        <m:r>
                          <a:rPr kumimoji="1"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supHide m:val="on"/>
                                <m:ctrlP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d>
                                  <m:d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ℒ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kumimoji="1" lang="ja-JP" alt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kumimoji="1"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kumimoji="1"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ja-JP" alt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236" y="5560702"/>
                  <a:ext cx="3132461" cy="9741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テキスト ボックス 14"/>
          <p:cNvSpPr txBox="1"/>
          <p:nvPr/>
        </p:nvSpPr>
        <p:spPr>
          <a:xfrm>
            <a:off x="94390" y="4652866"/>
            <a:ext cx="3958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Non-equilibrium averages</a:t>
            </a:r>
          </a:p>
        </p:txBody>
      </p:sp>
    </p:spTree>
    <p:extLst>
      <p:ext uri="{BB962C8B-B14F-4D97-AF65-F5344CB8AC3E}">
        <p14:creationId xmlns:p14="http://schemas.microsoft.com/office/powerpoint/2010/main" val="399572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6673</TotalTime>
  <Words>935</Words>
  <Application>Microsoft Office PowerPoint</Application>
  <PresentationFormat>画面に合わせる (4:3)</PresentationFormat>
  <Paragraphs>298</Paragraphs>
  <Slides>32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40" baseType="lpstr">
      <vt:lpstr>ＭＳ Ｐゴシック</vt:lpstr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University of Twente - 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ICTS</dc:creator>
  <cp:lastModifiedBy>Kuniyasu Saitoh</cp:lastModifiedBy>
  <cp:revision>1613</cp:revision>
  <cp:lastPrinted>2017-06-07T00:07:50Z</cp:lastPrinted>
  <dcterms:created xsi:type="dcterms:W3CDTF">2015-07-03T09:25:07Z</dcterms:created>
  <dcterms:modified xsi:type="dcterms:W3CDTF">2018-06-21T17:43:26Z</dcterms:modified>
</cp:coreProperties>
</file>