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2"/>
  </p:notesMasterIdLst>
  <p:sldIdLst>
    <p:sldId id="283" r:id="rId2"/>
    <p:sldId id="379" r:id="rId3"/>
    <p:sldId id="380" r:id="rId4"/>
    <p:sldId id="295" r:id="rId5"/>
    <p:sldId id="387" r:id="rId6"/>
    <p:sldId id="388" r:id="rId7"/>
    <p:sldId id="311" r:id="rId8"/>
    <p:sldId id="382" r:id="rId9"/>
    <p:sldId id="383" r:id="rId10"/>
    <p:sldId id="389" r:id="rId11"/>
    <p:sldId id="390" r:id="rId12"/>
    <p:sldId id="324" r:id="rId13"/>
    <p:sldId id="327" r:id="rId14"/>
    <p:sldId id="355" r:id="rId15"/>
    <p:sldId id="391" r:id="rId16"/>
    <p:sldId id="328" r:id="rId17"/>
    <p:sldId id="329" r:id="rId18"/>
    <p:sldId id="330" r:id="rId19"/>
    <p:sldId id="337" r:id="rId20"/>
    <p:sldId id="392" r:id="rId21"/>
    <p:sldId id="393" r:id="rId22"/>
    <p:sldId id="367" r:id="rId23"/>
    <p:sldId id="395" r:id="rId24"/>
    <p:sldId id="348" r:id="rId25"/>
    <p:sldId id="405" r:id="rId26"/>
    <p:sldId id="384" r:id="rId27"/>
    <p:sldId id="411" r:id="rId28"/>
    <p:sldId id="412" r:id="rId29"/>
    <p:sldId id="1039" r:id="rId30"/>
    <p:sldId id="1091" r:id="rId31"/>
    <p:sldId id="394" r:id="rId32"/>
    <p:sldId id="1092" r:id="rId33"/>
    <p:sldId id="369" r:id="rId34"/>
    <p:sldId id="1094" r:id="rId35"/>
    <p:sldId id="1093" r:id="rId36"/>
    <p:sldId id="1095" r:id="rId37"/>
    <p:sldId id="370" r:id="rId38"/>
    <p:sldId id="371" r:id="rId39"/>
    <p:sldId id="407" r:id="rId40"/>
    <p:sldId id="1096" r:id="rId4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80" d="100"/>
          <a:sy n="80" d="100"/>
        </p:scale>
        <p:origin x="7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C2DC6-6A35-4CAB-80D5-FB72ECB0D8C7}" type="datetimeFigureOut">
              <a:rPr kumimoji="1" lang="ja-JP" altLang="en-US" smtClean="0"/>
              <a:t>2018/5/18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A0C58-9149-4E30-ABD9-7AD7D8097E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31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42402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5736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0142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A4D8D0-42E5-4FE1-A02D-7E8CC6CF56B5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0398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gray">
          <a:xfrm rot="10800000" flipV="1">
            <a:off x="688731" y="3502025"/>
            <a:ext cx="7769469" cy="71438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gray">
          <a:xfrm>
            <a:off x="0" y="1"/>
            <a:ext cx="9144000" cy="8366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gray">
          <a:xfrm>
            <a:off x="3974123" y="457200"/>
            <a:ext cx="5169877" cy="381000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gray">
          <a:xfrm>
            <a:off x="1182566" y="476250"/>
            <a:ext cx="2825262" cy="361950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gray">
          <a:xfrm>
            <a:off x="3974123" y="185738"/>
            <a:ext cx="5169877" cy="271462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708276"/>
            <a:ext cx="7772400" cy="720725"/>
          </a:xfrm>
        </p:spPr>
        <p:txBody>
          <a:bodyPr/>
          <a:lstStyle>
            <a:lvl1pPr algn="ctr">
              <a:defRPr sz="4431">
                <a:latin typeface="+mj-ea"/>
                <a:ea typeface="+mj-ea"/>
              </a:defRPr>
            </a:lvl1pPr>
          </a:lstStyle>
          <a:p>
            <a:pPr lvl="0"/>
            <a:r>
              <a:rPr lang="ja-JP" altLang="en-US" noProof="0" dirty="0"/>
              <a:t>マスタ タイトルの書式設定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364"/>
            <a:ext cx="6400800" cy="911225"/>
          </a:xfrm>
        </p:spPr>
        <p:txBody>
          <a:bodyPr/>
          <a:lstStyle>
            <a:lvl1pPr marL="0" indent="0" algn="ctr">
              <a:buFontTx/>
              <a:buNone/>
              <a:defRPr baseline="0">
                <a:latin typeface="+mj-ea"/>
                <a:ea typeface="+mj-ea"/>
              </a:defRPr>
            </a:lvl1pPr>
          </a:lstStyle>
          <a:p>
            <a:pPr lvl="0"/>
            <a:r>
              <a:rPr lang="ja-JP" altLang="en-US" noProof="0" dirty="0"/>
              <a:t>マスタ サブタイトルの書式設定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06666" y="5084764"/>
            <a:ext cx="2133600" cy="288925"/>
          </a:xfrm>
        </p:spPr>
        <p:txBody>
          <a:bodyPr/>
          <a:lstStyle>
            <a:lvl1pPr algn="ctr">
              <a:defRPr sz="1292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453064"/>
            <a:ext cx="2895600" cy="288925"/>
          </a:xfrm>
        </p:spPr>
        <p:txBody>
          <a:bodyPr/>
          <a:lstStyle>
            <a:lvl1pPr>
              <a:defRPr sz="1292"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1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3710-3FDB-451B-AFD1-4DF9B6628B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9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9561" y="30163"/>
            <a:ext cx="2176097" cy="60960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19808" y="30163"/>
            <a:ext cx="6389077" cy="60960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BE10D-809C-473B-A880-B6DD903B2366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D5A9A-600D-40A2-8134-9D4E127A0524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7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4254" y="1709739"/>
            <a:ext cx="7886700" cy="2852737"/>
          </a:xfrm>
        </p:spPr>
        <p:txBody>
          <a:bodyPr anchor="b"/>
          <a:lstStyle>
            <a:lvl1pPr>
              <a:defRPr sz="5539"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4254" y="4589464"/>
            <a:ext cx="7886700" cy="1500187"/>
          </a:xfrm>
        </p:spPr>
        <p:txBody>
          <a:bodyPr/>
          <a:lstStyle>
            <a:lvl1pPr marL="0" indent="0">
              <a:buNone/>
              <a:defRPr sz="2215">
                <a:latin typeface="+mj-ea"/>
                <a:ea typeface="+mj-ea"/>
              </a:defRPr>
            </a:lvl1pPr>
            <a:lvl2pPr marL="422041" indent="0">
              <a:buNone/>
              <a:defRPr sz="1846"/>
            </a:lvl2pPr>
            <a:lvl3pPr marL="844083" indent="0">
              <a:buNone/>
              <a:defRPr sz="1662"/>
            </a:lvl3pPr>
            <a:lvl4pPr marL="1266124" indent="0">
              <a:buNone/>
              <a:defRPr sz="1477"/>
            </a:lvl4pPr>
            <a:lvl5pPr marL="1688165" indent="0">
              <a:buNone/>
              <a:defRPr sz="1477"/>
            </a:lvl5pPr>
            <a:lvl6pPr marL="2110207" indent="0">
              <a:buNone/>
              <a:defRPr sz="1477"/>
            </a:lvl6pPr>
            <a:lvl7pPr marL="2532248" indent="0">
              <a:buNone/>
              <a:defRPr sz="1477"/>
            </a:lvl7pPr>
            <a:lvl8pPr marL="2954289" indent="0">
              <a:buNone/>
              <a:defRPr sz="1477"/>
            </a:lvl8pPr>
            <a:lvl9pPr marL="3376331" indent="0">
              <a:buNone/>
              <a:defRPr sz="1477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992B7-9B95-4360-B5D2-43570F4FEE5C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44462" cy="49291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2338" y="1196975"/>
            <a:ext cx="4044462" cy="49291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005-99F4-4C2D-8ADD-07418D25031D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6" y="365126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116" y="1681163"/>
            <a:ext cx="386861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116" y="2505075"/>
            <a:ext cx="3868615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665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665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4C5A7-F5FC-47E4-A4EA-816290A88F2C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46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6545C-D58C-4E60-B535-12939566592E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5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7E926-2299-44D5-B91D-8F6333A7ADF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1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666" y="987426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1F43-5B6E-4541-9E88-93531730274C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9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115" y="457200"/>
            <a:ext cx="2948354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666" y="987426"/>
            <a:ext cx="4629150" cy="4873625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115" y="2057400"/>
            <a:ext cx="2948354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460E3-37EC-41F4-9736-1F6DA96B060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0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1"/>
            <a:ext cx="9144000" cy="83661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gray">
          <a:xfrm>
            <a:off x="3975589" y="457201"/>
            <a:ext cx="5169877" cy="307975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gray">
          <a:xfrm>
            <a:off x="1184031" y="476250"/>
            <a:ext cx="2826727" cy="361950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gray">
          <a:xfrm>
            <a:off x="0" y="765175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 flipV="1">
            <a:off x="-7328" y="6742114"/>
            <a:ext cx="9158655" cy="71437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46472" name="Rectangle 8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84638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8">
                <a:latin typeface="HGP創英角ﾎﾟｯﾌﾟ体" panose="040B0A00000000000000" pitchFamily="50" charset="-128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46473" name="Rectangle 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8">
                <a:latin typeface="HGP創英角ﾎﾟｯﾌﾟ体" panose="040B0A00000000000000" pitchFamily="50" charset="-128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46474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25762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8">
                <a:latin typeface="HGP創英角ﾎﾟｯﾌﾟ体" panose="040B0A00000000000000" pitchFamily="50" charset="-128"/>
                <a:ea typeface="ＭＳ Ｐゴシック" panose="020B060007020508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59E1AE-525C-4144-BE09-FF1DE9C525A2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3975589" y="185738"/>
            <a:ext cx="5169877" cy="271462"/>
          </a:xfrm>
          <a:prstGeom prst="rect">
            <a:avLst/>
          </a:prstGeom>
          <a:solidFill>
            <a:srgbClr val="B0F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62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gray">
          <a:xfrm>
            <a:off x="219808" y="30163"/>
            <a:ext cx="870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9270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585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5pPr>
      <a:lvl6pPr marL="422041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6pPr>
      <a:lvl7pPr marL="844083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7pPr>
      <a:lvl8pPr marL="1266124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8pPr>
      <a:lvl9pPr marL="1688165" algn="l" rtl="0" fontAlgn="base">
        <a:spcBef>
          <a:spcPct val="0"/>
        </a:spcBef>
        <a:spcAft>
          <a:spcPct val="0"/>
        </a:spcAft>
        <a:defRPr kumimoji="1" sz="2585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kumimoji="1" sz="2954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kumimoji="1" sz="2585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kumimoji="1" sz="2215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kumimoji="1" sz="1846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kumimoji="1" sz="1846" kern="1200" baseline="0">
          <a:solidFill>
            <a:schemeClr val="tx1"/>
          </a:solidFill>
          <a:latin typeface="HGP創英角ﾎﾟｯﾌﾟ体" panose="040B0A00000000000000" pitchFamily="50" charset="-128"/>
          <a:ea typeface="HGP創英角ﾎﾟｯﾌﾟ体" panose="040B0A00000000000000" pitchFamily="50" charset="-128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21.wmf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emf"/><Relationship Id="rId7" Type="http://schemas.openxmlformats.org/officeDocument/2006/relationships/image" Target="../media/image3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24.em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101.png"/><Relationship Id="rId18" Type="http://schemas.openxmlformats.org/officeDocument/2006/relationships/image" Target="../media/image110.png"/><Relationship Id="rId26" Type="http://schemas.openxmlformats.org/officeDocument/2006/relationships/image" Target="../media/image1180.png"/><Relationship Id="rId3" Type="http://schemas.openxmlformats.org/officeDocument/2006/relationships/image" Target="../media/image48.gif"/><Relationship Id="rId21" Type="http://schemas.openxmlformats.org/officeDocument/2006/relationships/image" Target="../media/image113.png"/><Relationship Id="rId34" Type="http://schemas.openxmlformats.org/officeDocument/2006/relationships/image" Target="../media/image126.png"/><Relationship Id="rId7" Type="http://schemas.openxmlformats.org/officeDocument/2006/relationships/image" Target="../media/image52.gif"/><Relationship Id="rId12" Type="http://schemas.openxmlformats.org/officeDocument/2006/relationships/image" Target="../media/image100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33" Type="http://schemas.openxmlformats.org/officeDocument/2006/relationships/image" Target="../media/image125.png"/><Relationship Id="rId2" Type="http://schemas.openxmlformats.org/officeDocument/2006/relationships/image" Target="../media/image47.gif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29" Type="http://schemas.openxmlformats.org/officeDocument/2006/relationships/image" Target="../media/image12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gif"/><Relationship Id="rId11" Type="http://schemas.openxmlformats.org/officeDocument/2006/relationships/image" Target="../media/image99.png"/><Relationship Id="rId24" Type="http://schemas.openxmlformats.org/officeDocument/2006/relationships/image" Target="../media/image116.png"/><Relationship Id="rId32" Type="http://schemas.openxmlformats.org/officeDocument/2006/relationships/image" Target="../media/image124.png"/><Relationship Id="rId5" Type="http://schemas.openxmlformats.org/officeDocument/2006/relationships/image" Target="../media/image50.gif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image" Target="../media/image120.png"/><Relationship Id="rId10" Type="http://schemas.openxmlformats.org/officeDocument/2006/relationships/image" Target="../media/image980.png"/><Relationship Id="rId19" Type="http://schemas.openxmlformats.org/officeDocument/2006/relationships/image" Target="../media/image111.png"/><Relationship Id="rId31" Type="http://schemas.openxmlformats.org/officeDocument/2006/relationships/image" Target="../media/image123.png"/><Relationship Id="rId4" Type="http://schemas.openxmlformats.org/officeDocument/2006/relationships/image" Target="../media/image49.gif"/><Relationship Id="rId9" Type="http://schemas.openxmlformats.org/officeDocument/2006/relationships/image" Target="../media/image54.gif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22.png"/><Relationship Id="rId35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emf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3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105.png"/><Relationship Id="rId18" Type="http://schemas.openxmlformats.org/officeDocument/2006/relationships/image" Target="../media/image129.png"/><Relationship Id="rId3" Type="http://schemas.openxmlformats.org/officeDocument/2006/relationships/image" Target="../media/image62.emf"/><Relationship Id="rId21" Type="http://schemas.openxmlformats.org/officeDocument/2006/relationships/image" Target="../media/image132.png"/><Relationship Id="rId7" Type="http://schemas.openxmlformats.org/officeDocument/2006/relationships/image" Target="../media/image66.gif"/><Relationship Id="rId12" Type="http://schemas.openxmlformats.org/officeDocument/2006/relationships/image" Target="../media/image104.png"/><Relationship Id="rId17" Type="http://schemas.openxmlformats.org/officeDocument/2006/relationships/image" Target="../media/image128.png"/><Relationship Id="rId2" Type="http://schemas.openxmlformats.org/officeDocument/2006/relationships/image" Target="../media/image61.emf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gif"/><Relationship Id="rId11" Type="http://schemas.openxmlformats.org/officeDocument/2006/relationships/image" Target="../media/image103.png"/><Relationship Id="rId5" Type="http://schemas.openxmlformats.org/officeDocument/2006/relationships/image" Target="../media/image64.emf"/><Relationship Id="rId15" Type="http://schemas.openxmlformats.org/officeDocument/2006/relationships/image" Target="../media/image121.png"/><Relationship Id="rId10" Type="http://schemas.openxmlformats.org/officeDocument/2006/relationships/image" Target="../media/image102.png"/><Relationship Id="rId19" Type="http://schemas.openxmlformats.org/officeDocument/2006/relationships/image" Target="../media/image130.png"/><Relationship Id="rId4" Type="http://schemas.openxmlformats.org/officeDocument/2006/relationships/image" Target="../media/image63.emf"/><Relationship Id="rId9" Type="http://schemas.openxmlformats.org/officeDocument/2006/relationships/image" Target="../media/image68.gif"/><Relationship Id="rId14" Type="http://schemas.openxmlformats.org/officeDocument/2006/relationships/image" Target="../media/image118.png"/><Relationship Id="rId22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13" Type="http://schemas.openxmlformats.org/officeDocument/2006/relationships/image" Target="../media/image79.emf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12" Type="http://schemas.openxmlformats.org/officeDocument/2006/relationships/image" Target="../media/image78.emf"/><Relationship Id="rId17" Type="http://schemas.openxmlformats.org/officeDocument/2006/relationships/image" Target="../media/image80.emf"/><Relationship Id="rId2" Type="http://schemas.openxmlformats.org/officeDocument/2006/relationships/image" Target="../media/image69.emf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emf"/><Relationship Id="rId11" Type="http://schemas.openxmlformats.org/officeDocument/2006/relationships/image" Target="../media/image77.emf"/><Relationship Id="rId5" Type="http://schemas.openxmlformats.org/officeDocument/2006/relationships/image" Target="../media/image72.emf"/><Relationship Id="rId15" Type="http://schemas.openxmlformats.org/officeDocument/2006/relationships/image" Target="../media/image146.png"/><Relationship Id="rId10" Type="http://schemas.openxmlformats.org/officeDocument/2006/relationships/image" Target="../media/image76.emf"/><Relationship Id="rId4" Type="http://schemas.openxmlformats.org/officeDocument/2006/relationships/image" Target="../media/image71.emf"/><Relationship Id="rId9" Type="http://schemas.openxmlformats.org/officeDocument/2006/relationships/image" Target="../media/image75.emf"/><Relationship Id="rId14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161.png"/><Relationship Id="rId7" Type="http://schemas.openxmlformats.org/officeDocument/2006/relationships/image" Target="../media/image93.emf"/><Relationship Id="rId12" Type="http://schemas.openxmlformats.org/officeDocument/2006/relationships/image" Target="../media/image97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emf"/><Relationship Id="rId11" Type="http://schemas.openxmlformats.org/officeDocument/2006/relationships/image" Target="../media/image169.png"/><Relationship Id="rId5" Type="http://schemas.openxmlformats.org/officeDocument/2006/relationships/image" Target="../media/image91.emf"/><Relationship Id="rId10" Type="http://schemas.openxmlformats.org/officeDocument/2006/relationships/image" Target="../media/image96.emf"/><Relationship Id="rId4" Type="http://schemas.openxmlformats.org/officeDocument/2006/relationships/image" Target="../media/image90.emf"/><Relationship Id="rId9" Type="http://schemas.openxmlformats.org/officeDocument/2006/relationships/image" Target="../media/image9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emf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944724"/>
            <a:ext cx="9108504" cy="2484277"/>
          </a:xfrm>
        </p:spPr>
        <p:txBody>
          <a:bodyPr/>
          <a:lstStyle/>
          <a:p>
            <a:r>
              <a:rPr lang="en-US" altLang="ja-JP" dirty="0">
                <a:latin typeface="+mj-lt"/>
                <a:ea typeface="HGP創英角ﾎﾟｯﾌﾟ体" panose="040B0A00000000000000" pitchFamily="50" charset="-128"/>
              </a:rPr>
              <a:t>Wave-Particle Interaction in Blazar</a:t>
            </a:r>
            <a:endParaRPr kumimoji="1" lang="ja-JP" altLang="en-US" dirty="0">
              <a:latin typeface="+mj-lt"/>
              <a:ea typeface="HGP創英角ﾎﾟｯﾌﾟ体" panose="040B0A00000000000000" pitchFamily="50" charset="-128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1371600" y="3789364"/>
            <a:ext cx="6400800" cy="2051904"/>
          </a:xfrm>
        </p:spPr>
        <p:txBody>
          <a:bodyPr/>
          <a:lstStyle/>
          <a:p>
            <a:r>
              <a:rPr kumimoji="1" lang="en-US" altLang="ja-JP" dirty="0" err="1"/>
              <a:t>Katsuaki</a:t>
            </a:r>
            <a:r>
              <a:rPr kumimoji="1" lang="en-US" altLang="ja-JP" dirty="0"/>
              <a:t>  Asano</a:t>
            </a:r>
          </a:p>
          <a:p>
            <a:r>
              <a:rPr lang="en-US" altLang="ja-JP" dirty="0"/>
              <a:t>(ICRR, U. Tokyo)</a:t>
            </a:r>
          </a:p>
          <a:p>
            <a:r>
              <a:rPr kumimoji="1" lang="en-US" altLang="ja-JP" dirty="0"/>
              <a:t>M. </a:t>
            </a:r>
            <a:r>
              <a:rPr kumimoji="1" lang="en-US" altLang="ja-JP" dirty="0" err="1"/>
              <a:t>Hayashida</a:t>
            </a:r>
            <a:r>
              <a:rPr kumimoji="1" lang="en-US" altLang="ja-JP" dirty="0"/>
              <a:t>, Y. </a:t>
            </a:r>
            <a:r>
              <a:rPr kumimoji="1" lang="en-US" altLang="ja-JP" dirty="0" err="1"/>
              <a:t>Teraki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9008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Alternative: stochastic acceleration by </a:t>
            </a:r>
            <a:r>
              <a:rPr kumimoji="1" lang="en-US" altLang="ja-JP" dirty="0" err="1"/>
              <a:t>turbulece</a:t>
            </a:r>
            <a:endParaRPr kumimoji="1" lang="ja-JP" altLang="en-US" dirty="0"/>
          </a:p>
        </p:txBody>
      </p:sp>
      <p:pic>
        <p:nvPicPr>
          <p:cNvPr id="9218" name="Picture 2" descr="「3次元 球殻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" y="980728"/>
            <a:ext cx="4152976" cy="36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854069" y="2924944"/>
                <a:ext cx="30957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069" y="2924944"/>
                <a:ext cx="309572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5686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932367" y="959000"/>
                <a:ext cx="317202" cy="2989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367" y="959000"/>
                <a:ext cx="317202" cy="298928"/>
              </a:xfrm>
              <a:prstGeom prst="rect">
                <a:avLst/>
              </a:prstGeom>
              <a:blipFill rotWithShape="0">
                <a:blip r:embed="rId4"/>
                <a:stretch>
                  <a:fillRect l="-15385" r="-3846" b="-204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0665" y="4149080"/>
                <a:ext cx="29918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" y="4149080"/>
                <a:ext cx="29918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6327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591780" y="1685129"/>
                <a:ext cx="74783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𝑑𝑝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780" y="1685129"/>
                <a:ext cx="747833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5691" r="-8943" b="-36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710348" y="2798930"/>
                <a:ext cx="20800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348" y="2798930"/>
                <a:ext cx="208006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3529" r="-20588" b="-282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コネクタ 8"/>
          <p:cNvCxnSpPr/>
          <p:nvPr/>
        </p:nvCxnSpPr>
        <p:spPr bwMode="auto">
          <a:xfrm>
            <a:off x="1619672" y="4287579"/>
            <a:ext cx="144016" cy="3295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テキスト ボックス 9"/>
          <p:cNvSpPr txBox="1"/>
          <p:nvPr/>
        </p:nvSpPr>
        <p:spPr>
          <a:xfrm>
            <a:off x="887220" y="4634128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Energy=const.</a:t>
            </a:r>
            <a:endParaRPr kumimoji="1" lang="ja-JP" altLang="en-US" dirty="0"/>
          </a:p>
        </p:txBody>
      </p:sp>
      <p:sp>
        <p:nvSpPr>
          <p:cNvPr id="11" name="フリーフォーム 10"/>
          <p:cNvSpPr/>
          <p:nvPr/>
        </p:nvSpPr>
        <p:spPr bwMode="auto">
          <a:xfrm>
            <a:off x="2014655" y="3694771"/>
            <a:ext cx="1541294" cy="936702"/>
          </a:xfrm>
          <a:custGeom>
            <a:avLst/>
            <a:gdLst>
              <a:gd name="connsiteX0" fmla="*/ 550126 w 1540747"/>
              <a:gd name="connsiteY0" fmla="*/ 431180 h 936702"/>
              <a:gd name="connsiteX1" fmla="*/ 512956 w 1540747"/>
              <a:gd name="connsiteY1" fmla="*/ 401444 h 936702"/>
              <a:gd name="connsiteX2" fmla="*/ 498087 w 1540747"/>
              <a:gd name="connsiteY2" fmla="*/ 386575 h 936702"/>
              <a:gd name="connsiteX3" fmla="*/ 490653 w 1540747"/>
              <a:gd name="connsiteY3" fmla="*/ 356839 h 936702"/>
              <a:gd name="connsiteX4" fmla="*/ 468351 w 1540747"/>
              <a:gd name="connsiteY4" fmla="*/ 297366 h 936702"/>
              <a:gd name="connsiteX5" fmla="*/ 475785 w 1540747"/>
              <a:gd name="connsiteY5" fmla="*/ 215590 h 936702"/>
              <a:gd name="connsiteX6" fmla="*/ 535258 w 1540747"/>
              <a:gd name="connsiteY6" fmla="*/ 223024 h 936702"/>
              <a:gd name="connsiteX7" fmla="*/ 602166 w 1540747"/>
              <a:gd name="connsiteY7" fmla="*/ 237892 h 936702"/>
              <a:gd name="connsiteX8" fmla="*/ 654205 w 1540747"/>
              <a:gd name="connsiteY8" fmla="*/ 267629 h 936702"/>
              <a:gd name="connsiteX9" fmla="*/ 669073 w 1540747"/>
              <a:gd name="connsiteY9" fmla="*/ 289931 h 936702"/>
              <a:gd name="connsiteX10" fmla="*/ 698809 w 1540747"/>
              <a:gd name="connsiteY10" fmla="*/ 356839 h 936702"/>
              <a:gd name="connsiteX11" fmla="*/ 721112 w 1540747"/>
              <a:gd name="connsiteY11" fmla="*/ 408878 h 936702"/>
              <a:gd name="connsiteX12" fmla="*/ 721112 w 1540747"/>
              <a:gd name="connsiteY12" fmla="*/ 468351 h 936702"/>
              <a:gd name="connsiteX13" fmla="*/ 728546 w 1540747"/>
              <a:gd name="connsiteY13" fmla="*/ 557561 h 936702"/>
              <a:gd name="connsiteX14" fmla="*/ 743414 w 1540747"/>
              <a:gd name="connsiteY14" fmla="*/ 594731 h 936702"/>
              <a:gd name="connsiteX15" fmla="*/ 750848 w 1540747"/>
              <a:gd name="connsiteY15" fmla="*/ 624468 h 936702"/>
              <a:gd name="connsiteX16" fmla="*/ 817756 w 1540747"/>
              <a:gd name="connsiteY16" fmla="*/ 676507 h 936702"/>
              <a:gd name="connsiteX17" fmla="*/ 959005 w 1540747"/>
              <a:gd name="connsiteY17" fmla="*/ 669073 h 936702"/>
              <a:gd name="connsiteX18" fmla="*/ 966439 w 1540747"/>
              <a:gd name="connsiteY18" fmla="*/ 646770 h 936702"/>
              <a:gd name="connsiteX19" fmla="*/ 1018478 w 1540747"/>
              <a:gd name="connsiteY19" fmla="*/ 594731 h 936702"/>
              <a:gd name="connsiteX20" fmla="*/ 1033346 w 1540747"/>
              <a:gd name="connsiteY20" fmla="*/ 446049 h 936702"/>
              <a:gd name="connsiteX21" fmla="*/ 1048214 w 1540747"/>
              <a:gd name="connsiteY21" fmla="*/ 408878 h 936702"/>
              <a:gd name="connsiteX22" fmla="*/ 1033346 w 1540747"/>
              <a:gd name="connsiteY22" fmla="*/ 379141 h 936702"/>
              <a:gd name="connsiteX23" fmla="*/ 951570 w 1540747"/>
              <a:gd name="connsiteY23" fmla="*/ 341970 h 936702"/>
              <a:gd name="connsiteX24" fmla="*/ 921834 w 1540747"/>
              <a:gd name="connsiteY24" fmla="*/ 297366 h 936702"/>
              <a:gd name="connsiteX25" fmla="*/ 869795 w 1540747"/>
              <a:gd name="connsiteY25" fmla="*/ 275063 h 936702"/>
              <a:gd name="connsiteX26" fmla="*/ 810322 w 1540747"/>
              <a:gd name="connsiteY26" fmla="*/ 223024 h 936702"/>
              <a:gd name="connsiteX27" fmla="*/ 780585 w 1540747"/>
              <a:gd name="connsiteY27" fmla="*/ 185853 h 936702"/>
              <a:gd name="connsiteX28" fmla="*/ 765717 w 1540747"/>
              <a:gd name="connsiteY28" fmla="*/ 163551 h 936702"/>
              <a:gd name="connsiteX29" fmla="*/ 810322 w 1540747"/>
              <a:gd name="connsiteY29" fmla="*/ 7434 h 936702"/>
              <a:gd name="connsiteX30" fmla="*/ 869795 w 1540747"/>
              <a:gd name="connsiteY30" fmla="*/ 14868 h 936702"/>
              <a:gd name="connsiteX31" fmla="*/ 921834 w 1540747"/>
              <a:gd name="connsiteY31" fmla="*/ 66907 h 936702"/>
              <a:gd name="connsiteX32" fmla="*/ 1011044 w 1540747"/>
              <a:gd name="connsiteY32" fmla="*/ 111512 h 936702"/>
              <a:gd name="connsiteX33" fmla="*/ 1070517 w 1540747"/>
              <a:gd name="connsiteY33" fmla="*/ 156117 h 936702"/>
              <a:gd name="connsiteX34" fmla="*/ 1085385 w 1540747"/>
              <a:gd name="connsiteY34" fmla="*/ 185853 h 936702"/>
              <a:gd name="connsiteX35" fmla="*/ 1129990 w 1540747"/>
              <a:gd name="connsiteY35" fmla="*/ 208156 h 936702"/>
              <a:gd name="connsiteX36" fmla="*/ 1137424 w 1540747"/>
              <a:gd name="connsiteY36" fmla="*/ 230458 h 936702"/>
              <a:gd name="connsiteX37" fmla="*/ 1152292 w 1540747"/>
              <a:gd name="connsiteY37" fmla="*/ 245327 h 936702"/>
              <a:gd name="connsiteX38" fmla="*/ 1174595 w 1540747"/>
              <a:gd name="connsiteY38" fmla="*/ 312234 h 936702"/>
              <a:gd name="connsiteX39" fmla="*/ 1182029 w 1540747"/>
              <a:gd name="connsiteY39" fmla="*/ 341970 h 936702"/>
              <a:gd name="connsiteX40" fmla="*/ 1196897 w 1540747"/>
              <a:gd name="connsiteY40" fmla="*/ 356839 h 936702"/>
              <a:gd name="connsiteX41" fmla="*/ 1211766 w 1540747"/>
              <a:gd name="connsiteY41" fmla="*/ 379141 h 936702"/>
              <a:gd name="connsiteX42" fmla="*/ 1278673 w 1540747"/>
              <a:gd name="connsiteY42" fmla="*/ 416312 h 936702"/>
              <a:gd name="connsiteX43" fmla="*/ 1300975 w 1540747"/>
              <a:gd name="connsiteY43" fmla="*/ 431180 h 936702"/>
              <a:gd name="connsiteX44" fmla="*/ 1345580 w 1540747"/>
              <a:gd name="connsiteY44" fmla="*/ 446049 h 936702"/>
              <a:gd name="connsiteX45" fmla="*/ 1390185 w 1540747"/>
              <a:gd name="connsiteY45" fmla="*/ 475785 h 936702"/>
              <a:gd name="connsiteX46" fmla="*/ 1486829 w 1540747"/>
              <a:gd name="connsiteY46" fmla="*/ 490653 h 936702"/>
              <a:gd name="connsiteX47" fmla="*/ 1538868 w 1540747"/>
              <a:gd name="connsiteY47" fmla="*/ 483219 h 936702"/>
              <a:gd name="connsiteX48" fmla="*/ 1531434 w 1540747"/>
              <a:gd name="connsiteY48" fmla="*/ 460917 h 936702"/>
              <a:gd name="connsiteX49" fmla="*/ 1516566 w 1540747"/>
              <a:gd name="connsiteY49" fmla="*/ 371707 h 936702"/>
              <a:gd name="connsiteX50" fmla="*/ 1538868 w 1540747"/>
              <a:gd name="connsiteY50" fmla="*/ 334536 h 936702"/>
              <a:gd name="connsiteX51" fmla="*/ 1531434 w 1540747"/>
              <a:gd name="connsiteY51" fmla="*/ 289931 h 936702"/>
              <a:gd name="connsiteX52" fmla="*/ 1509131 w 1540747"/>
              <a:gd name="connsiteY52" fmla="*/ 237892 h 936702"/>
              <a:gd name="connsiteX53" fmla="*/ 1479395 w 1540747"/>
              <a:gd name="connsiteY53" fmla="*/ 223024 h 936702"/>
              <a:gd name="connsiteX54" fmla="*/ 1427356 w 1540747"/>
              <a:gd name="connsiteY54" fmla="*/ 208156 h 936702"/>
              <a:gd name="connsiteX55" fmla="*/ 1308409 w 1540747"/>
              <a:gd name="connsiteY55" fmla="*/ 178419 h 936702"/>
              <a:gd name="connsiteX56" fmla="*/ 1219200 w 1540747"/>
              <a:gd name="connsiteY56" fmla="*/ 170985 h 936702"/>
              <a:gd name="connsiteX57" fmla="*/ 1144858 w 1540747"/>
              <a:gd name="connsiteY57" fmla="*/ 126380 h 936702"/>
              <a:gd name="connsiteX58" fmla="*/ 1011044 w 1540747"/>
              <a:gd name="connsiteY58" fmla="*/ 89209 h 936702"/>
              <a:gd name="connsiteX59" fmla="*/ 810322 w 1540747"/>
              <a:gd name="connsiteY59" fmla="*/ 59473 h 936702"/>
              <a:gd name="connsiteX60" fmla="*/ 587297 w 1540747"/>
              <a:gd name="connsiteY60" fmla="*/ 52039 h 936702"/>
              <a:gd name="connsiteX61" fmla="*/ 512956 w 1540747"/>
              <a:gd name="connsiteY61" fmla="*/ 22302 h 936702"/>
              <a:gd name="connsiteX62" fmla="*/ 460917 w 1540747"/>
              <a:gd name="connsiteY62" fmla="*/ 0 h 936702"/>
              <a:gd name="connsiteX63" fmla="*/ 401444 w 1540747"/>
              <a:gd name="connsiteY63" fmla="*/ 66907 h 936702"/>
              <a:gd name="connsiteX64" fmla="*/ 341970 w 1540747"/>
              <a:gd name="connsiteY64" fmla="*/ 126380 h 936702"/>
              <a:gd name="connsiteX65" fmla="*/ 327102 w 1540747"/>
              <a:gd name="connsiteY65" fmla="*/ 215590 h 936702"/>
              <a:gd name="connsiteX66" fmla="*/ 319668 w 1540747"/>
              <a:gd name="connsiteY66" fmla="*/ 245327 h 936702"/>
              <a:gd name="connsiteX67" fmla="*/ 297366 w 1540747"/>
              <a:gd name="connsiteY67" fmla="*/ 260195 h 936702"/>
              <a:gd name="connsiteX68" fmla="*/ 44605 w 1540747"/>
              <a:gd name="connsiteY68" fmla="*/ 245327 h 936702"/>
              <a:gd name="connsiteX69" fmla="*/ 22302 w 1540747"/>
              <a:gd name="connsiteY69" fmla="*/ 230458 h 936702"/>
              <a:gd name="connsiteX70" fmla="*/ 0 w 1540747"/>
              <a:gd name="connsiteY70" fmla="*/ 223024 h 936702"/>
              <a:gd name="connsiteX71" fmla="*/ 7434 w 1540747"/>
              <a:gd name="connsiteY71" fmla="*/ 200722 h 936702"/>
              <a:gd name="connsiteX72" fmla="*/ 14868 w 1540747"/>
              <a:gd name="connsiteY72" fmla="*/ 141249 h 936702"/>
              <a:gd name="connsiteX73" fmla="*/ 37170 w 1540747"/>
              <a:gd name="connsiteY73" fmla="*/ 133814 h 936702"/>
              <a:gd name="connsiteX74" fmla="*/ 126380 w 1540747"/>
              <a:gd name="connsiteY74" fmla="*/ 148683 h 936702"/>
              <a:gd name="connsiteX75" fmla="*/ 148683 w 1540747"/>
              <a:gd name="connsiteY75" fmla="*/ 170985 h 936702"/>
              <a:gd name="connsiteX76" fmla="*/ 193287 w 1540747"/>
              <a:gd name="connsiteY76" fmla="*/ 185853 h 936702"/>
              <a:gd name="connsiteX77" fmla="*/ 237892 w 1540747"/>
              <a:gd name="connsiteY77" fmla="*/ 237892 h 936702"/>
              <a:gd name="connsiteX78" fmla="*/ 252761 w 1540747"/>
              <a:gd name="connsiteY78" fmla="*/ 275063 h 936702"/>
              <a:gd name="connsiteX79" fmla="*/ 267629 w 1540747"/>
              <a:gd name="connsiteY79" fmla="*/ 304800 h 936702"/>
              <a:gd name="connsiteX80" fmla="*/ 275063 w 1540747"/>
              <a:gd name="connsiteY80" fmla="*/ 341970 h 936702"/>
              <a:gd name="connsiteX81" fmla="*/ 297366 w 1540747"/>
              <a:gd name="connsiteY81" fmla="*/ 535258 h 936702"/>
              <a:gd name="connsiteX82" fmla="*/ 312234 w 1540747"/>
              <a:gd name="connsiteY82" fmla="*/ 564995 h 936702"/>
              <a:gd name="connsiteX83" fmla="*/ 341970 w 1540747"/>
              <a:gd name="connsiteY83" fmla="*/ 646770 h 936702"/>
              <a:gd name="connsiteX84" fmla="*/ 394009 w 1540747"/>
              <a:gd name="connsiteY84" fmla="*/ 683941 h 936702"/>
              <a:gd name="connsiteX85" fmla="*/ 438614 w 1540747"/>
              <a:gd name="connsiteY85" fmla="*/ 721112 h 936702"/>
              <a:gd name="connsiteX86" fmla="*/ 475785 w 1540747"/>
              <a:gd name="connsiteY86" fmla="*/ 728546 h 936702"/>
              <a:gd name="connsiteX87" fmla="*/ 527824 w 1540747"/>
              <a:gd name="connsiteY87" fmla="*/ 758283 h 936702"/>
              <a:gd name="connsiteX88" fmla="*/ 550126 w 1540747"/>
              <a:gd name="connsiteY88" fmla="*/ 765717 h 936702"/>
              <a:gd name="connsiteX89" fmla="*/ 609600 w 1540747"/>
              <a:gd name="connsiteY89" fmla="*/ 788019 h 936702"/>
              <a:gd name="connsiteX90" fmla="*/ 624468 w 1540747"/>
              <a:gd name="connsiteY90" fmla="*/ 802888 h 936702"/>
              <a:gd name="connsiteX91" fmla="*/ 728546 w 1540747"/>
              <a:gd name="connsiteY91" fmla="*/ 810322 h 936702"/>
              <a:gd name="connsiteX92" fmla="*/ 877229 w 1540747"/>
              <a:gd name="connsiteY92" fmla="*/ 825190 h 936702"/>
              <a:gd name="connsiteX93" fmla="*/ 906966 w 1540747"/>
              <a:gd name="connsiteY93" fmla="*/ 854927 h 936702"/>
              <a:gd name="connsiteX94" fmla="*/ 914400 w 1540747"/>
              <a:gd name="connsiteY94" fmla="*/ 936702 h 936702"/>
              <a:gd name="connsiteX0" fmla="*/ 550126 w 1541294"/>
              <a:gd name="connsiteY0" fmla="*/ 431180 h 936702"/>
              <a:gd name="connsiteX1" fmla="*/ 512956 w 1541294"/>
              <a:gd name="connsiteY1" fmla="*/ 401444 h 936702"/>
              <a:gd name="connsiteX2" fmla="*/ 498087 w 1541294"/>
              <a:gd name="connsiteY2" fmla="*/ 386575 h 936702"/>
              <a:gd name="connsiteX3" fmla="*/ 490653 w 1541294"/>
              <a:gd name="connsiteY3" fmla="*/ 356839 h 936702"/>
              <a:gd name="connsiteX4" fmla="*/ 468351 w 1541294"/>
              <a:gd name="connsiteY4" fmla="*/ 297366 h 936702"/>
              <a:gd name="connsiteX5" fmla="*/ 475785 w 1541294"/>
              <a:gd name="connsiteY5" fmla="*/ 215590 h 936702"/>
              <a:gd name="connsiteX6" fmla="*/ 535258 w 1541294"/>
              <a:gd name="connsiteY6" fmla="*/ 223024 h 936702"/>
              <a:gd name="connsiteX7" fmla="*/ 602166 w 1541294"/>
              <a:gd name="connsiteY7" fmla="*/ 237892 h 936702"/>
              <a:gd name="connsiteX8" fmla="*/ 654205 w 1541294"/>
              <a:gd name="connsiteY8" fmla="*/ 267629 h 936702"/>
              <a:gd name="connsiteX9" fmla="*/ 669073 w 1541294"/>
              <a:gd name="connsiteY9" fmla="*/ 289931 h 936702"/>
              <a:gd name="connsiteX10" fmla="*/ 698809 w 1541294"/>
              <a:gd name="connsiteY10" fmla="*/ 356839 h 936702"/>
              <a:gd name="connsiteX11" fmla="*/ 721112 w 1541294"/>
              <a:gd name="connsiteY11" fmla="*/ 408878 h 936702"/>
              <a:gd name="connsiteX12" fmla="*/ 721112 w 1541294"/>
              <a:gd name="connsiteY12" fmla="*/ 468351 h 936702"/>
              <a:gd name="connsiteX13" fmla="*/ 728546 w 1541294"/>
              <a:gd name="connsiteY13" fmla="*/ 557561 h 936702"/>
              <a:gd name="connsiteX14" fmla="*/ 743414 w 1541294"/>
              <a:gd name="connsiteY14" fmla="*/ 594731 h 936702"/>
              <a:gd name="connsiteX15" fmla="*/ 750848 w 1541294"/>
              <a:gd name="connsiteY15" fmla="*/ 624468 h 936702"/>
              <a:gd name="connsiteX16" fmla="*/ 817756 w 1541294"/>
              <a:gd name="connsiteY16" fmla="*/ 676507 h 936702"/>
              <a:gd name="connsiteX17" fmla="*/ 959005 w 1541294"/>
              <a:gd name="connsiteY17" fmla="*/ 669073 h 936702"/>
              <a:gd name="connsiteX18" fmla="*/ 966439 w 1541294"/>
              <a:gd name="connsiteY18" fmla="*/ 646770 h 936702"/>
              <a:gd name="connsiteX19" fmla="*/ 1018478 w 1541294"/>
              <a:gd name="connsiteY19" fmla="*/ 594731 h 936702"/>
              <a:gd name="connsiteX20" fmla="*/ 1033346 w 1541294"/>
              <a:gd name="connsiteY20" fmla="*/ 446049 h 936702"/>
              <a:gd name="connsiteX21" fmla="*/ 1048214 w 1541294"/>
              <a:gd name="connsiteY21" fmla="*/ 408878 h 936702"/>
              <a:gd name="connsiteX22" fmla="*/ 1033346 w 1541294"/>
              <a:gd name="connsiteY22" fmla="*/ 379141 h 936702"/>
              <a:gd name="connsiteX23" fmla="*/ 951570 w 1541294"/>
              <a:gd name="connsiteY23" fmla="*/ 341970 h 936702"/>
              <a:gd name="connsiteX24" fmla="*/ 921834 w 1541294"/>
              <a:gd name="connsiteY24" fmla="*/ 297366 h 936702"/>
              <a:gd name="connsiteX25" fmla="*/ 869795 w 1541294"/>
              <a:gd name="connsiteY25" fmla="*/ 275063 h 936702"/>
              <a:gd name="connsiteX26" fmla="*/ 810322 w 1541294"/>
              <a:gd name="connsiteY26" fmla="*/ 223024 h 936702"/>
              <a:gd name="connsiteX27" fmla="*/ 780585 w 1541294"/>
              <a:gd name="connsiteY27" fmla="*/ 185853 h 936702"/>
              <a:gd name="connsiteX28" fmla="*/ 765717 w 1541294"/>
              <a:gd name="connsiteY28" fmla="*/ 163551 h 936702"/>
              <a:gd name="connsiteX29" fmla="*/ 810322 w 1541294"/>
              <a:gd name="connsiteY29" fmla="*/ 7434 h 936702"/>
              <a:gd name="connsiteX30" fmla="*/ 869795 w 1541294"/>
              <a:gd name="connsiteY30" fmla="*/ 14868 h 936702"/>
              <a:gd name="connsiteX31" fmla="*/ 921834 w 1541294"/>
              <a:gd name="connsiteY31" fmla="*/ 66907 h 936702"/>
              <a:gd name="connsiteX32" fmla="*/ 1011044 w 1541294"/>
              <a:gd name="connsiteY32" fmla="*/ 111512 h 936702"/>
              <a:gd name="connsiteX33" fmla="*/ 1070517 w 1541294"/>
              <a:gd name="connsiteY33" fmla="*/ 156117 h 936702"/>
              <a:gd name="connsiteX34" fmla="*/ 1085385 w 1541294"/>
              <a:gd name="connsiteY34" fmla="*/ 185853 h 936702"/>
              <a:gd name="connsiteX35" fmla="*/ 1129990 w 1541294"/>
              <a:gd name="connsiteY35" fmla="*/ 208156 h 936702"/>
              <a:gd name="connsiteX36" fmla="*/ 1137424 w 1541294"/>
              <a:gd name="connsiteY36" fmla="*/ 230458 h 936702"/>
              <a:gd name="connsiteX37" fmla="*/ 1152292 w 1541294"/>
              <a:gd name="connsiteY37" fmla="*/ 245327 h 936702"/>
              <a:gd name="connsiteX38" fmla="*/ 1174595 w 1541294"/>
              <a:gd name="connsiteY38" fmla="*/ 312234 h 936702"/>
              <a:gd name="connsiteX39" fmla="*/ 1182029 w 1541294"/>
              <a:gd name="connsiteY39" fmla="*/ 341970 h 936702"/>
              <a:gd name="connsiteX40" fmla="*/ 1196897 w 1541294"/>
              <a:gd name="connsiteY40" fmla="*/ 356839 h 936702"/>
              <a:gd name="connsiteX41" fmla="*/ 1211766 w 1541294"/>
              <a:gd name="connsiteY41" fmla="*/ 379141 h 936702"/>
              <a:gd name="connsiteX42" fmla="*/ 1278673 w 1541294"/>
              <a:gd name="connsiteY42" fmla="*/ 416312 h 936702"/>
              <a:gd name="connsiteX43" fmla="*/ 1300975 w 1541294"/>
              <a:gd name="connsiteY43" fmla="*/ 431180 h 936702"/>
              <a:gd name="connsiteX44" fmla="*/ 1345580 w 1541294"/>
              <a:gd name="connsiteY44" fmla="*/ 446049 h 936702"/>
              <a:gd name="connsiteX45" fmla="*/ 1390185 w 1541294"/>
              <a:gd name="connsiteY45" fmla="*/ 475785 h 936702"/>
              <a:gd name="connsiteX46" fmla="*/ 1486829 w 1541294"/>
              <a:gd name="connsiteY46" fmla="*/ 490653 h 936702"/>
              <a:gd name="connsiteX47" fmla="*/ 1538868 w 1541294"/>
              <a:gd name="connsiteY47" fmla="*/ 483219 h 936702"/>
              <a:gd name="connsiteX48" fmla="*/ 1531434 w 1541294"/>
              <a:gd name="connsiteY48" fmla="*/ 460917 h 936702"/>
              <a:gd name="connsiteX49" fmla="*/ 1516566 w 1541294"/>
              <a:gd name="connsiteY49" fmla="*/ 371707 h 936702"/>
              <a:gd name="connsiteX50" fmla="*/ 1538868 w 1541294"/>
              <a:gd name="connsiteY50" fmla="*/ 334536 h 936702"/>
              <a:gd name="connsiteX51" fmla="*/ 1531434 w 1541294"/>
              <a:gd name="connsiteY51" fmla="*/ 289931 h 936702"/>
              <a:gd name="connsiteX52" fmla="*/ 1509131 w 1541294"/>
              <a:gd name="connsiteY52" fmla="*/ 237892 h 936702"/>
              <a:gd name="connsiteX53" fmla="*/ 1479395 w 1541294"/>
              <a:gd name="connsiteY53" fmla="*/ 223024 h 936702"/>
              <a:gd name="connsiteX54" fmla="*/ 1427356 w 1541294"/>
              <a:gd name="connsiteY54" fmla="*/ 208156 h 936702"/>
              <a:gd name="connsiteX55" fmla="*/ 1308409 w 1541294"/>
              <a:gd name="connsiteY55" fmla="*/ 178419 h 936702"/>
              <a:gd name="connsiteX56" fmla="*/ 1219200 w 1541294"/>
              <a:gd name="connsiteY56" fmla="*/ 170985 h 936702"/>
              <a:gd name="connsiteX57" fmla="*/ 1144858 w 1541294"/>
              <a:gd name="connsiteY57" fmla="*/ 126380 h 936702"/>
              <a:gd name="connsiteX58" fmla="*/ 1011044 w 1541294"/>
              <a:gd name="connsiteY58" fmla="*/ 89209 h 936702"/>
              <a:gd name="connsiteX59" fmla="*/ 810322 w 1541294"/>
              <a:gd name="connsiteY59" fmla="*/ 59473 h 936702"/>
              <a:gd name="connsiteX60" fmla="*/ 587297 w 1541294"/>
              <a:gd name="connsiteY60" fmla="*/ 52039 h 936702"/>
              <a:gd name="connsiteX61" fmla="*/ 512956 w 1541294"/>
              <a:gd name="connsiteY61" fmla="*/ 22302 h 936702"/>
              <a:gd name="connsiteX62" fmla="*/ 460917 w 1541294"/>
              <a:gd name="connsiteY62" fmla="*/ 0 h 936702"/>
              <a:gd name="connsiteX63" fmla="*/ 401444 w 1541294"/>
              <a:gd name="connsiteY63" fmla="*/ 66907 h 936702"/>
              <a:gd name="connsiteX64" fmla="*/ 341970 w 1541294"/>
              <a:gd name="connsiteY64" fmla="*/ 126380 h 936702"/>
              <a:gd name="connsiteX65" fmla="*/ 327102 w 1541294"/>
              <a:gd name="connsiteY65" fmla="*/ 215590 h 936702"/>
              <a:gd name="connsiteX66" fmla="*/ 319668 w 1541294"/>
              <a:gd name="connsiteY66" fmla="*/ 245327 h 936702"/>
              <a:gd name="connsiteX67" fmla="*/ 297366 w 1541294"/>
              <a:gd name="connsiteY67" fmla="*/ 260195 h 936702"/>
              <a:gd name="connsiteX68" fmla="*/ 44605 w 1541294"/>
              <a:gd name="connsiteY68" fmla="*/ 245327 h 936702"/>
              <a:gd name="connsiteX69" fmla="*/ 22302 w 1541294"/>
              <a:gd name="connsiteY69" fmla="*/ 230458 h 936702"/>
              <a:gd name="connsiteX70" fmla="*/ 0 w 1541294"/>
              <a:gd name="connsiteY70" fmla="*/ 223024 h 936702"/>
              <a:gd name="connsiteX71" fmla="*/ 7434 w 1541294"/>
              <a:gd name="connsiteY71" fmla="*/ 200722 h 936702"/>
              <a:gd name="connsiteX72" fmla="*/ 14868 w 1541294"/>
              <a:gd name="connsiteY72" fmla="*/ 141249 h 936702"/>
              <a:gd name="connsiteX73" fmla="*/ 37170 w 1541294"/>
              <a:gd name="connsiteY73" fmla="*/ 133814 h 936702"/>
              <a:gd name="connsiteX74" fmla="*/ 126380 w 1541294"/>
              <a:gd name="connsiteY74" fmla="*/ 148683 h 936702"/>
              <a:gd name="connsiteX75" fmla="*/ 148683 w 1541294"/>
              <a:gd name="connsiteY75" fmla="*/ 170985 h 936702"/>
              <a:gd name="connsiteX76" fmla="*/ 193287 w 1541294"/>
              <a:gd name="connsiteY76" fmla="*/ 185853 h 936702"/>
              <a:gd name="connsiteX77" fmla="*/ 237892 w 1541294"/>
              <a:gd name="connsiteY77" fmla="*/ 237892 h 936702"/>
              <a:gd name="connsiteX78" fmla="*/ 252761 w 1541294"/>
              <a:gd name="connsiteY78" fmla="*/ 275063 h 936702"/>
              <a:gd name="connsiteX79" fmla="*/ 267629 w 1541294"/>
              <a:gd name="connsiteY79" fmla="*/ 304800 h 936702"/>
              <a:gd name="connsiteX80" fmla="*/ 275063 w 1541294"/>
              <a:gd name="connsiteY80" fmla="*/ 341970 h 936702"/>
              <a:gd name="connsiteX81" fmla="*/ 297366 w 1541294"/>
              <a:gd name="connsiteY81" fmla="*/ 535258 h 936702"/>
              <a:gd name="connsiteX82" fmla="*/ 312234 w 1541294"/>
              <a:gd name="connsiteY82" fmla="*/ 564995 h 936702"/>
              <a:gd name="connsiteX83" fmla="*/ 341970 w 1541294"/>
              <a:gd name="connsiteY83" fmla="*/ 646770 h 936702"/>
              <a:gd name="connsiteX84" fmla="*/ 394009 w 1541294"/>
              <a:gd name="connsiteY84" fmla="*/ 683941 h 936702"/>
              <a:gd name="connsiteX85" fmla="*/ 438614 w 1541294"/>
              <a:gd name="connsiteY85" fmla="*/ 721112 h 936702"/>
              <a:gd name="connsiteX86" fmla="*/ 475785 w 1541294"/>
              <a:gd name="connsiteY86" fmla="*/ 728546 h 936702"/>
              <a:gd name="connsiteX87" fmla="*/ 527824 w 1541294"/>
              <a:gd name="connsiteY87" fmla="*/ 758283 h 936702"/>
              <a:gd name="connsiteX88" fmla="*/ 550126 w 1541294"/>
              <a:gd name="connsiteY88" fmla="*/ 765717 h 936702"/>
              <a:gd name="connsiteX89" fmla="*/ 609600 w 1541294"/>
              <a:gd name="connsiteY89" fmla="*/ 788019 h 936702"/>
              <a:gd name="connsiteX90" fmla="*/ 624468 w 1541294"/>
              <a:gd name="connsiteY90" fmla="*/ 802888 h 936702"/>
              <a:gd name="connsiteX91" fmla="*/ 728546 w 1541294"/>
              <a:gd name="connsiteY91" fmla="*/ 810322 h 936702"/>
              <a:gd name="connsiteX92" fmla="*/ 877229 w 1541294"/>
              <a:gd name="connsiteY92" fmla="*/ 825190 h 936702"/>
              <a:gd name="connsiteX93" fmla="*/ 906966 w 1541294"/>
              <a:gd name="connsiteY93" fmla="*/ 854927 h 936702"/>
              <a:gd name="connsiteX94" fmla="*/ 914400 w 1541294"/>
              <a:gd name="connsiteY94" fmla="*/ 936702 h 93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541294" h="936702">
                <a:moveTo>
                  <a:pt x="550126" y="431180"/>
                </a:moveTo>
                <a:cubicBezTo>
                  <a:pt x="537736" y="421268"/>
                  <a:pt x="525003" y="411770"/>
                  <a:pt x="512956" y="401444"/>
                </a:cubicBezTo>
                <a:cubicBezTo>
                  <a:pt x="507634" y="396882"/>
                  <a:pt x="501222" y="392844"/>
                  <a:pt x="498087" y="386575"/>
                </a:cubicBezTo>
                <a:cubicBezTo>
                  <a:pt x="493518" y="377437"/>
                  <a:pt x="494240" y="366406"/>
                  <a:pt x="490653" y="356839"/>
                </a:cubicBezTo>
                <a:cubicBezTo>
                  <a:pt x="461497" y="279089"/>
                  <a:pt x="487433" y="373693"/>
                  <a:pt x="468351" y="297366"/>
                </a:cubicBezTo>
                <a:cubicBezTo>
                  <a:pt x="470829" y="270107"/>
                  <a:pt x="457475" y="235935"/>
                  <a:pt x="475785" y="215590"/>
                </a:cubicBezTo>
                <a:cubicBezTo>
                  <a:pt x="489150" y="200740"/>
                  <a:pt x="515583" y="219552"/>
                  <a:pt x="535258" y="223024"/>
                </a:cubicBezTo>
                <a:cubicBezTo>
                  <a:pt x="557757" y="226994"/>
                  <a:pt x="579863" y="232936"/>
                  <a:pt x="602166" y="237892"/>
                </a:cubicBezTo>
                <a:cubicBezTo>
                  <a:pt x="613823" y="243721"/>
                  <a:pt x="643700" y="257124"/>
                  <a:pt x="654205" y="267629"/>
                </a:cubicBezTo>
                <a:cubicBezTo>
                  <a:pt x="660523" y="273947"/>
                  <a:pt x="664117" y="282497"/>
                  <a:pt x="669073" y="289931"/>
                </a:cubicBezTo>
                <a:cubicBezTo>
                  <a:pt x="685708" y="373108"/>
                  <a:pt x="662286" y="283795"/>
                  <a:pt x="698809" y="356839"/>
                </a:cubicBezTo>
                <a:cubicBezTo>
                  <a:pt x="746819" y="452856"/>
                  <a:pt x="666990" y="327691"/>
                  <a:pt x="721112" y="408878"/>
                </a:cubicBezTo>
                <a:cubicBezTo>
                  <a:pt x="707896" y="461742"/>
                  <a:pt x="714504" y="415486"/>
                  <a:pt x="721112" y="468351"/>
                </a:cubicBezTo>
                <a:cubicBezTo>
                  <a:pt x="724813" y="497960"/>
                  <a:pt x="723360" y="528175"/>
                  <a:pt x="728546" y="557561"/>
                </a:cubicBezTo>
                <a:cubicBezTo>
                  <a:pt x="730865" y="570702"/>
                  <a:pt x="739194" y="582071"/>
                  <a:pt x="743414" y="594731"/>
                </a:cubicBezTo>
                <a:cubicBezTo>
                  <a:pt x="746645" y="604424"/>
                  <a:pt x="744989" y="616098"/>
                  <a:pt x="750848" y="624468"/>
                </a:cubicBezTo>
                <a:cubicBezTo>
                  <a:pt x="781372" y="668074"/>
                  <a:pt x="782818" y="664862"/>
                  <a:pt x="817756" y="676507"/>
                </a:cubicBezTo>
                <a:cubicBezTo>
                  <a:pt x="864839" y="674029"/>
                  <a:pt x="912772" y="678320"/>
                  <a:pt x="959005" y="669073"/>
                </a:cubicBezTo>
                <a:cubicBezTo>
                  <a:pt x="966689" y="667536"/>
                  <a:pt x="961544" y="652889"/>
                  <a:pt x="966439" y="646770"/>
                </a:cubicBezTo>
                <a:cubicBezTo>
                  <a:pt x="981764" y="627614"/>
                  <a:pt x="1018478" y="594731"/>
                  <a:pt x="1018478" y="594731"/>
                </a:cubicBezTo>
                <a:cubicBezTo>
                  <a:pt x="1041774" y="501546"/>
                  <a:pt x="1001061" y="672045"/>
                  <a:pt x="1033346" y="446049"/>
                </a:cubicBezTo>
                <a:cubicBezTo>
                  <a:pt x="1035233" y="432838"/>
                  <a:pt x="1043258" y="421268"/>
                  <a:pt x="1048214" y="408878"/>
                </a:cubicBezTo>
                <a:cubicBezTo>
                  <a:pt x="1043258" y="398966"/>
                  <a:pt x="1042000" y="386064"/>
                  <a:pt x="1033346" y="379141"/>
                </a:cubicBezTo>
                <a:cubicBezTo>
                  <a:pt x="1009606" y="360149"/>
                  <a:pt x="979787" y="351377"/>
                  <a:pt x="951570" y="341970"/>
                </a:cubicBezTo>
                <a:cubicBezTo>
                  <a:pt x="941658" y="327102"/>
                  <a:pt x="934469" y="310001"/>
                  <a:pt x="921834" y="297366"/>
                </a:cubicBezTo>
                <a:cubicBezTo>
                  <a:pt x="912647" y="288179"/>
                  <a:pt x="883125" y="279506"/>
                  <a:pt x="869795" y="275063"/>
                </a:cubicBezTo>
                <a:cubicBezTo>
                  <a:pt x="826306" y="231574"/>
                  <a:pt x="847204" y="247612"/>
                  <a:pt x="810322" y="223024"/>
                </a:cubicBezTo>
                <a:cubicBezTo>
                  <a:pt x="764548" y="154367"/>
                  <a:pt x="822965" y="238829"/>
                  <a:pt x="780585" y="185853"/>
                </a:cubicBezTo>
                <a:cubicBezTo>
                  <a:pt x="775004" y="178876"/>
                  <a:pt x="770673" y="170985"/>
                  <a:pt x="765717" y="163551"/>
                </a:cubicBezTo>
                <a:cubicBezTo>
                  <a:pt x="768121" y="140717"/>
                  <a:pt x="741429" y="13175"/>
                  <a:pt x="810322" y="7434"/>
                </a:cubicBezTo>
                <a:cubicBezTo>
                  <a:pt x="830232" y="5775"/>
                  <a:pt x="849971" y="12390"/>
                  <a:pt x="869795" y="14868"/>
                </a:cubicBezTo>
                <a:cubicBezTo>
                  <a:pt x="887141" y="32214"/>
                  <a:pt x="898561" y="59149"/>
                  <a:pt x="921834" y="66907"/>
                </a:cubicBezTo>
                <a:cubicBezTo>
                  <a:pt x="968340" y="82409"/>
                  <a:pt x="937286" y="70535"/>
                  <a:pt x="1011044" y="111512"/>
                </a:cubicBezTo>
                <a:cubicBezTo>
                  <a:pt x="1052094" y="173087"/>
                  <a:pt x="986364" y="82483"/>
                  <a:pt x="1070517" y="156117"/>
                </a:cubicBezTo>
                <a:cubicBezTo>
                  <a:pt x="1078857" y="163415"/>
                  <a:pt x="1077045" y="178555"/>
                  <a:pt x="1085385" y="185853"/>
                </a:cubicBezTo>
                <a:cubicBezTo>
                  <a:pt x="1097895" y="196800"/>
                  <a:pt x="1115122" y="200722"/>
                  <a:pt x="1129990" y="208156"/>
                </a:cubicBezTo>
                <a:cubicBezTo>
                  <a:pt x="1132468" y="215590"/>
                  <a:pt x="1133392" y="223739"/>
                  <a:pt x="1137424" y="230458"/>
                </a:cubicBezTo>
                <a:cubicBezTo>
                  <a:pt x="1141030" y="236468"/>
                  <a:pt x="1149831" y="238764"/>
                  <a:pt x="1152292" y="245327"/>
                </a:cubicBezTo>
                <a:cubicBezTo>
                  <a:pt x="1186630" y="336896"/>
                  <a:pt x="1136288" y="254774"/>
                  <a:pt x="1174595" y="312234"/>
                </a:cubicBezTo>
                <a:cubicBezTo>
                  <a:pt x="1177073" y="322146"/>
                  <a:pt x="1177460" y="332832"/>
                  <a:pt x="1182029" y="341970"/>
                </a:cubicBezTo>
                <a:cubicBezTo>
                  <a:pt x="1185163" y="348239"/>
                  <a:pt x="1192518" y="351366"/>
                  <a:pt x="1196897" y="356839"/>
                </a:cubicBezTo>
                <a:cubicBezTo>
                  <a:pt x="1202479" y="363816"/>
                  <a:pt x="1205448" y="372823"/>
                  <a:pt x="1211766" y="379141"/>
                </a:cubicBezTo>
                <a:cubicBezTo>
                  <a:pt x="1224333" y="391708"/>
                  <a:pt x="1269924" y="411451"/>
                  <a:pt x="1278673" y="416312"/>
                </a:cubicBezTo>
                <a:cubicBezTo>
                  <a:pt x="1286483" y="420651"/>
                  <a:pt x="1292811" y="427551"/>
                  <a:pt x="1300975" y="431180"/>
                </a:cubicBezTo>
                <a:cubicBezTo>
                  <a:pt x="1315297" y="437545"/>
                  <a:pt x="1331562" y="439040"/>
                  <a:pt x="1345580" y="446049"/>
                </a:cubicBezTo>
                <a:cubicBezTo>
                  <a:pt x="1361563" y="454040"/>
                  <a:pt x="1373145" y="470404"/>
                  <a:pt x="1390185" y="475785"/>
                </a:cubicBezTo>
                <a:cubicBezTo>
                  <a:pt x="1421266" y="485600"/>
                  <a:pt x="1454614" y="485697"/>
                  <a:pt x="1486829" y="490653"/>
                </a:cubicBezTo>
                <a:cubicBezTo>
                  <a:pt x="1504175" y="488175"/>
                  <a:pt x="1524288" y="492939"/>
                  <a:pt x="1538868" y="483219"/>
                </a:cubicBezTo>
                <a:cubicBezTo>
                  <a:pt x="1545388" y="478872"/>
                  <a:pt x="1537346" y="490478"/>
                  <a:pt x="1531434" y="460917"/>
                </a:cubicBezTo>
                <a:cubicBezTo>
                  <a:pt x="1525522" y="431356"/>
                  <a:pt x="1521522" y="401444"/>
                  <a:pt x="1516566" y="371707"/>
                </a:cubicBezTo>
                <a:cubicBezTo>
                  <a:pt x="1524000" y="359317"/>
                  <a:pt x="1536283" y="348752"/>
                  <a:pt x="1538868" y="334536"/>
                </a:cubicBezTo>
                <a:cubicBezTo>
                  <a:pt x="1541564" y="319706"/>
                  <a:pt x="1534390" y="304712"/>
                  <a:pt x="1531434" y="289931"/>
                </a:cubicBezTo>
                <a:cubicBezTo>
                  <a:pt x="1527894" y="272233"/>
                  <a:pt x="1524367" y="250588"/>
                  <a:pt x="1509131" y="237892"/>
                </a:cubicBezTo>
                <a:cubicBezTo>
                  <a:pt x="1500618" y="230797"/>
                  <a:pt x="1489810" y="226811"/>
                  <a:pt x="1479395" y="223024"/>
                </a:cubicBezTo>
                <a:cubicBezTo>
                  <a:pt x="1462441" y="216859"/>
                  <a:pt x="1444636" y="213340"/>
                  <a:pt x="1427356" y="208156"/>
                </a:cubicBezTo>
                <a:cubicBezTo>
                  <a:pt x="1373407" y="191972"/>
                  <a:pt x="1413873" y="195293"/>
                  <a:pt x="1308409" y="178419"/>
                </a:cubicBezTo>
                <a:cubicBezTo>
                  <a:pt x="1278944" y="173705"/>
                  <a:pt x="1248936" y="173463"/>
                  <a:pt x="1219200" y="170985"/>
                </a:cubicBezTo>
                <a:cubicBezTo>
                  <a:pt x="1194419" y="156117"/>
                  <a:pt x="1171167" y="138338"/>
                  <a:pt x="1144858" y="126380"/>
                </a:cubicBezTo>
                <a:cubicBezTo>
                  <a:pt x="1076092" y="95123"/>
                  <a:pt x="1069859" y="100237"/>
                  <a:pt x="1011044" y="89209"/>
                </a:cubicBezTo>
                <a:cubicBezTo>
                  <a:pt x="922671" y="72639"/>
                  <a:pt x="915537" y="66189"/>
                  <a:pt x="810322" y="59473"/>
                </a:cubicBezTo>
                <a:cubicBezTo>
                  <a:pt x="736090" y="54735"/>
                  <a:pt x="661639" y="54517"/>
                  <a:pt x="587297" y="52039"/>
                </a:cubicBezTo>
                <a:cubicBezTo>
                  <a:pt x="562517" y="42127"/>
                  <a:pt x="537189" y="33486"/>
                  <a:pt x="512956" y="22302"/>
                </a:cubicBezTo>
                <a:cubicBezTo>
                  <a:pt x="452286" y="-5700"/>
                  <a:pt x="533473" y="18139"/>
                  <a:pt x="460917" y="0"/>
                </a:cubicBezTo>
                <a:cubicBezTo>
                  <a:pt x="440677" y="24288"/>
                  <a:pt x="424579" y="46343"/>
                  <a:pt x="401444" y="66907"/>
                </a:cubicBezTo>
                <a:cubicBezTo>
                  <a:pt x="345296" y="116817"/>
                  <a:pt x="369736" y="84734"/>
                  <a:pt x="341970" y="126380"/>
                </a:cubicBezTo>
                <a:cubicBezTo>
                  <a:pt x="337014" y="156117"/>
                  <a:pt x="332658" y="185959"/>
                  <a:pt x="327102" y="215590"/>
                </a:cubicBezTo>
                <a:cubicBezTo>
                  <a:pt x="325219" y="225632"/>
                  <a:pt x="325335" y="236826"/>
                  <a:pt x="319668" y="245327"/>
                </a:cubicBezTo>
                <a:cubicBezTo>
                  <a:pt x="314712" y="252761"/>
                  <a:pt x="304800" y="255239"/>
                  <a:pt x="297366" y="260195"/>
                </a:cubicBezTo>
                <a:cubicBezTo>
                  <a:pt x="213112" y="255239"/>
                  <a:pt x="128515" y="254398"/>
                  <a:pt x="44605" y="245327"/>
                </a:cubicBezTo>
                <a:cubicBezTo>
                  <a:pt x="35722" y="244367"/>
                  <a:pt x="30294" y="234454"/>
                  <a:pt x="22302" y="230458"/>
                </a:cubicBezTo>
                <a:cubicBezTo>
                  <a:pt x="15293" y="226954"/>
                  <a:pt x="7434" y="225502"/>
                  <a:pt x="0" y="223024"/>
                </a:cubicBezTo>
                <a:cubicBezTo>
                  <a:pt x="2478" y="215590"/>
                  <a:pt x="6032" y="208432"/>
                  <a:pt x="7434" y="200722"/>
                </a:cubicBezTo>
                <a:cubicBezTo>
                  <a:pt x="11008" y="181066"/>
                  <a:pt x="6754" y="159506"/>
                  <a:pt x="14868" y="141249"/>
                </a:cubicBezTo>
                <a:cubicBezTo>
                  <a:pt x="18051" y="134088"/>
                  <a:pt x="29736" y="136292"/>
                  <a:pt x="37170" y="133814"/>
                </a:cubicBezTo>
                <a:cubicBezTo>
                  <a:pt x="66907" y="138770"/>
                  <a:pt x="97780" y="139150"/>
                  <a:pt x="126380" y="148683"/>
                </a:cubicBezTo>
                <a:cubicBezTo>
                  <a:pt x="136354" y="152008"/>
                  <a:pt x="139493" y="165879"/>
                  <a:pt x="148683" y="170985"/>
                </a:cubicBezTo>
                <a:cubicBezTo>
                  <a:pt x="162383" y="178596"/>
                  <a:pt x="178419" y="180897"/>
                  <a:pt x="193287" y="185853"/>
                </a:cubicBezTo>
                <a:cubicBezTo>
                  <a:pt x="211578" y="204144"/>
                  <a:pt x="226570" y="215248"/>
                  <a:pt x="237892" y="237892"/>
                </a:cubicBezTo>
                <a:cubicBezTo>
                  <a:pt x="243860" y="249828"/>
                  <a:pt x="247341" y="262868"/>
                  <a:pt x="252761" y="275063"/>
                </a:cubicBezTo>
                <a:cubicBezTo>
                  <a:pt x="257262" y="285190"/>
                  <a:pt x="262673" y="294888"/>
                  <a:pt x="267629" y="304800"/>
                </a:cubicBezTo>
                <a:cubicBezTo>
                  <a:pt x="270107" y="317190"/>
                  <a:pt x="273446" y="329439"/>
                  <a:pt x="275063" y="341970"/>
                </a:cubicBezTo>
                <a:cubicBezTo>
                  <a:pt x="283363" y="406294"/>
                  <a:pt x="268362" y="477248"/>
                  <a:pt x="297366" y="535258"/>
                </a:cubicBezTo>
                <a:cubicBezTo>
                  <a:pt x="302322" y="545170"/>
                  <a:pt x="308730" y="554481"/>
                  <a:pt x="312234" y="564995"/>
                </a:cubicBezTo>
                <a:cubicBezTo>
                  <a:pt x="322804" y="596706"/>
                  <a:pt x="318594" y="623394"/>
                  <a:pt x="341970" y="646770"/>
                </a:cubicBezTo>
                <a:cubicBezTo>
                  <a:pt x="368756" y="673556"/>
                  <a:pt x="368679" y="662833"/>
                  <a:pt x="394009" y="683941"/>
                </a:cubicBezTo>
                <a:cubicBezTo>
                  <a:pt x="409785" y="697088"/>
                  <a:pt x="418479" y="713562"/>
                  <a:pt x="438614" y="721112"/>
                </a:cubicBezTo>
                <a:cubicBezTo>
                  <a:pt x="450445" y="725549"/>
                  <a:pt x="463395" y="726068"/>
                  <a:pt x="475785" y="728546"/>
                </a:cubicBezTo>
                <a:cubicBezTo>
                  <a:pt x="493131" y="738458"/>
                  <a:pt x="509955" y="749348"/>
                  <a:pt x="527824" y="758283"/>
                </a:cubicBezTo>
                <a:cubicBezTo>
                  <a:pt x="534833" y="761787"/>
                  <a:pt x="542789" y="762966"/>
                  <a:pt x="550126" y="765717"/>
                </a:cubicBezTo>
                <a:cubicBezTo>
                  <a:pt x="621231" y="792381"/>
                  <a:pt x="558983" y="771147"/>
                  <a:pt x="609600" y="788019"/>
                </a:cubicBezTo>
                <a:cubicBezTo>
                  <a:pt x="614556" y="792975"/>
                  <a:pt x="617579" y="801596"/>
                  <a:pt x="624468" y="802888"/>
                </a:cubicBezTo>
                <a:cubicBezTo>
                  <a:pt x="658653" y="809298"/>
                  <a:pt x="693900" y="807265"/>
                  <a:pt x="728546" y="810322"/>
                </a:cubicBezTo>
                <a:cubicBezTo>
                  <a:pt x="778161" y="814700"/>
                  <a:pt x="827668" y="820234"/>
                  <a:pt x="877229" y="825190"/>
                </a:cubicBezTo>
                <a:cubicBezTo>
                  <a:pt x="901018" y="833120"/>
                  <a:pt x="903001" y="827173"/>
                  <a:pt x="906966" y="854927"/>
                </a:cubicBezTo>
                <a:cubicBezTo>
                  <a:pt x="910837" y="882023"/>
                  <a:pt x="914400" y="936702"/>
                  <a:pt x="914400" y="93670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93709" y="5235974"/>
                <a:ext cx="48365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Outer: larger volume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Higher acceleration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09" y="5235974"/>
                <a:ext cx="483658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008" t="-13115" r="-504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007604" y="5727425"/>
                <a:ext cx="7671074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𝐸𝐸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𝐸𝐸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>
                                          <a:latin typeface="Cambria Math" panose="02040503050406030204" pitchFamily="18" charset="0"/>
                                        </a:rPr>
                                        <m:t>cool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5727425"/>
                <a:ext cx="7671074" cy="62235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2551448" y="629880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Diffusion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97264" y="630022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Acceleration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10178" y="629880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Cooling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19928" y="6304086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Injection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47" y="1172165"/>
            <a:ext cx="4467077" cy="384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83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Mrk421+Kolmogorov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7" y="2728051"/>
            <a:ext cx="4256709" cy="334837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646" y="2564904"/>
            <a:ext cx="4730083" cy="358143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339752" y="6236520"/>
            <a:ext cx="368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spectrum becomes too hard.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3599892" y="2105390"/>
                <a:ext cx="2881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Kolmogorov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case</a:t>
                </a:r>
                <a:r>
                  <a:rPr kumimoji="1" lang="ja-JP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=5/3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892" y="2105390"/>
                <a:ext cx="288149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907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77156"/>
            <a:ext cx="26193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65725" y="1212797"/>
                <a:ext cx="781816" cy="327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coll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25" y="1212797"/>
                <a:ext cx="781816" cy="327526"/>
              </a:xfrm>
              <a:prstGeom prst="rect">
                <a:avLst/>
              </a:prstGeom>
              <a:blipFill rotWithShape="0">
                <a:blip r:embed="rId6"/>
                <a:stretch>
                  <a:fillRect l="-4651" r="-775" b="-203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488163" y="1212797"/>
                <a:ext cx="34535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163" y="1212797"/>
                <a:ext cx="345351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882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014018" y="2091015"/>
                <a:ext cx="22543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𝐸𝐸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18" y="2091015"/>
                <a:ext cx="2254335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892" b="-163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D3F2B01-9C83-4C50-BE2B-C0FEB66FA58E}"/>
              </a:ext>
            </a:extLst>
          </p:cNvPr>
          <p:cNvSpPr txBox="1"/>
          <p:nvPr/>
        </p:nvSpPr>
        <p:spPr>
          <a:xfrm>
            <a:off x="6686521" y="6236520"/>
            <a:ext cx="191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Asano+ 14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083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Mrk421+Hard Sphere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" y="1025041"/>
            <a:ext cx="4529242" cy="352285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081" y="1124744"/>
            <a:ext cx="4379577" cy="3323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49529" y="4547894"/>
                <a:ext cx="8373639" cy="494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=15, 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=0.16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𝑖𝑛𝑗</m:t>
                          </m:r>
                        </m:sub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3.7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̇"/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=9.8×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46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29" y="4547894"/>
                <a:ext cx="8373639" cy="4949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6353276" y="5142823"/>
            <a:ext cx="256031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See also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Kakuwa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+ 2015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938621" y="5589240"/>
                <a:ext cx="34810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coll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ja-JP" sz="28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𝐸𝐸</m:t>
                        </m:r>
                      </m:sub>
                    </m:sSub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𝐾𝐸</m:t>
                        </m:r>
                      </m:e>
                      <m:sup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21" y="5589240"/>
                <a:ext cx="3481018" cy="430887"/>
              </a:xfrm>
              <a:prstGeom prst="rect">
                <a:avLst/>
              </a:prstGeom>
              <a:blipFill rotWithShape="0">
                <a:blip r:embed="rId5"/>
                <a:stretch>
                  <a:fillRect t="-28169" b="-450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9185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3C</a:t>
            </a:r>
            <a:r>
              <a:rPr kumimoji="1" lang="ja-JP" altLang="en-US" dirty="0"/>
              <a:t> </a:t>
            </a:r>
            <a:r>
              <a:rPr kumimoji="1" lang="en-US" altLang="ja-JP" dirty="0"/>
              <a:t>279</a:t>
            </a:r>
            <a:r>
              <a:rPr kumimoji="1" lang="ja-JP" altLang="en-US" dirty="0"/>
              <a:t> </a:t>
            </a:r>
            <a:r>
              <a:rPr kumimoji="1" lang="en-US" altLang="ja-JP" dirty="0"/>
              <a:t>+Hard Sphere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2" y="1501401"/>
            <a:ext cx="8721796" cy="3437871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317421" y="4964667"/>
            <a:ext cx="6979237" cy="1281423"/>
            <a:chOff x="704528" y="5065128"/>
            <a:chExt cx="7560840" cy="1388208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2600" y="5301208"/>
              <a:ext cx="6811876" cy="972000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 bwMode="auto">
            <a:xfrm>
              <a:off x="5817096" y="5949280"/>
              <a:ext cx="2448272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84406" tIns="42203" rIns="84406" bIns="42203" numCol="1" rtlCol="0" anchor="t" anchorCtr="0" compatLnSpc="1">
              <a:prstTxWarp prst="textNoShape">
                <a:avLst/>
              </a:prstTxWarp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 bwMode="auto">
            <a:xfrm>
              <a:off x="704528" y="5065128"/>
              <a:ext cx="2448272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84406" tIns="42203" rIns="84406" bIns="42203" numCol="1" rtlCol="0" anchor="t" anchorCtr="0" compatLnSpc="1">
              <a:prstTxWarp prst="textNoShape">
                <a:avLst/>
              </a:prstTxWarp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6789311" y="1291341"/>
            <a:ext cx="186781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Hayashida+2012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8797" y="1106675"/>
            <a:ext cx="3268844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46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Model for the Steady State</a:t>
            </a:r>
            <a:endParaRPr lang="ja-JP" altLang="en-US" sz="1846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 bwMode="auto">
          <a:xfrm>
            <a:off x="6898412" y="2874133"/>
            <a:ext cx="199407" cy="5548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テキスト ボックス 12"/>
          <p:cNvSpPr txBox="1"/>
          <p:nvPr/>
        </p:nvSpPr>
        <p:spPr>
          <a:xfrm>
            <a:off x="5103752" y="2318307"/>
            <a:ext cx="2895344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SSC Component constrains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the emission radius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343761" y="5895396"/>
                <a:ext cx="3582712" cy="535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</a:rPr>
                                <m:t>UV</m:t>
                              </m:r>
                            </m:sub>
                            <m:sup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=10</m:t>
                          </m:r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ΓeV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UV</m:t>
                          </m:r>
                        </m:sub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=8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ja-JP" sz="1662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num>
                                <m:den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erg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761" y="5895396"/>
                <a:ext cx="3582712" cy="5352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27784" y="4943244"/>
                <a:ext cx="58798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84" y="4943244"/>
                <a:ext cx="587981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7292" r="-6250" b="-261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5954764" y="987321"/>
            <a:ext cx="269977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Asano &amp; </a:t>
            </a:r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Hayashida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2015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8826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Hard Sphere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1376772"/>
            <a:ext cx="4271672" cy="297525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12" y="948727"/>
            <a:ext cx="2232248" cy="35709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568" y="1305822"/>
            <a:ext cx="4111798" cy="298860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375" y="1160022"/>
            <a:ext cx="1673775" cy="2916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08" y="4440230"/>
            <a:ext cx="8605866" cy="226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77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Evolution of Energy Densities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62" y="1207980"/>
            <a:ext cx="6500476" cy="444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43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Flare Model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7870"/>
            <a:ext cx="9144000" cy="360429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836" y="5281896"/>
            <a:ext cx="5497409" cy="67292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786" y="6064553"/>
            <a:ext cx="1329438" cy="24225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7396" y="1128299"/>
            <a:ext cx="769954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 same radius, Lorentz factor, and UV field as those in the steady model.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24056" y="5142966"/>
                <a:ext cx="58798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56" y="5142966"/>
                <a:ext cx="587981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7292" r="-6250" b="-261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9304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Light curve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78" y="1102587"/>
            <a:ext cx="6580423" cy="52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44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Energy Density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09" y="1036119"/>
            <a:ext cx="5131317" cy="40827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879" y="4168592"/>
            <a:ext cx="1545023" cy="38580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620783" y="3571980"/>
            <a:ext cx="188384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Drenkhahn</a:t>
            </a:r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2002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97819" y="5041863"/>
            <a:ext cx="174759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Assumed Values</a:t>
            </a:r>
            <a:endParaRPr lang="ja-JP" altLang="en-US" sz="1662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929492" y="4191036"/>
                <a:ext cx="527772" cy="340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215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ja-JP" sz="2215" i="1">
                          <a:latin typeface="Cambria Math" panose="02040503050406030204" pitchFamily="18" charset="0"/>
                        </a:rPr>
                        <m:t>∼</m:t>
                      </m:r>
                    </m:oMath>
                  </m:oMathPara>
                </a14:m>
                <a:endParaRPr lang="ja-JP" altLang="en-US" sz="2215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492" y="4191036"/>
                <a:ext cx="527772" cy="340863"/>
              </a:xfrm>
              <a:prstGeom prst="rect">
                <a:avLst/>
              </a:prstGeom>
              <a:blipFill rotWithShape="0">
                <a:blip r:embed="rId5"/>
                <a:stretch>
                  <a:fillRect l="-9302" r="-2326" b="-12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5701972" y="1501401"/>
            <a:ext cx="3504486" cy="188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Very Weak Magnetic Field.</a:t>
            </a:r>
          </a:p>
          <a:p>
            <a:endParaRPr lang="en-US" altLang="ja-JP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Negative for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the magnetic reconnection,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and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the jet acceleration by magnetic</a:t>
            </a:r>
          </a:p>
          <a:p>
            <a:r>
              <a:rPr lang="en-US" altLang="ja-JP" sz="1662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dissipation.</a:t>
            </a:r>
            <a:endParaRPr lang="ja-JP" altLang="en-US" sz="1662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8056564" y="4203128"/>
                <a:ext cx="527196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&lt;15</m:t>
                      </m:r>
                    </m:oMath>
                  </m:oMathPara>
                </a14:m>
                <a:endParaRPr lang="ja-JP" altLang="en-US" sz="1662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564" y="4203128"/>
                <a:ext cx="527196" cy="255776"/>
              </a:xfrm>
              <a:prstGeom prst="rect">
                <a:avLst/>
              </a:prstGeom>
              <a:blipFill rotWithShape="0">
                <a:blip r:embed="rId6"/>
                <a:stretch>
                  <a:fillRect l="-6977" r="-8140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/>
          <p:cNvCxnSpPr>
            <a:stCxn id="10" idx="2"/>
          </p:cNvCxnSpPr>
          <p:nvPr/>
        </p:nvCxnSpPr>
        <p:spPr bwMode="auto">
          <a:xfrm flipV="1">
            <a:off x="8320162" y="4458820"/>
            <a:ext cx="263173" cy="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コネクタ 13"/>
          <p:cNvCxnSpPr/>
          <p:nvPr/>
        </p:nvCxnSpPr>
        <p:spPr bwMode="auto">
          <a:xfrm flipH="1">
            <a:off x="8056564" y="4458820"/>
            <a:ext cx="437103" cy="61992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/>
        </p:nvCxnSpPr>
        <p:spPr bwMode="auto">
          <a:xfrm>
            <a:off x="6554618" y="4531958"/>
            <a:ext cx="26338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>
            <a:off x="6686311" y="4554402"/>
            <a:ext cx="1370253" cy="52433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7575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Excitation of Turbulence</a:t>
            </a:r>
            <a:endParaRPr kumimoji="1" lang="ja-JP" altLang="en-US" dirty="0"/>
          </a:p>
        </p:txBody>
      </p:sp>
      <p:pic>
        <p:nvPicPr>
          <p:cNvPr id="4" name="図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538" r="-72699"/>
          <a:stretch/>
        </p:blipFill>
        <p:spPr bwMode="auto">
          <a:xfrm>
            <a:off x="5868144" y="957103"/>
            <a:ext cx="3708412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図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16112"/>
          <a:stretch/>
        </p:blipFill>
        <p:spPr bwMode="auto">
          <a:xfrm>
            <a:off x="2819552" y="4131543"/>
            <a:ext cx="3132348" cy="26180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738638" y="4103571"/>
            <a:ext cx="215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Kelvin-Helmholtz</a:t>
            </a:r>
          </a:p>
          <a:p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(Beckwith+ 2011)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3" y="1012536"/>
            <a:ext cx="5628363" cy="31823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31540" y="4123331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Rayleigh-Taylor</a:t>
            </a:r>
          </a:p>
          <a:p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lang="en-US" altLang="ja-JP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Toma</a:t>
            </a:r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+ 2017)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76156" y="5697252"/>
            <a:ext cx="3294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Kink</a:t>
            </a:r>
          </a:p>
          <a:p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(Bromberg &amp; </a:t>
            </a:r>
            <a:r>
              <a:rPr lang="en-US" altLang="ja-JP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Tchekhovskoy</a:t>
            </a:r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</a:p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2016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4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Open Problems in Blazar Emission</a:t>
            </a:r>
            <a:endParaRPr lang="ja-JP" alt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0" y="1789973"/>
            <a:ext cx="3554063" cy="33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0723"/>
            <a:ext cx="5020408" cy="141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2410558" y="5782385"/>
            <a:ext cx="46599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sz="1662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514430" y="4363894"/>
            <a:ext cx="3318537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/>
              <a:t>Kino, </a:t>
            </a:r>
            <a:r>
              <a:rPr lang="en-US" altLang="ja-JP" sz="1662" dirty="0" err="1"/>
              <a:t>Takahara</a:t>
            </a:r>
            <a:r>
              <a:rPr lang="en-US" altLang="ja-JP" sz="1662" dirty="0"/>
              <a:t>, </a:t>
            </a:r>
            <a:r>
              <a:rPr lang="en-US" altLang="ja-JP" sz="1662" dirty="0" err="1"/>
              <a:t>Kusunose</a:t>
            </a:r>
            <a:r>
              <a:rPr lang="en-US" altLang="ja-JP" sz="1662" dirty="0"/>
              <a:t> 2002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2572" y="1134921"/>
            <a:ext cx="4475971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</a:rPr>
              <a:t>1.</a:t>
            </a:r>
            <a:r>
              <a:rPr lang="ja-JP" altLang="en-US" sz="1662" dirty="0">
                <a:solidFill>
                  <a:srgbClr val="FF0000"/>
                </a:solidFill>
              </a:rPr>
              <a:t> </a:t>
            </a:r>
            <a:r>
              <a:rPr lang="en-US" altLang="ja-JP" sz="1662" dirty="0">
                <a:solidFill>
                  <a:srgbClr val="FF0000"/>
                </a:solidFill>
              </a:rPr>
              <a:t>Index harder than 2 for the electron injection spectrum.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36690" y="1164534"/>
            <a:ext cx="275588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</a:rPr>
              <a:t>2.</a:t>
            </a:r>
            <a:r>
              <a:rPr lang="ja-JP" altLang="en-US" sz="1662" dirty="0">
                <a:solidFill>
                  <a:srgbClr val="FF0000"/>
                </a:solidFill>
              </a:rPr>
              <a:t> </a:t>
            </a:r>
            <a:r>
              <a:rPr lang="en-US" altLang="ja-JP" sz="1662" dirty="0">
                <a:solidFill>
                  <a:srgbClr val="FF0000"/>
                </a:solidFill>
              </a:rPr>
              <a:t>Lower maximum energy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255706" y="1585238"/>
            <a:ext cx="1168910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62" dirty="0" err="1"/>
              <a:t>Mrk</a:t>
            </a:r>
            <a:r>
              <a:rPr lang="ja-JP" altLang="en-US" sz="1662" dirty="0"/>
              <a:t> </a:t>
            </a:r>
            <a:r>
              <a:rPr lang="en-US" altLang="ja-JP" sz="1662" dirty="0"/>
              <a:t>421</a:t>
            </a:r>
            <a:r>
              <a:rPr lang="ja-JP" altLang="en-US" sz="1662" dirty="0"/>
              <a:t>：</a:t>
            </a:r>
            <a:endParaRPr lang="en-US" altLang="ja-JP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13"/>
              <p:cNvSpPr txBox="1">
                <a:spLocks noChangeArrowheads="1"/>
              </p:cNvSpPr>
              <p:nvPr/>
            </p:nvSpPr>
            <p:spPr bwMode="auto">
              <a:xfrm>
                <a:off x="5358695" y="1968826"/>
                <a:ext cx="3191899" cy="1115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662" dirty="0"/>
                  <a:t>B=38mG</a:t>
                </a:r>
              </a:p>
              <a:p>
                <a:r>
                  <a:rPr lang="en-US" altLang="ja-JP" sz="1662" dirty="0"/>
                  <a:t>If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=1, </m:t>
                    </m:r>
                  </m:oMath>
                </a14:m>
                <a:r>
                  <a:rPr lang="en-US" altLang="ja-JP" sz="1662" dirty="0"/>
                  <a:t>even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62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=0.1, </m:t>
                    </m:r>
                  </m:oMath>
                </a14:m>
                <a:endParaRPr lang="en-US" altLang="ja-JP" sz="1662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62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=7</m:t>
                    </m:r>
                    <m:r>
                      <a:rPr lang="en-US" altLang="ja-JP" sz="1662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662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en-US" altLang="ja-JP" sz="1662" dirty="0"/>
                  <a:t>.</a:t>
                </a:r>
              </a:p>
              <a:p>
                <a:r>
                  <a:rPr lang="en-US" altLang="ja-JP" sz="1662" dirty="0"/>
                  <a:t>But actual Max. Energy</a:t>
                </a:r>
                <a:r>
                  <a:rPr lang="ja-JP" altLang="en-US" sz="1662" dirty="0"/>
                  <a:t>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altLang="ja-JP" sz="1662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ja-JP" sz="1662" dirty="0"/>
              </a:p>
            </p:txBody>
          </p:sp>
        </mc:Choice>
        <mc:Fallback xmlns="">
          <p:sp>
            <p:nvSpPr>
              <p:cNvPr id="18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5252" y="1847145"/>
                <a:ext cx="3445174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416" t="-2538" b="-60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5277670" y="3960760"/>
            <a:ext cx="3645550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</a:rPr>
              <a:t>3.</a:t>
            </a:r>
            <a:r>
              <a:rPr lang="ja-JP" altLang="en-US" sz="1662" dirty="0">
                <a:solidFill>
                  <a:srgbClr val="FF0000"/>
                </a:solidFill>
              </a:rPr>
              <a:t> </a:t>
            </a:r>
            <a:r>
              <a:rPr lang="en-US" altLang="ja-JP" sz="1662" dirty="0">
                <a:solidFill>
                  <a:srgbClr val="FF0000"/>
                </a:solidFill>
              </a:rPr>
              <a:t>Too sharp break in the electron</a:t>
            </a:r>
          </a:p>
          <a:p>
            <a:r>
              <a:rPr lang="en-US" altLang="ja-JP" sz="1662" dirty="0">
                <a:solidFill>
                  <a:srgbClr val="FF0000"/>
                </a:solidFill>
              </a:rPr>
              <a:t>spectrum.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6785" y="4685271"/>
            <a:ext cx="3312125" cy="859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Compared to the cooling break,</a:t>
            </a:r>
          </a:p>
          <a:p>
            <a:r>
              <a:rPr lang="en-US" altLang="ja-JP" sz="1662" dirty="0"/>
              <a:t>the difference in the indices</a:t>
            </a:r>
          </a:p>
          <a:p>
            <a:r>
              <a:rPr lang="en-US" altLang="ja-JP" sz="1662" dirty="0"/>
              <a:t>seems large.</a:t>
            </a:r>
            <a:endParaRPr lang="ja-JP" altLang="en-US" sz="1662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40091" y="3473212"/>
            <a:ext cx="254108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Inoue &amp; </a:t>
            </a:r>
            <a:r>
              <a:rPr lang="en-US" altLang="ja-JP" sz="1662" dirty="0" err="1"/>
              <a:t>Takahara</a:t>
            </a:r>
            <a:r>
              <a:rPr lang="en-US" altLang="ja-JP" sz="1662" dirty="0"/>
              <a:t> 2002</a:t>
            </a:r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358695" y="3136163"/>
                <a:ext cx="3476273" cy="348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62" dirty="0"/>
                  <a:t>The Bohm factor should be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ja-JP" sz="1662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252" y="3111759"/>
                <a:ext cx="389722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250" t="-11475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1234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Instability 2</a:t>
            </a:r>
            <a:endParaRPr kumimoji="1" lang="ja-JP" altLang="en-US" dirty="0"/>
          </a:p>
        </p:txBody>
      </p:sp>
      <p:pic>
        <p:nvPicPr>
          <p:cNvPr id="9218" name="Picture 2" descr="ãJet star interaction Barkov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844824"/>
            <a:ext cx="4415911" cy="34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23528" y="5313960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Gourgouliatos</a:t>
            </a:r>
            <a:r>
              <a:rPr lang="en-US" altLang="ja-JP" dirty="0"/>
              <a:t> &amp; </a:t>
            </a:r>
            <a:r>
              <a:rPr lang="en-US" altLang="ja-JP" dirty="0" err="1"/>
              <a:t>Komissarov</a:t>
            </a:r>
            <a:r>
              <a:rPr lang="en-US" altLang="ja-JP" dirty="0"/>
              <a:t> 2018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0369" y="1206084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Reconfinement</a:t>
            </a:r>
            <a:r>
              <a:rPr kumimoji="1" lang="en-US" altLang="ja-JP" dirty="0"/>
              <a:t> induced one.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19" y="1756770"/>
            <a:ext cx="4544428" cy="357126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40152" y="1304764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Star-jet interaction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46617" y="5393195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Perucho</a:t>
            </a:r>
            <a:r>
              <a:rPr lang="en-US" altLang="ja-JP" dirty="0"/>
              <a:t>+ 2017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6307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Wave Mode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1052736"/>
            <a:ext cx="6832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High-energy particles interact with macroscopic E-M waves.</a:t>
            </a:r>
          </a:p>
          <a:p>
            <a:endParaRPr lang="en-US" altLang="ja-JP" dirty="0"/>
          </a:p>
          <a:p>
            <a:r>
              <a:rPr kumimoji="1" lang="en-US" altLang="ja-JP" dirty="0"/>
              <a:t>Hereafter, we consider waves </a:t>
            </a:r>
            <a:r>
              <a:rPr lang="en-US" altLang="ja-JP" dirty="0"/>
              <a:t>in </a:t>
            </a:r>
            <a:r>
              <a:rPr kumimoji="1" lang="en-US" altLang="ja-JP" dirty="0"/>
              <a:t>MHD approximation.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2310113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Alfven mode:</a:t>
            </a: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77" y="2771778"/>
            <a:ext cx="7380312" cy="1270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47564" y="4158642"/>
                <a:ext cx="8074646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similar to a wave on a string.</a:t>
                </a:r>
              </a:p>
              <a:p>
                <a:r>
                  <a:rPr lang="en-US" altLang="ja-JP" dirty="0"/>
                  <a:t>The kinetic energy and magnetic energy in perturbation are comparable.</a:t>
                </a:r>
              </a:p>
              <a:p>
                <a:r>
                  <a:rPr lang="en-US" altLang="ja-JP" dirty="0"/>
                  <a:t>In low magnetized plasma, this seems unlikely as the energy source.</a:t>
                </a:r>
              </a:p>
              <a:p>
                <a:endParaRPr kumimoji="1" lang="en-US" altLang="ja-JP" dirty="0"/>
              </a:p>
              <a:p>
                <a:r>
                  <a:rPr lang="en-US" altLang="ja-JP" dirty="0"/>
                  <a:t>Note: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4158642"/>
                <a:ext cx="8074646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604" t="-2058" b="-45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709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25" y="4120739"/>
            <a:ext cx="2215662" cy="2166425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4120739"/>
            <a:ext cx="2215662" cy="2166425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25" y="1368463"/>
            <a:ext cx="2215662" cy="2166425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1368463"/>
            <a:ext cx="2215662" cy="216642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25" y="4120739"/>
            <a:ext cx="2215662" cy="216642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" y="4120739"/>
            <a:ext cx="2215662" cy="216642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25" y="1368463"/>
            <a:ext cx="2215662" cy="216642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" y="1368463"/>
            <a:ext cx="2215662" cy="21664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Fast &amp; Slow Waves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7657" y="887240"/>
            <a:ext cx="774571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/>
              <a:t>Fast</a:t>
            </a:r>
            <a:endParaRPr lang="ja-JP" altLang="en-US" sz="221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104889" y="1076063"/>
                <a:ext cx="200376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963" y="879985"/>
                <a:ext cx="214802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1111" r="-8333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332439" y="1089316"/>
                <a:ext cx="34945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142" y="894342"/>
                <a:ext cx="37830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1290" r="-12903"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96611" y="3813521"/>
                <a:ext cx="1214115" cy="279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62" y="3845564"/>
                <a:ext cx="1314206" cy="303160"/>
              </a:xfrm>
              <a:prstGeom prst="rect">
                <a:avLst/>
              </a:prstGeom>
              <a:blipFill rotWithShape="0">
                <a:blip r:embed="rId12"/>
                <a:stretch>
                  <a:fillRect l="-3256" r="-186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874851" y="3809329"/>
                <a:ext cx="139275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∝∼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422" y="3841023"/>
                <a:ext cx="151547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2823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6515763" y="875842"/>
            <a:ext cx="777777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/>
              <a:t>Slow</a:t>
            </a:r>
            <a:endParaRPr lang="ja-JP" altLang="en-US" sz="221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5746300" y="1089316"/>
                <a:ext cx="200376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158" y="894342"/>
                <a:ext cx="214802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1429" r="-11429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7919483" y="1075784"/>
                <a:ext cx="34945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439" y="879683"/>
                <a:ext cx="378309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11290" r="-12903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5238883" y="3813521"/>
                <a:ext cx="1214115" cy="279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456" y="3845564"/>
                <a:ext cx="1314206" cy="303160"/>
              </a:xfrm>
              <a:prstGeom prst="rect">
                <a:avLst/>
              </a:prstGeom>
              <a:blipFill rotWithShape="0">
                <a:blip r:embed="rId16"/>
                <a:stretch>
                  <a:fillRect l="-3241" r="-1389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7394634" y="3810326"/>
                <a:ext cx="139275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∝∼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853" y="3842103"/>
                <a:ext cx="1515479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2811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5716263" y="498369"/>
                <a:ext cx="2314993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=10, 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=10,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/4,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618" y="254150"/>
                <a:ext cx="2513252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485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/>
          <p:cNvSpPr txBox="1"/>
          <p:nvPr/>
        </p:nvSpPr>
        <p:spPr>
          <a:xfrm>
            <a:off x="7756113" y="6188858"/>
            <a:ext cx="108715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x5 speed</a:t>
            </a:r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2048391" y="3454237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089" y="3456340"/>
                <a:ext cx="207364" cy="276999"/>
              </a:xfrm>
              <a:prstGeom prst="rect">
                <a:avLst/>
              </a:prstGeom>
              <a:blipFill rotWithShape="0">
                <a:blip r:embed="rId19"/>
                <a:stretch>
                  <a:fillRect l="-11765" r="-5882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20285" y="116472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6" y="976037"/>
                <a:ext cx="193130" cy="276999"/>
              </a:xfrm>
              <a:prstGeom prst="rect">
                <a:avLst/>
              </a:prstGeom>
              <a:blipFill rotWithShape="0">
                <a:blip r:embed="rId20"/>
                <a:stretch>
                  <a:fillRect l="-12903" r="-9677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4391681" y="3444922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654" y="3446249"/>
                <a:ext cx="207364" cy="276999"/>
              </a:xfrm>
              <a:prstGeom prst="rect">
                <a:avLst/>
              </a:prstGeom>
              <a:blipFill rotWithShape="0">
                <a:blip r:embed="rId21"/>
                <a:stretch>
                  <a:fillRect l="-11765" r="-5882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6708691" y="345794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748" y="3460360"/>
                <a:ext cx="207364" cy="276999"/>
              </a:xfrm>
              <a:prstGeom prst="rect">
                <a:avLst/>
              </a:prstGeom>
              <a:blipFill rotWithShape="0">
                <a:blip r:embed="rId22"/>
                <a:stretch>
                  <a:fillRect l="-11765" r="-5882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8922569" y="3426202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116" y="3425969"/>
                <a:ext cx="207364" cy="276999"/>
              </a:xfrm>
              <a:prstGeom prst="rect">
                <a:avLst/>
              </a:prstGeom>
              <a:blipFill rotWithShape="0">
                <a:blip r:embed="rId23"/>
                <a:stretch>
                  <a:fillRect l="-11765" r="-5882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318167" y="118554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348" y="998592"/>
                <a:ext cx="193130" cy="276999"/>
              </a:xfrm>
              <a:prstGeom prst="rect">
                <a:avLst/>
              </a:prstGeom>
              <a:blipFill rotWithShape="0">
                <a:blip r:embed="rId24"/>
                <a:stretch>
                  <a:fillRect l="-12500" r="-62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4628973" y="116472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721" y="976037"/>
                <a:ext cx="193130" cy="276999"/>
              </a:xfrm>
              <a:prstGeom prst="rect">
                <a:avLst/>
              </a:prstGeom>
              <a:blipFill rotWithShape="0">
                <a:blip r:embed="rId25"/>
                <a:stretch>
                  <a:fillRect l="-12903" r="-9677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6883631" y="1174148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267" y="986244"/>
                <a:ext cx="193130" cy="276999"/>
              </a:xfrm>
              <a:prstGeom prst="rect">
                <a:avLst/>
              </a:prstGeom>
              <a:blipFill rotWithShape="0">
                <a:blip r:embed="rId26"/>
                <a:stretch>
                  <a:fillRect l="-12500" r="-62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2048391" y="6207133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089" y="6438644"/>
                <a:ext cx="207364" cy="276999"/>
              </a:xfrm>
              <a:prstGeom prst="rect">
                <a:avLst/>
              </a:prstGeom>
              <a:blipFill rotWithShape="0">
                <a:blip r:embed="rId27"/>
                <a:stretch>
                  <a:fillRect l="-11765" r="-5882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4391681" y="619781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654" y="6428553"/>
                <a:ext cx="207364" cy="276999"/>
              </a:xfrm>
              <a:prstGeom prst="rect">
                <a:avLst/>
              </a:prstGeom>
              <a:blipFill rotWithShape="0">
                <a:blip r:embed="rId28"/>
                <a:stretch>
                  <a:fillRect l="-11765" r="-5882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6708691" y="6210844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748" y="6442664"/>
                <a:ext cx="207364" cy="276999"/>
              </a:xfrm>
              <a:prstGeom prst="rect">
                <a:avLst/>
              </a:prstGeom>
              <a:blipFill rotWithShape="0">
                <a:blip r:embed="rId29"/>
                <a:stretch>
                  <a:fillRect l="-11765" r="-5882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/>
              <p:cNvSpPr txBox="1"/>
              <p:nvPr/>
            </p:nvSpPr>
            <p:spPr>
              <a:xfrm>
                <a:off x="8922569" y="617909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8" name="テキスト ボックス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116" y="6408273"/>
                <a:ext cx="207364" cy="276999"/>
              </a:xfrm>
              <a:prstGeom prst="rect">
                <a:avLst/>
              </a:prstGeom>
              <a:blipFill rotWithShape="0">
                <a:blip r:embed="rId30"/>
                <a:stretch>
                  <a:fillRect l="-11765" r="-5882"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44349" y="388182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5" y="3919560"/>
                <a:ext cx="193130" cy="276999"/>
              </a:xfrm>
              <a:prstGeom prst="rect">
                <a:avLst/>
              </a:prstGeom>
              <a:blipFill rotWithShape="0">
                <a:blip r:embed="rId31"/>
                <a:stretch>
                  <a:fillRect l="-12500" r="-62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2342231" y="390264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417" y="3942115"/>
                <a:ext cx="193130" cy="276999"/>
              </a:xfrm>
              <a:prstGeom prst="rect">
                <a:avLst/>
              </a:prstGeom>
              <a:blipFill rotWithShape="0">
                <a:blip r:embed="rId32"/>
                <a:stretch>
                  <a:fillRect l="-12500" r="-62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4653037" y="388182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790" y="3919560"/>
                <a:ext cx="193130" cy="276999"/>
              </a:xfrm>
              <a:prstGeom prst="rect">
                <a:avLst/>
              </a:prstGeom>
              <a:blipFill rotWithShape="0">
                <a:blip r:embed="rId33"/>
                <a:stretch>
                  <a:fillRect l="-12500" r="-62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6907695" y="389124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336" y="3929767"/>
                <a:ext cx="193130" cy="276999"/>
              </a:xfrm>
              <a:prstGeom prst="rect">
                <a:avLst/>
              </a:prstGeom>
              <a:blipFill rotWithShape="0">
                <a:blip r:embed="rId34"/>
                <a:stretch>
                  <a:fillRect l="-12903" r="-9677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661620" y="6462909"/>
                <a:ext cx="679000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62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ja-JP" sz="1662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altLang="ja-JP" sz="1662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662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ja-JP" sz="1662" b="1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ja-JP" sz="1662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ja-JP" altLang="en-US" sz="1662" b="1" dirty="0"/>
                  <a:t> </a:t>
                </a:r>
                <a:r>
                  <a:rPr lang="en-US" altLang="ja-JP" sz="1662" b="1" dirty="0"/>
                  <a:t>accelerate particles so that only oblique waves do work.</a:t>
                </a:r>
                <a:endParaRPr lang="ja-JP" altLang="en-US" sz="1662" b="1" dirty="0"/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20" y="6462909"/>
                <a:ext cx="6790000" cy="255776"/>
              </a:xfrm>
              <a:prstGeom prst="rect">
                <a:avLst/>
              </a:prstGeom>
              <a:blipFill rotWithShape="0">
                <a:blip r:embed="rId35"/>
                <a:stretch>
                  <a:fillRect l="-809" t="-30952" r="-1258" b="-476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471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Fast mode is dominant?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4932548" cy="35582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A3C1B1-434D-4782-9C87-30D8FA24DD3E}"/>
              </a:ext>
            </a:extLst>
          </p:cNvPr>
          <p:cNvSpPr txBox="1"/>
          <p:nvPr/>
        </p:nvSpPr>
        <p:spPr>
          <a:xfrm>
            <a:off x="317990" y="1592796"/>
            <a:ext cx="392607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As for the magnetic field fluctuation,</a:t>
            </a:r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4AF968F-9679-4079-9DA6-1F8084B55EBB}"/>
                  </a:ext>
                </a:extLst>
              </p:cNvPr>
              <p:cNvSpPr txBox="1"/>
              <p:nvPr/>
            </p:nvSpPr>
            <p:spPr>
              <a:xfrm>
                <a:off x="742152" y="1995905"/>
                <a:ext cx="4399922" cy="5597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1662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</m:d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662">
                                  <a:latin typeface="Cambria Math" panose="02040503050406030204" pitchFamily="18" charset="0"/>
                                </a:rPr>
                                <m:t>ph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62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4AF968F-9679-4079-9DA6-1F8084B55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52" y="1995905"/>
                <a:ext cx="4399922" cy="5597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BB7B69-8D0A-4E2B-8FFC-BC7D62DC69AD}"/>
              </a:ext>
            </a:extLst>
          </p:cNvPr>
          <p:cNvSpPr txBox="1"/>
          <p:nvPr/>
        </p:nvSpPr>
        <p:spPr>
          <a:xfrm>
            <a:off x="317989" y="2597952"/>
            <a:ext cx="368562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In the gas pressure dominant case,</a:t>
            </a:r>
            <a:endParaRPr lang="ja-JP" altLang="en-US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2ED0106-BB30-41C5-8DC1-15397B4C0450}"/>
                  </a:ext>
                </a:extLst>
              </p:cNvPr>
              <p:cNvSpPr txBox="1"/>
              <p:nvPr/>
            </p:nvSpPr>
            <p:spPr>
              <a:xfrm>
                <a:off x="650334" y="2983964"/>
                <a:ext cx="2334357" cy="429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662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𝜋𝜌</m:t>
                        </m:r>
                      </m:den>
                    </m:f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1662" dirty="0"/>
                  <a:t> </a:t>
                </a:r>
                <a:r>
                  <a:rPr lang="en-US" altLang="ja-JP" sz="1662" dirty="0"/>
                  <a:t>for slow mode.</a:t>
                </a:r>
                <a:endParaRPr lang="ja-JP" altLang="en-US" sz="1662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2ED0106-BB30-41C5-8DC1-15397B4C0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34" y="2983964"/>
                <a:ext cx="2334357" cy="429541"/>
              </a:xfrm>
              <a:prstGeom prst="rect">
                <a:avLst/>
              </a:prstGeom>
              <a:blipFill>
                <a:blip r:embed="rId4"/>
                <a:stretch>
                  <a:fillRect l="-2872" r="-4178" b="-140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A7D46CC-6AB7-475F-A23A-17DF958FA6D9}"/>
                  </a:ext>
                </a:extLst>
              </p:cNvPr>
              <p:cNvSpPr txBox="1"/>
              <p:nvPr/>
            </p:nvSpPr>
            <p:spPr>
              <a:xfrm>
                <a:off x="629494" y="3834296"/>
                <a:ext cx="2355197" cy="429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662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altLang="ja-JP" sz="1662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ja-JP" sz="1662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sz="1662" i="1">
                            <a:latin typeface="Cambria Math" panose="02040503050406030204" pitchFamily="18" charset="0"/>
                          </a:rPr>
                          <m:t>𝜋𝜌</m:t>
                        </m:r>
                      </m:den>
                    </m:f>
                    <m:r>
                      <a:rPr lang="en-US" altLang="ja-JP" sz="1662" i="1">
                        <a:latin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1662" dirty="0"/>
                  <a:t> </a:t>
                </a:r>
                <a:r>
                  <a:rPr lang="en-US" altLang="ja-JP" sz="1662" dirty="0"/>
                  <a:t>for fast mode.</a:t>
                </a:r>
                <a:endParaRPr lang="ja-JP" altLang="en-US" sz="1662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A7D46CC-6AB7-475F-A23A-17DF958FA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94" y="3834296"/>
                <a:ext cx="2355197" cy="429541"/>
              </a:xfrm>
              <a:prstGeom prst="rect">
                <a:avLst/>
              </a:prstGeom>
              <a:blipFill>
                <a:blip r:embed="rId5"/>
                <a:stretch>
                  <a:fillRect l="-2842" r="-4393" b="-1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>
            <a:extLst>
              <a:ext uri="{FF2B5EF4-FFF2-40B4-BE49-F238E27FC236}">
                <a16:creationId xmlns:a16="http://schemas.microsoft.com/office/drawing/2014/main" id="{5295FA20-B19F-46F1-AFA8-CE466C921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0125" y="1447441"/>
            <a:ext cx="3002620" cy="386959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CAD7EB-46FB-442C-B257-D1CB139E9D2A}"/>
              </a:ext>
            </a:extLst>
          </p:cNvPr>
          <p:cNvSpPr txBox="1"/>
          <p:nvPr/>
        </p:nvSpPr>
        <p:spPr>
          <a:xfrm>
            <a:off x="5422535" y="1044255"/>
            <a:ext cx="275908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Simulation</a:t>
            </a:r>
            <a:r>
              <a:rPr lang="ja-JP" altLang="en-US" sz="1662" dirty="0"/>
              <a:t> （</a:t>
            </a:r>
            <a:r>
              <a:rPr lang="en-US" altLang="ja-JP" sz="1662" dirty="0"/>
              <a:t>Inoue+ 2011</a:t>
            </a:r>
            <a:r>
              <a:rPr lang="ja-JP" altLang="en-US" sz="1662" dirty="0"/>
              <a:t>）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C16B137-FDDF-4F8A-8EA9-18E16B149A6A}"/>
              </a:ext>
            </a:extLst>
          </p:cNvPr>
          <p:cNvCxnSpPr/>
          <p:nvPr/>
        </p:nvCxnSpPr>
        <p:spPr bwMode="auto">
          <a:xfrm>
            <a:off x="7017789" y="1513909"/>
            <a:ext cx="0" cy="35228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623F1F6-3BDC-4D2C-82CA-F9993FB0D130}"/>
                  </a:ext>
                </a:extLst>
              </p:cNvPr>
              <p:cNvSpPr txBox="1"/>
              <p:nvPr/>
            </p:nvSpPr>
            <p:spPr>
              <a:xfrm>
                <a:off x="5489004" y="5408238"/>
                <a:ext cx="3223456" cy="777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62" dirty="0"/>
                  <a:t>In a large scale,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altLang="ja-JP" sz="1662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62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ja-JP" sz="1662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  <m:t>𝜋𝜌</m:t>
                        </m:r>
                      </m:den>
                    </m:f>
                    <m:r>
                      <a:rPr lang="en-US" altLang="ja-JP" sz="1662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altLang="ja-JP" sz="1662" b="0" i="1" smtClean="0">
                        <a:latin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ja-JP" sz="1662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ja-JP" sz="1662" dirty="0"/>
              </a:p>
              <a:p>
                <a:r>
                  <a:rPr lang="en-US" altLang="ja-JP" sz="1662" dirty="0"/>
                  <a:t>Fast mode like.</a:t>
                </a:r>
                <a:endParaRPr lang="ja-JP" altLang="en-US" sz="1662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623F1F6-3BDC-4D2C-82CA-F9993FB0D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004" y="5408238"/>
                <a:ext cx="3223456" cy="777649"/>
              </a:xfrm>
              <a:prstGeom prst="rect">
                <a:avLst/>
              </a:prstGeom>
              <a:blipFill>
                <a:blip r:embed="rId7"/>
                <a:stretch>
                  <a:fillRect l="-1134" b="-101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A52BCF6C-38AF-4478-A5A1-FB5CDF0B72ED}"/>
                  </a:ext>
                </a:extLst>
              </p:cNvPr>
              <p:cNvSpPr txBox="1"/>
              <p:nvPr/>
            </p:nvSpPr>
            <p:spPr>
              <a:xfrm>
                <a:off x="5859708" y="2245067"/>
                <a:ext cx="718723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A52BCF6C-38AF-4478-A5A1-FB5CDF0B7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08" y="2245067"/>
                <a:ext cx="718723" cy="255776"/>
              </a:xfrm>
              <a:prstGeom prst="rect">
                <a:avLst/>
              </a:prstGeom>
              <a:blipFill>
                <a:blip r:embed="rId8"/>
                <a:stretch>
                  <a:fillRect l="-5932" r="-9322" b="-404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A49212C-8241-45F5-8EB5-D686E2C07D15}"/>
                  </a:ext>
                </a:extLst>
              </p:cNvPr>
              <p:cNvSpPr txBox="1"/>
              <p:nvPr/>
            </p:nvSpPr>
            <p:spPr>
              <a:xfrm>
                <a:off x="5879506" y="3382235"/>
                <a:ext cx="73603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A49212C-8241-45F5-8EB5-D686E2C07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506" y="3382235"/>
                <a:ext cx="736035" cy="255776"/>
              </a:xfrm>
              <a:prstGeom prst="rect">
                <a:avLst/>
              </a:prstGeom>
              <a:blipFill>
                <a:blip r:embed="rId9"/>
                <a:stretch>
                  <a:fillRect l="-5785" r="-9091" b="-404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42D7FC7-7DCB-4CE9-A306-9A6B2DB52A11}"/>
              </a:ext>
            </a:extLst>
          </p:cNvPr>
          <p:cNvSpPr txBox="1"/>
          <p:nvPr/>
        </p:nvSpPr>
        <p:spPr>
          <a:xfrm>
            <a:off x="9259366" y="3019477"/>
            <a:ext cx="65" cy="2557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ja-JP" altLang="en-US" sz="1662" dirty="0"/>
          </a:p>
        </p:txBody>
      </p:sp>
    </p:spTree>
    <p:extLst>
      <p:ext uri="{BB962C8B-B14F-4D97-AF65-F5344CB8AC3E}">
        <p14:creationId xmlns:p14="http://schemas.microsoft.com/office/powerpoint/2010/main" val="1257414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Gyro Resonance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791035" y="1054280"/>
            <a:ext cx="6025662" cy="1733550"/>
            <a:chOff x="781538" y="3938976"/>
            <a:chExt cx="6025662" cy="1733550"/>
          </a:xfrm>
        </p:grpSpPr>
        <p:pic>
          <p:nvPicPr>
            <p:cNvPr id="3" name="Picture 44" descr="http://science.shinshu-u.ac.jp/~amako/e-learning/physIA/physIA.data/SmartObjects/chapter1/Scrap50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30177" y="3129350"/>
              <a:ext cx="1733550" cy="335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フリーフォーム 4"/>
            <p:cNvSpPr/>
            <p:nvPr/>
          </p:nvSpPr>
          <p:spPr bwMode="auto">
            <a:xfrm>
              <a:off x="781538" y="4681017"/>
              <a:ext cx="6025662" cy="367459"/>
            </a:xfrm>
            <a:custGeom>
              <a:avLst/>
              <a:gdLst>
                <a:gd name="connsiteX0" fmla="*/ 0 w 6025662"/>
                <a:gd name="connsiteY0" fmla="*/ 156436 h 367459"/>
                <a:gd name="connsiteX1" fmla="*/ 586154 w 6025662"/>
                <a:gd name="connsiteY1" fmla="*/ 7943 h 367459"/>
                <a:gd name="connsiteX2" fmla="*/ 1125416 w 6025662"/>
                <a:gd name="connsiteY2" fmla="*/ 164251 h 367459"/>
                <a:gd name="connsiteX3" fmla="*/ 1820985 w 6025662"/>
                <a:gd name="connsiteY3" fmla="*/ 304928 h 367459"/>
                <a:gd name="connsiteX4" fmla="*/ 2469662 w 6025662"/>
                <a:gd name="connsiteY4" fmla="*/ 132989 h 367459"/>
                <a:gd name="connsiteX5" fmla="*/ 3040185 w 6025662"/>
                <a:gd name="connsiteY5" fmla="*/ 128 h 367459"/>
                <a:gd name="connsiteX6" fmla="*/ 3540370 w 6025662"/>
                <a:gd name="connsiteY6" fmla="*/ 156436 h 367459"/>
                <a:gd name="connsiteX7" fmla="*/ 4103077 w 6025662"/>
                <a:gd name="connsiteY7" fmla="*/ 367451 h 367459"/>
                <a:gd name="connsiteX8" fmla="*/ 4853354 w 6025662"/>
                <a:gd name="connsiteY8" fmla="*/ 164251 h 367459"/>
                <a:gd name="connsiteX9" fmla="*/ 5439508 w 6025662"/>
                <a:gd name="connsiteY9" fmla="*/ 47020 h 367459"/>
                <a:gd name="connsiteX10" fmla="*/ 6025662 w 6025662"/>
                <a:gd name="connsiteY10" fmla="*/ 211143 h 36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25662" h="367459">
                  <a:moveTo>
                    <a:pt x="0" y="156436"/>
                  </a:moveTo>
                  <a:cubicBezTo>
                    <a:pt x="199292" y="81538"/>
                    <a:pt x="398585" y="6641"/>
                    <a:pt x="586154" y="7943"/>
                  </a:cubicBezTo>
                  <a:cubicBezTo>
                    <a:pt x="773723" y="9245"/>
                    <a:pt x="919611" y="114754"/>
                    <a:pt x="1125416" y="164251"/>
                  </a:cubicBezTo>
                  <a:cubicBezTo>
                    <a:pt x="1331221" y="213748"/>
                    <a:pt x="1596944" y="310138"/>
                    <a:pt x="1820985" y="304928"/>
                  </a:cubicBezTo>
                  <a:cubicBezTo>
                    <a:pt x="2045026" y="299718"/>
                    <a:pt x="2266462" y="183789"/>
                    <a:pt x="2469662" y="132989"/>
                  </a:cubicBezTo>
                  <a:cubicBezTo>
                    <a:pt x="2672862" y="82189"/>
                    <a:pt x="2861734" y="-3780"/>
                    <a:pt x="3040185" y="128"/>
                  </a:cubicBezTo>
                  <a:cubicBezTo>
                    <a:pt x="3218636" y="4036"/>
                    <a:pt x="3363221" y="95216"/>
                    <a:pt x="3540370" y="156436"/>
                  </a:cubicBezTo>
                  <a:cubicBezTo>
                    <a:pt x="3717519" y="217656"/>
                    <a:pt x="3884246" y="366149"/>
                    <a:pt x="4103077" y="367451"/>
                  </a:cubicBezTo>
                  <a:cubicBezTo>
                    <a:pt x="4321908" y="368753"/>
                    <a:pt x="4630616" y="217656"/>
                    <a:pt x="4853354" y="164251"/>
                  </a:cubicBezTo>
                  <a:cubicBezTo>
                    <a:pt x="5076092" y="110846"/>
                    <a:pt x="5244123" y="39205"/>
                    <a:pt x="5439508" y="47020"/>
                  </a:cubicBezTo>
                  <a:cubicBezTo>
                    <a:pt x="5634893" y="54835"/>
                    <a:pt x="5830277" y="132989"/>
                    <a:pt x="6025662" y="211143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6468734" y="4445228"/>
                  <a:ext cx="2354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テキスト ボックス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8734" y="4445228"/>
                  <a:ext cx="235449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1053" r="-15789" b="-1111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直線矢印コネクタ 6"/>
            <p:cNvCxnSpPr>
              <a:endCxn id="5" idx="9"/>
            </p:cNvCxnSpPr>
            <p:nvPr/>
          </p:nvCxnSpPr>
          <p:spPr bwMode="auto">
            <a:xfrm flipV="1">
              <a:off x="6177136" y="4728037"/>
              <a:ext cx="43910" cy="3204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6148228" y="4933393"/>
                  <a:ext cx="3588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テキスト ボックス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8228" y="4933393"/>
                  <a:ext cx="358880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864" r="-11864" b="-1087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直線矢印コネクタ 8"/>
            <p:cNvCxnSpPr>
              <a:stCxn id="5" idx="6"/>
            </p:cNvCxnSpPr>
            <p:nvPr/>
          </p:nvCxnSpPr>
          <p:spPr bwMode="auto">
            <a:xfrm>
              <a:off x="4321908" y="4837453"/>
              <a:ext cx="2382275" cy="2729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4864779" y="4588923"/>
                  <a:ext cx="4439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テキスト ボックス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4779" y="4588923"/>
                  <a:ext cx="443968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9722" r="-4167" b="-1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54" y="2869115"/>
            <a:ext cx="3542175" cy="709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47564" y="3691104"/>
                <a:ext cx="777565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r>
                  <a:rPr kumimoji="1" lang="en-US" altLang="ja-JP" dirty="0"/>
                  <a:t>: Doppler shifted frequency is the same as the gyro frequency.</a:t>
                </a:r>
              </a:p>
              <a:p>
                <a:r>
                  <a:rPr kumimoji="1" lang="en-US" altLang="ja-JP" b="0" dirty="0"/>
                  <a:t>If we neglect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kumimoji="1" lang="en-US" altLang="ja-JP" dirty="0"/>
                  <a:t>, the wave length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Larmor radius: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∝1/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For a short scale, this should be dominant process.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3691104"/>
                <a:ext cx="7775655" cy="923330"/>
              </a:xfrm>
              <a:prstGeom prst="rect">
                <a:avLst/>
              </a:prstGeom>
              <a:blipFill>
                <a:blip r:embed="rId7"/>
                <a:stretch>
                  <a:fillRect l="-627" t="-4605"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FF53587-2DE8-4CF6-90BF-25442CDAC03C}"/>
              </a:ext>
            </a:extLst>
          </p:cNvPr>
          <p:cNvSpPr txBox="1"/>
          <p:nvPr/>
        </p:nvSpPr>
        <p:spPr>
          <a:xfrm>
            <a:off x="516394" y="4850033"/>
            <a:ext cx="76300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Electric Field rotates with the particle.</a:t>
            </a:r>
          </a:p>
          <a:p>
            <a:r>
              <a:rPr lang="en-US" altLang="ja-JP" dirty="0"/>
              <a:t>Accelerate particles efficiently.</a:t>
            </a:r>
          </a:p>
          <a:p>
            <a:r>
              <a:rPr kumimoji="1" lang="en-US" altLang="ja-JP" dirty="0"/>
              <a:t>Possible for Alfven, fast, and slow.</a:t>
            </a:r>
          </a:p>
          <a:p>
            <a:endParaRPr lang="en-US" altLang="ja-JP" dirty="0"/>
          </a:p>
          <a:p>
            <a:r>
              <a:rPr lang="en-US" altLang="ja-JP" dirty="0"/>
              <a:t>Considering fast wave, such a short wave is obtainable?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1058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Transit</a:t>
            </a:r>
            <a:r>
              <a:rPr lang="ja-JP" altLang="en-US" dirty="0"/>
              <a:t> </a:t>
            </a:r>
            <a:r>
              <a:rPr lang="en-US" altLang="ja-JP" dirty="0"/>
              <a:t>Time Damping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395536" y="1016732"/>
                <a:ext cx="8707833" cy="2554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Resonance with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endParaRPr lang="en-US" altLang="ja-JP" sz="2000" b="0" dirty="0"/>
              </a:p>
              <a:p>
                <a:r>
                  <a:rPr lang="en-US" altLang="ja-JP" sz="2000" dirty="0"/>
                  <a:t>The parallel phase velocity is the same as the parallel particle velocity.</a:t>
                </a:r>
              </a:p>
              <a:p>
                <a:endParaRPr lang="en-US" altLang="ja-JP" sz="2000" dirty="0"/>
              </a:p>
              <a:p>
                <a:r>
                  <a:rPr lang="en-US" altLang="ja-JP" sz="2000" dirty="0"/>
                  <a:t>Fast wave will damp soon by this mechanism.</a:t>
                </a:r>
              </a:p>
              <a:p>
                <a:r>
                  <a:rPr lang="en-US" altLang="ja-JP" sz="2000" dirty="0"/>
                  <a:t>But, in blazars, damped by thermal or non-thermal particles?</a:t>
                </a:r>
              </a:p>
              <a:p>
                <a:r>
                  <a:rPr lang="en-US" altLang="ja-JP" sz="2000" dirty="0"/>
                  <a:t>The latter case corresponds to the turbulence acceleration.</a:t>
                </a:r>
              </a:p>
              <a:p>
                <a:endParaRPr lang="en-US" altLang="ja-JP" sz="2000" dirty="0"/>
              </a:p>
              <a:p>
                <a:r>
                  <a:rPr lang="en-US" altLang="ja-JP" sz="2000" dirty="0"/>
                  <a:t>Essence: The electric field changes in one Gyro cycle.</a:t>
                </a: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016732"/>
                <a:ext cx="8707833" cy="2554545"/>
              </a:xfrm>
              <a:prstGeom prst="rect">
                <a:avLst/>
              </a:prstGeom>
              <a:blipFill>
                <a:blip r:embed="rId2"/>
                <a:stretch>
                  <a:fillRect l="-770" t="-1909" b="-33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楕円 11">
            <a:extLst>
              <a:ext uri="{FF2B5EF4-FFF2-40B4-BE49-F238E27FC236}">
                <a16:creationId xmlns:a16="http://schemas.microsoft.com/office/drawing/2014/main" id="{559A6579-8C0C-4D44-A4C4-F09E69E99CC2}"/>
              </a:ext>
            </a:extLst>
          </p:cNvPr>
          <p:cNvSpPr/>
          <p:nvPr/>
        </p:nvSpPr>
        <p:spPr bwMode="auto">
          <a:xfrm>
            <a:off x="1583668" y="3898791"/>
            <a:ext cx="1476164" cy="198022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C719AF5-29AF-494E-9740-AB413EE824F9}"/>
              </a:ext>
            </a:extLst>
          </p:cNvPr>
          <p:cNvCxnSpPr/>
          <p:nvPr/>
        </p:nvCxnSpPr>
        <p:spPr bwMode="auto">
          <a:xfrm>
            <a:off x="539552" y="3898791"/>
            <a:ext cx="0" cy="230251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F630C118-D191-4FC6-9035-A9A56635CE87}"/>
                  </a:ext>
                </a:extLst>
              </p:cNvPr>
              <p:cNvSpPr txBox="1"/>
              <p:nvPr/>
            </p:nvSpPr>
            <p:spPr>
              <a:xfrm>
                <a:off x="316901" y="4689140"/>
                <a:ext cx="230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F630C118-D191-4FC6-9035-A9A56635C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01" y="4689140"/>
                <a:ext cx="230256" cy="276999"/>
              </a:xfrm>
              <a:prstGeom prst="rect">
                <a:avLst/>
              </a:prstGeom>
              <a:blipFill>
                <a:blip r:embed="rId3"/>
                <a:stretch>
                  <a:fillRect l="-18421" r="-18421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178B090F-C94A-4153-88E6-85807B9CD92F}"/>
              </a:ext>
            </a:extLst>
          </p:cNvPr>
          <p:cNvCxnSpPr>
            <a:stCxn id="12" idx="6"/>
          </p:cNvCxnSpPr>
          <p:nvPr/>
        </p:nvCxnSpPr>
        <p:spPr bwMode="auto">
          <a:xfrm flipV="1">
            <a:off x="3059832" y="4689140"/>
            <a:ext cx="0" cy="19976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4CDE30D2-BC03-42C1-AECE-983378AC479D}"/>
              </a:ext>
            </a:extLst>
          </p:cNvPr>
          <p:cNvCxnSpPr>
            <a:cxnSpLocks/>
          </p:cNvCxnSpPr>
          <p:nvPr/>
        </p:nvCxnSpPr>
        <p:spPr bwMode="auto">
          <a:xfrm>
            <a:off x="1593095" y="4689140"/>
            <a:ext cx="0" cy="19976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B9BC80C-B27A-47C1-B218-CE75DCFF0028}"/>
              </a:ext>
            </a:extLst>
          </p:cNvPr>
          <p:cNvSpPr txBox="1"/>
          <p:nvPr/>
        </p:nvSpPr>
        <p:spPr>
          <a:xfrm>
            <a:off x="3203848" y="46891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Accelerate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FE350E4-E4B0-4295-9365-7208A4C85CCC}"/>
              </a:ext>
            </a:extLst>
          </p:cNvPr>
          <p:cNvSpPr txBox="1"/>
          <p:nvPr/>
        </p:nvSpPr>
        <p:spPr>
          <a:xfrm>
            <a:off x="460310" y="519546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Decelerate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B6715201-724A-4B91-9850-1B180417134B}"/>
                  </a:ext>
                </a:extLst>
              </p:cNvPr>
              <p:cNvSpPr txBox="1"/>
              <p:nvPr/>
            </p:nvSpPr>
            <p:spPr>
              <a:xfrm>
                <a:off x="4860032" y="4077072"/>
                <a:ext cx="3816424" cy="177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Incompressible wave=Alfven wave</a:t>
                </a:r>
              </a:p>
              <a:p>
                <a:r>
                  <a:rPr lang="en-US" altLang="ja-JP" dirty="0"/>
                  <a:t> has no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acc>
                      <m:accPr>
                        <m:chr m:val="̇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altLang="ja-JP" dirty="0"/>
                  <a:t> along B.</a:t>
                </a:r>
              </a:p>
              <a:p>
                <a:r>
                  <a:rPr kumimoji="1" lang="en-US" altLang="ja-JP" dirty="0"/>
                  <a:t>No acceleration.</a:t>
                </a:r>
              </a:p>
              <a:p>
                <a:endParaRPr lang="en-US" altLang="ja-JP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in compressible wave induces</a:t>
                </a:r>
              </a:p>
              <a:p>
                <a:r>
                  <a:rPr lang="en-US" altLang="ja-JP" dirty="0"/>
                  <a:t> the change in E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B6715201-724A-4B91-9850-1B1804171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4077072"/>
                <a:ext cx="3816424" cy="1770998"/>
              </a:xfrm>
              <a:prstGeom prst="rect">
                <a:avLst/>
              </a:prstGeom>
              <a:blipFill>
                <a:blip r:embed="rId4"/>
                <a:stretch>
                  <a:fillRect l="-1278" t="-2069" r="-1438" b="-44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0061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Lorentz</a:t>
            </a:r>
            <a:r>
              <a:rPr lang="ja-JP" altLang="en-US" dirty="0"/>
              <a:t> </a:t>
            </a:r>
            <a:r>
              <a:rPr lang="en-US" altLang="ja-JP" dirty="0"/>
              <a:t>Transformation</a:t>
            </a:r>
            <a:endParaRPr kumimoji="1" lang="ja-JP" altLang="en-US" dirty="0"/>
          </a:p>
        </p:txBody>
      </p:sp>
      <p:sp>
        <p:nvSpPr>
          <p:cNvPr id="3" name="円/楕円 2"/>
          <p:cNvSpPr/>
          <p:nvPr/>
        </p:nvSpPr>
        <p:spPr bwMode="auto">
          <a:xfrm>
            <a:off x="1259632" y="1412776"/>
            <a:ext cx="1332148" cy="648072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右矢印 3"/>
          <p:cNvSpPr/>
          <p:nvPr/>
        </p:nvSpPr>
        <p:spPr bwMode="auto">
          <a:xfrm>
            <a:off x="2483768" y="1646802"/>
            <a:ext cx="360040" cy="18002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732111" y="1369803"/>
                <a:ext cx="2233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111" y="1369803"/>
                <a:ext cx="223394" cy="276999"/>
              </a:xfrm>
              <a:prstGeom prst="rect">
                <a:avLst/>
              </a:prstGeom>
              <a:blipFill rotWithShape="0">
                <a:blip r:embed="rId2"/>
                <a:stretch>
                  <a:fillRect l="-32432" r="-27027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矢印コネクタ 6"/>
          <p:cNvCxnSpPr/>
          <p:nvPr/>
        </p:nvCxnSpPr>
        <p:spPr bwMode="auto">
          <a:xfrm>
            <a:off x="1619672" y="1340768"/>
            <a:ext cx="1800200" cy="1800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テキスト ボックス 7"/>
          <p:cNvSpPr txBox="1"/>
          <p:nvPr/>
        </p:nvSpPr>
        <p:spPr>
          <a:xfrm>
            <a:off x="2339752" y="3140968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particle</a:t>
            </a:r>
            <a:endParaRPr kumimoji="1" lang="ja-JP" altLang="en-US" dirty="0"/>
          </a:p>
        </p:txBody>
      </p:sp>
      <p:cxnSp>
        <p:nvCxnSpPr>
          <p:cNvPr id="10" name="直線コネクタ 9"/>
          <p:cNvCxnSpPr/>
          <p:nvPr/>
        </p:nvCxnSpPr>
        <p:spPr bwMode="auto">
          <a:xfrm>
            <a:off x="719572" y="1718810"/>
            <a:ext cx="3168352" cy="18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555186" y="1888376"/>
                <a:ext cx="2135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186" y="1888376"/>
                <a:ext cx="213520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0000" r="-17143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955761" y="3380510"/>
                <a:ext cx="9699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61" y="3380510"/>
                <a:ext cx="96994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403" r="-3145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60423" y="3998965"/>
                <a:ext cx="16469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𝛾𝜀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𝛽𝜇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23" y="3998965"/>
                <a:ext cx="1646989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952" r="-3690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878270" y="4515506"/>
                <a:ext cx="2542043" cy="572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𝜇𝛽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70" y="4515506"/>
                <a:ext cx="2542043" cy="57265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4118610" y="1874087"/>
                <a:ext cx="3305007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kumimoji="1" lang="en-US" altLang="ja-JP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𝛽𝜇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610" y="1874087"/>
                <a:ext cx="3305007" cy="631648"/>
              </a:xfrm>
              <a:prstGeom prst="rect">
                <a:avLst/>
              </a:prstGeom>
              <a:blipFill rotWithShape="0">
                <a:blip r:embed="rId7"/>
                <a:stretch>
                  <a:fillRect l="-1661" b="-1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/>
          <p:cNvSpPr txBox="1"/>
          <p:nvPr/>
        </p:nvSpPr>
        <p:spPr>
          <a:xfrm>
            <a:off x="4388555" y="2771545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Non-</a:t>
            </a:r>
            <a:r>
              <a:rPr kumimoji="1" lang="en-US" altLang="ja-JP" dirty="0" err="1"/>
              <a:t>rela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4247964" y="3325634"/>
                <a:ext cx="170078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64" y="3325634"/>
                <a:ext cx="1700787" cy="299249"/>
              </a:xfrm>
              <a:prstGeom prst="rect">
                <a:avLst/>
              </a:prstGeom>
              <a:blipFill rotWithShape="0">
                <a:blip r:embed="rId8"/>
                <a:stretch>
                  <a:fillRect l="-717" t="-2041" r="-3943" b="-28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4578631" y="4030589"/>
                <a:ext cx="1039451" cy="557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31" y="4030589"/>
                <a:ext cx="1039451" cy="55720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4425424" y="4725477"/>
                <a:ext cx="2998193" cy="536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𝜀𝜀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424" y="4725477"/>
                <a:ext cx="2998193" cy="53604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14521B-D9B9-4DF1-B228-23792BBADD3D}"/>
              </a:ext>
            </a:extLst>
          </p:cNvPr>
          <p:cNvSpPr txBox="1"/>
          <p:nvPr/>
        </p:nvSpPr>
        <p:spPr>
          <a:xfrm>
            <a:off x="3362789" y="5589240"/>
            <a:ext cx="561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Pitch angle diffusion induces the energy diffusion.</a:t>
            </a:r>
          </a:p>
          <a:p>
            <a:r>
              <a:rPr lang="en-US" altLang="ja-JP" dirty="0"/>
              <a:t>It does not depend on the magnetic field.</a:t>
            </a:r>
            <a:endParaRPr kumimoji="1" lang="en-US" altLang="ja-JP" dirty="0"/>
          </a:p>
          <a:p>
            <a:r>
              <a:rPr lang="en-US" altLang="ja-JP" dirty="0"/>
              <a:t>Correct?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558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Energy Gain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6479230" y="1880828"/>
                <a:ext cx="8115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230" y="1880828"/>
                <a:ext cx="811569" cy="276999"/>
              </a:xfrm>
              <a:prstGeom prst="rect">
                <a:avLst/>
              </a:prstGeom>
              <a:blipFill>
                <a:blip r:embed="rId2"/>
                <a:stretch>
                  <a:fillRect l="-5263" r="-3759"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コネクタ 6"/>
          <p:cNvCxnSpPr/>
          <p:nvPr/>
        </p:nvCxnSpPr>
        <p:spPr bwMode="auto">
          <a:xfrm>
            <a:off x="1458124" y="3234127"/>
            <a:ext cx="47525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テキスト ボックス 7"/>
          <p:cNvSpPr txBox="1"/>
          <p:nvPr/>
        </p:nvSpPr>
        <p:spPr>
          <a:xfrm>
            <a:off x="342000" y="983294"/>
            <a:ext cx="5803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Magnetic Field does not change the particle energy.</a:t>
            </a:r>
          </a:p>
          <a:p>
            <a:r>
              <a:rPr kumimoji="1" lang="en-US" altLang="ja-JP" dirty="0"/>
              <a:t>In Shock Acceleration,</a:t>
            </a:r>
            <a:endParaRPr kumimoji="1" lang="ja-JP" altLang="en-US" dirty="0"/>
          </a:p>
        </p:txBody>
      </p:sp>
      <p:sp>
        <p:nvSpPr>
          <p:cNvPr id="15" name="フリーフォーム 14"/>
          <p:cNvSpPr/>
          <p:nvPr/>
        </p:nvSpPr>
        <p:spPr bwMode="auto">
          <a:xfrm>
            <a:off x="3483951" y="2950487"/>
            <a:ext cx="1107688" cy="498404"/>
          </a:xfrm>
          <a:custGeom>
            <a:avLst/>
            <a:gdLst>
              <a:gd name="connsiteX0" fmla="*/ 1107688 w 1107688"/>
              <a:gd name="connsiteY0" fmla="*/ 498404 h 498404"/>
              <a:gd name="connsiteX1" fmla="*/ 542693 w 1107688"/>
              <a:gd name="connsiteY1" fmla="*/ 316 h 498404"/>
              <a:gd name="connsiteX2" fmla="*/ 0 w 1107688"/>
              <a:gd name="connsiteY2" fmla="*/ 438931 h 49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7688" h="498404">
                <a:moveTo>
                  <a:pt x="1107688" y="498404"/>
                </a:moveTo>
                <a:cubicBezTo>
                  <a:pt x="917498" y="254316"/>
                  <a:pt x="727308" y="10228"/>
                  <a:pt x="542693" y="316"/>
                </a:cubicBezTo>
                <a:cubicBezTo>
                  <a:pt x="358078" y="-9596"/>
                  <a:pt x="179039" y="214667"/>
                  <a:pt x="0" y="43893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フリーフォーム 16"/>
          <p:cNvSpPr/>
          <p:nvPr/>
        </p:nvSpPr>
        <p:spPr bwMode="auto">
          <a:xfrm>
            <a:off x="2004556" y="2118164"/>
            <a:ext cx="3746810" cy="1360463"/>
          </a:xfrm>
          <a:custGeom>
            <a:avLst/>
            <a:gdLst>
              <a:gd name="connsiteX0" fmla="*/ 3746810 w 3746810"/>
              <a:gd name="connsiteY0" fmla="*/ 1360463 h 1360463"/>
              <a:gd name="connsiteX1" fmla="*/ 2059258 w 3746810"/>
              <a:gd name="connsiteY1" fmla="*/ 15 h 1360463"/>
              <a:gd name="connsiteX2" fmla="*/ 0 w 3746810"/>
              <a:gd name="connsiteY2" fmla="*/ 1338161 h 136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6810" h="1360463">
                <a:moveTo>
                  <a:pt x="3746810" y="1360463"/>
                </a:moveTo>
                <a:cubicBezTo>
                  <a:pt x="3215268" y="682097"/>
                  <a:pt x="2683726" y="3732"/>
                  <a:pt x="2059258" y="15"/>
                </a:cubicBezTo>
                <a:cubicBezTo>
                  <a:pt x="1434790" y="-3702"/>
                  <a:pt x="717395" y="667229"/>
                  <a:pt x="0" y="133816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74229" y="3494638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Low energy particle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00437" y="3284240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High energy particle</a:t>
            </a:r>
            <a:endParaRPr kumimoji="1" lang="ja-JP" altLang="en-US" dirty="0"/>
          </a:p>
        </p:txBody>
      </p:sp>
      <p:cxnSp>
        <p:nvCxnSpPr>
          <p:cNvPr id="21" name="直線矢印コネクタ 20"/>
          <p:cNvCxnSpPr/>
          <p:nvPr/>
        </p:nvCxnSpPr>
        <p:spPr bwMode="auto">
          <a:xfrm flipH="1">
            <a:off x="2004556" y="2798395"/>
            <a:ext cx="3990072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5418564" y="2445132"/>
                <a:ext cx="230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564" y="2445132"/>
                <a:ext cx="230256" cy="276999"/>
              </a:xfrm>
              <a:prstGeom prst="rect">
                <a:avLst/>
              </a:prstGeom>
              <a:blipFill>
                <a:blip r:embed="rId3"/>
                <a:stretch>
                  <a:fillRect l="-18421" r="-18421" b="-10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156CF3-C9F7-417A-98E3-D0D92ACA4D55}"/>
              </a:ext>
            </a:extLst>
          </p:cNvPr>
          <p:cNvSpPr txBox="1"/>
          <p:nvPr/>
        </p:nvSpPr>
        <p:spPr>
          <a:xfrm>
            <a:off x="6210652" y="2676412"/>
            <a:ext cx="319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Motional Electric Field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E1181E2-F8DA-48FA-BEB3-0E19C741DEB8}"/>
                  </a:ext>
                </a:extLst>
              </p:cNvPr>
              <p:cNvSpPr txBox="1"/>
              <p:nvPr/>
            </p:nvSpPr>
            <p:spPr>
              <a:xfrm>
                <a:off x="539551" y="4257092"/>
                <a:ext cx="8280921" cy="1488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On the other hand, in a wave-particle acceleration, the interaction timescale is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∥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1" lang="en-US" altLang="ja-JP" dirty="0"/>
                  <a:t>, which is independent of the particle energy.</a:t>
                </a:r>
              </a:p>
              <a:p>
                <a:endParaRPr lang="en-US" altLang="ja-JP" dirty="0"/>
              </a:p>
              <a:p>
                <a:r>
                  <a:rPr kumimoji="1" lang="en-US" altLang="ja-JP" dirty="0"/>
                  <a:t>But, the energy gain efficiency is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(Field change in one gyro cycle),</a:t>
                </a:r>
              </a:p>
              <a:p>
                <a:r>
                  <a:rPr lang="en-US" altLang="ja-JP" dirty="0"/>
                  <a:t> so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again.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E1181E2-F8DA-48FA-BEB3-0E19C741D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1" y="4257092"/>
                <a:ext cx="8280921" cy="1488164"/>
              </a:xfrm>
              <a:prstGeom prst="rect">
                <a:avLst/>
              </a:prstGeom>
              <a:blipFill>
                <a:blip r:embed="rId4"/>
                <a:stretch>
                  <a:fillRect l="-663" t="-2049" b="-49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4362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9F5C04-9361-4186-863F-60B6DE74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Fraction of particles in resonant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EF1B9DA-AA09-4CC6-B975-FAB08FBA943E}"/>
                  </a:ext>
                </a:extLst>
              </p:cNvPr>
              <p:cNvSpPr txBox="1"/>
              <p:nvPr/>
            </p:nvSpPr>
            <p:spPr>
              <a:xfrm>
                <a:off x="395536" y="1160748"/>
                <a:ext cx="7668852" cy="786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In general,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lang="en-US" altLang="ja-JP" dirty="0"/>
                  <a:t>To resonate, the pitch angle should be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kumimoji="1" lang="en-US" altLang="ja-JP" dirty="0"/>
                  <a:t>.</a:t>
                </a:r>
              </a:p>
              <a:p>
                <a:r>
                  <a:rPr lang="en-US" altLang="ja-JP" dirty="0"/>
                  <a:t>Very small fraction?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EF1B9DA-AA09-4CC6-B975-FAB08FBA9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160748"/>
                <a:ext cx="7668852" cy="786306"/>
              </a:xfrm>
              <a:prstGeom prst="rect">
                <a:avLst/>
              </a:prstGeom>
              <a:blipFill>
                <a:blip r:embed="rId2"/>
                <a:stretch>
                  <a:fillRect l="-715" t="-2326" b="-108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0CB6C2-234F-4CD9-94F5-C00278572E18}"/>
              </a:ext>
            </a:extLst>
          </p:cNvPr>
          <p:cNvSpPr txBox="1"/>
          <p:nvPr/>
        </p:nvSpPr>
        <p:spPr>
          <a:xfrm>
            <a:off x="458014" y="2231576"/>
            <a:ext cx="441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Resonance broadening by Mirror Force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E12E6E5C-8C8D-45B1-9B5C-0F2C28FF96F1}"/>
                  </a:ext>
                </a:extLst>
              </p:cNvPr>
              <p:cNvSpPr txBox="1"/>
              <p:nvPr/>
            </p:nvSpPr>
            <p:spPr>
              <a:xfrm>
                <a:off x="791580" y="2726946"/>
                <a:ext cx="1635384" cy="5580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acc>
                        <m:accPr>
                          <m:chr m:val="̇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E12E6E5C-8C8D-45B1-9B5C-0F2C28FF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80" y="2726946"/>
                <a:ext cx="1635384" cy="5580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FC0CE12D-C721-4A9A-89CE-6802399C05A0}"/>
              </a:ext>
            </a:extLst>
          </p:cNvPr>
          <p:cNvCxnSpPr/>
          <p:nvPr/>
        </p:nvCxnSpPr>
        <p:spPr bwMode="auto">
          <a:xfrm>
            <a:off x="3239852" y="4298613"/>
            <a:ext cx="219624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0056A3B1-6009-4DC5-BF94-2433F8B9E367}"/>
              </a:ext>
            </a:extLst>
          </p:cNvPr>
          <p:cNvCxnSpPr/>
          <p:nvPr/>
        </p:nvCxnSpPr>
        <p:spPr bwMode="auto">
          <a:xfrm flipV="1">
            <a:off x="3239852" y="2816062"/>
            <a:ext cx="0" cy="14825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C97B488-E63B-4CC4-A152-13B1654CEE55}"/>
              </a:ext>
            </a:extLst>
          </p:cNvPr>
          <p:cNvCxnSpPr/>
          <p:nvPr/>
        </p:nvCxnSpPr>
        <p:spPr bwMode="auto">
          <a:xfrm flipV="1">
            <a:off x="3239852" y="3578533"/>
            <a:ext cx="1584176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A539C34-4271-47BF-9CD0-74B55E4D325E}"/>
                  </a:ext>
                </a:extLst>
              </p:cNvPr>
              <p:cNvSpPr txBox="1"/>
              <p:nvPr/>
            </p:nvSpPr>
            <p:spPr>
              <a:xfrm>
                <a:off x="3959932" y="3979642"/>
                <a:ext cx="54425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A539C34-4271-47BF-9CD0-74B55E4D3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932" y="3979642"/>
                <a:ext cx="544252" cy="276999"/>
              </a:xfrm>
              <a:prstGeom prst="rect">
                <a:avLst/>
              </a:prstGeom>
              <a:blipFill>
                <a:blip r:embed="rId4"/>
                <a:stretch>
                  <a:fillRect l="-6742" r="-1124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4738916-C0D0-4107-8444-A582B8143B66}"/>
                  </a:ext>
                </a:extLst>
              </p:cNvPr>
              <p:cNvSpPr txBox="1"/>
              <p:nvPr/>
            </p:nvSpPr>
            <p:spPr>
              <a:xfrm>
                <a:off x="5527727" y="4160113"/>
                <a:ext cx="326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4738916-C0D0-4107-8444-A582B8143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727" y="4160113"/>
                <a:ext cx="326435" cy="276999"/>
              </a:xfrm>
              <a:prstGeom prst="rect">
                <a:avLst/>
              </a:prstGeom>
              <a:blipFill>
                <a:blip r:embed="rId5"/>
                <a:stretch>
                  <a:fillRect l="-15094" r="-1887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曲線コネクタ 19">
            <a:extLst>
              <a:ext uri="{FF2B5EF4-FFF2-40B4-BE49-F238E27FC236}">
                <a16:creationId xmlns:a16="http://schemas.microsoft.com/office/drawing/2014/main" id="{1A7DA0E0-081D-44B6-8A51-5F52E58890D5}"/>
              </a:ext>
            </a:extLst>
          </p:cNvPr>
          <p:cNvCxnSpPr/>
          <p:nvPr/>
        </p:nvCxnSpPr>
        <p:spPr bwMode="auto">
          <a:xfrm rot="10800000">
            <a:off x="3326430" y="3100137"/>
            <a:ext cx="1101555" cy="645984"/>
          </a:xfrm>
          <a:prstGeom prst="curvedConnector3">
            <a:avLst>
              <a:gd name="adj1" fmla="val -39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CF0E06E-4E08-4E42-A77C-20C5C81D8237}"/>
                  </a:ext>
                </a:extLst>
              </p:cNvPr>
              <p:cNvSpPr txBox="1"/>
              <p:nvPr/>
            </p:nvSpPr>
            <p:spPr>
              <a:xfrm>
                <a:off x="901176" y="4207153"/>
                <a:ext cx="1325876" cy="5601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CF0E06E-4E08-4E42-A77C-20C5C81D8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76" y="4207153"/>
                <a:ext cx="1325876" cy="5601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FF4DEEC-7CB2-4BF1-8332-8CB9E8C0BDBA}"/>
                  </a:ext>
                </a:extLst>
              </p:cNvPr>
              <p:cNvSpPr txBox="1"/>
              <p:nvPr/>
            </p:nvSpPr>
            <p:spPr>
              <a:xfrm>
                <a:off x="4077052" y="4659557"/>
                <a:ext cx="2110065" cy="569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e>
                      </m:func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FF4DEEC-7CB2-4BF1-8332-8CB9E8C0B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052" y="4659557"/>
                <a:ext cx="2110065" cy="5696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9202A7-0F21-46ED-9743-96BE8F17EF29}"/>
              </a:ext>
            </a:extLst>
          </p:cNvPr>
          <p:cNvSpPr txBox="1"/>
          <p:nvPr/>
        </p:nvSpPr>
        <p:spPr>
          <a:xfrm flipH="1">
            <a:off x="1161335" y="5733256"/>
            <a:ext cx="441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Let’s verify with a simulation.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4205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Test Particle Simulation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434965"/>
            <a:ext cx="3608471" cy="265021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45487" y="1322813"/>
            <a:ext cx="3964547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Particle injection in MHD simulations,</a:t>
            </a:r>
          </a:p>
          <a:p>
            <a:r>
              <a:rPr lang="en-US" altLang="ja-JP" sz="1662" dirty="0"/>
              <a:t>where the slow-mode is dominant (?).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2225959" y="3114996"/>
                <a:ext cx="1091709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𝐸𝐸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959" y="3114996"/>
                <a:ext cx="1091709" cy="255776"/>
              </a:xfrm>
              <a:prstGeom prst="rect">
                <a:avLst/>
              </a:prstGeom>
              <a:blipFill>
                <a:blip r:embed="rId3"/>
                <a:stretch>
                  <a:fillRect l="-2793" r="-559" b="-1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/>
          <p:cNvSpPr txBox="1"/>
          <p:nvPr/>
        </p:nvSpPr>
        <p:spPr>
          <a:xfrm>
            <a:off x="127385" y="1023726"/>
            <a:ext cx="143340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Lynn+ 2014</a:t>
            </a:r>
            <a:endParaRPr lang="ja-JP" altLang="en-US" sz="1662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469" y="2279174"/>
            <a:ext cx="4513578" cy="332884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F20BE1-CE7F-40A7-B09D-FA285CCCA6AD}"/>
              </a:ext>
            </a:extLst>
          </p:cNvPr>
          <p:cNvSpPr txBox="1"/>
          <p:nvPr/>
        </p:nvSpPr>
        <p:spPr>
          <a:xfrm>
            <a:off x="418154" y="5985284"/>
            <a:ext cx="631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Multiple Wave modes in MHD simulations.</a:t>
            </a:r>
          </a:p>
          <a:p>
            <a:r>
              <a:rPr lang="en-US" altLang="ja-JP" dirty="0"/>
              <a:t>Physically ambiguous.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0865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Electron Index in Fermi</a:t>
            </a:r>
            <a:r>
              <a:rPr lang="ja-JP" altLang="en-US" dirty="0"/>
              <a:t> </a:t>
            </a:r>
            <a:r>
              <a:rPr lang="en-US" altLang="ja-JP" dirty="0"/>
              <a:t>BL Lacs</a:t>
            </a:r>
            <a:endParaRPr lang="ja-JP" altLang="en-US" dirty="0"/>
          </a:p>
        </p:txBody>
      </p:sp>
      <p:pic>
        <p:nvPicPr>
          <p:cNvPr id="8195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78"/>
          <a:stretch>
            <a:fillRect/>
          </a:stretch>
        </p:blipFill>
        <p:spPr bwMode="auto">
          <a:xfrm>
            <a:off x="16120" y="1063870"/>
            <a:ext cx="2628900" cy="490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6" y="1493228"/>
            <a:ext cx="2406162" cy="2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テキスト ボックス 4"/>
          <p:cNvSpPr txBox="1">
            <a:spLocks noChangeArrowheads="1"/>
          </p:cNvSpPr>
          <p:nvPr/>
        </p:nvSpPr>
        <p:spPr bwMode="auto">
          <a:xfrm>
            <a:off x="2772508" y="1063870"/>
            <a:ext cx="689612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/>
              <a:t>Yan+</a:t>
            </a:r>
            <a:endParaRPr lang="ja-JP" altLang="en-US" sz="1662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905" y="3229708"/>
            <a:ext cx="6034454" cy="320333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8199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36" y="291612"/>
            <a:ext cx="3864220" cy="287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872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778" y="3343111"/>
            <a:ext cx="2499093" cy="1813204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513380" y="3446732"/>
            <a:ext cx="1984020" cy="1403457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992774" y="1642814"/>
            <a:ext cx="1909674" cy="1369463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4266632" y="1652377"/>
            <a:ext cx="2789378" cy="1769207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 bwMode="auto">
          <a:xfrm>
            <a:off x="5429709" y="3421584"/>
            <a:ext cx="0" cy="3077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直線矢印コネクタ 47"/>
          <p:cNvCxnSpPr/>
          <p:nvPr/>
        </p:nvCxnSpPr>
        <p:spPr bwMode="auto">
          <a:xfrm>
            <a:off x="6760666" y="2400070"/>
            <a:ext cx="523938" cy="131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テキスト ボックス 48"/>
          <p:cNvSpPr txBox="1"/>
          <p:nvPr/>
        </p:nvSpPr>
        <p:spPr>
          <a:xfrm>
            <a:off x="7056010" y="3057511"/>
            <a:ext cx="124585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Projection</a:t>
            </a:r>
            <a:endParaRPr lang="ja-JP" altLang="en-US" sz="1662" dirty="0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" y="4093360"/>
            <a:ext cx="2215662" cy="216642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32" y="4083322"/>
            <a:ext cx="2215662" cy="216642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" y="1365934"/>
            <a:ext cx="2215662" cy="216642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32" y="1363211"/>
            <a:ext cx="2215662" cy="21664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Test particle </a:t>
            </a:r>
            <a:r>
              <a:rPr lang="en-US" altLang="ja-JP" dirty="0"/>
              <a:t>simulation in pure linear </a:t>
            </a:r>
            <a:r>
              <a:rPr kumimoji="1" lang="en-US" altLang="ja-JP" dirty="0"/>
              <a:t>Waves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7657" y="887240"/>
            <a:ext cx="774571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15" dirty="0"/>
              <a:t>Fast</a:t>
            </a:r>
            <a:endParaRPr lang="ja-JP" altLang="en-US" sz="221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104889" y="1076063"/>
                <a:ext cx="200376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889" y="1076063"/>
                <a:ext cx="200376" cy="255776"/>
              </a:xfrm>
              <a:prstGeom prst="rect">
                <a:avLst/>
              </a:prstGeom>
              <a:blipFill>
                <a:blip r:embed="rId10"/>
                <a:stretch>
                  <a:fillRect l="-9091" r="-9091" b="-48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3332439" y="1089316"/>
                <a:ext cx="349455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439" y="1089316"/>
                <a:ext cx="349455" cy="255776"/>
              </a:xfrm>
              <a:prstGeom prst="rect">
                <a:avLst/>
              </a:prstGeom>
              <a:blipFill>
                <a:blip r:embed="rId11"/>
                <a:stretch>
                  <a:fillRect l="-12281" r="-12281" b="-1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96611" y="3813521"/>
                <a:ext cx="1214115" cy="279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662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ja-JP" altLang="en-US" sz="1662" b="1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11" y="3813521"/>
                <a:ext cx="1214115" cy="279564"/>
              </a:xfrm>
              <a:prstGeom prst="rect">
                <a:avLst/>
              </a:prstGeom>
              <a:blipFill>
                <a:blip r:embed="rId12"/>
                <a:stretch>
                  <a:fillRect l="-3015" r="-1005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874851" y="3809329"/>
                <a:ext cx="139275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∝∼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851" y="3809329"/>
                <a:ext cx="1392754" cy="255776"/>
              </a:xfrm>
              <a:prstGeom prst="rect">
                <a:avLst/>
              </a:prstGeom>
              <a:blipFill>
                <a:blip r:embed="rId13"/>
                <a:stretch>
                  <a:fillRect l="-2632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6288014" y="5932513"/>
                <a:ext cx="2819041" cy="511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=10, 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=10−20</m:t>
                    </m:r>
                  </m:oMath>
                </a14:m>
                <a:r>
                  <a:rPr lang="en-US" altLang="ja-JP" sz="1662" dirty="0"/>
                  <a:t>, 10 mode</a:t>
                </a:r>
              </a:p>
              <a:p>
                <a:r>
                  <a:rPr lang="en-US" altLang="ja-JP" sz="1662" dirty="0"/>
                  <a:t>Kolmogorov</a:t>
                </a:r>
                <a:endParaRPr lang="ja-JP" altLang="en-US" sz="1662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014" y="5932513"/>
                <a:ext cx="2819041" cy="511550"/>
              </a:xfrm>
              <a:prstGeom prst="rect">
                <a:avLst/>
              </a:prstGeom>
              <a:blipFill>
                <a:blip r:embed="rId14"/>
                <a:stretch>
                  <a:fillRect l="-4536" t="-15476" r="-3456"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2048391" y="3454237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91" y="3454237"/>
                <a:ext cx="190821" cy="255776"/>
              </a:xfrm>
              <a:prstGeom prst="rect">
                <a:avLst/>
              </a:prstGeom>
              <a:blipFill>
                <a:blip r:embed="rId15"/>
                <a:stretch>
                  <a:fillRect l="-9677" r="-9677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20285" y="116472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5" y="1164726"/>
                <a:ext cx="176780" cy="255776"/>
              </a:xfrm>
              <a:prstGeom prst="rect">
                <a:avLst/>
              </a:prstGeom>
              <a:blipFill>
                <a:blip r:embed="rId16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/>
              <p:cNvSpPr txBox="1"/>
              <p:nvPr/>
            </p:nvSpPr>
            <p:spPr>
              <a:xfrm>
                <a:off x="4391681" y="3444922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5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681" y="3444922"/>
                <a:ext cx="190821" cy="255776"/>
              </a:xfrm>
              <a:prstGeom prst="rect">
                <a:avLst/>
              </a:prstGeom>
              <a:blipFill>
                <a:blip r:embed="rId17"/>
                <a:stretch>
                  <a:fillRect l="-9375" r="-6250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318167" y="1185546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167" y="1185546"/>
                <a:ext cx="176780" cy="255776"/>
              </a:xfrm>
              <a:prstGeom prst="rect">
                <a:avLst/>
              </a:prstGeom>
              <a:blipFill>
                <a:blip r:embed="rId18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/>
              <p:cNvSpPr txBox="1"/>
              <p:nvPr/>
            </p:nvSpPr>
            <p:spPr>
              <a:xfrm>
                <a:off x="2048391" y="6207133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5" name="テキスト ボックス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91" y="6207133"/>
                <a:ext cx="190821" cy="255776"/>
              </a:xfrm>
              <a:prstGeom prst="rect">
                <a:avLst/>
              </a:prstGeom>
              <a:blipFill>
                <a:blip r:embed="rId19"/>
                <a:stretch>
                  <a:fillRect l="-9677" r="-9677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4391681" y="6197818"/>
                <a:ext cx="190821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681" y="6197818"/>
                <a:ext cx="190821" cy="255776"/>
              </a:xfrm>
              <a:prstGeom prst="rect">
                <a:avLst/>
              </a:prstGeom>
              <a:blipFill>
                <a:blip r:embed="rId20"/>
                <a:stretch>
                  <a:fillRect l="-9375" r="-6250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44349" y="388182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9" y="3881825"/>
                <a:ext cx="176780" cy="255776"/>
              </a:xfrm>
              <a:prstGeom prst="rect">
                <a:avLst/>
              </a:prstGeom>
              <a:blipFill>
                <a:blip r:embed="rId21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2342231" y="3902645"/>
                <a:ext cx="176780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231" y="3902645"/>
                <a:ext cx="176780" cy="255776"/>
              </a:xfrm>
              <a:prstGeom prst="rect">
                <a:avLst/>
              </a:prstGeom>
              <a:blipFill>
                <a:blip r:embed="rId22"/>
                <a:stretch>
                  <a:fillRect l="-10345" r="-10345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5963262" y="1129167"/>
            <a:ext cx="192552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High-beta plasma</a:t>
            </a:r>
            <a:endParaRPr lang="ja-JP" altLang="en-US" sz="1662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61321" y="5254408"/>
            <a:ext cx="256512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 err="1"/>
              <a:t>Teraki</a:t>
            </a:r>
            <a:r>
              <a:rPr lang="en-US" altLang="ja-JP" sz="1662" dirty="0"/>
              <a:t> &amp; Asano in prep.</a:t>
            </a:r>
            <a:endParaRPr lang="ja-JP" altLang="en-US" sz="1662" dirty="0"/>
          </a:p>
        </p:txBody>
      </p:sp>
    </p:spTree>
    <p:extLst>
      <p:ext uri="{BB962C8B-B14F-4D97-AF65-F5344CB8AC3E}">
        <p14:creationId xmlns:p14="http://schemas.microsoft.com/office/powerpoint/2010/main" val="3963786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Wave Description in Simulation with linear waves.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84" y="872716"/>
            <a:ext cx="1595925" cy="50544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8" y="1448780"/>
            <a:ext cx="1712700" cy="8942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88" y="2357496"/>
            <a:ext cx="1712700" cy="84564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76" y="3320988"/>
            <a:ext cx="2335500" cy="84564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34" y="4823079"/>
            <a:ext cx="2296575" cy="42768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08624" y="446898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Alfve</a:t>
            </a:r>
            <a:r>
              <a:rPr lang="en-US" altLang="ja-JP" dirty="0"/>
              <a:t>n wave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2170" y="1137268"/>
            <a:ext cx="5901830" cy="67147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242170" y="872716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Fast and Slow waves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572076" y="3605308"/>
                <a:ext cx="4744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076" y="3605308"/>
                <a:ext cx="474489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7692" r="-7692" b="-130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2170" y="2219504"/>
            <a:ext cx="2101950" cy="40824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213590" y="1850172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Fluid Velocity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3306" y="2999150"/>
            <a:ext cx="5234494" cy="74465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226558" y="2669175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Dispersion relation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6614" y="3887474"/>
            <a:ext cx="1284525" cy="42768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4333" y="4344527"/>
            <a:ext cx="2488752" cy="117937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8144" y="5406147"/>
            <a:ext cx="2537031" cy="586010"/>
          </a:xfrm>
          <a:prstGeom prst="rect">
            <a:avLst/>
          </a:prstGeom>
        </p:spPr>
      </p:pic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F134D62-A304-4A04-9181-226CA4ADE90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79812" y="4344527"/>
            <a:ext cx="0" cy="20007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B5244143-8992-48DB-A027-507BC5E052E6}"/>
                  </a:ext>
                </a:extLst>
              </p:cNvPr>
              <p:cNvSpPr txBox="1"/>
              <p:nvPr/>
            </p:nvSpPr>
            <p:spPr>
              <a:xfrm>
                <a:off x="2616190" y="4308362"/>
                <a:ext cx="1931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B5244143-8992-48DB-A027-507BC5E05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190" y="4308362"/>
                <a:ext cx="193130" cy="276999"/>
              </a:xfrm>
              <a:prstGeom prst="rect">
                <a:avLst/>
              </a:prstGeom>
              <a:blipFill>
                <a:blip r:embed="rId14"/>
                <a:stretch>
                  <a:fillRect l="-12500" t="-22222" r="-118750"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877D5C15-BBC0-46F1-B898-001DA83AC6B8}"/>
              </a:ext>
            </a:extLst>
          </p:cNvPr>
          <p:cNvCxnSpPr/>
          <p:nvPr/>
        </p:nvCxnSpPr>
        <p:spPr bwMode="auto">
          <a:xfrm flipV="1">
            <a:off x="2877789" y="4823079"/>
            <a:ext cx="578087" cy="1522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91E0EAA5-9637-41E7-92C2-04602DE092B1}"/>
                  </a:ext>
                </a:extLst>
              </p:cNvPr>
              <p:cNvSpPr txBox="1"/>
              <p:nvPr/>
            </p:nvSpPr>
            <p:spPr>
              <a:xfrm>
                <a:off x="3108433" y="4823079"/>
                <a:ext cx="210314" cy="291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91E0EAA5-9637-41E7-92C2-04602DE09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433" y="4823079"/>
                <a:ext cx="210314" cy="291811"/>
              </a:xfrm>
              <a:prstGeom prst="rect">
                <a:avLst/>
              </a:prstGeom>
              <a:blipFill>
                <a:blip r:embed="rId15"/>
                <a:stretch>
                  <a:fillRect l="-23529" t="-14583" r="-61765" b="-104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3EE886B-E388-40CA-A9C1-A954F66BB744}"/>
              </a:ext>
            </a:extLst>
          </p:cNvPr>
          <p:cNvCxnSpPr>
            <a:cxnSpLocks/>
          </p:cNvCxnSpPr>
          <p:nvPr/>
        </p:nvCxnSpPr>
        <p:spPr bwMode="auto">
          <a:xfrm>
            <a:off x="2877789" y="6345325"/>
            <a:ext cx="578087" cy="2814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376A2935-C9A3-4D3A-84E3-E4CA55F0D5E8}"/>
                  </a:ext>
                </a:extLst>
              </p:cNvPr>
              <p:cNvSpPr txBox="1"/>
              <p:nvPr/>
            </p:nvSpPr>
            <p:spPr>
              <a:xfrm>
                <a:off x="3249961" y="6216312"/>
                <a:ext cx="213520" cy="2887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376A2935-C9A3-4D3A-84E3-E4CA55F0D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961" y="6216312"/>
                <a:ext cx="213520" cy="288733"/>
              </a:xfrm>
              <a:prstGeom prst="rect">
                <a:avLst/>
              </a:prstGeom>
              <a:blipFill>
                <a:blip r:embed="rId16"/>
                <a:stretch>
                  <a:fillRect l="-20000" t="-23404" r="-80000" b="-106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図 19">
            <a:extLst>
              <a:ext uri="{FF2B5EF4-FFF2-40B4-BE49-F238E27FC236}">
                <a16:creationId xmlns:a16="http://schemas.microsoft.com/office/drawing/2014/main" id="{53B33331-AAE3-49AA-B71E-0F6AAC7F6B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200" y="6216312"/>
            <a:ext cx="4317600" cy="3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53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CCDF7-BF69-4F12-BB3B-D8BE824B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Field Description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5762134-0FA2-48E4-BAB7-FD9712FEB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2220768"/>
            <a:ext cx="3835725" cy="2851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AE83165-9CDF-4CFF-97D5-6A69B1C16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88" y="2609499"/>
            <a:ext cx="3315300" cy="188983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FA7BD8-B095-4CB1-AC29-3D9206B1B96F}"/>
              </a:ext>
            </a:extLst>
          </p:cNvPr>
          <p:cNvSpPr txBox="1"/>
          <p:nvPr/>
        </p:nvSpPr>
        <p:spPr>
          <a:xfrm>
            <a:off x="407698" y="1791696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Induction eq.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934884-13A8-467F-A44A-9491456A0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08" y="992449"/>
            <a:ext cx="3411675" cy="8168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77D3A79-CBC3-4C1D-B43A-A8E0B2D79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25" y="5193196"/>
            <a:ext cx="3951375" cy="86516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8BCBD1-F6C0-41AA-898C-937C2247C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1708112"/>
            <a:ext cx="2216625" cy="5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67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Pitch angle diffusion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1052736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Due to Mirror</a:t>
            </a:r>
            <a:r>
              <a:rPr kumimoji="1" lang="ja-JP" altLang="en-US" dirty="0"/>
              <a:t> </a:t>
            </a:r>
            <a:r>
              <a:rPr kumimoji="1" lang="en-US" altLang="ja-JP" dirty="0"/>
              <a:t>Force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22067"/>
            <a:ext cx="6876764" cy="4974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516216" y="980728"/>
                <a:ext cx="1149481" cy="6659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980728"/>
                <a:ext cx="1149481" cy="6659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34515FB-B0BD-40F4-B599-5F7710CB2C73}"/>
              </a:ext>
            </a:extLst>
          </p:cNvPr>
          <p:cNvCxnSpPr>
            <a:cxnSpLocks/>
          </p:cNvCxnSpPr>
          <p:nvPr/>
        </p:nvCxnSpPr>
        <p:spPr bwMode="auto">
          <a:xfrm flipH="1">
            <a:off x="7090956" y="3870339"/>
            <a:ext cx="281858" cy="987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078E029-2B63-48C8-95CA-B2E02327C4DD}"/>
                  </a:ext>
                </a:extLst>
              </p:cNvPr>
              <p:cNvSpPr txBox="1"/>
              <p:nvPr/>
            </p:nvSpPr>
            <p:spPr>
              <a:xfrm>
                <a:off x="7372814" y="3584476"/>
                <a:ext cx="1071254" cy="301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ph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078E029-2B63-48C8-95CA-B2E02327C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814" y="3584476"/>
                <a:ext cx="1071254" cy="301686"/>
              </a:xfrm>
              <a:prstGeom prst="rect">
                <a:avLst/>
              </a:prstGeom>
              <a:blipFill>
                <a:blip r:embed="rId4"/>
                <a:stretch>
                  <a:fillRect l="-3409" r="-1136" b="-306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6769BC8-286D-4DF6-8449-D37038C8F913}"/>
                  </a:ext>
                </a:extLst>
              </p:cNvPr>
              <p:cNvSpPr txBox="1"/>
              <p:nvPr/>
            </p:nvSpPr>
            <p:spPr>
              <a:xfrm>
                <a:off x="7224444" y="2748626"/>
                <a:ext cx="1735860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1/</m:t>
                      </m:r>
                      <m:rad>
                        <m:radPr>
                          <m:deg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6769BC8-286D-4DF6-8449-D37038C8F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444" y="2748626"/>
                <a:ext cx="1735860" cy="563680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CA1B6FF-B7C8-4823-8BFE-B8B4B210F928}"/>
              </a:ext>
            </a:extLst>
          </p:cNvPr>
          <p:cNvCxnSpPr>
            <a:cxnSpLocks/>
          </p:cNvCxnSpPr>
          <p:nvPr/>
        </p:nvCxnSpPr>
        <p:spPr bwMode="auto">
          <a:xfrm flipH="1">
            <a:off x="7020272" y="3195817"/>
            <a:ext cx="352542" cy="2331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46104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Enrgy</a:t>
            </a:r>
            <a:r>
              <a:rPr kumimoji="1" lang="en-US" altLang="ja-JP" dirty="0"/>
              <a:t> diffusion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524" y="1052736"/>
            <a:ext cx="394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Energy gain by the TTD resonance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2F9CB97-58E9-4A28-A589-75A9C711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1556792"/>
            <a:ext cx="6208052" cy="488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9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44724"/>
            <a:ext cx="7941001" cy="540906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Energy Diffusion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37E81E-055C-48A3-836B-E74B3C64820D}"/>
              </a:ext>
            </a:extLst>
          </p:cNvPr>
          <p:cNvSpPr txBox="1"/>
          <p:nvPr/>
        </p:nvSpPr>
        <p:spPr>
          <a:xfrm>
            <a:off x="1366976" y="6277132"/>
            <a:ext cx="738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Significant fraction of particles diffuses in the energy space.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2794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FFAEF4-034F-431B-83D4-C1BF0E4E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Diffusion coefficient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7D5EACE-D6AD-4BA0-A0E0-368B8A134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204" y="4488683"/>
            <a:ext cx="3250903" cy="9001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1C0A71-B309-4670-8723-787F498AA0FA}"/>
              </a:ext>
            </a:extLst>
          </p:cNvPr>
          <p:cNvSpPr txBox="1"/>
          <p:nvPr/>
        </p:nvSpPr>
        <p:spPr>
          <a:xfrm>
            <a:off x="439662" y="1353734"/>
            <a:ext cx="306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Diffusion by mirror force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9B49E7A-5579-4A02-B625-5861F2F15726}"/>
                  </a:ext>
                </a:extLst>
              </p:cNvPr>
              <p:cNvSpPr txBox="1"/>
              <p:nvPr/>
            </p:nvSpPr>
            <p:spPr>
              <a:xfrm>
                <a:off x="195242" y="4660837"/>
                <a:ext cx="1546962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𝜇𝜇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9B49E7A-5579-4A02-B625-5861F2F15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42" y="4660837"/>
                <a:ext cx="1546962" cy="5557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4BB05084-ADF8-4D3E-9223-7BA67C339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983051"/>
            <a:ext cx="2158800" cy="319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D582C83-BEA8-4723-A119-629B52929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86" y="1919632"/>
            <a:ext cx="3720075" cy="5751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E235626-578D-438B-AB83-88298F9A7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32" y="2611362"/>
            <a:ext cx="1137225" cy="638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EFFF4FB-927D-4EE8-9EBF-E4EFF9B4D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662" y="3378263"/>
            <a:ext cx="2332275" cy="6815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F51A2A9-D497-48C5-AC34-9BFFFFEE6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723" y="5718482"/>
            <a:ext cx="1522725" cy="5655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49FC312-8892-4274-A8B9-C459CD8FEA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5916" y="2369317"/>
            <a:ext cx="5184975" cy="638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07D9A41-98A2-490C-B1F9-34D98ADAD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1940" y="3252242"/>
            <a:ext cx="4471800" cy="700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C18B582-C8CE-4A6A-A7F5-DAF67FC1B010}"/>
                  </a:ext>
                </a:extLst>
              </p:cNvPr>
              <p:cNvSpPr txBox="1"/>
              <p:nvPr/>
            </p:nvSpPr>
            <p:spPr>
              <a:xfrm>
                <a:off x="6156176" y="4350183"/>
                <a:ext cx="983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C18B582-C8CE-4A6A-A7F5-DAF67FC1B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4350183"/>
                <a:ext cx="983154" cy="276999"/>
              </a:xfrm>
              <a:prstGeom prst="rect">
                <a:avLst/>
              </a:prstGeom>
              <a:blipFill>
                <a:blip r:embed="rId11"/>
                <a:stretch>
                  <a:fillRect l="-4348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00AE353C-48AF-41E6-92FB-0A66ED996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4265" y="5718482"/>
            <a:ext cx="5127150" cy="67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9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Hard Sphere-like diffusion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8" y="908720"/>
            <a:ext cx="5994451" cy="79704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808820"/>
            <a:ext cx="6407702" cy="4806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292080" y="1988840"/>
                <a:ext cx="34035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=0.1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ja-JP" dirty="0"/>
                  <a:t>(weak </a:t>
                </a:r>
                <a:r>
                  <a:rPr kumimoji="1" lang="en-US" altLang="ja-JP" dirty="0" err="1"/>
                  <a:t>turb</a:t>
                </a:r>
                <a:r>
                  <a:rPr kumimoji="1" lang="en-US" altLang="ja-JP" dirty="0"/>
                  <a:t>.)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988840"/>
                <a:ext cx="340356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792" t="-32609" r="-3943" b="-456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594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Dependence </a:t>
            </a:r>
            <a:r>
              <a:rPr lang="en-US" altLang="ja-JP" dirty="0"/>
              <a:t>on </a:t>
            </a:r>
            <a:r>
              <a:rPr kumimoji="1" lang="en-US" altLang="ja-JP" dirty="0"/>
              <a:t>Parameters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160748"/>
            <a:ext cx="6285237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1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Consistent with Blazar model?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431540" y="1343034"/>
                <a:ext cx="3605474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=0.16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=2.1×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@</m:t>
                      </m:r>
                      <m:r>
                        <m:rPr>
                          <m:sty m:val="p"/>
                        </m:rPr>
                        <a:rPr lang="en-US" altLang="ja-JP" sz="1662">
                          <a:latin typeface="Cambria Math" panose="02040503050406030204" pitchFamily="18" charset="0"/>
                        </a:rPr>
                        <m:t>TeV</m:t>
                      </m:r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1343034"/>
                <a:ext cx="3605474" cy="255776"/>
              </a:xfrm>
              <a:prstGeom prst="rect">
                <a:avLst/>
              </a:prstGeom>
              <a:blipFill>
                <a:blip r:embed="rId2"/>
                <a:stretch>
                  <a:fillRect l="-1015" r="-1354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431540" y="1727066"/>
                <a:ext cx="3280898" cy="255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𝐸𝐸</m:t>
                          </m:r>
                        </m:sub>
                      </m:sSub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62">
                          <a:latin typeface="Cambria Math" panose="02040503050406030204" pitchFamily="18" charset="0"/>
                        </a:rPr>
                        <m:t>3.7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662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1727066"/>
                <a:ext cx="3280898" cy="255776"/>
              </a:xfrm>
              <a:prstGeom prst="rect">
                <a:avLst/>
              </a:prstGeom>
              <a:blipFill>
                <a:blip r:embed="rId3"/>
                <a:stretch>
                  <a:fillRect l="-929" b="-190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317989" y="2017509"/>
                <a:ext cx="1341457" cy="348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62" dirty="0"/>
                  <a:t>For</a:t>
                </a:r>
                <a:r>
                  <a:rPr lang="ja-JP" altLang="en-US" sz="1662" dirty="0"/>
                  <a:t> </a:t>
                </a:r>
                <a14:m>
                  <m:oMath xmlns:m="http://schemas.openxmlformats.org/officeDocument/2006/math">
                    <m:r>
                      <a:rPr lang="en-US" altLang="ja-JP" sz="1662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1662" i="1">
                        <a:latin typeface="Cambria Math" panose="02040503050406030204" pitchFamily="18" charset="0"/>
                      </a:rPr>
                      <m:t>=5/3</m:t>
                    </m:r>
                  </m:oMath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89" y="2017509"/>
                <a:ext cx="1341457" cy="348109"/>
              </a:xfrm>
              <a:prstGeom prst="rect">
                <a:avLst/>
              </a:prstGeom>
              <a:blipFill>
                <a:blip r:embed="rId4"/>
                <a:stretch>
                  <a:fillRect l="-2727" t="-10526" b="-21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708210" y="2427108"/>
                <a:ext cx="2911438" cy="635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1662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𝑐𝑘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62" i="1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f>
                        <m:f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ja-JP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62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62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1662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62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1662">
                              <a:latin typeface="Cambria Math" panose="02040503050406030204" pitchFamily="18" charset="0"/>
                            </a:rPr>
                            <m:t>/3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10" y="2427108"/>
                <a:ext cx="2911438" cy="6355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85EF525-FAFD-4133-8B99-4E76CCDFE813}"/>
              </a:ext>
            </a:extLst>
          </p:cNvPr>
          <p:cNvSpPr txBox="1"/>
          <p:nvPr/>
        </p:nvSpPr>
        <p:spPr>
          <a:xfrm>
            <a:off x="317989" y="907883"/>
            <a:ext cx="150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Mrk</a:t>
            </a:r>
            <a:r>
              <a:rPr kumimoji="1" lang="en-US" altLang="ja-JP" dirty="0"/>
              <a:t> 421</a:t>
            </a:r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CEF49CC-D6D4-4E8D-8B65-28CFB4998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76" y="3230969"/>
            <a:ext cx="7927304" cy="329437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BBBC40F-397C-4CCC-8CFC-44194E3C0CA0}"/>
              </a:ext>
            </a:extLst>
          </p:cNvPr>
          <p:cNvSpPr/>
          <p:nvPr/>
        </p:nvSpPr>
        <p:spPr bwMode="auto">
          <a:xfrm>
            <a:off x="583865" y="3176972"/>
            <a:ext cx="5680323" cy="4380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21FE92B-841F-47F4-B82F-4D864236CA1F}"/>
              </a:ext>
            </a:extLst>
          </p:cNvPr>
          <p:cNvSpPr/>
          <p:nvPr/>
        </p:nvSpPr>
        <p:spPr bwMode="auto">
          <a:xfrm>
            <a:off x="3887924" y="6123657"/>
            <a:ext cx="5037734" cy="4380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7101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Emission Region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4983320" cy="35800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87524" y="904074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Mrk</a:t>
            </a:r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421 Spectral Fit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28" y="2204864"/>
            <a:ext cx="4275730" cy="291729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28264" y="5354570"/>
            <a:ext cx="569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Phenomenological model requires many parameters.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7015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4C4C9B-A32C-41B8-BFA2-466DA09DC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E91021-70A8-4015-824F-91101AE93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Hard-sphere acceleration is favorable to reproduce blazar spectra.</a:t>
            </a:r>
          </a:p>
          <a:p>
            <a:r>
              <a:rPr lang="en-US" altLang="ja-JP" dirty="0"/>
              <a:t>Particles interacting compressible waves are accelerated via TTD resonance.</a:t>
            </a:r>
          </a:p>
          <a:p>
            <a:r>
              <a:rPr kumimoji="1" lang="en-US" altLang="ja-JP" dirty="0"/>
              <a:t>A significant fraction of particles</a:t>
            </a:r>
            <a:r>
              <a:rPr lang="en-US" altLang="ja-JP" dirty="0"/>
              <a:t> are accelerated by the resonance broadening due to mildly relativistic phase speed and pitch angle diffusion by mirror force.</a:t>
            </a:r>
          </a:p>
          <a:p>
            <a:r>
              <a:rPr lang="en-US" altLang="ja-JP" dirty="0"/>
              <a:t>Hard-sphere-like acceleration is realized via the above mechanism.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7709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Difficulties in Shock Acceleration</a:t>
            </a:r>
            <a:endParaRPr kumimoji="1" lang="ja-JP" altLang="en-US" dirty="0"/>
          </a:p>
        </p:txBody>
      </p:sp>
      <p:pic>
        <p:nvPicPr>
          <p:cNvPr id="3" name="図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32" y="1196752"/>
            <a:ext cx="4137491" cy="423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00808"/>
            <a:ext cx="4080950" cy="352835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879116" y="1373158"/>
            <a:ext cx="352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Angle of B-field: 30 degree</a:t>
            </a:r>
            <a:endParaRPr kumimoji="1" lang="ja-JP" altLang="en-US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15025" y="3532979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Magnetic Field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8923" y="2640137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0B050"/>
                </a:solidFill>
              </a:rPr>
              <a:t>Subluminal</a:t>
            </a:r>
            <a:endParaRPr kumimoji="1" lang="ja-JP" altLang="en-US" sz="1200" dirty="0">
              <a:solidFill>
                <a:srgbClr val="00B05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83184" y="5219980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Sironi</a:t>
            </a:r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+ 2015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0489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Suppresion</a:t>
            </a:r>
            <a:r>
              <a:rPr lang="en-US" altLang="ja-JP" dirty="0"/>
              <a:t> of Turbulence in the upstream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872716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Reflected particles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417138" y="1402376"/>
            <a:ext cx="0" cy="230425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2496567" y="1187815"/>
            <a:ext cx="269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Shock wave rest frame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 bwMode="auto">
          <a:xfrm flipH="1">
            <a:off x="633162" y="3094564"/>
            <a:ext cx="19082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777178" y="3244967"/>
                <a:ext cx="2947153" cy="7090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Incoming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</m:sSub>
                  </m:oMath>
                </a14:m>
                <a:endParaRPr kumimoji="1" lang="en-US" altLang="ja-JP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sh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sh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8" y="3244967"/>
                <a:ext cx="2947153" cy="709040"/>
              </a:xfrm>
              <a:prstGeom prst="rect">
                <a:avLst/>
              </a:prstGeom>
              <a:blipFill rotWithShape="0">
                <a:blip r:embed="rId2"/>
                <a:stretch>
                  <a:fillRect l="-1653" t="-6838" b="-17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/>
          <p:cNvCxnSpPr/>
          <p:nvPr/>
        </p:nvCxnSpPr>
        <p:spPr bwMode="auto">
          <a:xfrm flipV="1">
            <a:off x="417138" y="1860312"/>
            <a:ext cx="1332148" cy="156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33162" y="1447672"/>
                <a:ext cx="4412170" cy="399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Reflected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62" y="1447672"/>
                <a:ext cx="4412170" cy="399725"/>
              </a:xfrm>
              <a:prstGeom prst="rect">
                <a:avLst/>
              </a:prstGeom>
              <a:blipFill rotWithShape="0">
                <a:blip r:embed="rId3"/>
                <a:stretch>
                  <a:fillRect l="-1243" t="-10606" b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107504" y="4662490"/>
                <a:ext cx="2906565" cy="1027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Magnetization parameter</a:t>
                </a:r>
              </a:p>
              <a:p>
                <a:r>
                  <a:rPr lang="en-US" altLang="ja-JP" sz="2400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</m:sub>
                          <m:sup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u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662490"/>
                <a:ext cx="2906565" cy="1027525"/>
              </a:xfrm>
              <a:prstGeom prst="rect">
                <a:avLst/>
              </a:prstGeom>
              <a:blipFill rotWithShape="0">
                <a:blip r:embed="rId4"/>
                <a:stretch>
                  <a:fillRect l="-1891" t="-3571" r="-14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曲線コネクタ 15"/>
          <p:cNvCxnSpPr/>
          <p:nvPr/>
        </p:nvCxnSpPr>
        <p:spPr bwMode="auto">
          <a:xfrm>
            <a:off x="687168" y="2005851"/>
            <a:ext cx="792088" cy="624936"/>
          </a:xfrm>
          <a:prstGeom prst="curvedConnector3">
            <a:avLst>
              <a:gd name="adj1" fmla="val 23566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線矢印コネクタ 24"/>
          <p:cNvCxnSpPr/>
          <p:nvPr/>
        </p:nvCxnSpPr>
        <p:spPr bwMode="auto">
          <a:xfrm>
            <a:off x="561154" y="2298795"/>
            <a:ext cx="1689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テキスト ボックス 25"/>
          <p:cNvSpPr txBox="1"/>
          <p:nvPr/>
        </p:nvSpPr>
        <p:spPr>
          <a:xfrm>
            <a:off x="644054" y="2341719"/>
            <a:ext cx="1523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Precursor Scale</a:t>
            </a:r>
            <a:endParaRPr kumimoji="1" lang="ja-JP" altLang="en-US" sz="1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495210" y="928362"/>
            <a:ext cx="3145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Larmor radius in the upstream</a:t>
            </a:r>
            <a:endParaRPr kumimoji="1" lang="ja-JP" altLang="en-US" sz="16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6152803" y="1367364"/>
                <a:ext cx="1624291" cy="6238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803" y="1367364"/>
                <a:ext cx="1624291" cy="62382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5670543" y="5670761"/>
                <a:ext cx="3055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should be larger than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en-US" altLang="ja-JP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.</a:t>
                </a:r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543" y="5670761"/>
                <a:ext cx="3055837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597" t="-11475" r="-798" b="-213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テキスト ボックス 34"/>
          <p:cNvSpPr txBox="1"/>
          <p:nvPr/>
        </p:nvSpPr>
        <p:spPr>
          <a:xfrm>
            <a:off x="4716016" y="3293486"/>
            <a:ext cx="3320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Precursor Scale in the upstream</a:t>
            </a:r>
            <a:endParaRPr kumimoji="1" lang="ja-JP" altLang="en-US" sz="16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/>
              <p:cNvSpPr txBox="1"/>
              <p:nvPr/>
            </p:nvSpPr>
            <p:spPr>
              <a:xfrm>
                <a:off x="4802250" y="3487380"/>
                <a:ext cx="3958648" cy="642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ret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cΓ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</m:sSub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36" name="テキスト ボックス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250" y="3487380"/>
                <a:ext cx="3958648" cy="642355"/>
              </a:xfrm>
              <a:prstGeom prst="rect">
                <a:avLst/>
              </a:prstGeom>
              <a:blipFill rotWithShape="0">
                <a:blip r:embed="rId7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233734" y="4117370"/>
                <a:ext cx="4001032" cy="6062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sh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sh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ja-JP" altLang="en-US" sz="2400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sh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sh</m:t>
                            </m:r>
                          </m:sub>
                        </m:sSub>
                      </m:den>
                    </m:f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u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sh</m:t>
                            </m:r>
                          </m:sub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u</m:t>
                            </m:r>
                          </m:sub>
                        </m:sSub>
                      </m:den>
                    </m:f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kumimoji="1" lang="ja-JP" altLang="en-US" sz="24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34" y="4117370"/>
                <a:ext cx="4001032" cy="606256"/>
              </a:xfrm>
              <a:prstGeom prst="rect">
                <a:avLst/>
              </a:prstGeom>
              <a:blipFill rotWithShape="0">
                <a:blip r:embed="rId8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/>
          <p:cNvSpPr txBox="1"/>
          <p:nvPr/>
        </p:nvSpPr>
        <p:spPr>
          <a:xfrm>
            <a:off x="5391816" y="1991189"/>
            <a:ext cx="321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R</a:t>
            </a:r>
            <a:r>
              <a:rPr kumimoji="1" lang="en-US" altLang="ja-JP" sz="1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esidence time in the upstream</a:t>
            </a:r>
            <a:endParaRPr kumimoji="1" lang="ja-JP" altLang="en-US" sz="16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471267" y="2337679"/>
                <a:ext cx="345439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0" dirty="0"/>
                  <a:t>When a particle is bended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1400" b="0" i="1" smtClean="0">
                        <a:latin typeface="Cambria Math" panose="02040503050406030204" pitchFamily="18" charset="0"/>
                      </a:rPr>
                      <m:t>∼1/</m:t>
                    </m:r>
                    <m:sSub>
                      <m:sSub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</m:sSub>
                    <m:r>
                      <a:rPr lang="ja-JP" alt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400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, </a:t>
                </a:r>
                <a:r>
                  <a:rPr lang="en-US" altLang="ja-JP" sz="1400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the wave can catch up with the particle.</a:t>
                </a:r>
                <a:endParaRPr kumimoji="1" lang="ja-JP" altLang="en-US" sz="14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267" y="2337679"/>
                <a:ext cx="3454391" cy="738664"/>
              </a:xfrm>
              <a:prstGeom prst="rect">
                <a:avLst/>
              </a:prstGeom>
              <a:blipFill rotWithShape="0">
                <a:blip r:embed="rId9"/>
                <a:stretch>
                  <a:fillRect l="-530" t="-1639" b="-73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7134258" y="2824610"/>
                <a:ext cx="1285672" cy="5316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ret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258" y="2824610"/>
                <a:ext cx="1285672" cy="53168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テキスト ボックス 37"/>
          <p:cNvSpPr txBox="1"/>
          <p:nvPr/>
        </p:nvSpPr>
        <p:spPr>
          <a:xfrm>
            <a:off x="5037819" y="4216838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Plasma frequency in the upstream</a:t>
            </a:r>
            <a:endParaRPr kumimoji="1" lang="ja-JP" altLang="en-US" sz="16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4251122" y="4723626"/>
                <a:ext cx="4892878" cy="8236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pb</m:t>
                          </m:r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sh</m:t>
                                  </m:r>
                                </m:sub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1" lang="ja-JP" altLang="en-US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122" y="4723626"/>
                <a:ext cx="4892878" cy="82362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2921784" y="6040093"/>
                <a:ext cx="2874377" cy="5251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3200" b="0" dirty="0">
                    <a:latin typeface="HGP創英角ﾎﾟｯﾌﾟ体" panose="040B0A00000000000000" pitchFamily="50" charset="-128"/>
                    <a:ea typeface="HGP創英角ﾎﾟｯﾌﾟ体" panose="040B0A00000000000000" pitchFamily="50" charset="-128"/>
                  </a:rPr>
                  <a:t>Then, </a:t>
                </a:r>
                <a14:m>
                  <m:oMath xmlns:m="http://schemas.openxmlformats.org/officeDocument/2006/math"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𝜉</m:t>
                    </m:r>
                    <m:sSubSup>
                      <m:sSubSupPr>
                        <m:ctrlP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ja-JP" sz="32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3200" b="0" i="0" smtClean="0">
                            <a:latin typeface="Cambria Math" panose="02040503050406030204" pitchFamily="18" charset="0"/>
                          </a:rPr>
                          <m:t>sh</m:t>
                        </m:r>
                      </m:sub>
                      <m:sup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endParaRPr kumimoji="1" lang="ja-JP" altLang="en-US" sz="3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784" y="6040093"/>
                <a:ext cx="2874377" cy="525144"/>
              </a:xfrm>
              <a:prstGeom prst="rect">
                <a:avLst/>
              </a:prstGeom>
              <a:blipFill rotWithShape="0">
                <a:blip r:embed="rId12"/>
                <a:stretch>
                  <a:fillRect l="-8475" t="-25581" b="-383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839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186" y="1579131"/>
            <a:ext cx="5095397" cy="28388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Alternati</a:t>
            </a:r>
            <a:r>
              <a:rPr lang="en-US" altLang="ja-JP" dirty="0"/>
              <a:t>ve: Magnetic </a:t>
            </a:r>
            <a:r>
              <a:rPr lang="en-US" altLang="ja-JP" dirty="0" err="1"/>
              <a:t>Recconection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1" y="1562569"/>
            <a:ext cx="4107051" cy="237965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5834" y="1029521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Sironi</a:t>
            </a:r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+ 2015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71884" y="445226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Equipartition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5556" y="5445224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But in </a:t>
            </a:r>
            <a:r>
              <a:rPr kumimoji="1" lang="en-US" altLang="ja-JP" dirty="0" err="1"/>
              <a:t>Mrk</a:t>
            </a:r>
            <a:r>
              <a:rPr kumimoji="1" lang="en-US" altLang="ja-JP" dirty="0"/>
              <a:t> 421, 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62700" y="5445224"/>
            <a:ext cx="46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Magnetic Energy is 3-10% of Electrons’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019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Very Hard Spectrum in 3C 279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228" y="1520788"/>
            <a:ext cx="2222320" cy="200051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7289179" y="1387850"/>
            <a:ext cx="468144" cy="21934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ja-JP" altLang="en-US" sz="1662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4272" y="956489"/>
            <a:ext cx="2058577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/>
              <a:t>Broken</a:t>
            </a:r>
            <a:r>
              <a:rPr lang="ja-JP" altLang="en-US" sz="1662" dirty="0"/>
              <a:t> </a:t>
            </a:r>
            <a:r>
              <a:rPr lang="en-US" altLang="ja-JP" sz="1662" dirty="0"/>
              <a:t>power-law</a:t>
            </a:r>
          </a:p>
          <a:p>
            <a:r>
              <a:rPr lang="en-US" altLang="ja-JP" sz="1662" dirty="0"/>
              <a:t>Parameters</a:t>
            </a:r>
            <a:endParaRPr lang="ja-JP" altLang="en-US" sz="1662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8464"/>
            <a:ext cx="6439242" cy="430403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409" y="5121188"/>
            <a:ext cx="1751625" cy="4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27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Hadronic?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4074"/>
            <a:ext cx="4767663" cy="32810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19808" y="4063134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Blue</a:t>
            </a:r>
            <a:r>
              <a:rPr kumimoji="1" lang="ja-JP" altLang="en-US" dirty="0"/>
              <a:t>：</a:t>
            </a:r>
            <a:r>
              <a:rPr kumimoji="1" lang="en-US" altLang="ja-JP" dirty="0"/>
              <a:t>muon synchro</a:t>
            </a:r>
          </a:p>
          <a:p>
            <a:r>
              <a:rPr lang="en-US" altLang="ja-JP" dirty="0"/>
              <a:t>Red</a:t>
            </a:r>
            <a:r>
              <a:rPr lang="ja-JP" altLang="en-US" dirty="0"/>
              <a:t>：</a:t>
            </a:r>
            <a:r>
              <a:rPr lang="en-US" altLang="ja-JP" dirty="0"/>
              <a:t>Proton synchro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98" y="4977172"/>
            <a:ext cx="5216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Fast cooling: Electron synchrotron becomes soft.</a:t>
            </a:r>
          </a:p>
          <a:p>
            <a:r>
              <a:rPr lang="en-US" altLang="ja-JP" dirty="0"/>
              <a:t>Low energy cutoff is required in Electron spectrum.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919066"/>
            <a:ext cx="4022434" cy="241409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156" y="3333160"/>
            <a:ext cx="2530125" cy="942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047111" y="4276000"/>
                <a:ext cx="3979371" cy="2300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Cooling time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1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ja-JP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ja-JP" dirty="0"/>
                  <a:t>=7.7s, while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≃4.5×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kumimoji="1" lang="en-US" altLang="ja-JP" dirty="0"/>
                  <a:t>s.</a:t>
                </a:r>
              </a:p>
              <a:p>
                <a:r>
                  <a:rPr lang="en-US" altLang="ja-JP" dirty="0"/>
                  <a:t>If the acceleration time of protons for the same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is also 7.7</a:t>
                </a:r>
                <a:r>
                  <a:rPr lang="ja-JP" altLang="en-US" dirty="0" err="1"/>
                  <a:t>ｓ</a:t>
                </a:r>
                <a:r>
                  <a:rPr lang="en-US" altLang="ja-JP" dirty="0"/>
                  <a:t>, the acceleration time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is</a:t>
                </a:r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4.4×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ja-JP" b="0" dirty="0"/>
                  <a:t>s,</a:t>
                </a:r>
                <a:r>
                  <a:rPr lang="en-US" altLang="ja-JP" dirty="0"/>
                  <a:t> while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ja-JP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1.3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ja-JP" dirty="0"/>
                  <a:t>s.</a:t>
                </a:r>
                <a:endParaRPr lang="en-US" altLang="ja-JP" b="0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111" y="4276000"/>
                <a:ext cx="3979371" cy="2300823"/>
              </a:xfrm>
              <a:prstGeom prst="rect">
                <a:avLst/>
              </a:prstGeom>
              <a:blipFill rotWithShape="0">
                <a:blip r:embed="rId5"/>
                <a:stretch>
                  <a:fillRect l="-1378" t="-2116" r="-26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1043608" y="108874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Mrk</a:t>
            </a:r>
            <a:r>
              <a:rPr kumimoji="1" lang="en-US" altLang="ja-JP" dirty="0"/>
              <a:t> 421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12577" y="6392157"/>
            <a:ext cx="512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Why we have no X-ray flare in 3C 279 case?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0057900"/>
      </p:ext>
    </p:extLst>
  </p:cSld>
  <p:clrMapOvr>
    <a:masterClrMapping/>
  </p:clrMapOvr>
</p:sld>
</file>

<file path=ppt/theme/theme1.xml><?xml version="1.0" encoding="utf-8"?>
<a:theme xmlns:a="http://schemas.openxmlformats.org/drawingml/2006/main" name="1_s-natural7">
  <a:themeElements>
    <a:clrScheme name="s-natural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-natural7">
      <a:majorFont>
        <a:latin typeface="HGP創英角ﾎﾟｯﾌﾟ体"/>
        <a:ea typeface="HGP創英角ﾎﾟｯﾌﾟ体"/>
        <a:cs typeface=""/>
      </a:majorFont>
      <a:minorFont>
        <a:latin typeface="HGP創英角ﾎﾟｯﾌﾟ体"/>
        <a:ea typeface="HGP創英角ﾎﾟｯﾌﾟ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ﾎﾟｯﾌﾟ体" panose="040B0A00000000000000" pitchFamily="50" charset="-128"/>
            <a:ea typeface="HGP創英角ﾎﾟｯﾌﾟ体" panose="040B0A00000000000000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ﾎﾟｯﾌﾟ体" panose="040B0A00000000000000" pitchFamily="50" charset="-128"/>
            <a:ea typeface="HGP創英角ﾎﾟｯﾌﾟ体" panose="040B0A00000000000000" pitchFamily="50" charset="-128"/>
          </a:defRPr>
        </a:defPPr>
      </a:lstStyle>
    </a:lnDef>
  </a:objectDefaults>
  <a:extraClrSchemeLst>
    <a:extraClrScheme>
      <a:clrScheme name="s-natural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natural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natural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7712</TotalTime>
  <Words>1541</Words>
  <Application>Microsoft Office PowerPoint</Application>
  <PresentationFormat>画面に合わせる (4:3)</PresentationFormat>
  <Paragraphs>320</Paragraphs>
  <Slides>40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6" baseType="lpstr">
      <vt:lpstr>HGP創英角ﾎﾟｯﾌﾟ体</vt:lpstr>
      <vt:lpstr>ＭＳ Ｐゴシック</vt:lpstr>
      <vt:lpstr>Arial</vt:lpstr>
      <vt:lpstr>Calibri</vt:lpstr>
      <vt:lpstr>Cambria Math</vt:lpstr>
      <vt:lpstr>1_s-natural7</vt:lpstr>
      <vt:lpstr>Wave-Particle Interaction in Blazar</vt:lpstr>
      <vt:lpstr>Open Problems in Blazar Emission</vt:lpstr>
      <vt:lpstr>Electron Index in Fermi BL Lacs</vt:lpstr>
      <vt:lpstr>Emission Region</vt:lpstr>
      <vt:lpstr>Difficulties in Shock Acceleration</vt:lpstr>
      <vt:lpstr>Suppresion of Turbulence in the upstream</vt:lpstr>
      <vt:lpstr>Alternative: Magnetic Recconection</vt:lpstr>
      <vt:lpstr>Very Hard Spectrum in 3C 279</vt:lpstr>
      <vt:lpstr>Hadronic?</vt:lpstr>
      <vt:lpstr>Alternative: stochastic acceleration by turbulece</vt:lpstr>
      <vt:lpstr>Mrk421+Kolmogorov</vt:lpstr>
      <vt:lpstr>Mrk421+Hard Sphere</vt:lpstr>
      <vt:lpstr>3C 279 +Hard Sphere</vt:lpstr>
      <vt:lpstr>Hard Sphere</vt:lpstr>
      <vt:lpstr>Evolution of Energy Densities</vt:lpstr>
      <vt:lpstr>Flare Model</vt:lpstr>
      <vt:lpstr>Light curve</vt:lpstr>
      <vt:lpstr>Energy Density</vt:lpstr>
      <vt:lpstr>Excitation of Turbulence</vt:lpstr>
      <vt:lpstr>Instability 2</vt:lpstr>
      <vt:lpstr>Wave Mode</vt:lpstr>
      <vt:lpstr>Fast &amp; Slow Waves</vt:lpstr>
      <vt:lpstr>Fast mode is dominant?</vt:lpstr>
      <vt:lpstr>Gyro Resonance</vt:lpstr>
      <vt:lpstr>Transit Time Damping</vt:lpstr>
      <vt:lpstr>Lorentz Transformation</vt:lpstr>
      <vt:lpstr>Energy Gain</vt:lpstr>
      <vt:lpstr>Fraction of particles in resonant</vt:lpstr>
      <vt:lpstr>Test Particle Simulation</vt:lpstr>
      <vt:lpstr>Test particle simulation in pure linear Waves</vt:lpstr>
      <vt:lpstr>Wave Description in Simulation with linear waves.</vt:lpstr>
      <vt:lpstr>Field Description</vt:lpstr>
      <vt:lpstr>Pitch angle diffusion</vt:lpstr>
      <vt:lpstr>Enrgy diffusion</vt:lpstr>
      <vt:lpstr>Energy Diffusion</vt:lpstr>
      <vt:lpstr>Diffusion coefficient</vt:lpstr>
      <vt:lpstr>Hard Sphere-like diffusion</vt:lpstr>
      <vt:lpstr>Dependence on Parameters</vt:lpstr>
      <vt:lpstr>Consistent with Blazar model?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乱流による粒子加速</dc:title>
  <dc:creator>Asano</dc:creator>
  <cp:lastModifiedBy>asano</cp:lastModifiedBy>
  <cp:revision>209</cp:revision>
  <dcterms:created xsi:type="dcterms:W3CDTF">2016-09-02T10:02:28Z</dcterms:created>
  <dcterms:modified xsi:type="dcterms:W3CDTF">2018-05-18T05:50:59Z</dcterms:modified>
</cp:coreProperties>
</file>