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7" r:id="rId2"/>
    <p:sldId id="596" r:id="rId3"/>
    <p:sldId id="651" r:id="rId4"/>
    <p:sldId id="734" r:id="rId5"/>
    <p:sldId id="731" r:id="rId6"/>
    <p:sldId id="732" r:id="rId7"/>
    <p:sldId id="733" r:id="rId8"/>
    <p:sldId id="691" r:id="rId9"/>
    <p:sldId id="697" r:id="rId10"/>
    <p:sldId id="831" r:id="rId11"/>
    <p:sldId id="847" r:id="rId12"/>
    <p:sldId id="848" r:id="rId13"/>
    <p:sldId id="809" r:id="rId14"/>
    <p:sldId id="840" r:id="rId15"/>
    <p:sldId id="834" r:id="rId16"/>
    <p:sldId id="662" r:id="rId17"/>
    <p:sldId id="698" r:id="rId18"/>
    <p:sldId id="673" r:id="rId19"/>
    <p:sldId id="736" r:id="rId20"/>
    <p:sldId id="835" r:id="rId21"/>
    <p:sldId id="836" r:id="rId22"/>
    <p:sldId id="737" r:id="rId23"/>
    <p:sldId id="853" r:id="rId24"/>
    <p:sldId id="838" r:id="rId25"/>
    <p:sldId id="851" r:id="rId26"/>
    <p:sldId id="854" r:id="rId27"/>
    <p:sldId id="850" r:id="rId28"/>
    <p:sldId id="852" r:id="rId29"/>
    <p:sldId id="705" r:id="rId30"/>
    <p:sldId id="830" r:id="rId31"/>
    <p:sldId id="694" r:id="rId32"/>
    <p:sldId id="653" r:id="rId33"/>
    <p:sldId id="667" r:id="rId34"/>
    <p:sldId id="735" r:id="rId35"/>
    <p:sldId id="738" r:id="rId36"/>
    <p:sldId id="506" r:id="rId37"/>
    <p:sldId id="843" r:id="rId38"/>
    <p:sldId id="676" r:id="rId39"/>
    <p:sldId id="842" r:id="rId40"/>
    <p:sldId id="677" r:id="rId41"/>
    <p:sldId id="849" r:id="rId42"/>
    <p:sldId id="841" r:id="rId43"/>
    <p:sldId id="750" r:id="rId44"/>
    <p:sldId id="845" r:id="rId45"/>
    <p:sldId id="724" r:id="rId46"/>
    <p:sldId id="817" r:id="rId47"/>
    <p:sldId id="818" r:id="rId48"/>
    <p:sldId id="846" r:id="rId49"/>
    <p:sldId id="819" r:id="rId50"/>
    <p:sldId id="717" r:id="rId51"/>
    <p:sldId id="754" r:id="rId52"/>
    <p:sldId id="753" r:id="rId53"/>
    <p:sldId id="727" r:id="rId54"/>
    <p:sldId id="728" r:id="rId55"/>
    <p:sldId id="741" r:id="rId56"/>
    <p:sldId id="654" r:id="rId57"/>
    <p:sldId id="645" r:id="rId58"/>
    <p:sldId id="832" r:id="rId59"/>
    <p:sldId id="611" r:id="rId60"/>
    <p:sldId id="586" r:id="rId61"/>
    <p:sldId id="523" r:id="rId62"/>
    <p:sldId id="644" r:id="rId63"/>
    <p:sldId id="610" r:id="rId64"/>
    <p:sldId id="833" r:id="rId65"/>
    <p:sldId id="530" r:id="rId66"/>
    <p:sldId id="844" r:id="rId67"/>
    <p:sldId id="663" r:id="rId68"/>
    <p:sldId id="729" r:id="rId69"/>
    <p:sldId id="709" r:id="rId70"/>
    <p:sldId id="712" r:id="rId71"/>
    <p:sldId id="714" r:id="rId7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久徳浩太郎" initials="久徳浩太郎" lastIdx="1" clrIdx="0">
    <p:extLst>
      <p:ext uri="{19B8F6BF-5375-455C-9EA6-DF929625EA0E}">
        <p15:presenceInfo xmlns:p15="http://schemas.microsoft.com/office/powerpoint/2012/main" userId="06c1750337e478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95528" autoAdjust="0"/>
  </p:normalViewPr>
  <p:slideViewPr>
    <p:cSldViewPr>
      <p:cViewPr varScale="1">
        <p:scale>
          <a:sx n="60" d="100"/>
          <a:sy n="60" d="100"/>
        </p:scale>
        <p:origin x="141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AD6E-A30D-43E5-B40E-86E7A2368E15}" type="datetimeFigureOut">
              <a:rPr kumimoji="1" lang="ja-JP" altLang="en-US" smtClean="0"/>
              <a:pPr/>
              <a:t>2018/5/18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2F31-CF94-4905-AD8D-C3E71B63F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65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E2F31-CF94-4905-AD8D-C3E71B63F4F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70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9.png"/><Relationship Id="rId7" Type="http://schemas.openxmlformats.org/officeDocument/2006/relationships/image" Target="../media/image1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00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1853952"/>
            <a:ext cx="9396536" cy="1143000"/>
          </a:xfrm>
        </p:spPr>
        <p:txBody>
          <a:bodyPr>
            <a:noAutofit/>
          </a:bodyPr>
          <a:lstStyle/>
          <a:p>
            <a:pPr algn="l"/>
            <a:r>
              <a:rPr lang="en-US" altLang="ja-JP" sz="6000" dirty="0"/>
              <a:t>Distinguishing black hole-neutron star binaries and binary neutron star from electromagnetic transients</a:t>
            </a:r>
            <a:endParaRPr kumimoji="1" lang="ja-JP" altLang="en-US" sz="6000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-36512" y="3789040"/>
            <a:ext cx="9144000" cy="48586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pPr algn="r">
              <a:buNone/>
            </a:pPr>
            <a:r>
              <a:rPr lang="en-US" altLang="ja-JP" sz="3600" dirty="0">
                <a:solidFill>
                  <a:srgbClr val="FF0000"/>
                </a:solidFill>
              </a:rPr>
              <a:t> </a:t>
            </a:r>
            <a:r>
              <a:rPr lang="en-US" altLang="ja-JP" sz="3600" b="1" dirty="0" err="1">
                <a:solidFill>
                  <a:srgbClr val="FF0000"/>
                </a:solidFill>
              </a:rPr>
              <a:t>Koutarou</a:t>
            </a:r>
            <a:r>
              <a:rPr lang="en-US" altLang="ja-JP" sz="3600" b="1" dirty="0">
                <a:solidFill>
                  <a:srgbClr val="FF0000"/>
                </a:solidFill>
              </a:rPr>
              <a:t> </a:t>
            </a:r>
            <a:r>
              <a:rPr lang="en-US" altLang="ja-JP" sz="3600" b="1" dirty="0" err="1">
                <a:solidFill>
                  <a:srgbClr val="FF0000"/>
                </a:solidFill>
              </a:rPr>
              <a:t>Kyutoku</a:t>
            </a:r>
            <a:r>
              <a:rPr lang="en-US" altLang="ja-JP" sz="3600" b="1" dirty="0">
                <a:solidFill>
                  <a:srgbClr val="FF0000"/>
                </a:solidFill>
              </a:rPr>
              <a:t> </a:t>
            </a:r>
          </a:p>
          <a:p>
            <a:pPr algn="r">
              <a:buNone/>
            </a:pPr>
            <a:r>
              <a:rPr lang="en-US" altLang="ja-JP" sz="3200" dirty="0"/>
              <a:t>High Energy Accelerator Research Organization (KEK), Institute of Particle and Nuclear Studies</a:t>
            </a:r>
            <a:endParaRPr kumimoji="1" lang="en-US" altLang="ja-JP" sz="3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Jet and Shock Breakouts in Cosmic Transients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8"/>
    </mc:Choice>
    <mc:Fallback xmlns="">
      <p:transition spd="slow" advTm="197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24B0DA-19F2-4BD9-BE89-8AC50C93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Headwind for tidal disruption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52468B7-8098-438D-ACBA-DB0F04CCC4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Tidal disruption of neutron stars </a:t>
                </a:r>
                <a:r>
                  <a:rPr lang="en-US" altLang="ja-JP" dirty="0"/>
                  <a:t>is</a:t>
                </a:r>
                <a:r>
                  <a:rPr kumimoji="1" lang="en-US" altLang="ja-JP" dirty="0"/>
                  <a:t> necessary to form accretion disk and eject material, and requires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Less</a:t>
                </a:r>
                <a:r>
                  <a:rPr lang="en-US" altLang="ja-JP" dirty="0"/>
                  <a:t> massive black holes (say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&lt;10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ja-JP" dirty="0"/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Rapidly spinning black holes</a:t>
                </a:r>
                <a:endParaRPr kumimoji="1" lang="en-US" altLang="ja-JP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Less compact neutron stars</a:t>
                </a:r>
              </a:p>
              <a:p>
                <a:endParaRPr lang="en-US" altLang="ja-JP" sz="1200" dirty="0"/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None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 of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them are supported by GW observations</a:t>
                </a:r>
              </a:p>
              <a:p>
                <a:r>
                  <a:rPr kumimoji="1" lang="en-US" altLang="ja-JP" dirty="0"/>
                  <a:t> </a:t>
                </a:r>
                <a:r>
                  <a:rPr lang="en-US" altLang="ja-JP" dirty="0"/>
                  <a:t>-&gt; neutron stars may not be disrupted frequently</a:t>
                </a:r>
              </a:p>
              <a:p>
                <a:r>
                  <a:rPr kumimoji="1" lang="en-US" altLang="ja-JP" dirty="0"/>
                  <a:t> -&gt; </a:t>
                </a:r>
                <a:r>
                  <a:rPr lang="en-US" altLang="ja-JP" dirty="0"/>
                  <a:t>not distinguishable from binary black holes?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52468B7-8098-438D-ACBA-DB0F04CCC4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741" b="-3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D9376D-F4E6-4FD7-B67E-1975FB14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29A35A-35E5-4AE6-842B-665B2C17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3CD40B-06F6-4A7E-BE56-9364A855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75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10079-DA1B-4D24-9D09-3177F1B1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Purpose of this session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5D6923-191C-4E58-86E4-3D6345880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Consider possible differences of electromagnetic counterparts between black hole-neutron star binaries and binary neutron stars</a:t>
            </a:r>
          </a:p>
          <a:p>
            <a:endParaRPr lang="en-US" altLang="ja-JP" dirty="0"/>
          </a:p>
          <a:p>
            <a:r>
              <a:rPr kumimoji="1" lang="en-US" altLang="ja-JP" dirty="0"/>
              <a:t>What I do not discuss here:</a:t>
            </a:r>
          </a:p>
          <a:p>
            <a:r>
              <a:rPr lang="en-US" altLang="ja-JP" dirty="0"/>
              <a:t> - precursor type emission</a:t>
            </a:r>
          </a:p>
          <a:p>
            <a:r>
              <a:rPr kumimoji="1" lang="en-US" altLang="ja-JP" dirty="0"/>
              <a:t> - late</a:t>
            </a:r>
            <a:r>
              <a:rPr lang="en-US" altLang="ja-JP" dirty="0"/>
              <a:t>-time energy injection model</a:t>
            </a:r>
          </a:p>
          <a:p>
            <a:r>
              <a:rPr kumimoji="1" lang="en-US" altLang="ja-JP" dirty="0"/>
              <a:t>   (magnetar model</a:t>
            </a:r>
            <a:r>
              <a:rPr lang="en-US" altLang="ja-JP" dirty="0"/>
              <a:t>s indicate binary neutron stars?)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68DC6D-12BE-422E-AA6D-39DB4052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496955-716E-4C1B-93C0-E20479E5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F0BEAD-8F6C-4376-9F57-769700C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02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918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7200" dirty="0"/>
              <a:t>2. Mass ejection and gamma-ray burst</a:t>
            </a:r>
            <a:endParaRPr kumimoji="1" lang="ja-JP" altLang="en-US" sz="7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38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Channel of mass ejection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Dynamical mass ejection </a:t>
            </a:r>
            <a:r>
              <a:rPr kumimoji="1" lang="en-US" altLang="ja-JP" sz="2400" dirty="0"/>
              <a:t>[</a:t>
            </a:r>
            <a:r>
              <a:rPr kumimoji="1" lang="en-US" altLang="ja-JP" sz="2400" dirty="0" err="1"/>
              <a:t>Kyutoku</a:t>
            </a:r>
            <a:r>
              <a:rPr kumimoji="1" lang="en-US" altLang="ja-JP" sz="2400" dirty="0"/>
              <a:t>+ 2013,2015,2018]</a:t>
            </a:r>
          </a:p>
          <a:p>
            <a:r>
              <a:rPr lang="en-US" altLang="ja-JP" dirty="0"/>
              <a:t> </a:t>
            </a:r>
            <a:r>
              <a:rPr lang="en-US" altLang="ja-JP" dirty="0" err="1"/>
              <a:t>gravity+pure</a:t>
            </a:r>
            <a:r>
              <a:rPr lang="en-US" altLang="ja-JP" dirty="0"/>
              <a:t> hydrodynamics may be sufficient</a:t>
            </a:r>
          </a:p>
          <a:p>
            <a:r>
              <a:rPr lang="en-US" altLang="ja-JP" dirty="0"/>
              <a:t>  - except for determining chemical composition</a:t>
            </a:r>
          </a:p>
          <a:p>
            <a:r>
              <a:rPr kumimoji="1" lang="en-US" altLang="ja-JP" dirty="0"/>
              <a:t> sometimes obviously dominates disk </a:t>
            </a:r>
            <a:r>
              <a:rPr lang="en-US" altLang="ja-JP" dirty="0"/>
              <a:t>activity</a:t>
            </a:r>
            <a:endParaRPr kumimoji="1" lang="en-US" altLang="ja-JP" dirty="0"/>
          </a:p>
          <a:p>
            <a:endParaRPr lang="en-US" altLang="ja-JP" sz="1200" dirty="0"/>
          </a:p>
          <a:p>
            <a:r>
              <a:rPr lang="en-US" altLang="ja-JP" dirty="0" err="1">
                <a:solidFill>
                  <a:srgbClr val="0070C0"/>
                </a:solidFill>
              </a:rPr>
              <a:t>Postmerger</a:t>
            </a:r>
            <a:r>
              <a:rPr lang="en-US" altLang="ja-JP" dirty="0">
                <a:solidFill>
                  <a:srgbClr val="0070C0"/>
                </a:solidFill>
              </a:rPr>
              <a:t> activity: wind from the accretion disk</a:t>
            </a:r>
            <a:endParaRPr kumimoji="1" lang="en-US" altLang="ja-JP" sz="2400" dirty="0"/>
          </a:p>
          <a:p>
            <a:r>
              <a:rPr lang="en-US" altLang="ja-JP" dirty="0"/>
              <a:t> - neutrino-driven wind: found to be </a:t>
            </a:r>
            <a:r>
              <a:rPr lang="en-US" altLang="ja-JP" dirty="0" err="1"/>
              <a:t>subdomoinant</a:t>
            </a:r>
            <a:endParaRPr lang="en-US" altLang="ja-JP" dirty="0"/>
          </a:p>
          <a:p>
            <a:r>
              <a:rPr kumimoji="1" lang="en-US" altLang="ja-JP" dirty="0"/>
              <a:t> - viscously</a:t>
            </a:r>
            <a:r>
              <a:rPr lang="en-US" altLang="ja-JP" dirty="0"/>
              <a:t>-</a:t>
            </a:r>
            <a:r>
              <a:rPr kumimoji="1" lang="en-US" altLang="ja-JP" dirty="0"/>
              <a:t>driven wind (likely from MRI)</a:t>
            </a:r>
          </a:p>
          <a:p>
            <a:r>
              <a:rPr kumimoji="1" lang="en-US" altLang="ja-JP" dirty="0"/>
              <a:t> - nuclear heating, magnetically-driven, </a:t>
            </a:r>
            <a:r>
              <a:rPr kumimoji="1" lang="en-US" altLang="ja-JP" dirty="0" err="1"/>
              <a:t>etc</a:t>
            </a:r>
            <a:r>
              <a:rPr kumimoji="1" lang="en-US" altLang="ja-JP" dirty="0"/>
              <a:t>…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59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51FFB3-DA04-4E1B-9D24-BC150D24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Multiple components seem essential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B13818-CBC7-47BC-9581-412075D3F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AT 2017gfo is likely to be </a:t>
            </a:r>
            <a:r>
              <a:rPr lang="en-US" altLang="ja-JP" dirty="0">
                <a:solidFill>
                  <a:srgbClr val="0070C0"/>
                </a:solidFill>
              </a:rPr>
              <a:t>“fast blue”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“slow red”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46716B-FF1B-4012-A4D6-4B145764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2A3837-2554-44F4-BC4A-B7B005F8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427C21-D4C0-4D2E-866A-43CC33B5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554270E-78DD-461A-A75C-3178C4E3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390" y="1943546"/>
            <a:ext cx="3033050" cy="44128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7A5C3FF-5277-4D18-A1F0-3215E5E8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88840"/>
            <a:ext cx="4906888" cy="421050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7C1293-F6BD-4513-A9CF-CF1FA032BE9E}"/>
              </a:ext>
            </a:extLst>
          </p:cNvPr>
          <p:cNvSpPr txBox="1"/>
          <p:nvPr/>
        </p:nvSpPr>
        <p:spPr>
          <a:xfrm>
            <a:off x="4067944" y="5949280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852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8FA5CB1-FF83-4ACB-8087-C49A7737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492896"/>
            <a:ext cx="3960440" cy="41510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D51FFB3-DA04-4E1B-9D24-BC150D24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Multiple components seem essential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B13818-CBC7-47BC-9581-412075D3F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Dynamical ejection + </a:t>
            </a:r>
            <a:r>
              <a:rPr lang="en-US" altLang="ja-JP" dirty="0" err="1"/>
              <a:t>postmerger</a:t>
            </a:r>
            <a:r>
              <a:rPr lang="en-US" altLang="ja-JP" dirty="0"/>
              <a:t> activity?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 - </a:t>
            </a:r>
            <a:r>
              <a:rPr kumimoji="1" lang="en-US" altLang="ja-JP" dirty="0">
                <a:solidFill>
                  <a:srgbClr val="FF0000"/>
                </a:solidFill>
              </a:rPr>
              <a:t>the </a:t>
            </a:r>
            <a:r>
              <a:rPr lang="en-US" altLang="ja-JP" dirty="0">
                <a:solidFill>
                  <a:srgbClr val="FF0000"/>
                </a:solidFill>
              </a:rPr>
              <a:t>red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/>
              <a:t>may be heavy r-process elements</a:t>
            </a:r>
          </a:p>
          <a:p>
            <a:r>
              <a:rPr lang="en-US" altLang="ja-JP" dirty="0"/>
              <a:t> - </a:t>
            </a:r>
            <a:r>
              <a:rPr lang="en-US" altLang="ja-JP" dirty="0">
                <a:solidFill>
                  <a:srgbClr val="0070C0"/>
                </a:solidFill>
              </a:rPr>
              <a:t>the blue </a:t>
            </a:r>
            <a:r>
              <a:rPr lang="en-US" altLang="ja-JP" dirty="0"/>
              <a:t>may be light ones … under debate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46716B-FF1B-4012-A4D6-4B145764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2A3837-2554-44F4-BC4A-B7B005F8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427C21-D4C0-4D2E-866A-43CC33B5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70E5725-A0B5-4B07-8248-B77435EE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96952"/>
            <a:ext cx="3401519" cy="33044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96980A-5246-40E4-A278-AE6C6248FD8A}"/>
              </a:ext>
            </a:extLst>
          </p:cNvPr>
          <p:cNvSpPr txBox="1"/>
          <p:nvPr/>
        </p:nvSpPr>
        <p:spPr>
          <a:xfrm>
            <a:off x="1410242" y="3026970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Kasen+ (2017)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257C84-29D2-44D9-BB23-6CD850F2C05E}"/>
              </a:ext>
            </a:extLst>
          </p:cNvPr>
          <p:cNvSpPr txBox="1"/>
          <p:nvPr/>
        </p:nvSpPr>
        <p:spPr>
          <a:xfrm>
            <a:off x="4548114" y="3095246"/>
            <a:ext cx="201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Shibata+KK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126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These components</a:t>
            </a:r>
            <a:r>
              <a:rPr kumimoji="1" lang="en-US" altLang="ja-JP" dirty="0"/>
              <a:t> in BH-NS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Dynamical ejecta can be as massive as the disk</a:t>
            </a:r>
          </a:p>
          <a:p>
            <a:r>
              <a:rPr lang="en-US" altLang="ja-JP" dirty="0"/>
              <a:t> -&gt; disk activity cannot dominate dynamical ejection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5832648" cy="39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522913" y="5482962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08104" y="6008544"/>
            <a:ext cx="310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Disk(+fallback) material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A87C71-D412-4A2F-8EE3-F44D393DEF59}"/>
              </a:ext>
            </a:extLst>
          </p:cNvPr>
          <p:cNvSpPr txBox="1"/>
          <p:nvPr/>
        </p:nvSpPr>
        <p:spPr>
          <a:xfrm>
            <a:off x="107504" y="4623519"/>
            <a:ext cx="231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Dynamical ejecta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41170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" y="2492896"/>
            <a:ext cx="492401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BH-NS dynamical mass ejection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435280" cy="5257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3000" dirty="0"/>
                  <a:t>The ejecta mass and kinetic energy can be large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Anisotropic ejection due to tidal torque (&lt;-&gt; NS-NS)</a:t>
                </a:r>
                <a:endParaRPr lang="en-US" altLang="ja-JP" sz="3000" dirty="0"/>
              </a:p>
              <a:p>
                <a:pPr marL="0" indent="0">
                  <a:buNone/>
                </a:pPr>
                <a:endParaRPr lang="en-US" altLang="ja-JP" sz="1200" dirty="0"/>
              </a:p>
              <a:p>
                <a:pPr marL="0" indent="0">
                  <a:buNone/>
                </a:pPr>
                <a:r>
                  <a:rPr kumimoji="1" lang="en-US" altLang="ja-JP" sz="3000" dirty="0"/>
                  <a:t>                                                        ejecta mass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   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ja-JP" sz="3000" b="0" i="0" smtClean="0">
                        <a:latin typeface="Cambria Math"/>
                      </a:rPr>
                      <m:t>(</m:t>
                    </m:r>
                    <m:r>
                      <a:rPr lang="en-US" altLang="ja-JP" sz="3000" b="0" i="1" smtClean="0">
                        <a:latin typeface="Cambria Math"/>
                      </a:rPr>
                      <m:t>0~)0.08</m:t>
                    </m:r>
                    <m:sSub>
                      <m:sSubPr>
                        <m:ctrlPr>
                          <a:rPr lang="en-US" altLang="ja-JP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0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ja-JP" sz="3000" b="0" i="1" smtClean="0">
                            <a:latin typeface="Cambria Math"/>
                            <a:ea typeface="Cambria Math"/>
                          </a:rPr>
                          <m:t>⊙</m:t>
                        </m:r>
                      </m:sub>
                    </m:sSub>
                  </m:oMath>
                </a14:m>
                <a:endParaRPr lang="en-US" altLang="ja-JP" sz="3000" dirty="0"/>
              </a:p>
              <a:p>
                <a:pPr marL="0" indent="0">
                  <a:buNone/>
                </a:pPr>
                <a:r>
                  <a:rPr lang="en-US" altLang="ja-JP" sz="3000" dirty="0"/>
                  <a:t>                                                        kinetic energy</a:t>
                </a:r>
              </a:p>
              <a:p>
                <a:pPr marL="0" indent="0">
                  <a:buNone/>
                </a:pPr>
                <a:r>
                  <a:rPr kumimoji="1" lang="en-US" altLang="ja-JP" b="0" dirty="0"/>
                  <a:t>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3000" b="0" i="0" smtClean="0">
                            <a:latin typeface="Cambria Math"/>
                          </a:rPr>
                          <m:t>0~</m:t>
                        </m:r>
                      </m:e>
                    </m:d>
                    <m:r>
                      <a:rPr kumimoji="1" lang="en-US" altLang="ja-JP" sz="3000" b="0" i="1" smtClean="0">
                        <a:latin typeface="Cambria Math"/>
                      </a:rPr>
                      <m:t>5</m:t>
                    </m:r>
                    <m:r>
                      <a:rPr kumimoji="1" lang="en-US" altLang="ja-JP" sz="3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kumimoji="1" lang="en-US" altLang="ja-JP" sz="3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kumimoji="1" lang="en-US" altLang="ja-JP" sz="3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kumimoji="1" lang="en-US" altLang="ja-JP" sz="3000" b="0" i="1" smtClean="0">
                            <a:latin typeface="Cambria Math"/>
                            <a:ea typeface="Cambria Math"/>
                          </a:rPr>
                          <m:t>51</m:t>
                        </m:r>
                      </m:sup>
                    </m:sSup>
                    <m:r>
                      <m:rPr>
                        <m:nor/>
                      </m:rPr>
                      <a:rPr kumimoji="1" lang="en-US" altLang="ja-JP" sz="3000" b="0" i="0" smtClean="0">
                        <a:latin typeface="Cambria Math"/>
                        <a:ea typeface="Cambria Math"/>
                      </a:rPr>
                      <m:t>erg</m:t>
                    </m:r>
                  </m:oMath>
                </a14:m>
                <a:endParaRPr kumimoji="1" lang="en-US" altLang="ja-JP" sz="3000" dirty="0"/>
              </a:p>
              <a:p>
                <a:pPr marL="0" indent="0">
                  <a:buNone/>
                </a:pPr>
                <a:r>
                  <a:rPr lang="en-US" altLang="ja-JP" sz="3000" dirty="0"/>
                  <a:t>                                                        “bulk” velocity</a:t>
                </a:r>
              </a:p>
              <a:p>
                <a:pPr marL="0" indent="0">
                  <a:buNone/>
                </a:pPr>
                <a:r>
                  <a:rPr kumimoji="1" lang="en-US" altLang="ja-JP" sz="3000" dirty="0"/>
                  <a:t>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0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sz="3000" b="0" i="0" smtClean="0">
                            <a:latin typeface="Cambria Math"/>
                          </a:rPr>
                          <m:t>ej</m:t>
                        </m:r>
                      </m:sub>
                    </m:sSub>
                    <m:r>
                      <a:rPr kumimoji="1" lang="en-US" altLang="ja-JP" sz="3000" b="0" i="1" smtClean="0">
                        <a:latin typeface="Cambria Math"/>
                      </a:rPr>
                      <m:t>~0.2</m:t>
                    </m:r>
                    <m:r>
                      <a:rPr kumimoji="1" lang="en-US" altLang="ja-JP" sz="3000" b="0" i="1" smtClean="0">
                        <a:latin typeface="Cambria Math"/>
                      </a:rPr>
                      <m:t>𝑐</m:t>
                    </m:r>
                  </m:oMath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435280" cy="5257800"/>
              </a:xfrm>
              <a:blipFill>
                <a:blip r:embed="rId3"/>
                <a:stretch>
                  <a:fillRect l="-1662" t="-13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/>
          <p:cNvCxnSpPr/>
          <p:nvPr/>
        </p:nvCxnSpPr>
        <p:spPr>
          <a:xfrm>
            <a:off x="2843808" y="4293096"/>
            <a:ext cx="1259516" cy="324036"/>
          </a:xfrm>
          <a:prstGeom prst="straightConnector1">
            <a:avLst/>
          </a:prstGeom>
          <a:ln w="63500"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913286" y="3573016"/>
                <a:ext cx="2362570" cy="630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ej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</a:rPr>
                        <m:t>~</m:t>
                      </m:r>
                      <m:f>
                        <m:fPr>
                          <m:type m:val="li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sz="2800" b="0" i="0" smtClean="0">
                                  <a:latin typeface="Cambria Math"/>
                                </a:rPr>
                                <m:t>ej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sz="2800" b="0" i="0" smtClean="0">
                                  <a:latin typeface="Cambria Math"/>
                                </a:rPr>
                                <m:t>ej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6" y="3573016"/>
                <a:ext cx="2362570" cy="6307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2483768" y="269962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75656" y="5445224"/>
            <a:ext cx="23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Only unbound material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3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24292"/>
            <a:ext cx="9793088" cy="25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Morphology difference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/>
              <a:t>Density profile on the meridional</a:t>
            </a:r>
            <a:r>
              <a:rPr lang="en-US" altLang="ja-JP" dirty="0"/>
              <a:t> </a:t>
            </a:r>
            <a:r>
              <a:rPr lang="en-US" altLang="ja-JP" sz="3000" dirty="0"/>
              <a:t>plane</a:t>
            </a:r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r>
              <a:rPr lang="en-US" altLang="ja-JP" sz="3000" dirty="0"/>
              <a:t>  NS-NS: massive NS                            BH-NS: BH-disk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447" y="2248564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, KK+ (2013)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0152" y="2958043"/>
            <a:ext cx="249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Devoid of material</a:t>
            </a:r>
          </a:p>
          <a:p>
            <a:r>
              <a:rPr lang="en-US" altLang="ja-JP" sz="2400" dirty="0"/>
              <a:t>i</a:t>
            </a:r>
            <a:r>
              <a:rPr kumimoji="1" lang="en-US" altLang="ja-JP" sz="2400" dirty="0"/>
              <a:t>n the polar region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2372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24292"/>
            <a:ext cx="9793088" cy="25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But the wind?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/>
              <a:t>Density profile on the meridional</a:t>
            </a:r>
            <a:r>
              <a:rPr lang="en-US" altLang="ja-JP" dirty="0"/>
              <a:t> </a:t>
            </a:r>
            <a:r>
              <a:rPr lang="en-US" altLang="ja-JP" sz="3000" dirty="0"/>
              <a:t>plane</a:t>
            </a:r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r>
              <a:rPr lang="en-US" altLang="ja-JP" sz="3000" dirty="0"/>
              <a:t>  NS-NS: massive NS                            BH-NS: BH-disk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447" y="2248564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, KK+ (2013)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6" name="部分円 5">
            <a:extLst>
              <a:ext uri="{FF2B5EF4-FFF2-40B4-BE49-F238E27FC236}">
                <a16:creationId xmlns:a16="http://schemas.microsoft.com/office/drawing/2014/main" id="{C4A0D693-20D6-43DE-AA67-DFD569ECD3B7}"/>
              </a:ext>
            </a:extLst>
          </p:cNvPr>
          <p:cNvSpPr/>
          <p:nvPr/>
        </p:nvSpPr>
        <p:spPr>
          <a:xfrm>
            <a:off x="1312586" y="3021344"/>
            <a:ext cx="1603230" cy="2711912"/>
          </a:xfrm>
          <a:prstGeom prst="pie">
            <a:avLst>
              <a:gd name="adj1" fmla="val 10788829"/>
              <a:gd name="adj2" fmla="val 21528179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部分円 10">
            <a:extLst>
              <a:ext uri="{FF2B5EF4-FFF2-40B4-BE49-F238E27FC236}">
                <a16:creationId xmlns:a16="http://schemas.microsoft.com/office/drawing/2014/main" id="{D305FF46-74D8-4488-95FB-C5EF64054CFD}"/>
              </a:ext>
            </a:extLst>
          </p:cNvPr>
          <p:cNvSpPr/>
          <p:nvPr/>
        </p:nvSpPr>
        <p:spPr>
          <a:xfrm>
            <a:off x="6372200" y="3021344"/>
            <a:ext cx="1603230" cy="2711912"/>
          </a:xfrm>
          <a:prstGeom prst="pie">
            <a:avLst>
              <a:gd name="adj1" fmla="val 10788829"/>
              <a:gd name="adj2" fmla="val 21528179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2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 of the </a:t>
            </a:r>
            <a:r>
              <a:rPr lang="en-US" altLang="ja-JP" dirty="0"/>
              <a:t>session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altLang="ja-JP" dirty="0"/>
              <a:t>Introduction (gravitational waves)</a:t>
            </a:r>
          </a:p>
          <a:p>
            <a:pPr marL="514350" indent="-514350">
              <a:buAutoNum type="arabicPeriod"/>
            </a:pPr>
            <a:r>
              <a:rPr lang="en-US" altLang="ja-JP" dirty="0"/>
              <a:t>Mass ejection and gamma-ray burst</a:t>
            </a:r>
          </a:p>
          <a:p>
            <a:pPr marL="514350" indent="-514350">
              <a:buAutoNum type="arabicPeriod"/>
            </a:pPr>
            <a:r>
              <a:rPr lang="en-US" altLang="ja-JP" dirty="0"/>
              <a:t>Compact binary merger remnant (or afterglow)</a:t>
            </a:r>
          </a:p>
          <a:p>
            <a:pPr marL="514350" indent="-514350">
              <a:buAutoNum type="arabicPeriod"/>
            </a:pPr>
            <a:r>
              <a:rPr lang="en-US" altLang="ja-JP" dirty="0" err="1"/>
              <a:t>Kilonova</a:t>
            </a:r>
            <a:r>
              <a:rPr lang="en-US" altLang="ja-JP" dirty="0"/>
              <a:t>/macronova</a:t>
            </a:r>
          </a:p>
          <a:p>
            <a:pPr marL="514350" indent="-514350">
              <a:buAutoNum type="arabicPeriod"/>
            </a:pPr>
            <a:r>
              <a:rPr lang="en-US" altLang="ja-JP" dirty="0"/>
              <a:t>Summary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14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24292"/>
            <a:ext cx="9793088" cy="25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And the jet?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/>
              <a:t>Density profile on the meridional</a:t>
            </a:r>
            <a:r>
              <a:rPr lang="en-US" altLang="ja-JP" dirty="0"/>
              <a:t> </a:t>
            </a:r>
            <a:r>
              <a:rPr lang="en-US" altLang="ja-JP" sz="3000" dirty="0"/>
              <a:t>plane</a:t>
            </a:r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endParaRPr kumimoji="1" lang="en-US" altLang="ja-JP" sz="3000" dirty="0"/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r>
              <a:rPr lang="en-US" altLang="ja-JP" sz="3000" dirty="0"/>
              <a:t>  NS-NS: massive NS                            BH-NS: BH-disk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447" y="2248564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, KK+ (2013)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6" name="部分円 5">
            <a:extLst>
              <a:ext uri="{FF2B5EF4-FFF2-40B4-BE49-F238E27FC236}">
                <a16:creationId xmlns:a16="http://schemas.microsoft.com/office/drawing/2014/main" id="{C4A0D693-20D6-43DE-AA67-DFD569ECD3B7}"/>
              </a:ext>
            </a:extLst>
          </p:cNvPr>
          <p:cNvSpPr/>
          <p:nvPr/>
        </p:nvSpPr>
        <p:spPr>
          <a:xfrm>
            <a:off x="1312586" y="3021344"/>
            <a:ext cx="1603230" cy="2711912"/>
          </a:xfrm>
          <a:prstGeom prst="pie">
            <a:avLst>
              <a:gd name="adj1" fmla="val 10788829"/>
              <a:gd name="adj2" fmla="val 21528179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部分円 10">
            <a:extLst>
              <a:ext uri="{FF2B5EF4-FFF2-40B4-BE49-F238E27FC236}">
                <a16:creationId xmlns:a16="http://schemas.microsoft.com/office/drawing/2014/main" id="{D305FF46-74D8-4488-95FB-C5EF64054CFD}"/>
              </a:ext>
            </a:extLst>
          </p:cNvPr>
          <p:cNvSpPr/>
          <p:nvPr/>
        </p:nvSpPr>
        <p:spPr>
          <a:xfrm>
            <a:off x="6372200" y="3021344"/>
            <a:ext cx="1603230" cy="2711912"/>
          </a:xfrm>
          <a:prstGeom prst="pie">
            <a:avLst>
              <a:gd name="adj1" fmla="val 10788829"/>
              <a:gd name="adj2" fmla="val 21528179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部分円 4">
            <a:extLst>
              <a:ext uri="{FF2B5EF4-FFF2-40B4-BE49-F238E27FC236}">
                <a16:creationId xmlns:a16="http://schemas.microsoft.com/office/drawing/2014/main" id="{B435E101-B39F-4D80-96B9-88820AC9AF2D}"/>
              </a:ext>
            </a:extLst>
          </p:cNvPr>
          <p:cNvSpPr/>
          <p:nvPr/>
        </p:nvSpPr>
        <p:spPr>
          <a:xfrm>
            <a:off x="1619672" y="3212976"/>
            <a:ext cx="1008112" cy="2327112"/>
          </a:xfrm>
          <a:prstGeom prst="pie">
            <a:avLst>
              <a:gd name="adj1" fmla="val 15336591"/>
              <a:gd name="adj2" fmla="val 1708492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部分円 11">
            <a:extLst>
              <a:ext uri="{FF2B5EF4-FFF2-40B4-BE49-F238E27FC236}">
                <a16:creationId xmlns:a16="http://schemas.microsoft.com/office/drawing/2014/main" id="{BD90D561-5828-4C67-87CA-D33FF5FF1C7F}"/>
              </a:ext>
            </a:extLst>
          </p:cNvPr>
          <p:cNvSpPr/>
          <p:nvPr/>
        </p:nvSpPr>
        <p:spPr>
          <a:xfrm>
            <a:off x="6660232" y="3212976"/>
            <a:ext cx="1008112" cy="2327112"/>
          </a:xfrm>
          <a:prstGeom prst="pie">
            <a:avLst>
              <a:gd name="adj1" fmla="val 15336591"/>
              <a:gd name="adj2" fmla="val 1708492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1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69FFB6-3BB1-4D16-8374-62E03680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Role of the ejecta surrounding a jet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497D62-1CFC-4A85-B11A-83417423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        Jet confinement?                Cocoon production?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Crucial for short GRBs</a:t>
            </a:r>
          </a:p>
          <a:p>
            <a:r>
              <a:rPr lang="en-US" altLang="ja-JP" dirty="0"/>
              <a:t>  and also GRB 170817A?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435E3D-F800-4474-A724-C88ED996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BF02B2-0A20-4A46-B160-9E1F4986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7A63D9-F174-40D9-A60D-18AA196D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BA73610-17E4-4A05-ACD4-777422D0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" y="1916832"/>
            <a:ext cx="4832184" cy="26784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B156D69-2BCD-48A0-9B47-B8EEEC5EA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696" y="2003367"/>
            <a:ext cx="3448759" cy="43059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70BB8E-F8E1-48D8-8817-441F58DA97FF}"/>
              </a:ext>
            </a:extLst>
          </p:cNvPr>
          <p:cNvSpPr txBox="1"/>
          <p:nvPr/>
        </p:nvSpPr>
        <p:spPr>
          <a:xfrm>
            <a:off x="323528" y="397167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Nagakura</a:t>
            </a:r>
            <a:r>
              <a:rPr kumimoji="1" lang="en-US" altLang="ja-JP" dirty="0">
                <a:solidFill>
                  <a:schemeClr val="bg1"/>
                </a:solidFill>
              </a:rPr>
              <a:t>+ (2014)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604663-7B3D-4281-B123-63D7BB8B63B9}"/>
              </a:ext>
            </a:extLst>
          </p:cNvPr>
          <p:cNvSpPr txBox="1"/>
          <p:nvPr/>
        </p:nvSpPr>
        <p:spPr>
          <a:xfrm>
            <a:off x="7063075" y="39330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Gottlieb+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468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4ED345-6642-4380-A30D-9A40F641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Time order of</a:t>
            </a:r>
            <a:r>
              <a:rPr kumimoji="1" lang="en-US" altLang="ja-JP" dirty="0"/>
              <a:t> the jet</a:t>
            </a:r>
            <a:r>
              <a:rPr lang="en-US" altLang="ja-JP" dirty="0"/>
              <a:t> and </a:t>
            </a:r>
            <a:r>
              <a:rPr kumimoji="1" lang="en-US" altLang="ja-JP" dirty="0"/>
              <a:t>wind launch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42FB1D-D996-4DE5-A87B-F47A2ACEE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Both the jet and wind are powered by accretion</a:t>
            </a:r>
          </a:p>
          <a:p>
            <a:r>
              <a:rPr kumimoji="1" lang="en-US" altLang="ja-JP" dirty="0"/>
              <a:t>The accretion time scale is at most 100-300ms</a:t>
            </a:r>
          </a:p>
          <a:p>
            <a:r>
              <a:rPr lang="en-US" altLang="ja-JP" dirty="0"/>
              <a:t> - the viscosity only (likely) shortens this time scale</a:t>
            </a:r>
          </a:p>
          <a:p>
            <a:endParaRPr kumimoji="1" lang="en-US" altLang="ja-JP" dirty="0"/>
          </a:p>
          <a:p>
            <a:r>
              <a:rPr lang="en-US" altLang="ja-JP" dirty="0"/>
              <a:t>The jet cannot</a:t>
            </a:r>
          </a:p>
          <a:p>
            <a:r>
              <a:rPr kumimoji="1" lang="en-US" altLang="ja-JP" dirty="0"/>
              <a:t> be delayed by</a:t>
            </a:r>
          </a:p>
          <a:p>
            <a:r>
              <a:rPr lang="en-US" altLang="ja-JP" dirty="0"/>
              <a:t>   &gt;~100ms</a:t>
            </a:r>
          </a:p>
          <a:p>
            <a:r>
              <a:rPr kumimoji="1" lang="en-US" altLang="ja-JP" dirty="0"/>
              <a:t>  than the wind?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F1D53A-5613-4145-B0B8-68BB5F1E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696030-5F4E-457D-A198-1BD85EB8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F939E7-E6A1-4020-BD56-195D84A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D06772-DFDD-49F4-9D74-FFF385D5E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85" y="3108101"/>
            <a:ext cx="5867011" cy="327322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9F7849-ACFA-4CCA-A616-5C7B9035BB66}"/>
              </a:ext>
            </a:extLst>
          </p:cNvPr>
          <p:cNvSpPr txBox="1"/>
          <p:nvPr/>
        </p:nvSpPr>
        <p:spPr>
          <a:xfrm>
            <a:off x="3995936" y="5013176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2207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DEA5F-283A-43C8-8076-D7D23E61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Note on the fallback material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0555A1-9A45-425A-B7BA-C469E3561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Continue to late times, but not very substantial</a:t>
            </a:r>
          </a:p>
          <a:p>
            <a:r>
              <a:rPr kumimoji="1" lang="en-US" altLang="ja-JP" dirty="0"/>
              <a:t> - this rate may not be equal to the accretion rate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4E127D-7264-4475-8138-B188BB54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CF59D5-3A80-4F1B-882B-05CAF10E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3557EF-1CE8-4349-9FE0-247A9B5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5D8620A-360A-4711-8A59-3471DB2F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2032"/>
            <a:ext cx="4971734" cy="33756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696F2F5-FEFF-4B35-B74A-34E1CA551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734" y="2783160"/>
            <a:ext cx="4013888" cy="361448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307CDC-F16E-43D9-8706-C93F491339F2}"/>
              </a:ext>
            </a:extLst>
          </p:cNvPr>
          <p:cNvSpPr txBox="1"/>
          <p:nvPr/>
        </p:nvSpPr>
        <p:spPr>
          <a:xfrm>
            <a:off x="1043608" y="5291916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8FA17B-563B-481C-810B-3D80A26E7808}"/>
              </a:ext>
            </a:extLst>
          </p:cNvPr>
          <p:cNvSpPr txBox="1"/>
          <p:nvPr/>
        </p:nvSpPr>
        <p:spPr>
          <a:xfrm>
            <a:off x="7308304" y="2924944"/>
            <a:ext cx="15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Brege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747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EBE606-E2C9-49D1-A466-D4ABF9E2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1: jet </a:t>
            </a:r>
            <a:r>
              <a:rPr kumimoji="1" lang="en-US" altLang="ja-JP" dirty="0" err="1"/>
              <a:t>launch~wind</a:t>
            </a:r>
            <a:r>
              <a:rPr kumimoji="1" lang="en-US" altLang="ja-JP" dirty="0"/>
              <a:t> launch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79F559-AAA5-4EA3-BB48-7EC02E265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 wind is not likely to catch up and confine the jet</a:t>
            </a:r>
          </a:p>
          <a:p>
            <a:r>
              <a:rPr kumimoji="1" lang="en-US" altLang="ja-JP" dirty="0"/>
              <a:t>(extremely) rough</a:t>
            </a:r>
            <a:r>
              <a:rPr lang="en-US" altLang="ja-JP" dirty="0"/>
              <a:t> idea of observational feature:</a:t>
            </a:r>
          </a:p>
          <a:p>
            <a:r>
              <a:rPr lang="en-US" altLang="ja-JP" dirty="0"/>
              <a:t>   quasi-isotropic, low-luminosity, leptonic fireball?</a:t>
            </a:r>
          </a:p>
          <a:p>
            <a:endParaRPr lang="en-US" altLang="ja-JP" sz="1200" dirty="0"/>
          </a:p>
          <a:p>
            <a:r>
              <a:rPr lang="en-US" altLang="ja-JP" dirty="0"/>
              <a:t>The initial temperature may be ~0.1-1MeV</a:t>
            </a:r>
          </a:p>
          <a:p>
            <a:r>
              <a:rPr lang="en-US" altLang="ja-JP" dirty="0"/>
              <a:t>It becomes transparent at</a:t>
            </a:r>
          </a:p>
          <a:p>
            <a:r>
              <a:rPr lang="en-US" altLang="ja-JP" dirty="0"/>
              <a:t>   around 1,000-10,000km</a:t>
            </a:r>
          </a:p>
          <a:p>
            <a:r>
              <a:rPr kumimoji="1" lang="en-US" altLang="ja-JP" dirty="0" err="1"/>
              <a:t>Photospheric</a:t>
            </a:r>
            <a:r>
              <a:rPr lang="en-US" altLang="ja-JP" dirty="0"/>
              <a:t> emission</a:t>
            </a:r>
          </a:p>
          <a:p>
            <a:r>
              <a:rPr kumimoji="1" lang="en-US" altLang="ja-JP" dirty="0"/>
              <a:t>   may be expec</a:t>
            </a:r>
            <a:r>
              <a:rPr lang="en-US" altLang="ja-JP" dirty="0"/>
              <a:t>ted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0DFD6-C6D4-48EE-BF83-4BE7CDF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5EFD9-A57F-4429-AF0F-BF81CA70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DCBEF7-8BBB-40AE-8C75-7EB59B79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9CFF958-F270-45B8-94B9-7030DCEC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914131"/>
            <a:ext cx="3902850" cy="18191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DF49E9-629C-4FA4-9468-5E474B95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90" y="5708953"/>
            <a:ext cx="3505950" cy="6723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96E707-6412-41BE-951A-2AF7A57CC584}"/>
              </a:ext>
            </a:extLst>
          </p:cNvPr>
          <p:cNvSpPr txBox="1"/>
          <p:nvPr/>
        </p:nvSpPr>
        <p:spPr>
          <a:xfrm>
            <a:off x="4572000" y="602128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926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EBE606-E2C9-49D1-A466-D4ABF9E2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1: jet </a:t>
            </a:r>
            <a:r>
              <a:rPr kumimoji="1" lang="en-US" altLang="ja-JP" dirty="0" err="1"/>
              <a:t>launch~wind</a:t>
            </a:r>
            <a:r>
              <a:rPr kumimoji="1" lang="en-US" altLang="ja-JP" dirty="0"/>
              <a:t> launch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79F559-AAA5-4EA3-BB48-7EC02E265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 wind is not likely to catch up and confine the jet</a:t>
            </a:r>
          </a:p>
          <a:p>
            <a:r>
              <a:rPr kumimoji="1" lang="en-US" altLang="ja-JP" dirty="0"/>
              <a:t>(extremely) rough</a:t>
            </a:r>
            <a:r>
              <a:rPr lang="en-US" altLang="ja-JP" dirty="0"/>
              <a:t> idea of observational feature:</a:t>
            </a:r>
          </a:p>
          <a:p>
            <a:r>
              <a:rPr lang="en-US" altLang="ja-JP" dirty="0"/>
              <a:t>   quasi-isotropic, low-luminosity, leptonic fireball?</a:t>
            </a:r>
          </a:p>
          <a:p>
            <a:endParaRPr lang="en-US" altLang="ja-JP" sz="1200" dirty="0"/>
          </a:p>
          <a:p>
            <a:r>
              <a:rPr lang="en-US" altLang="ja-JP" dirty="0"/>
              <a:t>The initial temperature may be ~0.1-1MeV</a:t>
            </a:r>
          </a:p>
          <a:p>
            <a:r>
              <a:rPr lang="en-US" altLang="ja-JP" dirty="0"/>
              <a:t>It becomes transparent at</a:t>
            </a:r>
          </a:p>
          <a:p>
            <a:r>
              <a:rPr lang="en-US" altLang="ja-JP" dirty="0"/>
              <a:t>   around 1,000-10,000km</a:t>
            </a:r>
          </a:p>
          <a:p>
            <a:r>
              <a:rPr kumimoji="1" lang="en-US" altLang="ja-JP" dirty="0" err="1"/>
              <a:t>Photospheric</a:t>
            </a:r>
            <a:r>
              <a:rPr lang="en-US" altLang="ja-JP" dirty="0"/>
              <a:t> emission</a:t>
            </a:r>
          </a:p>
          <a:p>
            <a:r>
              <a:rPr kumimoji="1" lang="en-US" altLang="ja-JP" dirty="0"/>
              <a:t>   may be expec</a:t>
            </a:r>
            <a:r>
              <a:rPr lang="en-US" altLang="ja-JP" dirty="0"/>
              <a:t>ted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0DFD6-C6D4-48EE-BF83-4BE7CDF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5EFD9-A57F-4429-AF0F-BF81CA70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DCBEF7-8BBB-40AE-8C75-7EB59B79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9CFF958-F270-45B8-94B9-7030DCEC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914131"/>
            <a:ext cx="3902850" cy="18191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DF49E9-629C-4FA4-9468-5E474B95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90" y="5708953"/>
            <a:ext cx="3505950" cy="672375"/>
          </a:xfrm>
          <a:prstGeom prst="rect">
            <a:avLst/>
          </a:prstGeom>
        </p:spPr>
      </p:pic>
      <p:sp>
        <p:nvSpPr>
          <p:cNvPr id="10" name="部分円 9">
            <a:extLst>
              <a:ext uri="{FF2B5EF4-FFF2-40B4-BE49-F238E27FC236}">
                <a16:creationId xmlns:a16="http://schemas.microsoft.com/office/drawing/2014/main" id="{E973D86E-2A9A-47BC-AD28-01054681D8BE}"/>
              </a:ext>
            </a:extLst>
          </p:cNvPr>
          <p:cNvSpPr/>
          <p:nvPr/>
        </p:nvSpPr>
        <p:spPr>
          <a:xfrm>
            <a:off x="6235824" y="5013176"/>
            <a:ext cx="1072480" cy="1224136"/>
          </a:xfrm>
          <a:prstGeom prst="pie">
            <a:avLst>
              <a:gd name="adj1" fmla="val 10788829"/>
              <a:gd name="adj2" fmla="val 21528179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部分円 10">
            <a:extLst>
              <a:ext uri="{FF2B5EF4-FFF2-40B4-BE49-F238E27FC236}">
                <a16:creationId xmlns:a16="http://schemas.microsoft.com/office/drawing/2014/main" id="{C4C16ED8-9305-4458-9582-5C1AAAF58955}"/>
              </a:ext>
            </a:extLst>
          </p:cNvPr>
          <p:cNvSpPr/>
          <p:nvPr/>
        </p:nvSpPr>
        <p:spPr>
          <a:xfrm>
            <a:off x="5292080" y="4293096"/>
            <a:ext cx="2997820" cy="2592288"/>
          </a:xfrm>
          <a:prstGeom prst="pie">
            <a:avLst>
              <a:gd name="adj1" fmla="val 13423335"/>
              <a:gd name="adj2" fmla="val 1897616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96E707-6412-41BE-951A-2AF7A57CC584}"/>
              </a:ext>
            </a:extLst>
          </p:cNvPr>
          <p:cNvSpPr txBox="1"/>
          <p:nvPr/>
        </p:nvSpPr>
        <p:spPr>
          <a:xfrm>
            <a:off x="4572000" y="602128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633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AA8F5-3CE4-4C8C-8D86-1DA24988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Viscous</a:t>
            </a:r>
            <a:r>
              <a:rPr kumimoji="1" lang="en-US" altLang="ja-JP" dirty="0"/>
              <a:t> thicke</a:t>
            </a:r>
            <a:r>
              <a:rPr lang="en-US" altLang="ja-JP" dirty="0"/>
              <a:t>ning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63DA9-55EC-4EBC-887A-432B47CB1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Viscosity due to MRI can inflate the disk to a torus and this could help the jet collimation</a:t>
            </a:r>
          </a:p>
          <a:p>
            <a:r>
              <a:rPr lang="en-US" altLang="ja-JP" dirty="0"/>
              <a:t> - preferable geometry for</a:t>
            </a:r>
          </a:p>
          <a:p>
            <a:r>
              <a:rPr kumimoji="1" lang="en-US" altLang="ja-JP" dirty="0"/>
              <a:t>    launching a pair-annihilation jet</a:t>
            </a:r>
          </a:p>
          <a:p>
            <a:r>
              <a:rPr lang="en-US" altLang="ja-JP" dirty="0"/>
              <a:t> - requirement for producing</a:t>
            </a:r>
          </a:p>
          <a:p>
            <a:r>
              <a:rPr kumimoji="1" lang="en-US" altLang="ja-JP" dirty="0"/>
              <a:t>    a coherent poloidal field?</a:t>
            </a:r>
          </a:p>
          <a:p>
            <a:r>
              <a:rPr lang="en-US" altLang="ja-JP" dirty="0"/>
              <a:t> - also advantageous to launch</a:t>
            </a:r>
          </a:p>
          <a:p>
            <a:r>
              <a:rPr kumimoji="1" lang="en-US" altLang="ja-JP" dirty="0"/>
              <a:t>    the wind from the outer part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6BE776-CD42-4329-ABE1-ED41646A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6CEFB3-6C04-40E0-853C-944662AF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68993E-441E-4D6C-87B2-7B10E1B5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DC886C-32C3-40E6-8586-889D7BAC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48" y="2975961"/>
            <a:ext cx="3092513" cy="30772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5F1AFD-4A6D-4F4D-B1FC-F06077BA0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12" y="5981203"/>
            <a:ext cx="2646000" cy="4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35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EBE606-E2C9-49D1-A466-D4ABF9E2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2: wind launch -&gt; jet launch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79F559-AAA5-4EA3-BB48-7EC02E2654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ja-JP" dirty="0"/>
                  <a:t>The wind can take a lead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wind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~ O(10,000)km</a:t>
                </a:r>
              </a:p>
              <a:p>
                <a:r>
                  <a:rPr lang="en-US" altLang="ja-JP" dirty="0"/>
                  <a:t> - the maximum velocity should be important</a:t>
                </a:r>
                <a:endParaRPr kumimoji="1" lang="en-US" altLang="ja-JP" dirty="0"/>
              </a:p>
              <a:p>
                <a:r>
                  <a:rPr kumimoji="1" lang="en-US" altLang="ja-JP" dirty="0"/>
                  <a:t>We may have collimation and/or cocoon</a:t>
                </a:r>
              </a:p>
              <a:p>
                <a:endParaRPr kumimoji="1" lang="en-US" altLang="ja-JP" sz="1200" dirty="0"/>
              </a:p>
              <a:p>
                <a:r>
                  <a:rPr lang="en-US" altLang="ja-JP" dirty="0"/>
                  <a:t>But the breakout radius will be relatively small</a:t>
                </a:r>
              </a:p>
              <a:p>
                <a:endParaRPr kumimoji="1" lang="en-US" altLang="ja-JP" sz="1100" dirty="0"/>
              </a:p>
              <a:p>
                <a:r>
                  <a:rPr lang="en-US" altLang="ja-JP" dirty="0"/>
                  <a:t>In both cases, substantial</a:t>
                </a:r>
              </a:p>
              <a:p>
                <a:r>
                  <a:rPr kumimoji="1" lang="en-US" altLang="ja-JP" dirty="0"/>
                  <a:t>  delay from the merger</a:t>
                </a:r>
              </a:p>
              <a:p>
                <a:r>
                  <a:rPr lang="en-US" altLang="ja-JP" dirty="0"/>
                  <a:t>    is not very likely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79F559-AAA5-4EA3-BB48-7EC02E265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0DFD6-C6D4-48EE-BF83-4BE7CDF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5EFD9-A57F-4429-AF0F-BF81CA70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DCBEF7-8BBB-40AE-8C75-7EB59B79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9CFF958-F270-45B8-94B9-7030DCECE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914131"/>
            <a:ext cx="3902850" cy="18191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DF49E9-629C-4FA4-9468-5E474B95F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490" y="5708953"/>
            <a:ext cx="3505950" cy="67237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CCB397-AACE-430D-9F43-B921C83FEC1F}"/>
              </a:ext>
            </a:extLst>
          </p:cNvPr>
          <p:cNvSpPr txBox="1"/>
          <p:nvPr/>
        </p:nvSpPr>
        <p:spPr>
          <a:xfrm>
            <a:off x="4572000" y="602128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5028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EBE606-E2C9-49D1-A466-D4ABF9E2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2: wind launch -&gt; jet launch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79F559-AAA5-4EA3-BB48-7EC02E2654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ja-JP" dirty="0"/>
                  <a:t>The wind can take a lead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wind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~ O(10,000)km</a:t>
                </a:r>
              </a:p>
              <a:p>
                <a:r>
                  <a:rPr lang="en-US" altLang="ja-JP" dirty="0"/>
                  <a:t> - the maximum velocity should be important</a:t>
                </a:r>
                <a:endParaRPr kumimoji="1" lang="en-US" altLang="ja-JP" dirty="0"/>
              </a:p>
              <a:p>
                <a:r>
                  <a:rPr kumimoji="1" lang="en-US" altLang="ja-JP" dirty="0"/>
                  <a:t>We may have collimation and/or cocoon</a:t>
                </a:r>
              </a:p>
              <a:p>
                <a:endParaRPr kumimoji="1" lang="en-US" altLang="ja-JP" sz="1200" dirty="0"/>
              </a:p>
              <a:p>
                <a:r>
                  <a:rPr lang="en-US" altLang="ja-JP" dirty="0"/>
                  <a:t>But the breakout radius will be relatively small</a:t>
                </a:r>
              </a:p>
              <a:p>
                <a:endParaRPr kumimoji="1" lang="en-US" altLang="ja-JP" sz="1100" dirty="0"/>
              </a:p>
              <a:p>
                <a:r>
                  <a:rPr lang="en-US" altLang="ja-JP" dirty="0"/>
                  <a:t>In both cases, substantial</a:t>
                </a:r>
              </a:p>
              <a:p>
                <a:r>
                  <a:rPr kumimoji="1" lang="en-US" altLang="ja-JP" dirty="0"/>
                  <a:t>  delay from the merger</a:t>
                </a:r>
              </a:p>
              <a:p>
                <a:r>
                  <a:rPr lang="en-US" altLang="ja-JP" dirty="0"/>
                  <a:t>    is not very likely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79F559-AAA5-4EA3-BB48-7EC02E265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0DFD6-C6D4-48EE-BF83-4BE7CDF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5EFD9-A57F-4429-AF0F-BF81CA70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DCBEF7-8BBB-40AE-8C75-7EB59B79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9CFF958-F270-45B8-94B9-7030DCECE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914131"/>
            <a:ext cx="3902850" cy="18191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DF49E9-629C-4FA4-9468-5E474B95F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490" y="5708953"/>
            <a:ext cx="3505950" cy="672375"/>
          </a:xfrm>
          <a:prstGeom prst="rect">
            <a:avLst/>
          </a:prstGeom>
        </p:spPr>
      </p:pic>
      <p:sp>
        <p:nvSpPr>
          <p:cNvPr id="10" name="部分円 9">
            <a:extLst>
              <a:ext uri="{FF2B5EF4-FFF2-40B4-BE49-F238E27FC236}">
                <a16:creationId xmlns:a16="http://schemas.microsoft.com/office/drawing/2014/main" id="{8CDBA4A6-9098-4A73-8366-092BEB0C4F30}"/>
              </a:ext>
            </a:extLst>
          </p:cNvPr>
          <p:cNvSpPr/>
          <p:nvPr/>
        </p:nvSpPr>
        <p:spPr>
          <a:xfrm>
            <a:off x="5868144" y="4379094"/>
            <a:ext cx="1800200" cy="2434282"/>
          </a:xfrm>
          <a:prstGeom prst="pie">
            <a:avLst>
              <a:gd name="adj1" fmla="val 10788829"/>
              <a:gd name="adj2" fmla="val 49653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部分円 10">
            <a:extLst>
              <a:ext uri="{FF2B5EF4-FFF2-40B4-BE49-F238E27FC236}">
                <a16:creationId xmlns:a16="http://schemas.microsoft.com/office/drawing/2014/main" id="{E3FD827F-EE6B-4A08-A916-BC21601C5FE9}"/>
              </a:ext>
            </a:extLst>
          </p:cNvPr>
          <p:cNvSpPr/>
          <p:nvPr/>
        </p:nvSpPr>
        <p:spPr>
          <a:xfrm>
            <a:off x="6300192" y="4437112"/>
            <a:ext cx="1008112" cy="2327112"/>
          </a:xfrm>
          <a:prstGeom prst="pie">
            <a:avLst>
              <a:gd name="adj1" fmla="val 15336591"/>
              <a:gd name="adj2" fmla="val 1708492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CCB397-AACE-430D-9F43-B921C83FEC1F}"/>
              </a:ext>
            </a:extLst>
          </p:cNvPr>
          <p:cNvSpPr txBox="1"/>
          <p:nvPr/>
        </p:nvSpPr>
        <p:spPr>
          <a:xfrm>
            <a:off x="4572000" y="602128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1207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Viscously-driven wind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~20% of disk material can be ejected</a:t>
                </a:r>
                <a:endParaRPr kumimoji="1" lang="en-US" altLang="ja-JP" dirty="0"/>
              </a:p>
              <a:p>
                <a:r>
                  <a:rPr kumimoji="1" lang="en-US" altLang="ja-JP" dirty="0"/>
                  <a:t>Low velocity of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~0.1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</a:t>
                </a:r>
                <a:r>
                  <a:rPr lang="en-US" altLang="ja-JP" dirty="0"/>
                  <a:t>expected on average</a:t>
                </a:r>
              </a:p>
              <a:p>
                <a:r>
                  <a:rPr lang="en-US" altLang="ja-JP" dirty="0"/>
                  <a:t> what is the maximum?</a:t>
                </a:r>
                <a:r>
                  <a:rPr kumimoji="1" lang="en-US" altLang="ja-JP" dirty="0"/>
                  <a:t> </a:t>
                </a:r>
                <a:r>
                  <a:rPr lang="en-US" altLang="ja-JP" dirty="0"/>
                  <a:t>limitation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viscosity?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3684"/>
            <a:ext cx="9102423" cy="293765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40152" y="6156012"/>
            <a:ext cx="194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Fernandez+ (2015)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982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918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9600" dirty="0"/>
              <a:t>1. Introduction</a:t>
            </a:r>
            <a:endParaRPr kumimoji="1" lang="ja-JP" altLang="en-US" sz="9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588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4" y="2492896"/>
            <a:ext cx="3761174" cy="40324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field as viscosity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Confirming the basic picture in a realistic setting</a:t>
            </a:r>
          </a:p>
          <a:p>
            <a:r>
              <a:rPr lang="en-US" altLang="ja-JP" dirty="0"/>
              <a:t>(but no neutrino absorption, with low resolution)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3851756"/>
            <a:ext cx="224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Siegel-Metzger (2017)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769D44-6057-46BB-ADB0-296802D91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492896"/>
            <a:ext cx="2397938" cy="19511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9AE4ED-0F08-46FD-91A0-A4E6E05F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555042"/>
            <a:ext cx="2315250" cy="19057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C4AFDA2-942E-49AD-9A68-D24E3B9CB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7" y="4460792"/>
            <a:ext cx="3176305" cy="19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7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Thermally-driven</a:t>
            </a:r>
            <a:r>
              <a:rPr kumimoji="1" lang="en-US" altLang="ja-JP" dirty="0"/>
              <a:t> wind in MHD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Faster winds could come from inner regions with higher resolutions (but no neutrino physics here)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564904"/>
            <a:ext cx="8064896" cy="20313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653136"/>
            <a:ext cx="6725701" cy="136293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203848" y="4581128"/>
            <a:ext cx="3600400" cy="1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27784" y="593998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10ms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63888" y="594928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20ms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55246" y="594928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30ms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593998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40ms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00192" y="594928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50ms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91550" y="594928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60ms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55453" y="4725144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Kiuchi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2339752" y="5805264"/>
            <a:ext cx="144016" cy="50405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87624" y="6279703"/>
            <a:ext cx="231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Dynamical ejecta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63726" y="2564904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bg2"/>
                </a:solidFill>
              </a:rPr>
              <a:t>Kiuchi</a:t>
            </a:r>
            <a:r>
              <a:rPr lang="en-US" altLang="ja-JP" dirty="0" err="1">
                <a:solidFill>
                  <a:schemeClr val="bg2"/>
                </a:solidFill>
              </a:rPr>
              <a:t>+</a:t>
            </a:r>
            <a:r>
              <a:rPr kumimoji="1" lang="en-US" altLang="ja-JP" dirty="0" err="1">
                <a:solidFill>
                  <a:schemeClr val="bg2"/>
                </a:solidFill>
              </a:rPr>
              <a:t>KK</a:t>
            </a:r>
            <a:r>
              <a:rPr kumimoji="1" lang="en-US" altLang="ja-JP" dirty="0">
                <a:solidFill>
                  <a:schemeClr val="bg2"/>
                </a:solidFill>
              </a:rPr>
              <a:t>+ (2015)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6605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918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8000" dirty="0"/>
              <a:t>3. Compact binary merger remnant (or afterglow)</a:t>
            </a:r>
            <a:endParaRPr kumimoji="1" lang="ja-JP" altLang="en-US" sz="8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510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“Compact binary merger remnant”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Blast-wave interaction between the ejecta and the interstellar medium (that may not be very dense)</a:t>
            </a:r>
          </a:p>
          <a:p>
            <a:endParaRPr lang="en-US" altLang="ja-JP" sz="1200" dirty="0"/>
          </a:p>
          <a:p>
            <a:r>
              <a:rPr kumimoji="1" lang="en-US" altLang="ja-JP" dirty="0"/>
              <a:t>Magnetic-field amplification + electron acceleration</a:t>
            </a:r>
          </a:p>
          <a:p>
            <a:r>
              <a:rPr lang="en-US" altLang="ja-JP" dirty="0"/>
              <a:t> -&gt; synchrotron radio emission (SNR, GRB afterglow)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89040"/>
            <a:ext cx="8156701" cy="121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085184"/>
            <a:ext cx="5616676" cy="1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4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0CE885-E45A-433A-AFBD-FA5E2274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Velocit</a:t>
            </a:r>
            <a:r>
              <a:rPr lang="en-US" altLang="ja-JP" dirty="0"/>
              <a:t>y distribution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7124022-42BF-4A1C-B836-0828887DA3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The maximum velocity is likely to be low,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~0.4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dirty="0"/>
                  <a:t>, and the energy distribution may not be very steep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7124022-42BF-4A1C-B836-0828887DA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B85C07-D994-4D43-B520-1F6861B9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10D76D-6C23-4994-8D54-0F89E93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06FC7D-4DC9-4F0C-A258-D7709DBA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B63D04C-B2E3-4C5A-80A1-3158B8DF5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" y="2636912"/>
            <a:ext cx="4854301" cy="33123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28FEDB-E01F-443C-A303-2B50B0D91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448272"/>
            <a:ext cx="4107760" cy="39330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C511F8-CC3E-4BBC-B653-B6163FA35301}"/>
              </a:ext>
            </a:extLst>
          </p:cNvPr>
          <p:cNvSpPr txBox="1"/>
          <p:nvPr/>
        </p:nvSpPr>
        <p:spPr>
          <a:xfrm>
            <a:off x="1197397" y="4149080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326A92-8129-4953-A06D-B8E1850E8737}"/>
              </a:ext>
            </a:extLst>
          </p:cNvPr>
          <p:cNvSpPr txBox="1"/>
          <p:nvPr/>
        </p:nvSpPr>
        <p:spPr>
          <a:xfrm>
            <a:off x="7390274" y="2474337"/>
            <a:ext cx="15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Brege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4457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D47FFA-2ED3-4700-9B27-126F0863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Compared to binary neutron stars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D17F2-B00F-4D1D-86D6-4B985D7999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Fast components up to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∼0.7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dirty="0"/>
                  <a:t> may be ejected particularly for equal-mass binary neutron stars</a:t>
                </a:r>
              </a:p>
              <a:p>
                <a:r>
                  <a:rPr kumimoji="1" lang="en-US" altLang="ja-JP" dirty="0"/>
                  <a:t> (+ ultra relativistic shock-breakout components?)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D17F2-B00F-4D1D-86D6-4B985D7999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6795E1-A2BC-4605-916C-59D37657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016CC-6534-41BA-88CA-2080F797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F0975B-1615-4781-85C0-A386F04C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38F05A7-6DF0-4DBC-B69E-8ED2FF05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" y="3068960"/>
            <a:ext cx="9086021" cy="30963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801C13-D710-4B33-BD85-EEAEFBE5660B}"/>
              </a:ext>
            </a:extLst>
          </p:cNvPr>
          <p:cNvSpPr txBox="1"/>
          <p:nvPr/>
        </p:nvSpPr>
        <p:spPr>
          <a:xfrm>
            <a:off x="3779912" y="5867980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1331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504913"/>
            <a:ext cx="4463975" cy="222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Crescent-like </a:t>
            </a:r>
            <a:r>
              <a:rPr kumimoji="1" lang="en-US" altLang="ja-JP" dirty="0" err="1"/>
              <a:t>ejecta</a:t>
            </a:r>
            <a:r>
              <a:rPr kumimoji="1" lang="en-US" altLang="ja-JP" dirty="0"/>
              <a:t> anisotropy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ej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≈180</m:t>
                    </m:r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ja-JP" sz="2000" dirty="0"/>
              </a:p>
              <a:p>
                <a:r>
                  <a:rPr kumimoji="1" lang="en-US" altLang="ja-JP" dirty="0"/>
                  <a:t> </a:t>
                </a: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kumimoji="1" lang="en-US" altLang="ja-JP" dirty="0"/>
              </a:p>
              <a:p>
                <a:r>
                  <a:rPr kumimoji="1" lang="en-US" altLang="ja-JP" dirty="0"/>
                  <a:t>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ej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≈10</m:t>
                    </m:r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°−20°</m:t>
                    </m:r>
                  </m:oMath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3874681" cy="32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8"/>
          <p:cNvCxnSpPr/>
          <p:nvPr/>
        </p:nvCxnSpPr>
        <p:spPr>
          <a:xfrm flipV="1">
            <a:off x="1738578" y="2080870"/>
            <a:ext cx="601174" cy="1415931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弧 9"/>
          <p:cNvSpPr/>
          <p:nvPr/>
        </p:nvSpPr>
        <p:spPr>
          <a:xfrm>
            <a:off x="1797852" y="2296894"/>
            <a:ext cx="666126" cy="658083"/>
          </a:xfrm>
          <a:prstGeom prst="arc">
            <a:avLst>
              <a:gd name="adj1" fmla="val 17468541"/>
              <a:gd name="adj2" fmla="val 6742080"/>
            </a:avLst>
          </a:prstGeom>
          <a:ln w="3175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2123207" y="5784183"/>
            <a:ext cx="1512168" cy="318939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弧 11"/>
          <p:cNvSpPr/>
          <p:nvPr/>
        </p:nvSpPr>
        <p:spPr>
          <a:xfrm>
            <a:off x="2915295" y="5815275"/>
            <a:ext cx="666126" cy="658083"/>
          </a:xfrm>
          <a:prstGeom prst="arc">
            <a:avLst>
              <a:gd name="adj1" fmla="val 17468541"/>
              <a:gd name="adj2" fmla="val 21327016"/>
            </a:avLst>
          </a:prstGeom>
          <a:ln w="3175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319265" y="2080870"/>
                <a:ext cx="838627" cy="651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300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3000" b="0" i="0" smtClean="0">
                              <a:latin typeface="Cambria Math"/>
                            </a:rPr>
                            <m:t>ej</m:t>
                          </m:r>
                        </m:sub>
                      </m:sSub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265" y="2080870"/>
                <a:ext cx="838627" cy="6515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2265568" y="5249222"/>
                <a:ext cx="793743" cy="651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300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3000" b="0" i="0" smtClean="0">
                              <a:latin typeface="Cambria Math"/>
                            </a:rPr>
                            <m:t>ej</m:t>
                          </m:r>
                        </m:sub>
                      </m:sSub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568" y="5249222"/>
                <a:ext cx="793743" cy="6515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1907704" y="4643844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22135" y="1043444"/>
            <a:ext cx="23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Only unbound material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771800" y="4077072"/>
                <a:ext cx="144578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func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077072"/>
                <a:ext cx="1445780" cy="414537"/>
              </a:xfrm>
              <a:prstGeom prst="rect">
                <a:avLst/>
              </a:prstGeom>
              <a:blipFill rotWithShape="0">
                <a:blip r:embed="rId7"/>
                <a:stretch>
                  <a:fillRect l="-5485" b="-73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1701453" y="1403484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233DE58-5FBE-42EC-8223-6588B0A25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679" y="2012361"/>
            <a:ext cx="3878395" cy="341826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054F95-EF21-42FC-A5B5-003C6D7D4705}"/>
              </a:ext>
            </a:extLst>
          </p:cNvPr>
          <p:cNvSpPr txBox="1"/>
          <p:nvPr/>
        </p:nvSpPr>
        <p:spPr>
          <a:xfrm>
            <a:off x="7020272" y="2060848"/>
            <a:ext cx="15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Brege</a:t>
            </a:r>
            <a:r>
              <a:rPr kumimoji="1"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6182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7C3859-1EBD-4250-9399-D3D3E5CC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evolution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C9F449C-CE22-4396-A12E-B73527257F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The flux at the peak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1" lang="en-US" altLang="ja-JP" dirty="0"/>
                  <a:t> with the rise characterized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For velocity distribution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 - the peak time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/3−1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 - the peak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3(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−5)/(3+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The value of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en-US" altLang="ja-JP" dirty="0"/>
                  <a:t> is not likely to be very large</a:t>
                </a:r>
              </a:p>
              <a:p>
                <a:r>
                  <a:rPr kumimoji="1" lang="en-US" altLang="ja-JP" dirty="0"/>
                  <a:t>Peaked at the deceleration of the fastest edge?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C9F449C-CE22-4396-A12E-B73527257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9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7335DC-58D5-4E80-B7C0-873FDB1C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0ACD88-2E75-406E-B479-7543BCF1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3E841-005E-4D0A-9407-DF6FC812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84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BH-NS: longer </a:t>
            </a:r>
            <a:r>
              <a:rPr kumimoji="1" lang="en-US" altLang="ja-JP" dirty="0" err="1"/>
              <a:t>Sedov</a:t>
            </a:r>
            <a:r>
              <a:rPr kumimoji="1" lang="en-US" altLang="ja-JP" dirty="0"/>
              <a:t> length/time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Ejecta decelerate when accumulate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/>
                          </a:rPr>
                          <m:t>ej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from ISM</a:t>
                </a:r>
                <a:endParaRPr lang="en-US" altLang="ja-JP" dirty="0"/>
              </a:p>
              <a:p>
                <a:r>
                  <a:rPr kumimoji="1" lang="en-US" altLang="ja-JP" dirty="0"/>
                  <a:t>For spherical ejecta (with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ja-JP" b="0" i="1" smtClean="0">
                        <a:latin typeface="Cambria Math"/>
                      </a:rPr>
                      <m:t>=1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en-US" altLang="ja-JP" dirty="0"/>
                  <a:t>)</a:t>
                </a:r>
              </a:p>
              <a:p>
                <a:r>
                  <a:rPr lang="en-US" altLang="ja-JP" sz="2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dec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ja-JP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600" i="1">
                                        <a:latin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</a:rPr>
                                      <m:t>ej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ja-JP" altLang="en-US" sz="2600" i="1">
                                    <a:latin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altLang="ja-JP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600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altLang="ja-JP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en-US" altLang="ja-JP" sz="2600" i="1">
                        <a:latin typeface="Cambria Math"/>
                      </a:rPr>
                      <m:t>~0.7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pc</m:t>
                    </m:r>
                  </m:oMath>
                </a14:m>
                <a:endParaRPr lang="en-US" altLang="ja-JP" sz="2600" dirty="0"/>
              </a:p>
              <a:p>
                <a:r>
                  <a:rPr lang="en-US" altLang="ja-JP" sz="2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dec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6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dec</m:t>
                            </m:r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s</m:t>
                            </m:r>
                          </m:sub>
                        </m:sSub>
                      </m:num>
                      <m:den>
                        <m:r>
                          <a:rPr lang="en-US" altLang="ja-JP" sz="2600" b="0" i="1" smtClean="0">
                            <a:latin typeface="Cambria Math"/>
                          </a:rPr>
                          <m:t>𝑣</m:t>
                        </m:r>
                      </m:den>
                    </m:f>
                    <m:r>
                      <a:rPr lang="en-US" altLang="ja-JP" sz="2600" i="1">
                        <a:latin typeface="Cambria Math"/>
                      </a:rPr>
                      <m:t>~7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yr</m:t>
                    </m:r>
                  </m:oMath>
                </a14:m>
                <a:endParaRPr lang="en-US" altLang="ja-JP" sz="2600" dirty="0"/>
              </a:p>
              <a:p>
                <a:r>
                  <a:rPr lang="en-US" altLang="ja-JP" dirty="0"/>
                  <a:t>For crescent-like BH-NS </a:t>
                </a:r>
                <a:r>
                  <a:rPr lang="en-US" altLang="ja-JP" dirty="0" err="1"/>
                  <a:t>ejecta</a:t>
                </a:r>
                <a:endParaRPr lang="en-US" altLang="ja-JP" dirty="0"/>
              </a:p>
              <a:p>
                <a:r>
                  <a:rPr lang="en-US" altLang="ja-JP" sz="2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dec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~1.7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pc</m:t>
                    </m:r>
                    <m:r>
                      <a:rPr lang="en-US" altLang="ja-JP" sz="26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ej</m:t>
                            </m:r>
                            <m:r>
                              <a:rPr lang="en-US" altLang="ja-JP" sz="2600" i="1">
                                <a:latin typeface="Cambria Math"/>
                              </a:rPr>
                              <m:t>,1/5</m:t>
                            </m:r>
                          </m:sub>
                        </m:sSub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−1/3</m:t>
                        </m:r>
                      </m:sup>
                    </m:sSup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latin typeface="Cambria Math"/>
                              </a:rPr>
                              <m:t>𝜑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ej</m:t>
                            </m:r>
                            <m:r>
                              <a:rPr lang="en-US" altLang="ja-JP" sz="2600" i="1">
                                <a:latin typeface="Cambria Math"/>
                              </a:rPr>
                              <m:t>,</m:t>
                            </m:r>
                            <m:r>
                              <a:rPr lang="ja-JP" altLang="en-US" sz="2600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−1/3</m:t>
                        </m:r>
                      </m:sup>
                    </m:sSup>
                  </m:oMath>
                </a14:m>
                <a:endParaRPr lang="en-US" altLang="ja-JP" sz="2600" dirty="0"/>
              </a:p>
              <a:p>
                <a:r>
                  <a:rPr lang="en-US" altLang="ja-JP" sz="2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dec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~18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yr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ej</m:t>
                            </m:r>
                            <m:r>
                              <a:rPr lang="en-US" altLang="ja-JP" sz="2600" i="1">
                                <a:latin typeface="Cambria Math"/>
                              </a:rPr>
                              <m:t>,1/5</m:t>
                            </m:r>
                          </m:sub>
                        </m:sSub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−1/3</m:t>
                        </m:r>
                      </m:sup>
                    </m:sSup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latin typeface="Cambria Math"/>
                              </a:rPr>
                              <m:t>𝜑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600">
                                <a:latin typeface="Cambria Math"/>
                              </a:rPr>
                              <m:t>ej</m:t>
                            </m:r>
                            <m:r>
                              <a:rPr lang="en-US" altLang="ja-JP" sz="2600" i="1">
                                <a:latin typeface="Cambria Math"/>
                              </a:rPr>
                              <m:t>,</m:t>
                            </m:r>
                            <m:r>
                              <a:rPr lang="ja-JP" altLang="en-US" sz="2600" i="1">
                                <a:latin typeface="Cambria Math"/>
                              </a:rPr>
                              <m:t>𝜋</m:t>
                            </m:r>
                          </m:sub>
                        </m:sSub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−1/3</m:t>
                        </m:r>
                      </m:sup>
                    </m:sSup>
                  </m:oMath>
                </a14:m>
                <a:endParaRPr lang="ja-JP" altLang="en-US" sz="320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6480212" y="3823731"/>
            <a:ext cx="1872208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パイ 7"/>
          <p:cNvSpPr/>
          <p:nvPr/>
        </p:nvSpPr>
        <p:spPr>
          <a:xfrm>
            <a:off x="5868144" y="3499695"/>
            <a:ext cx="3096344" cy="2592288"/>
          </a:xfrm>
          <a:prstGeom prst="pie">
            <a:avLst>
              <a:gd name="adj1" fmla="val 20478551"/>
              <a:gd name="adj2" fmla="val 1011646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416316" y="3751723"/>
            <a:ext cx="936104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209222" y="3140968"/>
                <a:ext cx="1270348" cy="599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dec</m:t>
                          </m:r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222" y="3140968"/>
                <a:ext cx="1270348" cy="5995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/>
          <p:cNvCxnSpPr/>
          <p:nvPr/>
        </p:nvCxnSpPr>
        <p:spPr>
          <a:xfrm>
            <a:off x="7416316" y="5551923"/>
            <a:ext cx="1548172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694140" y="5616894"/>
                <a:ext cx="104272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dec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140" y="5616894"/>
                <a:ext cx="1042721" cy="5539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621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23EFCD-5E0C-406A-BAB7-2E55B360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Lateral expansion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7D92A2-9F9F-451A-84A4-50743005F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Difficult to model beyond the deceleration radius</a:t>
            </a:r>
          </a:p>
          <a:p>
            <a:endParaRPr kumimoji="1" lang="en-US" altLang="ja-JP" sz="1200" dirty="0"/>
          </a:p>
          <a:p>
            <a:r>
              <a:rPr lang="en-US" altLang="ja-JP" dirty="0"/>
              <a:t>                                   each “shell” expands ballistically</a:t>
            </a:r>
          </a:p>
          <a:p>
            <a:r>
              <a:rPr lang="en-US" altLang="ja-JP" dirty="0"/>
              <a:t>                                     before significant deceleration</a:t>
            </a:r>
          </a:p>
          <a:p>
            <a:r>
              <a:rPr lang="en-US" altLang="ja-JP" dirty="0"/>
              <a:t>                                   i.e., up to its own </a:t>
            </a:r>
            <a:r>
              <a:rPr lang="en-US" altLang="ja-JP" dirty="0" err="1"/>
              <a:t>Sedov</a:t>
            </a:r>
            <a:r>
              <a:rPr lang="en-US" altLang="ja-JP" dirty="0"/>
              <a:t> length</a:t>
            </a:r>
          </a:p>
          <a:p>
            <a:endParaRPr lang="en-US" altLang="ja-JP" dirty="0"/>
          </a:p>
          <a:p>
            <a:r>
              <a:rPr lang="en-US" altLang="ja-JP" dirty="0"/>
              <a:t>                                          beyond the </a:t>
            </a:r>
            <a:r>
              <a:rPr lang="en-US" altLang="ja-JP" dirty="0" err="1"/>
              <a:t>Sedov</a:t>
            </a:r>
            <a:r>
              <a:rPr lang="en-US" altLang="ja-JP" dirty="0"/>
              <a:t> length,</a:t>
            </a:r>
          </a:p>
          <a:p>
            <a:r>
              <a:rPr lang="en-US" altLang="ja-JP" dirty="0"/>
              <a:t>                                            lateral expansion sets in…</a:t>
            </a:r>
          </a:p>
          <a:p>
            <a:r>
              <a:rPr lang="en-US" altLang="ja-JP" dirty="0"/>
              <a:t>                                          how to model evolution?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7FF980-2153-40B1-BBC9-7488A55E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9F6DAA-61AF-47D1-8307-2521CB4F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B9AA23-055B-4253-B00B-125EF6E8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E6DAF9A8-5B2C-4C4E-9424-EFE7D4BF6407}"/>
              </a:ext>
            </a:extLst>
          </p:cNvPr>
          <p:cNvSpPr/>
          <p:nvPr/>
        </p:nvSpPr>
        <p:spPr>
          <a:xfrm>
            <a:off x="565212" y="285293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7C9402AF-76DE-4C72-A017-05442769A326}"/>
              </a:ext>
            </a:extLst>
          </p:cNvPr>
          <p:cNvSpPr/>
          <p:nvPr/>
        </p:nvSpPr>
        <p:spPr>
          <a:xfrm>
            <a:off x="1115616" y="2708920"/>
            <a:ext cx="2530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E31619A-753A-48C4-9D46-9F80C48BEBC2}"/>
              </a:ext>
            </a:extLst>
          </p:cNvPr>
          <p:cNvSpPr/>
          <p:nvPr/>
        </p:nvSpPr>
        <p:spPr>
          <a:xfrm>
            <a:off x="1499659" y="4941168"/>
            <a:ext cx="264029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月 12">
            <a:extLst>
              <a:ext uri="{FF2B5EF4-FFF2-40B4-BE49-F238E27FC236}">
                <a16:creationId xmlns:a16="http://schemas.microsoft.com/office/drawing/2014/main" id="{71872C58-7949-4A74-8AFC-24C936138FBD}"/>
              </a:ext>
            </a:extLst>
          </p:cNvPr>
          <p:cNvSpPr/>
          <p:nvPr/>
        </p:nvSpPr>
        <p:spPr>
          <a:xfrm flipH="1">
            <a:off x="2020358" y="4720195"/>
            <a:ext cx="463410" cy="108012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月 13">
            <a:extLst>
              <a:ext uri="{FF2B5EF4-FFF2-40B4-BE49-F238E27FC236}">
                <a16:creationId xmlns:a16="http://schemas.microsoft.com/office/drawing/2014/main" id="{12EC478C-40CA-496C-866E-13968C5C0154}"/>
              </a:ext>
            </a:extLst>
          </p:cNvPr>
          <p:cNvSpPr/>
          <p:nvPr/>
        </p:nvSpPr>
        <p:spPr>
          <a:xfrm flipH="1">
            <a:off x="1475656" y="2492896"/>
            <a:ext cx="463410" cy="108012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月 14">
            <a:extLst>
              <a:ext uri="{FF2B5EF4-FFF2-40B4-BE49-F238E27FC236}">
                <a16:creationId xmlns:a16="http://schemas.microsoft.com/office/drawing/2014/main" id="{D6F0312F-0E8F-4C31-AAF3-63EE5B04423D}"/>
              </a:ext>
            </a:extLst>
          </p:cNvPr>
          <p:cNvSpPr/>
          <p:nvPr/>
        </p:nvSpPr>
        <p:spPr>
          <a:xfrm flipH="1">
            <a:off x="2101876" y="2492896"/>
            <a:ext cx="463410" cy="108012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月 15">
            <a:extLst>
              <a:ext uri="{FF2B5EF4-FFF2-40B4-BE49-F238E27FC236}">
                <a16:creationId xmlns:a16="http://schemas.microsoft.com/office/drawing/2014/main" id="{99ACDA9F-256C-4180-902A-25D5B1F17D07}"/>
              </a:ext>
            </a:extLst>
          </p:cNvPr>
          <p:cNvSpPr/>
          <p:nvPr/>
        </p:nvSpPr>
        <p:spPr>
          <a:xfrm flipH="1">
            <a:off x="2749948" y="2492896"/>
            <a:ext cx="463410" cy="108012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81D1F79-3432-45C7-B9E7-467FE1EDECDA}"/>
              </a:ext>
            </a:extLst>
          </p:cNvPr>
          <p:cNvSpPr/>
          <p:nvPr/>
        </p:nvSpPr>
        <p:spPr>
          <a:xfrm>
            <a:off x="565212" y="5085184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月 18">
            <a:extLst>
              <a:ext uri="{FF2B5EF4-FFF2-40B4-BE49-F238E27FC236}">
                <a16:creationId xmlns:a16="http://schemas.microsoft.com/office/drawing/2014/main" id="{C154EF00-B3AB-44E1-A6BC-EBCA585CCC87}"/>
              </a:ext>
            </a:extLst>
          </p:cNvPr>
          <p:cNvSpPr/>
          <p:nvPr/>
        </p:nvSpPr>
        <p:spPr>
          <a:xfrm flipH="1">
            <a:off x="3432198" y="4328671"/>
            <a:ext cx="463410" cy="1863167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月 19">
            <a:extLst>
              <a:ext uri="{FF2B5EF4-FFF2-40B4-BE49-F238E27FC236}">
                <a16:creationId xmlns:a16="http://schemas.microsoft.com/office/drawing/2014/main" id="{DA2B54D4-ADAF-4206-BA87-BF35F33D3A58}"/>
              </a:ext>
            </a:extLst>
          </p:cNvPr>
          <p:cNvSpPr/>
          <p:nvPr/>
        </p:nvSpPr>
        <p:spPr>
          <a:xfrm flipH="1">
            <a:off x="2956462" y="4557271"/>
            <a:ext cx="463410" cy="1405968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F51C973-C5A9-422A-931C-AA2B601F9F80}"/>
              </a:ext>
            </a:extLst>
          </p:cNvPr>
          <p:cNvSpPr txBox="1"/>
          <p:nvPr/>
        </p:nvSpPr>
        <p:spPr>
          <a:xfrm>
            <a:off x="442905" y="3212976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BH</a:t>
            </a:r>
            <a:endParaRPr kumimoji="1" lang="ja-JP" altLang="en-US" sz="2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150C20-983D-4F05-A906-93A8D59B1323}"/>
              </a:ext>
            </a:extLst>
          </p:cNvPr>
          <p:cNvSpPr txBox="1"/>
          <p:nvPr/>
        </p:nvSpPr>
        <p:spPr>
          <a:xfrm>
            <a:off x="817539" y="3746495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Dynamical ejecta </a:t>
            </a:r>
            <a:r>
              <a:rPr lang="en-US" altLang="ja-JP" sz="2000" dirty="0"/>
              <a:t>as shells with different velocity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599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76FB6F-0F6E-46AB-8540-38A16431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Black hole-neutron star merger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05325B-303A-4260-BBC3-2E5A0A947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The last frontier of compact binary coalescences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4928E-8762-4E02-8B2B-6A15E77F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36CF76-EC41-4BF4-A3E5-4F8994BE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EA2BE6-BD6D-45BE-8EFE-2C65F9EE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7" name="Picture 2" descr="https://www.ligo.org/detections/GW170608/images-GW170608/BH_NSmassplot_error_bars.png">
            <a:extLst>
              <a:ext uri="{FF2B5EF4-FFF2-40B4-BE49-F238E27FC236}">
                <a16:creationId xmlns:a16="http://schemas.microsoft.com/office/drawing/2014/main" id="{2D1785EF-5AFB-48A3-9C43-A3997B64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01559"/>
            <a:ext cx="5359966" cy="42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4FACA2-1B65-4300-81F3-A4665C1BF697}"/>
              </a:ext>
            </a:extLst>
          </p:cNvPr>
          <p:cNvSpPr txBox="1"/>
          <p:nvPr/>
        </p:nvSpPr>
        <p:spPr>
          <a:xfrm>
            <a:off x="929842" y="6124620"/>
            <a:ext cx="7314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https://www.ligo.org/detections/GW170608/images-GW170608/BH_NSmassplot_error_bars.png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32834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Proper motion of radio images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Typical proper motion in terms of the angle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/>
                                </a:rPr>
                                <m:t>ej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/>
                                </a:rPr>
                                <m:t>dec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𝐷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~</m:t>
                      </m:r>
                      <m:f>
                        <m:fPr>
                          <m:type m:val="li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ja-JP" b="0" i="0" smtClean="0">
                              <a:latin typeface="Cambria Math"/>
                            </a:rPr>
                            <m:t>pc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kumimoji="1" lang="en-US" altLang="ja-JP" b="0" i="0" smtClean="0">
                              <a:latin typeface="Cambria Math"/>
                            </a:rPr>
                            <m:t>Mpc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~1</m:t>
                      </m:r>
                      <m:r>
                        <m:rPr>
                          <m:nor/>
                        </m:rPr>
                        <a:rPr kumimoji="1" lang="en-US" altLang="ja-JP" b="0" i="0" smtClean="0">
                          <a:latin typeface="Cambria Math"/>
                        </a:rPr>
                        <m:t>mas</m:t>
                      </m:r>
                    </m:oMath>
                  </m:oMathPara>
                </a14:m>
                <a:endParaRPr kumimoji="1" lang="en-US" altLang="ja-JP" dirty="0"/>
              </a:p>
              <a:p>
                <a:r>
                  <a:rPr lang="en-US" altLang="ja-JP" dirty="0"/>
                  <a:t>                                   resolvable by radio instruments?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                                   both images</a:t>
                </a:r>
              </a:p>
              <a:p>
                <a:r>
                  <a:rPr lang="en-US" altLang="ja-JP" dirty="0"/>
                  <a:t>                                    expand in time</a:t>
                </a:r>
              </a:p>
              <a:p>
                <a:r>
                  <a:rPr lang="en-US" altLang="ja-JP" dirty="0"/>
                  <a:t>                                   but only BH-NS</a:t>
                </a:r>
              </a:p>
              <a:p>
                <a:r>
                  <a:rPr lang="en-US" altLang="ja-JP" dirty="0"/>
                  <a:t>                                    moves in time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t="-1552" r="-1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08920"/>
            <a:ext cx="3672408" cy="36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59332"/>
            <a:ext cx="3132525" cy="31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958037" y="3131676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092" y="5466954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0581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CC047F-5565-4C7A-B10D-005B3F41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Within the reach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9F4273-68EC-4AB5-B112-7F51CD2FE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This method has already been applied to long GRBs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also</a:t>
            </a:r>
            <a:r>
              <a:rPr lang="ja-JP" altLang="en-US" dirty="0"/>
              <a:t> </a:t>
            </a:r>
            <a:r>
              <a:rPr lang="en-US" altLang="ja-JP" dirty="0"/>
              <a:t>could</a:t>
            </a:r>
            <a:r>
              <a:rPr lang="ja-JP" altLang="en-US" dirty="0"/>
              <a:t> </a:t>
            </a:r>
            <a:r>
              <a:rPr lang="en-US" altLang="ja-JP" dirty="0"/>
              <a:t>be</a:t>
            </a:r>
            <a:r>
              <a:rPr lang="ja-JP" altLang="en-US" dirty="0"/>
              <a:t> </a:t>
            </a:r>
            <a:r>
              <a:rPr lang="en-US" altLang="ja-JP" dirty="0"/>
              <a:t>useful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GRB 170817A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EB254D-99F1-4E1A-93B0-856AD54F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6C9BCB-0D2E-47F7-9625-D4C7CE90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376F7B-B3D2-455A-9325-7C10E563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CB406AE-5DAE-47B9-BCF6-B6F3F5ED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659" y="2564904"/>
            <a:ext cx="5195845" cy="37170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E786B6-8039-49DF-BC9F-C4756002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64905"/>
            <a:ext cx="3899185" cy="375177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F2B485C-52C9-4F14-94CB-840A73128032}"/>
              </a:ext>
            </a:extLst>
          </p:cNvPr>
          <p:cNvSpPr txBox="1"/>
          <p:nvPr/>
        </p:nvSpPr>
        <p:spPr>
          <a:xfrm>
            <a:off x="465178" y="2648683"/>
            <a:ext cx="152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Taylor+ (2004)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F1827A-A86B-4FDC-8E16-F40E7C94666B}"/>
              </a:ext>
            </a:extLst>
          </p:cNvPr>
          <p:cNvSpPr txBox="1"/>
          <p:nvPr/>
        </p:nvSpPr>
        <p:spPr>
          <a:xfrm>
            <a:off x="7255948" y="5384987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Hallinan+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813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918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6600" dirty="0"/>
              <a:t>4</a:t>
            </a:r>
            <a:r>
              <a:rPr kumimoji="1" lang="en-US" altLang="ja-JP" sz="6600" dirty="0"/>
              <a:t>. </a:t>
            </a:r>
            <a:r>
              <a:rPr kumimoji="1" lang="en-US" altLang="ja-JP" sz="6600" dirty="0" err="1"/>
              <a:t>Kilonova</a:t>
            </a:r>
            <a:r>
              <a:rPr kumimoji="1" lang="en-US" altLang="ja-JP" sz="6600" dirty="0"/>
              <a:t>/macronova</a:t>
            </a:r>
            <a:endParaRPr kumimoji="1" lang="ja-JP" altLang="en-US" sz="6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667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Macronova/</a:t>
            </a:r>
            <a:r>
              <a:rPr lang="en-US" altLang="ja-JP" dirty="0" err="1"/>
              <a:t>kilonova</a:t>
            </a:r>
            <a:r>
              <a:rPr lang="en-US" altLang="ja-JP" dirty="0"/>
              <a:t> characteristics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For spherical ejecta </a:t>
                </a:r>
                <a:r>
                  <a:rPr lang="en-US" altLang="ja-JP" sz="2400" dirty="0"/>
                  <a:t>[</a:t>
                </a:r>
                <a:r>
                  <a:rPr kumimoji="1" lang="en-US" altLang="ja-JP" sz="2400" dirty="0"/>
                  <a:t>Li-</a:t>
                </a:r>
                <a:r>
                  <a:rPr kumimoji="1" lang="en-US" altLang="ja-JP" sz="2400" dirty="0" err="1"/>
                  <a:t>Paczynski</a:t>
                </a:r>
                <a:r>
                  <a:rPr kumimoji="1" lang="en-US" altLang="ja-JP" sz="2400" dirty="0"/>
                  <a:t> 1998, also Arnett 1982]</a:t>
                </a:r>
              </a:p>
              <a:p>
                <a:r>
                  <a:rPr kumimoji="1" lang="en-US" altLang="ja-JP" b="0" dirty="0"/>
                  <a:t>   The peak luminosity: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kumimoji="1" lang="en-US" altLang="ja-JP" b="0" dirty="0"/>
                  <a:t>   The peak time         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endParaRPr lang="en-US" altLang="ja-JP" sz="1200" dirty="0">
                  <a:solidFill>
                    <a:srgbClr val="0070C0"/>
                  </a:solidFill>
                </a:endParaRPr>
              </a:p>
              <a:p>
                <a:r>
                  <a:rPr lang="en-US" altLang="ja-JP" dirty="0">
                    <a:solidFill>
                      <a:srgbClr val="0070C0"/>
                    </a:solidFill>
                  </a:rPr>
                  <a:t>Heating efficiency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 and opacity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 – microphysics</a:t>
                </a:r>
              </a:p>
              <a:p>
                <a:r>
                  <a:rPr lang="en-US" altLang="ja-JP" dirty="0"/>
                  <a:t>   depends on the composition, though uncertain</a:t>
                </a:r>
                <a:endParaRPr kumimoji="1" lang="en-US" altLang="ja-JP" dirty="0"/>
              </a:p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Ejecta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 and ejecta velocity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 –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macrophysics</a:t>
                </a: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  </a:t>
                </a:r>
                <a:r>
                  <a:rPr lang="en-US" altLang="ja-JP" dirty="0"/>
                  <a:t>hydrodynamic calculations can give answers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630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FAC893-3E62-4719-BB44-B78AF7BA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Opacity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AA52E4-CDB1-4D09-97D0-0F064CC89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Lanthanides (in particular, open f-shell elements) affect the opacity by orders of magnitude</a:t>
            </a:r>
          </a:p>
          <a:p>
            <a:r>
              <a:rPr kumimoji="1" lang="en-US" altLang="ja-JP" dirty="0"/>
              <a:t>Nucleosynthetic yields are critically important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C93ABE-ACB4-470D-A804-A043F199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4DEEE5-DB82-4593-9319-9CA4C27E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9C33A1-659B-40AF-9E38-B26FB891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C48D90-E4C9-47CD-AE86-FF53C4782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1" y="3140968"/>
            <a:ext cx="4505529" cy="31683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0573BE-489F-41CE-B8F9-3C9D45D9DA73}"/>
              </a:ext>
            </a:extLst>
          </p:cNvPr>
          <p:cNvSpPr txBox="1"/>
          <p:nvPr/>
        </p:nvSpPr>
        <p:spPr>
          <a:xfrm>
            <a:off x="1861603" y="5351951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lanthanide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8B53B3-1517-44DB-B1BE-99D855B267BB}"/>
              </a:ext>
            </a:extLst>
          </p:cNvPr>
          <p:cNvSpPr txBox="1"/>
          <p:nvPr/>
        </p:nvSpPr>
        <p:spPr>
          <a:xfrm>
            <a:off x="3514276" y="535195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actinide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6595ED7-44EC-4B41-8FC2-E95013279004}"/>
              </a:ext>
            </a:extLst>
          </p:cNvPr>
          <p:cNvSpPr txBox="1"/>
          <p:nvPr/>
        </p:nvSpPr>
        <p:spPr>
          <a:xfrm>
            <a:off x="1712347" y="3244334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(2017)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7AB6BE2-5DC3-436A-A76B-A88268D47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12976"/>
            <a:ext cx="4529470" cy="316835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5C6C2E-F070-4898-ABA4-6E2622BFC9A3}"/>
              </a:ext>
            </a:extLst>
          </p:cNvPr>
          <p:cNvSpPr txBox="1"/>
          <p:nvPr/>
        </p:nvSpPr>
        <p:spPr>
          <a:xfrm>
            <a:off x="6838592" y="3785922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6744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F1FDBF1-6143-475D-A9E6-54BDAF04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81" y="3212976"/>
            <a:ext cx="3859419" cy="2880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NS-NS dynamical ejecta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 electron fraction, #electron/#baryon, can be</a:t>
            </a:r>
            <a:r>
              <a:rPr kumimoji="1" lang="en-US" altLang="ja-JP" dirty="0"/>
              <a:t> increased by </a:t>
            </a:r>
            <a:r>
              <a:rPr lang="en-US" altLang="ja-JP" dirty="0"/>
              <a:t>s</a:t>
            </a:r>
            <a:r>
              <a:rPr kumimoji="1" lang="en-US" altLang="ja-JP" dirty="0"/>
              <a:t>hock heating </a:t>
            </a:r>
            <a:r>
              <a:rPr lang="en-US" altLang="ja-JP" dirty="0"/>
              <a:t>(+ neutrino irradiation)</a:t>
            </a:r>
          </a:p>
          <a:p>
            <a:r>
              <a:rPr kumimoji="1" lang="en-US" altLang="ja-JP" dirty="0"/>
              <a:t>Still, </a:t>
            </a:r>
            <a:r>
              <a:rPr lang="en-US" altLang="ja-JP" dirty="0"/>
              <a:t>a copious amount of lanthanides are formed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" y="3212976"/>
            <a:ext cx="53395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27584" y="3356992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Sekiguchi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7C6100-C5F1-4275-992A-73C3DA484473}"/>
              </a:ext>
            </a:extLst>
          </p:cNvPr>
          <p:cNvSpPr txBox="1"/>
          <p:nvPr/>
        </p:nvSpPr>
        <p:spPr>
          <a:xfrm>
            <a:off x="6425901" y="5301208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Wanajo+KK</a:t>
            </a:r>
            <a:r>
              <a:rPr kumimoji="1" lang="en-US" altLang="ja-JP" dirty="0"/>
              <a:t>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2876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BH-NS dynamical ejecta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Strongly peaked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kumimoji="1" lang="en-US" altLang="ja-JP" dirty="0"/>
                  <a:t> for all the models</a:t>
                </a:r>
              </a:p>
              <a:p>
                <a:r>
                  <a:rPr lang="en-US" altLang="ja-JP" dirty="0"/>
                  <a:t> i.e., original composition of neutron stars is kept</a:t>
                </a:r>
              </a:p>
              <a:p>
                <a:r>
                  <a:rPr kumimoji="1" lang="en-US" altLang="ja-JP" dirty="0"/>
                  <a:t>No shock heating</a:t>
                </a:r>
                <a:r>
                  <a:rPr lang="en-US" altLang="ja-JP" dirty="0"/>
                  <a:t>, negligible neutrino irradiation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20" y="3109162"/>
            <a:ext cx="3769478" cy="3128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308304" y="3995772"/>
            <a:ext cx="16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Foucart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779211" y="4869160"/>
                <a:ext cx="2257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 significant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211" y="4869160"/>
                <a:ext cx="2257285" cy="369332"/>
              </a:xfrm>
              <a:prstGeom prst="rect">
                <a:avLst/>
              </a:prstGeom>
              <a:blipFill>
                <a:blip r:embed="rId4"/>
                <a:stretch>
                  <a:fillRect l="-2162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1E7E6E76-7CC3-47EE-8434-665D9909F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212977"/>
            <a:ext cx="5165874" cy="30963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EB8A14-23A0-4CAE-AF87-5B22E2764BC9}"/>
              </a:ext>
            </a:extLst>
          </p:cNvPr>
          <p:cNvSpPr txBox="1"/>
          <p:nvPr/>
        </p:nvSpPr>
        <p:spPr>
          <a:xfrm>
            <a:off x="2565549" y="5075892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Kyutoku</a:t>
            </a:r>
            <a:r>
              <a:rPr lang="en-US" altLang="ja-JP" dirty="0"/>
              <a:t>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62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Expected BH-NS nucleosynthetic yield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Significant fission cycling -&gt; 2nd/3rd peak formation</a:t>
            </a:r>
          </a:p>
          <a:p>
            <a:r>
              <a:rPr kumimoji="1" lang="en-US" altLang="ja-JP" dirty="0"/>
              <a:t>Even </a:t>
            </a:r>
            <a:r>
              <a:rPr lang="en-US" altLang="ja-JP" dirty="0"/>
              <a:t>larger amount of lanthanides (say, ~10%)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7E3ACCF-2C8B-4526-812E-FB29881C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829" y="2492896"/>
            <a:ext cx="5841491" cy="38492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8A8728-01C2-4D1C-8A28-AD91A17769ED}"/>
              </a:ext>
            </a:extLst>
          </p:cNvPr>
          <p:cNvSpPr txBox="1"/>
          <p:nvPr/>
        </p:nvSpPr>
        <p:spPr>
          <a:xfrm>
            <a:off x="5508104" y="2564904"/>
            <a:ext cx="16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Roberts+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472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C7D3C9-7BAC-4EED-A8CF-19342780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Postmerger</a:t>
            </a:r>
            <a:r>
              <a:rPr kumimoji="1" lang="en-US" altLang="ja-JP" dirty="0"/>
              <a:t> ejecta in NS-NS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4432C-8984-4003-8113-84435952F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The electron fraction</a:t>
            </a:r>
          </a:p>
          <a:p>
            <a:r>
              <a:rPr lang="en-US" altLang="ja-JP" dirty="0"/>
              <a:t> tends to become high</a:t>
            </a:r>
          </a:p>
          <a:p>
            <a:r>
              <a:rPr kumimoji="1" lang="en-US" altLang="ja-JP" dirty="0"/>
              <a:t>  excep</a:t>
            </a:r>
            <a:r>
              <a:rPr lang="en-US" altLang="ja-JP" dirty="0"/>
              <a:t>t for those near</a:t>
            </a:r>
          </a:p>
          <a:p>
            <a:r>
              <a:rPr lang="en-US" altLang="ja-JP" dirty="0"/>
              <a:t>   the equatorial plane</a:t>
            </a:r>
          </a:p>
          <a:p>
            <a:endParaRPr kumimoji="1" lang="en-US" altLang="ja-JP" sz="1200" dirty="0"/>
          </a:p>
          <a:p>
            <a:r>
              <a:rPr lang="en-US" altLang="ja-JP" dirty="0"/>
              <a:t>Lanthanide production</a:t>
            </a:r>
          </a:p>
          <a:p>
            <a:r>
              <a:rPr kumimoji="1" lang="en-US" altLang="ja-JP" dirty="0"/>
              <a:t> may be avoided over</a:t>
            </a:r>
          </a:p>
          <a:p>
            <a:r>
              <a:rPr lang="en-US" altLang="ja-JP" dirty="0"/>
              <a:t>  the wide angle</a:t>
            </a:r>
          </a:p>
          <a:p>
            <a:r>
              <a:rPr lang="en-US" altLang="ja-JP" dirty="0"/>
              <a:t>-&gt; blue fast </a:t>
            </a:r>
            <a:r>
              <a:rPr lang="en-US" altLang="ja-JP" dirty="0" err="1"/>
              <a:t>kilonova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660569-0B9B-448F-A88F-1B88F930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4C207C-D89C-4102-8AF8-DEA8EA5F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E5A430-13B4-4521-97A2-80244553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CC3CAC4-9953-4849-80AB-618A09AF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72" y="3966669"/>
            <a:ext cx="4065628" cy="24146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7F29FD-7A79-4CF0-A4CA-B01C3033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89" y="1129517"/>
            <a:ext cx="4870993" cy="26574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999BD4-60EE-44B9-BC61-86C03D5D4207}"/>
              </a:ext>
            </a:extLst>
          </p:cNvPr>
          <p:cNvSpPr txBox="1"/>
          <p:nvPr/>
        </p:nvSpPr>
        <p:spPr>
          <a:xfrm>
            <a:off x="5955251" y="3635732"/>
            <a:ext cx="200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Fujibayashi+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9824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Postmerger</a:t>
            </a:r>
            <a:r>
              <a:rPr kumimoji="1" lang="en-US" altLang="ja-JP" dirty="0"/>
              <a:t> ejecta in BH-NS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They could also suppress</a:t>
            </a:r>
          </a:p>
          <a:p>
            <a:r>
              <a:rPr lang="en-US" altLang="ja-JP" dirty="0"/>
              <a:t>  lanthanide production</a:t>
            </a:r>
          </a:p>
          <a:p>
            <a:r>
              <a:rPr lang="en-US" altLang="ja-JP" dirty="0"/>
              <a:t>Detailed study with realistic</a:t>
            </a:r>
          </a:p>
          <a:p>
            <a:r>
              <a:rPr lang="en-US" altLang="ja-JP" dirty="0"/>
              <a:t>  initial conditions are required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951" y="1180889"/>
            <a:ext cx="3473969" cy="52243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2320" y="3717032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Just+ (2015)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0C9AEA8-A6AF-4460-BB56-509DC8B73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559448"/>
            <a:ext cx="3921560" cy="282188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5110A5-C239-45B7-8969-817F7F142061}"/>
              </a:ext>
            </a:extLst>
          </p:cNvPr>
          <p:cNvSpPr txBox="1"/>
          <p:nvPr/>
        </p:nvSpPr>
        <p:spPr>
          <a:xfrm>
            <a:off x="3491880" y="5517232"/>
            <a:ext cx="128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Wu+ (2016)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622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BC13D1-D65E-461D-84EE-029D7F39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GW170817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9A43FBA-D9F0-4B25-B8CC-48ABD9CBAF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ja-JP" dirty="0"/>
                  <a:t>Can we declare that</a:t>
                </a:r>
              </a:p>
              <a:p>
                <a:r>
                  <a:rPr kumimoji="1" lang="en-US" altLang="ja-JP" dirty="0"/>
                  <a:t> this </a:t>
                </a:r>
                <a:r>
                  <a:rPr lang="en-US" altLang="ja-JP" dirty="0"/>
                  <a:t>wa</a:t>
                </a:r>
                <a:r>
                  <a:rPr kumimoji="1" lang="en-US" altLang="ja-JP" dirty="0"/>
                  <a:t>s not caused by</a:t>
                </a:r>
              </a:p>
              <a:p>
                <a:r>
                  <a:rPr lang="en-US" altLang="ja-JP" dirty="0"/>
                  <a:t>  </a:t>
                </a:r>
                <a:r>
                  <a:rPr kumimoji="1" lang="en-US" altLang="ja-JP" dirty="0"/>
                  <a:t>black hole-neutron star</a:t>
                </a:r>
              </a:p>
              <a:p>
                <a:r>
                  <a:rPr lang="en-US" altLang="ja-JP" dirty="0"/>
                  <a:t>“without believing that</a:t>
                </a:r>
              </a:p>
              <a:p>
                <a:r>
                  <a:rPr kumimoji="1" lang="en-US" altLang="ja-JP" dirty="0"/>
                  <a:t>  low-mass objects </a:t>
                </a:r>
                <a:r>
                  <a:rPr lang="en-US" altLang="ja-JP" dirty="0"/>
                  <a:t>must</a:t>
                </a:r>
                <a:endParaRPr kumimoji="1" lang="en-US" altLang="ja-JP" dirty="0"/>
              </a:p>
              <a:p>
                <a:r>
                  <a:rPr lang="en-US" altLang="ja-JP" dirty="0"/>
                  <a:t>    not be black holes</a:t>
                </a:r>
                <a:r>
                  <a:rPr kumimoji="1" lang="en-US" altLang="ja-JP" dirty="0"/>
                  <a:t>?”</a:t>
                </a:r>
                <a:r>
                  <a:rPr lang="en-US" altLang="ja-JP" dirty="0"/>
                  <a:t> 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We have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≤800</m:t>
                    </m:r>
                  </m:oMath>
                </a14:m>
                <a:r>
                  <a:rPr lang="en-US" altLang="ja-JP" dirty="0"/>
                  <a:t> from LVC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9A43FBA-D9F0-4B25-B8CC-48ABD9CBA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31849D-4E32-445A-9A8A-F4850882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8EF19D-C22A-434F-B3E9-E9809A2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270F18-013A-43D5-B32D-77B917E9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D33BC73-CA57-4C70-8479-2B0E83A2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80" y="980728"/>
            <a:ext cx="3686235" cy="537562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89420F-3676-41A8-8034-81F3BA53887F}"/>
              </a:ext>
            </a:extLst>
          </p:cNvPr>
          <p:cNvSpPr txBox="1"/>
          <p:nvPr/>
        </p:nvSpPr>
        <p:spPr>
          <a:xfrm>
            <a:off x="4572000" y="6024221"/>
            <a:ext cx="18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LIGO-Virgo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665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Heating rate: consideration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R-process elements decay back to beta-stability</a:t>
            </a:r>
          </a:p>
          <a:p>
            <a:r>
              <a:rPr lang="en-US" altLang="ja-JP" dirty="0"/>
              <a:t>   - beta decay: releases about ~90% of energy</a:t>
            </a:r>
          </a:p>
          <a:p>
            <a:r>
              <a:rPr kumimoji="1" lang="en-US" altLang="ja-JP" dirty="0"/>
              <a:t>    goes to electron -&gt; totally thermalize the ejecta</a:t>
            </a:r>
          </a:p>
          <a:p>
            <a:r>
              <a:rPr lang="en-US" altLang="ja-JP" dirty="0"/>
              <a:t>                  neutrino -&gt; totally escape</a:t>
            </a:r>
          </a:p>
          <a:p>
            <a:r>
              <a:rPr kumimoji="1" lang="en-US" altLang="ja-JP" dirty="0"/>
              <a:t>                  </a:t>
            </a:r>
            <a:r>
              <a:rPr kumimoji="1" lang="en-US" altLang="ja-JP" dirty="0">
                <a:solidFill>
                  <a:srgbClr val="FF0000"/>
                </a:solidFill>
              </a:rPr>
              <a:t>gamma-ray -&gt; escape at the late epoch</a:t>
            </a:r>
          </a:p>
          <a:p>
            <a:r>
              <a:rPr lang="en-US" altLang="ja-JP" dirty="0"/>
              <a:t>   - (spontaneous) fission: releases about ~10%</a:t>
            </a:r>
          </a:p>
          <a:p>
            <a:r>
              <a:rPr kumimoji="1" lang="en-US" altLang="ja-JP" dirty="0"/>
              <a:t>    </a:t>
            </a:r>
            <a:r>
              <a:rPr lang="en-US" altLang="ja-JP" dirty="0"/>
              <a:t>nearly all the energy thermalize the material</a:t>
            </a:r>
          </a:p>
          <a:p>
            <a:r>
              <a:rPr kumimoji="1" lang="en-US" altLang="ja-JP" dirty="0"/>
              <a:t>This ratio is determined by the precise microphysics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718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45" y="2507703"/>
            <a:ext cx="5472608" cy="39456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Thermalization efficiency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Once the ejecta becomes transparent to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dirty="0"/>
                  <a:t>-rays, energy deposition becomes difficult unless fission d</a:t>
                </a:r>
                <a:r>
                  <a:rPr kumimoji="1" lang="en-US" altLang="ja-JP" dirty="0"/>
                  <a:t>ominates heating                             … </a:t>
                </a:r>
                <a:r>
                  <a:rPr lang="en-US" altLang="ja-JP" dirty="0"/>
                  <a:t>does it</a:t>
                </a:r>
                <a:r>
                  <a:rPr kumimoji="1" lang="en-US" altLang="ja-JP" dirty="0"/>
                  <a:t> occur?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456356" y="3789040"/>
            <a:ext cx="4429472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948264" y="3356992"/>
            <a:ext cx="1897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Value adopted</a:t>
            </a:r>
          </a:p>
          <a:p>
            <a:r>
              <a:rPr lang="en-US" altLang="ja-JP" dirty="0"/>
              <a:t>   in earlier studies</a:t>
            </a:r>
            <a:endParaRPr kumimoji="1"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5363924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+ (2016)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71800" y="4551511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NS-NS?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67944" y="3873822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BH-NS?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44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955972"/>
            <a:ext cx="3639114" cy="47133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Dependence on nuclear models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Some models predict no fission after ~1day irrespective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en-US" altLang="ja-JP" dirty="0"/>
                  <a:t>, rather alpha decay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52</a:t>
            </a:fld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" y="2708920"/>
            <a:ext cx="5091525" cy="365556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960412" y="3717032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+ (2016)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12160" y="507589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Barnes+ (2016)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640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ローチャート : 磁気ディスク 7"/>
          <p:cNvSpPr/>
          <p:nvPr/>
        </p:nvSpPr>
        <p:spPr>
          <a:xfrm>
            <a:off x="3616688" y="3485934"/>
            <a:ext cx="4464496" cy="1010118"/>
          </a:xfrm>
          <a:prstGeom prst="flowChartMagneticDisk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848936" y="3375282"/>
            <a:ext cx="2304256" cy="124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31" y="3159258"/>
            <a:ext cx="3110903" cy="286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Effect of anisotropic dynamical ejecta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ja-JP" dirty="0"/>
                  <a:t>Geometry determines the photon-diffusion direction</a:t>
                </a:r>
                <a:endParaRPr kumimoji="1" lang="en-US" altLang="ja-JP" dirty="0"/>
              </a:p>
              <a:p>
                <a:r>
                  <a:rPr lang="en-US" altLang="ja-JP" dirty="0"/>
                  <a:t>   </a:t>
                </a:r>
                <a:r>
                  <a:rPr lang="en-US" altLang="ja-JP" dirty="0" err="1"/>
                  <a:t>sphericial</a:t>
                </a:r>
                <a:r>
                  <a:rPr lang="en-US" altLang="ja-JP" dirty="0"/>
                  <a:t> ejecta            BH-NS crescent-like ejecta</a:t>
                </a:r>
              </a:p>
              <a:p>
                <a:r>
                  <a:rPr kumimoji="1" lang="en-US" altLang="ja-JP" dirty="0"/>
                  <a:t>                                      aspect ratio: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i="1" smtClean="0">
                                <a:latin typeface="Cambria Math"/>
                                <a:ea typeface="Cambria Math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i="1" smtClean="0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/>
                          </a:rPr>
                          <m:t>~</m:t>
                        </m:r>
                        <m:f>
                          <m:fPr>
                            <m:type m:val="lin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kumimoji="1" lang="en-US" altLang="ja-JP" b="0" i="0" smtClean="0">
                                    <a:latin typeface="Cambria Math"/>
                                  </a:rPr>
                                  <m:t>ej</m:t>
                                </m:r>
                              </m:sub>
                            </m:sSub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~5</m:t>
                            </m:r>
                          </m:den>
                        </m:f>
                      </m:den>
                    </m:f>
                  </m:oMath>
                </a14:m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lang="en-US" altLang="ja-JP" sz="1900" dirty="0"/>
              </a:p>
              <a:p>
                <a:r>
                  <a:rPr lang="en-US" altLang="ja-JP" sz="2600" dirty="0"/>
                  <a:t>NS-NS: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peak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ja-JP" altLang="en-US" sz="2600" i="1">
                                    <a:latin typeface="Cambria Math"/>
                                  </a:rPr>
                                  <m:t>𝜅</m:t>
                                </m:r>
                                <m:sSub>
                                  <m:sSubPr>
                                    <m:ctrlPr>
                                      <a:rPr lang="en-US" altLang="ja-JP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</a:rPr>
                                      <m:t>ej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ja-JP" altLang="en-US" sz="2600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US" altLang="ja-JP" sz="2600" b="0" i="1" smtClean="0">
                                    <a:latin typeface="Cambria Math"/>
                                  </a:rPr>
                                  <m:t>𝑣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1/2</m:t>
                        </m:r>
                      </m:sup>
                    </m:sSup>
                    <m:r>
                      <a:rPr lang="en-US" altLang="ja-JP" sz="2600" i="1">
                        <a:latin typeface="Cambria Math"/>
                      </a:rPr>
                      <m:t>~8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day</m:t>
                    </m:r>
                  </m:oMath>
                </a14:m>
                <a:endParaRPr lang="en-US" altLang="ja-JP" sz="2600" dirty="0"/>
              </a:p>
              <a:p>
                <a:r>
                  <a:rPr lang="en-US" altLang="ja-JP" sz="2600" dirty="0"/>
                  <a:t>BH-NS: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600">
                            <a:latin typeface="Cambria Math"/>
                          </a:rPr>
                          <m:t>peak</m:t>
                        </m:r>
                      </m:sub>
                    </m:sSub>
                    <m:r>
                      <a:rPr lang="en-US" altLang="ja-JP" sz="2600" i="1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600" i="1">
                                    <a:latin typeface="Cambria Math"/>
                                    <a:ea typeface="Cambria Math"/>
                                  </a:rPr>
                                  <m:t>𝜅</m:t>
                                </m:r>
                                <m:sSub>
                                  <m:sSubPr>
                                    <m:ctrlPr>
                                      <a:rPr lang="en-US" altLang="ja-JP" sz="2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600" i="1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  <a:ea typeface="Cambria Math"/>
                                      </a:rPr>
                                      <m:t>ej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26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6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 b="0" i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ej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2600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altLang="ja-JP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600" i="1">
                                        <a:latin typeface="Cambria Math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ja-JP" sz="2600">
                                        <a:latin typeface="Cambria Math"/>
                                      </a:rPr>
                                      <m:t>ej</m:t>
                                    </m:r>
                                  </m:sub>
                                </m:sSub>
                                <m:r>
                                  <a:rPr lang="en-US" altLang="ja-JP" sz="2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600" i="1">
                            <a:latin typeface="Cambria Math"/>
                          </a:rPr>
                          <m:t>1/2</m:t>
                        </m:r>
                      </m:sup>
                    </m:sSup>
                    <m:r>
                      <a:rPr lang="en-US" altLang="ja-JP" sz="2600" i="1">
                        <a:latin typeface="Cambria Math"/>
                      </a:rPr>
                      <m:t>~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4</m:t>
                    </m:r>
                    <m:r>
                      <m:rPr>
                        <m:nor/>
                      </m:rPr>
                      <a:rPr lang="en-US" altLang="ja-JP" sz="2600">
                        <a:latin typeface="Cambria Math"/>
                      </a:rPr>
                      <m:t>day</m:t>
                    </m:r>
                  </m:oMath>
                </a14:m>
                <a:endParaRPr lang="ja-JP" altLang="en-US" sz="260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21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899592" y="2564904"/>
            <a:ext cx="208823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>
            <a:endCxn id="7" idx="0"/>
          </p:cNvCxnSpPr>
          <p:nvPr/>
        </p:nvCxnSpPr>
        <p:spPr>
          <a:xfrm flipV="1">
            <a:off x="1943708" y="2564904"/>
            <a:ext cx="0" cy="108012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5344880" y="3375282"/>
            <a:ext cx="0" cy="54006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99592" y="3645024"/>
            <a:ext cx="204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S</a:t>
            </a:r>
            <a:r>
              <a:rPr kumimoji="1" lang="en-US" altLang="ja-JP" sz="2400" dirty="0">
                <a:solidFill>
                  <a:schemeClr val="bg1"/>
                </a:solidFill>
              </a:rPr>
              <a:t>low, </a:t>
            </a:r>
            <a:r>
              <a:rPr lang="en-US" altLang="ja-JP" sz="2400" dirty="0">
                <a:solidFill>
                  <a:schemeClr val="bg1"/>
                </a:solidFill>
              </a:rPr>
              <a:t>cool, dim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63888" y="3890371"/>
            <a:ext cx="2357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Rapid, </a:t>
            </a:r>
            <a:r>
              <a:rPr kumimoji="1" lang="en-US" altLang="ja-JP" sz="2400" dirty="0">
                <a:solidFill>
                  <a:schemeClr val="bg1"/>
                </a:solidFill>
              </a:rPr>
              <a:t>hot, bright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3346" y="3059668"/>
            <a:ext cx="10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diffusion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66506" y="3487940"/>
            <a:ext cx="10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diffusion</a:t>
            </a:r>
            <a:endParaRPr kumimoji="1" lang="ja-JP" altLang="en-US" dirty="0"/>
          </a:p>
        </p:txBody>
      </p:sp>
      <p:cxnSp>
        <p:nvCxnSpPr>
          <p:cNvPr id="15" name="直線コネクタ 14"/>
          <p:cNvCxnSpPr>
            <a:cxnSpLocks/>
            <a:stCxn id="8" idx="1"/>
            <a:endCxn id="8" idx="3"/>
          </p:cNvCxnSpPr>
          <p:nvPr/>
        </p:nvCxnSpPr>
        <p:spPr>
          <a:xfrm>
            <a:off x="5848936" y="3485934"/>
            <a:ext cx="0" cy="101011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720749" y="5138607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Tanaka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2574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Viewing-angle dependence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High luminosity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>
                            <a:latin typeface="Cambria Math"/>
                          </a:rPr>
                          <m:t>peak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/>
                          </a:rPr>
                          <m:t>𝑓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>
                                <a:latin typeface="Cambria Math"/>
                              </a:rPr>
                              <m:t>ej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>
                                <a:latin typeface="Cambria Math"/>
                              </a:rPr>
                              <m:t>peak</m:t>
                            </m:r>
                          </m:sub>
                        </m:sSub>
                      </m:den>
                    </m:f>
                    <m:r>
                      <a:rPr lang="en-US" altLang="ja-JP" i="1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</a:rPr>
                          <m:t>41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ja-JP">
                            <a:latin typeface="Cambria Math"/>
                          </a:rPr>
                          <m:t>erg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ja-JP">
                            <a:latin typeface="Cambria Math"/>
                          </a:rPr>
                          <m:t>s</m:t>
                        </m:r>
                      </m:den>
                    </m:f>
                  </m:oMath>
                </a14:m>
                <a:endParaRPr kumimoji="1" lang="en-US" altLang="ja-JP" dirty="0"/>
              </a:p>
              <a:p>
                <a:endParaRPr lang="en-US" altLang="ja-JP" sz="2000" dirty="0"/>
              </a:p>
              <a:p>
                <a:r>
                  <a:rPr kumimoji="1" lang="en-US" altLang="ja-JP" dirty="0"/>
                  <a:t>                                                           low luminosity</a:t>
                </a:r>
              </a:p>
              <a:p>
                <a:r>
                  <a:rPr lang="en-US" altLang="ja-JP" dirty="0"/>
                  <a:t>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ej</m:t>
                        </m:r>
                      </m:sub>
                    </m:sSub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peak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                                                                 polarization?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t="-11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4864"/>
            <a:ext cx="5364088" cy="267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2987824" y="2060848"/>
            <a:ext cx="0" cy="936104"/>
          </a:xfrm>
          <a:prstGeom prst="straightConnector1">
            <a:avLst/>
          </a:prstGeom>
          <a:ln w="635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4292352" y="3573016"/>
            <a:ext cx="1368152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444480" y="4880726"/>
            <a:ext cx="3168352" cy="1224136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r>
              <a:rPr kumimoji="1" lang="en-US" altLang="ja-JP" dirty="0"/>
              <a:t>eformed photosphere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732240" y="5805264"/>
            <a:ext cx="652264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228184" y="5048201"/>
            <a:ext cx="0" cy="923330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956376" y="5059997"/>
            <a:ext cx="0" cy="911534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069605" y="2339588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(2013)</a:t>
            </a:r>
            <a:endParaRPr kumimoji="1" lang="ja-JP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4" y="3552257"/>
            <a:ext cx="3096344" cy="290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907976" y="5048201"/>
            <a:ext cx="2284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radiation transfer</a:t>
            </a:r>
            <a:endParaRPr lang="en-US" altLang="ja-JP" dirty="0"/>
          </a:p>
          <a:p>
            <a:r>
              <a:rPr kumimoji="1" lang="en-US" altLang="ja-JP" dirty="0"/>
              <a:t>         (3D Monte Carlo)</a:t>
            </a:r>
          </a:p>
          <a:p>
            <a:r>
              <a:rPr lang="en-US" altLang="ja-JP" dirty="0" err="1"/>
              <a:t>Tanaka+KK</a:t>
            </a:r>
            <a:r>
              <a:rPr lang="en-US" altLang="ja-JP" dirty="0"/>
              <a:t>+ (2014)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6728048" y="5229200"/>
            <a:ext cx="652264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776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B048A0-5352-4A82-9AB3-DE764F4E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AT 2017gfo unpolarized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57FC7E-C40D-464E-AA23-A23A97E23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Consistent with polarization due to galactic dusts</a:t>
            </a:r>
          </a:p>
          <a:p>
            <a:endParaRPr lang="en-US" altLang="ja-JP" sz="1200" dirty="0"/>
          </a:p>
          <a:p>
            <a:r>
              <a:rPr kumimoji="1" lang="en-US" altLang="ja-JP" dirty="0"/>
              <a:t>This is expected for</a:t>
            </a:r>
          </a:p>
          <a:p>
            <a:r>
              <a:rPr lang="en-US" altLang="ja-JP" dirty="0"/>
              <a:t>  </a:t>
            </a:r>
            <a:r>
              <a:rPr lang="en-US" altLang="ja-JP" dirty="0" err="1"/>
              <a:t>quasispherical</a:t>
            </a:r>
            <a:r>
              <a:rPr lang="en-US" altLang="ja-JP" dirty="0"/>
              <a:t> ejecta of</a:t>
            </a:r>
          </a:p>
          <a:p>
            <a:r>
              <a:rPr kumimoji="1" lang="en-US" altLang="ja-JP" dirty="0"/>
              <a:t>    binary neutron stars</a:t>
            </a:r>
          </a:p>
          <a:p>
            <a:endParaRPr lang="en-US" altLang="ja-JP" sz="1200" dirty="0"/>
          </a:p>
          <a:p>
            <a:r>
              <a:rPr lang="en-US" altLang="ja-JP" dirty="0"/>
              <a:t>In addition,</a:t>
            </a:r>
          </a:p>
          <a:p>
            <a:r>
              <a:rPr lang="en-US" altLang="ja-JP" dirty="0"/>
              <a:t> Thomson scattering &lt;&lt;</a:t>
            </a:r>
          </a:p>
          <a:p>
            <a:r>
              <a:rPr lang="en-US" altLang="ja-JP" dirty="0"/>
              <a:t>  bound-bound transition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B7395B-046E-4969-8645-79D05E47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919935-1492-4A0E-9498-3D5C1E8D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BF6374-CB7A-49F6-AB81-AE34DE2F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59E507-64A3-40D8-B7A5-8320945C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714" y="2055597"/>
            <a:ext cx="4627286" cy="428659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AB973-6EA7-4524-BC63-C07BB496B02F}"/>
              </a:ext>
            </a:extLst>
          </p:cNvPr>
          <p:cNvSpPr txBox="1"/>
          <p:nvPr/>
        </p:nvSpPr>
        <p:spPr>
          <a:xfrm>
            <a:off x="7357381" y="5507940"/>
            <a:ext cx="160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Covino+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322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918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11500" dirty="0"/>
              <a:t>5. Summary</a:t>
            </a:r>
            <a:endParaRPr kumimoji="1" lang="ja-JP" altLang="en-US" sz="115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505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Depending on time ordering of jet and wind launches, we may see weak and spherical fireball from black hole-neutron star binaries.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Synchrotron radio emission from the remnant will take long to reach the peak brightness, while the lateral expansion must be modeled.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The </a:t>
            </a:r>
            <a:r>
              <a:rPr lang="en-US" altLang="ja-JP" dirty="0" err="1"/>
              <a:t>kilonova</a:t>
            </a:r>
            <a:r>
              <a:rPr lang="en-US" altLang="ja-JP" dirty="0"/>
              <a:t>/macronova may be bright particularly at late times, and the polarization may be determined by multi-component nature.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061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5FDEC-2625-4E7D-A70E-9F9CEB28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7F2753-8730-4168-AB9A-BBE24B3B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C05DA0-61B2-4B86-8787-BF9EA8E6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15483B-2FFB-4EED-9F02-3E383F1E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059AF3-3CDB-44A3-8E82-D662F279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287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16000" dirty="0"/>
              <a:t>Appendix</a:t>
            </a:r>
            <a:endParaRPr kumimoji="1" lang="ja-JP" altLang="en-US" sz="160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6B88345-86FA-468D-8176-71340082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0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5C32-14B3-4FE5-A240-35EF427E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Tidal deformability?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6AB0A58-5E2D-47E6-BAFD-A5E899E181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NS-NS each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en-US" altLang="ja-JP" dirty="0"/>
                  <a:t>  </a:t>
                </a:r>
                <a:r>
                  <a:rPr lang="en-US" altLang="ja-JP" dirty="0"/>
                  <a:t>&lt;-&gt;</a:t>
                </a:r>
                <a:r>
                  <a:rPr kumimoji="1" lang="en-US" altLang="ja-JP" dirty="0"/>
                  <a:t> BH-NS latter with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for black holes)</a:t>
                </a:r>
              </a:p>
              <a:p>
                <a:endParaRPr kumimoji="1" lang="en-US" altLang="ja-JP" sz="1200" b="0" dirty="0"/>
              </a:p>
              <a:p>
                <a:r>
                  <a:rPr lang="en-US" altLang="ja-JP" b="0" dirty="0"/>
                  <a:t>NS-NS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≤800</m:t>
                    </m:r>
                  </m:oMath>
                </a14:m>
                <a:r>
                  <a:rPr lang="en-US" altLang="ja-JP" dirty="0"/>
                  <a:t>?</a:t>
                </a:r>
              </a:p>
              <a:p>
                <a:r>
                  <a:rPr lang="en-US" altLang="ja-JP" dirty="0"/>
                  <a:t> - approx. &lt;13-13.5km</a:t>
                </a:r>
              </a:p>
              <a:p>
                <a:r>
                  <a:rPr lang="en-US" altLang="ja-JP" dirty="0"/>
                  <a:t>BH-NS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≤1600</m:t>
                    </m:r>
                  </m:oMath>
                </a14:m>
                <a:r>
                  <a:rPr lang="en-US" altLang="ja-JP" dirty="0"/>
                  <a:t>?</a:t>
                </a:r>
              </a:p>
              <a:p>
                <a:r>
                  <a:rPr lang="en-US" altLang="ja-JP" dirty="0"/>
                  <a:t> - approx. &lt;14.5-15km</a:t>
                </a:r>
              </a:p>
              <a:p>
                <a:r>
                  <a:rPr lang="en-US" altLang="ja-JP" dirty="0"/>
                  <a:t> … cannot even reject</a:t>
                </a:r>
              </a:p>
              <a:p>
                <a:r>
                  <a:rPr lang="en-US" altLang="ja-JP" dirty="0"/>
                  <a:t>      binary black holes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6AB0A58-5E2D-47E6-BAFD-A5E899E181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b="-19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2A6CA9-1E4B-4822-8FDD-77E8014C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2A4DC8-23F3-4623-8B58-11795905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E6F7BD-4A04-49D5-B6CE-EF79746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4356F9-5FF1-4DE0-BB74-F393E4B9A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14" y="1999846"/>
            <a:ext cx="4743890" cy="436510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2DCA51-72CD-4D4A-A6B4-C7FF5ADECFF3}"/>
              </a:ext>
            </a:extLst>
          </p:cNvPr>
          <p:cNvSpPr txBox="1"/>
          <p:nvPr/>
        </p:nvSpPr>
        <p:spPr>
          <a:xfrm>
            <a:off x="4860032" y="4437112"/>
            <a:ext cx="165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Kawaguchi+KK</a:t>
            </a:r>
            <a:r>
              <a:rPr kumimoji="1" lang="en-US" altLang="ja-JP" dirty="0"/>
              <a:t>+</a:t>
            </a:r>
          </a:p>
          <a:p>
            <a:r>
              <a:rPr kumimoji="1" lang="en-US" altLang="ja-JP" dirty="0"/>
              <a:t>(2018)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9869DEA-FD0C-4503-916A-9CF134B5DAE5}"/>
              </a:ext>
            </a:extLst>
          </p:cNvPr>
          <p:cNvCxnSpPr>
            <a:cxnSpLocks/>
          </p:cNvCxnSpPr>
          <p:nvPr/>
        </p:nvCxnSpPr>
        <p:spPr>
          <a:xfrm flipV="1">
            <a:off x="6804248" y="2492896"/>
            <a:ext cx="0" cy="324036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2EBED4-101B-4EA3-A65B-FFA2B35FC26C}"/>
              </a:ext>
            </a:extLst>
          </p:cNvPr>
          <p:cNvSpPr txBox="1"/>
          <p:nvPr/>
        </p:nvSpPr>
        <p:spPr>
          <a:xfrm>
            <a:off x="6804248" y="5301208"/>
            <a:ext cx="12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GW170817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7524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Merger dynamics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                                </a:t>
                </a:r>
                <a:r>
                  <a:rPr kumimoji="1" lang="en-US" altLang="ja-JP" dirty="0" err="1"/>
                  <a:t>inspiral</a:t>
                </a:r>
                <a:r>
                  <a:rPr kumimoji="1" lang="en-US" altLang="ja-JP" dirty="0"/>
                  <a:t> due to GW </a:t>
                </a:r>
                <a:r>
                  <a:rPr kumimoji="1" lang="en-US" altLang="ja-JP" dirty="0" err="1"/>
                  <a:t>backreaction</a:t>
                </a:r>
                <a:endParaRPr kumimoji="1" lang="en-US" altLang="ja-JP" dirty="0"/>
              </a:p>
              <a:p>
                <a:endParaRPr lang="en-US" altLang="ja-JP" dirty="0"/>
              </a:p>
              <a:p>
                <a:r>
                  <a:rPr kumimoji="1" lang="en-US" altLang="ja-JP" dirty="0"/>
                  <a:t>                                NS deformation due to tidal force</a:t>
                </a:r>
              </a:p>
              <a:p>
                <a:r>
                  <a:rPr lang="en-US" altLang="ja-JP" dirty="0"/>
                  <a:t>                                   further drive the </a:t>
                </a:r>
                <a:r>
                  <a:rPr lang="en-US" altLang="ja-JP" dirty="0" err="1"/>
                  <a:t>inspiral</a:t>
                </a:r>
                <a:r>
                  <a:rPr lang="en-US" altLang="ja-JP" dirty="0"/>
                  <a:t> motion</a:t>
                </a:r>
              </a:p>
              <a:p>
                <a:endParaRPr lang="en-US" altLang="ja-JP" sz="1200" dirty="0"/>
              </a:p>
              <a:p>
                <a:r>
                  <a:rPr lang="en-US" altLang="ja-JP" dirty="0"/>
                  <a:t>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tidal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ISCO</m:t>
                        </m:r>
                      </m:sub>
                    </m:sSub>
                  </m:oMath>
                </a14:m>
                <a:r>
                  <a:rPr lang="en-US" altLang="ja-JP" dirty="0"/>
                  <a:t>: tidal disruption</a:t>
                </a:r>
              </a:p>
              <a:p>
                <a:r>
                  <a:rPr lang="en-US" altLang="ja-JP" dirty="0"/>
                  <a:t>                                   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mass ejection, disk formation…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tidal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ISCO</m:t>
                        </m:r>
                      </m:sub>
                    </m:sSub>
                  </m:oMath>
                </a14:m>
                <a:r>
                  <a:rPr lang="en-US" altLang="ja-JP" dirty="0"/>
                  <a:t>: like BH-BH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552" r="-815" b="-2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043608" y="1340768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699792" y="1556792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>
            <a:off x="1331640" y="1628800"/>
            <a:ext cx="1800200" cy="792088"/>
          </a:xfrm>
          <a:prstGeom prst="arc">
            <a:avLst>
              <a:gd name="adj1" fmla="val 5557689"/>
              <a:gd name="adj2" fmla="val 10429429"/>
            </a:avLst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>
            <a:off x="1691680" y="1268760"/>
            <a:ext cx="1080120" cy="360040"/>
          </a:xfrm>
          <a:prstGeom prst="arc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267744" y="4293096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ドーナツ 11"/>
          <p:cNvSpPr/>
          <p:nvPr/>
        </p:nvSpPr>
        <p:spPr>
          <a:xfrm>
            <a:off x="1547664" y="4005064"/>
            <a:ext cx="1728192" cy="864096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円弧 12"/>
          <p:cNvSpPr/>
          <p:nvPr/>
        </p:nvSpPr>
        <p:spPr>
          <a:xfrm>
            <a:off x="2339752" y="4293096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弧 13"/>
          <p:cNvSpPr/>
          <p:nvPr/>
        </p:nvSpPr>
        <p:spPr>
          <a:xfrm>
            <a:off x="2411760" y="4293096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弧 14"/>
          <p:cNvSpPr/>
          <p:nvPr/>
        </p:nvSpPr>
        <p:spPr>
          <a:xfrm>
            <a:off x="2492152" y="4293096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弧 15"/>
          <p:cNvSpPr/>
          <p:nvPr/>
        </p:nvSpPr>
        <p:spPr>
          <a:xfrm flipH="1">
            <a:off x="2123728" y="4293096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弧 16"/>
          <p:cNvSpPr/>
          <p:nvPr/>
        </p:nvSpPr>
        <p:spPr>
          <a:xfrm flipH="1">
            <a:off x="2195736" y="4293096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弧 17"/>
          <p:cNvSpPr/>
          <p:nvPr/>
        </p:nvSpPr>
        <p:spPr>
          <a:xfrm flipH="1">
            <a:off x="2051720" y="4293096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1403648" y="3068960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1763688" y="2996952"/>
            <a:ext cx="9361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259360" y="5661248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弧 21"/>
          <p:cNvSpPr/>
          <p:nvPr/>
        </p:nvSpPr>
        <p:spPr>
          <a:xfrm>
            <a:off x="2331368" y="566124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弧 22"/>
          <p:cNvSpPr/>
          <p:nvPr/>
        </p:nvSpPr>
        <p:spPr>
          <a:xfrm>
            <a:off x="2403376" y="566124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弧 23"/>
          <p:cNvSpPr/>
          <p:nvPr/>
        </p:nvSpPr>
        <p:spPr>
          <a:xfrm>
            <a:off x="2483768" y="566124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弧 24"/>
          <p:cNvSpPr/>
          <p:nvPr/>
        </p:nvSpPr>
        <p:spPr>
          <a:xfrm flipH="1">
            <a:off x="2115344" y="566124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円弧 25"/>
          <p:cNvSpPr/>
          <p:nvPr/>
        </p:nvSpPr>
        <p:spPr>
          <a:xfrm flipH="1">
            <a:off x="2187352" y="566124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円弧 26"/>
          <p:cNvSpPr/>
          <p:nvPr/>
        </p:nvSpPr>
        <p:spPr>
          <a:xfrm flipH="1">
            <a:off x="2043336" y="566124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>
            <a:off x="395536" y="2708920"/>
            <a:ext cx="32403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中かっこ 28"/>
          <p:cNvSpPr/>
          <p:nvPr/>
        </p:nvSpPr>
        <p:spPr>
          <a:xfrm>
            <a:off x="755576" y="3861048"/>
            <a:ext cx="1080120" cy="230425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>
            <a:off x="395536" y="4581128"/>
            <a:ext cx="324036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弧 30"/>
          <p:cNvSpPr/>
          <p:nvPr/>
        </p:nvSpPr>
        <p:spPr>
          <a:xfrm>
            <a:off x="1547664" y="2725033"/>
            <a:ext cx="792088" cy="487943"/>
          </a:xfrm>
          <a:prstGeom prst="arc">
            <a:avLst>
              <a:gd name="adj1" fmla="val 12080740"/>
              <a:gd name="adj2" fmla="val 20466443"/>
            </a:avLst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/>
          <p:cNvSpPr/>
          <p:nvPr/>
        </p:nvSpPr>
        <p:spPr>
          <a:xfrm>
            <a:off x="1619672" y="3212976"/>
            <a:ext cx="864096" cy="432048"/>
          </a:xfrm>
          <a:prstGeom prst="arc">
            <a:avLst>
              <a:gd name="adj1" fmla="val 2482470"/>
              <a:gd name="adj2" fmla="val 10431312"/>
            </a:avLst>
          </a:prstGeom>
          <a:ln w="254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7383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Mass shedding condition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ja-JP" dirty="0"/>
                  <a:t>1. BH tidal force=NS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self gravity at the NS surface</a:t>
                </a:r>
                <a:endParaRPr kumimoji="1" lang="en-US" altLang="ja-JP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sz="2800" b="0" i="0" smtClean="0">
                                  <a:latin typeface="Cambria Math"/>
                                </a:rPr>
                                <m:t>BH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sz="2800" b="0" i="0" smtClean="0">
                                  <a:latin typeface="Cambria Math"/>
                                </a:rPr>
                                <m:t>NS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JP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kumimoji="1" lang="en-US" altLang="ja-JP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1" lang="en-US" altLang="ja-JP" sz="2800" b="0" i="0" smtClean="0">
                                      <a:latin typeface="Cambria Math"/>
                                    </a:rPr>
                                    <m:t>tidal</m:t>
                                  </m:r>
                                </m:sub>
                              </m:sSub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2800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sz="2800" b="0" i="0" smtClean="0">
                                  <a:latin typeface="Cambria Math"/>
                                </a:rPr>
                                <m:t>NS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1" lang="en-US" altLang="ja-JP" sz="2800" b="0" i="0" smtClean="0">
                                      <a:latin typeface="Cambria Math"/>
                                    </a:rPr>
                                    <m:t>NS</m:t>
                                  </m:r>
                                </m:sub>
                              </m:sSub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2800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  <a:ea typeface="Cambria Math"/>
                            </a:rPr>
                            <m:t>tidal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  <a:ea typeface="Cambria Math"/>
                            </a:rPr>
                            <m:t>BH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kumimoji="1" lang="en-US" altLang="ja-JP" sz="2800" b="0" i="0" smtClean="0">
                                          <a:latin typeface="Cambria Math"/>
                                          <a:ea typeface="Cambria Math"/>
                                        </a:rPr>
                                        <m:t>NS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kumimoji="1" lang="en-US" altLang="ja-JP" sz="2800" b="0" i="0" smtClean="0">
                                          <a:latin typeface="Cambria Math"/>
                                          <a:ea typeface="Cambria Math"/>
                                        </a:rPr>
                                        <m:t>BH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1" lang="en-US" altLang="ja-JP" sz="2800" b="0" i="0" smtClean="0">
                                      <a:latin typeface="Cambria Math"/>
                                      <a:ea typeface="Cambria Math"/>
                                    </a:rPr>
                                    <m:t>NS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1" lang="en-US" altLang="ja-JP" sz="2800" b="0" i="0" smtClean="0">
                                      <a:latin typeface="Cambria Math"/>
                                      <a:ea typeface="Cambria Math"/>
                                    </a:rPr>
                                    <m:t>NS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1" lang="en-US" altLang="ja-JP" sz="2800" dirty="0"/>
              </a:p>
              <a:p>
                <a:pPr marL="0" indent="0">
                  <a:buNone/>
                </a:pPr>
                <a:endParaRPr lang="en-US" altLang="ja-JP" sz="1300" dirty="0"/>
              </a:p>
              <a:p>
                <a:pPr marL="0" indent="0">
                  <a:buNone/>
                </a:pPr>
                <a:r>
                  <a:rPr lang="en-US" altLang="ja-JP" dirty="0"/>
                  <a:t>2. BH innermost stable circular orbit w/ spin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altLang="ja-JP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</a:rPr>
                          <m:t>ISCO</m:t>
                        </m:r>
                      </m:sub>
                    </m:sSub>
                    <m:r>
                      <a:rPr lang="en-US" altLang="ja-JP" sz="2800" i="1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ja-JP" sz="2800" i="0" dirty="0">
                    <a:latin typeface="+mj-lt"/>
                    <a:ea typeface="Cambria Math"/>
                  </a:rPr>
                  <a:t>(</a:t>
                </a:r>
                <a14:m>
                  <m:oMath xmlns:m="http://schemas.openxmlformats.org/officeDocument/2006/math">
                    <m:r>
                      <a:rPr lang="ja-JP" altLang="en-US" sz="2800" b="0" i="1" dirty="0" smtClean="0"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en-US" altLang="ja-JP" sz="2800" b="0" i="0" dirty="0">
                    <a:latin typeface="+mj-lt"/>
                    <a:ea typeface="Cambria Math"/>
                  </a:rPr>
                  <a:t>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BH</m:t>
                        </m:r>
                      </m:sub>
                    </m:sSub>
                  </m:oMath>
                </a14:m>
                <a:r>
                  <a:rPr lang="en-US" altLang="ja-JP" sz="2800" dirty="0"/>
                  <a:t> 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0" i="1" dirty="0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ja-JP" sz="2800" dirty="0"/>
                  <a:t> is a decreasing function of </a:t>
                </a:r>
                <a14:m>
                  <m:oMath xmlns:m="http://schemas.openxmlformats.org/officeDocument/2006/math">
                    <m:r>
                      <a:rPr lang="ja-JP" altLang="en-US" sz="2800" i="1" smtClean="0"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2800" dirty="0"/>
                  <a:t>)</a:t>
                </a:r>
              </a:p>
              <a:p>
                <a:pPr marL="0" indent="0">
                  <a:buNone/>
                </a:pPr>
                <a:endParaRPr lang="en-US" altLang="ja-JP" sz="1300" dirty="0"/>
              </a:p>
              <a:p>
                <a:pPr marL="0" indent="0">
                  <a:buNone/>
                </a:pPr>
                <a:r>
                  <a:rPr lang="en-US" altLang="ja-JP" dirty="0"/>
                  <a:t>3. Disruption if this value is large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ja-JP" sz="2800" b="0" i="0" smtClean="0">
                                  <a:latin typeface="Cambria Math"/>
                                </a:rPr>
                                <m:t>tidal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ja-JP" sz="2800" b="0" i="0" smtClean="0">
                                  <a:latin typeface="Cambria Math"/>
                                </a:rPr>
                                <m:t>ISCO</m:t>
                              </m:r>
                            </m:sub>
                          </m:sSub>
                        </m:den>
                      </m:f>
                      <m:r>
                        <a:rPr lang="en-US" altLang="ja-JP" sz="2800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ja-JP" altLang="en-US" sz="2800" b="0" i="1" smtClean="0">
                                  <a:latin typeface="Cambria Math"/>
                                  <a:ea typeface="Cambria Math"/>
                                </a:rPr>
                                <m:t>𝜒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2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ja-JP" sz="2800" b="0" i="0" smtClean="0">
                                          <a:latin typeface="Cambria Math"/>
                                          <a:ea typeface="Cambria Math"/>
                                        </a:rPr>
                                        <m:t>NS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ja-JP" sz="2800" b="0" i="0" smtClean="0">
                                          <a:latin typeface="Cambria Math"/>
                                          <a:ea typeface="Cambria Math"/>
                                        </a:rPr>
                                        <m:t>BH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ja-JP" sz="28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2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0" i="1" smtClean="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ja-JP" sz="2800" b="0" i="0" smtClean="0">
                                      <a:latin typeface="Cambria Math"/>
                                      <a:ea typeface="Cambria Math"/>
                                    </a:rPr>
                                    <m:t>NS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2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0" i="1" smtClean="0"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ja-JP" sz="2800" b="0" i="0" smtClean="0">
                                      <a:latin typeface="Cambria Math"/>
                                      <a:ea typeface="Cambria Math"/>
                                    </a:rPr>
                                    <m:t>NS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2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円/楕円 3"/>
          <p:cNvSpPr/>
          <p:nvPr/>
        </p:nvSpPr>
        <p:spPr>
          <a:xfrm>
            <a:off x="5868144" y="5157192"/>
            <a:ext cx="9361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6228184" y="5472608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7740352" y="5112568"/>
            <a:ext cx="115212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372200" y="5616624"/>
            <a:ext cx="1944216" cy="1588"/>
          </a:xfrm>
          <a:prstGeom prst="straightConnector1">
            <a:avLst/>
          </a:prstGeom>
          <a:ln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7668344" y="5040560"/>
            <a:ext cx="648072" cy="1588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乗算記号 12"/>
          <p:cNvSpPr/>
          <p:nvPr/>
        </p:nvSpPr>
        <p:spPr>
          <a:xfrm>
            <a:off x="7524328" y="5400600"/>
            <a:ext cx="432048" cy="504056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300192" y="5083596"/>
            <a:ext cx="504056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300192" y="4509120"/>
                <a:ext cx="1183786" cy="54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ISCO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509120"/>
                <a:ext cx="1183786" cy="5452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7526322" y="4467962"/>
                <a:ext cx="932115" cy="54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NS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322" y="4467962"/>
                <a:ext cx="932115" cy="5452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652120" y="6093296"/>
                <a:ext cx="1399422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BH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</a:rPr>
                        <m:t>, </m:t>
                      </m:r>
                      <m:r>
                        <a:rPr kumimoji="1" lang="ja-JP" altLang="en-US" sz="2800" b="0" i="1" smtClean="0">
                          <a:latin typeface="Cambria Math"/>
                        </a:rPr>
                        <m:t>𝜒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6093296"/>
                <a:ext cx="1399422" cy="53957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660232" y="5611306"/>
                <a:ext cx="11453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tidal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5611306"/>
                <a:ext cx="1145314" cy="55399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7811413" y="6093296"/>
                <a:ext cx="1009059" cy="54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NS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413" y="6093296"/>
                <a:ext cx="1009059" cy="54521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063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Quadrupolar</a:t>
            </a:r>
            <a:r>
              <a:rPr kumimoji="1" lang="en-US" altLang="ja-JP" dirty="0"/>
              <a:t> tidal deformability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Leading-order finite-size effect on orbital evolution </a:t>
                </a:r>
                <a:r>
                  <a:rPr lang="en-US" altLang="ja-JP" dirty="0"/>
                  <a:t>(strongly correlated with the neutron-star radius)</a:t>
                </a:r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kumimoji="1" lang="ja-JP" alt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𝐺𝑀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1"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𝐺𝑀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𝑘</m:t>
                    </m:r>
                    <m:r>
                      <a:rPr lang="en-US" altLang="ja-JP" b="0" i="1" smtClean="0">
                        <a:latin typeface="Cambria Math"/>
                      </a:rPr>
                      <m:t>~0.1</m:t>
                    </m:r>
                  </m:oMath>
                </a14:m>
                <a:r>
                  <a:rPr lang="en-US" altLang="ja-JP" dirty="0"/>
                  <a:t>: (second/electric) tidal Love number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237597" y="4437112"/>
            <a:ext cx="180020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deformed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>
            <a:stCxn id="9" idx="2"/>
          </p:cNvCxnSpPr>
          <p:nvPr/>
        </p:nvCxnSpPr>
        <p:spPr>
          <a:xfrm flipH="1">
            <a:off x="539552" y="4869160"/>
            <a:ext cx="69804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9" idx="6"/>
          </p:cNvCxnSpPr>
          <p:nvPr/>
        </p:nvCxnSpPr>
        <p:spPr>
          <a:xfrm>
            <a:off x="3037797" y="4869160"/>
            <a:ext cx="7019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9" idx="0"/>
          </p:cNvCxnSpPr>
          <p:nvPr/>
        </p:nvCxnSpPr>
        <p:spPr>
          <a:xfrm>
            <a:off x="2137697" y="4437112"/>
            <a:ext cx="0" cy="267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9" idx="4"/>
          </p:cNvCxnSpPr>
          <p:nvPr/>
        </p:nvCxnSpPr>
        <p:spPr>
          <a:xfrm flipV="1">
            <a:off x="2137697" y="4992929"/>
            <a:ext cx="0" cy="3082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7020272" y="3933056"/>
            <a:ext cx="1728192" cy="17281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External field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283968" y="4509120"/>
                <a:ext cx="2386679" cy="624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320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𝒬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/>
                        </a:rPr>
                        <m:t>=−</m:t>
                      </m:r>
                      <m:r>
                        <a:rPr kumimoji="1" lang="ja-JP" altLang="en-US" sz="3200" b="0" i="1" smtClean="0">
                          <a:latin typeface="Cambria Math"/>
                        </a:rPr>
                        <m:t>𝜆</m:t>
                      </m:r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/>
                              <a:ea typeface="Cambria Math"/>
                            </a:rPr>
                            <m:t>ℰ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509120"/>
                <a:ext cx="2386679" cy="624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72969" y="5445224"/>
                <a:ext cx="4415055" cy="106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b="0" i="1" smtClean="0">
                              <a:latin typeface="Cambria Math"/>
                            </a:rPr>
                            <m:t>𝒬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69" y="5445224"/>
                <a:ext cx="4415055" cy="10610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372200" y="5689089"/>
                <a:ext cx="1984966" cy="836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  <a:ea typeface="Cambria Math"/>
                            </a:rPr>
                            <m:t>ℰ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</m:num>
                        <m:den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p>
                          </m:sSup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689089"/>
                <a:ext cx="1984966" cy="836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9096603-8C6B-4074-88F0-45F1C6B1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501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89" y="2812629"/>
            <a:ext cx="4151667" cy="37870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4" y="2775597"/>
            <a:ext cx="3425092" cy="38937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Neutron star equation of state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want to know the realistic equation of state</a:t>
            </a:r>
            <a:r>
              <a:rPr lang="en-US" altLang="ja-JP" dirty="0"/>
              <a:t>, that uniquely determines the mass-radius relation</a:t>
            </a:r>
            <a:endParaRPr kumimoji="1"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4099" y="2412519"/>
            <a:ext cx="3811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Equation of state:</a:t>
            </a:r>
            <a:r>
              <a:rPr lang="en-US" altLang="ja-JP" sz="2000" dirty="0"/>
              <a:t> Nuclear physics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51271" y="2420888"/>
            <a:ext cx="379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Mass-Radius relation: Astrophys</a:t>
            </a:r>
            <a:r>
              <a:rPr lang="en-US" altLang="ja-JP" sz="2000" dirty="0"/>
              <a:t>ics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19387" y="2780928"/>
            <a:ext cx="120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Özel</a:t>
            </a:r>
            <a:r>
              <a:rPr kumimoji="1" lang="en-US" altLang="ja-JP" dirty="0"/>
              <a:t>-Freire</a:t>
            </a:r>
          </a:p>
          <a:p>
            <a:r>
              <a:rPr kumimoji="1" lang="en-US" altLang="ja-JP" dirty="0"/>
              <a:t>(2016)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04048" y="5867980"/>
            <a:ext cx="192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Özel</a:t>
            </a:r>
            <a:r>
              <a:rPr kumimoji="1" lang="en-US" altLang="ja-JP" dirty="0"/>
              <a:t>-Freire (2016)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F598A4-16CD-4C5A-B5C5-EEA1DA91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1B16C7-CC54-4AD7-966F-FAB4E907E9F8}"/>
              </a:ext>
            </a:extLst>
          </p:cNvPr>
          <p:cNvSpPr txBox="1"/>
          <p:nvPr/>
        </p:nvSpPr>
        <p:spPr>
          <a:xfrm>
            <a:off x="1619672" y="1052736"/>
            <a:ext cx="755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Note: not need to observe the radius, and other quantities may be fine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75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66B76C-663E-4675-B50A-7831EE7EB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D65BB63-339E-4F94-9E67-721708CC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1027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077BAA2-1031-4735-A4B5-D94DB7D0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Representative example of EOSs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7CD821-5FF4-4419-8AE1-2C910FAC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0FFA6B-936D-4F1D-A76E-8666E194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3D4DC4-DC3F-4C58-88A0-B667862B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B5C1915-8DB5-47A8-B71B-1933C526F7CA}"/>
                  </a:ext>
                </a:extLst>
              </p:cNvPr>
              <p:cNvSpPr txBox="1"/>
              <p:nvPr/>
            </p:nvSpPr>
            <p:spPr>
              <a:xfrm>
                <a:off x="4243767" y="980728"/>
                <a:ext cx="3413178" cy="50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1.35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1.35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B5C1915-8DB5-47A8-B71B-1933C526F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767" y="980728"/>
                <a:ext cx="3413178" cy="509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C9B93A-F6B6-406B-81B3-F1589B6F24F2}"/>
              </a:ext>
            </a:extLst>
          </p:cNvPr>
          <p:cNvSpPr txBox="1"/>
          <p:nvPr/>
        </p:nvSpPr>
        <p:spPr>
          <a:xfrm>
            <a:off x="4716016" y="1628800"/>
            <a:ext cx="26484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13.7km, 1211</a:t>
            </a:r>
          </a:p>
          <a:p>
            <a:r>
              <a:rPr lang="ja-JP" altLang="en-US" sz="2800" dirty="0">
                <a:solidFill>
                  <a:srgbClr val="00B050"/>
                </a:solidFill>
              </a:rPr>
              <a:t>  </a:t>
            </a:r>
            <a:r>
              <a:rPr lang="en-US" altLang="ja-JP" sz="2800" dirty="0">
                <a:solidFill>
                  <a:srgbClr val="00B050"/>
                </a:solidFill>
              </a:rPr>
              <a:t>13.0km, 863</a:t>
            </a:r>
          </a:p>
          <a:p>
            <a:r>
              <a:rPr kumimoji="1" lang="en-US" altLang="ja-JP" sz="2800" dirty="0">
                <a:solidFill>
                  <a:srgbClr val="0070C0"/>
                </a:solidFill>
              </a:rPr>
              <a:t>    12.3km, 607</a:t>
            </a:r>
          </a:p>
          <a:p>
            <a:r>
              <a:rPr kumimoji="1" lang="en-US" altLang="ja-JP" sz="2800" dirty="0">
                <a:solidFill>
                  <a:schemeClr val="accent6">
                    <a:lumMod val="75000"/>
                  </a:schemeClr>
                </a:solidFill>
              </a:rPr>
              <a:t>      11.6km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, 422</a:t>
            </a:r>
          </a:p>
          <a:p>
            <a:r>
              <a:rPr kumimoji="1" lang="en-US" altLang="ja-JP" sz="2800" dirty="0">
                <a:solidFill>
                  <a:srgbClr val="FF0000"/>
                </a:solidFill>
              </a:rPr>
              <a:t>        11.0km</a:t>
            </a:r>
            <a:r>
              <a:rPr lang="en-US" altLang="ja-JP" sz="2800" dirty="0">
                <a:solidFill>
                  <a:srgbClr val="FF0000"/>
                </a:solidFill>
              </a:rPr>
              <a:t>, 289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411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Dynamical ejecta 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The ejecta mass is large when the NS radius is large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372944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724128" y="3635732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Kyutoku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4830251"/>
            <a:ext cx="109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NS-NS</a:t>
            </a:r>
          </a:p>
          <a:p>
            <a:r>
              <a:rPr lang="en-US" altLang="ja-JP" sz="2400" dirty="0"/>
              <a:t>   </a:t>
            </a:r>
            <a:r>
              <a:rPr kumimoji="1" lang="en-US" altLang="ja-JP" sz="2400" dirty="0"/>
              <a:t>range</a:t>
            </a:r>
            <a:endParaRPr kumimoji="1" lang="ja-JP" altLang="en-US" sz="2400" dirty="0"/>
          </a:p>
        </p:txBody>
      </p:sp>
      <p:sp>
        <p:nvSpPr>
          <p:cNvPr id="10" name="左中かっこ 9"/>
          <p:cNvSpPr/>
          <p:nvPr/>
        </p:nvSpPr>
        <p:spPr>
          <a:xfrm>
            <a:off x="1475656" y="4640362"/>
            <a:ext cx="360040" cy="1236910"/>
          </a:xfrm>
          <a:prstGeom prst="leftBrace">
            <a:avLst>
              <a:gd name="adj1" fmla="val 0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4908" y="5991671"/>
            <a:ext cx="16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Large radius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20272" y="5991671"/>
            <a:ext cx="169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Small</a:t>
            </a:r>
            <a:r>
              <a:rPr kumimoji="1" lang="en-US" altLang="ja-JP" sz="2400" dirty="0"/>
              <a:t> radius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67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Misaligned black-hole spin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Spin inclination decreases </a:t>
            </a:r>
            <a:r>
              <a:rPr lang="en-US" altLang="ja-JP" dirty="0"/>
              <a:t>the</a:t>
            </a:r>
            <a:r>
              <a:rPr kumimoji="1" lang="en-US" altLang="ja-JP" dirty="0"/>
              <a:t> ejecta mass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926" y="1965335"/>
            <a:ext cx="4597426" cy="448800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007022" y="5435932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Kawaguchi, KK+ (2015)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15616" y="5847655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Aligned spin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11212" y="6093296"/>
            <a:ext cx="169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Large radius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04248" y="6093296"/>
            <a:ext cx="169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Small radius</a:t>
            </a:r>
            <a:endParaRPr kumimoji="1" lang="ja-JP" altLang="en-US" sz="2400" dirty="0"/>
          </a:p>
        </p:txBody>
      </p:sp>
      <p:sp>
        <p:nvSpPr>
          <p:cNvPr id="14" name="円/楕円 6"/>
          <p:cNvSpPr/>
          <p:nvPr/>
        </p:nvSpPr>
        <p:spPr>
          <a:xfrm>
            <a:off x="755576" y="4797152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7"/>
          <p:cNvSpPr/>
          <p:nvPr/>
        </p:nvSpPr>
        <p:spPr>
          <a:xfrm>
            <a:off x="2411760" y="5013176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>
            <a:off x="1043608" y="5085184"/>
            <a:ext cx="1800200" cy="792088"/>
          </a:xfrm>
          <a:prstGeom prst="arc">
            <a:avLst>
              <a:gd name="adj1" fmla="val 5557689"/>
              <a:gd name="adj2" fmla="val 10429429"/>
            </a:avLst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/>
          <p:cNvSpPr/>
          <p:nvPr/>
        </p:nvSpPr>
        <p:spPr>
          <a:xfrm>
            <a:off x="1403648" y="4725144"/>
            <a:ext cx="1080120" cy="360040"/>
          </a:xfrm>
          <a:prstGeom prst="arc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6"/>
          <p:cNvSpPr/>
          <p:nvPr/>
        </p:nvSpPr>
        <p:spPr>
          <a:xfrm>
            <a:off x="757040" y="2564904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7"/>
          <p:cNvSpPr/>
          <p:nvPr/>
        </p:nvSpPr>
        <p:spPr>
          <a:xfrm>
            <a:off x="2413224" y="2780928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>
            <a:off x="1045072" y="2852936"/>
            <a:ext cx="1800200" cy="792088"/>
          </a:xfrm>
          <a:prstGeom prst="arc">
            <a:avLst>
              <a:gd name="adj1" fmla="val 5557689"/>
              <a:gd name="adj2" fmla="val 10429429"/>
            </a:avLst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弧 20"/>
          <p:cNvSpPr/>
          <p:nvPr/>
        </p:nvSpPr>
        <p:spPr>
          <a:xfrm>
            <a:off x="1405112" y="2492896"/>
            <a:ext cx="1080120" cy="360040"/>
          </a:xfrm>
          <a:prstGeom prst="arc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530800" y="4725144"/>
            <a:ext cx="0" cy="7200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cxnSpLocks/>
          </p:cNvCxnSpPr>
          <p:nvPr/>
        </p:nvCxnSpPr>
        <p:spPr>
          <a:xfrm rot="5400000" flipV="1">
            <a:off x="2555776" y="2538016"/>
            <a:ext cx="0" cy="7200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961256" y="1988840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Inclined spin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29076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Possible </a:t>
            </a:r>
            <a:r>
              <a:rPr lang="en-US" altLang="ja-JP" dirty="0" err="1"/>
              <a:t>m</a:t>
            </a:r>
            <a:r>
              <a:rPr kumimoji="1" lang="en-US" altLang="ja-JP" dirty="0" err="1"/>
              <a:t>agnetar</a:t>
            </a:r>
            <a:r>
              <a:rPr lang="en-US" altLang="ja-JP" dirty="0"/>
              <a:t> injection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Similar story as in the supernova literature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81" y="1988841"/>
            <a:ext cx="5764339" cy="436777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796136" y="594928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Gao+ (2013)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507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Possible gamma-ray detection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Gamma-ray detection may serve as a </a:t>
            </a:r>
            <a:r>
              <a:rPr kumimoji="1" lang="en-US" altLang="ja-JP" dirty="0" err="1"/>
              <a:t>magnetar</a:t>
            </a:r>
            <a:r>
              <a:rPr kumimoji="1" lang="en-US" altLang="ja-JP" dirty="0"/>
              <a:t> test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52069"/>
            <a:ext cx="6010201" cy="45012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317917" y="2708920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Takami</a:t>
            </a:r>
            <a:r>
              <a:rPr lang="en-US" altLang="ja-JP" dirty="0"/>
              <a:t>, KK+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29800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Too many lines of </a:t>
            </a:r>
            <a:r>
              <a:rPr kumimoji="1" lang="en-US" altLang="ja-JP" dirty="0" err="1"/>
              <a:t>lanthanoid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bunch of energy levels -&gt; complex line structures</a:t>
            </a:r>
          </a:p>
          <a:p>
            <a:r>
              <a:rPr kumimoji="1" lang="en-US" altLang="ja-JP" dirty="0"/>
              <a:t>                                             -&gt; very high opacity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05450"/>
            <a:ext cx="9073008" cy="33345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919975" y="5795972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Kasen+ (2013)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4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988F86-472A-4797-B109-6A237B8E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Caution on credible intervals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F17655C-9FD7-4BA0-AC34-CA812AF0E2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normal objects: (say) [5%:95%] </a:t>
                </a:r>
                <a:r>
                  <a:rPr lang="en-US" altLang="ja-JP" dirty="0"/>
                  <a:t>intervals always reject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/>
                  <a:t> in an uninteresting manner </a:t>
                </a:r>
              </a:p>
              <a:p>
                <a:r>
                  <a:rPr kumimoji="1" lang="en-US" altLang="ja-JP" dirty="0"/>
                  <a:t>The same </a:t>
                </a:r>
                <a:r>
                  <a:rPr lang="en-US" altLang="ja-JP" dirty="0"/>
                  <a:t>situation also occurs for the mass ratio, and it further distorts inferences of individual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F17655C-9FD7-4BA0-AC34-CA812AF0E2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4AC82-9B2C-4A0F-AEFC-D035D14C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66F342-D03D-46FD-9152-4FB8D742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7067B8-CC0B-4972-8F70-15DBFCD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6E6CF02-EF72-4E64-BC91-7781F1E3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4" y="3500300"/>
            <a:ext cx="8103376" cy="20542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A195C9-69AC-462E-8D6E-BD2025F5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98" y="5589240"/>
            <a:ext cx="6052726" cy="726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290E5E-5B27-4DA7-8AF7-78B005A4947D}"/>
              </a:ext>
            </a:extLst>
          </p:cNvPr>
          <p:cNvSpPr txBox="1"/>
          <p:nvPr/>
        </p:nvSpPr>
        <p:spPr>
          <a:xfrm>
            <a:off x="2514097" y="400506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De+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1769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Magnitude evolution in each band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Redder bands are suitable for </a:t>
            </a:r>
            <a:r>
              <a:rPr kumimoji="1" lang="en-US" altLang="ja-JP" dirty="0" err="1"/>
              <a:t>followup</a:t>
            </a:r>
            <a:r>
              <a:rPr kumimoji="1" lang="en-US" altLang="ja-JP" dirty="0"/>
              <a:t> searches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4507650" cy="39722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119" y="2147119"/>
            <a:ext cx="4507650" cy="402603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995936" y="5875829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Tanaka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(2014)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20888"/>
            <a:ext cx="2325375" cy="43936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223" y="2440158"/>
            <a:ext cx="1109025" cy="4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92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032769"/>
            <a:ext cx="4507650" cy="44205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Color evolution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Much redder than supernova explosions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71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041461"/>
            <a:ext cx="4614975" cy="433986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995936" y="6011996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Tanaka</a:t>
            </a:r>
            <a:r>
              <a:rPr lang="en-US" altLang="ja-JP" dirty="0" err="1"/>
              <a:t>+</a:t>
            </a:r>
            <a:r>
              <a:rPr kumimoji="1" lang="en-US" altLang="ja-JP" dirty="0" err="1"/>
              <a:t>KK</a:t>
            </a:r>
            <a:r>
              <a:rPr kumimoji="1" lang="en-US" altLang="ja-JP" dirty="0"/>
              <a:t>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547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D394FD-FC14-40E8-A352-4AC8122D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Stronger indication of a neutron star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741A17-FC16-4684-96D4-B78BD828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709ECE-33E5-431B-8F96-537CAB99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Jet and Shock Breakouts in Cosmic Transients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DBE99B-43D7-4494-A583-8DC9A648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0257B00F-AE45-4A66-B36F-3F7A95D3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B0C3B1-264C-4D67-85AA-D3F28DBE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02794"/>
            <a:ext cx="8460432" cy="49086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07207-6CEB-44CD-B707-598B26BDA8D2}"/>
              </a:ext>
            </a:extLst>
          </p:cNvPr>
          <p:cNvSpPr txBox="1"/>
          <p:nvPr/>
        </p:nvSpPr>
        <p:spPr>
          <a:xfrm>
            <a:off x="6777682" y="1484784"/>
            <a:ext cx="20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LIGO, Virgo…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554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yutoku\Desktop\H4Q5a75_60_inspir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03242"/>
            <a:ext cx="6768752" cy="473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Yet black hole-neutron star binaries</a:t>
            </a:r>
            <a:endParaRPr kumimoji="1" lang="ja-JP" altLang="en-US" dirty="0"/>
          </a:p>
        </p:txBody>
      </p:sp>
      <p:pic>
        <p:nvPicPr>
          <p:cNvPr id="7171" name="Picture 3" descr="C:\Users\kyutoku\Desktop\APR4Q5a5_60_inspir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003241"/>
            <a:ext cx="6754029" cy="47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75856" y="6021288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</a:t>
            </a:r>
            <a:r>
              <a:rPr kumimoji="1" lang="en-US" altLang="ja-JP" dirty="0" err="1"/>
              <a:t>Kyutoku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NS</a:t>
            </a:r>
            <a:r>
              <a:rPr lang="ja-JP" altLang="en-US" dirty="0"/>
              <a:t> </a:t>
            </a:r>
            <a:r>
              <a:rPr lang="en-US" altLang="ja-JP" dirty="0"/>
              <a:t>radius 11.1km                 NS radius 13.6km</a:t>
            </a:r>
          </a:p>
          <a:p>
            <a:r>
              <a:rPr kumimoji="1" lang="en-US" altLang="ja-JP" dirty="0"/>
              <a:t>BH spin 0.5                            BH spin 0.75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5085184"/>
            <a:ext cx="189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 disruption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5085183"/>
            <a:ext cx="213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Tidal disruption</a:t>
            </a:r>
            <a:endParaRPr kumimoji="1" lang="ja-JP" altLang="en-US" sz="24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2018/5/18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kumimoji="1" lang="en-US" altLang="zh-TW" dirty="0"/>
              <a:t>Jet and Shock Breakouts in Cosmic Transients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665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13150</TotalTime>
  <Words>3343</Words>
  <Application>Microsoft Office PowerPoint</Application>
  <PresentationFormat>画面に合わせる (4:3)</PresentationFormat>
  <Paragraphs>712</Paragraphs>
  <Slides>71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7" baseType="lpstr">
      <vt:lpstr>ＭＳ Ｐゴシック</vt:lpstr>
      <vt:lpstr>新細明體</vt:lpstr>
      <vt:lpstr>Arial</vt:lpstr>
      <vt:lpstr>Calibri</vt:lpstr>
      <vt:lpstr>Cambria Math</vt:lpstr>
      <vt:lpstr>Office テーマ</vt:lpstr>
      <vt:lpstr>Distinguishing black hole-neutron star binaries and binary neutron star from electromagnetic transients</vt:lpstr>
      <vt:lpstr>Plan of the session</vt:lpstr>
      <vt:lpstr>1. Introduction</vt:lpstr>
      <vt:lpstr>Black hole-neutron star merger</vt:lpstr>
      <vt:lpstr>GW170817</vt:lpstr>
      <vt:lpstr>Tidal deformability?</vt:lpstr>
      <vt:lpstr>Caution on credible intervals</vt:lpstr>
      <vt:lpstr>Stronger indication of a neutron star</vt:lpstr>
      <vt:lpstr>Yet black hole-neutron star binaries</vt:lpstr>
      <vt:lpstr>Headwind for tidal disruption</vt:lpstr>
      <vt:lpstr>Purpose of this session</vt:lpstr>
      <vt:lpstr>2. Mass ejection and gamma-ray burst</vt:lpstr>
      <vt:lpstr>Channel of mass ejection</vt:lpstr>
      <vt:lpstr>Multiple components seem essential</vt:lpstr>
      <vt:lpstr>Multiple components seem essential</vt:lpstr>
      <vt:lpstr>These components in BH-NS</vt:lpstr>
      <vt:lpstr>BH-NS dynamical mass ejection</vt:lpstr>
      <vt:lpstr>Morphology difference</vt:lpstr>
      <vt:lpstr>But the wind?</vt:lpstr>
      <vt:lpstr>And the jet?</vt:lpstr>
      <vt:lpstr>Role of the ejecta surrounding a jet</vt:lpstr>
      <vt:lpstr>Time order of the jet and wind launch</vt:lpstr>
      <vt:lpstr>Note on the fallback material</vt:lpstr>
      <vt:lpstr>Case 1: jet launch~wind launch</vt:lpstr>
      <vt:lpstr>Case 1: jet launch~wind launch</vt:lpstr>
      <vt:lpstr>Viscous thickening</vt:lpstr>
      <vt:lpstr>Case 2: wind launch -&gt; jet launch</vt:lpstr>
      <vt:lpstr>Case 2: wind launch -&gt; jet launch</vt:lpstr>
      <vt:lpstr>Viscously-driven wind</vt:lpstr>
      <vt:lpstr>Magnetic field as viscosity</vt:lpstr>
      <vt:lpstr>Thermally-driven wind in MHD</vt:lpstr>
      <vt:lpstr>3. Compact binary merger remnant (or afterglow)</vt:lpstr>
      <vt:lpstr>“Compact binary merger remnant”</vt:lpstr>
      <vt:lpstr>Velocity distribution</vt:lpstr>
      <vt:lpstr>Compared to binary neutron stars</vt:lpstr>
      <vt:lpstr>Crescent-like ejecta anisotropy</vt:lpstr>
      <vt:lpstr>Time evolution</vt:lpstr>
      <vt:lpstr>BH-NS: longer Sedov length/time</vt:lpstr>
      <vt:lpstr>Lateral expansion</vt:lpstr>
      <vt:lpstr>Proper motion of radio images</vt:lpstr>
      <vt:lpstr>Within the reach</vt:lpstr>
      <vt:lpstr>4. Kilonova/macronova</vt:lpstr>
      <vt:lpstr>Macronova/kilonova characteristics</vt:lpstr>
      <vt:lpstr>Opacity</vt:lpstr>
      <vt:lpstr>NS-NS dynamical ejecta</vt:lpstr>
      <vt:lpstr>BH-NS dynamical ejecta</vt:lpstr>
      <vt:lpstr>Expected BH-NS nucleosynthetic yield</vt:lpstr>
      <vt:lpstr>Postmerger ejecta in NS-NS</vt:lpstr>
      <vt:lpstr>Postmerger ejecta in BH-NS</vt:lpstr>
      <vt:lpstr>Heating rate: consideration</vt:lpstr>
      <vt:lpstr>Thermalization efficiency</vt:lpstr>
      <vt:lpstr>Dependence on nuclear models</vt:lpstr>
      <vt:lpstr>Effect of anisotropic dynamical ejecta</vt:lpstr>
      <vt:lpstr>Viewing-angle dependence</vt:lpstr>
      <vt:lpstr>AT 2017gfo unpolarized</vt:lpstr>
      <vt:lpstr>5. Summary</vt:lpstr>
      <vt:lpstr>Summary</vt:lpstr>
      <vt:lpstr>PowerPoint プレゼンテーション</vt:lpstr>
      <vt:lpstr>Appendix</vt:lpstr>
      <vt:lpstr>Merger dynamics</vt:lpstr>
      <vt:lpstr>Mass shedding condition</vt:lpstr>
      <vt:lpstr>Quadrupolar tidal deformability</vt:lpstr>
      <vt:lpstr>Neutron star equation of state</vt:lpstr>
      <vt:lpstr>Representative example of EOSs</vt:lpstr>
      <vt:lpstr>Dynamical ejecta mass</vt:lpstr>
      <vt:lpstr>Misaligned black-hole spin</vt:lpstr>
      <vt:lpstr>Possible magnetar injection</vt:lpstr>
      <vt:lpstr>Possible gamma-ray detection</vt:lpstr>
      <vt:lpstr>Too many lines of lanthanoid</vt:lpstr>
      <vt:lpstr>Magnitude evolution in each band</vt:lpstr>
      <vt:lpstr>Color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Dynamical mass ejection from black hole-neutron star binaries</dc:title>
  <dc:creator>kyutoku</dc:creator>
  <cp:lastModifiedBy>浩太郎 久徳</cp:lastModifiedBy>
  <cp:revision>2053</cp:revision>
  <dcterms:created xsi:type="dcterms:W3CDTF">2010-06-15T18:28:15Z</dcterms:created>
  <dcterms:modified xsi:type="dcterms:W3CDTF">2018-05-18T02:14:38Z</dcterms:modified>
</cp:coreProperties>
</file>