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369" r:id="rId2"/>
    <p:sldId id="410" r:id="rId3"/>
    <p:sldId id="411" r:id="rId4"/>
    <p:sldId id="412" r:id="rId5"/>
    <p:sldId id="413" r:id="rId6"/>
    <p:sldId id="421" r:id="rId7"/>
    <p:sldId id="372" r:id="rId8"/>
    <p:sldId id="373" r:id="rId9"/>
    <p:sldId id="417" r:id="rId10"/>
    <p:sldId id="425" r:id="rId11"/>
    <p:sldId id="396" r:id="rId12"/>
    <p:sldId id="397" r:id="rId13"/>
    <p:sldId id="398" r:id="rId14"/>
    <p:sldId id="399" r:id="rId15"/>
    <p:sldId id="400" r:id="rId16"/>
    <p:sldId id="401" r:id="rId17"/>
    <p:sldId id="414" r:id="rId18"/>
    <p:sldId id="415" r:id="rId19"/>
    <p:sldId id="402" r:id="rId20"/>
    <p:sldId id="403" r:id="rId21"/>
    <p:sldId id="404" r:id="rId22"/>
    <p:sldId id="405" r:id="rId23"/>
    <p:sldId id="406" r:id="rId24"/>
    <p:sldId id="407" r:id="rId25"/>
    <p:sldId id="434" r:id="rId26"/>
    <p:sldId id="426" r:id="rId27"/>
    <p:sldId id="418" r:id="rId28"/>
    <p:sldId id="419" r:id="rId29"/>
    <p:sldId id="420" r:id="rId30"/>
    <p:sldId id="422" r:id="rId31"/>
    <p:sldId id="423" r:id="rId32"/>
    <p:sldId id="431" r:id="rId33"/>
    <p:sldId id="424" r:id="rId34"/>
    <p:sldId id="427" r:id="rId35"/>
    <p:sldId id="428" r:id="rId36"/>
    <p:sldId id="432" r:id="rId37"/>
    <p:sldId id="433" r:id="rId38"/>
    <p:sldId id="408" r:id="rId39"/>
    <p:sldId id="430" r:id="rId40"/>
    <p:sldId id="409" r:id="rId41"/>
  </p:sldIdLst>
  <p:sldSz cx="9144000" cy="6858000" type="screen4x3"/>
  <p:notesSz cx="6858000" cy="9144000"/>
  <p:embeddedFontLst>
    <p:embeddedFont>
      <p:font typeface="Mathematica3" panose="00000400000000000000" pitchFamily="2" charset="2"/>
      <p:regular r:id="rId44"/>
    </p:embeddedFont>
    <p:embeddedFont>
      <p:font typeface="HG明朝B" panose="02020809000000000000" pitchFamily="17" charset="-128"/>
      <p:regular r:id="rId45"/>
    </p:embeddedFont>
    <p:embeddedFont>
      <p:font typeface="Wingdings 2" panose="05020102010507070707" pitchFamily="18" charset="2"/>
      <p:regular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  <p:embeddedFont>
      <p:font typeface="HGｺﾞｼｯｸM" panose="020B0609000000000000" pitchFamily="49" charset="-128"/>
      <p:regular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FF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118" autoAdjust="0"/>
  </p:normalViewPr>
  <p:slideViewPr>
    <p:cSldViewPr>
      <p:cViewPr varScale="1">
        <p:scale>
          <a:sx n="66" d="100"/>
          <a:sy n="66" d="100"/>
        </p:scale>
        <p:origin x="12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F9142-5206-4C43-B2AA-CECCC1733C1B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77A3-C13A-4099-9055-8168F2BF5C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939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3293B-C1F9-405E-A47C-C4566EF60942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C6EB-2024-46B2-A5CF-C2874A176C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418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6BED-A7A5-4C37-B717-944705C380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69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H2, [</a:t>
            </a:r>
            <a:r>
              <a:rPr kumimoji="1" lang="en-US" altLang="ja-JP" dirty="0" err="1" smtClean="0"/>
              <a:t>FeII</a:t>
            </a:r>
            <a:r>
              <a:rPr kumimoji="1" lang="en-US" altLang="ja-JP" dirty="0" smtClean="0"/>
              <a:t>] line </a:t>
            </a:r>
            <a:r>
              <a:rPr kumimoji="1" lang="ja-JP" altLang="en-US" dirty="0" smtClean="0"/>
              <a:t>を見ている。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C6EB-2024-46B2-A5CF-C2874A176C2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25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core shift </a:t>
            </a:r>
            <a:r>
              <a:rPr kumimoji="1" lang="ja-JP" altLang="en-US" dirty="0" smtClean="0"/>
              <a:t>は無視できる。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C6EB-2024-46B2-A5CF-C2874A176C2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27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角度が大きいとローレンツブーストが効かなくなり、</a:t>
            </a:r>
            <a:r>
              <a:rPr kumimoji="1" lang="en-US" altLang="ja-JP" dirty="0" err="1" smtClean="0"/>
              <a:t>γγ</a:t>
            </a:r>
            <a:r>
              <a:rPr kumimoji="1" lang="ja-JP" altLang="en-US" dirty="0" smtClean="0"/>
              <a:t>の </a:t>
            </a:r>
            <a:r>
              <a:rPr kumimoji="1" lang="en-US" altLang="ja-JP" dirty="0" smtClean="0"/>
              <a:t>optical depth </a:t>
            </a:r>
            <a:r>
              <a:rPr kumimoji="1" lang="ja-JP" altLang="en-US" dirty="0" smtClean="0"/>
              <a:t>が大きくなる。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C6EB-2024-46B2-A5CF-C2874A176C2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93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SSA</a:t>
            </a:r>
            <a:r>
              <a:rPr kumimoji="1" lang="ja-JP" altLang="en-US" dirty="0" smtClean="0"/>
              <a:t>が効くためには異常に大きな磁場が必要。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C6EB-2024-46B2-A5CF-C2874A176C2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04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C6EB-2024-46B2-A5CF-C2874A176C2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86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SMA </a:t>
            </a:r>
            <a:r>
              <a:rPr kumimoji="1" lang="ja-JP" altLang="en-US" dirty="0" smtClean="0"/>
              <a:t>の分解能は </a:t>
            </a:r>
            <a:r>
              <a:rPr kumimoji="1" lang="en-US" altLang="ja-JP" dirty="0" smtClean="0"/>
              <a:t>0.4”,</a:t>
            </a:r>
            <a:r>
              <a:rPr kumimoji="1" lang="en-US" altLang="ja-JP" baseline="0" dirty="0" smtClean="0"/>
              <a:t> </a:t>
            </a:r>
            <a:r>
              <a:rPr lang="en-US" altLang="ja-JP" i="0" dirty="0" smtClean="0"/>
              <a:t>CARMA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 </a:t>
            </a:r>
            <a:r>
              <a:rPr lang="en-US" altLang="ja-JP" dirty="0" smtClean="0"/>
              <a:t>0.15”</a:t>
            </a:r>
            <a:r>
              <a:rPr lang="ja-JP" altLang="en-US" dirty="0" err="1" smtClean="0"/>
              <a:t>。</a:t>
            </a:r>
            <a:r>
              <a:rPr lang="en-US" altLang="ja-JP" dirty="0" smtClean="0"/>
              <a:t>SMA </a:t>
            </a:r>
            <a:r>
              <a:rPr lang="ja-JP" altLang="en-US" dirty="0" smtClean="0"/>
              <a:t>はハワイ、</a:t>
            </a:r>
            <a:r>
              <a:rPr lang="en-US" altLang="ja-JP" dirty="0" smtClean="0"/>
              <a:t>CARMA </a:t>
            </a:r>
            <a:r>
              <a:rPr lang="ja-JP" altLang="en-US" dirty="0" smtClean="0"/>
              <a:t>はカリフォルニアにある。中心に行くほど高周波で明るいのは </a:t>
            </a:r>
            <a:r>
              <a:rPr lang="en-US" altLang="ja-JP" dirty="0" smtClean="0"/>
              <a:t>SSA opacity </a:t>
            </a:r>
            <a:r>
              <a:rPr lang="ja-JP" altLang="en-US" dirty="0" smtClean="0"/>
              <a:t>が中心で大きいことと、冷却がまだ効いていないため。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C6EB-2024-46B2-A5CF-C2874A176C2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31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M87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は </a:t>
            </a:r>
            <a:r>
              <a:rPr kumimoji="1" lang="en-US" altLang="ja-JP" baseline="0" dirty="0" smtClean="0"/>
              <a:t>limb-</a:t>
            </a:r>
            <a:r>
              <a:rPr kumimoji="1" lang="en-US" altLang="ja-JP" baseline="0" dirty="0" err="1" smtClean="0"/>
              <a:t>brightented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C6EB-2024-46B2-A5CF-C2874A176C2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52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FFC919-169D-432C-9D4C-323CF41A4ECB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75E2-B447-4016-8695-098CD3FE5765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662-22E4-4EDC-B24E-5C6BB6D17A09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44AF-CAFD-4B6E-9EA9-125177742C1C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2621-66B8-485C-AF6B-9E9BA0FB4157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90E6-2713-499C-89D8-E606B14C13C4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B56DA2-D0C1-4374-82CC-BDD13501D041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AFC43BA-5F22-4F5F-9EC0-99222836E2EC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9E90-7498-4029-88AF-A1A4EF7611CD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52F8-CEAE-4E2D-81D7-C4E6F2103F3B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E56-6D42-48F2-96F4-4C123D7AD72F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3979233-7C76-40D0-8803-9CF233A0A7E8}" type="datetime1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exclip.marutank.net/#s=%5Cbegin%7Balign*%7D%0A%20%20%20%5Ctextcolor%5Brgb%5D%7B0%2C0.6%2C0%7D%7B%5Crho_%7B%5Crm%20h%7D%20V_%7B%5Crm%20h%7D%5E2%20A_%7B%5Crm%20h%7D%7D%0A%5Cend%7Balign*%7D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xclip.marutank.net/#s=%5Cbegin%7Balign*%7D%0A%20%20%5Ctextcolor%5Brgb%5D%7B1%2C0%2C0%7D%7BL_%7B%5Crm%20j%7D%2Fc%7D%0A%5Cend%7Balign*%7D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3.png"/><Relationship Id="rId4" Type="http://schemas.openxmlformats.org/officeDocument/2006/relationships/hyperlink" Target="https://texclip.marutank.net/#s=%5Cbegin%7Balign*%7D%0A%20%20L_%7B%5Crm%20j%7D%2Fc%20%3D%20%5Crho_%7B%5Crm%20h%7D%20V_%7B%5Crm%20h%7D%5E2%20A_%7B%5Crm%20h%7D%0A%5Cend%7Balign*%7D" TargetMode="Externa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87854" y="1393226"/>
            <a:ext cx="5917326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3600" b="1" dirty="0"/>
              <a:t>Newborn Jets in NGC 1275</a:t>
            </a:r>
            <a:br>
              <a:rPr lang="en-US" altLang="ja-JP" sz="3600" b="1" dirty="0"/>
            </a:br>
            <a:endParaRPr kumimoji="0" lang="ja-JP" altLang="ja-JP" sz="3200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66789" y="4509120"/>
            <a:ext cx="8337072" cy="864096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Yutaka Fujita</a:t>
            </a:r>
            <a:r>
              <a:rPr lang="ja-JP" altLang="en-US" sz="3600" dirty="0" smtClean="0">
                <a:solidFill>
                  <a:schemeClr val="tx1"/>
                </a:solidFill>
              </a:rPr>
              <a:t>（</a:t>
            </a:r>
            <a:r>
              <a:rPr lang="en-US" altLang="ja-JP" sz="3600" dirty="0" smtClean="0">
                <a:solidFill>
                  <a:schemeClr val="tx1"/>
                </a:solidFill>
              </a:rPr>
              <a:t>Osaka</a:t>
            </a:r>
            <a:r>
              <a:rPr lang="ja-JP" altLang="en-US" sz="3600" dirty="0" smtClean="0">
                <a:solidFill>
                  <a:schemeClr val="tx1"/>
                </a:solidFill>
              </a:rPr>
              <a:t>）</a:t>
            </a:r>
            <a:endParaRPr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D274-8950-4649-AAF2-E839BD8A76E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902" y="5712516"/>
            <a:ext cx="856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u="sng" dirty="0" smtClean="0"/>
              <a:t>Fujita</a:t>
            </a:r>
            <a:r>
              <a:rPr lang="en-US" altLang="ja-JP" i="1" dirty="0" smtClean="0"/>
              <a:t> &amp; Nagai 2017, MNRAS, 465, L94</a:t>
            </a:r>
          </a:p>
          <a:p>
            <a:r>
              <a:rPr lang="it-IT" altLang="ja-JP" i="1" dirty="0" smtClean="0"/>
              <a:t>Nagai, </a:t>
            </a:r>
            <a:r>
              <a:rPr lang="it-IT" altLang="ja-JP" i="1" u="sng" dirty="0" smtClean="0"/>
              <a:t>Fujita</a:t>
            </a:r>
            <a:r>
              <a:rPr lang="it-IT" altLang="ja-JP" i="1" dirty="0" smtClean="0"/>
              <a:t>, Nakamura, Orienti, Kino, Asada, &amp; Giovannini, 2017, ApJ, 849, 52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32742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106984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Counter jet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39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/>
          <a:p>
            <a:r>
              <a:rPr kumimoji="1" lang="en-US" altLang="ja-JP" dirty="0" smtClean="0"/>
              <a:t>Observations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45736"/>
          </a:xfrm>
        </p:spPr>
        <p:txBody>
          <a:bodyPr/>
          <a:lstStyle/>
          <a:p>
            <a:r>
              <a:rPr kumimoji="1" lang="en-US" altLang="ja-JP" dirty="0" smtClean="0"/>
              <a:t> VLBA data at 15 and 43 GHz</a:t>
            </a:r>
          </a:p>
          <a:p>
            <a:pPr lvl="1"/>
            <a:r>
              <a:rPr lang="en-US" altLang="ja-JP" dirty="0" smtClean="0"/>
              <a:t>Archival data of the two monitoring projects</a:t>
            </a:r>
          </a:p>
          <a:p>
            <a:pPr lvl="2"/>
            <a:r>
              <a:rPr lang="en-US" altLang="ja-JP" dirty="0"/>
              <a:t>Monitoring Of Jets in Active galactic </a:t>
            </a:r>
            <a:r>
              <a:rPr lang="en-US" altLang="ja-JP" dirty="0" smtClean="0"/>
              <a:t>nuclei </a:t>
            </a:r>
            <a:r>
              <a:rPr lang="en-US" altLang="ja-JP" dirty="0"/>
              <a:t>with VLBA Experiments (MOJAVE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/>
              <a:t>Boston </a:t>
            </a:r>
            <a:r>
              <a:rPr lang="en-US" altLang="ja-JP" dirty="0" smtClean="0"/>
              <a:t>University (BU</a:t>
            </a:r>
            <a:r>
              <a:rPr lang="en-US" altLang="ja-JP" dirty="0"/>
              <a:t>) Blazar Monitoring </a:t>
            </a:r>
            <a:r>
              <a:rPr lang="en-US" altLang="ja-JP" dirty="0" smtClean="0"/>
              <a:t>Program</a:t>
            </a:r>
          </a:p>
          <a:p>
            <a:pPr lvl="3"/>
            <a:r>
              <a:rPr kumimoji="1" lang="en-US" altLang="ja-JP" dirty="0" smtClean="0"/>
              <a:t>They have been observing 3C84 several times a year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933056"/>
            <a:ext cx="5040560" cy="28583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84840" y="6502528"/>
            <a:ext cx="3890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http://www.bu.edu/blazars/VLBA_GLAST/0316.html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470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Detection of the counterjet (N1)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7960575" cy="36491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19672" y="5355491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2015, Dec. 5</a:t>
            </a:r>
          </a:p>
          <a:p>
            <a:r>
              <a:rPr lang="en-US" altLang="ja-JP" dirty="0" smtClean="0"/>
              <a:t>(24 σ detection)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31840" y="184482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43 GHz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3703" y="184482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15</a:t>
            </a:r>
            <a:r>
              <a:rPr kumimoji="1" lang="en-US" altLang="ja-JP" dirty="0" smtClean="0"/>
              <a:t> GHz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6" y="5349975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2016, Jan. 22</a:t>
            </a:r>
          </a:p>
          <a:p>
            <a:r>
              <a:rPr lang="en-US" altLang="ja-JP" dirty="0" smtClean="0"/>
              <a:t>(</a:t>
            </a:r>
            <a:r>
              <a:rPr lang="en-US" altLang="ja-JP" dirty="0"/>
              <a:t>1</a:t>
            </a:r>
            <a:r>
              <a:rPr lang="en-US" altLang="ja-JP" dirty="0" smtClean="0"/>
              <a:t>7 </a:t>
            </a:r>
            <a:r>
              <a:rPr lang="en-US" altLang="ja-JP" dirty="0"/>
              <a:t>σ detection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202949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Counterjet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6096" y="202949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Counterjet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17661" y="310902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Core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07288" y="4653136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Southern jet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71768" y="298277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Core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17483" y="4613068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Southern jet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851920" y="3212976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528206" y="287650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1pc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01141" y="621872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Fujita &amp; Nagai (2017)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7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Counterjet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From this detection of the counterjet, we can discuss various topics</a:t>
            </a:r>
          </a:p>
          <a:p>
            <a:pPr lvl="1"/>
            <a:r>
              <a:rPr lang="en-US" altLang="ja-JP" dirty="0" smtClean="0"/>
              <a:t>Inclination angle of the jets</a:t>
            </a:r>
          </a:p>
          <a:p>
            <a:pPr lvl="2"/>
            <a:r>
              <a:rPr kumimoji="1" lang="en-US" altLang="ja-JP" dirty="0" smtClean="0"/>
              <a:t>Constraint on γ-ray emission models</a:t>
            </a:r>
          </a:p>
          <a:p>
            <a:pPr lvl="1"/>
            <a:r>
              <a:rPr lang="en-US" altLang="ja-JP" dirty="0"/>
              <a:t>Absorption by the circum-nuclear </a:t>
            </a:r>
            <a:r>
              <a:rPr lang="en-US" altLang="ja-JP" dirty="0" smtClean="0"/>
              <a:t>disk</a:t>
            </a:r>
            <a:endParaRPr lang="ja-JP" altLang="en-US" dirty="0"/>
          </a:p>
          <a:p>
            <a:pPr lvl="2"/>
            <a:r>
              <a:rPr lang="en-US" altLang="ja-JP" dirty="0" smtClean="0"/>
              <a:t>Properties of the </a:t>
            </a:r>
            <a:r>
              <a:rPr lang="en-US" altLang="ja-JP" dirty="0"/>
              <a:t>circum-nuclear </a:t>
            </a:r>
            <a:r>
              <a:rPr lang="en-US" altLang="ja-JP" dirty="0" smtClean="0"/>
              <a:t>disk around the black hole</a:t>
            </a:r>
          </a:p>
        </p:txBody>
      </p:sp>
    </p:spTree>
    <p:extLst>
      <p:ext uri="{BB962C8B-B14F-4D97-AF65-F5344CB8AC3E}">
        <p14:creationId xmlns:p14="http://schemas.microsoft.com/office/powerpoint/2010/main" val="12023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Inclination angle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63778" y="1471464"/>
            <a:ext cx="5023022" cy="5103072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From the apparent ratio of the jet lengths (</a:t>
            </a:r>
            <a:r>
              <a:rPr kumimoji="1" lang="en-US" altLang="ja-JP" i="1" dirty="0" smtClean="0"/>
              <a:t>D=</a:t>
            </a:r>
            <a:r>
              <a:rPr kumimoji="1" lang="en-US" altLang="ja-JP" dirty="0" smtClean="0"/>
              <a:t>1.22±0.16)</a:t>
            </a:r>
            <a:r>
              <a:rPr lang="en-US" altLang="ja-JP" dirty="0" smtClean="0"/>
              <a:t>, the inclination angle </a:t>
            </a:r>
            <a:r>
              <a:rPr lang="en-US" altLang="ja-JP" i="1" dirty="0" smtClean="0"/>
              <a:t>θ</a:t>
            </a:r>
            <a:r>
              <a:rPr lang="en-US" altLang="ja-JP" dirty="0" smtClean="0"/>
              <a:t> can be determined</a:t>
            </a:r>
            <a:r>
              <a:rPr lang="ja-JP" altLang="en-US" dirty="0"/>
              <a:t> </a:t>
            </a:r>
            <a:r>
              <a:rPr lang="en-US" altLang="ja-JP" dirty="0" smtClean="0"/>
              <a:t>assuming that the two jets are </a:t>
            </a:r>
            <a:r>
              <a:rPr lang="en-US" altLang="ja-JP" dirty="0" smtClean="0">
                <a:solidFill>
                  <a:srgbClr val="FF0000"/>
                </a:solidFill>
              </a:rPr>
              <a:t>symmetric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pPr lvl="1"/>
            <a:r>
              <a:rPr lang="en-US" altLang="ja-JP" i="1" dirty="0" smtClean="0"/>
              <a:t>β</a:t>
            </a:r>
            <a:r>
              <a:rPr lang="en-US" altLang="ja-JP" baseline="-25000" dirty="0" smtClean="0"/>
              <a:t>a</a:t>
            </a:r>
            <a:r>
              <a:rPr lang="en-US" altLang="ja-JP" i="1" dirty="0" smtClean="0"/>
              <a:t>c</a:t>
            </a:r>
            <a:r>
              <a:rPr lang="en-US" altLang="ja-JP" dirty="0" smtClean="0"/>
              <a:t>: apparent velocity of C3</a:t>
            </a:r>
          </a:p>
          <a:p>
            <a:pPr lvl="2"/>
            <a:r>
              <a:rPr lang="en-US" altLang="ja-JP" i="1" dirty="0" smtClean="0"/>
              <a:t>β</a:t>
            </a:r>
            <a:r>
              <a:rPr lang="en-US" altLang="ja-JP" baseline="-25000" dirty="0" smtClean="0"/>
              <a:t>a </a:t>
            </a:r>
            <a:r>
              <a:rPr lang="en-US" altLang="ja-JP" dirty="0" smtClean="0"/>
              <a:t>= 0.23 ± 0.11</a:t>
            </a:r>
          </a:p>
          <a:p>
            <a:pPr lvl="3"/>
            <a:r>
              <a:rPr lang="en-US" altLang="ja-JP" dirty="0" smtClean="0"/>
              <a:t>Nagai et al. (2010)</a:t>
            </a:r>
          </a:p>
          <a:p>
            <a:r>
              <a:rPr lang="en-US" altLang="ja-JP" dirty="0" smtClean="0"/>
              <a:t>We found </a:t>
            </a:r>
            <a:r>
              <a:rPr lang="en-US" altLang="ja-JP" i="1" dirty="0" smtClean="0">
                <a:solidFill>
                  <a:srgbClr val="FF0000"/>
                </a:solidFill>
              </a:rPr>
              <a:t>θ</a:t>
            </a:r>
            <a:r>
              <a:rPr lang="en-US" altLang="ja-JP" dirty="0" smtClean="0">
                <a:solidFill>
                  <a:srgbClr val="FF0000"/>
                </a:solidFill>
              </a:rPr>
              <a:t> = 65</a:t>
            </a:r>
            <a:r>
              <a:rPr lang="en-US" altLang="ja-JP" dirty="0" smtClean="0">
                <a:solidFill>
                  <a:srgbClr val="FF0000"/>
                </a:solidFill>
                <a:sym typeface="Mathematica3" panose="00000400000000000000" pitchFamily="2" charset="2"/>
              </a:rPr>
              <a:t></a:t>
            </a:r>
            <a:r>
              <a:rPr lang="en-US" altLang="ja-JP" dirty="0" smtClean="0">
                <a:solidFill>
                  <a:srgbClr val="FF0000"/>
                </a:solidFill>
              </a:rPr>
              <a:t>±16</a:t>
            </a:r>
            <a:r>
              <a:rPr lang="en-US" altLang="ja-JP" dirty="0" smtClean="0">
                <a:solidFill>
                  <a:srgbClr val="FF0000"/>
                </a:solidFill>
                <a:sym typeface="Mathematica3" panose="00000400000000000000" pitchFamily="2" charset="2"/>
              </a:rPr>
              <a:t>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05" y="3474186"/>
            <a:ext cx="3544853" cy="1209147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639096" y="2369615"/>
            <a:ext cx="2088232" cy="2952328"/>
          </a:xfrm>
          <a:prstGeom prst="line">
            <a:avLst/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31828" y="3869932"/>
            <a:ext cx="3024336" cy="72008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/>
          <p:cNvSpPr/>
          <p:nvPr/>
        </p:nvSpPr>
        <p:spPr>
          <a:xfrm>
            <a:off x="567088" y="2290947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2583312" y="5180717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1547664" y="3711430"/>
            <a:ext cx="390238" cy="3902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24327" y="326708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Core (C1)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80270" y="5253042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Hotspot (C3)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26353" y="203814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Hotspot (N1)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7902" y="38704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θ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98839" y="3941940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F0"/>
                </a:solidFill>
              </a:rPr>
              <a:t>Observer</a:t>
            </a:r>
            <a:endParaRPr kumimoji="1" lang="ja-JP" altLang="en-US" sz="1600" dirty="0">
              <a:solidFill>
                <a:srgbClr val="00B0F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1644" y="30430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/>
          <a:lstStyle/>
          <a:p>
            <a:r>
              <a:rPr kumimoji="1" lang="en-US" altLang="ja-JP" dirty="0" smtClean="0"/>
              <a:t>Inclination angle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876" y="1268760"/>
            <a:ext cx="8229600" cy="4945736"/>
          </a:xfrm>
        </p:spPr>
        <p:txBody>
          <a:bodyPr/>
          <a:lstStyle/>
          <a:p>
            <a:r>
              <a:rPr kumimoji="1" lang="en-US" altLang="ja-JP" dirty="0" smtClean="0"/>
              <a:t>The obtained angle is not much different from that for the outer jets</a:t>
            </a:r>
          </a:p>
          <a:p>
            <a:pPr lvl="1"/>
            <a:r>
              <a:rPr lang="en-US" altLang="ja-JP" smtClean="0"/>
              <a:t>The jet </a:t>
            </a:r>
            <a:r>
              <a:rPr lang="en-US" altLang="ja-JP" dirty="0" smtClean="0"/>
              <a:t>angle has not changed for ~50 years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02" y="3490437"/>
            <a:ext cx="2808312" cy="27840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895402"/>
            <a:ext cx="2159233" cy="34050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44629" y="2781799"/>
            <a:ext cx="3065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Inner jets launched in 2005 </a:t>
            </a:r>
          </a:p>
          <a:p>
            <a:r>
              <a:rPr lang="en-US" altLang="ja-JP" dirty="0" smtClean="0"/>
              <a:t>(this study)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91332" y="3410767"/>
            <a:ext cx="2130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Outer jets launched in</a:t>
            </a:r>
          </a:p>
          <a:p>
            <a:r>
              <a:rPr lang="en-US" altLang="ja-JP" dirty="0" smtClean="0"/>
              <a:t>1959</a:t>
            </a:r>
            <a:endParaRPr kumimoji="1" lang="en-US" altLang="ja-JP" dirty="0" smtClean="0"/>
          </a:p>
          <a:p>
            <a:r>
              <a:rPr kumimoji="1" lang="en-US" altLang="ja-JP" dirty="0" smtClean="0"/>
              <a:t>(Asada et al. 2006)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067944" y="3645024"/>
            <a:ext cx="1904654" cy="147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4067944" y="4707441"/>
            <a:ext cx="1904654" cy="1306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5540550" y="3792672"/>
            <a:ext cx="864096" cy="90784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35696" y="630044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7030A0"/>
                </a:solidFill>
              </a:rPr>
              <a:t>θ</a:t>
            </a:r>
            <a:r>
              <a:rPr lang="en-US" altLang="ja-JP" dirty="0">
                <a:solidFill>
                  <a:srgbClr val="7030A0"/>
                </a:solidFill>
              </a:rPr>
              <a:t> = 65</a:t>
            </a:r>
            <a:r>
              <a:rPr lang="en-US" altLang="ja-JP" dirty="0">
                <a:solidFill>
                  <a:srgbClr val="7030A0"/>
                </a:solidFill>
                <a:sym typeface="Mathematica3" panose="00000400000000000000" pitchFamily="2" charset="2"/>
              </a:rPr>
              <a:t></a:t>
            </a:r>
            <a:r>
              <a:rPr lang="en-US" altLang="ja-JP" dirty="0">
                <a:solidFill>
                  <a:srgbClr val="7030A0"/>
                </a:solidFill>
              </a:rPr>
              <a:t>±16</a:t>
            </a:r>
            <a:r>
              <a:rPr lang="en-US" altLang="ja-JP" dirty="0" smtClean="0">
                <a:solidFill>
                  <a:srgbClr val="7030A0"/>
                </a:solidFill>
                <a:sym typeface="Mathematica3" panose="00000400000000000000" pitchFamily="2" charset="2"/>
              </a:rPr>
              <a:t>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86137" y="6299067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7030A0"/>
                </a:solidFill>
              </a:rPr>
              <a:t>θ</a:t>
            </a:r>
            <a:r>
              <a:rPr lang="en-US" altLang="ja-JP" dirty="0">
                <a:solidFill>
                  <a:srgbClr val="7030A0"/>
                </a:solidFill>
              </a:rPr>
              <a:t> = </a:t>
            </a:r>
            <a:r>
              <a:rPr lang="en-US" altLang="ja-JP" dirty="0" smtClean="0">
                <a:solidFill>
                  <a:srgbClr val="7030A0"/>
                </a:solidFill>
              </a:rPr>
              <a:t>53</a:t>
            </a:r>
            <a:r>
              <a:rPr lang="en-US" altLang="ja-JP" dirty="0" smtClean="0">
                <a:solidFill>
                  <a:srgbClr val="7030A0"/>
                </a:solidFill>
                <a:sym typeface="Mathematica3" panose="00000400000000000000" pitchFamily="2" charset="2"/>
              </a:rPr>
              <a:t></a:t>
            </a:r>
            <a:r>
              <a:rPr lang="en-US" altLang="ja-JP" dirty="0" smtClean="0">
                <a:solidFill>
                  <a:srgbClr val="7030A0"/>
                </a:solidFill>
              </a:rPr>
              <a:t>±</a:t>
            </a:r>
            <a:r>
              <a:rPr lang="en-US" altLang="ja-JP" dirty="0">
                <a:solidFill>
                  <a:srgbClr val="7030A0"/>
                </a:solidFill>
              </a:rPr>
              <a:t>8</a:t>
            </a:r>
            <a:r>
              <a:rPr lang="en-US" altLang="ja-JP" dirty="0" smtClean="0">
                <a:solidFill>
                  <a:srgbClr val="7030A0"/>
                </a:solidFill>
                <a:sym typeface="Mathematica3" panose="00000400000000000000" pitchFamily="2" charset="2"/>
              </a:rPr>
              <a:t>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89458" y="388852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Counterjet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71164" y="454198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Core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20177" y="5645017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Southern jet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530" y="256568"/>
            <a:ext cx="8229600" cy="1066800"/>
          </a:xfrm>
        </p:spPr>
        <p:txBody>
          <a:bodyPr/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mplications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3147" y="1268760"/>
            <a:ext cx="4834880" cy="540060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γ-rays have been detected from NGC 1275</a:t>
            </a:r>
          </a:p>
          <a:p>
            <a:pPr lvl="2"/>
            <a:r>
              <a:rPr lang="en-US" altLang="ja-JP" dirty="0" smtClean="0"/>
              <a:t>Abdo et al. (2009), Aleksić et al. (2014)</a:t>
            </a:r>
          </a:p>
          <a:p>
            <a:pPr lvl="1"/>
            <a:r>
              <a:rPr kumimoji="1" lang="en-US" altLang="ja-JP" dirty="0" smtClean="0"/>
              <a:t>Misaligned blazar?</a:t>
            </a:r>
          </a:p>
          <a:p>
            <a:pPr lvl="2"/>
            <a:r>
              <a:rPr lang="en-US" altLang="ja-JP" dirty="0" smtClean="0"/>
              <a:t>Emissions from the jets</a:t>
            </a:r>
            <a:endParaRPr kumimoji="1" lang="en-US" altLang="ja-JP" dirty="0" smtClean="0"/>
          </a:p>
          <a:p>
            <a:r>
              <a:rPr lang="en-US" altLang="ja-JP" dirty="0" smtClean="0"/>
              <a:t>The large angle we obtained is inconsistent with misaligned blazar models</a:t>
            </a:r>
          </a:p>
          <a:p>
            <a:pPr lvl="1"/>
            <a:r>
              <a:rPr lang="en-US" altLang="ja-JP" dirty="0" smtClean="0"/>
              <a:t>The</a:t>
            </a:r>
            <a:r>
              <a:rPr lang="en-US" altLang="ja-JP" dirty="0"/>
              <a:t>y</a:t>
            </a:r>
            <a:r>
              <a:rPr kumimoji="1" lang="en-US" altLang="ja-JP" dirty="0" smtClean="0"/>
              <a:t> cannot explain TeV emissions</a:t>
            </a:r>
          </a:p>
          <a:p>
            <a:pPr lvl="1"/>
            <a:r>
              <a:rPr lang="en-US" altLang="ja-JP" dirty="0" smtClean="0"/>
              <a:t>γ-rays may not be emitted close to the base of the jets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908720"/>
            <a:ext cx="3168352" cy="547726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24128" y="6491663"/>
            <a:ext cx="2869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Tavecchio </a:t>
            </a:r>
            <a:r>
              <a:rPr lang="en-US" altLang="ja-JP" sz="1600" dirty="0" smtClean="0"/>
              <a:t>&amp; Ghisellini (2014)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4168" y="671215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SED of NGC 1275</a:t>
            </a:r>
            <a:endParaRPr kumimoji="1" lang="ja-JP" altLang="en-US" dirty="0"/>
          </a:p>
        </p:txBody>
      </p:sp>
      <p:sp>
        <p:nvSpPr>
          <p:cNvPr id="7" name="楕円 6"/>
          <p:cNvSpPr/>
          <p:nvPr/>
        </p:nvSpPr>
        <p:spPr>
          <a:xfrm>
            <a:off x="7746650" y="4797152"/>
            <a:ext cx="925480" cy="151216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26454" y="99236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 </a:t>
            </a:r>
            <a:r>
              <a:rPr kumimoji="1" lang="en-US" altLang="ja-JP" dirty="0" err="1" smtClean="0"/>
              <a:t>deg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45001" y="269092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18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deg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96336" y="4351155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25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deg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0112" y="610812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Γ ~ 3-10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10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146" y="348117"/>
            <a:ext cx="8229600" cy="93615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Origin of the non-thermal emissions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0802" y="1185527"/>
            <a:ext cx="6425454" cy="494573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Hot spot (C3)?</a:t>
            </a:r>
          </a:p>
          <a:p>
            <a:pPr lvl="1"/>
            <a:r>
              <a:rPr lang="en-US" altLang="ja-JP" sz="2400" dirty="0" smtClean="0"/>
              <a:t>Actually, the γ-ray luminosity has increased as C3 becomes brighter in the radio band</a:t>
            </a:r>
          </a:p>
          <a:p>
            <a:pPr lvl="1"/>
            <a:r>
              <a:rPr kumimoji="1" lang="en-US" altLang="ja-JP" sz="2400" dirty="0" smtClean="0"/>
              <a:t>One-zone toy model (Synchrotron + SSC)</a:t>
            </a:r>
          </a:p>
          <a:p>
            <a:pPr lvl="2"/>
            <a:r>
              <a:rPr lang="en-US" altLang="ja-JP" sz="2000" dirty="0" smtClean="0"/>
              <a:t>No-beaming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41" y="3720275"/>
            <a:ext cx="4576956" cy="29040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63688" y="6439689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Dutson</a:t>
            </a:r>
            <a:r>
              <a:rPr lang="en-US" altLang="ja-JP" dirty="0" smtClean="0"/>
              <a:t> et al. (2014)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22234" y="3535609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Light curves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84528" y="474110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γ-rays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63421" y="557119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Radio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509" y="3698965"/>
            <a:ext cx="3261216" cy="318107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577269" y="3212443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SED</a:t>
            </a:r>
          </a:p>
          <a:p>
            <a:r>
              <a:rPr kumimoji="1" lang="en-US" altLang="ja-JP" dirty="0" smtClean="0"/>
              <a:t>One-zone model (preliminary)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254" y="1151275"/>
            <a:ext cx="2224936" cy="22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39944" cy="6480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However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kumimoji="1" lang="en-US" altLang="ja-JP" dirty="0" smtClean="0"/>
              <a:t>Most recently, radio and γ-ray fluxes show different behaviors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6" y="2780928"/>
            <a:ext cx="4217997" cy="352995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379" y="3017676"/>
            <a:ext cx="3904218" cy="327439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96790" y="607337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1/1/2017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620520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1/1/2017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139952" y="5877272"/>
            <a:ext cx="0" cy="1961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7740352" y="6021288"/>
            <a:ext cx="0" cy="18391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268284" y="392164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γ-rays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51720" y="361366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Radio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43778" y="6292069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Fermi/NASA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0623" y="6310883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SMA observer center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140907" y="3140968"/>
            <a:ext cx="4319525" cy="2838624"/>
            <a:chOff x="4140907" y="3140968"/>
            <a:chExt cx="4319525" cy="2838624"/>
          </a:xfrm>
        </p:grpSpPr>
        <p:sp>
          <p:nvSpPr>
            <p:cNvPr id="14" name="正方形/長方形 13"/>
            <p:cNvSpPr/>
            <p:nvPr/>
          </p:nvSpPr>
          <p:spPr>
            <a:xfrm>
              <a:off x="4140907" y="3140968"/>
              <a:ext cx="441437" cy="273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7722036" y="3212976"/>
              <a:ext cx="738396" cy="276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1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Absorption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77" y="1614398"/>
            <a:ext cx="5987008" cy="494573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If the northern (N1) and southern (C3) jets are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symmetric</a:t>
            </a:r>
            <a:r>
              <a:rPr kumimoji="1" lang="en-US" altLang="ja-JP" dirty="0" smtClean="0"/>
              <a:t>, the ratio of their fluxes </a:t>
            </a:r>
            <a:r>
              <a:rPr lang="en-US" altLang="ja-JP" dirty="0" smtClean="0"/>
              <a:t>should be </a:t>
            </a:r>
            <a:r>
              <a:rPr lang="en-US" altLang="ja-JP" i="1" dirty="0" smtClean="0"/>
              <a:t>R</a:t>
            </a:r>
            <a:r>
              <a:rPr lang="en-US" altLang="ja-JP" dirty="0" smtClean="0"/>
              <a:t>~2</a:t>
            </a:r>
          </a:p>
          <a:p>
            <a:pPr lvl="1"/>
            <a:r>
              <a:rPr kumimoji="1" lang="en-US" altLang="ja-JP" dirty="0" smtClean="0"/>
              <a:t>It depends on the inclination angle </a:t>
            </a:r>
            <a:r>
              <a:rPr kumimoji="1" lang="en-US" altLang="ja-JP" i="1" dirty="0" smtClean="0"/>
              <a:t>θ </a:t>
            </a:r>
            <a:r>
              <a:rPr kumimoji="1" lang="en-US" altLang="ja-JP" dirty="0" smtClean="0"/>
              <a:t>and jet velocity </a:t>
            </a:r>
            <a:r>
              <a:rPr kumimoji="1" lang="en-US" altLang="ja-JP" i="1" dirty="0" smtClean="0"/>
              <a:t>β</a:t>
            </a:r>
            <a:r>
              <a:rPr kumimoji="1" lang="en-US" altLang="ja-JP" dirty="0" smtClean="0"/>
              <a:t> (Doppler boost)</a:t>
            </a:r>
          </a:p>
          <a:p>
            <a:pPr lvl="2"/>
            <a:r>
              <a:rPr lang="en-US" altLang="ja-JP" dirty="0" smtClean="0"/>
              <a:t>We know them from our observations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However, the observed ratio is </a:t>
            </a:r>
            <a:r>
              <a:rPr lang="en-US" altLang="ja-JP" i="1" dirty="0" smtClean="0"/>
              <a:t>R</a:t>
            </a:r>
            <a:r>
              <a:rPr lang="en-US" altLang="ja-JP" baseline="-25000" dirty="0" smtClean="0"/>
              <a:t>obs</a:t>
            </a:r>
            <a:r>
              <a:rPr lang="en-US" altLang="ja-JP" dirty="0" smtClean="0"/>
              <a:t> = 45 (43 GHz) and 600 (15 GHz)</a:t>
            </a:r>
          </a:p>
          <a:p>
            <a:pPr lvl="2"/>
            <a:r>
              <a:rPr lang="en-US" altLang="ja-JP" dirty="0" smtClean="0"/>
              <a:t>Northern jet is very dim</a:t>
            </a:r>
          </a:p>
          <a:p>
            <a:pPr lvl="3"/>
            <a:r>
              <a:rPr lang="en-US" altLang="ja-JP" dirty="0" smtClean="0"/>
              <a:t>The spectrum is inverted</a:t>
            </a:r>
          </a:p>
          <a:p>
            <a:pPr lvl="2"/>
            <a:r>
              <a:rPr kumimoji="1" lang="en-US" altLang="ja-JP" dirty="0" smtClean="0"/>
              <a:t>It must be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absorbed by the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cirum</a:t>
            </a:r>
            <a:r>
              <a:rPr lang="en-US" altLang="ja-JP" dirty="0" smtClean="0">
                <a:solidFill>
                  <a:srgbClr val="FF0000"/>
                </a:solidFill>
              </a:rPr>
              <a:t>-nuclear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disk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" name="直線コネクタ 3"/>
          <p:cNvCxnSpPr>
            <a:stCxn id="6" idx="5"/>
          </p:cNvCxnSpPr>
          <p:nvPr/>
        </p:nvCxnSpPr>
        <p:spPr>
          <a:xfrm>
            <a:off x="6569487" y="3305372"/>
            <a:ext cx="1115932" cy="1476263"/>
          </a:xfrm>
          <a:prstGeom prst="line">
            <a:avLst/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6407278" y="3211187"/>
            <a:ext cx="2559987" cy="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>
            <a:off x="6323636" y="3059521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7612028" y="4736459"/>
            <a:ext cx="288032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5895" y="348725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Jet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87426" y="5047509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Hotspot (C3)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31894" y="2675179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Hotspot (N1)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70396" y="3319346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F0"/>
                </a:solidFill>
              </a:rPr>
              <a:t>Observer</a:t>
            </a:r>
            <a:endParaRPr kumimoji="1" lang="ja-JP" altLang="en-US" sz="1600" dirty="0">
              <a:solidFill>
                <a:srgbClr val="00B0F0"/>
              </a:solidFill>
            </a:endParaRPr>
          </a:p>
        </p:txBody>
      </p:sp>
      <p:sp>
        <p:nvSpPr>
          <p:cNvPr id="18" name="楕円 17"/>
          <p:cNvSpPr/>
          <p:nvPr/>
        </p:nvSpPr>
        <p:spPr>
          <a:xfrm rot="19413446">
            <a:off x="5334360" y="3858303"/>
            <a:ext cx="3557433" cy="438482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6917958" y="3861048"/>
            <a:ext cx="390238" cy="3902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04814" y="525519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Disk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8866" y="404350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Core (C1)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10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r>
              <a:rPr lang="en-US" altLang="ja-JP" dirty="0" smtClean="0"/>
              <a:t>Our observations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Subparsec jets in NGC 1275 (3C 84)</a:t>
            </a:r>
          </a:p>
          <a:p>
            <a:pPr lvl="2"/>
            <a:r>
              <a:rPr lang="en-US" altLang="ja-JP" dirty="0" smtClean="0"/>
              <a:t>Counter jets</a:t>
            </a:r>
          </a:p>
          <a:p>
            <a:pPr lvl="3"/>
            <a:r>
              <a:rPr lang="en-US" altLang="ja-JP" dirty="0" smtClean="0"/>
              <a:t>Origin of non-thermal emissions from the galaxy</a:t>
            </a:r>
          </a:p>
          <a:p>
            <a:pPr lvl="3"/>
            <a:r>
              <a:rPr lang="en-US" altLang="ja-JP" dirty="0" smtClean="0"/>
              <a:t>Absorption </a:t>
            </a:r>
            <a:r>
              <a:rPr lang="en-US" altLang="ja-JP" dirty="0"/>
              <a:t>by circum-nuclear </a:t>
            </a:r>
            <a:r>
              <a:rPr lang="en-US" altLang="ja-JP" dirty="0" smtClean="0"/>
              <a:t>disk</a:t>
            </a:r>
          </a:p>
          <a:p>
            <a:pPr lvl="2"/>
            <a:r>
              <a:rPr kumimoji="1" lang="en-US" altLang="ja-JP" dirty="0" smtClean="0"/>
              <a:t>Polarization at the hot spot</a:t>
            </a:r>
          </a:p>
          <a:p>
            <a:pPr lvl="3"/>
            <a:r>
              <a:rPr lang="en-US" altLang="ja-JP" dirty="0" smtClean="0"/>
              <a:t>Accretion flow toward the supermassive black hole</a:t>
            </a:r>
          </a:p>
          <a:p>
            <a:pPr lvl="1"/>
            <a:r>
              <a:rPr kumimoji="1" lang="en-US" altLang="ja-JP" dirty="0" smtClean="0"/>
              <a:t>ALMA observations at the center of the galaxy (preliminary)</a:t>
            </a:r>
          </a:p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3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Absorption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Free-Free absorption is likely</a:t>
            </a:r>
            <a:r>
              <a:rPr lang="ja-JP" altLang="en-US" dirty="0" smtClean="0"/>
              <a:t> </a:t>
            </a:r>
            <a:r>
              <a:rPr lang="en-US" altLang="ja-JP" dirty="0" smtClean="0"/>
              <a:t>(e.g. Levinson et al. 1995)</a:t>
            </a:r>
          </a:p>
          <a:p>
            <a:pPr lvl="1"/>
            <a:r>
              <a:rPr lang="en-US" altLang="ja-JP" dirty="0" smtClean="0"/>
              <a:t>Optical depth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From the comparison of the non-absorbed case (</a:t>
            </a:r>
            <a:r>
              <a:rPr lang="en-US" altLang="ja-JP" i="1" dirty="0" smtClean="0"/>
              <a:t>R</a:t>
            </a:r>
            <a:r>
              <a:rPr lang="en-US" altLang="ja-JP" dirty="0" smtClean="0"/>
              <a:t>~2) with the absorbed case (</a:t>
            </a:r>
            <a:r>
              <a:rPr lang="en-US" altLang="ja-JP" i="1" dirty="0"/>
              <a:t>R</a:t>
            </a:r>
            <a:r>
              <a:rPr lang="en-US" altLang="ja-JP" baseline="-25000" dirty="0"/>
              <a:t>obs</a:t>
            </a:r>
            <a:r>
              <a:rPr lang="en-US" altLang="ja-JP" dirty="0"/>
              <a:t> = </a:t>
            </a:r>
            <a:r>
              <a:rPr lang="en-US" altLang="ja-JP" dirty="0" smtClean="0"/>
              <a:t>45 or </a:t>
            </a:r>
            <a:r>
              <a:rPr lang="en-US" altLang="ja-JP" dirty="0"/>
              <a:t>600 </a:t>
            </a:r>
            <a:r>
              <a:rPr lang="en-US" altLang="ja-JP" dirty="0" smtClean="0"/>
              <a:t>), we can estimate the density of the disk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68960"/>
            <a:ext cx="7401600" cy="1131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5805264"/>
            <a:ext cx="2871975" cy="623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876256" y="397575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disk thickness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6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For </a:t>
            </a:r>
            <a:r>
              <a:rPr kumimoji="1" lang="en-US" altLang="ja-JP" i="1" dirty="0" smtClean="0"/>
              <a:t>T </a:t>
            </a:r>
            <a:r>
              <a:rPr kumimoji="1" lang="en-US" altLang="ja-JP" dirty="0" smtClean="0"/>
              <a:t>= 10</a:t>
            </a:r>
            <a:r>
              <a:rPr kumimoji="1" lang="en-US" altLang="ja-JP" baseline="30000" dirty="0" smtClean="0"/>
              <a:t>4</a:t>
            </a:r>
            <a:r>
              <a:rPr kumimoji="1" lang="en-US" altLang="ja-JP" dirty="0" smtClean="0"/>
              <a:t> K, and the thickness </a:t>
            </a:r>
            <a:r>
              <a:rPr kumimoji="1" lang="en-US" altLang="ja-JP" i="1" dirty="0" smtClean="0"/>
              <a:t>L</a:t>
            </a:r>
            <a:r>
              <a:rPr kumimoji="1" lang="en-US" altLang="ja-JP" dirty="0" smtClean="0"/>
              <a:t> = 0.8 pc (</a:t>
            </a:r>
            <a:r>
              <a:rPr kumimoji="1" lang="en-US" altLang="ja-JP" i="1" dirty="0" smtClean="0"/>
              <a:t>L</a:t>
            </a:r>
            <a:r>
              <a:rPr kumimoji="1" lang="en-US" altLang="ja-JP" dirty="0" smtClean="0"/>
              <a:t> ~ </a:t>
            </a:r>
            <a:r>
              <a:rPr kumimoji="1" lang="en-US" altLang="ja-JP" i="1" dirty="0" smtClean="0"/>
              <a:t>r</a:t>
            </a:r>
            <a:r>
              <a:rPr lang="ja-JP" altLang="en-US" i="1" dirty="0"/>
              <a:t> </a:t>
            </a:r>
            <a:r>
              <a:rPr kumimoji="1" lang="en-US" altLang="ja-JP" dirty="0" smtClean="0"/>
              <a:t>; </a:t>
            </a:r>
            <a:r>
              <a:rPr kumimoji="1" lang="en-US" altLang="ja-JP" dirty="0" err="1" smtClean="0"/>
              <a:t>geometicall</a:t>
            </a:r>
            <a:r>
              <a:rPr lang="en-US" altLang="ja-JP" dirty="0" err="1" smtClean="0"/>
              <a:t>y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thick disk)</a:t>
            </a:r>
          </a:p>
          <a:p>
            <a:pPr lvl="1"/>
            <a:r>
              <a:rPr lang="en-US" altLang="ja-JP" i="1" dirty="0" smtClean="0">
                <a:solidFill>
                  <a:srgbClr val="FF0000"/>
                </a:solidFill>
              </a:rPr>
              <a:t>n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e</a:t>
            </a:r>
            <a:r>
              <a:rPr lang="en-US" altLang="ja-JP" dirty="0" smtClean="0">
                <a:solidFill>
                  <a:srgbClr val="FF0000"/>
                </a:solidFill>
              </a:rPr>
              <a:t> ~ 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5</a:t>
            </a:r>
            <a:r>
              <a:rPr lang="en-US" altLang="ja-JP" dirty="0" smtClean="0">
                <a:solidFill>
                  <a:srgbClr val="FF0000"/>
                </a:solidFill>
              </a:rPr>
              <a:t> cm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-3</a:t>
            </a:r>
          </a:p>
          <a:p>
            <a:pPr lvl="1"/>
            <a:r>
              <a:rPr kumimoji="1" lang="en-US" altLang="ja-JP" dirty="0" smtClean="0"/>
              <a:t>If the disk is thin (</a:t>
            </a:r>
            <a:r>
              <a:rPr kumimoji="1" lang="en-US" altLang="ja-JP" i="1" dirty="0" smtClean="0"/>
              <a:t>L</a:t>
            </a:r>
            <a:r>
              <a:rPr kumimoji="1" lang="en-US" altLang="ja-JP" dirty="0" smtClean="0"/>
              <a:t> &lt; 0.8 pc), the density is higher</a:t>
            </a:r>
          </a:p>
          <a:p>
            <a:r>
              <a:rPr kumimoji="1" lang="en-US" altLang="ja-JP" dirty="0" smtClean="0"/>
              <a:t>Optical depth</a:t>
            </a:r>
          </a:p>
          <a:p>
            <a:pPr lvl="2"/>
            <a:r>
              <a:rPr lang="en-US" altLang="ja-JP" i="1" dirty="0" err="1" smtClean="0"/>
              <a:t>τ</a:t>
            </a:r>
            <a:r>
              <a:rPr lang="en-US" altLang="ja-JP" baseline="-25000" dirty="0" err="1" smtClean="0"/>
              <a:t>ff</a:t>
            </a:r>
            <a:r>
              <a:rPr lang="en-US" altLang="ja-JP" dirty="0" smtClean="0"/>
              <a:t> </a:t>
            </a:r>
            <a:r>
              <a:rPr lang="ja-JP" altLang="en-US" dirty="0" smtClean="0"/>
              <a:t>∝ </a:t>
            </a:r>
            <a:r>
              <a:rPr lang="en-US" altLang="ja-JP" i="1" dirty="0" smtClean="0"/>
              <a:t>ν </a:t>
            </a:r>
            <a:r>
              <a:rPr lang="en-US" altLang="ja-JP" baseline="30000" dirty="0" smtClean="0"/>
              <a:t>-0.6</a:t>
            </a:r>
            <a:r>
              <a:rPr lang="en-US" altLang="ja-JP" dirty="0" smtClean="0"/>
              <a:t> (observation)</a:t>
            </a:r>
          </a:p>
          <a:p>
            <a:pPr lvl="2"/>
            <a:r>
              <a:rPr lang="en-US" altLang="ja-JP" i="1" dirty="0" err="1"/>
              <a:t>τ</a:t>
            </a:r>
            <a:r>
              <a:rPr lang="en-US" altLang="ja-JP" baseline="-25000" dirty="0" err="1"/>
              <a:t>ff</a:t>
            </a:r>
            <a:r>
              <a:rPr lang="en-US" altLang="ja-JP" dirty="0"/>
              <a:t> </a:t>
            </a:r>
            <a:r>
              <a:rPr lang="ja-JP" altLang="en-US" dirty="0"/>
              <a:t>∝ </a:t>
            </a:r>
            <a:r>
              <a:rPr lang="en-US" altLang="ja-JP" i="1" dirty="0" smtClean="0"/>
              <a:t>ν 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 (theory for homogeneous medium)</a:t>
            </a:r>
          </a:p>
          <a:p>
            <a:pPr lvl="2"/>
            <a:r>
              <a:rPr kumimoji="1" lang="en-US" altLang="ja-JP" dirty="0" smtClean="0"/>
              <a:t>The disk may be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inhomogeneous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楕円 3"/>
          <p:cNvSpPr/>
          <p:nvPr/>
        </p:nvSpPr>
        <p:spPr>
          <a:xfrm>
            <a:off x="1619672" y="5661248"/>
            <a:ext cx="6241154" cy="769272"/>
          </a:xfrm>
          <a:prstGeom prst="ellipse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2915816" y="58772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3275856" y="602414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3707904" y="57952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4064235" y="600779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5234236" y="592283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5723599" y="59392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7102624" y="585998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6414294" y="59018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4250091" y="57480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4951154" y="609497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2263415" y="594057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60232" y="5081777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 smtClean="0"/>
              <a:t>τ</a:t>
            </a:r>
            <a:r>
              <a:rPr lang="en-US" altLang="ja-JP" sz="2800" baseline="-25000" dirty="0" err="1" smtClean="0"/>
              <a:t>ff</a:t>
            </a:r>
            <a:r>
              <a:rPr lang="en-US" altLang="ja-JP" sz="2800" baseline="-25000" dirty="0" smtClean="0"/>
              <a:t> </a:t>
            </a:r>
            <a:r>
              <a:rPr lang="en-US" altLang="ja-JP" sz="2800" dirty="0" smtClean="0">
                <a:sym typeface="Mathematica3" panose="00000400000000000000" pitchFamily="2" charset="2"/>
              </a:rPr>
              <a:t>1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79581" y="5109903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 smtClean="0"/>
              <a:t>τ</a:t>
            </a:r>
            <a:r>
              <a:rPr lang="en-US" altLang="ja-JP" sz="2800" baseline="-25000" dirty="0" err="1" smtClean="0"/>
              <a:t>ff</a:t>
            </a:r>
            <a:r>
              <a:rPr lang="en-US" altLang="ja-JP" sz="2800" baseline="-25000" dirty="0" smtClean="0"/>
              <a:t> </a:t>
            </a:r>
            <a:r>
              <a:rPr lang="en-US" altLang="ja-JP" sz="2800" dirty="0" smtClean="0">
                <a:sym typeface="Mathematica3" panose="00000400000000000000" pitchFamily="2" charset="2"/>
              </a:rPr>
              <a:t>1</a:t>
            </a:r>
            <a:endParaRPr kumimoji="1" lang="ja-JP" altLang="en-US" sz="2800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6873764" y="5617273"/>
            <a:ext cx="146670" cy="3990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652120" y="5596061"/>
            <a:ext cx="215495" cy="487187"/>
          </a:xfrm>
          <a:prstGeom prst="straightConnector1">
            <a:avLst/>
          </a:prstGeom>
          <a:ln w="2222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83568" y="566124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Disk</a:t>
            </a:r>
            <a:endParaRPr kumimoji="1" lang="ja-JP" altLang="en-US" sz="2400" dirty="0"/>
          </a:p>
        </p:txBody>
      </p:sp>
      <p:sp>
        <p:nvSpPr>
          <p:cNvPr id="20" name="太陽 19"/>
          <p:cNvSpPr/>
          <p:nvPr/>
        </p:nvSpPr>
        <p:spPr>
          <a:xfrm>
            <a:off x="4586164" y="5800249"/>
            <a:ext cx="432048" cy="43204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0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Disk structure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Combined with the previous results for the absorption </a:t>
            </a:r>
            <a:r>
              <a:rPr lang="en-US" altLang="ja-JP" dirty="0" smtClean="0"/>
              <a:t>of</a:t>
            </a:r>
            <a:r>
              <a:rPr kumimoji="1" lang="en-US" altLang="ja-JP" dirty="0" smtClean="0"/>
              <a:t> the outer jets (Silver et al. 1998; Walker et al. 2000)</a:t>
            </a:r>
          </a:p>
          <a:p>
            <a:pPr lvl="1"/>
            <a:r>
              <a:rPr lang="en-US" altLang="ja-JP" dirty="0" smtClean="0"/>
              <a:t>Emission measure (EM)</a:t>
            </a:r>
          </a:p>
          <a:p>
            <a:pPr lvl="1"/>
            <a:r>
              <a:rPr lang="en-US" altLang="ja-JP" i="1" dirty="0" smtClean="0"/>
              <a:t>n</a:t>
            </a:r>
            <a:r>
              <a:rPr lang="en-US" altLang="ja-JP" baseline="-25000" dirty="0" smtClean="0"/>
              <a:t>e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L</a:t>
            </a:r>
            <a:r>
              <a:rPr lang="en-US" altLang="ja-JP" dirty="0" smtClean="0"/>
              <a:t> ~</a:t>
            </a:r>
            <a:r>
              <a:rPr lang="ja-JP" altLang="en-US" dirty="0" smtClean="0"/>
              <a:t> </a:t>
            </a:r>
            <a:r>
              <a:rPr lang="en-US" altLang="ja-JP" dirty="0" smtClean="0"/>
              <a:t>7×10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 (</a:t>
            </a:r>
            <a:r>
              <a:rPr lang="en-US" altLang="ja-JP" i="1" dirty="0" smtClean="0"/>
              <a:t>r</a:t>
            </a:r>
            <a:r>
              <a:rPr lang="en-US" altLang="ja-JP" dirty="0" smtClean="0"/>
              <a:t>/pc)</a:t>
            </a:r>
            <a:r>
              <a:rPr lang="en-US" altLang="ja-JP" baseline="30000" dirty="0" smtClean="0"/>
              <a:t>-2.6 </a:t>
            </a:r>
            <a:r>
              <a:rPr lang="en-US" altLang="ja-JP" dirty="0" smtClean="0"/>
              <a:t>pc cm</a:t>
            </a:r>
            <a:r>
              <a:rPr lang="en-US" altLang="ja-JP" baseline="30000" dirty="0" smtClean="0"/>
              <a:t>-6  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r</a:t>
            </a:r>
            <a:r>
              <a:rPr lang="en-US" altLang="ja-JP" dirty="0" smtClean="0"/>
              <a:t> ~ 0.8</a:t>
            </a:r>
            <a:r>
              <a:rPr lang="ja-JP" altLang="en-US" dirty="0" smtClean="0"/>
              <a:t>－</a:t>
            </a:r>
            <a:r>
              <a:rPr lang="en-US" altLang="ja-JP" dirty="0" smtClean="0"/>
              <a:t>30 pc)</a:t>
            </a:r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The disk has a power-law structure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77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Environment around the jet head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451" y="1628800"/>
            <a:ext cx="4762872" cy="4945736"/>
          </a:xfrm>
        </p:spPr>
        <p:txBody>
          <a:bodyPr/>
          <a:lstStyle/>
          <a:p>
            <a:r>
              <a:rPr kumimoji="1" lang="en-US" altLang="ja-JP" dirty="0" smtClean="0"/>
              <a:t>Momentum balance at the jet head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If we assume that the current jet power </a:t>
            </a:r>
            <a:r>
              <a:rPr lang="en-US" altLang="ja-JP" i="1" dirty="0" err="1" smtClean="0"/>
              <a:t>L</a:t>
            </a:r>
            <a:r>
              <a:rPr lang="en-US" altLang="ja-JP" baseline="-25000" dirty="0" err="1" smtClean="0"/>
              <a:t>j</a:t>
            </a:r>
            <a:r>
              <a:rPr lang="en-US" altLang="ja-JP" dirty="0" smtClean="0"/>
              <a:t> is the same as the time-averaged one (~10</a:t>
            </a:r>
            <a:r>
              <a:rPr lang="en-US" altLang="ja-JP" baseline="30000" dirty="0" smtClean="0"/>
              <a:t>44</a:t>
            </a:r>
            <a:r>
              <a:rPr lang="en-US" altLang="ja-JP" dirty="0" smtClean="0"/>
              <a:t> erg s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; Rafferty et al. 2006), 			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700434" cy="3596916"/>
          </a:xfrm>
          <a:prstGeom prst="rect">
            <a:avLst/>
          </a:prstGeom>
        </p:spPr>
      </p:pic>
      <p:pic>
        <p:nvPicPr>
          <p:cNvPr id="9" name="図 8" descr="\begin{align*}&#10;  \rho_{\rm h}/m_{\rm p}\sim 8\:\rm cm^{-3}&#10;\end{align*}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84" y="5733256"/>
            <a:ext cx="2680480" cy="449745"/>
          </a:xfrm>
          <a:prstGeom prst="rect">
            <a:avLst/>
          </a:prstGeom>
        </p:spPr>
      </p:pic>
      <p:pic>
        <p:nvPicPr>
          <p:cNvPr id="1026" name="Picture 2" descr="\begin{align*}&#10;  L_{\rm j}/c = \rho_{\rm h} V_{\rm h}^2 A_{\rm h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2638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矢印コネクタ 12"/>
          <p:cNvCxnSpPr/>
          <p:nvPr/>
        </p:nvCxnSpPr>
        <p:spPr>
          <a:xfrm flipH="1">
            <a:off x="7020272" y="4293096"/>
            <a:ext cx="93999" cy="43204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6870019" y="4869160"/>
            <a:ext cx="105402" cy="423664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 \rho_{\rm h} V_{\rm h}^2 A_{\rm h}&#10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4908"/>
            <a:ext cx="655459" cy="3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begin{align*}&#10;   \textcolor[rgb]{0,0.6,0}{\rho_{\rm h} V_{\rm h}^2 A_{\rm h}}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71" y="4908849"/>
            <a:ext cx="1008112" cy="3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7394916" y="4571512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Ram-pressure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7337" y="5730835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Fujita &amp; Nagai (2017)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537759" y="2934101"/>
            <a:ext cx="216024" cy="288032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3532013" y="2344525"/>
            <a:ext cx="2375162" cy="2087152"/>
            <a:chOff x="3532013" y="2344525"/>
            <a:chExt cx="2375162" cy="208715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32013" y="2344525"/>
              <a:ext cx="2375162" cy="2087152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3962571" y="2650340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AGN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9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7557"/>
            <a:ext cx="8229600" cy="1066800"/>
          </a:xfrm>
        </p:spPr>
        <p:txBody>
          <a:bodyPr/>
          <a:lstStyle/>
          <a:p>
            <a:r>
              <a:rPr lang="en-US" altLang="ja-JP" dirty="0" smtClean="0"/>
              <a:t>Are we right?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213" y="1137661"/>
            <a:ext cx="5050904" cy="4945736"/>
          </a:xfrm>
        </p:spPr>
        <p:txBody>
          <a:bodyPr/>
          <a:lstStyle/>
          <a:p>
            <a:r>
              <a:rPr kumimoji="1" lang="en-US" altLang="ja-JP" dirty="0" smtClean="0"/>
              <a:t>So far, we have </a:t>
            </a:r>
            <a:r>
              <a:rPr lang="en-US" altLang="ja-JP" dirty="0" smtClean="0"/>
              <a:t>interpreted N1 as the counter jet …</a:t>
            </a:r>
            <a:endParaRPr kumimoji="1" lang="en-US" altLang="ja-JP" dirty="0" smtClean="0"/>
          </a:p>
          <a:p>
            <a:r>
              <a:rPr kumimoji="1" lang="en-US" altLang="ja-JP" dirty="0" smtClean="0"/>
              <a:t>However, a feature was observed at the position of N1 in </a:t>
            </a:r>
            <a:r>
              <a:rPr lang="en-US" altLang="ja-JP" dirty="0" smtClean="0"/>
              <a:t>the </a:t>
            </a:r>
            <a:r>
              <a:rPr kumimoji="1" lang="en-US" altLang="ja-JP" dirty="0" smtClean="0"/>
              <a:t>1990s</a:t>
            </a:r>
          </a:p>
          <a:p>
            <a:pPr lvl="1"/>
            <a:r>
              <a:rPr lang="en-US" altLang="ja-JP" dirty="0" smtClean="0"/>
              <a:t>N1 might actually be a fixed structure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Hole</a:t>
            </a:r>
            <a:r>
              <a:rPr lang="en-US" altLang="ja-JP" dirty="0" smtClean="0"/>
              <a:t> in the accretion disk?</a:t>
            </a:r>
          </a:p>
          <a:p>
            <a:pPr lvl="2"/>
            <a:r>
              <a:rPr kumimoji="1" lang="en-US" altLang="ja-JP" dirty="0" smtClean="0"/>
              <a:t>Deep, long-term observations are required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38" y="1048063"/>
            <a:ext cx="3109941" cy="52175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5941" y="6186207"/>
            <a:ext cx="33121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Deep observation in </a:t>
            </a:r>
            <a:r>
              <a:rPr kumimoji="1" lang="en-US" altLang="ja-JP" dirty="0" smtClean="0">
                <a:solidFill>
                  <a:srgbClr val="FF0000"/>
                </a:solidFill>
              </a:rPr>
              <a:t>1998</a:t>
            </a:r>
          </a:p>
          <a:p>
            <a:r>
              <a:rPr lang="en-US" altLang="ja-JP" sz="1600" dirty="0" smtClean="0"/>
              <a:t>(Walker &amp; </a:t>
            </a:r>
            <a:r>
              <a:rPr lang="en-US" altLang="ja-JP" sz="1600" dirty="0" err="1" smtClean="0"/>
              <a:t>Anantharamaiah</a:t>
            </a:r>
            <a:r>
              <a:rPr lang="en-US" altLang="ja-JP" sz="1600" dirty="0" smtClean="0"/>
              <a:t> 2003)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05992" y="620688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VLBA+VLA</a:t>
            </a:r>
          </a:p>
          <a:p>
            <a:r>
              <a:rPr lang="en-US" altLang="ja-JP" sz="1400" dirty="0" smtClean="0"/>
              <a:t>23</a:t>
            </a:r>
            <a:r>
              <a:rPr kumimoji="1" lang="en-US" altLang="ja-JP" sz="1400" dirty="0" smtClean="0"/>
              <a:t> GHz</a:t>
            </a:r>
            <a:endParaRPr kumimoji="1" lang="ja-JP" altLang="en-US" sz="14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6663997" y="2348880"/>
            <a:ext cx="504056" cy="14401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/>
          <p:cNvSpPr/>
          <p:nvPr/>
        </p:nvSpPr>
        <p:spPr>
          <a:xfrm rot="18789823">
            <a:off x="2253537" y="5951716"/>
            <a:ext cx="1472613" cy="438482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699792" y="5805264"/>
            <a:ext cx="110215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326232" y="5877272"/>
            <a:ext cx="2285475" cy="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795280" y="5921954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F0"/>
                </a:solidFill>
              </a:rPr>
              <a:t>Observer</a:t>
            </a:r>
            <a:endParaRPr kumimoji="1" lang="ja-JP" altLang="en-US" sz="1600" dirty="0">
              <a:solidFill>
                <a:srgbClr val="00B0F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 rot="10800000">
            <a:off x="1908355" y="5566424"/>
            <a:ext cx="360040" cy="1008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5071" y="5738936"/>
            <a:ext cx="1709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</a:rPr>
              <a:t>Something </a:t>
            </a:r>
          </a:p>
          <a:p>
            <a:r>
              <a:rPr kumimoji="1" lang="en-US" altLang="ja-JP" sz="1600" dirty="0" smtClean="0">
                <a:solidFill>
                  <a:srgbClr val="C00000"/>
                </a:solidFill>
              </a:rPr>
              <a:t>bright</a:t>
            </a:r>
          </a:p>
          <a:p>
            <a:r>
              <a:rPr lang="en-US" altLang="ja-JP" sz="1600" dirty="0" smtClean="0">
                <a:solidFill>
                  <a:srgbClr val="C00000"/>
                </a:solidFill>
              </a:rPr>
              <a:t>(inhomogeneous</a:t>
            </a:r>
          </a:p>
          <a:p>
            <a:r>
              <a:rPr lang="en-US" altLang="ja-JP" sz="1600" dirty="0" smtClean="0">
                <a:solidFill>
                  <a:srgbClr val="C00000"/>
                </a:solidFill>
              </a:rPr>
              <a:t>jet?)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31914" y="636916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Disk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763688" y="5733256"/>
            <a:ext cx="0" cy="45295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551674" y="200041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76097" y="135962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pc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71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Very recent observations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2372" y="1487153"/>
            <a:ext cx="3754760" cy="4945736"/>
          </a:xfrm>
        </p:spPr>
        <p:txBody>
          <a:bodyPr/>
          <a:lstStyle/>
          <a:p>
            <a:r>
              <a:rPr lang="en-US" altLang="ja-JP" dirty="0" smtClean="0"/>
              <a:t>The counter jet is still seen</a:t>
            </a:r>
          </a:p>
          <a:p>
            <a:pPr lvl="1"/>
            <a:r>
              <a:rPr kumimoji="1" lang="en-US" altLang="ja-JP" dirty="0" smtClean="0"/>
              <a:t>It is premature to conclude the debate on the motion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268760"/>
            <a:ext cx="4271436" cy="51908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04248" y="1772816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Nov. 7, 2017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67944" y="6453163"/>
            <a:ext cx="4862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Boston University (BU) Blazar Monitoring </a:t>
            </a:r>
            <a:r>
              <a:rPr lang="en-US" altLang="ja-JP" sz="1600" dirty="0" smtClean="0"/>
              <a:t>Program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9526" y="220486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Counter </a:t>
            </a:r>
            <a:r>
              <a:rPr lang="en-US" altLang="ja-JP" dirty="0" smtClean="0">
                <a:solidFill>
                  <a:srgbClr val="FF0000"/>
                </a:solidFill>
              </a:rPr>
              <a:t>jet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(N1)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38" y="3759042"/>
            <a:ext cx="2845393" cy="270463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205657" y="3775355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Dec</a:t>
            </a:r>
            <a:r>
              <a:rPr lang="en-US" altLang="ja-JP" dirty="0"/>
              <a:t>. </a:t>
            </a:r>
            <a:r>
              <a:rPr lang="en-US" altLang="ja-JP" dirty="0" smtClean="0"/>
              <a:t>5, 2015</a:t>
            </a:r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6422385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Fujita &amp; Nagai (2017)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79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106984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Polarization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7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Polarization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19368"/>
            <a:ext cx="4546848" cy="494573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Polarization has become prominent since the middle of 2015</a:t>
            </a:r>
          </a:p>
          <a:p>
            <a:pPr lvl="1"/>
            <a:r>
              <a:rPr lang="en-US" altLang="ja-JP" dirty="0" smtClean="0"/>
              <a:t>@ 43 GHz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@ hot spot (C3)</a:t>
            </a:r>
          </a:p>
          <a:p>
            <a:pPr lvl="2"/>
            <a:r>
              <a:rPr lang="en-US" altLang="ja-JP" dirty="0"/>
              <a:t>Polarization </a:t>
            </a:r>
            <a:r>
              <a:rPr lang="en-US" altLang="ja-JP" dirty="0" smtClean="0"/>
              <a:t>percentage ~1-2%</a:t>
            </a:r>
          </a:p>
          <a:p>
            <a:pPr lvl="3"/>
            <a:r>
              <a:rPr lang="en-US" altLang="ja-JP" dirty="0" smtClean="0"/>
              <a:t>Polarization flux ~ 30 </a:t>
            </a:r>
            <a:r>
              <a:rPr lang="en-US" altLang="ja-JP" dirty="0" err="1" smtClean="0"/>
              <a:t>mJy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RM ~ 10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 rad m</a:t>
            </a:r>
            <a:r>
              <a:rPr lang="en-US" altLang="ja-JP" baseline="30000" dirty="0" smtClean="0"/>
              <a:t>-2</a:t>
            </a:r>
          </a:p>
          <a:p>
            <a:pPr lvl="1"/>
            <a:r>
              <a:rPr kumimoji="1" lang="en-US" altLang="ja-JP" dirty="0" smtClean="0"/>
              <a:t>Position angle changes on the ti</a:t>
            </a:r>
            <a:r>
              <a:rPr lang="en-US" altLang="ja-JP" dirty="0" smtClean="0"/>
              <a:t>mescale of a month</a:t>
            </a:r>
          </a:p>
          <a:p>
            <a:pPr lvl="2"/>
            <a:r>
              <a:rPr lang="en-US" altLang="ja-JP" dirty="0" smtClean="0"/>
              <a:t>Constrain the size of the hot spot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271561"/>
            <a:ext cx="4111026" cy="352911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427946" y="443711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C3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278092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rgbClr val="FFFF00"/>
                </a:solidFill>
              </a:rPr>
              <a:t>Core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6029067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Nagai, Fujita et al. (2017)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1625230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VLBA </a:t>
            </a:r>
            <a:r>
              <a:rPr lang="en-US" altLang="ja-JP" dirty="0" smtClean="0"/>
              <a:t>image </a:t>
            </a:r>
            <a:r>
              <a:rPr lang="en-US" altLang="ja-JP" dirty="0"/>
              <a:t>of </a:t>
            </a:r>
            <a:r>
              <a:rPr lang="en-US" altLang="ja-JP" dirty="0" smtClean="0"/>
              <a:t>3C</a:t>
            </a:r>
            <a:r>
              <a:rPr lang="en-US" altLang="ja-JP" dirty="0"/>
              <a:t> </a:t>
            </a:r>
            <a:r>
              <a:rPr lang="en-US" altLang="ja-JP" dirty="0" smtClean="0"/>
              <a:t>84 </a:t>
            </a:r>
          </a:p>
          <a:p>
            <a:r>
              <a:rPr lang="en-US" altLang="ja-JP" dirty="0" smtClean="0"/>
              <a:t>on April 22, 2016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6156176" y="3573016"/>
            <a:ext cx="0" cy="648072"/>
          </a:xfrm>
          <a:prstGeom prst="line">
            <a:avLst/>
          </a:prstGeom>
          <a:ln w="2222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45065" y="317923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0.4 pc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Previous observations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788" y="1601416"/>
            <a:ext cx="8229600" cy="506794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CARMA</a:t>
            </a:r>
            <a:r>
              <a:rPr lang="en-US" altLang="ja-JP" dirty="0"/>
              <a:t>, SMA (</a:t>
            </a:r>
            <a:r>
              <a:rPr lang="en-US" altLang="ja-JP" dirty="0" err="1" smtClean="0"/>
              <a:t>Plambeck</a:t>
            </a:r>
            <a:r>
              <a:rPr lang="en-US" altLang="ja-JP" dirty="0" smtClean="0"/>
              <a:t> et al. 2014)</a:t>
            </a:r>
          </a:p>
          <a:p>
            <a:pPr lvl="1"/>
            <a:r>
              <a:rPr kumimoji="1" lang="en-US" altLang="ja-JP" dirty="0" smtClean="0"/>
              <a:t>The observations were performed in 2011-2013</a:t>
            </a:r>
          </a:p>
          <a:p>
            <a:pPr lvl="1"/>
            <a:r>
              <a:rPr kumimoji="1" lang="en-US" altLang="ja-JP" dirty="0" smtClean="0"/>
              <a:t>@210-345 GHz</a:t>
            </a:r>
          </a:p>
          <a:p>
            <a:pPr lvl="1"/>
            <a:r>
              <a:rPr lang="en-US" altLang="ja-JP" dirty="0" smtClean="0"/>
              <a:t>The core and jets were not resolved</a:t>
            </a:r>
          </a:p>
          <a:p>
            <a:r>
              <a:rPr lang="en-US" altLang="ja-JP" dirty="0" smtClean="0"/>
              <a:t>Polarization</a:t>
            </a:r>
          </a:p>
          <a:p>
            <a:pPr lvl="1"/>
            <a:r>
              <a:rPr kumimoji="1" lang="en-US" altLang="ja-JP" dirty="0" smtClean="0"/>
              <a:t>RM ~ 9×10</a:t>
            </a:r>
            <a:r>
              <a:rPr kumimoji="1" lang="en-US" altLang="ja-JP" baseline="30000" dirty="0" smtClean="0"/>
              <a:t>5</a:t>
            </a:r>
            <a:r>
              <a:rPr kumimoji="1" lang="en-US" altLang="ja-JP" dirty="0" smtClean="0"/>
              <a:t> rad m</a:t>
            </a:r>
            <a:r>
              <a:rPr kumimoji="1" lang="en-US" altLang="ja-JP" baseline="30000" dirty="0" smtClean="0"/>
              <a:t>-2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Similar to our value at 43 GHz</a:t>
            </a:r>
          </a:p>
          <a:p>
            <a:pPr lvl="2"/>
            <a:r>
              <a:rPr lang="en-US" altLang="ja-JP" dirty="0"/>
              <a:t>Polarization percentage ~1-2</a:t>
            </a:r>
            <a:r>
              <a:rPr lang="en-US" altLang="ja-JP" dirty="0" smtClean="0"/>
              <a:t>%</a:t>
            </a:r>
          </a:p>
          <a:p>
            <a:pPr lvl="3"/>
            <a:r>
              <a:rPr lang="en-US" altLang="ja-JP" dirty="0"/>
              <a:t>Polarization flux ~ </a:t>
            </a:r>
            <a:r>
              <a:rPr lang="en-US" altLang="ja-JP" dirty="0" smtClean="0"/>
              <a:t>100 </a:t>
            </a:r>
            <a:r>
              <a:rPr lang="en-US" altLang="ja-JP" dirty="0" err="1" smtClean="0"/>
              <a:t>mJy</a:t>
            </a:r>
            <a:endParaRPr lang="en-US" altLang="ja-JP" dirty="0" smtClean="0"/>
          </a:p>
          <a:p>
            <a:pPr lvl="4"/>
            <a:r>
              <a:rPr lang="en-US" altLang="ja-JP" dirty="0" smtClean="0"/>
              <a:t>Lager than that </a:t>
            </a:r>
            <a:r>
              <a:rPr lang="en-US" altLang="ja-JP" dirty="0"/>
              <a:t>at 43 </a:t>
            </a:r>
            <a:r>
              <a:rPr lang="en-US" altLang="ja-JP" dirty="0" smtClean="0"/>
              <a:t>GHz</a:t>
            </a:r>
          </a:p>
          <a:p>
            <a:pPr lvl="1"/>
            <a:r>
              <a:rPr lang="en-US" altLang="ja-JP" dirty="0"/>
              <a:t>What does the polarization tell us?</a:t>
            </a:r>
          </a:p>
          <a:p>
            <a:pPr lvl="3"/>
            <a:endParaRPr lang="en-US" altLang="ja-JP" dirty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58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Model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5122912" cy="4945736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Spherical accretion + disk</a:t>
            </a:r>
          </a:p>
          <a:p>
            <a:pPr lvl="1"/>
            <a:r>
              <a:rPr lang="en-US" altLang="ja-JP" dirty="0" smtClean="0"/>
              <a:t>Polarization at 43 GHz and that at 210-345 GHz has the same origin</a:t>
            </a:r>
          </a:p>
          <a:p>
            <a:pPr lvl="2"/>
            <a:r>
              <a:rPr kumimoji="1" lang="en-US" altLang="ja-JP" dirty="0" smtClean="0"/>
              <a:t>Hot spot</a:t>
            </a:r>
          </a:p>
          <a:p>
            <a:pPr lvl="1"/>
            <a:r>
              <a:rPr lang="en-US" altLang="ja-JP" dirty="0"/>
              <a:t>Faraday rotation is caused by </a:t>
            </a:r>
            <a:r>
              <a:rPr lang="en-US" altLang="ja-JP" dirty="0" smtClean="0"/>
              <a:t>the gas in the RIAF</a:t>
            </a:r>
          </a:p>
          <a:p>
            <a:r>
              <a:rPr lang="en-US" altLang="ja-JP" dirty="0" smtClean="0"/>
              <a:t>Pros</a:t>
            </a:r>
          </a:p>
          <a:p>
            <a:pPr lvl="1"/>
            <a:r>
              <a:rPr lang="en-US" altLang="ja-JP" dirty="0" smtClean="0"/>
              <a:t>Same RM</a:t>
            </a:r>
          </a:p>
          <a:p>
            <a:r>
              <a:rPr lang="en-US" altLang="ja-JP" dirty="0" smtClean="0"/>
              <a:t>Cons</a:t>
            </a:r>
          </a:p>
          <a:p>
            <a:pPr lvl="1"/>
            <a:r>
              <a:rPr lang="en-US" altLang="ja-JP" dirty="0" smtClean="0"/>
              <a:t>Inverted spectrum cannot be explained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844824"/>
            <a:ext cx="2887988" cy="3620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940152" y="400506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RIAF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602906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Nagai, Fujita, et al. (2017)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47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069848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Model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28800"/>
            <a:ext cx="5207287" cy="4945736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Spherical accretion with a funnel + disk</a:t>
            </a:r>
          </a:p>
          <a:p>
            <a:pPr lvl="1"/>
            <a:r>
              <a:rPr kumimoji="1" lang="en-US" altLang="ja-JP" dirty="0" smtClean="0"/>
              <a:t>Funnels are created by jets</a:t>
            </a:r>
          </a:p>
          <a:p>
            <a:pPr lvl="1"/>
            <a:r>
              <a:rPr kumimoji="1" lang="en-US" altLang="ja-JP" dirty="0" smtClean="0"/>
              <a:t>210-345 GHz emission comes from the inner jets</a:t>
            </a:r>
          </a:p>
          <a:p>
            <a:r>
              <a:rPr lang="en-US" altLang="ja-JP" dirty="0" smtClean="0"/>
              <a:t>Pros</a:t>
            </a:r>
          </a:p>
          <a:p>
            <a:pPr lvl="1"/>
            <a:r>
              <a:rPr lang="en-US" altLang="ja-JP" dirty="0"/>
              <a:t>210-345 GHz </a:t>
            </a:r>
            <a:r>
              <a:rPr lang="en-US" altLang="ja-JP" dirty="0" smtClean="0"/>
              <a:t>flux is larger than 43 GHz flux</a:t>
            </a:r>
          </a:p>
          <a:p>
            <a:r>
              <a:rPr kumimoji="1" lang="en-US" altLang="ja-JP" dirty="0" smtClean="0"/>
              <a:t>Cons</a:t>
            </a:r>
          </a:p>
          <a:p>
            <a:pPr lvl="1"/>
            <a:r>
              <a:rPr lang="en-US" altLang="ja-JP" dirty="0"/>
              <a:t>210-345 GHz emission </a:t>
            </a:r>
            <a:r>
              <a:rPr lang="en-US" altLang="ja-JP" dirty="0" smtClean="0"/>
              <a:t>should have a larger RM than </a:t>
            </a:r>
            <a:r>
              <a:rPr lang="en-US" altLang="ja-JP" dirty="0"/>
              <a:t>43 GHz </a:t>
            </a:r>
            <a:r>
              <a:rPr lang="en-US" altLang="ja-JP" dirty="0" smtClean="0"/>
              <a:t>emission</a:t>
            </a:r>
          </a:p>
          <a:p>
            <a:pPr lvl="2"/>
            <a:r>
              <a:rPr lang="en-US" altLang="ja-JP" dirty="0" smtClean="0"/>
              <a:t>Inconsistent with observations</a:t>
            </a:r>
          </a:p>
          <a:p>
            <a:pPr lvl="1"/>
            <a:r>
              <a:rPr lang="en-US" altLang="ja-JP" dirty="0" smtClean="0"/>
              <a:t>RM at </a:t>
            </a:r>
            <a:r>
              <a:rPr lang="en-US" altLang="ja-JP" dirty="0"/>
              <a:t>43 GHz </a:t>
            </a:r>
            <a:r>
              <a:rPr lang="en-US" altLang="ja-JP" dirty="0" smtClean="0"/>
              <a:t>may be too small</a:t>
            </a:r>
          </a:p>
          <a:p>
            <a:pPr lvl="2"/>
            <a:r>
              <a:rPr lang="en-US" altLang="ja-JP" dirty="0" smtClean="0"/>
              <a:t>Funnels are empty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487" y="1916832"/>
            <a:ext cx="3022313" cy="35028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6012160" y="4365104"/>
            <a:ext cx="432048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608500" y="440266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602906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Nagai, Fujita, et al. (2017)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55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Model 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4978896" cy="4945736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Spherical accretion with a funnel + disk + clumpy gas</a:t>
            </a:r>
          </a:p>
          <a:p>
            <a:pPr lvl="1"/>
            <a:r>
              <a:rPr lang="en-US" altLang="ja-JP" dirty="0" smtClean="0"/>
              <a:t>Emission from the hot spot is intercepted by a gas clump</a:t>
            </a:r>
          </a:p>
          <a:p>
            <a:r>
              <a:rPr lang="en-US" altLang="ja-JP" dirty="0" smtClean="0"/>
              <a:t>Pros</a:t>
            </a:r>
            <a:endParaRPr lang="en-US" altLang="ja-JP" dirty="0"/>
          </a:p>
          <a:p>
            <a:pPr lvl="1"/>
            <a:r>
              <a:rPr lang="en-US" altLang="ja-JP" dirty="0"/>
              <a:t>210-345 GHz emission is brighter than 43 GHz </a:t>
            </a:r>
            <a:r>
              <a:rPr lang="en-US" altLang="ja-JP" dirty="0" smtClean="0"/>
              <a:t>emission</a:t>
            </a:r>
          </a:p>
          <a:p>
            <a:pPr lvl="1"/>
            <a:r>
              <a:rPr lang="en-US" altLang="ja-JP" dirty="0" smtClean="0"/>
              <a:t>Same RM</a:t>
            </a:r>
          </a:p>
          <a:p>
            <a:pPr lvl="2"/>
            <a:r>
              <a:rPr lang="en-US" altLang="ja-JP" dirty="0" smtClean="0"/>
              <a:t>43 GHz emission affected by the clump</a:t>
            </a:r>
          </a:p>
          <a:p>
            <a:pPr lvl="2"/>
            <a:r>
              <a:rPr lang="en-US" altLang="ja-JP" dirty="0" smtClean="0"/>
              <a:t>We prefer this model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831" y="2348880"/>
            <a:ext cx="3022313" cy="3402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868144" y="602906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Nagai, Fujita, et al. (2017)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24328" y="458112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Clump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082915" y="4653136"/>
            <a:ext cx="432048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679255" y="4690697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6816927" y="4849101"/>
            <a:ext cx="202718" cy="20271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843589" y="495046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Inhomogeneous gas accretion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003232" cy="4945736"/>
          </a:xfrm>
        </p:spPr>
        <p:txBody>
          <a:bodyPr/>
          <a:lstStyle/>
          <a:p>
            <a:r>
              <a:rPr kumimoji="1" lang="en-US" altLang="ja-JP" dirty="0" smtClean="0"/>
              <a:t>Our observations of the counter jets </a:t>
            </a:r>
            <a:r>
              <a:rPr lang="en-US" altLang="ja-JP" dirty="0" smtClean="0"/>
              <a:t>(circum-nuclear disk) </a:t>
            </a:r>
            <a:r>
              <a:rPr kumimoji="1" lang="en-US" altLang="ja-JP" dirty="0" smtClean="0"/>
              <a:t>and the polarizat</a:t>
            </a:r>
            <a:r>
              <a:rPr lang="en-US" altLang="ja-JP" dirty="0" smtClean="0"/>
              <a:t>ion suggest that the accretion flow is highly clumpy and chaotic</a:t>
            </a:r>
          </a:p>
          <a:p>
            <a:pPr lvl="1"/>
            <a:r>
              <a:rPr lang="en-US" altLang="ja-JP" dirty="0" smtClean="0"/>
              <a:t>Clumps tend to be dense and cold</a:t>
            </a:r>
          </a:p>
          <a:p>
            <a:pPr lvl="1"/>
            <a:r>
              <a:rPr lang="en-US" altLang="ja-JP" dirty="0" smtClean="0"/>
              <a:t>Accretion of the cold clumpy gas may be dominant over hot gas accretion</a:t>
            </a:r>
          </a:p>
          <a:p>
            <a:pPr lvl="2"/>
            <a:r>
              <a:rPr lang="en-US" altLang="ja-JP" dirty="0" smtClean="0"/>
              <a:t>Accretion flow may not be a simple RIAF (hot gas accretion)</a:t>
            </a:r>
          </a:p>
          <a:p>
            <a:pPr lvl="3"/>
            <a:r>
              <a:rPr kumimoji="1" lang="en-US" altLang="ja-JP" dirty="0" smtClean="0"/>
              <a:t>Fuel supply may be in the form of cold gas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33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627242"/>
            <a:ext cx="2612814" cy="225882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Inhomogeneous gas accretion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5554960" cy="4945736"/>
          </a:xfrm>
        </p:spPr>
        <p:txBody>
          <a:bodyPr/>
          <a:lstStyle/>
          <a:p>
            <a:r>
              <a:rPr lang="en-US" altLang="ja-JP" dirty="0" smtClean="0"/>
              <a:t>Recent numerical simulations support the chaotic </a:t>
            </a:r>
            <a:r>
              <a:rPr lang="en-US" altLang="ja-JP" dirty="0"/>
              <a:t>cold </a:t>
            </a:r>
            <a:r>
              <a:rPr lang="en-US" altLang="ja-JP" dirty="0" smtClean="0"/>
              <a:t>gas accretion</a:t>
            </a:r>
          </a:p>
          <a:p>
            <a:pPr lvl="1"/>
            <a:r>
              <a:rPr lang="en-US" altLang="ja-JP" dirty="0" smtClean="0"/>
              <a:t>The flow is affected by thermal instability close to the central black hole</a:t>
            </a:r>
          </a:p>
          <a:p>
            <a:r>
              <a:rPr lang="en-US" altLang="ja-JP" dirty="0" smtClean="0"/>
              <a:t>Recent observations also support clumpy accretion</a:t>
            </a:r>
          </a:p>
          <a:p>
            <a:pPr lvl="1"/>
            <a:r>
              <a:rPr lang="en-US" altLang="ja-JP" dirty="0"/>
              <a:t>Abell 2597 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smtClean="0"/>
              <a:t>0.0821)</a:t>
            </a:r>
          </a:p>
          <a:p>
            <a:pPr lvl="1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69513" y="1312782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78786" y="16821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ρ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08321" y="378439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Gaspari</a:t>
            </a:r>
            <a:r>
              <a:rPr lang="ja-JP" altLang="en-US" dirty="0"/>
              <a:t> </a:t>
            </a:r>
            <a:r>
              <a:rPr lang="en-US" altLang="ja-JP" dirty="0" smtClean="0"/>
              <a:t>et al. (2013)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42940" y="328498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 1 kpc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232189"/>
            <a:ext cx="1460337" cy="253219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554682" y="630932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Tremblay et al. (2016)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22167" y="569748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ALMA observation</a:t>
            </a:r>
          </a:p>
          <a:p>
            <a:r>
              <a:rPr lang="en-US" altLang="ja-JP" dirty="0" smtClean="0"/>
              <a:t>of Abell 2597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28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106984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ALMA observations (preliminary)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8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NGC 1275 and ALMA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28800"/>
            <a:ext cx="4834880" cy="4945736"/>
          </a:xfrm>
        </p:spPr>
        <p:txBody>
          <a:bodyPr/>
          <a:lstStyle/>
          <a:p>
            <a:r>
              <a:rPr lang="en-US" altLang="ja-JP" dirty="0" smtClean="0"/>
              <a:t>NGC 1275</a:t>
            </a:r>
          </a:p>
          <a:p>
            <a:pPr lvl="1"/>
            <a:r>
              <a:rPr lang="en-US" altLang="ja-JP" dirty="0" smtClean="0"/>
              <a:t>Dec: +41.5° </a:t>
            </a:r>
          </a:p>
          <a:p>
            <a:r>
              <a:rPr kumimoji="1" lang="en-US" altLang="ja-JP" dirty="0" smtClean="0"/>
              <a:t>ALMA</a:t>
            </a:r>
          </a:p>
          <a:p>
            <a:pPr lvl="1"/>
            <a:r>
              <a:rPr lang="en-US" altLang="ja-JP" dirty="0"/>
              <a:t>Latitude: -</a:t>
            </a:r>
            <a:r>
              <a:rPr lang="en-US" altLang="ja-JP" dirty="0" smtClean="0"/>
              <a:t>23.0°</a:t>
            </a:r>
          </a:p>
          <a:p>
            <a:endParaRPr lang="en-US" altLang="ja-JP" dirty="0"/>
          </a:p>
          <a:p>
            <a:r>
              <a:rPr lang="en-US" altLang="ja-JP" dirty="0" smtClean="0"/>
              <a:t> </a:t>
            </a:r>
            <a:r>
              <a:rPr lang="en-US" altLang="ja-JP" dirty="0"/>
              <a:t>NGC </a:t>
            </a:r>
            <a:r>
              <a:rPr lang="en-US" altLang="ja-JP" dirty="0" smtClean="0"/>
              <a:t>1275</a:t>
            </a:r>
            <a:r>
              <a:rPr lang="ja-JP" altLang="en-US" dirty="0"/>
              <a:t> </a:t>
            </a:r>
            <a:r>
              <a:rPr lang="en-US" altLang="ja-JP" dirty="0" smtClean="0"/>
              <a:t>is marginally observable with ALMA</a:t>
            </a:r>
            <a:endParaRPr lang="en-US" altLang="ja-JP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92" y="692696"/>
            <a:ext cx="2808312" cy="217644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593264" y="2968697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NGC 1275 (ESA/NASA)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92" y="3861048"/>
            <a:ext cx="2880320" cy="21602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28184" y="610845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ALMA (ESO)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75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Difference from M 87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28800"/>
            <a:ext cx="4464496" cy="494573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 87 does not have much cold gas</a:t>
            </a:r>
          </a:p>
          <a:p>
            <a:pPr lvl="1"/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mol</a:t>
            </a:r>
            <a:r>
              <a:rPr lang="en-US" altLang="ja-JP" dirty="0" smtClean="0"/>
              <a:t> = 5×10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 M</a:t>
            </a:r>
            <a:r>
              <a:rPr lang="en-US" altLang="ja-JP" baseline="-25000" dirty="0" smtClean="0">
                <a:sym typeface="Mathematica3" panose="00000400000000000000" pitchFamily="2" charset="2"/>
              </a:rPr>
              <a:t></a:t>
            </a:r>
          </a:p>
          <a:p>
            <a:pPr lvl="2"/>
            <a:r>
              <a:rPr lang="en-US" altLang="ja-JP" dirty="0" err="1" smtClean="0"/>
              <a:t>Simionescu</a:t>
            </a:r>
            <a:r>
              <a:rPr lang="en-US" altLang="ja-JP" dirty="0" smtClean="0"/>
              <a:t> et al. (2018)</a:t>
            </a:r>
          </a:p>
          <a:p>
            <a:r>
              <a:rPr kumimoji="1" lang="en-US" altLang="ja-JP" dirty="0" smtClean="0"/>
              <a:t>NGC 1275</a:t>
            </a:r>
          </a:p>
          <a:p>
            <a:pPr lvl="1"/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mol</a:t>
            </a:r>
            <a:r>
              <a:rPr lang="en-US" altLang="ja-JP" dirty="0" smtClean="0"/>
              <a:t> = 1.6×10</a:t>
            </a:r>
            <a:r>
              <a:rPr lang="en-US" altLang="ja-JP" baseline="30000" dirty="0" smtClean="0"/>
              <a:t>10</a:t>
            </a:r>
            <a:r>
              <a:rPr lang="en-US" altLang="ja-JP" dirty="0" smtClean="0"/>
              <a:t> M</a:t>
            </a:r>
            <a:r>
              <a:rPr lang="en-US" altLang="ja-JP" baseline="-25000" dirty="0" smtClean="0">
                <a:sym typeface="Mathematica3" panose="00000400000000000000" pitchFamily="2" charset="2"/>
              </a:rPr>
              <a:t></a:t>
            </a:r>
          </a:p>
          <a:p>
            <a:pPr lvl="2"/>
            <a:r>
              <a:rPr lang="en-US" altLang="ja-JP" dirty="0" smtClean="0"/>
              <a:t>Bridges &amp; Irwin (1998)</a:t>
            </a:r>
            <a:endParaRPr kumimoji="1" lang="en-US" altLang="ja-JP" dirty="0" smtClean="0"/>
          </a:p>
          <a:p>
            <a:r>
              <a:rPr lang="en-US" altLang="ja-JP" dirty="0" smtClean="0"/>
              <a:t>What makes the difference?</a:t>
            </a:r>
          </a:p>
          <a:p>
            <a:pPr lvl="1"/>
            <a:r>
              <a:rPr kumimoji="1" lang="en-US" altLang="ja-JP" dirty="0" smtClean="0"/>
              <a:t>Future study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67922"/>
            <a:ext cx="3978178" cy="415397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012160" y="609329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M87 (</a:t>
            </a:r>
            <a:r>
              <a:rPr lang="en-US" altLang="ja-JP" dirty="0" smtClean="0"/>
              <a:t>NASA)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36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44" y="2204864"/>
            <a:ext cx="4159582" cy="42139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Inner jet-core region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3898776" cy="4945736"/>
          </a:xfrm>
        </p:spPr>
        <p:txBody>
          <a:bodyPr/>
          <a:lstStyle/>
          <a:p>
            <a:r>
              <a:rPr lang="en-US" altLang="ja-JP" dirty="0" err="1"/>
              <a:t>RadioAstron</a:t>
            </a:r>
            <a:r>
              <a:rPr lang="en-US" altLang="ja-JP" dirty="0"/>
              <a:t> space-VLBI </a:t>
            </a:r>
            <a:r>
              <a:rPr lang="en-US" altLang="ja-JP" dirty="0" smtClean="0"/>
              <a:t>mission</a:t>
            </a:r>
          </a:p>
          <a:p>
            <a:pPr lvl="1"/>
            <a:r>
              <a:rPr kumimoji="1" lang="en-US" altLang="ja-JP" dirty="0" smtClean="0"/>
              <a:t>Large initial opening angle (~130</a:t>
            </a:r>
            <a:r>
              <a:rPr kumimoji="1" lang="en-US" altLang="ja-JP" baseline="30000" dirty="0" smtClean="0">
                <a:sym typeface="Mathematica3" panose="00000400000000000000" pitchFamily="2" charset="2"/>
              </a:rPr>
              <a:t></a:t>
            </a:r>
            <a:r>
              <a:rPr kumimoji="1" lang="en-US" altLang="ja-JP" dirty="0" smtClean="0">
                <a:sym typeface="Mathematica3" panose="00000400000000000000" pitchFamily="2" charset="2"/>
              </a:rPr>
              <a:t>)</a:t>
            </a:r>
          </a:p>
          <a:p>
            <a:pPr lvl="2"/>
            <a:r>
              <a:rPr lang="en-US" altLang="ja-JP" dirty="0" smtClean="0"/>
              <a:t>Larger	</a:t>
            </a:r>
            <a:r>
              <a:rPr lang="ja-JP" altLang="en-US" dirty="0"/>
              <a:t> </a:t>
            </a:r>
            <a:r>
              <a:rPr lang="en-US" altLang="ja-JP" dirty="0" smtClean="0"/>
              <a:t>than M87 (~100</a:t>
            </a:r>
            <a:r>
              <a:rPr lang="en-US" altLang="ja-JP" baseline="30000" dirty="0" smtClean="0">
                <a:sym typeface="Mathematica3" panose="00000400000000000000" pitchFamily="2" charset="2"/>
              </a:rPr>
              <a:t>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L</a:t>
            </a:r>
            <a:r>
              <a:rPr lang="en-US" altLang="ja-JP" dirty="0" smtClean="0"/>
              <a:t>imb-brightened structure</a:t>
            </a:r>
          </a:p>
          <a:p>
            <a:r>
              <a:rPr kumimoji="1" lang="en-US" altLang="ja-JP" dirty="0" smtClean="0"/>
              <a:t>From accretion to jet launch</a:t>
            </a:r>
          </a:p>
          <a:p>
            <a:pPr lvl="2"/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5212940" y="2998694"/>
            <a:ext cx="753769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114375" y="299869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0.04 pc</a:t>
            </a:r>
          </a:p>
          <a:p>
            <a:r>
              <a:rPr kumimoji="1" lang="en-US" altLang="ja-JP" dirty="0" smtClean="0"/>
              <a:t>360 </a:t>
            </a:r>
            <a:r>
              <a:rPr kumimoji="1" lang="en-US" altLang="ja-JP" i="1" dirty="0" err="1" smtClean="0"/>
              <a:t>r</a:t>
            </a:r>
            <a:r>
              <a:rPr kumimoji="1" lang="en-US" altLang="ja-JP" baseline="-25000" dirty="0" err="1" smtClean="0"/>
              <a:t>g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6096" y="6300029"/>
            <a:ext cx="26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Giovannini</a:t>
            </a:r>
            <a:r>
              <a:rPr lang="en-US" altLang="ja-JP" dirty="0" smtClean="0"/>
              <a:t> </a:t>
            </a:r>
            <a:r>
              <a:rPr lang="en-US" altLang="ja-JP" dirty="0"/>
              <a:t>et al. (2018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54189" y="303586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Core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5589824" y="4566067"/>
            <a:ext cx="306381" cy="911508"/>
          </a:xfrm>
          <a:prstGeom prst="straightConnector1">
            <a:avLst/>
          </a:prstGeom>
          <a:ln w="920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6246948" y="4797152"/>
            <a:ext cx="316678" cy="936104"/>
          </a:xfrm>
          <a:prstGeom prst="straightConnector1">
            <a:avLst/>
          </a:prstGeom>
          <a:ln w="920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6903685" y="5021821"/>
            <a:ext cx="283094" cy="927459"/>
          </a:xfrm>
          <a:prstGeom prst="straightConnector1">
            <a:avLst/>
          </a:prstGeom>
          <a:ln w="920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405287" y="439818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Jet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20" name="直線コネクタ 19"/>
          <p:cNvCxnSpPr>
            <a:endCxn id="9" idx="1"/>
          </p:cNvCxnSpPr>
          <p:nvPr/>
        </p:nvCxnSpPr>
        <p:spPr>
          <a:xfrm flipV="1">
            <a:off x="6246948" y="3220526"/>
            <a:ext cx="407241" cy="101333"/>
          </a:xfrm>
          <a:prstGeom prst="line">
            <a:avLst/>
          </a:prstGeom>
          <a:ln w="22225">
            <a:solidFill>
              <a:srgbClr val="FFFF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243177" y="3271193"/>
            <a:ext cx="482217" cy="579827"/>
          </a:xfrm>
          <a:prstGeom prst="line">
            <a:avLst/>
          </a:prstGeom>
          <a:ln w="22225">
            <a:solidFill>
              <a:srgbClr val="FFFF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827483" y="1797183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NGC 1275 center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83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From archival </a:t>
            </a:r>
            <a:r>
              <a:rPr lang="en-US" altLang="ja-JP" dirty="0"/>
              <a:t>data </a:t>
            </a:r>
            <a:r>
              <a:rPr lang="en-US" altLang="ja-JP" dirty="0" smtClean="0"/>
              <a:t>of VLBA, we discovered the new counterjet of 3C84 in NGC 1275</a:t>
            </a:r>
          </a:p>
          <a:p>
            <a:pPr lvl="1"/>
            <a:r>
              <a:rPr kumimoji="1" lang="en-US" altLang="ja-JP" dirty="0" smtClean="0"/>
              <a:t>Associated with the AGN activities since 2005</a:t>
            </a:r>
          </a:p>
          <a:p>
            <a:r>
              <a:rPr lang="en-US" altLang="ja-JP" dirty="0" smtClean="0"/>
              <a:t>Jet inclination angle</a:t>
            </a:r>
          </a:p>
          <a:p>
            <a:pPr lvl="1"/>
            <a:r>
              <a:rPr kumimoji="1" lang="en-US" altLang="ja-JP" dirty="0" smtClean="0"/>
              <a:t>Relatively large (</a:t>
            </a:r>
            <a:r>
              <a:rPr lang="el-GR" altLang="ja-JP" i="1" dirty="0"/>
              <a:t>θ</a:t>
            </a:r>
            <a:r>
              <a:rPr lang="el-GR" altLang="ja-JP" dirty="0"/>
              <a:t> = </a:t>
            </a:r>
            <a:r>
              <a:rPr lang="el-GR" altLang="ja-JP" dirty="0" smtClean="0"/>
              <a:t>65</a:t>
            </a:r>
            <a:r>
              <a:rPr lang="el-GR" altLang="ja-JP" dirty="0" smtClean="0">
                <a:sym typeface="Mathematica3" panose="00000400000000000000" pitchFamily="2" charset="2"/>
              </a:rPr>
              <a:t></a:t>
            </a:r>
            <a:r>
              <a:rPr lang="el-GR" altLang="ja-JP" dirty="0" smtClean="0"/>
              <a:t>±16</a:t>
            </a:r>
            <a:r>
              <a:rPr lang="el-GR" altLang="ja-JP" dirty="0" smtClean="0">
                <a:sym typeface="Mathematica3" panose="00000400000000000000" pitchFamily="2" charset="2"/>
              </a:rPr>
              <a:t></a:t>
            </a:r>
            <a:r>
              <a:rPr lang="en-US" altLang="ja-JP" dirty="0" smtClean="0">
                <a:sym typeface="Mathematica3" panose="00000400000000000000" pitchFamily="2" charset="2"/>
              </a:rPr>
              <a:t>)</a:t>
            </a:r>
          </a:p>
          <a:p>
            <a:pPr lvl="1"/>
            <a:r>
              <a:rPr lang="en-US" altLang="ja-JP" dirty="0" smtClean="0">
                <a:sym typeface="Mathematica3" panose="00000400000000000000" pitchFamily="2" charset="2"/>
              </a:rPr>
              <a:t>Constrain γ-ray emission models</a:t>
            </a:r>
          </a:p>
          <a:p>
            <a:r>
              <a:rPr lang="en-US" altLang="ja-JP" dirty="0" smtClean="0">
                <a:sym typeface="Mathematica3" panose="00000400000000000000" pitchFamily="2" charset="2"/>
              </a:rPr>
              <a:t>Absorption of the counter jet (N1</a:t>
            </a:r>
            <a:r>
              <a:rPr lang="en-US" altLang="ja-JP" dirty="0">
                <a:sym typeface="Mathematica3" panose="00000400000000000000" pitchFamily="2" charset="2"/>
              </a:rPr>
              <a:t>) </a:t>
            </a:r>
            <a:r>
              <a:rPr lang="en-US" altLang="ja-JP" dirty="0" smtClean="0">
                <a:sym typeface="Mathematica3" panose="00000400000000000000" pitchFamily="2" charset="2"/>
              </a:rPr>
              <a:t>by the </a:t>
            </a:r>
            <a:r>
              <a:rPr lang="en-US" altLang="ja-JP" dirty="0" err="1" smtClean="0">
                <a:sym typeface="Mathematica3" panose="00000400000000000000" pitchFamily="2" charset="2"/>
              </a:rPr>
              <a:t>cirum</a:t>
            </a:r>
            <a:r>
              <a:rPr lang="en-US" altLang="ja-JP" dirty="0" smtClean="0">
                <a:sym typeface="Mathematica3" panose="00000400000000000000" pitchFamily="2" charset="2"/>
              </a:rPr>
              <a:t>-nuclear disk</a:t>
            </a:r>
          </a:p>
          <a:p>
            <a:pPr lvl="1"/>
            <a:r>
              <a:rPr lang="en-US" altLang="ja-JP" dirty="0" smtClean="0">
                <a:sym typeface="Mathematica3" panose="00000400000000000000" pitchFamily="2" charset="2"/>
              </a:rPr>
              <a:t>Density 10</a:t>
            </a:r>
            <a:r>
              <a:rPr lang="en-US" altLang="ja-JP" baseline="30000" dirty="0" smtClean="0">
                <a:sym typeface="Mathematica3" panose="00000400000000000000" pitchFamily="2" charset="2"/>
              </a:rPr>
              <a:t>5</a:t>
            </a:r>
            <a:r>
              <a:rPr lang="en-US" altLang="ja-JP" dirty="0" smtClean="0">
                <a:sym typeface="Mathematica3" panose="00000400000000000000" pitchFamily="2" charset="2"/>
              </a:rPr>
              <a:t> cm</a:t>
            </a:r>
            <a:r>
              <a:rPr lang="en-US" altLang="ja-JP" baseline="30000" dirty="0" smtClean="0">
                <a:sym typeface="Mathematica3" panose="00000400000000000000" pitchFamily="2" charset="2"/>
              </a:rPr>
              <a:t>-3</a:t>
            </a:r>
          </a:p>
          <a:p>
            <a:pPr lvl="1"/>
            <a:r>
              <a:rPr lang="en-US" altLang="ja-JP" dirty="0" smtClean="0">
                <a:sym typeface="Mathematica3" panose="00000400000000000000" pitchFamily="2" charset="2"/>
              </a:rPr>
              <a:t>Probably inhomogeneous</a:t>
            </a:r>
            <a:endParaRPr lang="en-US" altLang="ja-JP" baseline="30000" dirty="0" smtClean="0">
              <a:sym typeface="Mathematica3" panose="00000400000000000000" pitchFamily="2" charset="2"/>
            </a:endParaRPr>
          </a:p>
          <a:p>
            <a:pPr lvl="1"/>
            <a:r>
              <a:rPr lang="en-US" altLang="ja-JP" dirty="0" smtClean="0">
                <a:sym typeface="Mathematica3" panose="00000400000000000000" pitchFamily="2" charset="2"/>
              </a:rPr>
              <a:t>The disk has a power-law structure</a:t>
            </a:r>
          </a:p>
          <a:p>
            <a:pPr lvl="1"/>
            <a:endParaRPr lang="el-GR" altLang="ja-JP" dirty="0"/>
          </a:p>
          <a:p>
            <a:pPr lvl="1"/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05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Environment around the jet </a:t>
            </a:r>
            <a:r>
              <a:rPr lang="en-US" altLang="ja-JP" dirty="0" smtClean="0"/>
              <a:t>head</a:t>
            </a:r>
          </a:p>
          <a:p>
            <a:pPr lvl="1"/>
            <a:r>
              <a:rPr lang="en-US" altLang="ja-JP" dirty="0" smtClean="0"/>
              <a:t>Density ~8 cm</a:t>
            </a:r>
            <a:r>
              <a:rPr lang="en-US" altLang="ja-JP" baseline="30000" dirty="0" smtClean="0"/>
              <a:t>-3</a:t>
            </a:r>
          </a:p>
          <a:p>
            <a:r>
              <a:rPr lang="en-US" altLang="ja-JP" dirty="0" smtClean="0"/>
              <a:t>Mysterious structure observed in the 1990s</a:t>
            </a:r>
          </a:p>
          <a:p>
            <a:pPr lvl="1"/>
            <a:r>
              <a:rPr lang="en-US" altLang="ja-JP" dirty="0" smtClean="0"/>
              <a:t>A hole in the disk?</a:t>
            </a:r>
          </a:p>
          <a:p>
            <a:r>
              <a:rPr lang="en-US" altLang="ja-JP" dirty="0" smtClean="0"/>
              <a:t>Polarization at the hot spot has been recognized since 2015</a:t>
            </a:r>
          </a:p>
          <a:p>
            <a:pPr lvl="1"/>
            <a:r>
              <a:rPr lang="en-US" altLang="ja-JP" dirty="0" smtClean="0"/>
              <a:t>Maybe evidence of a clumpy accretion flow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0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Nearby AGNs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Nearby AGNs are important targets to study their innermost structures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Sagittarius A* (</a:t>
            </a:r>
            <a:r>
              <a:rPr lang="en-US" altLang="ja-JP" dirty="0" smtClean="0"/>
              <a:t>~ 8 kpc)</a:t>
            </a:r>
          </a:p>
          <a:p>
            <a:pPr lvl="2"/>
            <a:r>
              <a:rPr lang="en-US" altLang="ja-JP" dirty="0" smtClean="0"/>
              <a:t>Almost inactive </a:t>
            </a:r>
            <a:endParaRPr kumimoji="1" lang="en-US" altLang="ja-JP" dirty="0" smtClean="0"/>
          </a:p>
          <a:p>
            <a:r>
              <a:rPr lang="en-US" altLang="ja-JP" dirty="0" smtClean="0"/>
              <a:t>Extragalactic</a:t>
            </a:r>
          </a:p>
          <a:p>
            <a:pPr lvl="1"/>
            <a:r>
              <a:rPr kumimoji="1" lang="en-US" altLang="ja-JP" dirty="0" smtClean="0"/>
              <a:t>M87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= 0.004233)</a:t>
            </a:r>
          </a:p>
          <a:p>
            <a:pPr lvl="2"/>
            <a:r>
              <a:rPr kumimoji="1" lang="en-US" altLang="ja-JP" dirty="0" smtClean="0"/>
              <a:t>Weak activity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NGC 1275: (</a:t>
            </a:r>
            <a:r>
              <a:rPr lang="en-US" altLang="ja-JP" i="1" dirty="0" smtClean="0">
                <a:solidFill>
                  <a:srgbClr val="FF0000"/>
                </a:solidFill>
              </a:rPr>
              <a:t>z</a:t>
            </a:r>
            <a:r>
              <a:rPr lang="en-US" altLang="ja-JP" dirty="0" smtClean="0">
                <a:solidFill>
                  <a:srgbClr val="FF0000"/>
                </a:solidFill>
              </a:rPr>
              <a:t> = 0.017559)</a:t>
            </a:r>
          </a:p>
          <a:p>
            <a:pPr lvl="2"/>
            <a:r>
              <a:rPr kumimoji="1" lang="en-US" altLang="ja-JP" dirty="0" smtClean="0"/>
              <a:t>Moderate activity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0928"/>
            <a:ext cx="2594278" cy="270891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444208" y="5647183"/>
            <a:ext cx="156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M87 (</a:t>
            </a:r>
            <a:r>
              <a:rPr lang="en-US" altLang="ja-JP" dirty="0" smtClean="0"/>
              <a:t>NASA)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85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We are now analyzing ALMA data</a:t>
            </a:r>
          </a:p>
          <a:p>
            <a:pPr lvl="1"/>
            <a:r>
              <a:rPr lang="en-US" altLang="ja-JP" dirty="0" smtClean="0"/>
              <a:t>Rotation of cold gas has been observed</a:t>
            </a:r>
          </a:p>
          <a:p>
            <a:pPr lvl="2"/>
            <a:r>
              <a:rPr lang="en-US" altLang="ja-JP" dirty="0" smtClean="0"/>
              <a:t>Cold gas disk</a:t>
            </a:r>
          </a:p>
          <a:p>
            <a:pPr lvl="1"/>
            <a:r>
              <a:rPr lang="en-US" altLang="ja-JP" dirty="0" smtClean="0"/>
              <a:t>Hopefully, we will detect cold gas disk inside the conventional Bondi radius</a:t>
            </a:r>
          </a:p>
          <a:p>
            <a:pPr lvl="2"/>
            <a:r>
              <a:rPr lang="en-US" altLang="ja-JP" dirty="0" smtClean="0"/>
              <a:t>Evidence of cold gas accretion</a:t>
            </a:r>
          </a:p>
          <a:p>
            <a:pPr lvl="2"/>
            <a:r>
              <a:rPr lang="en-US" altLang="ja-JP" dirty="0" smtClean="0"/>
              <a:t>Cold gas accretion may be dominant over hot gas accretion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86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NGC 1275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r>
              <a:rPr kumimoji="1" lang="en-US" altLang="ja-JP" dirty="0" smtClean="0"/>
              <a:t>NGC 1275 is located at the center of the Perseus </a:t>
            </a:r>
            <a:r>
              <a:rPr kumimoji="1" lang="en-US" altLang="ja-JP" smtClean="0"/>
              <a:t>cluster </a:t>
            </a:r>
          </a:p>
          <a:p>
            <a:r>
              <a:rPr kumimoji="1" lang="en-US" altLang="ja-JP" smtClean="0"/>
              <a:t>The </a:t>
            </a:r>
            <a:r>
              <a:rPr kumimoji="1" lang="en-US" altLang="ja-JP" dirty="0" smtClean="0"/>
              <a:t>galaxy has an AGN (3C84)</a:t>
            </a:r>
          </a:p>
          <a:p>
            <a:pPr lvl="1"/>
            <a:r>
              <a:rPr lang="en-US" altLang="ja-JP" dirty="0" smtClean="0"/>
              <a:t>The AGN seems to be heating the cluster core</a:t>
            </a:r>
          </a:p>
          <a:p>
            <a:pPr lvl="2"/>
            <a:r>
              <a:rPr kumimoji="1" lang="en-US" altLang="ja-JP" dirty="0" smtClean="0"/>
              <a:t>But it does not create strong turbulence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90" y="3559504"/>
            <a:ext cx="2375162" cy="20871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52728" y="5942275"/>
            <a:ext cx="217880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dirty="0" smtClean="0"/>
              <a:t>Chandra image of the</a:t>
            </a:r>
          </a:p>
          <a:p>
            <a:r>
              <a:rPr lang="en-US" altLang="ja-JP" sz="1350" dirty="0"/>
              <a:t>c</a:t>
            </a:r>
            <a:r>
              <a:rPr lang="en-US" altLang="ja-JP" sz="1350" dirty="0" smtClean="0"/>
              <a:t>ore </a:t>
            </a:r>
            <a:r>
              <a:rPr lang="en-US" altLang="ja-JP" sz="1350" dirty="0"/>
              <a:t>of the </a:t>
            </a:r>
            <a:r>
              <a:rPr lang="en-US" altLang="ja-JP" sz="1350" dirty="0" smtClean="0"/>
              <a:t>Perseus cluster</a:t>
            </a:r>
            <a:endParaRPr lang="en-US" altLang="ja-JP" sz="1350" dirty="0"/>
          </a:p>
          <a:p>
            <a:r>
              <a:rPr lang="en-US" altLang="ja-JP" sz="1350" dirty="0"/>
              <a:t>(Fabian et al. 2008)</a:t>
            </a:r>
            <a:endParaRPr lang="ja-JP" altLang="en-US" sz="135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02330" y="5585106"/>
            <a:ext cx="9348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dirty="0"/>
              <a:t>~ 100 kpc</a:t>
            </a:r>
            <a:endParaRPr lang="ja-JP" altLang="en-US" sz="1350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521026"/>
            <a:ext cx="4547916" cy="236416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92080" y="6029989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Hitomi Collaboration (2016)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195736" y="4149080"/>
            <a:ext cx="216024" cy="288032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620548" y="386531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AGN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Supermassive black hole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NGC 1275 has a black hole with the mass of  ~10</a:t>
            </a:r>
            <a:r>
              <a:rPr kumimoji="1" lang="en-US" altLang="ja-JP" baseline="30000" dirty="0" smtClean="0"/>
              <a:t>9</a:t>
            </a:r>
            <a:r>
              <a:rPr kumimoji="1" lang="en-US" altLang="ja-JP" dirty="0" smtClean="0"/>
              <a:t> M</a:t>
            </a:r>
            <a:r>
              <a:rPr kumimoji="1" lang="en-US" altLang="ja-JP" baseline="-25000" dirty="0" smtClean="0">
                <a:sym typeface="Mathematica3" panose="00000400000000000000" pitchFamily="2" charset="2"/>
              </a:rPr>
              <a:t></a:t>
            </a:r>
            <a:r>
              <a:rPr kumimoji="1" lang="en-US" altLang="ja-JP" dirty="0" smtClean="0"/>
              <a:t> (</a:t>
            </a:r>
            <a:r>
              <a:rPr lang="en-US" altLang="ja-JP" dirty="0" err="1" smtClean="0"/>
              <a:t>Scharwächter</a:t>
            </a:r>
            <a:r>
              <a:rPr lang="en-US" altLang="ja-JP" dirty="0" smtClean="0"/>
              <a:t> et al. 2013)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luminosity is about 0.4% of the </a:t>
            </a:r>
            <a:r>
              <a:rPr lang="en-US" altLang="ja-JP" dirty="0" smtClean="0"/>
              <a:t>Eddington luminosity</a:t>
            </a:r>
          </a:p>
          <a:p>
            <a:pPr lvl="1"/>
            <a:r>
              <a:rPr kumimoji="1" lang="en-US" altLang="ja-JP" dirty="0" smtClean="0"/>
              <a:t>The accretion flow </a:t>
            </a:r>
            <a:r>
              <a:rPr kumimoji="1" lang="en-US" altLang="ja-JP" smtClean="0"/>
              <a:t>is thought </a:t>
            </a:r>
            <a:r>
              <a:rPr kumimoji="1" lang="en-US" altLang="ja-JP" dirty="0" smtClean="0"/>
              <a:t>to be RIAF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36912"/>
            <a:ext cx="3143411" cy="235273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2483768" y="4509120"/>
            <a:ext cx="851625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465387" y="413978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400 pc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70918" y="3455337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velocity map</a:t>
            </a:r>
          </a:p>
          <a:p>
            <a:r>
              <a:rPr lang="en-US" altLang="ja-JP" dirty="0"/>
              <a:t>(</a:t>
            </a:r>
            <a:r>
              <a:rPr lang="en-US" altLang="ja-JP" dirty="0" err="1"/>
              <a:t>Scharwächter</a:t>
            </a:r>
            <a:r>
              <a:rPr lang="en-US" altLang="ja-JP" dirty="0"/>
              <a:t> et al. 2013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99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25527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Jet activities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560" y="1044762"/>
            <a:ext cx="8229600" cy="5377784"/>
          </a:xfrm>
        </p:spPr>
        <p:txBody>
          <a:bodyPr/>
          <a:lstStyle/>
          <a:p>
            <a:r>
              <a:rPr kumimoji="1" lang="en-US" altLang="ja-JP" dirty="0" smtClean="0"/>
              <a:t>3C 84 shows intermittent activities</a:t>
            </a:r>
          </a:p>
          <a:p>
            <a:pPr lvl="1"/>
            <a:r>
              <a:rPr lang="en-US" altLang="ja-JP" dirty="0" smtClean="0"/>
              <a:t>Jets on the scale of ~8 pc (outer jets)</a:t>
            </a:r>
          </a:p>
          <a:p>
            <a:pPr lvl="2"/>
            <a:r>
              <a:rPr lang="en-US" altLang="ja-JP" dirty="0" smtClean="0"/>
              <a:t>Jet extension: </a:t>
            </a:r>
            <a:r>
              <a:rPr lang="en-US" altLang="ja-JP" i="1" dirty="0" smtClean="0"/>
              <a:t>v</a:t>
            </a:r>
            <a:r>
              <a:rPr lang="en-US" altLang="ja-JP" dirty="0" smtClean="0"/>
              <a:t> ~ 0.3 </a:t>
            </a:r>
            <a:r>
              <a:rPr lang="en-US" altLang="ja-JP" i="1" dirty="0" smtClean="0"/>
              <a:t>c</a:t>
            </a:r>
          </a:p>
          <a:p>
            <a:pPr lvl="2"/>
            <a:r>
              <a:rPr lang="en-US" altLang="ja-JP" dirty="0" smtClean="0"/>
              <a:t>These jets launched in ~1959</a:t>
            </a:r>
          </a:p>
          <a:p>
            <a:pPr lvl="3"/>
            <a:r>
              <a:rPr lang="en-US" altLang="ja-JP" sz="1800" dirty="0" smtClean="0"/>
              <a:t>e.g. Walker </a:t>
            </a:r>
            <a:r>
              <a:rPr lang="en-US" altLang="ja-JP" sz="1800" dirty="0"/>
              <a:t>et al. (1994), Vermeulen et al. (1994)</a:t>
            </a:r>
          </a:p>
          <a:p>
            <a:pPr lvl="3"/>
            <a:endParaRPr kumimoji="1" lang="en-US" altLang="ja-JP" dirty="0" smtClean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56388" y="3175363"/>
            <a:ext cx="3960106" cy="3582630"/>
            <a:chOff x="5011416" y="3184278"/>
            <a:chExt cx="3960106" cy="358263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011416" y="6259077"/>
              <a:ext cx="317907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dirty="0" smtClean="0"/>
                <a:t>Asada et al. (2006)</a:t>
              </a:r>
            </a:p>
            <a:p>
              <a:r>
                <a:rPr lang="en-US" altLang="ja-JP" sz="1350" dirty="0" smtClean="0"/>
                <a:t>Fujita, Kawakatu, Shlosman, Ito (2015)</a:t>
              </a:r>
              <a:endParaRPr lang="ja-JP" altLang="en-US" sz="1350" dirty="0"/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7211" y="3184278"/>
              <a:ext cx="2160240" cy="307962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 rot="16200000">
              <a:off x="4594663" y="4549122"/>
              <a:ext cx="1518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distance (mas)</a:t>
              </a:r>
              <a:endParaRPr kumimoji="1" lang="ja-JP" altLang="en-US" sz="16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509667" y="4264399"/>
              <a:ext cx="1461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3C84</a:t>
              </a:r>
            </a:p>
            <a:p>
              <a:r>
                <a:rPr kumimoji="1" lang="en-US" altLang="ja-JP" sz="1600" dirty="0" smtClean="0"/>
                <a:t>(VSOP 5GHz)</a:t>
              </a:r>
              <a:endParaRPr kumimoji="1" lang="ja-JP" altLang="en-US" sz="1600" dirty="0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6897371" y="5886740"/>
              <a:ext cx="50405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6897371" y="559023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2 pc</a:t>
              </a:r>
              <a:endParaRPr kumimoji="1" lang="ja-JP" altLang="en-US" sz="1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041387" y="4852354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Jet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34334" y="3258543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Counterjet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327429" y="3433673"/>
            <a:ext cx="4576956" cy="3341600"/>
            <a:chOff x="434460" y="3273534"/>
            <a:chExt cx="4576956" cy="334160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460" y="3526388"/>
              <a:ext cx="4576956" cy="290408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735784" y="6245802"/>
              <a:ext cx="2209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Dutson</a:t>
              </a:r>
              <a:r>
                <a:rPr lang="en-US" altLang="ja-JP" dirty="0" smtClean="0"/>
                <a:t> et al. (2014)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907704" y="3273534"/>
              <a:ext cx="1438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Light curves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258979" y="4694934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γ-rays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863421" y="5571199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Radio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13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New jet activates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 new southern jet (~1 pc) was recently discovered inside the old outer jet</a:t>
            </a:r>
          </a:p>
          <a:p>
            <a:pPr lvl="1"/>
            <a:r>
              <a:rPr lang="en-US" altLang="ja-JP" dirty="0" smtClean="0"/>
              <a:t>AGN activities since 2005</a:t>
            </a:r>
          </a:p>
          <a:p>
            <a:pPr lvl="2"/>
            <a:r>
              <a:rPr lang="en-US" altLang="ja-JP" dirty="0" smtClean="0"/>
              <a:t>Increase of γ-ray flux</a:t>
            </a:r>
          </a:p>
          <a:p>
            <a:pPr lvl="2"/>
            <a:r>
              <a:rPr lang="en-US" altLang="ja-JP" dirty="0" smtClean="0"/>
              <a:t>Jet extension: </a:t>
            </a:r>
            <a:r>
              <a:rPr lang="en-US" altLang="ja-JP" i="1" dirty="0" smtClean="0"/>
              <a:t>v</a:t>
            </a:r>
            <a:r>
              <a:rPr lang="en-US" altLang="ja-JP" dirty="0" smtClean="0"/>
              <a:t> ~ 0.2-0.3 </a:t>
            </a:r>
            <a:r>
              <a:rPr lang="en-US" altLang="ja-JP" i="1" dirty="0" smtClean="0"/>
              <a:t>c</a:t>
            </a:r>
          </a:p>
          <a:p>
            <a:pPr lvl="3"/>
            <a:r>
              <a:rPr lang="en-US" altLang="ja-JP" dirty="0"/>
              <a:t>e.g. Nagai et al. (2010), </a:t>
            </a:r>
            <a:r>
              <a:rPr lang="en-US" altLang="ja-JP" dirty="0" smtClean="0"/>
              <a:t>   		                                        Suzuki et al. (2012)</a:t>
            </a:r>
          </a:p>
          <a:p>
            <a:pPr lvl="1"/>
            <a:r>
              <a:rPr kumimoji="1" lang="en-US" altLang="ja-JP" dirty="0" smtClean="0"/>
              <a:t>However, the counterjet had                                    not been identified</a:t>
            </a:r>
            <a:endParaRPr lang="en-US" altLang="ja-JP" dirty="0"/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We report the discovery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0" y="3428906"/>
            <a:ext cx="2882656" cy="3123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59998" y="2472532"/>
            <a:ext cx="2113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VLBA 43 GHz</a:t>
            </a:r>
          </a:p>
          <a:p>
            <a:r>
              <a:rPr lang="en-US" altLang="ja-JP" dirty="0" smtClean="0"/>
              <a:t>Jan. 24, 2013</a:t>
            </a:r>
            <a:endParaRPr kumimoji="1" lang="en-US" altLang="ja-JP" dirty="0" smtClean="0"/>
          </a:p>
          <a:p>
            <a:r>
              <a:rPr lang="en-US" altLang="ja-JP" dirty="0" smtClean="0"/>
              <a:t>(Nagai et al. 2014)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16538" y="401132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rgbClr val="FFFF00"/>
                </a:solidFill>
              </a:rPr>
              <a:t>Core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47301" y="5739517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Southern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Jet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516216" y="4221088"/>
            <a:ext cx="0" cy="180020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516216" y="439181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1pc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Our observations</a:t>
            </a:r>
            <a:br>
              <a:rPr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59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22225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14700</TotalTime>
  <Words>2084</Words>
  <Application>Microsoft Office PowerPoint</Application>
  <PresentationFormat>画面に合わせる (4:3)</PresentationFormat>
  <Paragraphs>406</Paragraphs>
  <Slides>40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50" baseType="lpstr">
      <vt:lpstr>Mathematica3</vt:lpstr>
      <vt:lpstr>HG明朝B</vt:lpstr>
      <vt:lpstr>ＭＳ Ｐゴシック</vt:lpstr>
      <vt:lpstr>Wingdings 2</vt:lpstr>
      <vt:lpstr>Trebuchet MS</vt:lpstr>
      <vt:lpstr>HGｺﾞｼｯｸM</vt:lpstr>
      <vt:lpstr>Georgia</vt:lpstr>
      <vt:lpstr>Arial</vt:lpstr>
      <vt:lpstr>Calibri</vt:lpstr>
      <vt:lpstr>アーバン</vt:lpstr>
      <vt:lpstr>Newborn Jets in NGC 1275 </vt:lpstr>
      <vt:lpstr>Contents</vt:lpstr>
      <vt:lpstr>Introduction</vt:lpstr>
      <vt:lpstr>Nearby AGNs</vt:lpstr>
      <vt:lpstr>NGC 1275</vt:lpstr>
      <vt:lpstr>Supermassive black hole</vt:lpstr>
      <vt:lpstr>Jet activities</vt:lpstr>
      <vt:lpstr>New jet activates</vt:lpstr>
      <vt:lpstr>Our observations </vt:lpstr>
      <vt:lpstr>Counter jet</vt:lpstr>
      <vt:lpstr>Observations</vt:lpstr>
      <vt:lpstr>Detection of the counterjet (N1)</vt:lpstr>
      <vt:lpstr>Counterjet</vt:lpstr>
      <vt:lpstr>Inclination angle</vt:lpstr>
      <vt:lpstr>Inclination angle</vt:lpstr>
      <vt:lpstr>Implications</vt:lpstr>
      <vt:lpstr>Origin of the non-thermal emissions</vt:lpstr>
      <vt:lpstr>However</vt:lpstr>
      <vt:lpstr>Absorption</vt:lpstr>
      <vt:lpstr>Absorption</vt:lpstr>
      <vt:lpstr>Results</vt:lpstr>
      <vt:lpstr>Disk structure</vt:lpstr>
      <vt:lpstr>Environment around the jet head</vt:lpstr>
      <vt:lpstr>Are we right? </vt:lpstr>
      <vt:lpstr>Very recent observations</vt:lpstr>
      <vt:lpstr>Polarization</vt:lpstr>
      <vt:lpstr>Polarization</vt:lpstr>
      <vt:lpstr>Previous observations</vt:lpstr>
      <vt:lpstr>Model 1</vt:lpstr>
      <vt:lpstr>Model 2</vt:lpstr>
      <vt:lpstr>Model 3</vt:lpstr>
      <vt:lpstr>Inhomogeneous gas accretion</vt:lpstr>
      <vt:lpstr>Inhomogeneous gas accretion</vt:lpstr>
      <vt:lpstr>ALMA observations (preliminary)</vt:lpstr>
      <vt:lpstr>NGC 1275 and ALMA</vt:lpstr>
      <vt:lpstr>Difference from M 87</vt:lpstr>
      <vt:lpstr>Inner jet-core region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Cosmic-Ray Streaming による 銀河団の加熱</dc:title>
  <dc:creator>fujita</dc:creator>
  <cp:lastModifiedBy>藤田 裕</cp:lastModifiedBy>
  <cp:revision>971</cp:revision>
  <dcterms:created xsi:type="dcterms:W3CDTF">2011-05-09T05:29:52Z</dcterms:created>
  <dcterms:modified xsi:type="dcterms:W3CDTF">2018-05-14T08:05:25Z</dcterms:modified>
</cp:coreProperties>
</file>