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mp4" ContentType="video/unknown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4" r:id="rId2"/>
    <p:sldId id="316" r:id="rId3"/>
    <p:sldId id="310" r:id="rId4"/>
    <p:sldId id="324" r:id="rId5"/>
    <p:sldId id="311" r:id="rId6"/>
    <p:sldId id="322" r:id="rId7"/>
    <p:sldId id="354" r:id="rId8"/>
    <p:sldId id="318" r:id="rId9"/>
    <p:sldId id="327" r:id="rId10"/>
    <p:sldId id="355" r:id="rId11"/>
    <p:sldId id="346" r:id="rId12"/>
    <p:sldId id="344" r:id="rId13"/>
    <p:sldId id="332" r:id="rId14"/>
    <p:sldId id="341" r:id="rId15"/>
    <p:sldId id="348" r:id="rId16"/>
    <p:sldId id="326" r:id="rId17"/>
    <p:sldId id="334" r:id="rId18"/>
    <p:sldId id="290" r:id="rId19"/>
    <p:sldId id="304" r:id="rId20"/>
    <p:sldId id="336" r:id="rId21"/>
    <p:sldId id="338" r:id="rId22"/>
    <p:sldId id="352" r:id="rId23"/>
    <p:sldId id="335" r:id="rId24"/>
    <p:sldId id="351" r:id="rId25"/>
    <p:sldId id="349" r:id="rId26"/>
    <p:sldId id="343" r:id="rId27"/>
    <p:sldId id="275" r:id="rId28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CD5B5"/>
    <a:srgbClr val="FFCC66"/>
    <a:srgbClr val="FFE005"/>
    <a:srgbClr val="FFEF04"/>
    <a:srgbClr val="FFCA07"/>
    <a:srgbClr val="FFBB0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458" autoAdjust="0"/>
    <p:restoredTop sz="86464" autoAdjust="0"/>
  </p:normalViewPr>
  <p:slideViewPr>
    <p:cSldViewPr snapToGrid="0">
      <p:cViewPr varScale="1">
        <p:scale>
          <a:sx n="79" d="100"/>
          <a:sy n="79" d="100"/>
        </p:scale>
        <p:origin x="-120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 snapToGrid="0">
      <p:cViewPr varScale="1">
        <p:scale>
          <a:sx n="80" d="100"/>
          <a:sy n="80" d="100"/>
        </p:scale>
        <p:origin x="-280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CB7091-5A16-4D48-BCA3-C819197A4501}" type="datetimeFigureOut">
              <a:rPr lang="en-US"/>
              <a:pPr>
                <a:defRPr/>
              </a:pPr>
              <a:t>5/14/18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E8CDD3-A1FA-A84A-A0E3-CB60D68DF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6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fld id="{7541FEAD-5A13-ED43-B698-36A77B0E0B59}" type="datetimeFigureOut">
              <a:rPr lang="he-IL"/>
              <a:pPr>
                <a:defRPr/>
              </a:pPr>
              <a:t>5/14/18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fld id="{2C82EF54-6354-5545-B528-FB93E30C24A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6254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155781-AF21-744F-B9D7-FEE944F57FF4}" type="slidenum">
              <a:rPr lang="he-IL" sz="1200">
                <a:cs typeface="Arial" charset="0"/>
              </a:rPr>
              <a:pPr/>
              <a:t>1</a:t>
            </a:fld>
            <a:endParaRPr lang="he-IL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325BA8-5721-5642-879C-767E78DD1242}" type="slidenum">
              <a:rPr lang="he-IL" sz="1200">
                <a:cs typeface="Arial" charset="0"/>
              </a:rPr>
              <a:pPr/>
              <a:t>5</a:t>
            </a:fld>
            <a:endParaRPr lang="he-IL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DA46-B910-7B48-B667-633AB099DE8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1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A479-37B9-734A-AE0F-FC68C2D5A50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5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59859-3B45-8145-8584-289A820687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7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321F4-3C1D-AC44-829E-5F914114633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4A83-54F0-C74B-89A9-EA1D46F9482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7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A552-A755-B54E-86F8-B0257F0F39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5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2D265-5FEB-FB4A-8E88-6FC949FD052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5207-0036-E34F-9CA7-DED256040BE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A0112-C617-1848-94D7-7C7EAC374DB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1009-0D81-314A-A2DF-71ACE58C53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0FDF-16D6-BB47-8669-5C36346A3B8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tx1">
              <a:lumMod val="75000"/>
              <a:lumOff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cs typeface="Times New Roman" charset="0"/>
              </a:defRPr>
            </a:lvl1pPr>
          </a:lstStyle>
          <a:p>
            <a:pPr>
              <a:defRPr/>
            </a:pPr>
            <a:fld id="{D4167FE6-713F-2042-89EB-1F2C22B87E1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charset="0"/>
          <a:ea typeface="ＭＳ Ｐゴシック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charset="0"/>
          <a:ea typeface="ＭＳ Ｐゴシック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0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22.bin"/><Relationship Id="rId5" Type="http://schemas.openxmlformats.org/officeDocument/2006/relationships/package" Target="../embeddings/Microsoft_Word_Document13.docx"/><Relationship Id="rId6" Type="http://schemas.openxmlformats.org/officeDocument/2006/relationships/image" Target="../media/image20.emf"/><Relationship Id="rId7" Type="http://schemas.openxmlformats.org/officeDocument/2006/relationships/image" Target="../media/image22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23.bin"/><Relationship Id="rId5" Type="http://schemas.openxmlformats.org/officeDocument/2006/relationships/package" Target="../embeddings/Microsoft_Word_Document14.docx"/><Relationship Id="rId6" Type="http://schemas.openxmlformats.org/officeDocument/2006/relationships/image" Target="../media/image23.emf"/><Relationship Id="rId7" Type="http://schemas.openxmlformats.org/officeDocument/2006/relationships/image" Target="../media/image26.jpeg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17.docx"/><Relationship Id="rId12" Type="http://schemas.openxmlformats.org/officeDocument/2006/relationships/image" Target="../media/image3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7.jpeg"/><Relationship Id="rId4" Type="http://schemas.openxmlformats.org/officeDocument/2006/relationships/oleObject" Target="../embeddings/oleObject25.bin"/><Relationship Id="rId5" Type="http://schemas.openxmlformats.org/officeDocument/2006/relationships/package" Target="../embeddings/Microsoft_Word_Document15.docx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6.bin"/><Relationship Id="rId8" Type="http://schemas.openxmlformats.org/officeDocument/2006/relationships/package" Target="../embeddings/Microsoft_Word_Document16.docx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package" Target="../embeddings/Microsoft_Word_Document18.docx"/><Relationship Id="rId5" Type="http://schemas.openxmlformats.org/officeDocument/2006/relationships/image" Target="../media/image3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emf"/><Relationship Id="rId20" Type="http://schemas.openxmlformats.org/officeDocument/2006/relationships/package" Target="../embeddings/Microsoft_Word_Document24.docx"/><Relationship Id="rId21" Type="http://schemas.openxmlformats.org/officeDocument/2006/relationships/image" Target="../media/image48.emf"/><Relationship Id="rId22" Type="http://schemas.openxmlformats.org/officeDocument/2006/relationships/oleObject" Target="../embeddings/oleObject35.bin"/><Relationship Id="rId23" Type="http://schemas.openxmlformats.org/officeDocument/2006/relationships/package" Target="../embeddings/Microsoft_Word_Document25.docx"/><Relationship Id="rId24" Type="http://schemas.openxmlformats.org/officeDocument/2006/relationships/image" Target="../media/image49.emf"/><Relationship Id="rId10" Type="http://schemas.openxmlformats.org/officeDocument/2006/relationships/oleObject" Target="../embeddings/oleObject31.bin"/><Relationship Id="rId11" Type="http://schemas.openxmlformats.org/officeDocument/2006/relationships/package" Target="../embeddings/Microsoft_Word_Document21.docx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32.bin"/><Relationship Id="rId14" Type="http://schemas.openxmlformats.org/officeDocument/2006/relationships/package" Target="../embeddings/Microsoft_Word_Document22.docx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33.bin"/><Relationship Id="rId17" Type="http://schemas.openxmlformats.org/officeDocument/2006/relationships/package" Target="../embeddings/Microsoft_Word_Document23.docx"/><Relationship Id="rId18" Type="http://schemas.openxmlformats.org/officeDocument/2006/relationships/image" Target="../media/image47.emf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0.png"/><Relationship Id="rId4" Type="http://schemas.openxmlformats.org/officeDocument/2006/relationships/oleObject" Target="../embeddings/oleObject29.bin"/><Relationship Id="rId5" Type="http://schemas.openxmlformats.org/officeDocument/2006/relationships/package" Target="../embeddings/Microsoft_Word_Document19.docx"/><Relationship Id="rId6" Type="http://schemas.openxmlformats.org/officeDocument/2006/relationships/image" Target="../media/image43.emf"/><Relationship Id="rId7" Type="http://schemas.openxmlformats.org/officeDocument/2006/relationships/oleObject" Target="../embeddings/oleObject30.bin"/><Relationship Id="rId8" Type="http://schemas.openxmlformats.org/officeDocument/2006/relationships/package" Target="../embeddings/Microsoft_Word_Document20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Microsoft_Word_Document2.docx"/><Relationship Id="rId20" Type="http://schemas.openxmlformats.org/officeDocument/2006/relationships/oleObject" Target="../embeddings/oleObject9.bin"/><Relationship Id="rId21" Type="http://schemas.openxmlformats.org/officeDocument/2006/relationships/package" Target="../embeddings/Microsoft_Word_Document6.docx"/><Relationship Id="rId22" Type="http://schemas.openxmlformats.org/officeDocument/2006/relationships/image" Target="../media/image9.emf"/><Relationship Id="rId10" Type="http://schemas.openxmlformats.org/officeDocument/2006/relationships/image" Target="../media/image5.emf"/><Relationship Id="rId11" Type="http://schemas.openxmlformats.org/officeDocument/2006/relationships/oleObject" Target="../embeddings/oleObject6.bin"/><Relationship Id="rId12" Type="http://schemas.openxmlformats.org/officeDocument/2006/relationships/package" Target="../embeddings/Microsoft_Word_Document3.docx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7.bin"/><Relationship Id="rId15" Type="http://schemas.openxmlformats.org/officeDocument/2006/relationships/package" Target="../embeddings/Microsoft_Word_Document4.docx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18" Type="http://schemas.openxmlformats.org/officeDocument/2006/relationships/package" Target="../embeddings/Microsoft_Word_Document5.docx"/><Relationship Id="rId19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4" Type="http://schemas.openxmlformats.org/officeDocument/2006/relationships/slideLayout" Target="../slideLayouts/slideLayout6.xml"/><Relationship Id="rId5" Type="http://schemas.openxmlformats.org/officeDocument/2006/relationships/oleObject" Target="../embeddings/oleObject10.bin"/><Relationship Id="rId6" Type="http://schemas.openxmlformats.org/officeDocument/2006/relationships/package" Target="../embeddings/Microsoft_Word_Document7.docx"/><Relationship Id="rId7" Type="http://schemas.openxmlformats.org/officeDocument/2006/relationships/image" Target="../media/image10.emf"/><Relationship Id="rId8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microsoft.com/office/2007/relationships/media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6" Type="http://schemas.openxmlformats.org/officeDocument/2006/relationships/package" Target="../embeddings/Microsoft_Word_Document8.docx"/><Relationship Id="rId7" Type="http://schemas.openxmlformats.org/officeDocument/2006/relationships/image" Target="../media/image13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20.bin"/><Relationship Id="rId13" Type="http://schemas.openxmlformats.org/officeDocument/2006/relationships/package" Target="../embeddings/Microsoft_Word_Document12.docx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7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0.docx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9.bin"/><Relationship Id="rId10" Type="http://schemas.openxmlformats.org/officeDocument/2006/relationships/package" Target="../embeddings/Microsoft_Word_Document1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1647825"/>
            <a:ext cx="8229600" cy="1111250"/>
          </a:xfrm>
        </p:spPr>
        <p:txBody>
          <a:bodyPr/>
          <a:lstStyle/>
          <a:p>
            <a:pPr rtl="0">
              <a:defRPr/>
            </a:pPr>
            <a:r>
              <a:rPr lang="en-US" sz="4000" dirty="0" smtClean="0">
                <a:solidFill>
                  <a:srgbClr val="FFE005"/>
                </a:solidFill>
                <a:latin typeface="Comic Sans MS"/>
                <a:ea typeface="+mj-ea"/>
                <a:cs typeface="Comic Sans MS"/>
              </a:rPr>
              <a:t>Physics and Astrophysics of Radiation mediated shocks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02599" y="3271838"/>
            <a:ext cx="54385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E005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ea typeface="+mn-ea"/>
                <a:cs typeface="Comic Sans MS"/>
              </a:rPr>
              <a:t>  </a:t>
            </a:r>
            <a:r>
              <a:rPr lang="en-US" sz="2800" dirty="0">
                <a:solidFill>
                  <a:srgbClr val="FFCC66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2800" dirty="0" smtClean="0">
                <a:solidFill>
                  <a:srgbClr val="FFCC66"/>
                </a:solidFill>
                <a:latin typeface="Comic Sans MS"/>
                <a:ea typeface="+mn-ea"/>
                <a:cs typeface="Comic Sans MS"/>
              </a:rPr>
              <a:t>      </a:t>
            </a:r>
            <a:r>
              <a:rPr lang="en-US" sz="2800" dirty="0" smtClean="0">
                <a:solidFill>
                  <a:srgbClr val="FFE005"/>
                </a:solidFill>
                <a:latin typeface="Comic Sans MS"/>
                <a:ea typeface="+mn-ea"/>
                <a:cs typeface="Comic Sans MS"/>
              </a:rPr>
              <a:t>Amir Levinson</a:t>
            </a:r>
          </a:p>
          <a:p>
            <a:pPr>
              <a:defRPr/>
            </a:pPr>
            <a:r>
              <a:rPr lang="en-US" sz="2800" dirty="0" smtClean="0">
                <a:solidFill>
                  <a:srgbClr val="FFE005"/>
                </a:solidFill>
                <a:latin typeface="Comic Sans MS"/>
                <a:ea typeface="+mn-ea"/>
                <a:cs typeface="Comic Sans MS"/>
              </a:rPr>
              <a:t> </a:t>
            </a:r>
            <a:r>
              <a:rPr lang="en-US" sz="2800" dirty="0">
                <a:solidFill>
                  <a:srgbClr val="FFE005"/>
                </a:solidFill>
                <a:latin typeface="Comic Sans MS"/>
                <a:ea typeface="+mn-ea"/>
                <a:cs typeface="Comic Sans MS"/>
              </a:rPr>
              <a:t>Tel Aviv </a:t>
            </a:r>
            <a:r>
              <a:rPr lang="en-US" sz="2800" dirty="0" smtClean="0">
                <a:solidFill>
                  <a:srgbClr val="FFE005"/>
                </a:solidFill>
                <a:latin typeface="Comic Sans MS"/>
                <a:ea typeface="+mn-ea"/>
                <a:cs typeface="Comic Sans MS"/>
              </a:rPr>
              <a:t>University &amp; YITP</a:t>
            </a:r>
          </a:p>
          <a:p>
            <a:pPr>
              <a:defRPr/>
            </a:pPr>
            <a:endParaRPr lang="en-US" sz="2800" dirty="0">
              <a:solidFill>
                <a:srgbClr val="FFE005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870" y="4709613"/>
            <a:ext cx="7170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D7E4BD"/>
                </a:solidFill>
                <a:latin typeface="Comic Sans MS"/>
                <a:cs typeface="Comic Sans MS"/>
              </a:rPr>
              <a:t>Collaborators: </a:t>
            </a:r>
            <a:r>
              <a:rPr lang="en-US" sz="2400" dirty="0" smtClean="0">
                <a:solidFill>
                  <a:srgbClr val="D7E4BD"/>
                </a:solidFill>
                <a:latin typeface="Comic Sans MS"/>
                <a:cs typeface="Comic Sans MS"/>
              </a:rPr>
              <a:t>H. Ito</a:t>
            </a:r>
            <a:r>
              <a:rPr lang="en-US" sz="2400" dirty="0">
                <a:solidFill>
                  <a:srgbClr val="D7E4BD"/>
                </a:solidFill>
                <a:latin typeface="Comic Sans MS"/>
                <a:cs typeface="Comic Sans MS"/>
              </a:rPr>
              <a:t>, </a:t>
            </a:r>
            <a:r>
              <a:rPr lang="en-US" sz="2400" dirty="0" smtClean="0">
                <a:solidFill>
                  <a:srgbClr val="D7E4BD"/>
                </a:solidFill>
                <a:latin typeface="Comic Sans MS"/>
                <a:cs typeface="Comic Sans MS"/>
              </a:rPr>
              <a:t>B. </a:t>
            </a:r>
            <a:r>
              <a:rPr lang="en-US" sz="2400" dirty="0" err="1" smtClean="0">
                <a:solidFill>
                  <a:srgbClr val="D7E4BD"/>
                </a:solidFill>
                <a:latin typeface="Comic Sans MS"/>
                <a:cs typeface="Comic Sans MS"/>
              </a:rPr>
              <a:t>Stren</a:t>
            </a:r>
            <a:r>
              <a:rPr lang="en-US" sz="2400" dirty="0" smtClean="0">
                <a:solidFill>
                  <a:srgbClr val="D7E4BD"/>
                </a:solidFill>
                <a:latin typeface="Comic Sans MS"/>
                <a:cs typeface="Comic Sans MS"/>
              </a:rPr>
              <a:t>, E. </a:t>
            </a:r>
            <a:r>
              <a:rPr lang="en-US" sz="2400" dirty="0" err="1" smtClean="0">
                <a:solidFill>
                  <a:srgbClr val="D7E4BD"/>
                </a:solidFill>
                <a:latin typeface="Comic Sans MS"/>
                <a:cs typeface="Comic Sans MS"/>
              </a:rPr>
              <a:t>Nakar</a:t>
            </a:r>
            <a:r>
              <a:rPr lang="en-US" sz="2400" dirty="0">
                <a:solidFill>
                  <a:srgbClr val="D7E4BD"/>
                </a:solidFill>
                <a:latin typeface="Comic Sans MS"/>
                <a:cs typeface="Comic Sans MS"/>
              </a:rPr>
              <a:t>,</a:t>
            </a:r>
            <a:r>
              <a:rPr lang="en-US" sz="2400" dirty="0" smtClean="0">
                <a:solidFill>
                  <a:srgbClr val="D7E4BD"/>
                </a:solidFill>
                <a:latin typeface="Comic Sans MS"/>
                <a:cs typeface="Comic Sans MS"/>
              </a:rPr>
              <a:t> K. </a:t>
            </a:r>
            <a:r>
              <a:rPr lang="en-US" sz="2400" dirty="0" err="1" smtClean="0">
                <a:solidFill>
                  <a:srgbClr val="D7E4BD"/>
                </a:solidFill>
                <a:latin typeface="Comic Sans MS"/>
                <a:cs typeface="Comic Sans MS"/>
              </a:rPr>
              <a:t>Ioka</a:t>
            </a:r>
            <a:r>
              <a:rPr lang="en-US" sz="2400" dirty="0" smtClean="0">
                <a:solidFill>
                  <a:srgbClr val="D7E4BD"/>
                </a:solidFill>
                <a:latin typeface="Comic Sans MS"/>
                <a:cs typeface="Comic Sans MS"/>
              </a:rPr>
              <a:t>, 		   O. Bromberg, S. </a:t>
            </a:r>
            <a:r>
              <a:rPr lang="en-US" sz="2400" dirty="0" err="1" smtClean="0">
                <a:solidFill>
                  <a:srgbClr val="D7E4BD"/>
                </a:solidFill>
                <a:latin typeface="Comic Sans MS"/>
                <a:cs typeface="Comic Sans MS"/>
              </a:rPr>
              <a:t>Keren</a:t>
            </a:r>
            <a:r>
              <a:rPr lang="en-US" sz="2400" dirty="0" smtClean="0">
                <a:solidFill>
                  <a:srgbClr val="D7E4BD"/>
                </a:solidFill>
                <a:latin typeface="Comic Sans MS"/>
                <a:cs typeface="Comic Sans MS"/>
              </a:rPr>
              <a:t>..</a:t>
            </a:r>
            <a:endParaRPr lang="en-US" sz="2400" dirty="0">
              <a:solidFill>
                <a:srgbClr val="D7E4BD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33"/>
          <p:cNvGrpSpPr>
            <a:grpSpLocks/>
          </p:cNvGrpSpPr>
          <p:nvPr/>
        </p:nvGrpSpPr>
        <p:grpSpPr bwMode="auto">
          <a:xfrm>
            <a:off x="238886" y="3369663"/>
            <a:ext cx="5211763" cy="3198812"/>
            <a:chOff x="142875" y="2183066"/>
            <a:chExt cx="5880787" cy="4149725"/>
          </a:xfrm>
        </p:grpSpPr>
        <p:pic>
          <p:nvPicPr>
            <p:cNvPr id="26643" name="Picture 3" descr="\\.psf\Home\Documents\Linux\Papers\Shocks\photospheric socks\f1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49" y="2183066"/>
              <a:ext cx="5878513" cy="414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4" name="Group 2"/>
            <p:cNvGrpSpPr>
              <a:grpSpLocks/>
            </p:cNvGrpSpPr>
            <p:nvPr/>
          </p:nvGrpSpPr>
          <p:grpSpPr bwMode="auto">
            <a:xfrm>
              <a:off x="142875" y="2488692"/>
              <a:ext cx="2443557" cy="1649920"/>
              <a:chOff x="143629" y="2488661"/>
              <a:chExt cx="2443124" cy="1649419"/>
            </a:xfrm>
          </p:grpSpPr>
          <p:sp>
            <p:nvSpPr>
              <p:cNvPr id="26645" name="TextBox 4"/>
              <p:cNvSpPr txBox="1">
                <a:spLocks noChangeArrowheads="1"/>
              </p:cNvSpPr>
              <p:nvPr/>
            </p:nvSpPr>
            <p:spPr bwMode="auto">
              <a:xfrm>
                <a:off x="1748553" y="2488661"/>
                <a:ext cx="8382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 dirty="0"/>
                  <a:t>AL 12</a:t>
                </a:r>
              </a:p>
            </p:txBody>
          </p:sp>
          <p:sp>
            <p:nvSpPr>
              <p:cNvPr id="26646" name="TextBox 1"/>
              <p:cNvSpPr txBox="1">
                <a:spLocks noChangeArrowheads="1"/>
              </p:cNvSpPr>
              <p:nvPr/>
            </p:nvSpPr>
            <p:spPr bwMode="auto">
              <a:xfrm rot="-5400000">
                <a:off x="0" y="3532786"/>
                <a:ext cx="748923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/>
                  <a:t>T/T</a:t>
                </a:r>
                <a:r>
                  <a:rPr lang="en-US" sz="2400" baseline="-25000"/>
                  <a:t>d</a:t>
                </a:r>
                <a:endParaRPr lang="en-US" sz="2400"/>
              </a:p>
            </p:txBody>
          </p:sp>
        </p:grpSp>
      </p:grp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263650" y="171450"/>
            <a:ext cx="6491288" cy="677863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solidFill>
                  <a:srgbClr val="FFE005"/>
                </a:solidFill>
                <a:latin typeface="Comic Sans MS"/>
                <a:ea typeface="+mj-ea"/>
                <a:cs typeface="Comic Sans MS"/>
              </a:rPr>
              <a:t>Thermalization</a:t>
            </a:r>
            <a:r>
              <a:rPr lang="en-US" sz="3600" dirty="0" smtClean="0">
                <a:solidFill>
                  <a:srgbClr val="FFE005"/>
                </a:solidFill>
                <a:latin typeface="Comic Sans MS"/>
                <a:ea typeface="+mj-ea"/>
                <a:cs typeface="Comic Sans MS"/>
              </a:rPr>
              <a:t> layer 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422275" y="969963"/>
            <a:ext cx="7461250" cy="2408237"/>
            <a:chOff x="695325" y="2930525"/>
            <a:chExt cx="7461250" cy="2408238"/>
          </a:xfrm>
        </p:grpSpPr>
        <p:sp>
          <p:nvSpPr>
            <p:cNvPr id="26628" name="Rectangle 18"/>
            <p:cNvSpPr>
              <a:spLocks noChangeArrowheads="1"/>
            </p:cNvSpPr>
            <p:nvPr/>
          </p:nvSpPr>
          <p:spPr bwMode="auto">
            <a:xfrm>
              <a:off x="695325" y="2930525"/>
              <a:ext cx="7399338" cy="2408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 eaLnBrk="1" hangingPunct="1"/>
              <a:endParaRPr lang="en-US" sz="2800">
                <a:latin typeface="Arial" charset="0"/>
                <a:cs typeface="Arial" charset="0"/>
              </a:endParaRPr>
            </a:p>
          </p:txBody>
        </p:sp>
        <p:grpSp>
          <p:nvGrpSpPr>
            <p:cNvPr id="26629" name="Group 27"/>
            <p:cNvGrpSpPr>
              <a:grpSpLocks/>
            </p:cNvGrpSpPr>
            <p:nvPr/>
          </p:nvGrpSpPr>
          <p:grpSpPr bwMode="auto">
            <a:xfrm>
              <a:off x="1320800" y="3454400"/>
              <a:ext cx="6835775" cy="1651000"/>
              <a:chOff x="1457325" y="4073525"/>
              <a:chExt cx="6835956" cy="1650558"/>
            </a:xfrm>
          </p:grpSpPr>
          <p:grpSp>
            <p:nvGrpSpPr>
              <p:cNvPr id="26631" name="Group 24"/>
              <p:cNvGrpSpPr>
                <a:grpSpLocks/>
              </p:cNvGrpSpPr>
              <p:nvPr/>
            </p:nvGrpSpPr>
            <p:grpSpPr bwMode="auto">
              <a:xfrm>
                <a:off x="1457325" y="4481513"/>
                <a:ext cx="1522413" cy="477838"/>
                <a:chOff x="766" y="2868"/>
                <a:chExt cx="959" cy="301"/>
              </a:xfrm>
            </p:grpSpPr>
            <p:sp>
              <p:nvSpPr>
                <p:cNvPr id="2664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66" y="2897"/>
                  <a:ext cx="73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000"/>
                    <a:t>Upstream</a:t>
                  </a:r>
                </a:p>
              </p:txBody>
            </p:sp>
            <p:graphicFrame>
              <p:nvGraphicFramePr>
                <p:cNvPr id="26642" name="Object 10"/>
                <p:cNvGraphicFramePr>
                  <a:graphicFrameLocks noChangeAspect="1"/>
                </p:cNvGraphicFramePr>
                <p:nvPr/>
              </p:nvGraphicFramePr>
              <p:xfrm>
                <a:off x="1477" y="2868"/>
                <a:ext cx="248" cy="3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855" name="Equation" r:id="rId4" imgW="177569" imgH="215619" progId="Equation.3">
                        <p:embed/>
                      </p:oleObj>
                    </mc:Choice>
                    <mc:Fallback>
                      <p:oleObj name="Equation" r:id="rId4" imgW="177569" imgH="21561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7" y="2868"/>
                              <a:ext cx="248" cy="30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4643522" y="4229058"/>
                <a:ext cx="1438313" cy="953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Immediate downstream</a:t>
                </a:r>
              </a:p>
              <a:p>
                <a:pPr eaLnBrk="1" hangingPunct="1">
                  <a:defRPr/>
                </a:pPr>
                <a:r>
                  <a:rPr lang="en-US" sz="18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    </a:t>
                </a:r>
                <a:r>
                  <a:rPr lang="en-US" sz="20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T</a:t>
                </a:r>
                <a:r>
                  <a:rPr lang="en-US" sz="2000" baseline="-250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d</a:t>
                </a:r>
                <a:r>
                  <a:rPr lang="en-US" sz="20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, </a:t>
                </a:r>
                <a:r>
                  <a:rPr lang="en-US" sz="2000" dirty="0" err="1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e</a:t>
                </a:r>
                <a:r>
                  <a:rPr lang="en-US" sz="2000" baseline="-25000" dirty="0" err="1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rd</a:t>
                </a:r>
                <a:endParaRPr lang="en-US" sz="2000" baseline="-25000" dirty="0">
                  <a:solidFill>
                    <a:schemeClr val="accent6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633" name="Line 12"/>
              <p:cNvSpPr>
                <a:spLocks noChangeShapeType="1"/>
              </p:cNvSpPr>
              <p:nvPr/>
            </p:nvSpPr>
            <p:spPr bwMode="auto">
              <a:xfrm>
                <a:off x="3551238" y="4073525"/>
                <a:ext cx="0" cy="15763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Line 13"/>
              <p:cNvSpPr>
                <a:spLocks noChangeShapeType="1"/>
              </p:cNvSpPr>
              <p:nvPr/>
            </p:nvSpPr>
            <p:spPr bwMode="auto">
              <a:xfrm>
                <a:off x="4708524" y="4090988"/>
                <a:ext cx="12331" cy="13847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Freeform 15"/>
              <p:cNvSpPr>
                <a:spLocks/>
              </p:cNvSpPr>
              <p:nvPr/>
            </p:nvSpPr>
            <p:spPr bwMode="auto">
              <a:xfrm>
                <a:off x="1609725" y="4352925"/>
                <a:ext cx="5986463" cy="1044575"/>
              </a:xfrm>
              <a:custGeom>
                <a:avLst/>
                <a:gdLst>
                  <a:gd name="T0" fmla="*/ 0 w 3003"/>
                  <a:gd name="T1" fmla="*/ 2147483647 h 457"/>
                  <a:gd name="T2" fmla="*/ 2147483647 w 3003"/>
                  <a:gd name="T3" fmla="*/ 2147483647 h 457"/>
                  <a:gd name="T4" fmla="*/ 2147483647 w 3003"/>
                  <a:gd name="T5" fmla="*/ 2147483647 h 457"/>
                  <a:gd name="T6" fmla="*/ 2147483647 w 3003"/>
                  <a:gd name="T7" fmla="*/ 2147483647 h 457"/>
                  <a:gd name="T8" fmla="*/ 2147483647 w 3003"/>
                  <a:gd name="T9" fmla="*/ 2147483647 h 457"/>
                  <a:gd name="T10" fmla="*/ 2147483647 w 3003"/>
                  <a:gd name="T11" fmla="*/ 2147483647 h 457"/>
                  <a:gd name="T12" fmla="*/ 2147483647 w 3003"/>
                  <a:gd name="T13" fmla="*/ 2147483647 h 457"/>
                  <a:gd name="T14" fmla="*/ 2147483647 w 3003"/>
                  <a:gd name="T15" fmla="*/ 2147483647 h 4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3"/>
                  <a:gd name="T25" fmla="*/ 0 h 457"/>
                  <a:gd name="T26" fmla="*/ 3003 w 3003"/>
                  <a:gd name="T27" fmla="*/ 457 h 4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3" h="457">
                    <a:moveTo>
                      <a:pt x="0" y="14"/>
                    </a:moveTo>
                    <a:cubicBezTo>
                      <a:pt x="319" y="7"/>
                      <a:pt x="639" y="0"/>
                      <a:pt x="823" y="14"/>
                    </a:cubicBezTo>
                    <a:cubicBezTo>
                      <a:pt x="1007" y="28"/>
                      <a:pt x="1011" y="47"/>
                      <a:pt x="1102" y="96"/>
                    </a:cubicBezTo>
                    <a:cubicBezTo>
                      <a:pt x="1193" y="145"/>
                      <a:pt x="1295" y="256"/>
                      <a:pt x="1371" y="306"/>
                    </a:cubicBezTo>
                    <a:cubicBezTo>
                      <a:pt x="1447" y="356"/>
                      <a:pt x="1503" y="377"/>
                      <a:pt x="1559" y="398"/>
                    </a:cubicBezTo>
                    <a:cubicBezTo>
                      <a:pt x="1615" y="419"/>
                      <a:pt x="1502" y="421"/>
                      <a:pt x="1710" y="430"/>
                    </a:cubicBezTo>
                    <a:cubicBezTo>
                      <a:pt x="1918" y="439"/>
                      <a:pt x="2611" y="449"/>
                      <a:pt x="2807" y="453"/>
                    </a:cubicBezTo>
                    <a:cubicBezTo>
                      <a:pt x="3003" y="457"/>
                      <a:pt x="2944" y="455"/>
                      <a:pt x="2885" y="453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36" name="Freeform 17"/>
              <p:cNvSpPr>
                <a:spLocks/>
              </p:cNvSpPr>
              <p:nvPr/>
            </p:nvSpPr>
            <p:spPr bwMode="auto">
              <a:xfrm>
                <a:off x="4446588" y="4981575"/>
                <a:ext cx="285750" cy="174625"/>
              </a:xfrm>
              <a:custGeom>
                <a:avLst/>
                <a:gdLst>
                  <a:gd name="T0" fmla="*/ 2147483647 w 237"/>
                  <a:gd name="T1" fmla="*/ 2147483647 h 144"/>
                  <a:gd name="T2" fmla="*/ 2147483647 w 237"/>
                  <a:gd name="T3" fmla="*/ 2147483647 h 144"/>
                  <a:gd name="T4" fmla="*/ 2147483647 w 237"/>
                  <a:gd name="T5" fmla="*/ 2147483647 h 144"/>
                  <a:gd name="T6" fmla="*/ 2147483647 w 237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37" name="Freeform 18"/>
              <p:cNvSpPr>
                <a:spLocks/>
              </p:cNvSpPr>
              <p:nvPr/>
            </p:nvSpPr>
            <p:spPr bwMode="auto">
              <a:xfrm>
                <a:off x="4087813" y="4641850"/>
                <a:ext cx="285750" cy="174625"/>
              </a:xfrm>
              <a:custGeom>
                <a:avLst/>
                <a:gdLst>
                  <a:gd name="T0" fmla="*/ 2147483647 w 237"/>
                  <a:gd name="T1" fmla="*/ 2147483647 h 144"/>
                  <a:gd name="T2" fmla="*/ 2147483647 w 237"/>
                  <a:gd name="T3" fmla="*/ 2147483647 h 144"/>
                  <a:gd name="T4" fmla="*/ 2147483647 w 237"/>
                  <a:gd name="T5" fmla="*/ 2147483647 h 144"/>
                  <a:gd name="T6" fmla="*/ 2147483647 w 237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38" name="Freeform 19"/>
              <p:cNvSpPr>
                <a:spLocks/>
              </p:cNvSpPr>
              <p:nvPr/>
            </p:nvSpPr>
            <p:spPr bwMode="auto">
              <a:xfrm>
                <a:off x="3694113" y="4371975"/>
                <a:ext cx="285750" cy="174625"/>
              </a:xfrm>
              <a:custGeom>
                <a:avLst/>
                <a:gdLst>
                  <a:gd name="T0" fmla="*/ 2147483647 w 237"/>
                  <a:gd name="T1" fmla="*/ 2147483647 h 144"/>
                  <a:gd name="T2" fmla="*/ 2147483647 w 237"/>
                  <a:gd name="T3" fmla="*/ 2147483647 h 144"/>
                  <a:gd name="T4" fmla="*/ 2147483647 w 237"/>
                  <a:gd name="T5" fmla="*/ 2147483647 h 144"/>
                  <a:gd name="T6" fmla="*/ 2147483647 w 237"/>
                  <a:gd name="T7" fmla="*/ 2147483647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39" name="Line 13"/>
              <p:cNvSpPr>
                <a:spLocks noChangeShapeType="1"/>
              </p:cNvSpPr>
              <p:nvPr/>
            </p:nvSpPr>
            <p:spPr bwMode="auto">
              <a:xfrm>
                <a:off x="5924182" y="4147695"/>
                <a:ext cx="0" cy="15763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5981820" y="4546474"/>
                <a:ext cx="2311461" cy="677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dirty="0" err="1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Thermalization</a:t>
                </a:r>
                <a:r>
                  <a:rPr lang="en-US" sz="18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  layer </a:t>
                </a:r>
              </a:p>
              <a:p>
                <a:pPr eaLnBrk="1" hangingPunct="1">
                  <a:defRPr/>
                </a:pPr>
                <a:r>
                  <a:rPr lang="en-US" sz="18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          </a:t>
                </a:r>
                <a:r>
                  <a:rPr lang="en-US" sz="20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T</a:t>
                </a:r>
                <a:r>
                  <a:rPr lang="en-US" sz="2000" baseline="-250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BB</a:t>
                </a:r>
                <a:r>
                  <a:rPr lang="en-US" sz="20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 &lt; T</a:t>
                </a:r>
                <a:r>
                  <a:rPr lang="en-US" sz="2000" baseline="-25000" dirty="0">
                    <a:solidFill>
                      <a:schemeClr val="accent6"/>
                    </a:solidFill>
                    <a:latin typeface="Times New Roman" pitchFamily="18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3376613" y="3001962"/>
              <a:ext cx="143827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800" dirty="0">
                  <a:solidFill>
                    <a:schemeClr val="accent6"/>
                  </a:solidFill>
                  <a:latin typeface="Times New Roman" pitchFamily="18" charset="0"/>
                  <a:ea typeface="+mn-ea"/>
                  <a:cs typeface="+mn-cs"/>
                </a:rPr>
                <a:t>shock transition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91439" y="3440050"/>
            <a:ext cx="7476815" cy="1655725"/>
            <a:chOff x="3518124" y="3825851"/>
            <a:chExt cx="7476815" cy="1655725"/>
          </a:xfrm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553097" y="3825851"/>
              <a:ext cx="5176911" cy="1655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r" rtl="1" eaLnBrk="1" hangingPunct="1"/>
              <a:endParaRPr lang="en-US" sz="2000" dirty="0">
                <a:latin typeface="Comic Sans MS" charset="0"/>
                <a:cs typeface="Comic Sans MS" charset="0"/>
              </a:endParaRPr>
            </a:p>
          </p:txBody>
        </p:sp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3668627" y="4989516"/>
              <a:ext cx="7326312" cy="40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Double Compton</a:t>
              </a:r>
              <a:r>
                <a:rPr lang="en-US" sz="2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:  </a:t>
              </a:r>
              <a:r>
                <a:rPr lang="el-GR" sz="2000" dirty="0">
                  <a:solidFill>
                    <a:srgbClr val="000000"/>
                  </a:solidFill>
                  <a:latin typeface="Trebuchet MS" charset="0"/>
                  <a:cs typeface="Trebuchet MS" charset="0"/>
                </a:rPr>
                <a:t>τ</a:t>
              </a:r>
              <a:r>
                <a:rPr lang="el-GR" sz="2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′</a:t>
              </a:r>
              <a:r>
                <a:rPr lang="en-US" sz="2000" baseline="-25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DC</a:t>
              </a:r>
              <a:r>
                <a:rPr lang="el-GR" sz="2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= 10</a:t>
              </a:r>
              <a:r>
                <a:rPr lang="el-GR" sz="2000" baseline="30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6</a:t>
              </a:r>
              <a:r>
                <a:rPr lang="en-US" sz="2000" baseline="30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 </a:t>
              </a:r>
              <a:r>
                <a:rPr lang="el-GR" sz="2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Λ</a:t>
              </a:r>
              <a:r>
                <a:rPr lang="en-US" sz="2000" baseline="-25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DC</a:t>
              </a:r>
              <a:r>
                <a:rPr lang="el-GR" sz="2000" baseline="30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−1</a:t>
              </a:r>
              <a:r>
                <a:rPr lang="el-GR" sz="2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(</a:t>
              </a:r>
              <a:r>
                <a:rPr lang="el-GR" sz="2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n</a:t>
              </a:r>
              <a:r>
                <a:rPr lang="en-US" sz="2000" baseline="-25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u15</a:t>
              </a:r>
              <a:r>
                <a:rPr lang="en-US" sz="2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)</a:t>
              </a:r>
              <a:r>
                <a:rPr lang="el-GR" sz="2000" baseline="30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−1/2</a:t>
              </a:r>
              <a:r>
                <a:rPr lang="el-GR" sz="2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γ</a:t>
              </a:r>
              <a:r>
                <a:rPr lang="en-US" sz="2000" baseline="-25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u</a:t>
              </a:r>
              <a:r>
                <a:rPr lang="el-GR" sz="2000" baseline="30000" dirty="0">
                  <a:solidFill>
                    <a:srgbClr val="000000"/>
                  </a:solidFill>
                  <a:latin typeface="Comic Sans MS" charset="0"/>
                  <a:cs typeface="Comic Sans MS" charset="0"/>
                </a:rPr>
                <a:t>−1</a:t>
              </a:r>
              <a:endParaRPr lang="en-US" sz="2000" dirty="0">
                <a:solidFill>
                  <a:srgbClr val="000000"/>
                </a:solidFill>
                <a:latin typeface="Comic Sans MS" charset="0"/>
                <a:cs typeface="Comic Sans MS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3518124" y="3938881"/>
              <a:ext cx="7161212" cy="117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800" dirty="0">
                  <a:latin typeface="Comic Sans MS" charset="0"/>
                  <a:cs typeface="Comic Sans MS" charset="0"/>
                </a:rPr>
                <a:t>Free-free:  </a:t>
              </a:r>
              <a:r>
                <a:rPr lang="el-GR" sz="1800" dirty="0">
                  <a:latin typeface="Trebuchet MS" charset="0"/>
                  <a:cs typeface="Trebuchet MS" charset="0"/>
                </a:rPr>
                <a:t>τ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′</a:t>
              </a:r>
              <a:r>
                <a:rPr lang="en-US" sz="1800" baseline="-25000" dirty="0" err="1">
                  <a:latin typeface="Comic Sans MS" charset="0"/>
                  <a:cs typeface="Comic Sans MS" charset="0"/>
                </a:rPr>
                <a:t>ff</a:t>
              </a:r>
              <a:r>
                <a:rPr lang="en-US" sz="1800" baseline="-25000" dirty="0">
                  <a:latin typeface="Comic Sans MS" charset="0"/>
                  <a:cs typeface="Comic Sans MS" charset="0"/>
                </a:rPr>
                <a:t> 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= 10</a:t>
              </a:r>
              <a:r>
                <a:rPr lang="el-GR" sz="1800" baseline="30000" dirty="0">
                  <a:latin typeface="Comic Sans MS" charset="0"/>
                  <a:cs typeface="Comic Sans MS" charset="0"/>
                </a:rPr>
                <a:t>5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Λ</a:t>
              </a:r>
              <a:r>
                <a:rPr lang="en-US" sz="1800" baseline="-25000" dirty="0" err="1">
                  <a:latin typeface="Comic Sans MS" charset="0"/>
                  <a:cs typeface="Comic Sans MS" charset="0"/>
                </a:rPr>
                <a:t>ff</a:t>
              </a:r>
              <a:r>
                <a:rPr lang="el-GR" sz="1800" baseline="30000" dirty="0">
                  <a:latin typeface="Comic Sans MS" charset="0"/>
                  <a:cs typeface="Comic Sans MS" charset="0"/>
                </a:rPr>
                <a:t>−1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 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(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n</a:t>
              </a:r>
              <a:r>
                <a:rPr lang="en-US" sz="1800" baseline="-25000" dirty="0">
                  <a:latin typeface="Comic Sans MS" charset="0"/>
                  <a:cs typeface="Comic Sans MS" charset="0"/>
                </a:rPr>
                <a:t>u15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)</a:t>
              </a:r>
              <a:r>
                <a:rPr lang="el-GR" sz="1800" baseline="30000" dirty="0">
                  <a:latin typeface="Comic Sans MS" charset="0"/>
                  <a:cs typeface="Comic Sans MS" charset="0"/>
                </a:rPr>
                <a:t>−1/8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γ</a:t>
              </a:r>
              <a:r>
                <a:rPr lang="en-US" sz="1800" baseline="-25000" dirty="0">
                  <a:latin typeface="Comic Sans MS" charset="0"/>
                  <a:cs typeface="Comic Sans MS" charset="0"/>
                </a:rPr>
                <a:t>u</a:t>
              </a:r>
              <a:r>
                <a:rPr lang="el-GR" sz="1800" baseline="30000" dirty="0">
                  <a:latin typeface="Comic Sans MS" charset="0"/>
                  <a:cs typeface="Comic Sans MS" charset="0"/>
                </a:rPr>
                <a:t>3</a:t>
              </a:r>
              <a:r>
                <a:rPr lang="el-GR" sz="1800" baseline="30000" dirty="0" smtClean="0">
                  <a:latin typeface="Comic Sans MS" charset="0"/>
                  <a:cs typeface="Comic Sans MS" charset="0"/>
                </a:rPr>
                <a:t>/4</a:t>
              </a:r>
              <a:r>
                <a:rPr lang="en-US" sz="1800" baseline="30000" dirty="0" smtClean="0">
                  <a:latin typeface="Comic Sans MS" charset="0"/>
                  <a:cs typeface="Comic Sans MS" charset="0"/>
                </a:rPr>
                <a:t>         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R</a:t>
              </a:r>
              <a:endParaRPr lang="en-US" sz="1800" baseline="30000" dirty="0" smtClean="0">
                <a:latin typeface="Comic Sans MS" charset="0"/>
                <a:cs typeface="Comic Sans MS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1800" dirty="0" smtClean="0">
                  <a:latin typeface="Trebuchet MS" charset="0"/>
                  <a:cs typeface="Trebuchet MS" charset="0"/>
                </a:rPr>
                <a:t>	     </a:t>
              </a:r>
              <a:r>
                <a:rPr lang="el-GR" sz="1800" dirty="0" smtClean="0">
                  <a:latin typeface="Trebuchet MS" charset="0"/>
                  <a:cs typeface="Trebuchet MS" charset="0"/>
                </a:rPr>
                <a:t>τ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′</a:t>
              </a:r>
              <a:r>
                <a:rPr lang="en-US" sz="1800" baseline="-25000" dirty="0" err="1">
                  <a:latin typeface="Comic Sans MS" charset="0"/>
                  <a:cs typeface="Comic Sans MS" charset="0"/>
                </a:rPr>
                <a:t>ff</a:t>
              </a:r>
              <a:r>
                <a:rPr lang="en-US" sz="1800" baseline="-25000" dirty="0">
                  <a:latin typeface="Comic Sans MS" charset="0"/>
                  <a:cs typeface="Comic Sans MS" charset="0"/>
                </a:rPr>
                <a:t> 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= </a:t>
              </a:r>
              <a:r>
                <a:rPr lang="el-GR" sz="1800" dirty="0" smtClean="0">
                  <a:latin typeface="Comic Sans MS" charset="0"/>
                  <a:cs typeface="Comic Sans MS" charset="0"/>
                </a:rPr>
                <a:t>10</a:t>
              </a:r>
              <a:r>
                <a:rPr lang="el-GR" sz="1800" baseline="30000" dirty="0" smtClean="0">
                  <a:latin typeface="Comic Sans MS" charset="0"/>
                  <a:cs typeface="Comic Sans MS" charset="0"/>
                </a:rPr>
                <a:t>5</a:t>
              </a:r>
              <a:r>
                <a:rPr lang="en-US" sz="1800" baseline="30000" dirty="0" smtClean="0">
                  <a:latin typeface="Comic Sans MS" charset="0"/>
                  <a:cs typeface="Comic Sans MS" charset="0"/>
                </a:rPr>
                <a:t>.5</a:t>
              </a:r>
              <a:r>
                <a:rPr lang="el-GR" sz="1800" dirty="0" smtClean="0">
                  <a:latin typeface="Comic Sans MS" charset="0"/>
                  <a:cs typeface="Comic Sans MS" charset="0"/>
                </a:rPr>
                <a:t>Λ</a:t>
              </a:r>
              <a:r>
                <a:rPr lang="en-US" sz="1800" baseline="-25000" dirty="0" err="1" smtClean="0">
                  <a:latin typeface="Comic Sans MS" charset="0"/>
                  <a:cs typeface="Comic Sans MS" charset="0"/>
                </a:rPr>
                <a:t>ff</a:t>
              </a:r>
              <a:r>
                <a:rPr lang="el-GR" sz="1800" baseline="30000" dirty="0">
                  <a:latin typeface="Comic Sans MS" charset="0"/>
                  <a:cs typeface="Comic Sans MS" charset="0"/>
                </a:rPr>
                <a:t>−1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 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(</a:t>
              </a:r>
              <a:r>
                <a:rPr lang="el-GR" sz="1800" dirty="0">
                  <a:latin typeface="Comic Sans MS" charset="0"/>
                  <a:cs typeface="Comic Sans MS" charset="0"/>
                </a:rPr>
                <a:t>n</a:t>
              </a:r>
              <a:r>
                <a:rPr lang="en-US" sz="1800" baseline="-25000" dirty="0">
                  <a:latin typeface="Comic Sans MS" charset="0"/>
                  <a:cs typeface="Comic Sans MS" charset="0"/>
                </a:rPr>
                <a:t>u15</a:t>
              </a:r>
              <a:r>
                <a:rPr lang="en-US" sz="1800" dirty="0">
                  <a:latin typeface="Comic Sans MS" charset="0"/>
                  <a:cs typeface="Comic Sans MS" charset="0"/>
                </a:rPr>
                <a:t>)</a:t>
              </a:r>
              <a:r>
                <a:rPr lang="el-GR" sz="1800" baseline="30000" dirty="0">
                  <a:latin typeface="Comic Sans MS" charset="0"/>
                  <a:cs typeface="Comic Sans MS" charset="0"/>
                </a:rPr>
                <a:t>−1/</a:t>
              </a:r>
              <a:r>
                <a:rPr lang="el-GR" sz="1800" baseline="30000" dirty="0" smtClean="0">
                  <a:latin typeface="Trebuchet MS"/>
                  <a:cs typeface="Trebuchet MS"/>
                </a:rPr>
                <a:t>8</a:t>
              </a:r>
              <a:r>
                <a:rPr lang="en-US" sz="1800" baseline="30000" dirty="0">
                  <a:latin typeface="Trebuchet MS"/>
                  <a:cs typeface="Trebuchet MS"/>
                </a:rPr>
                <a:t> </a:t>
              </a:r>
              <a:r>
                <a:rPr lang="en-US" sz="1800" dirty="0" smtClean="0">
                  <a:latin typeface="Symbol" charset="2"/>
                  <a:cs typeface="Symbol" charset="2"/>
                </a:rPr>
                <a:t>b</a:t>
              </a:r>
              <a:r>
                <a:rPr lang="en-US" sz="1800" baseline="-25000" dirty="0" smtClean="0">
                  <a:latin typeface="Trebuchet MS"/>
                  <a:cs typeface="Trebuchet MS"/>
                </a:rPr>
                <a:t>u</a:t>
              </a:r>
              <a:r>
                <a:rPr lang="en-US" sz="1800" baseline="30000" dirty="0" smtClean="0">
                  <a:latin typeface="Trebuchet MS"/>
                  <a:cs typeface="Trebuchet MS"/>
                </a:rPr>
                <a:t>11</a:t>
              </a:r>
              <a:r>
                <a:rPr lang="el-GR" sz="1800" baseline="30000" dirty="0" smtClean="0">
                  <a:latin typeface="Comic Sans MS" charset="0"/>
                  <a:cs typeface="Comic Sans MS" charset="0"/>
                </a:rPr>
                <a:t>/4</a:t>
              </a:r>
              <a:r>
                <a:rPr lang="en-US" sz="1800" baseline="30000" dirty="0" smtClean="0">
                  <a:latin typeface="Comic Sans MS" charset="0"/>
                  <a:cs typeface="Comic Sans MS" charset="0"/>
                </a:rPr>
                <a:t>     </a:t>
              </a:r>
              <a:r>
                <a:rPr lang="en-US" sz="1800" dirty="0" smtClean="0">
                  <a:latin typeface="Comic Sans MS" charset="0"/>
                  <a:cs typeface="Comic Sans MS" charset="0"/>
                </a:rPr>
                <a:t>NR</a:t>
              </a:r>
              <a:endParaRPr lang="en-US" sz="1800" dirty="0">
                <a:latin typeface="Comic Sans MS" charset="0"/>
                <a:cs typeface="Comic Sans MS" charset="0"/>
              </a:endParaRPr>
            </a:p>
            <a:p>
              <a:pPr>
                <a:spcAft>
                  <a:spcPts val="1000"/>
                </a:spcAft>
              </a:pPr>
              <a:endParaRPr lang="en-US" sz="1800" dirty="0">
                <a:latin typeface="Comic Sans MS" charset="0"/>
                <a:cs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01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0"/>
            <a:ext cx="7772400" cy="100171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E005"/>
                </a:solidFill>
                <a:latin typeface="Comic Sans MS"/>
                <a:cs typeface="Comic Sans MS"/>
              </a:rPr>
              <a:t>Monte-Carlo simulations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(Ito + 18)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4663" y="1189038"/>
            <a:ext cx="3376612" cy="263207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  <a:defRPr/>
            </a:pPr>
            <a:r>
              <a:rPr lang="en-US" sz="2000" dirty="0">
                <a:solidFill>
                  <a:srgbClr val="FCD5B5"/>
                </a:solidFill>
                <a:latin typeface="Comic Sans MS"/>
                <a:cs typeface="Comic Sans MS"/>
              </a:rPr>
              <a:t>     	</a:t>
            </a:r>
            <a:r>
              <a:rPr lang="en-US" sz="2000" u="sng" dirty="0">
                <a:solidFill>
                  <a:srgbClr val="FCD5B5"/>
                </a:solidFill>
                <a:latin typeface="Comic Sans MS"/>
                <a:cs typeface="Comic Sans MS"/>
              </a:rPr>
              <a:t>includes </a:t>
            </a: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FCD5B5"/>
                </a:solidFill>
                <a:latin typeface="Comic Sans MS"/>
                <a:cs typeface="Comic Sans MS"/>
              </a:rPr>
              <a:t>- Inverse Compton</a:t>
            </a: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FCD5B5"/>
                </a:solidFill>
                <a:latin typeface="Comic Sans MS"/>
                <a:cs typeface="Comic Sans MS"/>
              </a:rPr>
              <a:t>- pair creation</a:t>
            </a: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FCD5B5"/>
                </a:solidFill>
                <a:latin typeface="Comic Sans MS"/>
                <a:cs typeface="Comic Sans MS"/>
              </a:rPr>
              <a:t>- Exchange with bulk</a:t>
            </a: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FCD5B5"/>
                </a:solidFill>
                <a:latin typeface="Comic Sans MS"/>
                <a:cs typeface="Comic Sans MS"/>
              </a:rPr>
              <a:t>- 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Bremsstrahlung</a:t>
            </a:r>
            <a:endParaRPr lang="en-US" sz="2000" dirty="0">
              <a:solidFill>
                <a:srgbClr val="FCD5B5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FCD5B5"/>
                </a:solidFill>
                <a:latin typeface="Comic Sans MS"/>
                <a:cs typeface="Comic Sans MS"/>
              </a:rPr>
              <a:t>- energy-momentum solver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52400" y="949325"/>
            <a:ext cx="8288338" cy="2957513"/>
            <a:chOff x="615950" y="3794125"/>
            <a:chExt cx="8108950" cy="2743200"/>
          </a:xfrm>
        </p:grpSpPr>
        <p:pic>
          <p:nvPicPr>
            <p:cNvPr id="27653" name="Picture 2" descr="Hir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" y="3794125"/>
              <a:ext cx="520858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7654" name="Object 4"/>
            <p:cNvGraphicFramePr>
              <a:graphicFrameLocks noChangeAspect="1"/>
            </p:cNvGraphicFramePr>
            <p:nvPr/>
          </p:nvGraphicFramePr>
          <p:xfrm>
            <a:off x="2228110" y="4113650"/>
            <a:ext cx="6496790" cy="375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92" name="Document" r:id="rId5" imgW="5486400" imgH="317500" progId="Word.Document.12">
                    <p:embed/>
                  </p:oleObj>
                </mc:Choice>
                <mc:Fallback>
                  <p:oleObj name="Document" r:id="rId5" imgW="5486400" imgH="317500" progId="Word.Document.1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110" y="4113650"/>
                          <a:ext cx="6496790" cy="375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652" name="Picture 3" descr="Hir-s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905250"/>
            <a:ext cx="70088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41338" y="674688"/>
            <a:ext cx="7772400" cy="1001712"/>
          </a:xfrm>
        </p:spPr>
        <p:txBody>
          <a:bodyPr/>
          <a:lstStyle/>
          <a:p>
            <a:r>
              <a:rPr lang="en-US" sz="3200">
                <a:solidFill>
                  <a:srgbClr val="FCD5B5"/>
                </a:solidFill>
                <a:latin typeface="Comic Sans MS" charset="0"/>
                <a:cs typeface="Comic Sans MS" charset="0"/>
              </a:rPr>
              <a:t>Highly relativistic RMS</a:t>
            </a: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28588" y="1874838"/>
            <a:ext cx="7002462" cy="3703637"/>
            <a:chOff x="862385" y="813987"/>
            <a:chExt cx="7957081" cy="4858323"/>
          </a:xfrm>
        </p:grpSpPr>
        <p:pic>
          <p:nvPicPr>
            <p:cNvPr id="28678" name="Picture 3" descr="Hir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385" y="813987"/>
              <a:ext cx="4989775" cy="4858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679" name="Object 4"/>
            <p:cNvGraphicFramePr>
              <a:graphicFrameLocks noChangeAspect="1"/>
            </p:cNvGraphicFramePr>
            <p:nvPr/>
          </p:nvGraphicFramePr>
          <p:xfrm>
            <a:off x="2323416" y="1410513"/>
            <a:ext cx="64960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7" name="Document" r:id="rId5" imgW="5486400" imgH="317500" progId="Word.Document.12">
                    <p:embed/>
                  </p:oleObj>
                </mc:Choice>
                <mc:Fallback>
                  <p:oleObj name="Document" r:id="rId5" imgW="5486400" imgH="317500" progId="Word.Document.1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3416" y="1410513"/>
                          <a:ext cx="64960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4543425" y="2401888"/>
            <a:ext cx="7437438" cy="2965450"/>
            <a:chOff x="2709333" y="793638"/>
            <a:chExt cx="7437967" cy="2965562"/>
          </a:xfrm>
        </p:grpSpPr>
        <p:pic>
          <p:nvPicPr>
            <p:cNvPr id="28676" name="Picture 2" descr="Hir-s2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333" y="793638"/>
              <a:ext cx="4097867" cy="296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677" name="Object 4"/>
            <p:cNvGraphicFramePr>
              <a:graphicFrameLocks noChangeAspect="1"/>
            </p:cNvGraphicFramePr>
            <p:nvPr/>
          </p:nvGraphicFramePr>
          <p:xfrm>
            <a:off x="3651250" y="1485900"/>
            <a:ext cx="649605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8" name="Document" r:id="rId8" imgW="5486400" imgH="381000" progId="Word.Document.12">
                    <p:embed/>
                  </p:oleObj>
                </mc:Choice>
                <mc:Fallback>
                  <p:oleObj name="Document" r:id="rId8" imgW="5486400" imgH="381000" progId="Word.Document.1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250" y="1485900"/>
                          <a:ext cx="6496050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85800" y="200025"/>
            <a:ext cx="7772400" cy="906463"/>
          </a:xfrm>
        </p:spPr>
        <p:txBody>
          <a:bodyPr/>
          <a:lstStyle/>
          <a:p>
            <a:r>
              <a:rPr lang="en-US" sz="3600">
                <a:solidFill>
                  <a:srgbClr val="FFE005"/>
                </a:solidFill>
                <a:latin typeface="Comic Sans MS" charset="0"/>
                <a:cs typeface="Comic Sans MS" charset="0"/>
              </a:rPr>
              <a:t>GRBs: sub-photospheric shocks</a:t>
            </a:r>
          </a:p>
        </p:txBody>
      </p:sp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047875" y="1050925"/>
            <a:ext cx="499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CCEEDF"/>
                </a:solidFill>
              </a:rPr>
              <a:t>AL 12, </a:t>
            </a:r>
            <a:r>
              <a:rPr lang="en-US" sz="2000" dirty="0" err="1">
                <a:solidFill>
                  <a:srgbClr val="CCEEDF"/>
                </a:solidFill>
              </a:rPr>
              <a:t>AL+Keren</a:t>
            </a:r>
            <a:r>
              <a:rPr lang="en-US" sz="2000" dirty="0">
                <a:solidFill>
                  <a:srgbClr val="CCEEDF"/>
                </a:solidFill>
              </a:rPr>
              <a:t> 14, </a:t>
            </a:r>
            <a:r>
              <a:rPr lang="en-US" sz="2000" dirty="0" err="1">
                <a:solidFill>
                  <a:srgbClr val="CCEEDF"/>
                </a:solidFill>
              </a:rPr>
              <a:t>Beloborodov</a:t>
            </a:r>
            <a:r>
              <a:rPr lang="en-US" sz="2000" dirty="0">
                <a:solidFill>
                  <a:srgbClr val="CCEEDF"/>
                </a:solidFill>
              </a:rPr>
              <a:t> 17, Ito+</a:t>
            </a:r>
            <a:r>
              <a:rPr lang="en-US" sz="2000" dirty="0" smtClean="0">
                <a:solidFill>
                  <a:srgbClr val="CCEEDF"/>
                </a:solidFill>
              </a:rPr>
              <a:t>18</a:t>
            </a:r>
            <a:endParaRPr lang="en-US" sz="2000" dirty="0">
              <a:solidFill>
                <a:srgbClr val="CCEEDF"/>
              </a:solidFill>
            </a:endParaRPr>
          </a:p>
        </p:txBody>
      </p:sp>
      <p:pic>
        <p:nvPicPr>
          <p:cNvPr id="30723" name="Image 1" descr="marsnf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239963"/>
            <a:ext cx="4006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33613"/>
            <a:ext cx="42687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200" y="1611313"/>
            <a:ext cx="7038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</a:rPr>
              <a:t>Evidence for </a:t>
            </a:r>
            <a:r>
              <a:rPr lang="en-US" sz="2400" dirty="0" err="1">
                <a:solidFill>
                  <a:srgbClr val="FCD5B5"/>
                </a:solidFill>
                <a:latin typeface="Comic Sans MS"/>
                <a:cs typeface="Comic Sans MS"/>
              </a:rPr>
              <a:t>photospheric</a:t>
            </a: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</a:rPr>
              <a:t> emission ?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Peer+Ryde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)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63" y="5543550"/>
            <a:ext cx="83026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</a:rPr>
              <a:t>Band spectrum from </a:t>
            </a:r>
            <a:r>
              <a:rPr lang="en-US" sz="2400" dirty="0" err="1">
                <a:solidFill>
                  <a:srgbClr val="FCD5B5"/>
                </a:solidFill>
                <a:latin typeface="Comic Sans MS"/>
                <a:cs typeface="Comic Sans MS"/>
              </a:rPr>
              <a:t>photospheric</a:t>
            </a: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</a:rPr>
              <a:t> emission?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(</a:t>
            </a:r>
            <a:r>
              <a:rPr lang="en-US" sz="2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Beloborodov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13, </a:t>
            </a:r>
            <a:r>
              <a:rPr lang="en-US" sz="2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Vurm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+ 13, 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Keren+AL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14, Ito + 15, </a:t>
            </a:r>
            <a:r>
              <a:rPr lang="en-US" sz="2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Lazzati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16)</a:t>
            </a:r>
            <a:endParaRPr lang="en-US" sz="2400" dirty="0">
              <a:solidFill>
                <a:srgbClr val="FCD5B5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5950" y="128588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rgbClr val="FFE005"/>
                </a:solidFill>
                <a:latin typeface="Comic Sans MS" charset="0"/>
                <a:cs typeface="Comic Sans MS" charset="0"/>
              </a:rPr>
              <a:t>Formation of sub-photospheric RMS </a:t>
            </a:r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796925" y="2201863"/>
            <a:ext cx="2611438" cy="4049712"/>
            <a:chOff x="152400" y="2338388"/>
            <a:chExt cx="2768600" cy="4214812"/>
          </a:xfrm>
        </p:grpSpPr>
        <p:pic>
          <p:nvPicPr>
            <p:cNvPr id="3175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181600"/>
              <a:ext cx="27432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3719513"/>
              <a:ext cx="2751138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2338388"/>
              <a:ext cx="2730500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877888" y="1798638"/>
            <a:ext cx="23288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Oblique shocks</a:t>
            </a:r>
          </a:p>
        </p:txBody>
      </p:sp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3906838" y="2474913"/>
            <a:ext cx="4822825" cy="3370262"/>
            <a:chOff x="0" y="1181100"/>
            <a:chExt cx="5622925" cy="3683000"/>
          </a:xfrm>
        </p:grpSpPr>
        <p:pic>
          <p:nvPicPr>
            <p:cNvPr id="3175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1100"/>
              <a:ext cx="5622925" cy="368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TextBox 10"/>
            <p:cNvSpPr txBox="1">
              <a:spLocks noChangeArrowheads="1"/>
            </p:cNvSpPr>
            <p:nvPr/>
          </p:nvSpPr>
          <p:spPr bwMode="auto">
            <a:xfrm>
              <a:off x="1789113" y="1973263"/>
              <a:ext cx="32702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C00000"/>
                  </a:solidFill>
                </a:rPr>
                <a:t>Sub-photospheric shocks</a:t>
              </a:r>
              <a:endParaRPr lang="he-IL" sz="2400">
                <a:solidFill>
                  <a:srgbClr val="C00000"/>
                </a:solidFill>
              </a:endParaRPr>
            </a:p>
          </p:txBody>
        </p:sp>
        <p:cxnSp>
          <p:nvCxnSpPr>
            <p:cNvPr id="31755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1892300" y="2403475"/>
              <a:ext cx="1138238" cy="37782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6" name="TextBox 10"/>
            <p:cNvSpPr txBox="1">
              <a:spLocks noChangeArrowheads="1"/>
            </p:cNvSpPr>
            <p:nvPr/>
          </p:nvSpPr>
          <p:spPr bwMode="auto">
            <a:xfrm>
              <a:off x="1090613" y="4006850"/>
              <a:ext cx="26193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C00000"/>
                  </a:solidFill>
                </a:rPr>
                <a:t>collisionless shocks</a:t>
              </a:r>
              <a:endParaRPr lang="he-IL" sz="2400">
                <a:solidFill>
                  <a:srgbClr val="C00000"/>
                </a:solidFill>
              </a:endParaRPr>
            </a:p>
          </p:txBody>
        </p:sp>
        <p:cxnSp>
          <p:nvCxnSpPr>
            <p:cNvPr id="31757" name="Straight Arrow Connector 12"/>
            <p:cNvCxnSpPr>
              <a:cxnSpLocks noChangeShapeType="1"/>
              <a:stCxn id="31756" idx="0"/>
            </p:cNvCxnSpPr>
            <p:nvPr/>
          </p:nvCxnSpPr>
          <p:spPr bwMode="auto">
            <a:xfrm flipV="1">
              <a:off x="2400300" y="3411538"/>
              <a:ext cx="122238" cy="595312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749" name="TextBox 14"/>
          <p:cNvSpPr txBox="1">
            <a:spLocks noChangeArrowheads="1"/>
          </p:cNvSpPr>
          <p:nvPr/>
        </p:nvSpPr>
        <p:spPr bwMode="auto">
          <a:xfrm>
            <a:off x="4857750" y="2032000"/>
            <a:ext cx="2525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D2D2F4"/>
                </a:solidFill>
                <a:latin typeface="Comic Sans MS" charset="0"/>
                <a:cs typeface="Comic Sans MS" charset="0"/>
              </a:rPr>
              <a:t>Internal  shocks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59400" y="5822950"/>
            <a:ext cx="18621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Bromberg + 11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30300" y="6175375"/>
            <a:ext cx="1646238" cy="401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Lazzati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 + 09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1525" y="1076325"/>
            <a:ext cx="71231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</a:rPr>
              <a:t>High specific entropy </a:t>
            </a: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  <a:sym typeface="Wingdings"/>
              </a:rPr>
              <a:t> photon rich RMS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  <a:sym typeface="Wingdings"/>
              </a:rPr>
              <a:t>(AL 12)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381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Spectra from Monte-Carlo </a:t>
            </a:r>
            <a:r>
              <a:rPr lang="en-US" sz="2800" dirty="0" err="1">
                <a:solidFill>
                  <a:srgbClr val="FFE005"/>
                </a:solidFill>
                <a:latin typeface="Comic Sans MS" charset="0"/>
                <a:cs typeface="Comic Sans MS" charset="0"/>
              </a:rPr>
              <a:t>sim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charset="0"/>
                <a:cs typeface="Comic Sans MS" charset="0"/>
              </a:rPr>
              <a:t>.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charset="0"/>
                <a:cs typeface="Comic Sans MS" charset="0"/>
              </a:rPr>
              <a:t>(Ito+18)</a:t>
            </a: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Comic Sans MS" charset="0"/>
              <a:cs typeface="Comic Sans MS" charset="0"/>
            </a:endParaRPr>
          </a:p>
        </p:txBody>
      </p:sp>
      <p:pic>
        <p:nvPicPr>
          <p:cNvPr id="32770" name="Picture 2" descr="Inug2e-1-2n5inte2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915988"/>
            <a:ext cx="5657850" cy="483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173163" y="5738813"/>
            <a:ext cx="681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CD5B5"/>
                </a:solidFill>
                <a:latin typeface="Comic Sans MS" charset="0"/>
                <a:cs typeface="Comic Sans MS" charset="0"/>
              </a:rPr>
              <a:t>Calculations during breakout phase needed !!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2508250" y="32639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downstream moving photons</a:t>
            </a: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2479675" y="4789488"/>
            <a:ext cx="152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upstream moving photons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MC_s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403350"/>
            <a:ext cx="453072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941388" y="2152650"/>
          <a:ext cx="64960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5" name="Document" r:id="rId5" imgW="5486400" imgH="457200" progId="Word.Document.12">
                  <p:embed/>
                </p:oleObj>
              </mc:Choice>
              <mc:Fallback>
                <p:oleObj name="Document" r:id="rId5" imgW="5486400" imgH="4572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52650"/>
                        <a:ext cx="64960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739775" y="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rgbClr val="FFE005"/>
                </a:solidFill>
                <a:latin typeface="Comic Sans MS" charset="0"/>
                <a:cs typeface="Comic Sans MS" charset="0"/>
              </a:rPr>
              <a:t>Transition to photon starved regime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954588" y="2644775"/>
          <a:ext cx="64658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6" name="Document" r:id="rId8" imgW="5486400" imgH="520700" progId="Word.Document.12">
                  <p:embed/>
                </p:oleObj>
              </mc:Choice>
              <mc:Fallback>
                <p:oleObj name="Document" r:id="rId8" imgW="5486400" imgH="5207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2644775"/>
                        <a:ext cx="646588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4856163" y="1785938"/>
            <a:ext cx="3963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CD5B5"/>
                </a:solidFill>
                <a:latin typeface="Comic Sans MS" charset="0"/>
                <a:cs typeface="Comic Sans MS" charset="0"/>
              </a:rPr>
              <a:t># of photons needed to mediate the shock:  </a:t>
            </a:r>
          </a:p>
        </p:txBody>
      </p:sp>
      <p:grpSp>
        <p:nvGrpSpPr>
          <p:cNvPr id="29702" name="Group 7"/>
          <p:cNvGrpSpPr>
            <a:grpSpLocks/>
          </p:cNvGrpSpPr>
          <p:nvPr/>
        </p:nvGrpSpPr>
        <p:grpSpPr bwMode="auto">
          <a:xfrm>
            <a:off x="4787900" y="3879850"/>
            <a:ext cx="8461375" cy="1304925"/>
            <a:chOff x="4758647" y="3879977"/>
            <a:chExt cx="8461397" cy="1304973"/>
          </a:xfrm>
        </p:grpSpPr>
        <p:sp>
          <p:nvSpPr>
            <p:cNvPr id="7" name="TextBox 6"/>
            <p:cNvSpPr txBox="1"/>
            <p:nvPr/>
          </p:nvSpPr>
          <p:spPr>
            <a:xfrm>
              <a:off x="4758647" y="3879977"/>
              <a:ext cx="4176724" cy="1304973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2400" dirty="0">
                  <a:solidFill>
                    <a:srgbClr val="FCD5B5"/>
                  </a:solidFill>
                  <a:latin typeface="Comic Sans MS"/>
                  <a:cs typeface="Comic Sans MS"/>
                </a:rPr>
                <a:t>In reality if           upstream photon generation inside shock dominates </a:t>
              </a:r>
            </a:p>
          </p:txBody>
        </p:sp>
        <p:graphicFrame>
          <p:nvGraphicFramePr>
            <p:cNvPr id="29707" name="Object 9"/>
            <p:cNvGraphicFramePr>
              <a:graphicFrameLocks noChangeAspect="1"/>
            </p:cNvGraphicFramePr>
            <p:nvPr/>
          </p:nvGraphicFramePr>
          <p:xfrm>
            <a:off x="6754157" y="3949962"/>
            <a:ext cx="6465887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87" name="Document" r:id="rId11" imgW="5486400" imgH="482600" progId="Word.Document.12">
                    <p:embed/>
                  </p:oleObj>
                </mc:Choice>
                <mc:Fallback>
                  <p:oleObj name="Document" r:id="rId11" imgW="5486400" imgH="482600" progId="Word.Document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4157" y="3949962"/>
                          <a:ext cx="6465887" cy="566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754063" y="1004888"/>
            <a:ext cx="348615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latin typeface="Comic Sans MS" charset="0"/>
                <a:cs typeface="Comic Sans MS" charset="0"/>
              </a:rPr>
              <a:t>Exmp: no photon generation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5475" y="2003425"/>
            <a:ext cx="127158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Collisionless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subshock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749550" y="2289175"/>
            <a:ext cx="404813" cy="0"/>
          </a:xfrm>
          <a:prstGeom prst="straightConnector1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98450" y="116205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FFE005"/>
                </a:solidFill>
                <a:latin typeface="Comic Sans MS" charset="0"/>
                <a:cs typeface="Comic Sans MS" charset="0"/>
              </a:rPr>
              <a:t>Photon starved RMS</a:t>
            </a:r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192213" y="2811463"/>
            <a:ext cx="8664575" cy="2092325"/>
            <a:chOff x="1610313" y="2964493"/>
            <a:chExt cx="8665854" cy="2092881"/>
          </a:xfrm>
        </p:grpSpPr>
        <p:sp>
          <p:nvSpPr>
            <p:cNvPr id="33795" name="TextBox 1"/>
            <p:cNvSpPr txBox="1">
              <a:spLocks noChangeArrowheads="1"/>
            </p:cNvSpPr>
            <p:nvPr/>
          </p:nvSpPr>
          <p:spPr bwMode="auto">
            <a:xfrm>
              <a:off x="1610313" y="2964493"/>
              <a:ext cx="6902225" cy="209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Aft>
                  <a:spcPts val="1800"/>
                </a:spcAft>
                <a:buFont typeface="Arial" charset="0"/>
                <a:buChar char="•"/>
              </a:pPr>
              <a:r>
                <a:rPr lang="en-US" sz="240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Form when</a:t>
              </a:r>
            </a:p>
            <a:p>
              <a:pPr>
                <a:spcAft>
                  <a:spcPts val="1800"/>
                </a:spcAft>
                <a:buFont typeface="Arial" charset="0"/>
                <a:buChar char="•"/>
              </a:pPr>
              <a:r>
                <a:rPr lang="en-US" sz="240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Photons are generated via bremsstrahlung  inside the shock</a:t>
              </a:r>
            </a:p>
            <a:p>
              <a:pPr>
                <a:lnSpc>
                  <a:spcPct val="120000"/>
                </a:lnSpc>
                <a:buFont typeface="Arial" charset="0"/>
                <a:buChar char="•"/>
              </a:pPr>
              <a:r>
                <a:rPr lang="en-US" sz="240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Apply to SNe, LLGRBs, NS mergers</a:t>
              </a:r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6446531"/>
                </p:ext>
              </p:extLst>
            </p:nvPr>
          </p:nvGraphicFramePr>
          <p:xfrm>
            <a:off x="3810280" y="3007652"/>
            <a:ext cx="6465887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34" name="Document" r:id="rId4" imgW="5486400" imgH="520700" progId="Word.Document.12">
                    <p:embed/>
                  </p:oleObj>
                </mc:Choice>
                <mc:Fallback>
                  <p:oleObj name="Document" r:id="rId4" imgW="5486400" imgH="520700" progId="Word.Document.1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280" y="3007652"/>
                          <a:ext cx="6465887" cy="611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708025" y="215900"/>
            <a:ext cx="7742238" cy="644525"/>
          </a:xfrm>
        </p:spPr>
        <p:txBody>
          <a:bodyPr/>
          <a:lstStyle/>
          <a:p>
            <a:pPr rtl="0"/>
            <a:r>
              <a:rPr lang="fr-FR" sz="3200">
                <a:solidFill>
                  <a:srgbClr val="CCEEDF"/>
                </a:solidFill>
              </a:rPr>
              <a:t>S</a:t>
            </a:r>
            <a:r>
              <a:rPr lang="en-US" sz="3200">
                <a:solidFill>
                  <a:srgbClr val="CCEEDF"/>
                </a:solidFill>
              </a:rPr>
              <a:t>olutions: cold upstream </a:t>
            </a:r>
            <a:r>
              <a:rPr lang="en-US" sz="2400">
                <a:solidFill>
                  <a:srgbClr val="CCEEDF"/>
                </a:solidFill>
              </a:rPr>
              <a:t>(eg., shock breakout in SN)</a:t>
            </a:r>
          </a:p>
        </p:txBody>
      </p:sp>
      <p:grpSp>
        <p:nvGrpSpPr>
          <p:cNvPr id="34818" name="Group 9"/>
          <p:cNvGrpSpPr>
            <a:grpSpLocks/>
          </p:cNvGrpSpPr>
          <p:nvPr/>
        </p:nvGrpSpPr>
        <p:grpSpPr bwMode="auto">
          <a:xfrm>
            <a:off x="323850" y="1655763"/>
            <a:ext cx="7869238" cy="4629150"/>
            <a:chOff x="323849" y="1040524"/>
            <a:chExt cx="8674812" cy="5244389"/>
          </a:xfrm>
        </p:grpSpPr>
        <p:sp>
          <p:nvSpPr>
            <p:cNvPr id="34822" name="Rectangle 23"/>
            <p:cNvSpPr>
              <a:spLocks noChangeArrowheads="1"/>
            </p:cNvSpPr>
            <p:nvPr/>
          </p:nvSpPr>
          <p:spPr bwMode="auto">
            <a:xfrm>
              <a:off x="325820" y="1040524"/>
              <a:ext cx="8555422" cy="52443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 eaLnBrk="1" hangingPunct="1"/>
              <a:endParaRPr lang="en-US" sz="2800">
                <a:latin typeface="Arial" charset="0"/>
                <a:cs typeface="Arial" charset="0"/>
              </a:endParaRPr>
            </a:p>
          </p:txBody>
        </p:sp>
        <p:pic>
          <p:nvPicPr>
            <p:cNvPr id="34823" name="Picture 10" descr="f3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49" y="1703389"/>
              <a:ext cx="6292852" cy="413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Box 12"/>
            <p:cNvSpPr txBox="1">
              <a:spLocks noChangeArrowheads="1"/>
            </p:cNvSpPr>
            <p:nvPr/>
          </p:nvSpPr>
          <p:spPr bwMode="auto">
            <a:xfrm>
              <a:off x="796159" y="1075559"/>
              <a:ext cx="5546349" cy="80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Numerical solutions – </a:t>
              </a:r>
              <a:r>
                <a:rPr lang="en-US" sz="2000" dirty="0" err="1"/>
                <a:t>Budnink</a:t>
              </a:r>
              <a:r>
                <a:rPr lang="en-US" sz="2000" dirty="0"/>
                <a:t> +10</a:t>
              </a:r>
            </a:p>
            <a:p>
              <a:r>
                <a:rPr lang="en-US" sz="2000" dirty="0"/>
                <a:t>Analytic solutions - </a:t>
              </a:r>
              <a:r>
                <a:rPr lang="en-US" sz="2000" dirty="0" err="1"/>
                <a:t>Nakar+Sari</a:t>
              </a:r>
              <a:r>
                <a:rPr lang="en-US" sz="2000" dirty="0"/>
                <a:t> 12, Granot+</a:t>
              </a:r>
              <a:r>
                <a:rPr lang="en-US" sz="2000" dirty="0" smtClean="0"/>
                <a:t>18</a:t>
              </a:r>
              <a:endParaRPr lang="en-US" sz="2000" dirty="0"/>
            </a:p>
          </p:txBody>
        </p:sp>
        <p:sp>
          <p:nvSpPr>
            <p:cNvPr id="34825" name="TextBox 13"/>
            <p:cNvSpPr txBox="1">
              <a:spLocks noChangeArrowheads="1"/>
            </p:cNvSpPr>
            <p:nvPr/>
          </p:nvSpPr>
          <p:spPr bwMode="auto">
            <a:xfrm>
              <a:off x="6065456" y="1862611"/>
              <a:ext cx="2933205" cy="3434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2400"/>
                <a:t>Shock width </a:t>
              </a:r>
            </a:p>
            <a:p>
              <a:pPr>
                <a:spcAft>
                  <a:spcPts val="600"/>
                </a:spcAft>
              </a:pPr>
              <a:r>
                <a:rPr lang="en-US" sz="2400"/>
                <a:t>(in shock frame)</a:t>
              </a:r>
            </a:p>
            <a:p>
              <a:pPr>
                <a:spcAft>
                  <a:spcPts val="600"/>
                </a:spcAft>
              </a:pPr>
              <a:r>
                <a:rPr lang="en-US" sz="2400">
                  <a:sym typeface="Symbol" charset="0"/>
                </a:rPr>
                <a:t></a:t>
              </a:r>
              <a:r>
                <a:rPr lang="en-US" sz="2400" baseline="-25000">
                  <a:sym typeface="Symbol" charset="0"/>
                </a:rPr>
                <a:t>s</a:t>
              </a:r>
              <a:r>
                <a:rPr lang="en-US" sz="2400">
                  <a:sym typeface="Symbol" charset="0"/>
                </a:rPr>
                <a:t>=0.01(</a:t>
              </a:r>
              <a:r>
                <a:rPr lang="en-US" sz="2400" baseline="-25000">
                  <a:sym typeface="Symbol" charset="0"/>
                </a:rPr>
                <a:t>T</a:t>
              </a:r>
              <a:r>
                <a:rPr lang="en-US" sz="2400">
                  <a:sym typeface="Symbol" charset="0"/>
                </a:rPr>
                <a:t>n</a:t>
              </a:r>
              <a:r>
                <a:rPr lang="en-US" sz="2400" baseline="-25000">
                  <a:sym typeface="Symbol" charset="0"/>
                </a:rPr>
                <a:t>u</a:t>
              </a:r>
              <a:r>
                <a:rPr lang="en-US" sz="2400">
                  <a:sym typeface="Symbol" charset="0"/>
                </a:rPr>
                <a:t>)</a:t>
              </a:r>
              <a:r>
                <a:rPr lang="en-US" sz="2400" baseline="30000">
                  <a:sym typeface="Symbol" charset="0"/>
                </a:rPr>
                <a:t>-1</a:t>
              </a:r>
              <a:r>
                <a:rPr lang="en-US" sz="2400">
                  <a:sym typeface="Symbol" charset="0"/>
                </a:rPr>
                <a:t></a:t>
              </a:r>
              <a:r>
                <a:rPr lang="en-US" sz="2400" baseline="-25000">
                  <a:sym typeface="Symbol" charset="0"/>
                </a:rPr>
                <a:t>u</a:t>
              </a:r>
              <a:r>
                <a:rPr lang="en-US" sz="2400" baseline="30000">
                  <a:sym typeface="Symbol" charset="0"/>
                </a:rPr>
                <a:t>2</a:t>
              </a:r>
            </a:p>
            <a:p>
              <a:endParaRPr lang="en-US" sz="2400" baseline="30000">
                <a:sym typeface="Symbol" charset="0"/>
              </a:endParaRPr>
            </a:p>
            <a:p>
              <a:endParaRPr lang="en-US" sz="2400" baseline="30000">
                <a:sym typeface="Symbol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2400">
                  <a:sym typeface="Symbol" charset="0"/>
                </a:rPr>
                <a:t>Optical depth inside shock is dominated by e</a:t>
              </a:r>
              <a:r>
                <a:rPr lang="en-US" sz="2400" baseline="30000">
                  <a:sym typeface="Symbol" charset="0"/>
                </a:rPr>
                <a:t></a:t>
              </a:r>
              <a:r>
                <a:rPr lang="en-US" sz="2400">
                  <a:sym typeface="Symbol" charset="0"/>
                </a:rPr>
                <a:t>  pairs</a:t>
              </a:r>
              <a:endParaRPr lang="en-US" sz="2400"/>
            </a:p>
          </p:txBody>
        </p:sp>
      </p:grp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2592388" y="5865813"/>
            <a:ext cx="178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Velocity profile</a:t>
            </a:r>
            <a:endParaRPr lang="he-IL" sz="200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209550" y="1198563"/>
            <a:ext cx="7778750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1687513" y="1044575"/>
            <a:ext cx="6351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CD5B5"/>
                </a:solidFill>
                <a:latin typeface="Comic Sans MS" charset="0"/>
                <a:cs typeface="Comic Sans MS" charset="0"/>
              </a:rPr>
              <a:t>KN effects + self opacity by pp important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774700" y="165100"/>
            <a:ext cx="7392988" cy="873125"/>
          </a:xfrm>
        </p:spPr>
        <p:txBody>
          <a:bodyPr/>
          <a:lstStyle/>
          <a:p>
            <a:pPr rtl="0"/>
            <a:r>
              <a:rPr lang="en-US" sz="3200">
                <a:solidFill>
                  <a:srgbClr val="CCEEDF"/>
                </a:solidFill>
                <a:latin typeface="Comic Sans MS" charset="0"/>
                <a:cs typeface="Comic Sans MS" charset="0"/>
              </a:rPr>
              <a:t>Cold upstream - SED in shock frame</a:t>
            </a:r>
          </a:p>
        </p:txBody>
      </p:sp>
      <p:pic>
        <p:nvPicPr>
          <p:cNvPr id="35842" name="Picture 4" descr="BK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076325"/>
            <a:ext cx="5907087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59400" y="5040313"/>
            <a:ext cx="2078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Budnik et al. 2010</a:t>
            </a:r>
            <a:endParaRPr lang="he-IL" sz="2000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2898775" y="3605213"/>
            <a:ext cx="225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/>
              <a:t>T</a:t>
            </a:r>
            <a:r>
              <a:rPr lang="en-US" sz="2400" baseline="-25000"/>
              <a:t>s</a:t>
            </a:r>
            <a:r>
              <a:rPr lang="en-US" sz="2400"/>
              <a:t> </a:t>
            </a:r>
            <a:r>
              <a:rPr lang="en-US" sz="2400">
                <a:sym typeface="Symbol" charset="0"/>
              </a:rPr>
              <a:t> 200 keV</a:t>
            </a:r>
            <a:endParaRPr lang="he-IL" sz="2400"/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3876675" y="474662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ym typeface="Symbol" charset="0"/>
              </a:rPr>
              <a:t>h/m</a:t>
            </a:r>
            <a:r>
              <a:rPr lang="en-US" sz="1800" baseline="-25000">
                <a:sym typeface="Symbol" charset="0"/>
              </a:rPr>
              <a:t>e</a:t>
            </a:r>
            <a:r>
              <a:rPr lang="en-US" sz="1800">
                <a:sym typeface="Symbol" charset="0"/>
              </a:rPr>
              <a:t>c</a:t>
            </a:r>
            <a:r>
              <a:rPr lang="en-US" sz="1800" baseline="30000">
                <a:sym typeface="Symbol" charset="0"/>
              </a:rPr>
              <a:t>2</a:t>
            </a:r>
            <a:endParaRPr lang="en-US" sz="1800" baseline="30000"/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114300" y="5686425"/>
            <a:ext cx="9029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CCFF"/>
                </a:solidFill>
              </a:rPr>
              <a:t> </a:t>
            </a:r>
            <a:r>
              <a:rPr lang="en-US" sz="2400" dirty="0" smtClean="0">
                <a:solidFill>
                  <a:srgbClr val="DDF3EA"/>
                </a:solidFill>
              </a:rPr>
              <a:t>Temperature </a:t>
            </a:r>
            <a:r>
              <a:rPr lang="en-US" sz="2400" dirty="0">
                <a:solidFill>
                  <a:srgbClr val="DDF3EA"/>
                </a:solidFill>
              </a:rPr>
              <a:t>in immediate downstream is regulated by pair production</a:t>
            </a:r>
            <a:endParaRPr lang="he-IL" sz="2400" dirty="0">
              <a:solidFill>
                <a:srgbClr val="DDF3E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1188" y="42545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Outline </a:t>
            </a:r>
            <a:endParaRPr lang="he-IL" sz="4000" dirty="0">
              <a:solidFill>
                <a:srgbClr val="FFE005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27500"/>
          </a:xfrm>
        </p:spPr>
        <p:txBody>
          <a:bodyPr/>
          <a:lstStyle/>
          <a:p>
            <a:pPr algn="l" rtl="0">
              <a:lnSpc>
                <a:spcPct val="120000"/>
              </a:lnSpc>
              <a:defRPr/>
            </a:pPr>
            <a:r>
              <a:rPr lang="en-US" sz="2800" dirty="0">
                <a:solidFill>
                  <a:srgbClr val="FCD5B5"/>
                </a:solidFill>
                <a:latin typeface="Comic Sans MS" charset="0"/>
                <a:cs typeface="Comic Sans MS" charset="0"/>
              </a:rPr>
              <a:t>Overview of radiation mediated shocks </a:t>
            </a:r>
            <a:endParaRPr lang="en-US" sz="2800" dirty="0" smtClean="0">
              <a:solidFill>
                <a:srgbClr val="FCD5B5"/>
              </a:solidFill>
              <a:latin typeface="Comic Sans MS" charset="0"/>
              <a:cs typeface="Comic Sans MS" charset="0"/>
            </a:endParaRPr>
          </a:p>
          <a:p>
            <a:pPr algn="l" rtl="0">
              <a:lnSpc>
                <a:spcPct val="120000"/>
              </a:lnSpc>
              <a:defRPr/>
            </a:pPr>
            <a:r>
              <a:rPr lang="en-US" sz="2800" dirty="0" smtClean="0">
                <a:solidFill>
                  <a:srgbClr val="FCD5B5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2800" dirty="0" err="1" smtClean="0">
                <a:solidFill>
                  <a:srgbClr val="FCD5B5"/>
                </a:solidFill>
                <a:latin typeface="Comic Sans MS" charset="0"/>
                <a:cs typeface="Comic Sans MS" charset="0"/>
              </a:rPr>
              <a:t>Collisionless</a:t>
            </a:r>
            <a:r>
              <a:rPr lang="en-US" sz="2800" dirty="0" smtClean="0">
                <a:solidFill>
                  <a:srgbClr val="FCD5B5"/>
                </a:solidFill>
                <a:latin typeface="Comic Sans MS" charset="0"/>
                <a:cs typeface="Comic Sans MS" charset="0"/>
              </a:rPr>
              <a:t> versus RMS 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800" dirty="0" smtClean="0">
                <a:solidFill>
                  <a:srgbClr val="FCD5B5"/>
                </a:solidFill>
                <a:latin typeface="Comic Sans MS" charset="0"/>
                <a:cs typeface="Comic Sans MS" charset="0"/>
              </a:rPr>
              <a:t>Shock breakouts</a:t>
            </a:r>
          </a:p>
          <a:p>
            <a:pPr algn="l" rtl="0">
              <a:lnSpc>
                <a:spcPct val="120000"/>
              </a:lnSpc>
              <a:defRPr/>
            </a:pPr>
            <a:r>
              <a:rPr lang="en-US" sz="2800" dirty="0" smtClean="0">
                <a:solidFill>
                  <a:srgbClr val="FCD5B5"/>
                </a:solidFill>
                <a:latin typeface="Comic Sans MS" charset="0"/>
                <a:cs typeface="Comic Sans MS" charset="0"/>
              </a:rPr>
              <a:t> Applications: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charset="0"/>
                <a:cs typeface="Comic Sans MS" charset="0"/>
              </a:rPr>
              <a:t>GRBs,  </a:t>
            </a:r>
            <a:r>
              <a:rPr lang="en-US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charset="0"/>
                <a:cs typeface="Comic Sans MS" charset="0"/>
              </a:rPr>
              <a:t>SNe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charset="0"/>
                <a:cs typeface="Comic Sans MS" charset="0"/>
              </a:rPr>
              <a:t>,   NS merger</a:t>
            </a:r>
            <a:endParaRPr lang="he-IL" sz="2400" dirty="0">
              <a:solidFill>
                <a:schemeClr val="accent5">
                  <a:lumMod val="40000"/>
                  <a:lumOff val="60000"/>
                </a:schemeClr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/>
          <p:cNvSpPr>
            <a:spLocks noGrp="1"/>
          </p:cNvSpPr>
          <p:nvPr>
            <p:ph type="title"/>
          </p:nvPr>
        </p:nvSpPr>
        <p:spPr>
          <a:xfrm>
            <a:off x="428625" y="368300"/>
            <a:ext cx="8269288" cy="1143000"/>
          </a:xfrm>
        </p:spPr>
        <p:txBody>
          <a:bodyPr/>
          <a:lstStyle/>
          <a:p>
            <a:r>
              <a:rPr lang="en-US" sz="3200">
                <a:solidFill>
                  <a:srgbClr val="FFE005"/>
                </a:solidFill>
                <a:latin typeface="Comic Sans MS" charset="0"/>
                <a:cs typeface="Comic Sans MS" charset="0"/>
              </a:rPr>
              <a:t>Relativistic RMS from stellar explosions</a:t>
            </a:r>
          </a:p>
        </p:txBody>
      </p:sp>
      <p:pic>
        <p:nvPicPr>
          <p:cNvPr id="36866" name="Picture 4" descr="SB_rel_g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909763"/>
            <a:ext cx="6251575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2488" y="1511300"/>
            <a:ext cx="1701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Nakar+Sari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20713" y="0"/>
            <a:ext cx="7772400" cy="1046163"/>
          </a:xfrm>
        </p:spPr>
        <p:txBody>
          <a:bodyPr/>
          <a:lstStyle/>
          <a:p>
            <a:r>
              <a:rPr lang="en-US" sz="36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Breakout from a stellar </a:t>
            </a:r>
            <a:r>
              <a:rPr lang="en-US" sz="3600" dirty="0" smtClean="0">
                <a:solidFill>
                  <a:srgbClr val="FFE005"/>
                </a:solidFill>
                <a:latin typeface="Comic Sans MS" charset="0"/>
                <a:cs typeface="Comic Sans MS" charset="0"/>
              </a:rPr>
              <a:t>envelope</a:t>
            </a:r>
            <a:endParaRPr lang="en-US" sz="3600" dirty="0">
              <a:solidFill>
                <a:srgbClr val="FFE005"/>
              </a:solidFill>
              <a:latin typeface="Comic Sans MS" charset="0"/>
              <a:cs typeface="Comic Sans MS" charset="0"/>
            </a:endParaRPr>
          </a:p>
        </p:txBody>
      </p:sp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1047750" y="1006475"/>
            <a:ext cx="6840538" cy="4848225"/>
            <a:chOff x="1074738" y="1703388"/>
            <a:chExt cx="6840537" cy="4848225"/>
          </a:xfrm>
        </p:grpSpPr>
        <p:pic>
          <p:nvPicPr>
            <p:cNvPr id="37892" name="Picture 2" descr="SB_rel_spec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38" y="1703388"/>
              <a:ext cx="6840537" cy="484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TextBox 3"/>
            <p:cNvSpPr txBox="1">
              <a:spLocks noChangeArrowheads="1"/>
            </p:cNvSpPr>
            <p:nvPr/>
          </p:nvSpPr>
          <p:spPr bwMode="auto">
            <a:xfrm>
              <a:off x="5814214" y="2005125"/>
              <a:ext cx="1701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/>
                <a:t>Nakar+Sari 12</a:t>
              </a:r>
            </a:p>
          </p:txBody>
        </p:sp>
      </p:grp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130425" y="5789613"/>
            <a:ext cx="5380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CD5B5"/>
                </a:solidFill>
                <a:latin typeface="Comic Sans MS" charset="0"/>
                <a:cs typeface="Comic Sans MS" charset="0"/>
              </a:rPr>
              <a:t>Observables can be used to extract information on the progenitor.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u-wind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6" y="1366375"/>
            <a:ext cx="4521751" cy="51279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913" name="Title 3"/>
          <p:cNvSpPr>
            <a:spLocks noGrp="1"/>
          </p:cNvSpPr>
          <p:nvPr>
            <p:ph type="title"/>
          </p:nvPr>
        </p:nvSpPr>
        <p:spPr>
          <a:xfrm>
            <a:off x="727246" y="131938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Breakout from a thick stellar wind</a:t>
            </a:r>
            <a:endParaRPr lang="en-US" sz="3600" dirty="0"/>
          </a:p>
        </p:txBody>
      </p:sp>
      <p:sp>
        <p:nvSpPr>
          <p:cNvPr id="38915" name="TextBox 11"/>
          <p:cNvSpPr txBox="1">
            <a:spLocks noChangeArrowheads="1"/>
          </p:cNvSpPr>
          <p:nvPr/>
        </p:nvSpPr>
        <p:spPr bwMode="auto">
          <a:xfrm>
            <a:off x="5055381" y="1291813"/>
            <a:ext cx="2704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err="1">
                <a:solidFill>
                  <a:srgbClr val="DDF3EA"/>
                </a:solidFill>
                <a:latin typeface="Comic Sans MS" charset="0"/>
                <a:cs typeface="Comic Sans MS" charset="0"/>
              </a:rPr>
              <a:t>Granot</a:t>
            </a:r>
            <a:r>
              <a:rPr lang="en-US" sz="2000" dirty="0">
                <a:solidFill>
                  <a:srgbClr val="DDF3EA"/>
                </a:solidFill>
                <a:latin typeface="Comic Sans MS" charset="0"/>
                <a:cs typeface="Comic Sans MS" charset="0"/>
              </a:rPr>
              <a:t>, </a:t>
            </a:r>
            <a:r>
              <a:rPr lang="en-US" sz="2000" dirty="0" err="1">
                <a:solidFill>
                  <a:srgbClr val="DDF3EA"/>
                </a:solidFill>
                <a:latin typeface="Comic Sans MS" charset="0"/>
                <a:cs typeface="Comic Sans MS" charset="0"/>
              </a:rPr>
              <a:t>Nakar</a:t>
            </a:r>
            <a:r>
              <a:rPr lang="en-US" sz="2000" dirty="0">
                <a:solidFill>
                  <a:srgbClr val="DDF3EA"/>
                </a:solidFill>
                <a:latin typeface="Comic Sans MS" charset="0"/>
                <a:cs typeface="Comic Sans MS" charset="0"/>
              </a:rPr>
              <a:t>, AL </a:t>
            </a:r>
            <a:r>
              <a:rPr lang="en-US" sz="2000" dirty="0" smtClean="0">
                <a:solidFill>
                  <a:srgbClr val="DDF3EA"/>
                </a:solidFill>
                <a:latin typeface="Comic Sans MS" charset="0"/>
                <a:cs typeface="Comic Sans MS" charset="0"/>
              </a:rPr>
              <a:t>18</a:t>
            </a:r>
            <a:endParaRPr lang="en-US" sz="2000" dirty="0">
              <a:solidFill>
                <a:srgbClr val="DDF3EA"/>
              </a:solidFill>
              <a:latin typeface="Comic Sans MS" charset="0"/>
              <a:cs typeface="Comic Sans MS" charset="0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20408"/>
              </p:ext>
            </p:extLst>
          </p:nvPr>
        </p:nvGraphicFramePr>
        <p:xfrm>
          <a:off x="204138" y="1596200"/>
          <a:ext cx="64658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" name="Document" r:id="rId5" imgW="5486400" imgH="520700" progId="Word.Document.12">
                  <p:embed/>
                </p:oleObj>
              </mc:Choice>
              <mc:Fallback>
                <p:oleObj name="Document" r:id="rId5" imgW="5486400" imgH="5207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38" y="1596200"/>
                        <a:ext cx="64658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0064"/>
              </p:ext>
            </p:extLst>
          </p:nvPr>
        </p:nvGraphicFramePr>
        <p:xfrm>
          <a:off x="531345" y="6028338"/>
          <a:ext cx="5176119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" name="Document" r:id="rId8" imgW="5486400" imgH="457200" progId="Word.Document.12">
                  <p:embed/>
                </p:oleObj>
              </mc:Choice>
              <mc:Fallback>
                <p:oleObj name="Document" r:id="rId8" imgW="5486400" imgH="4572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45" y="6028338"/>
                        <a:ext cx="5176119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472020"/>
              </p:ext>
            </p:extLst>
          </p:nvPr>
        </p:nvGraphicFramePr>
        <p:xfrm>
          <a:off x="2212507" y="6052350"/>
          <a:ext cx="5520704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" name="Document" r:id="rId11" imgW="5486400" imgH="457200" progId="Word.Document.12">
                  <p:embed/>
                </p:oleObj>
              </mc:Choice>
              <mc:Fallback>
                <p:oleObj name="Document" r:id="rId11" imgW="5486400" imgH="4572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507" y="6052350"/>
                        <a:ext cx="5520704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672406" y="2083739"/>
            <a:ext cx="10148780" cy="2883387"/>
            <a:chOff x="4463400" y="2148039"/>
            <a:chExt cx="10148780" cy="2883387"/>
          </a:xfrm>
        </p:grpSpPr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4463400" y="2148039"/>
              <a:ext cx="4282686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indent="0"/>
              <a:r>
                <a:rPr lang="en-US" sz="2400" dirty="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Optical depth decline as           as shock moves out</a:t>
              </a:r>
            </a:p>
            <a:p>
              <a:pPr marL="0" indent="0">
                <a:spcBef>
                  <a:spcPts val="1800"/>
                </a:spcBef>
              </a:pPr>
              <a:r>
                <a:rPr lang="en-US" sz="2400" dirty="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Photon </a:t>
              </a:r>
              <a:r>
                <a:rPr lang="en-US" sz="2400" dirty="0" smtClean="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leakage </a:t>
              </a:r>
              <a:r>
                <a:rPr lang="en-US" sz="2400" dirty="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commences when</a:t>
              </a:r>
            </a:p>
            <a:p>
              <a:pPr marL="0" indent="0">
                <a:spcBef>
                  <a:spcPts val="1800"/>
                </a:spcBef>
                <a:spcAft>
                  <a:spcPts val="3000"/>
                </a:spcAft>
              </a:pPr>
              <a:r>
                <a:rPr lang="en-US" sz="2400" dirty="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Complete breakout </a:t>
              </a:r>
              <a:r>
                <a:rPr lang="en-US" sz="2400" dirty="0" smtClean="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when</a:t>
              </a:r>
              <a:r>
                <a:rPr lang="en-US" sz="2400" dirty="0" smtClean="0">
                  <a:latin typeface="Comic Sans MS" charset="0"/>
                  <a:cs typeface="Comic Sans MS" charset="0"/>
                </a:rPr>
                <a:t>.                   </a:t>
              </a:r>
              <a:endParaRPr lang="en-US" sz="2400" dirty="0">
                <a:solidFill>
                  <a:srgbClr val="FCD5B5"/>
                </a:solidFill>
                <a:latin typeface="Comic Sans MS" charset="0"/>
                <a:cs typeface="Comic Sans MS" charset="0"/>
              </a:endParaRPr>
            </a:p>
          </p:txBody>
        </p:sp>
        <p:graphicFrame>
          <p:nvGraphicFramePr>
            <p:cNvPr id="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6704809"/>
                </p:ext>
              </p:extLst>
            </p:nvPr>
          </p:nvGraphicFramePr>
          <p:xfrm>
            <a:off x="8146293" y="2199413"/>
            <a:ext cx="6465887" cy="526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1" name="Document" r:id="rId14" imgW="5486400" imgH="482600" progId="Word.Document.12">
                    <p:embed/>
                  </p:oleObj>
                </mc:Choice>
                <mc:Fallback>
                  <p:oleObj name="Document" r:id="rId14" imgW="5486400" imgH="482600" progId="Word.Documen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6293" y="2199413"/>
                          <a:ext cx="6465887" cy="526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64931"/>
                </p:ext>
              </p:extLst>
            </p:nvPr>
          </p:nvGraphicFramePr>
          <p:xfrm>
            <a:off x="5493122" y="3470273"/>
            <a:ext cx="6465887" cy="625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2" name="Document" r:id="rId17" imgW="5486400" imgH="533400" progId="Word.Document.12">
                    <p:embed/>
                  </p:oleObj>
                </mc:Choice>
                <mc:Fallback>
                  <p:oleObj name="Document" r:id="rId17" imgW="5486400" imgH="533400" progId="Word.Documen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3122" y="3470273"/>
                          <a:ext cx="6465887" cy="625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883227"/>
                </p:ext>
              </p:extLst>
            </p:nvPr>
          </p:nvGraphicFramePr>
          <p:xfrm>
            <a:off x="4679074" y="4375781"/>
            <a:ext cx="6465887" cy="655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3" name="Document" r:id="rId20" imgW="5486400" imgH="558800" progId="Word.Document.12">
                    <p:embed/>
                  </p:oleObj>
                </mc:Choice>
                <mc:Fallback>
                  <p:oleObj name="Document" r:id="rId20" imgW="5486400" imgH="558800" progId="Word.Documen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074" y="4375781"/>
                          <a:ext cx="6465887" cy="6556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282901"/>
              </p:ext>
            </p:extLst>
          </p:nvPr>
        </p:nvGraphicFramePr>
        <p:xfrm>
          <a:off x="4215105" y="5960252"/>
          <a:ext cx="64658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" name="Document" r:id="rId23" imgW="5486400" imgH="520700" progId="Word.Document.12">
                  <p:embed/>
                </p:oleObj>
              </mc:Choice>
              <mc:Fallback>
                <p:oleObj name="Document" r:id="rId23" imgW="5486400" imgH="5207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105" y="5960252"/>
                        <a:ext cx="64658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6354" y="4629602"/>
            <a:ext cx="200967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Leakage starts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6798" y="2716676"/>
            <a:ext cx="2010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Photons trapped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2711" y="5160077"/>
            <a:ext cx="1172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breakout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508069" y="5288677"/>
            <a:ext cx="530553" cy="755526"/>
          </a:xfrm>
          <a:prstGeom prst="rect">
            <a:avLst/>
          </a:prstGeom>
          <a:pattFill prst="ltDnDiag">
            <a:fgClr>
              <a:prstClr val="black"/>
            </a:fgClr>
            <a:bgClr>
              <a:prstClr val="white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7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Grano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406525"/>
            <a:ext cx="5154612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44525" y="14605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rgbClr val="FFE005"/>
                </a:solidFill>
                <a:latin typeface="Comic Sans MS" charset="0"/>
                <a:cs typeface="Comic Sans MS" charset="0"/>
              </a:rPr>
              <a:t>Solutions with photon escape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4437063" y="3954463"/>
            <a:ext cx="4706937" cy="2740025"/>
            <a:chOff x="4436434" y="3954000"/>
            <a:chExt cx="4707566" cy="2740146"/>
          </a:xfrm>
        </p:grpSpPr>
        <p:pic>
          <p:nvPicPr>
            <p:cNvPr id="39942" name="Picture 3" descr="Granot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990" y="3954000"/>
              <a:ext cx="4706010" cy="2740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Box 1"/>
            <p:cNvSpPr txBox="1">
              <a:spLocks noChangeArrowheads="1"/>
            </p:cNvSpPr>
            <p:nvPr/>
          </p:nvSpPr>
          <p:spPr bwMode="auto">
            <a:xfrm rot="-5400000">
              <a:off x="3920863" y="5151235"/>
              <a:ext cx="1431251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/>
                <a:t>Pair loading </a:t>
              </a:r>
            </a:p>
          </p:txBody>
        </p:sp>
      </p:grpSp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5748338" y="1706563"/>
            <a:ext cx="1475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err="1" smtClean="0">
                <a:solidFill>
                  <a:srgbClr val="DDF3EA"/>
                </a:solidFill>
                <a:latin typeface="Comic Sans MS" charset="0"/>
                <a:cs typeface="Comic Sans MS" charset="0"/>
              </a:rPr>
              <a:t>Granot</a:t>
            </a:r>
            <a:r>
              <a:rPr lang="en-US" sz="2000" dirty="0" smtClean="0">
                <a:solidFill>
                  <a:srgbClr val="DDF3EA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2000" smtClean="0">
                <a:solidFill>
                  <a:srgbClr val="DDF3EA"/>
                </a:solidFill>
                <a:latin typeface="Comic Sans MS" charset="0"/>
                <a:cs typeface="Comic Sans MS" charset="0"/>
              </a:rPr>
              <a:t>+18</a:t>
            </a:r>
            <a:endParaRPr lang="en-US" sz="2000" dirty="0">
              <a:solidFill>
                <a:srgbClr val="DDF3EA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594862" y="4860925"/>
            <a:ext cx="3897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CD5B5"/>
                </a:solidFill>
              </a:rPr>
              <a:t>f = fraction of </a:t>
            </a:r>
            <a:r>
              <a:rPr lang="en-US" sz="2400" dirty="0" smtClean="0">
                <a:solidFill>
                  <a:srgbClr val="FCD5B5"/>
                </a:solidFill>
              </a:rPr>
              <a:t>(downstream) photons </a:t>
            </a:r>
            <a:r>
              <a:rPr lang="en-US" sz="2400" dirty="0">
                <a:solidFill>
                  <a:srgbClr val="FCD5B5"/>
                </a:solidFill>
              </a:rPr>
              <a:t>that escape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44" y="657825"/>
            <a:ext cx="8301446" cy="1143000"/>
          </a:xfrm>
        </p:spPr>
        <p:txBody>
          <a:bodyPr/>
          <a:lstStyle/>
          <a:p>
            <a:r>
              <a:rPr lang="en-US" sz="2800" dirty="0">
                <a:solidFill>
                  <a:srgbClr val="FCD5B5"/>
                </a:solidFill>
                <a:latin typeface="Comic Sans MS" charset="0"/>
                <a:cs typeface="Comic Sans MS" charset="0"/>
              </a:rPr>
              <a:t>Breakout signal is different than in sharp edge </a:t>
            </a:r>
            <a:r>
              <a:rPr lang="en-US" dirty="0">
                <a:latin typeface="Comic Sans MS" charset="0"/>
                <a:cs typeface="Comic Sans MS" charset="0"/>
              </a:rPr>
              <a:t>.                   </a:t>
            </a:r>
            <a:r>
              <a:rPr lang="en-US" dirty="0">
                <a:solidFill>
                  <a:srgbClr val="FCD5B5"/>
                </a:solidFill>
                <a:latin typeface="Comic Sans MS" charset="0"/>
                <a:cs typeface="Comic Sans MS" charset="0"/>
              </a:rPr>
              <a:t/>
            </a:r>
            <a:br>
              <a:rPr lang="en-US" dirty="0">
                <a:solidFill>
                  <a:srgbClr val="FCD5B5"/>
                </a:solidFill>
                <a:latin typeface="Comic Sans MS" charset="0"/>
                <a:cs typeface="Comic Sans MS" charset="0"/>
              </a:rPr>
            </a:br>
            <a:endParaRPr lang="en-US" dirty="0"/>
          </a:p>
        </p:txBody>
      </p:sp>
      <p:pic>
        <p:nvPicPr>
          <p:cNvPr id="3" name="Picture 2" descr="RMS_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6" y="1341288"/>
            <a:ext cx="7663277" cy="50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3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coon-model-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2588" y="2149161"/>
            <a:ext cx="7004836" cy="4604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23" y="133283"/>
            <a:ext cx="8229600" cy="1447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NS </a:t>
            </a:r>
            <a:r>
              <a:rPr lang="en-US" sz="3200" dirty="0" smtClean="0">
                <a:solidFill>
                  <a:srgbClr val="FFE005"/>
                </a:solidFill>
                <a:latin typeface="Comic Sans MS" charset="0"/>
                <a:cs typeface="Comic Sans MS" charset="0"/>
              </a:rPr>
              <a:t>merger: </a:t>
            </a:r>
            <a:r>
              <a:rPr lang="en-US" sz="3200" dirty="0">
                <a:solidFill>
                  <a:srgbClr val="FFDA03"/>
                </a:solidFill>
                <a:latin typeface="Comic Sans MS"/>
                <a:cs typeface="Comic Sans MS"/>
              </a:rPr>
              <a:t>c</a:t>
            </a:r>
            <a:r>
              <a:rPr lang="en-US" sz="3200" dirty="0" smtClean="0">
                <a:solidFill>
                  <a:srgbClr val="FFDA03"/>
                </a:solidFill>
                <a:latin typeface="Comic Sans MS"/>
                <a:cs typeface="Comic Sans MS"/>
              </a:rPr>
              <a:t>ocoon breakout from a chocked jet </a:t>
            </a:r>
            <a:r>
              <a:rPr lang="en-US" sz="2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charset="0"/>
                <a:cs typeface="Comic Sans MS" charset="0"/>
              </a:rPr>
              <a:t>(Kasliwal+17, Gottelibe+17, Nakar+17)</a:t>
            </a:r>
            <a:r>
              <a:rPr lang="en-US" sz="22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 </a:t>
            </a:r>
            <a:endParaRPr lang="en-US" sz="2200" dirty="0">
              <a:solidFill>
                <a:schemeClr val="accent5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14367" y="1660950"/>
            <a:ext cx="762000" cy="914400"/>
            <a:chOff x="5410200" y="1371600"/>
            <a:chExt cx="762000" cy="914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410200" y="1600200"/>
              <a:ext cx="533400" cy="685800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miley Face 6"/>
            <p:cNvSpPr/>
            <p:nvPr/>
          </p:nvSpPr>
          <p:spPr>
            <a:xfrm>
              <a:off x="5791200" y="1371600"/>
              <a:ext cx="381000" cy="381000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12021" y="1352388"/>
            <a:ext cx="5833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85336" y="15910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simulations: </a:t>
            </a:r>
            <a:r>
              <a:rPr lang="en-US" sz="2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Gotellibe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/</a:t>
            </a:r>
            <a:r>
              <a:rPr lang="en-US" sz="2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Nakar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402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400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DA03"/>
                </a:solidFill>
                <a:latin typeface="Comic Sans MS" charset="0"/>
                <a:cs typeface="Comic Sans MS" charset="0"/>
              </a:rPr>
              <a:t>Light curve and spectra from model</a:t>
            </a:r>
          </a:p>
        </p:txBody>
      </p:sp>
      <p:pic>
        <p:nvPicPr>
          <p:cNvPr id="41986" name="Picture 2" descr="Gotli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4069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057400"/>
            <a:ext cx="39624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Main pulse from breakout shell.  Hard spectrum</a:t>
            </a:r>
          </a:p>
          <a:p>
            <a:pPr>
              <a:defRPr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  <a:p>
            <a:pPr>
              <a:defRPr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  <a:p>
            <a:pPr>
              <a:defRPr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  <a:p>
            <a:pPr>
              <a:defRPr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  <a:p>
            <a:pPr>
              <a:defRPr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  <a:p>
            <a:pPr>
              <a:defRPr/>
            </a:pP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Soft component from deeper shocked shells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6200" y="2590800"/>
            <a:ext cx="1143000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71800" y="1676400"/>
            <a:ext cx="2057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810000" y="5334000"/>
            <a:ext cx="1219200" cy="76200"/>
          </a:xfrm>
          <a:prstGeom prst="straightConnector1">
            <a:avLst/>
          </a:prstGeom>
          <a:ln>
            <a:solidFill>
              <a:srgbClr val="D9969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962400" y="2819400"/>
            <a:ext cx="1066800" cy="236220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992" name="Group 9"/>
          <p:cNvGrpSpPr>
            <a:grpSpLocks/>
          </p:cNvGrpSpPr>
          <p:nvPr/>
        </p:nvGrpSpPr>
        <p:grpSpPr bwMode="auto">
          <a:xfrm>
            <a:off x="5029200" y="3124200"/>
            <a:ext cx="3894138" cy="1558925"/>
            <a:chOff x="5029200" y="4876800"/>
            <a:chExt cx="3894519" cy="1559550"/>
          </a:xfrm>
        </p:grpSpPr>
        <p:pic>
          <p:nvPicPr>
            <p:cNvPr id="41996" name="Picture 4" descr="RMS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876800"/>
              <a:ext cx="3894519" cy="155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629557" y="5029261"/>
              <a:ext cx="76207" cy="129591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15424" y="5029261"/>
              <a:ext cx="76207" cy="129591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6096000" y="2895600"/>
            <a:ext cx="838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58000" y="4419600"/>
            <a:ext cx="1295400" cy="685800"/>
          </a:xfrm>
          <a:prstGeom prst="straightConnector1">
            <a:avLst/>
          </a:prstGeom>
          <a:ln>
            <a:solidFill>
              <a:srgbClr val="D9969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5" name="TextBox 6"/>
          <p:cNvSpPr txBox="1">
            <a:spLocks noChangeArrowheads="1"/>
          </p:cNvSpPr>
          <p:nvPr/>
        </p:nvSpPr>
        <p:spPr bwMode="auto">
          <a:xfrm>
            <a:off x="1295400" y="1676399"/>
            <a:ext cx="2852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/>
              <a:t>Gotellibe+17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761" y="870214"/>
            <a:ext cx="6578600" cy="59531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E005"/>
                </a:solidFill>
                <a:latin typeface="Comic Sans MS"/>
                <a:ea typeface="+mj-ea"/>
                <a:cs typeface="Comic Sans MS"/>
              </a:rPr>
              <a:t>Conclusions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96053" y="1838201"/>
            <a:ext cx="84899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Aft>
                <a:spcPts val="1800"/>
              </a:spcAft>
              <a:buFontTx/>
              <a:buChar char="•"/>
            </a:pP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FCD5B5"/>
                </a:solidFill>
                <a:latin typeface="Comic Sans MS"/>
                <a:cs typeface="Comic Sans MS"/>
              </a:rPr>
              <a:t>RMS are </a:t>
            </a: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</a:rPr>
              <a:t>expected to form in regions where the Thomson optical depth exceeds unity</a:t>
            </a:r>
            <a:r>
              <a:rPr lang="en-US" sz="2400" dirty="0" smtClean="0">
                <a:solidFill>
                  <a:srgbClr val="FCD5B5"/>
                </a:solidFill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10000"/>
              </a:lnSpc>
              <a:spcAft>
                <a:spcPts val="1800"/>
              </a:spcAft>
              <a:buFontTx/>
              <a:buChar char="•"/>
            </a:pP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FCD5B5"/>
                </a:solidFill>
                <a:latin typeface="Comic Sans MS"/>
                <a:cs typeface="Comic Sans MS"/>
              </a:rPr>
              <a:t>Such conditions prevail in </a:t>
            </a:r>
            <a:r>
              <a:rPr lang="en-US" sz="2400" dirty="0">
                <a:solidFill>
                  <a:srgbClr val="FCD5B5"/>
                </a:solidFill>
                <a:latin typeface="Comic Sans MS"/>
                <a:cs typeface="Comic Sans MS"/>
              </a:rPr>
              <a:t>s</a:t>
            </a:r>
            <a:r>
              <a:rPr lang="en-US" sz="2400" dirty="0" smtClean="0">
                <a:solidFill>
                  <a:srgbClr val="FCD5B5"/>
                </a:solidFill>
                <a:latin typeface="Comic Sans MS"/>
                <a:cs typeface="Comic Sans MS"/>
              </a:rPr>
              <a:t>tellar envelopes, thick stellar winds, NS merger </a:t>
            </a:r>
            <a:r>
              <a:rPr lang="en-US" sz="2400" dirty="0" err="1" smtClean="0">
                <a:solidFill>
                  <a:srgbClr val="FCD5B5"/>
                </a:solidFill>
                <a:latin typeface="Comic Sans MS"/>
                <a:cs typeface="Comic Sans MS"/>
              </a:rPr>
              <a:t>ejecta</a:t>
            </a:r>
            <a:r>
              <a:rPr lang="en-US" sz="2400" dirty="0" smtClean="0">
                <a:solidFill>
                  <a:srgbClr val="FCD5B5"/>
                </a:solidFill>
                <a:latin typeface="Comic Sans MS"/>
                <a:cs typeface="Comic Sans MS"/>
              </a:rPr>
              <a:t>, LGRBs, etc.</a:t>
            </a:r>
            <a:endParaRPr lang="en-US" sz="2400" dirty="0">
              <a:solidFill>
                <a:srgbClr val="FCD5B5"/>
              </a:solidFill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solidFill>
                  <a:srgbClr val="FCD5B5"/>
                </a:solidFill>
                <a:latin typeface="Comic Sans MS"/>
                <a:cs typeface="Comic Sans MS"/>
              </a:rPr>
              <a:t> Shock breakout signal depends on RMS structure</a:t>
            </a:r>
          </a:p>
          <a:p>
            <a:endParaRPr lang="en-US" sz="2400" dirty="0">
              <a:solidFill>
                <a:srgbClr val="FCD5B5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22263" y="306388"/>
            <a:ext cx="8456612" cy="1003300"/>
          </a:xfrm>
        </p:spPr>
        <p:txBody>
          <a:bodyPr/>
          <a:lstStyle/>
          <a:p>
            <a:pPr rtl="0"/>
            <a:r>
              <a:rPr lang="he-IL" sz="3600" dirty="0">
                <a:solidFill>
                  <a:srgbClr val="C2FFF0"/>
                </a:solidFill>
              </a:rPr>
              <a:t> </a:t>
            </a:r>
            <a:r>
              <a:rPr lang="en-US" sz="3600" dirty="0">
                <a:solidFill>
                  <a:srgbClr val="C2FFF0"/>
                </a:solidFill>
              </a:rPr>
              <a:t> </a:t>
            </a:r>
            <a:r>
              <a:rPr lang="en-US" sz="36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What is a </a:t>
            </a:r>
            <a:r>
              <a:rPr 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charset="0"/>
                <a:cs typeface="Comic Sans MS" charset="0"/>
              </a:rPr>
              <a:t>R</a:t>
            </a:r>
            <a:r>
              <a:rPr lang="en-US" sz="36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adiation </a:t>
            </a:r>
            <a:r>
              <a:rPr lang="en-US" sz="3600" dirty="0">
                <a:solidFill>
                  <a:srgbClr val="DDF3EA"/>
                </a:solidFill>
                <a:latin typeface="Comic Sans MS" charset="0"/>
                <a:cs typeface="Comic Sans MS" charset="0"/>
              </a:rPr>
              <a:t>M</a:t>
            </a:r>
            <a:r>
              <a:rPr lang="en-US" sz="36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ediated </a:t>
            </a:r>
            <a:r>
              <a:rPr lang="en-US" sz="3600" dirty="0">
                <a:solidFill>
                  <a:srgbClr val="DDF3EA"/>
                </a:solidFill>
                <a:latin typeface="Comic Sans MS" charset="0"/>
                <a:cs typeface="Comic Sans MS" charset="0"/>
              </a:rPr>
              <a:t>S</a:t>
            </a:r>
            <a:r>
              <a:rPr lang="en-US" sz="36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hock?</a:t>
            </a:r>
            <a:endParaRPr lang="he-IL" sz="3600" dirty="0">
              <a:solidFill>
                <a:srgbClr val="FFE005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06500" y="2038350"/>
            <a:ext cx="7137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Font typeface="Wingdings" charset="0"/>
              <a:buChar char="§"/>
            </a:pPr>
            <a:r>
              <a:rPr lang="en-US" sz="2400" dirty="0">
                <a:solidFill>
                  <a:srgbClr val="FCD5B5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2000" dirty="0">
                <a:solidFill>
                  <a:srgbClr val="FCD5B5"/>
                </a:solidFill>
                <a:latin typeface="Comic Sans MS" charset="0"/>
                <a:cs typeface="Comic Sans MS" charset="0"/>
              </a:rPr>
              <a:t>downstream energy dominated by radiation</a:t>
            </a:r>
          </a:p>
          <a:p>
            <a:pPr>
              <a:spcAft>
                <a:spcPts val="1200"/>
              </a:spcAft>
              <a:buFont typeface="Wingdings" charset="0"/>
              <a:buChar char="§"/>
            </a:pPr>
            <a:r>
              <a:rPr lang="en-US" sz="2000" dirty="0">
                <a:solidFill>
                  <a:srgbClr val="FCD5B5"/>
                </a:solidFill>
                <a:latin typeface="Comic Sans MS" charset="0"/>
                <a:cs typeface="Comic Sans MS" charset="0"/>
              </a:rPr>
              <a:t> upstream plasma is decelerated by scattering  of counter streaming photons</a:t>
            </a:r>
          </a:p>
        </p:txBody>
      </p:sp>
      <p:grpSp>
        <p:nvGrpSpPr>
          <p:cNvPr id="18435" name="Group 22"/>
          <p:cNvGrpSpPr>
            <a:grpSpLocks/>
          </p:cNvGrpSpPr>
          <p:nvPr/>
        </p:nvGrpSpPr>
        <p:grpSpPr bwMode="auto">
          <a:xfrm>
            <a:off x="906463" y="3468688"/>
            <a:ext cx="7189787" cy="2890837"/>
            <a:chOff x="935038" y="3562350"/>
            <a:chExt cx="7189787" cy="2890838"/>
          </a:xfrm>
        </p:grpSpPr>
        <p:sp>
          <p:nvSpPr>
            <p:cNvPr id="18437" name="Rectangle 20"/>
            <p:cNvSpPr>
              <a:spLocks noChangeArrowheads="1"/>
            </p:cNvSpPr>
            <p:nvPr/>
          </p:nvSpPr>
          <p:spPr bwMode="auto">
            <a:xfrm>
              <a:off x="935038" y="3562350"/>
              <a:ext cx="7189787" cy="28908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 eaLnBrk="1" hangingPunct="1"/>
              <a:endParaRPr lang="en-US" sz="2800">
                <a:latin typeface="Arial" charset="0"/>
                <a:cs typeface="Arial" charset="0"/>
              </a:endParaRPr>
            </a:p>
          </p:txBody>
        </p:sp>
        <p:grpSp>
          <p:nvGrpSpPr>
            <p:cNvPr id="18438" name="Group 25"/>
            <p:cNvGrpSpPr>
              <a:grpSpLocks/>
            </p:cNvGrpSpPr>
            <p:nvPr/>
          </p:nvGrpSpPr>
          <p:grpSpPr bwMode="auto">
            <a:xfrm>
              <a:off x="1457325" y="3943350"/>
              <a:ext cx="6538913" cy="2365375"/>
              <a:chOff x="918" y="2484"/>
              <a:chExt cx="4119" cy="1490"/>
            </a:xfrm>
          </p:grpSpPr>
          <p:grpSp>
            <p:nvGrpSpPr>
              <p:cNvPr id="18439" name="Group 24"/>
              <p:cNvGrpSpPr>
                <a:grpSpLocks/>
              </p:cNvGrpSpPr>
              <p:nvPr/>
            </p:nvGrpSpPr>
            <p:grpSpPr bwMode="auto">
              <a:xfrm>
                <a:off x="918" y="2814"/>
                <a:ext cx="959" cy="319"/>
                <a:chOff x="766" y="2859"/>
                <a:chExt cx="959" cy="319"/>
              </a:xfrm>
            </p:grpSpPr>
            <p:sp>
              <p:nvSpPr>
                <p:cNvPr id="1845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66" y="2897"/>
                  <a:ext cx="73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000"/>
                    <a:t>Upstream</a:t>
                  </a:r>
                </a:p>
              </p:txBody>
            </p:sp>
            <p:graphicFrame>
              <p:nvGraphicFramePr>
                <p:cNvPr id="18454" name="Object 10"/>
                <p:cNvGraphicFramePr>
                  <a:graphicFrameLocks noChangeAspect="1"/>
                </p:cNvGraphicFramePr>
                <p:nvPr/>
              </p:nvGraphicFramePr>
              <p:xfrm>
                <a:off x="1477" y="2859"/>
                <a:ext cx="248" cy="3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712" name="Equation" r:id="rId3" imgW="177646" imgH="228402" progId="Equation.3">
                        <p:embed/>
                      </p:oleObj>
                    </mc:Choice>
                    <mc:Fallback>
                      <p:oleObj name="Equation" r:id="rId3" imgW="177646" imgH="228402" progId="Equation.3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7" y="2859"/>
                              <a:ext cx="248" cy="31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8440" name="Group 23"/>
              <p:cNvGrpSpPr>
                <a:grpSpLocks/>
              </p:cNvGrpSpPr>
              <p:nvPr/>
            </p:nvGrpSpPr>
            <p:grpSpPr bwMode="auto">
              <a:xfrm>
                <a:off x="3930" y="3422"/>
                <a:ext cx="1107" cy="317"/>
                <a:chOff x="3546" y="3530"/>
                <a:chExt cx="1107" cy="317"/>
              </a:xfrm>
            </p:grpSpPr>
            <p:sp>
              <p:nvSpPr>
                <p:cNvPr id="1845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546" y="3575"/>
                  <a:ext cx="8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000" dirty="0"/>
                    <a:t>downstream</a:t>
                  </a:r>
                </a:p>
              </p:txBody>
            </p:sp>
            <p:graphicFrame>
              <p:nvGraphicFramePr>
                <p:cNvPr id="18452" name="Object 11"/>
                <p:cNvGraphicFramePr>
                  <a:graphicFrameLocks noChangeAspect="1"/>
                </p:cNvGraphicFramePr>
                <p:nvPr/>
              </p:nvGraphicFramePr>
              <p:xfrm>
                <a:off x="4405" y="3530"/>
                <a:ext cx="248" cy="3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713" name="Equation" r:id="rId5" imgW="177646" imgH="228402" progId="Equation.3">
                        <p:embed/>
                      </p:oleObj>
                    </mc:Choice>
                    <mc:Fallback>
                      <p:oleObj name="Equation" r:id="rId5" imgW="177646" imgH="228402" progId="Equation.3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05" y="3530"/>
                              <a:ext cx="248" cy="31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8441" name="Line 12"/>
              <p:cNvSpPr>
                <a:spLocks noChangeShapeType="1"/>
              </p:cNvSpPr>
              <p:nvPr/>
            </p:nvSpPr>
            <p:spPr bwMode="auto">
              <a:xfrm>
                <a:off x="2237" y="2566"/>
                <a:ext cx="0" cy="9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Line 13"/>
              <p:cNvSpPr>
                <a:spLocks noChangeShapeType="1"/>
              </p:cNvSpPr>
              <p:nvPr/>
            </p:nvSpPr>
            <p:spPr bwMode="auto">
              <a:xfrm>
                <a:off x="2966" y="2577"/>
                <a:ext cx="0" cy="9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Text Box 14"/>
              <p:cNvSpPr txBox="1">
                <a:spLocks noChangeArrowheads="1"/>
              </p:cNvSpPr>
              <p:nvPr/>
            </p:nvSpPr>
            <p:spPr bwMode="auto">
              <a:xfrm>
                <a:off x="1417" y="3532"/>
                <a:ext cx="2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CC0000"/>
                    </a:solidFill>
                  </a:rPr>
                  <a:t>              Shock transition </a:t>
                </a:r>
              </a:p>
              <a:p>
                <a:pPr eaLnBrk="1" hangingPunct="1"/>
                <a:r>
                  <a:rPr lang="en-US" sz="2000" dirty="0">
                    <a:solidFill>
                      <a:srgbClr val="CC0000"/>
                    </a:solidFill>
                  </a:rPr>
                  <a:t>mediated by Compton scattering</a:t>
                </a:r>
              </a:p>
            </p:txBody>
          </p:sp>
          <p:sp>
            <p:nvSpPr>
              <p:cNvPr id="18444" name="Freeform 15"/>
              <p:cNvSpPr>
                <a:spLocks/>
              </p:cNvSpPr>
              <p:nvPr/>
            </p:nvSpPr>
            <p:spPr bwMode="auto">
              <a:xfrm>
                <a:off x="1014" y="2742"/>
                <a:ext cx="3771" cy="658"/>
              </a:xfrm>
              <a:custGeom>
                <a:avLst/>
                <a:gdLst>
                  <a:gd name="T0" fmla="*/ 0 w 3003"/>
                  <a:gd name="T1" fmla="*/ 267051906 h 457"/>
                  <a:gd name="T2" fmla="*/ 29154923 w 3003"/>
                  <a:gd name="T3" fmla="*/ 267051906 h 457"/>
                  <a:gd name="T4" fmla="*/ 39051750 w 3003"/>
                  <a:gd name="T5" fmla="*/ 1843369166 h 457"/>
                  <a:gd name="T6" fmla="*/ 48587642 w 3003"/>
                  <a:gd name="T7" fmla="*/ 2147483647 h 457"/>
                  <a:gd name="T8" fmla="*/ 55264947 w 3003"/>
                  <a:gd name="T9" fmla="*/ 2147483647 h 457"/>
                  <a:gd name="T10" fmla="*/ 60573078 w 3003"/>
                  <a:gd name="T11" fmla="*/ 2147483647 h 457"/>
                  <a:gd name="T12" fmla="*/ 99452332 w 3003"/>
                  <a:gd name="T13" fmla="*/ 2147483647 h 457"/>
                  <a:gd name="T14" fmla="*/ 102240154 w 3003"/>
                  <a:gd name="T15" fmla="*/ 2147483647 h 4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3"/>
                  <a:gd name="T25" fmla="*/ 0 h 457"/>
                  <a:gd name="T26" fmla="*/ 3003 w 3003"/>
                  <a:gd name="T27" fmla="*/ 457 h 4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3" h="457">
                    <a:moveTo>
                      <a:pt x="0" y="14"/>
                    </a:moveTo>
                    <a:cubicBezTo>
                      <a:pt x="319" y="7"/>
                      <a:pt x="639" y="0"/>
                      <a:pt x="823" y="14"/>
                    </a:cubicBezTo>
                    <a:cubicBezTo>
                      <a:pt x="1007" y="28"/>
                      <a:pt x="1011" y="47"/>
                      <a:pt x="1102" y="96"/>
                    </a:cubicBezTo>
                    <a:cubicBezTo>
                      <a:pt x="1193" y="145"/>
                      <a:pt x="1295" y="256"/>
                      <a:pt x="1371" y="306"/>
                    </a:cubicBezTo>
                    <a:cubicBezTo>
                      <a:pt x="1447" y="356"/>
                      <a:pt x="1503" y="377"/>
                      <a:pt x="1559" y="398"/>
                    </a:cubicBezTo>
                    <a:cubicBezTo>
                      <a:pt x="1615" y="419"/>
                      <a:pt x="1502" y="421"/>
                      <a:pt x="1710" y="430"/>
                    </a:cubicBezTo>
                    <a:cubicBezTo>
                      <a:pt x="1918" y="439"/>
                      <a:pt x="2611" y="449"/>
                      <a:pt x="2807" y="453"/>
                    </a:cubicBezTo>
                    <a:cubicBezTo>
                      <a:pt x="3003" y="457"/>
                      <a:pt x="2944" y="455"/>
                      <a:pt x="2885" y="453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45" name="AutoShape 16"/>
              <p:cNvSpPr>
                <a:spLocks noChangeArrowheads="1"/>
              </p:cNvSpPr>
              <p:nvPr/>
            </p:nvSpPr>
            <p:spPr bwMode="auto">
              <a:xfrm>
                <a:off x="3372" y="2851"/>
                <a:ext cx="621" cy="322"/>
              </a:xfrm>
              <a:prstGeom prst="irregularSeal1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46" name="Freeform 17"/>
              <p:cNvSpPr>
                <a:spLocks/>
              </p:cNvSpPr>
              <p:nvPr/>
            </p:nvSpPr>
            <p:spPr bwMode="auto">
              <a:xfrm>
                <a:off x="2801" y="3138"/>
                <a:ext cx="180" cy="110"/>
              </a:xfrm>
              <a:custGeom>
                <a:avLst/>
                <a:gdLst>
                  <a:gd name="T0" fmla="*/ 2 w 237"/>
                  <a:gd name="T1" fmla="*/ 2 h 144"/>
                  <a:gd name="T2" fmla="*/ 2 w 237"/>
                  <a:gd name="T3" fmla="*/ 2 h 144"/>
                  <a:gd name="T4" fmla="*/ 2 w 237"/>
                  <a:gd name="T5" fmla="*/ 2 h 144"/>
                  <a:gd name="T6" fmla="*/ 2 w 237"/>
                  <a:gd name="T7" fmla="*/ 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47" name="Freeform 18"/>
              <p:cNvSpPr>
                <a:spLocks/>
              </p:cNvSpPr>
              <p:nvPr/>
            </p:nvSpPr>
            <p:spPr bwMode="auto">
              <a:xfrm>
                <a:off x="2575" y="2924"/>
                <a:ext cx="180" cy="110"/>
              </a:xfrm>
              <a:custGeom>
                <a:avLst/>
                <a:gdLst>
                  <a:gd name="T0" fmla="*/ 2 w 237"/>
                  <a:gd name="T1" fmla="*/ 2 h 144"/>
                  <a:gd name="T2" fmla="*/ 2 w 237"/>
                  <a:gd name="T3" fmla="*/ 2 h 144"/>
                  <a:gd name="T4" fmla="*/ 2 w 237"/>
                  <a:gd name="T5" fmla="*/ 2 h 144"/>
                  <a:gd name="T6" fmla="*/ 2 w 237"/>
                  <a:gd name="T7" fmla="*/ 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48" name="Freeform 19"/>
              <p:cNvSpPr>
                <a:spLocks/>
              </p:cNvSpPr>
              <p:nvPr/>
            </p:nvSpPr>
            <p:spPr bwMode="auto">
              <a:xfrm>
                <a:off x="2327" y="2754"/>
                <a:ext cx="180" cy="110"/>
              </a:xfrm>
              <a:custGeom>
                <a:avLst/>
                <a:gdLst>
                  <a:gd name="T0" fmla="*/ 2 w 237"/>
                  <a:gd name="T1" fmla="*/ 2 h 144"/>
                  <a:gd name="T2" fmla="*/ 2 w 237"/>
                  <a:gd name="T3" fmla="*/ 2 h 144"/>
                  <a:gd name="T4" fmla="*/ 2 w 237"/>
                  <a:gd name="T5" fmla="*/ 2 h 144"/>
                  <a:gd name="T6" fmla="*/ 2 w 237"/>
                  <a:gd name="T7" fmla="*/ 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49" name="Text Box 20"/>
              <p:cNvSpPr txBox="1">
                <a:spLocks noChangeArrowheads="1"/>
              </p:cNvSpPr>
              <p:nvPr/>
            </p:nvSpPr>
            <p:spPr bwMode="auto">
              <a:xfrm>
                <a:off x="3157" y="3137"/>
                <a:ext cx="16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solidFill>
                      <a:srgbClr val="CC0000"/>
                    </a:solidFill>
                  </a:rPr>
                  <a:t>Radiation dominated fluid</a:t>
                </a:r>
              </a:p>
            </p:txBody>
          </p:sp>
          <p:sp>
            <p:nvSpPr>
              <p:cNvPr id="18450" name="Text Box 21"/>
              <p:cNvSpPr txBox="1">
                <a:spLocks noChangeArrowheads="1"/>
              </p:cNvSpPr>
              <p:nvPr/>
            </p:nvSpPr>
            <p:spPr bwMode="auto">
              <a:xfrm>
                <a:off x="2539" y="2484"/>
                <a:ext cx="68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solidFill>
                      <a:srgbClr val="CC0000"/>
                    </a:solidFill>
                  </a:rPr>
                  <a:t>Scattered </a:t>
                </a:r>
              </a:p>
              <a:p>
                <a:r>
                  <a:rPr lang="en-US" sz="1800">
                    <a:solidFill>
                      <a:srgbClr val="CC0000"/>
                    </a:solidFill>
                  </a:rPr>
                  <a:t>photons</a:t>
                </a:r>
              </a:p>
            </p:txBody>
          </p:sp>
        </p:grpSp>
      </p:grpSp>
      <p:sp>
        <p:nvSpPr>
          <p:cNvPr id="18436" name="TextBox 22"/>
          <p:cNvSpPr txBox="1">
            <a:spLocks noChangeArrowheads="1"/>
          </p:cNvSpPr>
          <p:nvPr/>
        </p:nvSpPr>
        <p:spPr bwMode="auto">
          <a:xfrm>
            <a:off x="341313" y="1350963"/>
            <a:ext cx="8513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CD5B5"/>
                </a:solidFill>
                <a:latin typeface="Comic Sans MS" charset="0"/>
                <a:cs typeface="Comic Sans MS" charset="0"/>
              </a:rPr>
              <a:t>Shock mechanism: generation and scattering of photons</a:t>
            </a:r>
            <a:endParaRPr lang="he-IL" sz="2400">
              <a:solidFill>
                <a:srgbClr val="FCD5B5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03263" y="249238"/>
            <a:ext cx="7772400" cy="1020762"/>
          </a:xfrm>
        </p:spPr>
        <p:txBody>
          <a:bodyPr/>
          <a:lstStyle/>
          <a:p>
            <a:r>
              <a:rPr lang="en-US" sz="3600">
                <a:solidFill>
                  <a:srgbClr val="FFE005"/>
                </a:solidFill>
                <a:latin typeface="Comic Sans MS" charset="0"/>
                <a:cs typeface="Comic Sans MS" charset="0"/>
              </a:rPr>
              <a:t>Under which conditions RMS form?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01638" y="1317625"/>
            <a:ext cx="9236075" cy="2459038"/>
            <a:chOff x="401638" y="1527175"/>
            <a:chExt cx="9236075" cy="2459038"/>
          </a:xfrm>
        </p:grpSpPr>
        <p:graphicFrame>
          <p:nvGraphicFramePr>
            <p:cNvPr id="1946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1537598"/>
                </p:ext>
              </p:extLst>
            </p:nvPr>
          </p:nvGraphicFramePr>
          <p:xfrm>
            <a:off x="557820" y="2973774"/>
            <a:ext cx="646747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96" name="Document" r:id="rId4" imgW="5486400" imgH="838200" progId="Word.Document.12">
                    <p:embed/>
                  </p:oleObj>
                </mc:Choice>
                <mc:Fallback>
                  <p:oleObj name="Document" r:id="rId4" imgW="5486400" imgH="838200" progId="Word.Document.1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820" y="2973774"/>
                          <a:ext cx="6467475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66" name="Group 6"/>
            <p:cNvGrpSpPr>
              <a:grpSpLocks/>
            </p:cNvGrpSpPr>
            <p:nvPr/>
          </p:nvGrpSpPr>
          <p:grpSpPr bwMode="auto">
            <a:xfrm>
              <a:off x="401638" y="1746250"/>
              <a:ext cx="9236075" cy="1285875"/>
              <a:chOff x="707404" y="2148126"/>
              <a:chExt cx="9235778" cy="1285875"/>
            </a:xfrm>
          </p:grpSpPr>
          <p:sp>
            <p:nvSpPr>
              <p:cNvPr id="19468" name="TextBox 3"/>
              <p:cNvSpPr txBox="1">
                <a:spLocks noChangeArrowheads="1"/>
              </p:cNvSpPr>
              <p:nvPr/>
            </p:nvSpPr>
            <p:spPr bwMode="auto">
              <a:xfrm>
                <a:off x="707404" y="2170126"/>
                <a:ext cx="5301451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buFontTx/>
                  <a:buChar char="-"/>
                </a:pPr>
                <a:r>
                  <a:rPr lang="en-US" sz="2400">
                    <a:solidFill>
                      <a:srgbClr val="FCD5B5"/>
                    </a:solidFill>
                    <a:latin typeface="Comic Sans MS" charset="0"/>
                    <a:cs typeface="Comic Sans MS" charset="0"/>
                  </a:rPr>
                  <a:t>Radiation dominance downstream:</a:t>
                </a:r>
              </a:p>
              <a:p>
                <a:pPr>
                  <a:lnSpc>
                    <a:spcPct val="200000"/>
                  </a:lnSpc>
                  <a:buFontTx/>
                  <a:buChar char="-"/>
                </a:pPr>
                <a:r>
                  <a:rPr lang="en-US" sz="2400">
                    <a:solidFill>
                      <a:srgbClr val="FCD5B5"/>
                    </a:solidFill>
                    <a:latin typeface="Comic Sans MS" charset="0"/>
                    <a:cs typeface="Comic Sans MS" charset="0"/>
                  </a:rPr>
                  <a:t>Jump conditions :</a:t>
                </a:r>
              </a:p>
            </p:txBody>
          </p:sp>
          <p:graphicFrame>
            <p:nvGraphicFramePr>
              <p:cNvPr id="19469" name="Object 4"/>
              <p:cNvGraphicFramePr>
                <a:graphicFrameLocks noChangeAspect="1"/>
              </p:cNvGraphicFramePr>
              <p:nvPr/>
            </p:nvGraphicFramePr>
            <p:xfrm>
              <a:off x="3477502" y="2148126"/>
              <a:ext cx="6465680" cy="596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7" name="Equation" r:id="rId6" imgW="5486400" imgH="508000" progId="Equation.3">
                      <p:embed/>
                    </p:oleObj>
                  </mc:Choice>
                  <mc:Fallback>
                    <p:oleObj name="Equation" r:id="rId6" imgW="5486400" imgH="5080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7502" y="2148126"/>
                            <a:ext cx="6465680" cy="596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0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8280589"/>
                  </p:ext>
                </p:extLst>
              </p:nvPr>
            </p:nvGraphicFramePr>
            <p:xfrm>
              <a:off x="1627105" y="2806939"/>
              <a:ext cx="6467475" cy="6270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8" name="Document" r:id="rId9" imgW="5486400" imgH="533400" progId="Word.Document.12">
                      <p:embed/>
                    </p:oleObj>
                  </mc:Choice>
                  <mc:Fallback>
                    <p:oleObj name="Document" r:id="rId9" imgW="5486400" imgH="533400" progId="Word.Document.12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7105" y="2806939"/>
                            <a:ext cx="6467475" cy="6270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" name="Rectangle 9"/>
            <p:cNvSpPr/>
            <p:nvPr/>
          </p:nvSpPr>
          <p:spPr bwMode="auto">
            <a:xfrm>
              <a:off x="401638" y="1527175"/>
              <a:ext cx="8120062" cy="2459038"/>
            </a:xfrm>
            <a:prstGeom prst="rect">
              <a:avLst/>
            </a:prstGeom>
            <a:noFill/>
            <a:ln w="9525" cmpd="sng">
              <a:solidFill>
                <a:schemeClr val="accent5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092200" y="3978075"/>
            <a:ext cx="10782831" cy="2305250"/>
            <a:chOff x="-1092200" y="3978075"/>
            <a:chExt cx="10782831" cy="2305250"/>
          </a:xfrm>
        </p:grpSpPr>
        <p:grpSp>
          <p:nvGrpSpPr>
            <p:cNvPr id="19459" name="Group 1"/>
            <p:cNvGrpSpPr>
              <a:grpSpLocks/>
            </p:cNvGrpSpPr>
            <p:nvPr/>
          </p:nvGrpSpPr>
          <p:grpSpPr bwMode="auto">
            <a:xfrm>
              <a:off x="2799156" y="3978075"/>
              <a:ext cx="6891475" cy="1436688"/>
              <a:chOff x="1836278" y="4457513"/>
              <a:chExt cx="6890676" cy="1436688"/>
            </a:xfrm>
          </p:grpSpPr>
          <p:sp>
            <p:nvSpPr>
              <p:cNvPr id="19462" name="TextBox 7"/>
              <p:cNvSpPr txBox="1">
                <a:spLocks noChangeArrowheads="1"/>
              </p:cNvSpPr>
              <p:nvPr/>
            </p:nvSpPr>
            <p:spPr bwMode="auto">
              <a:xfrm>
                <a:off x="2070100" y="4683966"/>
                <a:ext cx="44032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>
                    <a:solidFill>
                      <a:srgbClr val="FCD5B5"/>
                    </a:solidFill>
                    <a:latin typeface="Comic Sans MS" charset="0"/>
                    <a:cs typeface="Comic Sans MS" charset="0"/>
                  </a:rPr>
                  <a:t>But requires photon trapping:</a:t>
                </a:r>
              </a:p>
            </p:txBody>
          </p:sp>
          <p:graphicFrame>
            <p:nvGraphicFramePr>
              <p:cNvPr id="19463" name="Object 8"/>
              <p:cNvGraphicFramePr>
                <a:graphicFrameLocks noChangeAspect="1"/>
              </p:cNvGraphicFramePr>
              <p:nvPr/>
            </p:nvGraphicFramePr>
            <p:xfrm>
              <a:off x="2259479" y="5271247"/>
              <a:ext cx="6467475" cy="614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9" name="Document" r:id="rId12" imgW="5486400" imgH="520700" progId="Word.Document.12">
                      <p:embed/>
                    </p:oleObj>
                  </mc:Choice>
                  <mc:Fallback>
                    <p:oleObj name="Document" r:id="rId12" imgW="5486400" imgH="520700" progId="Word.Document.12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9479" y="5271247"/>
                            <a:ext cx="6467475" cy="614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ctangle 10"/>
              <p:cNvSpPr/>
              <p:nvPr/>
            </p:nvSpPr>
            <p:spPr bwMode="auto">
              <a:xfrm>
                <a:off x="1836278" y="4457513"/>
                <a:ext cx="4983405" cy="1436688"/>
              </a:xfrm>
              <a:prstGeom prst="rect">
                <a:avLst/>
              </a:prstGeom>
              <a:noFill/>
              <a:ln w="9525" cmpd="sng">
                <a:solidFill>
                  <a:schemeClr val="accent5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aphicFrame>
          <p:nvGraphicFramePr>
            <p:cNvPr id="1946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7902336"/>
                </p:ext>
              </p:extLst>
            </p:nvPr>
          </p:nvGraphicFramePr>
          <p:xfrm>
            <a:off x="-1092200" y="5715000"/>
            <a:ext cx="6467475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00" name="Document" r:id="rId15" imgW="5486400" imgH="482600" progId="Word.Document.12">
                    <p:embed/>
                  </p:oleObj>
                </mc:Choice>
                <mc:Fallback>
                  <p:oleObj name="Document" r:id="rId15" imgW="5486400" imgH="482600" progId="Word.Document.1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092200" y="5715000"/>
                          <a:ext cx="6467475" cy="56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4564063" y="5737225"/>
              <a:ext cx="4227512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(may be altered by  PP and KN)</a:t>
              </a:r>
            </a:p>
          </p:txBody>
        </p:sp>
        <p:graphicFrame>
          <p:nvGraphicFramePr>
            <p:cNvPr id="1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8460817"/>
                </p:ext>
              </p:extLst>
            </p:nvPr>
          </p:nvGraphicFramePr>
          <p:xfrm>
            <a:off x="576263" y="4162425"/>
            <a:ext cx="6469062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01" name="Document" r:id="rId18" imgW="5486400" imgH="482600" progId="Word.Document.12">
                    <p:embed/>
                  </p:oleObj>
                </mc:Choice>
                <mc:Fallback>
                  <p:oleObj name="Document" r:id="rId18" imgW="5486400" imgH="482600" progId="Word.Documen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3" y="4162425"/>
                          <a:ext cx="6469062" cy="56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8872041"/>
                </p:ext>
              </p:extLst>
            </p:nvPr>
          </p:nvGraphicFramePr>
          <p:xfrm>
            <a:off x="600075" y="4795838"/>
            <a:ext cx="6469063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02" name="Document" r:id="rId21" imgW="5486400" imgH="457200" progId="Word.Document.12">
                    <p:embed/>
                  </p:oleObj>
                </mc:Choice>
                <mc:Fallback>
                  <p:oleObj name="Document" r:id="rId21" imgW="5486400" imgH="457200" progId="Word.Documen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" y="4795838"/>
                          <a:ext cx="6469063" cy="538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96888" y="173038"/>
            <a:ext cx="7772400" cy="1143000"/>
          </a:xfrm>
        </p:spPr>
        <p:txBody>
          <a:bodyPr/>
          <a:lstStyle/>
          <a:p>
            <a:pPr rtl="0"/>
            <a:r>
              <a:rPr lang="he-IL" sz="3600">
                <a:solidFill>
                  <a:srgbClr val="FFEF04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3600">
                <a:solidFill>
                  <a:srgbClr val="FFEF04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3600">
                <a:solidFill>
                  <a:srgbClr val="FFE005"/>
                </a:solidFill>
                <a:latin typeface="Comic Sans MS" charset="0"/>
                <a:cs typeface="Comic Sans MS" charset="0"/>
              </a:rPr>
              <a:t>Why is it interesting?</a:t>
            </a:r>
            <a:endParaRPr lang="he-IL" sz="3600">
              <a:solidFill>
                <a:srgbClr val="FFE005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846138" y="1422400"/>
            <a:ext cx="77771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800"/>
              </a:spcAft>
              <a:buFont typeface="Wingdings" charset="0"/>
              <a:buChar char="Ø"/>
            </a:pPr>
            <a:r>
              <a:rPr lang="en-US" sz="2400">
                <a:solidFill>
                  <a:srgbClr val="FCD5B5"/>
                </a:solidFill>
                <a:latin typeface="Comic Sans MS" charset="0"/>
                <a:cs typeface="Comic Sans MS" charset="0"/>
                <a:sym typeface="Symbol" charset="0"/>
              </a:rPr>
              <a:t>  The conditions required to form RMS are always satisfied below the photosphere of fast flows</a:t>
            </a:r>
          </a:p>
          <a:p>
            <a:pPr>
              <a:spcAft>
                <a:spcPts val="1800"/>
              </a:spcAft>
              <a:buFont typeface="Wingdings" charset="0"/>
              <a:buChar char="Ø"/>
            </a:pPr>
            <a:r>
              <a:rPr lang="en-US" sz="2400">
                <a:solidFill>
                  <a:srgbClr val="FCD5B5"/>
                </a:solidFill>
                <a:latin typeface="Comic Sans MS" charset="0"/>
                <a:cs typeface="Comic Sans MS" charset="0"/>
                <a:sym typeface="Symbol" charset="0"/>
              </a:rPr>
              <a:t> properties of RMS are vastly different than those of collisionless shocks </a:t>
            </a:r>
            <a:endParaRPr lang="en-US" sz="2400">
              <a:solidFill>
                <a:srgbClr val="FCD5B5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768350" y="3736975"/>
            <a:ext cx="679608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Examples:  shock breakout in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SNe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, LLGRB,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etc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         sub-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photospheric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shocks in LGRBs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	NSNS mergers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         accretion flows </a:t>
            </a:r>
            <a:endParaRPr lang="he-IL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87375" y="2032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FFE005"/>
                </a:solidFill>
                <a:latin typeface="Comic Sans MS" charset="0"/>
                <a:cs typeface="Comic Sans MS" charset="0"/>
              </a:rPr>
              <a:t>Shock breakout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852201" y="1259047"/>
            <a:ext cx="75961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600" dirty="0">
                <a:solidFill>
                  <a:srgbClr val="FCD5B5"/>
                </a:solidFill>
                <a:latin typeface="Comic Sans MS" charset="0"/>
                <a:cs typeface="Comic Sans MS" charset="0"/>
              </a:rPr>
              <a:t>Transition from RMS to </a:t>
            </a:r>
            <a:r>
              <a:rPr lang="en-US" sz="2600" dirty="0" err="1">
                <a:solidFill>
                  <a:srgbClr val="FCD5B5"/>
                </a:solidFill>
                <a:latin typeface="Comic Sans MS" charset="0"/>
                <a:cs typeface="Comic Sans MS" charset="0"/>
              </a:rPr>
              <a:t>collisionless</a:t>
            </a:r>
            <a:r>
              <a:rPr lang="en-US" sz="2600" dirty="0">
                <a:solidFill>
                  <a:srgbClr val="FCD5B5"/>
                </a:solidFill>
                <a:latin typeface="Comic Sans MS" charset="0"/>
                <a:cs typeface="Comic Sans MS" charset="0"/>
              </a:rPr>
              <a:t> shock..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600" dirty="0">
                <a:solidFill>
                  <a:srgbClr val="FCD5B5"/>
                </a:solidFill>
                <a:latin typeface="Comic Sans MS" charset="0"/>
                <a:cs typeface="Comic Sans MS" charset="0"/>
              </a:rPr>
              <a:t>Breakout signal depends on structure of RMS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139263" y="2690813"/>
            <a:ext cx="6467475" cy="614362"/>
            <a:chOff x="2964922" y="2974689"/>
            <a:chExt cx="6467475" cy="615179"/>
          </a:xfrm>
        </p:grpSpPr>
        <p:sp>
          <p:nvSpPr>
            <p:cNvPr id="22535" name="TextBox 6"/>
            <p:cNvSpPr txBox="1">
              <a:spLocks noChangeArrowheads="1"/>
            </p:cNvSpPr>
            <p:nvPr/>
          </p:nvSpPr>
          <p:spPr bwMode="auto">
            <a:xfrm>
              <a:off x="3389617" y="2974689"/>
              <a:ext cx="247175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600">
                  <a:solidFill>
                    <a:srgbClr val="D9D9D9"/>
                  </a:solidFill>
                  <a:latin typeface="Comic Sans MS" charset="0"/>
                  <a:cs typeface="Comic Sans MS" charset="0"/>
                </a:rPr>
                <a:t>Breakout when </a:t>
              </a:r>
            </a:p>
          </p:txBody>
        </p:sp>
        <p:graphicFrame>
          <p:nvGraphicFramePr>
            <p:cNvPr id="22536" name="Object 8"/>
            <p:cNvGraphicFramePr>
              <a:graphicFrameLocks noChangeAspect="1"/>
            </p:cNvGraphicFramePr>
            <p:nvPr/>
          </p:nvGraphicFramePr>
          <p:xfrm>
            <a:off x="2964922" y="2975506"/>
            <a:ext cx="6467475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74" name="Document" r:id="rId6" imgW="5486400" imgH="520700" progId="Word.Document.12">
                    <p:embed/>
                  </p:oleObj>
                </mc:Choice>
                <mc:Fallback>
                  <p:oleObj name="Document" r:id="rId6" imgW="5486400" imgH="520700" progId="Word.Document.1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4922" y="2975506"/>
                          <a:ext cx="6467475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5405374" y="5801742"/>
            <a:ext cx="36099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simulations: </a:t>
            </a:r>
            <a:r>
              <a:rPr lang="en-US" sz="2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Gotellib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 + 17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450" y="3557999"/>
            <a:ext cx="5554663" cy="184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400" dirty="0">
                <a:solidFill>
                  <a:schemeClr val="accent3">
                    <a:lumMod val="85000"/>
                  </a:schemeClr>
                </a:solidFill>
                <a:latin typeface="Comic Sans MS"/>
                <a:cs typeface="Comic Sans MS"/>
              </a:rPr>
              <a:t>- From edge of stellar envelop </a:t>
            </a:r>
            <a:r>
              <a:rPr lang="en-US" sz="2000" dirty="0">
                <a:solidFill>
                  <a:srgbClr val="FFCCFF"/>
                </a:solidFill>
                <a:latin typeface="Comic Sans MS"/>
                <a:cs typeface="Comic Sans MS"/>
              </a:rPr>
              <a:t>(</a:t>
            </a:r>
            <a:r>
              <a:rPr lang="en-US" sz="2000" dirty="0" err="1">
                <a:solidFill>
                  <a:srgbClr val="FFCCFF"/>
                </a:solidFill>
                <a:latin typeface="Comic Sans MS"/>
                <a:cs typeface="Comic Sans MS"/>
              </a:rPr>
              <a:t>SNe</a:t>
            </a:r>
            <a:r>
              <a:rPr lang="en-US" sz="2000" dirty="0">
                <a:solidFill>
                  <a:srgbClr val="FFCCFF"/>
                </a:solidFill>
                <a:latin typeface="Comic Sans MS"/>
                <a:cs typeface="Comic Sans MS"/>
              </a:rPr>
              <a:t>)</a:t>
            </a:r>
            <a:r>
              <a:rPr lang="en-US" sz="2000" dirty="0">
                <a:solidFill>
                  <a:srgbClr val="FFCCFF"/>
                </a:solidFill>
              </a:rPr>
              <a:t>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>
                <a:solidFill>
                  <a:schemeClr val="accent3">
                    <a:lumMod val="85000"/>
                  </a:schemeClr>
                </a:solidFill>
                <a:latin typeface="Comic Sans MS"/>
                <a:cs typeface="Comic Sans MS"/>
              </a:rPr>
              <a:t>- From a stellar wind </a:t>
            </a:r>
            <a:r>
              <a:rPr lang="en-US" sz="2000" dirty="0">
                <a:solidFill>
                  <a:srgbClr val="FFCCFF"/>
                </a:solidFill>
                <a:latin typeface="Comic Sans MS"/>
                <a:cs typeface="Comic Sans MS"/>
              </a:rPr>
              <a:t>(</a:t>
            </a:r>
            <a:r>
              <a:rPr lang="en-US" sz="2000" dirty="0" err="1">
                <a:solidFill>
                  <a:srgbClr val="FFCCFF"/>
                </a:solidFill>
                <a:latin typeface="Comic Sans MS"/>
                <a:cs typeface="Comic Sans MS"/>
              </a:rPr>
              <a:t>SNe</a:t>
            </a:r>
            <a:r>
              <a:rPr lang="en-US" sz="2000" dirty="0">
                <a:solidFill>
                  <a:srgbClr val="FFCCFF"/>
                </a:solidFill>
                <a:latin typeface="Comic Sans MS"/>
                <a:cs typeface="Comic Sans MS"/>
              </a:rPr>
              <a:t>, LLGRB)</a:t>
            </a:r>
            <a:endParaRPr lang="en-US" sz="2000" dirty="0">
              <a:solidFill>
                <a:schemeClr val="accent3">
                  <a:lumMod val="85000"/>
                </a:schemeClr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lang="en-US" sz="2400" dirty="0">
                <a:solidFill>
                  <a:schemeClr val="accent3">
                    <a:lumMod val="85000"/>
                  </a:schemeClr>
                </a:solidFill>
                <a:latin typeface="Comic Sans MS"/>
                <a:cs typeface="Comic Sans MS"/>
              </a:rPr>
              <a:t>- From a moving </a:t>
            </a:r>
            <a:r>
              <a:rPr lang="en-US" sz="2400" dirty="0" err="1">
                <a:solidFill>
                  <a:schemeClr val="accent3">
                    <a:lumMod val="85000"/>
                  </a:schemeClr>
                </a:solidFill>
                <a:latin typeface="Comic Sans MS"/>
                <a:cs typeface="Comic Sans MS"/>
              </a:rPr>
              <a:t>ejecta</a:t>
            </a:r>
            <a:r>
              <a:rPr lang="en-US" sz="2400" dirty="0">
                <a:solidFill>
                  <a:schemeClr val="accent3">
                    <a:lumMod val="8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FFCCFF"/>
                </a:solidFill>
                <a:latin typeface="Comic Sans MS"/>
                <a:cs typeface="Comic Sans MS"/>
              </a:rPr>
              <a:t>(LGRBs, NS mergers)</a:t>
            </a:r>
          </a:p>
        </p:txBody>
      </p:sp>
      <p:pic>
        <p:nvPicPr>
          <p:cNvPr id="4" name="cocoon-model-movi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7092" y="2251127"/>
            <a:ext cx="5351913" cy="351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500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3"/>
          <p:cNvGrpSpPr>
            <a:grpSpLocks/>
          </p:cNvGrpSpPr>
          <p:nvPr/>
        </p:nvGrpSpPr>
        <p:grpSpPr bwMode="auto">
          <a:xfrm>
            <a:off x="193675" y="1162050"/>
            <a:ext cx="5099050" cy="2282825"/>
            <a:chOff x="693738" y="2871188"/>
            <a:chExt cx="7567612" cy="3293023"/>
          </a:xfrm>
        </p:grpSpPr>
        <p:sp>
          <p:nvSpPr>
            <p:cNvPr id="2" name="Rectangle 23"/>
            <p:cNvSpPr>
              <a:spLocks noChangeArrowheads="1"/>
            </p:cNvSpPr>
            <p:nvPr/>
          </p:nvSpPr>
          <p:spPr bwMode="auto">
            <a:xfrm>
              <a:off x="901070" y="2871188"/>
              <a:ext cx="6872580" cy="32930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rtl="1" eaLnBrk="1" hangingPunct="1">
                <a:defRPr/>
              </a:pP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653" name="Group 25"/>
            <p:cNvGrpSpPr>
              <a:grpSpLocks/>
            </p:cNvGrpSpPr>
            <p:nvPr/>
          </p:nvGrpSpPr>
          <p:grpSpPr bwMode="auto">
            <a:xfrm>
              <a:off x="1330325" y="3698878"/>
              <a:ext cx="6138863" cy="2224088"/>
              <a:chOff x="918" y="2651"/>
              <a:chExt cx="3867" cy="1401"/>
            </a:xfrm>
          </p:grpSpPr>
          <p:grpSp>
            <p:nvGrpSpPr>
              <p:cNvPr id="26657" name="Group 24"/>
              <p:cNvGrpSpPr>
                <a:grpSpLocks/>
              </p:cNvGrpSpPr>
              <p:nvPr/>
            </p:nvGrpSpPr>
            <p:grpSpPr bwMode="auto">
              <a:xfrm>
                <a:off x="918" y="2815"/>
                <a:ext cx="1106" cy="349"/>
                <a:chOff x="766" y="2860"/>
                <a:chExt cx="1106" cy="349"/>
              </a:xfrm>
            </p:grpSpPr>
            <p:sp>
              <p:nvSpPr>
                <p:cNvPr id="2666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66" y="2860"/>
                  <a:ext cx="842" cy="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/>
                    <a:t>Upstream</a:t>
                  </a:r>
                </a:p>
              </p:txBody>
            </p:sp>
            <p:graphicFrame>
              <p:nvGraphicFramePr>
                <p:cNvPr id="26669" name="Object 10"/>
                <p:cNvGraphicFramePr>
                  <a:graphicFrameLocks noChangeAspect="1"/>
                </p:cNvGraphicFramePr>
                <p:nvPr/>
              </p:nvGraphicFramePr>
              <p:xfrm>
                <a:off x="1624" y="2890"/>
                <a:ext cx="248" cy="3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4" name="Equation" r:id="rId3" imgW="177646" imgH="228402" progId="Equation.3">
                        <p:embed/>
                      </p:oleObj>
                    </mc:Choice>
                    <mc:Fallback>
                      <p:oleObj name="Equation" r:id="rId3" imgW="177646" imgH="2284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24" y="2890"/>
                              <a:ext cx="248" cy="31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6658" name="Group 23"/>
              <p:cNvGrpSpPr>
                <a:grpSpLocks/>
              </p:cNvGrpSpPr>
              <p:nvPr/>
            </p:nvGrpSpPr>
            <p:grpSpPr bwMode="auto">
              <a:xfrm>
                <a:off x="3434" y="3324"/>
                <a:ext cx="1232" cy="319"/>
                <a:chOff x="3050" y="3432"/>
                <a:chExt cx="1232" cy="319"/>
              </a:xfrm>
            </p:grpSpPr>
            <p:sp>
              <p:nvSpPr>
                <p:cNvPr id="2666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050" y="3432"/>
                  <a:ext cx="1013" cy="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/>
                    <a:t>downstream</a:t>
                  </a:r>
                </a:p>
              </p:txBody>
            </p:sp>
            <p:graphicFrame>
              <p:nvGraphicFramePr>
                <p:cNvPr id="26667" name="Object 11"/>
                <p:cNvGraphicFramePr>
                  <a:graphicFrameLocks noChangeAspect="1"/>
                </p:cNvGraphicFramePr>
                <p:nvPr/>
              </p:nvGraphicFramePr>
              <p:xfrm>
                <a:off x="4049" y="3452"/>
                <a:ext cx="233" cy="2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5" name="Equation" r:id="rId6" imgW="177646" imgH="228402" progId="Equation.3">
                        <p:embed/>
                      </p:oleObj>
                    </mc:Choice>
                    <mc:Fallback>
                      <p:oleObj name="Equation" r:id="rId6" imgW="177646" imgH="2284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49" y="3452"/>
                              <a:ext cx="233" cy="2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6659" name="Line 12"/>
              <p:cNvSpPr>
                <a:spLocks noChangeShapeType="1"/>
              </p:cNvSpPr>
              <p:nvPr/>
            </p:nvSpPr>
            <p:spPr bwMode="auto">
              <a:xfrm>
                <a:off x="2236" y="2651"/>
                <a:ext cx="1" cy="9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Line 13"/>
              <p:cNvSpPr>
                <a:spLocks noChangeShapeType="1"/>
              </p:cNvSpPr>
              <p:nvPr/>
            </p:nvSpPr>
            <p:spPr bwMode="auto">
              <a:xfrm>
                <a:off x="2961" y="2701"/>
                <a:ext cx="5" cy="8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Text Box 14"/>
              <p:cNvSpPr txBox="1">
                <a:spLocks noChangeArrowheads="1"/>
              </p:cNvSpPr>
              <p:nvPr/>
            </p:nvSpPr>
            <p:spPr bwMode="auto">
              <a:xfrm>
                <a:off x="1484" y="3539"/>
                <a:ext cx="2209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CC0000"/>
                    </a:solidFill>
                  </a:rPr>
                  <a:t>Shock transition  mediated by collective plasma processes </a:t>
                </a:r>
              </a:p>
            </p:txBody>
          </p:sp>
          <p:sp>
            <p:nvSpPr>
              <p:cNvPr id="26662" name="Freeform 15"/>
              <p:cNvSpPr>
                <a:spLocks/>
              </p:cNvSpPr>
              <p:nvPr/>
            </p:nvSpPr>
            <p:spPr bwMode="auto">
              <a:xfrm>
                <a:off x="1014" y="2742"/>
                <a:ext cx="3771" cy="658"/>
              </a:xfrm>
              <a:custGeom>
                <a:avLst/>
                <a:gdLst>
                  <a:gd name="T0" fmla="*/ 0 w 3003"/>
                  <a:gd name="T1" fmla="*/ 2147483647 h 457"/>
                  <a:gd name="T2" fmla="*/ 706852346 w 3003"/>
                  <a:gd name="T3" fmla="*/ 2147483647 h 457"/>
                  <a:gd name="T4" fmla="*/ 946797903 w 3003"/>
                  <a:gd name="T5" fmla="*/ 2147483647 h 457"/>
                  <a:gd name="T6" fmla="*/ 1177992645 w 3003"/>
                  <a:gd name="T7" fmla="*/ 2147483647 h 457"/>
                  <a:gd name="T8" fmla="*/ 1339881901 w 3003"/>
                  <a:gd name="T9" fmla="*/ 2147483647 h 457"/>
                  <a:gd name="T10" fmla="*/ 1468575338 w 3003"/>
                  <a:gd name="T11" fmla="*/ 2147483647 h 457"/>
                  <a:gd name="T12" fmla="*/ 2147483647 w 3003"/>
                  <a:gd name="T13" fmla="*/ 2147483647 h 457"/>
                  <a:gd name="T14" fmla="*/ 2147483647 w 3003"/>
                  <a:gd name="T15" fmla="*/ 2147483647 h 4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3"/>
                  <a:gd name="T25" fmla="*/ 0 h 457"/>
                  <a:gd name="T26" fmla="*/ 3003 w 3003"/>
                  <a:gd name="T27" fmla="*/ 457 h 4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3" h="457">
                    <a:moveTo>
                      <a:pt x="0" y="14"/>
                    </a:moveTo>
                    <a:cubicBezTo>
                      <a:pt x="319" y="7"/>
                      <a:pt x="639" y="0"/>
                      <a:pt x="823" y="14"/>
                    </a:cubicBezTo>
                    <a:cubicBezTo>
                      <a:pt x="1007" y="28"/>
                      <a:pt x="1011" y="47"/>
                      <a:pt x="1102" y="96"/>
                    </a:cubicBezTo>
                    <a:cubicBezTo>
                      <a:pt x="1193" y="145"/>
                      <a:pt x="1295" y="256"/>
                      <a:pt x="1371" y="306"/>
                    </a:cubicBezTo>
                    <a:cubicBezTo>
                      <a:pt x="1447" y="356"/>
                      <a:pt x="1503" y="377"/>
                      <a:pt x="1559" y="398"/>
                    </a:cubicBezTo>
                    <a:cubicBezTo>
                      <a:pt x="1615" y="419"/>
                      <a:pt x="1502" y="421"/>
                      <a:pt x="1710" y="430"/>
                    </a:cubicBezTo>
                    <a:cubicBezTo>
                      <a:pt x="1918" y="439"/>
                      <a:pt x="2611" y="449"/>
                      <a:pt x="2807" y="453"/>
                    </a:cubicBezTo>
                    <a:cubicBezTo>
                      <a:pt x="3003" y="457"/>
                      <a:pt x="2944" y="455"/>
                      <a:pt x="2885" y="453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3" name="Freeform 17"/>
              <p:cNvSpPr>
                <a:spLocks/>
              </p:cNvSpPr>
              <p:nvPr/>
            </p:nvSpPr>
            <p:spPr bwMode="auto">
              <a:xfrm>
                <a:off x="2801" y="3138"/>
                <a:ext cx="180" cy="110"/>
              </a:xfrm>
              <a:custGeom>
                <a:avLst/>
                <a:gdLst>
                  <a:gd name="T0" fmla="*/ 2 w 237"/>
                  <a:gd name="T1" fmla="*/ 2 h 144"/>
                  <a:gd name="T2" fmla="*/ 2 w 237"/>
                  <a:gd name="T3" fmla="*/ 2 h 144"/>
                  <a:gd name="T4" fmla="*/ 2 w 237"/>
                  <a:gd name="T5" fmla="*/ 2 h 144"/>
                  <a:gd name="T6" fmla="*/ 2 w 237"/>
                  <a:gd name="T7" fmla="*/ 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4" name="Freeform 18"/>
              <p:cNvSpPr>
                <a:spLocks/>
              </p:cNvSpPr>
              <p:nvPr/>
            </p:nvSpPr>
            <p:spPr bwMode="auto">
              <a:xfrm>
                <a:off x="2575" y="2924"/>
                <a:ext cx="180" cy="110"/>
              </a:xfrm>
              <a:custGeom>
                <a:avLst/>
                <a:gdLst>
                  <a:gd name="T0" fmla="*/ 2 w 237"/>
                  <a:gd name="T1" fmla="*/ 2 h 144"/>
                  <a:gd name="T2" fmla="*/ 2 w 237"/>
                  <a:gd name="T3" fmla="*/ 2 h 144"/>
                  <a:gd name="T4" fmla="*/ 2 w 237"/>
                  <a:gd name="T5" fmla="*/ 2 h 144"/>
                  <a:gd name="T6" fmla="*/ 2 w 237"/>
                  <a:gd name="T7" fmla="*/ 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5" name="Freeform 19"/>
              <p:cNvSpPr>
                <a:spLocks/>
              </p:cNvSpPr>
              <p:nvPr/>
            </p:nvSpPr>
            <p:spPr bwMode="auto">
              <a:xfrm>
                <a:off x="2327" y="2754"/>
                <a:ext cx="180" cy="110"/>
              </a:xfrm>
              <a:custGeom>
                <a:avLst/>
                <a:gdLst>
                  <a:gd name="T0" fmla="*/ 2 w 237"/>
                  <a:gd name="T1" fmla="*/ 2 h 144"/>
                  <a:gd name="T2" fmla="*/ 2 w 237"/>
                  <a:gd name="T3" fmla="*/ 2 h 144"/>
                  <a:gd name="T4" fmla="*/ 2 w 237"/>
                  <a:gd name="T5" fmla="*/ 2 h 144"/>
                  <a:gd name="T6" fmla="*/ 2 w 237"/>
                  <a:gd name="T7" fmla="*/ 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4" name="Rectangle 22"/>
            <p:cNvSpPr>
              <a:spLocks noChangeArrowheads="1"/>
            </p:cNvSpPr>
            <p:nvPr/>
          </p:nvSpPr>
          <p:spPr bwMode="auto">
            <a:xfrm>
              <a:off x="693738" y="33528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6655" name="Straight Arrow Connector 27"/>
            <p:cNvCxnSpPr>
              <a:cxnSpLocks noChangeShapeType="1"/>
            </p:cNvCxnSpPr>
            <p:nvPr/>
          </p:nvCxnSpPr>
          <p:spPr bwMode="auto">
            <a:xfrm>
              <a:off x="6884988" y="3311525"/>
              <a:ext cx="914400" cy="914400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  <p:sp>
          <p:nvSpPr>
            <p:cNvPr id="26656" name="Rectangle 28"/>
            <p:cNvSpPr>
              <a:spLocks noChangeArrowheads="1"/>
            </p:cNvSpPr>
            <p:nvPr/>
          </p:nvSpPr>
          <p:spPr bwMode="auto">
            <a:xfrm>
              <a:off x="7346950" y="3184525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26" name="Group 22"/>
          <p:cNvGrpSpPr>
            <a:grpSpLocks/>
          </p:cNvGrpSpPr>
          <p:nvPr/>
        </p:nvGrpSpPr>
        <p:grpSpPr bwMode="auto">
          <a:xfrm>
            <a:off x="406400" y="3906838"/>
            <a:ext cx="4638675" cy="2368550"/>
            <a:chOff x="1246327" y="3537012"/>
            <a:chExt cx="7038757" cy="2890838"/>
          </a:xfrm>
        </p:grpSpPr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246327" y="3537012"/>
              <a:ext cx="7038757" cy="28908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 rtl="1" eaLnBrk="1" hangingPunct="1">
                <a:defRPr/>
              </a:pP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635" name="Group 25"/>
            <p:cNvGrpSpPr>
              <a:grpSpLocks/>
            </p:cNvGrpSpPr>
            <p:nvPr/>
          </p:nvGrpSpPr>
          <p:grpSpPr bwMode="auto">
            <a:xfrm>
              <a:off x="1457325" y="3887788"/>
              <a:ext cx="6524626" cy="2427288"/>
              <a:chOff x="918" y="2449"/>
              <a:chExt cx="4110" cy="1529"/>
            </a:xfrm>
          </p:grpSpPr>
          <p:grpSp>
            <p:nvGrpSpPr>
              <p:cNvPr id="26636" name="Group 24"/>
              <p:cNvGrpSpPr>
                <a:grpSpLocks/>
              </p:cNvGrpSpPr>
              <p:nvPr/>
            </p:nvGrpSpPr>
            <p:grpSpPr bwMode="auto">
              <a:xfrm>
                <a:off x="918" y="2814"/>
                <a:ext cx="1191" cy="350"/>
                <a:chOff x="766" y="2859"/>
                <a:chExt cx="1191" cy="350"/>
              </a:xfrm>
            </p:grpSpPr>
            <p:sp>
              <p:nvSpPr>
                <p:cNvPr id="2665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66" y="2897"/>
                  <a:ext cx="55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/>
                    <a:t>Upstream</a:t>
                  </a:r>
                </a:p>
              </p:txBody>
            </p:sp>
            <p:graphicFrame>
              <p:nvGraphicFramePr>
                <p:cNvPr id="26651" name="Object 4"/>
                <p:cNvGraphicFramePr>
                  <a:graphicFrameLocks noChangeAspect="1"/>
                </p:cNvGraphicFramePr>
                <p:nvPr/>
              </p:nvGraphicFramePr>
              <p:xfrm>
                <a:off x="1685" y="2859"/>
                <a:ext cx="272" cy="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6" name="Equation" r:id="rId8" imgW="177646" imgH="228402" progId="Equation.3">
                        <p:embed/>
                      </p:oleObj>
                    </mc:Choice>
                    <mc:Fallback>
                      <p:oleObj name="Equation" r:id="rId8" imgW="177646" imgH="2284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85" y="2859"/>
                              <a:ext cx="272" cy="3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6637" name="Group 23"/>
              <p:cNvGrpSpPr>
                <a:grpSpLocks/>
              </p:cNvGrpSpPr>
              <p:nvPr/>
            </p:nvGrpSpPr>
            <p:grpSpPr bwMode="auto">
              <a:xfrm>
                <a:off x="3526" y="3343"/>
                <a:ext cx="1227" cy="317"/>
                <a:chOff x="3142" y="3451"/>
                <a:chExt cx="1227" cy="317"/>
              </a:xfrm>
            </p:grpSpPr>
            <p:sp>
              <p:nvSpPr>
                <p:cNvPr id="266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42" y="3465"/>
                  <a:ext cx="1175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/>
                    <a:t>downstream</a:t>
                  </a:r>
                </a:p>
              </p:txBody>
            </p:sp>
            <p:graphicFrame>
              <p:nvGraphicFramePr>
                <p:cNvPr id="26649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79332721"/>
                    </p:ext>
                  </p:extLst>
                </p:nvPr>
              </p:nvGraphicFramePr>
              <p:xfrm>
                <a:off x="4121" y="3451"/>
                <a:ext cx="248" cy="3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87" name="Equation" r:id="rId10" imgW="177646" imgH="228402" progId="Equation.3">
                        <p:embed/>
                      </p:oleObj>
                    </mc:Choice>
                    <mc:Fallback>
                      <p:oleObj name="Equation" r:id="rId10" imgW="177646" imgH="22840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21" y="3451"/>
                              <a:ext cx="248" cy="31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6638" name="Line 12"/>
              <p:cNvSpPr>
                <a:spLocks noChangeShapeType="1"/>
              </p:cNvSpPr>
              <p:nvPr/>
            </p:nvSpPr>
            <p:spPr bwMode="auto">
              <a:xfrm flipH="1">
                <a:off x="2237" y="2665"/>
                <a:ext cx="4" cy="8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Line 13"/>
              <p:cNvSpPr>
                <a:spLocks noChangeShapeType="1"/>
              </p:cNvSpPr>
              <p:nvPr/>
            </p:nvSpPr>
            <p:spPr bwMode="auto">
              <a:xfrm>
                <a:off x="2961" y="2687"/>
                <a:ext cx="5" cy="8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Text Box 14"/>
              <p:cNvSpPr txBox="1">
                <a:spLocks noChangeArrowheads="1"/>
              </p:cNvSpPr>
              <p:nvPr/>
            </p:nvSpPr>
            <p:spPr bwMode="auto">
              <a:xfrm>
                <a:off x="1507" y="3540"/>
                <a:ext cx="2391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CC0000"/>
                    </a:solidFill>
                  </a:rPr>
                  <a:t>Shock transition  mediated by Compton scattering</a:t>
                </a:r>
              </a:p>
            </p:txBody>
          </p:sp>
          <p:sp>
            <p:nvSpPr>
              <p:cNvPr id="26641" name="Freeform 15"/>
              <p:cNvSpPr>
                <a:spLocks/>
              </p:cNvSpPr>
              <p:nvPr/>
            </p:nvSpPr>
            <p:spPr bwMode="auto">
              <a:xfrm>
                <a:off x="1014" y="2742"/>
                <a:ext cx="3771" cy="658"/>
              </a:xfrm>
              <a:custGeom>
                <a:avLst/>
                <a:gdLst>
                  <a:gd name="T0" fmla="*/ 0 w 3003"/>
                  <a:gd name="T1" fmla="*/ 2147483647 h 457"/>
                  <a:gd name="T2" fmla="*/ 706852346 w 3003"/>
                  <a:gd name="T3" fmla="*/ 2147483647 h 457"/>
                  <a:gd name="T4" fmla="*/ 946797903 w 3003"/>
                  <a:gd name="T5" fmla="*/ 2147483647 h 457"/>
                  <a:gd name="T6" fmla="*/ 1177992645 w 3003"/>
                  <a:gd name="T7" fmla="*/ 2147483647 h 457"/>
                  <a:gd name="T8" fmla="*/ 1339881901 w 3003"/>
                  <a:gd name="T9" fmla="*/ 2147483647 h 457"/>
                  <a:gd name="T10" fmla="*/ 1468575338 w 3003"/>
                  <a:gd name="T11" fmla="*/ 2147483647 h 457"/>
                  <a:gd name="T12" fmla="*/ 2147483647 w 3003"/>
                  <a:gd name="T13" fmla="*/ 2147483647 h 457"/>
                  <a:gd name="T14" fmla="*/ 2147483647 w 3003"/>
                  <a:gd name="T15" fmla="*/ 2147483647 h 4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03"/>
                  <a:gd name="T25" fmla="*/ 0 h 457"/>
                  <a:gd name="T26" fmla="*/ 3003 w 3003"/>
                  <a:gd name="T27" fmla="*/ 457 h 4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03" h="457">
                    <a:moveTo>
                      <a:pt x="0" y="14"/>
                    </a:moveTo>
                    <a:cubicBezTo>
                      <a:pt x="319" y="7"/>
                      <a:pt x="639" y="0"/>
                      <a:pt x="823" y="14"/>
                    </a:cubicBezTo>
                    <a:cubicBezTo>
                      <a:pt x="1007" y="28"/>
                      <a:pt x="1011" y="47"/>
                      <a:pt x="1102" y="96"/>
                    </a:cubicBezTo>
                    <a:cubicBezTo>
                      <a:pt x="1193" y="145"/>
                      <a:pt x="1295" y="256"/>
                      <a:pt x="1371" y="306"/>
                    </a:cubicBezTo>
                    <a:cubicBezTo>
                      <a:pt x="1447" y="356"/>
                      <a:pt x="1503" y="377"/>
                      <a:pt x="1559" y="398"/>
                    </a:cubicBezTo>
                    <a:cubicBezTo>
                      <a:pt x="1615" y="419"/>
                      <a:pt x="1502" y="421"/>
                      <a:pt x="1710" y="430"/>
                    </a:cubicBezTo>
                    <a:cubicBezTo>
                      <a:pt x="1918" y="439"/>
                      <a:pt x="2611" y="449"/>
                      <a:pt x="2807" y="453"/>
                    </a:cubicBezTo>
                    <a:cubicBezTo>
                      <a:pt x="3003" y="457"/>
                      <a:pt x="2944" y="455"/>
                      <a:pt x="2885" y="453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42" name="AutoShape 16"/>
              <p:cNvSpPr>
                <a:spLocks noChangeArrowheads="1"/>
              </p:cNvSpPr>
              <p:nvPr/>
            </p:nvSpPr>
            <p:spPr bwMode="auto">
              <a:xfrm>
                <a:off x="3412" y="2755"/>
                <a:ext cx="621" cy="322"/>
              </a:xfrm>
              <a:prstGeom prst="irregularSeal1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43" name="Freeform 17"/>
              <p:cNvSpPr>
                <a:spLocks/>
              </p:cNvSpPr>
              <p:nvPr/>
            </p:nvSpPr>
            <p:spPr bwMode="auto">
              <a:xfrm>
                <a:off x="2801" y="3138"/>
                <a:ext cx="180" cy="110"/>
              </a:xfrm>
              <a:custGeom>
                <a:avLst/>
                <a:gdLst>
                  <a:gd name="T0" fmla="*/ 2 w 237"/>
                  <a:gd name="T1" fmla="*/ 2 h 144"/>
                  <a:gd name="T2" fmla="*/ 2 w 237"/>
                  <a:gd name="T3" fmla="*/ 2 h 144"/>
                  <a:gd name="T4" fmla="*/ 2 w 237"/>
                  <a:gd name="T5" fmla="*/ 2 h 144"/>
                  <a:gd name="T6" fmla="*/ 2 w 237"/>
                  <a:gd name="T7" fmla="*/ 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44" name="Freeform 18"/>
              <p:cNvSpPr>
                <a:spLocks/>
              </p:cNvSpPr>
              <p:nvPr/>
            </p:nvSpPr>
            <p:spPr bwMode="auto">
              <a:xfrm>
                <a:off x="2575" y="2924"/>
                <a:ext cx="180" cy="110"/>
              </a:xfrm>
              <a:custGeom>
                <a:avLst/>
                <a:gdLst>
                  <a:gd name="T0" fmla="*/ 2 w 237"/>
                  <a:gd name="T1" fmla="*/ 2 h 144"/>
                  <a:gd name="T2" fmla="*/ 2 w 237"/>
                  <a:gd name="T3" fmla="*/ 2 h 144"/>
                  <a:gd name="T4" fmla="*/ 2 w 237"/>
                  <a:gd name="T5" fmla="*/ 2 h 144"/>
                  <a:gd name="T6" fmla="*/ 2 w 237"/>
                  <a:gd name="T7" fmla="*/ 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45" name="Freeform 19"/>
              <p:cNvSpPr>
                <a:spLocks/>
              </p:cNvSpPr>
              <p:nvPr/>
            </p:nvSpPr>
            <p:spPr bwMode="auto">
              <a:xfrm>
                <a:off x="2327" y="2754"/>
                <a:ext cx="180" cy="110"/>
              </a:xfrm>
              <a:custGeom>
                <a:avLst/>
                <a:gdLst>
                  <a:gd name="T0" fmla="*/ 2 w 237"/>
                  <a:gd name="T1" fmla="*/ 2 h 144"/>
                  <a:gd name="T2" fmla="*/ 2 w 237"/>
                  <a:gd name="T3" fmla="*/ 2 h 144"/>
                  <a:gd name="T4" fmla="*/ 2 w 237"/>
                  <a:gd name="T5" fmla="*/ 2 h 144"/>
                  <a:gd name="T6" fmla="*/ 2 w 237"/>
                  <a:gd name="T7" fmla="*/ 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144"/>
                  <a:gd name="T14" fmla="*/ 237 w 237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144">
                    <a:moveTo>
                      <a:pt x="237" y="126"/>
                    </a:moveTo>
                    <a:cubicBezTo>
                      <a:pt x="152" y="135"/>
                      <a:pt x="68" y="144"/>
                      <a:pt x="34" y="126"/>
                    </a:cubicBezTo>
                    <a:cubicBezTo>
                      <a:pt x="0" y="108"/>
                      <a:pt x="3" y="38"/>
                      <a:pt x="34" y="19"/>
                    </a:cubicBezTo>
                    <a:cubicBezTo>
                      <a:pt x="65" y="0"/>
                      <a:pt x="189" y="14"/>
                      <a:pt x="220" y="13"/>
                    </a:cubicBezTo>
                  </a:path>
                </a:pathLst>
              </a:custGeom>
              <a:noFill/>
              <a:ln w="9525" cap="flat" cmpd="sng">
                <a:solidFill>
                  <a:srgbClr val="CC0000"/>
                </a:solidFill>
                <a:prstDash val="lgDash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46" name="Text Box 20"/>
              <p:cNvSpPr txBox="1">
                <a:spLocks noChangeArrowheads="1"/>
              </p:cNvSpPr>
              <p:nvPr/>
            </p:nvSpPr>
            <p:spPr bwMode="auto">
              <a:xfrm>
                <a:off x="3046" y="3137"/>
                <a:ext cx="198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solidFill>
                      <a:srgbClr val="0F1B57"/>
                    </a:solidFill>
                  </a:rPr>
                  <a:t>Radiation dominated fluid</a:t>
                </a:r>
              </a:p>
            </p:txBody>
          </p:sp>
          <p:sp>
            <p:nvSpPr>
              <p:cNvPr id="26647" name="Text Box 21"/>
              <p:cNvSpPr txBox="1">
                <a:spLocks noChangeArrowheads="1"/>
              </p:cNvSpPr>
              <p:nvPr/>
            </p:nvSpPr>
            <p:spPr bwMode="auto">
              <a:xfrm>
                <a:off x="1995" y="2449"/>
                <a:ext cx="173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solidFill>
                      <a:srgbClr val="0F1B57"/>
                    </a:solidFill>
                  </a:rPr>
                  <a:t>Scattered  photons</a:t>
                </a:r>
              </a:p>
            </p:txBody>
          </p:sp>
        </p:grpSp>
      </p:grpSp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>
          <a:xfrm>
            <a:off x="896938" y="193675"/>
            <a:ext cx="7423150" cy="801688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rgbClr val="FFE005"/>
                </a:solidFill>
                <a:latin typeface="Comic Sans MS"/>
                <a:ea typeface="+mj-ea"/>
                <a:cs typeface="Comic Sans MS"/>
              </a:rPr>
              <a:t>Collisionless</a:t>
            </a:r>
            <a:r>
              <a:rPr lang="en-US" sz="3200" dirty="0" smtClean="0">
                <a:solidFill>
                  <a:srgbClr val="FFE005"/>
                </a:solidFill>
                <a:latin typeface="Comic Sans MS"/>
                <a:ea typeface="+mj-ea"/>
                <a:cs typeface="Comic Sans MS"/>
              </a:rPr>
              <a:t> shocks versus RMS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00475" y="1165225"/>
            <a:ext cx="4941888" cy="862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F1B57"/>
                </a:solidFill>
              </a:rPr>
              <a:t>Scale: c/</a:t>
            </a:r>
            <a:r>
              <a:rPr lang="en-US" sz="1800" dirty="0">
                <a:solidFill>
                  <a:srgbClr val="0F1B57"/>
                </a:solidFill>
                <a:sym typeface="Symbol" pitchFamily="18" charset="2"/>
              </a:rPr>
              <a:t></a:t>
            </a:r>
            <a:r>
              <a:rPr lang="en-US" sz="1800" baseline="-25000" dirty="0">
                <a:solidFill>
                  <a:srgbClr val="0F1B57"/>
                </a:solidFill>
                <a:sym typeface="Symbol" pitchFamily="18" charset="2"/>
              </a:rPr>
              <a:t>p</a:t>
            </a:r>
            <a:r>
              <a:rPr lang="en-US" sz="1800" dirty="0">
                <a:solidFill>
                  <a:srgbClr val="0F1B57"/>
                </a:solidFill>
              </a:rPr>
              <a:t> ~ 1(n</a:t>
            </a:r>
            <a:r>
              <a:rPr lang="en-US" sz="1800" baseline="-25000" dirty="0">
                <a:solidFill>
                  <a:srgbClr val="0F1B57"/>
                </a:solidFill>
              </a:rPr>
              <a:t>15</a:t>
            </a:r>
            <a:r>
              <a:rPr lang="en-US" sz="1800" dirty="0">
                <a:solidFill>
                  <a:srgbClr val="0F1B57"/>
                </a:solidFill>
              </a:rPr>
              <a:t>)</a:t>
            </a:r>
            <a:r>
              <a:rPr lang="en-US" sz="1800" baseline="30000" dirty="0">
                <a:solidFill>
                  <a:srgbClr val="0F1B57"/>
                </a:solidFill>
              </a:rPr>
              <a:t>-1/2 </a:t>
            </a:r>
            <a:r>
              <a:rPr lang="en-US" sz="1800" dirty="0">
                <a:solidFill>
                  <a:srgbClr val="0F1B57"/>
                </a:solidFill>
              </a:rPr>
              <a:t>cm</a:t>
            </a:r>
            <a:r>
              <a:rPr lang="en-US" sz="1800" baseline="30000" dirty="0">
                <a:solidFill>
                  <a:srgbClr val="0F1B57"/>
                </a:solidFill>
                <a:latin typeface="Symbol" pitchFamily="18" charset="2"/>
              </a:rPr>
              <a:t> </a:t>
            </a:r>
            <a:r>
              <a:rPr lang="en-US" sz="1800" dirty="0">
                <a:solidFill>
                  <a:srgbClr val="0F1B57"/>
                </a:solidFill>
              </a:rPr>
              <a:t>, c/</a:t>
            </a:r>
            <a:r>
              <a:rPr lang="en-US" sz="1800" dirty="0">
                <a:solidFill>
                  <a:srgbClr val="0F1B57"/>
                </a:solidFill>
                <a:sym typeface="Symbol" pitchFamily="18" charset="2"/>
              </a:rPr>
              <a:t></a:t>
            </a:r>
            <a:r>
              <a:rPr lang="en-US" sz="1800" baseline="-25000" dirty="0">
                <a:solidFill>
                  <a:srgbClr val="0F1B57"/>
                </a:solidFill>
                <a:sym typeface="Symbol" pitchFamily="18" charset="2"/>
              </a:rPr>
              <a:t>B</a:t>
            </a:r>
            <a:r>
              <a:rPr lang="en-US" sz="1800" dirty="0">
                <a:solidFill>
                  <a:srgbClr val="0F1B57"/>
                </a:solidFill>
                <a:sym typeface="Symbol" pitchFamily="18" charset="2"/>
              </a:rPr>
              <a:t>~ 3(B</a:t>
            </a:r>
            <a:r>
              <a:rPr lang="en-US" sz="1800" baseline="-25000" dirty="0">
                <a:solidFill>
                  <a:srgbClr val="0F1B57"/>
                </a:solidFill>
                <a:sym typeface="Symbol" pitchFamily="18" charset="2"/>
              </a:rPr>
              <a:t>6</a:t>
            </a:r>
            <a:r>
              <a:rPr lang="en-US" sz="1800" dirty="0">
                <a:solidFill>
                  <a:srgbClr val="0F1B57"/>
                </a:solidFill>
                <a:sym typeface="Symbol" pitchFamily="18" charset="2"/>
              </a:rPr>
              <a:t>)</a:t>
            </a:r>
            <a:r>
              <a:rPr lang="en-US" sz="1800" baseline="30000" dirty="0">
                <a:solidFill>
                  <a:srgbClr val="0F1B57"/>
                </a:solidFill>
                <a:sym typeface="Symbol" pitchFamily="18" charset="2"/>
              </a:rPr>
              <a:t>-1  </a:t>
            </a:r>
            <a:r>
              <a:rPr lang="en-US" sz="1800" dirty="0">
                <a:solidFill>
                  <a:srgbClr val="0F1B57"/>
                </a:solidFill>
                <a:sym typeface="Symbol" pitchFamily="18" charset="2"/>
              </a:rPr>
              <a:t>cm</a:t>
            </a:r>
            <a:endParaRPr lang="en-US" sz="2000" dirty="0">
              <a:solidFill>
                <a:srgbClr val="002060"/>
              </a:solidFill>
              <a:sym typeface="Symbol" pitchFamily="18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C00000"/>
                </a:solidFill>
                <a:sym typeface="Symbol" pitchFamily="18" charset="2"/>
              </a:rPr>
              <a:t>can accelerate particles to non-thermal energies.</a:t>
            </a:r>
            <a:r>
              <a:rPr lang="en-US" sz="1800" dirty="0">
                <a:solidFill>
                  <a:srgbClr val="C00000"/>
                </a:solidFill>
              </a:rPr>
              <a:t>                              </a:t>
            </a:r>
          </a:p>
        </p:txBody>
      </p:sp>
      <p:sp>
        <p:nvSpPr>
          <p:cNvPr id="26629" name="Rounded Rectangle 21"/>
          <p:cNvSpPr>
            <a:spLocks noChangeArrowheads="1"/>
          </p:cNvSpPr>
          <p:nvPr/>
        </p:nvSpPr>
        <p:spPr bwMode="auto">
          <a:xfrm>
            <a:off x="2154238" y="1428750"/>
            <a:ext cx="4687887" cy="7159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760027" y="3889175"/>
            <a:ext cx="3662362" cy="1790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</a:rPr>
              <a:t> scale: </a:t>
            </a:r>
            <a:r>
              <a:rPr lang="en-US" sz="2000" dirty="0">
                <a:solidFill>
                  <a:srgbClr val="0F1B57"/>
                </a:solidFill>
              </a:rPr>
              <a:t> (</a:t>
            </a:r>
            <a:r>
              <a:rPr lang="en-US" sz="2000" dirty="0">
                <a:solidFill>
                  <a:srgbClr val="0F1B57"/>
                </a:solidFill>
                <a:sym typeface="Symbol" pitchFamily="18" charset="2"/>
              </a:rPr>
              <a:t></a:t>
            </a:r>
            <a:r>
              <a:rPr lang="en-US" sz="2000" baseline="-25000" dirty="0">
                <a:solidFill>
                  <a:srgbClr val="0F1B57"/>
                </a:solidFill>
                <a:sym typeface="Symbol" pitchFamily="18" charset="2"/>
              </a:rPr>
              <a:t>T </a:t>
            </a:r>
            <a:r>
              <a:rPr lang="en-US" sz="2000" dirty="0">
                <a:solidFill>
                  <a:srgbClr val="0F1B57"/>
                </a:solidFill>
                <a:sym typeface="Symbol" pitchFamily="18" charset="2"/>
              </a:rPr>
              <a:t>n</a:t>
            </a:r>
            <a:r>
              <a:rPr lang="en-US" sz="2000" baseline="-25000" dirty="0">
                <a:solidFill>
                  <a:srgbClr val="0F1B57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F1B57"/>
                </a:solidFill>
                <a:sym typeface="Symbol" pitchFamily="18" charset="2"/>
              </a:rPr>
              <a:t></a:t>
            </a:r>
            <a:r>
              <a:rPr lang="en-US" sz="2000" baseline="-25000" dirty="0">
                <a:solidFill>
                  <a:srgbClr val="0F1B57"/>
                </a:solidFill>
                <a:sym typeface="Symbol" pitchFamily="18" charset="2"/>
              </a:rPr>
              <a:t>s</a:t>
            </a:r>
            <a:r>
              <a:rPr lang="en-US" sz="2000" dirty="0">
                <a:solidFill>
                  <a:srgbClr val="0F1B57"/>
                </a:solidFill>
                <a:sym typeface="Symbol" pitchFamily="18" charset="2"/>
              </a:rPr>
              <a:t>)</a:t>
            </a:r>
            <a:r>
              <a:rPr lang="en-US" sz="2000" baseline="30000" dirty="0">
                <a:solidFill>
                  <a:srgbClr val="0F1B57"/>
                </a:solidFill>
                <a:sym typeface="Symbol" pitchFamily="18" charset="2"/>
              </a:rPr>
              <a:t>-1</a:t>
            </a:r>
            <a:r>
              <a:rPr lang="en-US" sz="2000" dirty="0">
                <a:solidFill>
                  <a:srgbClr val="0F1B57"/>
                </a:solidFill>
              </a:rPr>
              <a:t>  ~ 10</a:t>
            </a:r>
            <a:r>
              <a:rPr lang="en-US" sz="2000" baseline="30000" dirty="0">
                <a:solidFill>
                  <a:srgbClr val="0F1B57"/>
                </a:solidFill>
              </a:rPr>
              <a:t>9</a:t>
            </a:r>
            <a:r>
              <a:rPr lang="en-US" sz="2000" dirty="0">
                <a:solidFill>
                  <a:srgbClr val="0F1B57"/>
                </a:solidFill>
              </a:rPr>
              <a:t> n</a:t>
            </a:r>
            <a:r>
              <a:rPr lang="en-US" sz="2000" baseline="-25000" dirty="0">
                <a:solidFill>
                  <a:srgbClr val="0F1B57"/>
                </a:solidFill>
              </a:rPr>
              <a:t>15</a:t>
            </a:r>
            <a:r>
              <a:rPr lang="en-US" sz="2000" baseline="30000" dirty="0">
                <a:solidFill>
                  <a:srgbClr val="0F1B57"/>
                </a:solidFill>
              </a:rPr>
              <a:t>-1 </a:t>
            </a:r>
            <a:r>
              <a:rPr lang="en-US" sz="2000" dirty="0">
                <a:solidFill>
                  <a:srgbClr val="0F1B57"/>
                </a:solidFill>
              </a:rPr>
              <a:t>cm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F1B57"/>
                </a:solidFill>
              </a:rPr>
              <a:t> microphysics is fully understood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cannot accelerate particles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(important implications for HE neutrino production)                           </a:t>
            </a:r>
          </a:p>
        </p:txBody>
      </p:sp>
      <p:sp>
        <p:nvSpPr>
          <p:cNvPr id="26631" name="Text Box 21"/>
          <p:cNvSpPr txBox="1">
            <a:spLocks noChangeArrowheads="1"/>
          </p:cNvSpPr>
          <p:nvPr/>
        </p:nvSpPr>
        <p:spPr bwMode="auto">
          <a:xfrm>
            <a:off x="1844675" y="1527175"/>
            <a:ext cx="163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F1B57"/>
                </a:solidFill>
              </a:rPr>
              <a:t>Plasma turbulence</a:t>
            </a:r>
          </a:p>
        </p:txBody>
      </p:sp>
      <p:sp>
        <p:nvSpPr>
          <p:cNvPr id="26632" name="TextBox 46"/>
          <p:cNvSpPr txBox="1">
            <a:spLocks noChangeArrowheads="1"/>
          </p:cNvSpPr>
          <p:nvPr/>
        </p:nvSpPr>
        <p:spPr bwMode="auto">
          <a:xfrm>
            <a:off x="344488" y="1193800"/>
            <a:ext cx="1447800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7030A0"/>
                </a:solidFill>
              </a:rPr>
              <a:t>collisionless</a:t>
            </a:r>
            <a:endParaRPr lang="he-IL" sz="2000">
              <a:solidFill>
                <a:srgbClr val="7030A0"/>
              </a:solidFill>
            </a:endParaRPr>
          </a:p>
        </p:txBody>
      </p:sp>
      <p:sp>
        <p:nvSpPr>
          <p:cNvPr id="26633" name="TextBox 47"/>
          <p:cNvSpPr txBox="1">
            <a:spLocks noChangeArrowheads="1"/>
          </p:cNvSpPr>
          <p:nvPr/>
        </p:nvSpPr>
        <p:spPr bwMode="auto">
          <a:xfrm>
            <a:off x="433388" y="3914775"/>
            <a:ext cx="727075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7030A0"/>
                </a:solidFill>
              </a:rPr>
              <a:t>RMS</a:t>
            </a:r>
            <a:endParaRPr lang="he-IL" sz="20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9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8"/>
          <p:cNvSpPr>
            <a:spLocks noChangeArrowheads="1"/>
          </p:cNvSpPr>
          <p:nvPr/>
        </p:nvSpPr>
        <p:spPr bwMode="auto">
          <a:xfrm>
            <a:off x="946150" y="3562350"/>
            <a:ext cx="7399338" cy="2408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 eaLnBrk="1" hangingPunct="1"/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298575" y="554038"/>
            <a:ext cx="6491288" cy="67786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E005"/>
                </a:solidFill>
                <a:latin typeface="Comic Sans MS"/>
                <a:ea typeface="+mj-ea"/>
                <a:cs typeface="Comic Sans MS"/>
              </a:rPr>
              <a:t>Photon source: two regimes </a:t>
            </a:r>
          </a:p>
        </p:txBody>
      </p:sp>
      <p:sp>
        <p:nvSpPr>
          <p:cNvPr id="3077" name="Content Placeholder 8"/>
          <p:cNvSpPr>
            <a:spLocks noGrp="1"/>
          </p:cNvSpPr>
          <p:nvPr>
            <p:ph idx="1"/>
          </p:nvPr>
        </p:nvSpPr>
        <p:spPr>
          <a:xfrm>
            <a:off x="693738" y="1438275"/>
            <a:ext cx="7772400" cy="2017713"/>
          </a:xfrm>
        </p:spPr>
        <p:txBody>
          <a:bodyPr/>
          <a:lstStyle/>
          <a:p>
            <a:pPr algn="l" rtl="0"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DDF3EA"/>
                </a:solidFill>
                <a:latin typeface="Comic Sans MS"/>
                <a:ea typeface="+mn-ea"/>
                <a:cs typeface="Comic Sans MS"/>
              </a:rPr>
              <a:t>Photon starved shocks</a:t>
            </a:r>
            <a:r>
              <a:rPr lang="en-US" sz="2800" dirty="0" smtClean="0">
                <a:solidFill>
                  <a:srgbClr val="FCD5B5"/>
                </a:solidFill>
                <a:latin typeface="Comic Sans MS"/>
                <a:ea typeface="+mn-ea"/>
                <a:cs typeface="Comic Sans MS"/>
              </a:rPr>
              <a:t>: photon production inside the shock </a:t>
            </a:r>
            <a:r>
              <a:rPr lang="en-US" sz="2400" dirty="0" smtClean="0">
                <a:solidFill>
                  <a:srgbClr val="FFCCFF"/>
                </a:solidFill>
                <a:latin typeface="Comic Sans MS"/>
                <a:ea typeface="+mn-ea"/>
                <a:cs typeface="Comic Sans MS"/>
              </a:rPr>
              <a:t>(</a:t>
            </a:r>
            <a:r>
              <a:rPr lang="en-US" sz="2400" dirty="0" err="1" smtClean="0">
                <a:solidFill>
                  <a:srgbClr val="FFCCFF"/>
                </a:solidFill>
                <a:latin typeface="Comic Sans MS"/>
                <a:ea typeface="+mn-ea"/>
                <a:cs typeface="Comic Sans MS"/>
              </a:rPr>
              <a:t>SNe</a:t>
            </a:r>
            <a:r>
              <a:rPr lang="en-US" sz="2400" dirty="0" smtClean="0">
                <a:solidFill>
                  <a:srgbClr val="FFCCFF"/>
                </a:solidFill>
                <a:latin typeface="Comic Sans MS"/>
                <a:ea typeface="+mn-ea"/>
                <a:cs typeface="Comic Sans MS"/>
              </a:rPr>
              <a:t>, LLGRB, NS merger)</a:t>
            </a:r>
            <a:endParaRPr lang="en-US" sz="2800" dirty="0" smtClean="0">
              <a:solidFill>
                <a:srgbClr val="FFCCFF"/>
              </a:solidFill>
              <a:latin typeface="Comic Sans MS"/>
              <a:ea typeface="+mn-ea"/>
              <a:cs typeface="Comic Sans MS"/>
            </a:endParaRPr>
          </a:p>
          <a:p>
            <a:pPr algn="l" rtl="0"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DDF3EA"/>
                </a:solidFill>
                <a:latin typeface="Comic Sans MS"/>
                <a:ea typeface="+mn-ea"/>
                <a:cs typeface="Comic Sans MS"/>
              </a:rPr>
              <a:t>Photon rich shocks</a:t>
            </a:r>
            <a:r>
              <a:rPr lang="en-US" sz="2800" dirty="0" smtClean="0">
                <a:solidFill>
                  <a:srgbClr val="FCD5B5"/>
                </a:solidFill>
                <a:latin typeface="Comic Sans MS"/>
                <a:ea typeface="+mn-ea"/>
                <a:cs typeface="Comic Sans MS"/>
              </a:rPr>
              <a:t>: photon advection by upstream fluid </a:t>
            </a:r>
            <a:r>
              <a:rPr lang="en-US" sz="2400" dirty="0" smtClean="0">
                <a:solidFill>
                  <a:srgbClr val="FFCCFF"/>
                </a:solidFill>
                <a:latin typeface="Comic Sans MS"/>
                <a:ea typeface="+mn-ea"/>
                <a:cs typeface="Comic Sans MS"/>
              </a:rPr>
              <a:t>(LGRBs)</a:t>
            </a:r>
            <a:endParaRPr lang="en-US" sz="2800" dirty="0" smtClean="0">
              <a:solidFill>
                <a:srgbClr val="FFCCFF"/>
              </a:solidFill>
              <a:latin typeface="Comic Sans MS"/>
              <a:ea typeface="+mn-ea"/>
              <a:cs typeface="Comic Sans MS"/>
            </a:endParaRPr>
          </a:p>
        </p:txBody>
      </p:sp>
      <p:grpSp>
        <p:nvGrpSpPr>
          <p:cNvPr id="24580" name="Group 27"/>
          <p:cNvGrpSpPr>
            <a:grpSpLocks/>
          </p:cNvGrpSpPr>
          <p:nvPr/>
        </p:nvGrpSpPr>
        <p:grpSpPr bwMode="auto">
          <a:xfrm>
            <a:off x="1331913" y="3930650"/>
            <a:ext cx="6264275" cy="1793875"/>
            <a:chOff x="1332615" y="3930244"/>
            <a:chExt cx="6263573" cy="1793864"/>
          </a:xfrm>
        </p:grpSpPr>
        <p:grpSp>
          <p:nvGrpSpPr>
            <p:cNvPr id="24581" name="Group 24"/>
            <p:cNvGrpSpPr>
              <a:grpSpLocks/>
            </p:cNvGrpSpPr>
            <p:nvPr/>
          </p:nvGrpSpPr>
          <p:grpSpPr bwMode="auto">
            <a:xfrm>
              <a:off x="1457325" y="4481513"/>
              <a:ext cx="1522413" cy="477838"/>
              <a:chOff x="766" y="2868"/>
              <a:chExt cx="959" cy="301"/>
            </a:xfrm>
          </p:grpSpPr>
          <p:sp>
            <p:nvSpPr>
              <p:cNvPr id="24590" name="Text Box 8"/>
              <p:cNvSpPr txBox="1">
                <a:spLocks noChangeArrowheads="1"/>
              </p:cNvSpPr>
              <p:nvPr/>
            </p:nvSpPr>
            <p:spPr bwMode="auto">
              <a:xfrm>
                <a:off x="766" y="2897"/>
                <a:ext cx="73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Upstream</a:t>
                </a:r>
              </a:p>
            </p:txBody>
          </p:sp>
          <p:graphicFrame>
            <p:nvGraphicFramePr>
              <p:cNvPr id="24591" name="Object 10"/>
              <p:cNvGraphicFramePr>
                <a:graphicFrameLocks noChangeAspect="1"/>
              </p:cNvGraphicFramePr>
              <p:nvPr/>
            </p:nvGraphicFramePr>
            <p:xfrm>
              <a:off x="1477" y="2868"/>
              <a:ext cx="248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78" name="Equation" r:id="rId3" imgW="177569" imgH="215619" progId="Equation.3">
                      <p:embed/>
                    </p:oleObj>
                  </mc:Choice>
                  <mc:Fallback>
                    <p:oleObj name="Equation" r:id="rId3" imgW="177569" imgH="215619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7" y="2868"/>
                            <a:ext cx="248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582" name="Line 12"/>
            <p:cNvSpPr>
              <a:spLocks noChangeShapeType="1"/>
            </p:cNvSpPr>
            <p:nvPr/>
          </p:nvSpPr>
          <p:spPr bwMode="auto">
            <a:xfrm>
              <a:off x="3551238" y="4073525"/>
              <a:ext cx="0" cy="1576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13"/>
            <p:cNvSpPr>
              <a:spLocks noChangeShapeType="1"/>
            </p:cNvSpPr>
            <p:nvPr/>
          </p:nvSpPr>
          <p:spPr bwMode="auto">
            <a:xfrm>
              <a:off x="4708524" y="4090988"/>
              <a:ext cx="12331" cy="13847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15"/>
            <p:cNvSpPr>
              <a:spLocks/>
            </p:cNvSpPr>
            <p:nvPr/>
          </p:nvSpPr>
          <p:spPr bwMode="auto">
            <a:xfrm>
              <a:off x="1609725" y="4352925"/>
              <a:ext cx="5986463" cy="1044575"/>
            </a:xfrm>
            <a:custGeom>
              <a:avLst/>
              <a:gdLst>
                <a:gd name="T0" fmla="*/ 0 w 3003"/>
                <a:gd name="T1" fmla="*/ 2147483647 h 457"/>
                <a:gd name="T2" fmla="*/ 2147483647 w 3003"/>
                <a:gd name="T3" fmla="*/ 2147483647 h 457"/>
                <a:gd name="T4" fmla="*/ 2147483647 w 3003"/>
                <a:gd name="T5" fmla="*/ 2147483647 h 457"/>
                <a:gd name="T6" fmla="*/ 2147483647 w 3003"/>
                <a:gd name="T7" fmla="*/ 2147483647 h 457"/>
                <a:gd name="T8" fmla="*/ 2147483647 w 3003"/>
                <a:gd name="T9" fmla="*/ 2147483647 h 457"/>
                <a:gd name="T10" fmla="*/ 2147483647 w 3003"/>
                <a:gd name="T11" fmla="*/ 2147483647 h 457"/>
                <a:gd name="T12" fmla="*/ 2147483647 w 3003"/>
                <a:gd name="T13" fmla="*/ 2147483647 h 457"/>
                <a:gd name="T14" fmla="*/ 2147483647 w 3003"/>
                <a:gd name="T15" fmla="*/ 2147483647 h 4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03"/>
                <a:gd name="T25" fmla="*/ 0 h 457"/>
                <a:gd name="T26" fmla="*/ 3003 w 3003"/>
                <a:gd name="T27" fmla="*/ 457 h 4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03" h="457">
                  <a:moveTo>
                    <a:pt x="0" y="14"/>
                  </a:moveTo>
                  <a:cubicBezTo>
                    <a:pt x="319" y="7"/>
                    <a:pt x="639" y="0"/>
                    <a:pt x="823" y="14"/>
                  </a:cubicBezTo>
                  <a:cubicBezTo>
                    <a:pt x="1007" y="28"/>
                    <a:pt x="1011" y="47"/>
                    <a:pt x="1102" y="96"/>
                  </a:cubicBezTo>
                  <a:cubicBezTo>
                    <a:pt x="1193" y="145"/>
                    <a:pt x="1295" y="256"/>
                    <a:pt x="1371" y="306"/>
                  </a:cubicBezTo>
                  <a:cubicBezTo>
                    <a:pt x="1447" y="356"/>
                    <a:pt x="1503" y="377"/>
                    <a:pt x="1559" y="398"/>
                  </a:cubicBezTo>
                  <a:cubicBezTo>
                    <a:pt x="1615" y="419"/>
                    <a:pt x="1502" y="421"/>
                    <a:pt x="1710" y="430"/>
                  </a:cubicBezTo>
                  <a:cubicBezTo>
                    <a:pt x="1918" y="439"/>
                    <a:pt x="2611" y="449"/>
                    <a:pt x="2807" y="453"/>
                  </a:cubicBezTo>
                  <a:cubicBezTo>
                    <a:pt x="3003" y="457"/>
                    <a:pt x="2944" y="455"/>
                    <a:pt x="2885" y="453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5" name="Freeform 17"/>
            <p:cNvSpPr>
              <a:spLocks/>
            </p:cNvSpPr>
            <p:nvPr/>
          </p:nvSpPr>
          <p:spPr bwMode="auto">
            <a:xfrm>
              <a:off x="4446588" y="4981575"/>
              <a:ext cx="285750" cy="174625"/>
            </a:xfrm>
            <a:custGeom>
              <a:avLst/>
              <a:gdLst>
                <a:gd name="T0" fmla="*/ 2147483647 w 237"/>
                <a:gd name="T1" fmla="*/ 2147483647 h 144"/>
                <a:gd name="T2" fmla="*/ 2147483647 w 237"/>
                <a:gd name="T3" fmla="*/ 2147483647 h 144"/>
                <a:gd name="T4" fmla="*/ 2147483647 w 237"/>
                <a:gd name="T5" fmla="*/ 2147483647 h 144"/>
                <a:gd name="T6" fmla="*/ 2147483647 w 237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"/>
                <a:gd name="T13" fmla="*/ 0 h 144"/>
                <a:gd name="T14" fmla="*/ 237 w 23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" h="144">
                  <a:moveTo>
                    <a:pt x="237" y="126"/>
                  </a:moveTo>
                  <a:cubicBezTo>
                    <a:pt x="152" y="135"/>
                    <a:pt x="68" y="144"/>
                    <a:pt x="34" y="126"/>
                  </a:cubicBezTo>
                  <a:cubicBezTo>
                    <a:pt x="0" y="108"/>
                    <a:pt x="3" y="38"/>
                    <a:pt x="34" y="19"/>
                  </a:cubicBezTo>
                  <a:cubicBezTo>
                    <a:pt x="65" y="0"/>
                    <a:pt x="189" y="14"/>
                    <a:pt x="220" y="13"/>
                  </a:cubicBez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lg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6" name="Freeform 18"/>
            <p:cNvSpPr>
              <a:spLocks/>
            </p:cNvSpPr>
            <p:nvPr/>
          </p:nvSpPr>
          <p:spPr bwMode="auto">
            <a:xfrm>
              <a:off x="4087813" y="4641850"/>
              <a:ext cx="285750" cy="174625"/>
            </a:xfrm>
            <a:custGeom>
              <a:avLst/>
              <a:gdLst>
                <a:gd name="T0" fmla="*/ 2147483647 w 237"/>
                <a:gd name="T1" fmla="*/ 2147483647 h 144"/>
                <a:gd name="T2" fmla="*/ 2147483647 w 237"/>
                <a:gd name="T3" fmla="*/ 2147483647 h 144"/>
                <a:gd name="T4" fmla="*/ 2147483647 w 237"/>
                <a:gd name="T5" fmla="*/ 2147483647 h 144"/>
                <a:gd name="T6" fmla="*/ 2147483647 w 237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"/>
                <a:gd name="T13" fmla="*/ 0 h 144"/>
                <a:gd name="T14" fmla="*/ 237 w 23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" h="144">
                  <a:moveTo>
                    <a:pt x="237" y="126"/>
                  </a:moveTo>
                  <a:cubicBezTo>
                    <a:pt x="152" y="135"/>
                    <a:pt x="68" y="144"/>
                    <a:pt x="34" y="126"/>
                  </a:cubicBezTo>
                  <a:cubicBezTo>
                    <a:pt x="0" y="108"/>
                    <a:pt x="3" y="38"/>
                    <a:pt x="34" y="19"/>
                  </a:cubicBezTo>
                  <a:cubicBezTo>
                    <a:pt x="65" y="0"/>
                    <a:pt x="189" y="14"/>
                    <a:pt x="220" y="13"/>
                  </a:cubicBez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lg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7" name="Freeform 19"/>
            <p:cNvSpPr>
              <a:spLocks/>
            </p:cNvSpPr>
            <p:nvPr/>
          </p:nvSpPr>
          <p:spPr bwMode="auto">
            <a:xfrm>
              <a:off x="3694113" y="4371975"/>
              <a:ext cx="285750" cy="174625"/>
            </a:xfrm>
            <a:custGeom>
              <a:avLst/>
              <a:gdLst>
                <a:gd name="T0" fmla="*/ 2147483647 w 237"/>
                <a:gd name="T1" fmla="*/ 2147483647 h 144"/>
                <a:gd name="T2" fmla="*/ 2147483647 w 237"/>
                <a:gd name="T3" fmla="*/ 2147483647 h 144"/>
                <a:gd name="T4" fmla="*/ 2147483647 w 237"/>
                <a:gd name="T5" fmla="*/ 2147483647 h 144"/>
                <a:gd name="T6" fmla="*/ 2147483647 w 237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"/>
                <a:gd name="T13" fmla="*/ 0 h 144"/>
                <a:gd name="T14" fmla="*/ 237 w 23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" h="144">
                  <a:moveTo>
                    <a:pt x="237" y="126"/>
                  </a:moveTo>
                  <a:cubicBezTo>
                    <a:pt x="152" y="135"/>
                    <a:pt x="68" y="144"/>
                    <a:pt x="34" y="126"/>
                  </a:cubicBezTo>
                  <a:cubicBezTo>
                    <a:pt x="0" y="108"/>
                    <a:pt x="3" y="38"/>
                    <a:pt x="34" y="19"/>
                  </a:cubicBezTo>
                  <a:cubicBezTo>
                    <a:pt x="65" y="0"/>
                    <a:pt x="189" y="14"/>
                    <a:pt x="220" y="13"/>
                  </a:cubicBez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lg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8" name="Text Box 9"/>
            <p:cNvSpPr txBox="1">
              <a:spLocks noChangeArrowheads="1"/>
            </p:cNvSpPr>
            <p:nvPr/>
          </p:nvSpPr>
          <p:spPr bwMode="auto">
            <a:xfrm>
              <a:off x="3115878" y="5354776"/>
              <a:ext cx="24029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</a:rPr>
                <a:t>Photon production - ff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1332615" y="3930244"/>
              <a:ext cx="19315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</a:rPr>
                <a:t>Photon advection</a:t>
              </a:r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081681" y="4799348"/>
            <a:ext cx="1423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downstream</a:t>
            </a: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529649"/>
              </p:ext>
            </p:extLst>
          </p:nvPr>
        </p:nvGraphicFramePr>
        <p:xfrm>
          <a:off x="7445344" y="4727911"/>
          <a:ext cx="3937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9" name="Equation" r:id="rId5" imgW="177646" imgH="228402" progId="Equation.3">
                  <p:embed/>
                </p:oleObj>
              </mc:Choice>
              <mc:Fallback>
                <p:oleObj name="Equation" r:id="rId5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44" y="4727911"/>
                        <a:ext cx="3937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30200" y="134938"/>
            <a:ext cx="7772400" cy="1003300"/>
          </a:xfrm>
        </p:spPr>
        <p:txBody>
          <a:bodyPr/>
          <a:lstStyle/>
          <a:p>
            <a:r>
              <a:rPr lang="en-US" sz="3600">
                <a:solidFill>
                  <a:srgbClr val="FFE005"/>
                </a:solidFill>
                <a:latin typeface="Comic Sans MS" charset="0"/>
                <a:cs typeface="Comic Sans MS" charset="0"/>
              </a:rPr>
              <a:t>Photon rich shocks</a:t>
            </a: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398588" y="1592263"/>
            <a:ext cx="6027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600">
                <a:solidFill>
                  <a:srgbClr val="FCD5B5"/>
                </a:solidFill>
                <a:latin typeface="Comic Sans MS" charset="0"/>
                <a:cs typeface="Comic Sans MS" charset="0"/>
              </a:rPr>
              <a:t>Radiation upstream characterized by: </a:t>
            </a: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1839913" y="2082800"/>
          <a:ext cx="64658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" name="Document" r:id="rId4" imgW="5486400" imgH="622300" progId="Word.Document.12">
                  <p:embed/>
                </p:oleObj>
              </mc:Choice>
              <mc:Fallback>
                <p:oleObj name="Document" r:id="rId4" imgW="5486400" imgH="6223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2082800"/>
                        <a:ext cx="64658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71513" y="3192463"/>
            <a:ext cx="8316912" cy="2235200"/>
            <a:chOff x="524932" y="2844800"/>
            <a:chExt cx="8317443" cy="2235200"/>
          </a:xfrm>
        </p:grpSpPr>
        <p:grpSp>
          <p:nvGrpSpPr>
            <p:cNvPr id="25610" name="Group 14"/>
            <p:cNvGrpSpPr>
              <a:grpSpLocks/>
            </p:cNvGrpSpPr>
            <p:nvPr/>
          </p:nvGrpSpPr>
          <p:grpSpPr bwMode="auto">
            <a:xfrm>
              <a:off x="587960" y="2962805"/>
              <a:ext cx="7627881" cy="1182687"/>
              <a:chOff x="655693" y="3149071"/>
              <a:chExt cx="7627881" cy="1182687"/>
            </a:xfrm>
          </p:grpSpPr>
          <p:graphicFrame>
            <p:nvGraphicFramePr>
              <p:cNvPr id="25614" name="Object 4"/>
              <p:cNvGraphicFramePr>
                <a:graphicFrameLocks noChangeAspect="1"/>
              </p:cNvGraphicFramePr>
              <p:nvPr/>
            </p:nvGraphicFramePr>
            <p:xfrm>
              <a:off x="1817687" y="3149071"/>
              <a:ext cx="6465887" cy="1182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14" name="Document" r:id="rId7" imgW="5486400" imgH="1003300" progId="Word.Document.12">
                      <p:embed/>
                    </p:oleObj>
                  </mc:Choice>
                  <mc:Fallback>
                    <p:oleObj name="Document" r:id="rId7" imgW="5486400" imgH="1003300" progId="Word.Document.1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17687" y="3149071"/>
                            <a:ext cx="6465887" cy="11826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15" name="Rectangle 13"/>
              <p:cNvSpPr>
                <a:spLocks noChangeArrowheads="1"/>
              </p:cNvSpPr>
              <p:nvPr/>
            </p:nvSpPr>
            <p:spPr bwMode="auto">
              <a:xfrm>
                <a:off x="655693" y="3376768"/>
                <a:ext cx="28494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CD5B5"/>
                    </a:solidFill>
                    <a:latin typeface="Comic Sans MS" charset="0"/>
                    <a:cs typeface="Comic Sans MS" charset="0"/>
                  </a:rPr>
                  <a:t>Downstream temp:</a:t>
                </a:r>
                <a:endParaRPr lang="en-US" sz="2400"/>
              </a:p>
            </p:txBody>
          </p:sp>
        </p:grpSp>
        <p:sp>
          <p:nvSpPr>
            <p:cNvPr id="25611" name="Rectangle 15"/>
            <p:cNvSpPr>
              <a:spLocks noChangeArrowheads="1"/>
            </p:cNvSpPr>
            <p:nvPr/>
          </p:nvSpPr>
          <p:spPr bwMode="auto">
            <a:xfrm>
              <a:off x="672627" y="4291169"/>
              <a:ext cx="41698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CD5B5"/>
                  </a:solidFill>
                  <a:latin typeface="Comic Sans MS" charset="0"/>
                  <a:cs typeface="Comic Sans MS" charset="0"/>
                </a:rPr>
                <a:t>Vigorous pair production at: </a:t>
              </a:r>
              <a:endParaRPr lang="en-US" sz="2400"/>
            </a:p>
          </p:txBody>
        </p:sp>
        <p:graphicFrame>
          <p:nvGraphicFramePr>
            <p:cNvPr id="25612" name="Object 4"/>
            <p:cNvGraphicFramePr>
              <a:graphicFrameLocks noChangeAspect="1"/>
            </p:cNvGraphicFramePr>
            <p:nvPr/>
          </p:nvGraphicFramePr>
          <p:xfrm>
            <a:off x="2376488" y="4274080"/>
            <a:ext cx="6465887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5" name="Document" r:id="rId10" imgW="5486400" imgH="558800" progId="Word.Document.12">
                    <p:embed/>
                  </p:oleObj>
                </mc:Choice>
                <mc:Fallback>
                  <p:oleObj name="Document" r:id="rId10" imgW="5486400" imgH="558800" progId="Word.Document.1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488" y="4274080"/>
                          <a:ext cx="6465887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3" name="Rectangle 18"/>
            <p:cNvSpPr>
              <a:spLocks noChangeArrowheads="1"/>
            </p:cNvSpPr>
            <p:nvPr/>
          </p:nvSpPr>
          <p:spPr bwMode="auto">
            <a:xfrm>
              <a:off x="524932" y="2844800"/>
              <a:ext cx="7098243" cy="2235200"/>
            </a:xfrm>
            <a:prstGeom prst="rect">
              <a:avLst/>
            </a:prstGeom>
            <a:noFill/>
            <a:ln w="9525">
              <a:solidFill>
                <a:srgbClr val="DDF3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1979613" y="5600700"/>
          <a:ext cx="646588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" name="Document" r:id="rId13" imgW="5486400" imgH="520700" progId="Word.Document.12">
                  <p:embed/>
                </p:oleObj>
              </mc:Choice>
              <mc:Fallback>
                <p:oleObj name="Document" r:id="rId13" imgW="5486400" imgH="5207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600700"/>
                        <a:ext cx="646588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8938" y="998538"/>
            <a:ext cx="83677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AL+Bromberg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08; Bromberg+11; AL12; Keren+AL14; Beloborodov16; Ito+17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4756150" y="2770188"/>
            <a:ext cx="3040063" cy="441325"/>
          </a:xfrm>
          <a:prstGeom prst="wedgeRoundRectCallout">
            <a:avLst>
              <a:gd name="adj1" fmla="val -27443"/>
              <a:gd name="adj2" fmla="val -91256"/>
              <a:gd name="adj3" fmla="val 16667"/>
            </a:avLst>
          </a:prstGeom>
          <a:noFill/>
          <a:ln w="9525" cap="flat" cmpd="sng" algn="ctr">
            <a:solidFill>
              <a:srgbClr val="DDF3E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Photon-to-baryon ratio</a:t>
            </a:r>
          </a:p>
        </p:txBody>
      </p:sp>
      <p:sp>
        <p:nvSpPr>
          <p:cNvPr id="25608" name="Rounded Rectangular Callout 3"/>
          <p:cNvSpPr>
            <a:spLocks noChangeArrowheads="1"/>
          </p:cNvSpPr>
          <p:nvPr/>
        </p:nvSpPr>
        <p:spPr bwMode="auto">
          <a:xfrm>
            <a:off x="8269288" y="4241800"/>
            <a:ext cx="554037" cy="54133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787400" y="2786063"/>
            <a:ext cx="1820863" cy="442912"/>
          </a:xfrm>
          <a:prstGeom prst="wedgeRoundRectCallout">
            <a:avLst>
              <a:gd name="adj1" fmla="val 19743"/>
              <a:gd name="adj2" fmla="val -75997"/>
              <a:gd name="adj3" fmla="val 16667"/>
            </a:avLst>
          </a:prstGeom>
          <a:noFill/>
          <a:ln w="9525" cap="flat" cmpd="sng" algn="ctr">
            <a:solidFill>
              <a:srgbClr val="DDF3E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Inertia ratio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" grpId="0" animBg="1"/>
      <p:bldP spid="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11803</TotalTime>
  <Words>948</Words>
  <Application>Microsoft Macintosh PowerPoint</Application>
  <PresentationFormat>On-screen Show (4:3)</PresentationFormat>
  <Paragraphs>168</Paragraphs>
  <Slides>27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Equation</vt:lpstr>
      <vt:lpstr>Document</vt:lpstr>
      <vt:lpstr>Physics and Astrophysics of Radiation mediated shocks</vt:lpstr>
      <vt:lpstr>Outline </vt:lpstr>
      <vt:lpstr>  What is a Radiation Mediated Shock?</vt:lpstr>
      <vt:lpstr>Under which conditions RMS form?</vt:lpstr>
      <vt:lpstr>  Why is it interesting?</vt:lpstr>
      <vt:lpstr>Shock breakout</vt:lpstr>
      <vt:lpstr>Collisionless shocks versus RMS</vt:lpstr>
      <vt:lpstr>Photon source: two regimes </vt:lpstr>
      <vt:lpstr>Photon rich shocks</vt:lpstr>
      <vt:lpstr>Thermalization layer </vt:lpstr>
      <vt:lpstr>Monte-Carlo simulations (Ito + 18)</vt:lpstr>
      <vt:lpstr>Highly relativistic RMS</vt:lpstr>
      <vt:lpstr>GRBs: sub-photospheric shocks</vt:lpstr>
      <vt:lpstr>Formation of sub-photospheric RMS </vt:lpstr>
      <vt:lpstr>Spectra from Monte-Carlo sim. (Ito+18)</vt:lpstr>
      <vt:lpstr>Transition to photon starved regime</vt:lpstr>
      <vt:lpstr>Photon starved RMS</vt:lpstr>
      <vt:lpstr>Solutions: cold upstream (eg., shock breakout in SN)</vt:lpstr>
      <vt:lpstr>Cold upstream - SED in shock frame</vt:lpstr>
      <vt:lpstr>Relativistic RMS from stellar explosions</vt:lpstr>
      <vt:lpstr>Breakout from a stellar envelope</vt:lpstr>
      <vt:lpstr>Breakout from a thick stellar wind</vt:lpstr>
      <vt:lpstr>Solutions with photon escape</vt:lpstr>
      <vt:lpstr>Breakout signal is different than in sharp edge .                    </vt:lpstr>
      <vt:lpstr>NS merger: cocoon breakout from a chocked jet (Kasliwal+17, Gottelibe+17, Nakar+17) </vt:lpstr>
      <vt:lpstr>Light curve and spectra from model</vt:lpstr>
      <vt:lpstr>Conclusions  </vt:lpstr>
    </vt:vector>
  </TitlesOfParts>
  <Company>TAU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Amir Levinson</dc:creator>
  <cp:lastModifiedBy>Amit</cp:lastModifiedBy>
  <cp:revision>1819</cp:revision>
  <cp:lastPrinted>2002-08-29T11:51:32Z</cp:lastPrinted>
  <dcterms:created xsi:type="dcterms:W3CDTF">2002-08-26T13:03:38Z</dcterms:created>
  <dcterms:modified xsi:type="dcterms:W3CDTF">2018-05-14T04:30:51Z</dcterms:modified>
</cp:coreProperties>
</file>