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63"/>
  </p:notesMasterIdLst>
  <p:sldIdLst>
    <p:sldId id="256" r:id="rId3"/>
    <p:sldId id="370" r:id="rId4"/>
    <p:sldId id="372" r:id="rId5"/>
    <p:sldId id="377" r:id="rId6"/>
    <p:sldId id="371" r:id="rId7"/>
    <p:sldId id="382" r:id="rId8"/>
    <p:sldId id="378" r:id="rId9"/>
    <p:sldId id="385" r:id="rId10"/>
    <p:sldId id="310" r:id="rId11"/>
    <p:sldId id="379" r:id="rId12"/>
    <p:sldId id="373" r:id="rId13"/>
    <p:sldId id="384" r:id="rId14"/>
    <p:sldId id="374" r:id="rId15"/>
    <p:sldId id="363" r:id="rId16"/>
    <p:sldId id="346" r:id="rId17"/>
    <p:sldId id="361" r:id="rId18"/>
    <p:sldId id="345" r:id="rId19"/>
    <p:sldId id="376" r:id="rId20"/>
    <p:sldId id="347" r:id="rId21"/>
    <p:sldId id="350" r:id="rId22"/>
    <p:sldId id="353" r:id="rId23"/>
    <p:sldId id="351" r:id="rId24"/>
    <p:sldId id="369" r:id="rId25"/>
    <p:sldId id="348" r:id="rId26"/>
    <p:sldId id="352" r:id="rId27"/>
    <p:sldId id="354" r:id="rId28"/>
    <p:sldId id="349" r:id="rId29"/>
    <p:sldId id="329" r:id="rId30"/>
    <p:sldId id="328" r:id="rId31"/>
    <p:sldId id="364" r:id="rId32"/>
    <p:sldId id="331" r:id="rId33"/>
    <p:sldId id="332" r:id="rId34"/>
    <p:sldId id="333" r:id="rId35"/>
    <p:sldId id="326" r:id="rId36"/>
    <p:sldId id="327" r:id="rId37"/>
    <p:sldId id="316" r:id="rId38"/>
    <p:sldId id="275" r:id="rId39"/>
    <p:sldId id="286" r:id="rId40"/>
    <p:sldId id="324" r:id="rId41"/>
    <p:sldId id="334" r:id="rId42"/>
    <p:sldId id="325" r:id="rId43"/>
    <p:sldId id="317" r:id="rId44"/>
    <p:sldId id="322" r:id="rId45"/>
    <p:sldId id="342" r:id="rId46"/>
    <p:sldId id="303" r:id="rId47"/>
    <p:sldId id="292" r:id="rId48"/>
    <p:sldId id="293" r:id="rId49"/>
    <p:sldId id="337" r:id="rId50"/>
    <p:sldId id="335" r:id="rId51"/>
    <p:sldId id="338" r:id="rId52"/>
    <p:sldId id="339" r:id="rId53"/>
    <p:sldId id="341" r:id="rId54"/>
    <p:sldId id="319" r:id="rId55"/>
    <p:sldId id="367" r:id="rId56"/>
    <p:sldId id="381" r:id="rId57"/>
    <p:sldId id="362" r:id="rId58"/>
    <p:sldId id="375" r:id="rId59"/>
    <p:sldId id="360" r:id="rId60"/>
    <p:sldId id="380" r:id="rId61"/>
    <p:sldId id="383" r:id="rId6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82" autoAdjust="0"/>
    <p:restoredTop sz="94664" autoAdjust="0"/>
  </p:normalViewPr>
  <p:slideViewPr>
    <p:cSldViewPr snapToGrid="0">
      <p:cViewPr varScale="1">
        <p:scale>
          <a:sx n="78" d="100"/>
          <a:sy n="78" d="100"/>
        </p:scale>
        <p:origin x="8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723DC-A32E-441B-938D-F6BC571DA26A}" type="datetimeFigureOut">
              <a:rPr kumimoji="1" lang="ja-JP" altLang="en-US" smtClean="0"/>
              <a:t>2018/5/11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7EBCE-7033-426E-BE05-A981880A7C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473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7EBCE-7033-426E-BE05-A981880A7C3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1590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7EBCE-7033-426E-BE05-A981880A7C31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292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7EBCE-7033-426E-BE05-A981880A7C31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5263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7EBCE-7033-426E-BE05-A981880A7C31}" type="slidenum">
              <a:rPr kumimoji="1" lang="ja-JP" altLang="en-US" smtClean="0"/>
              <a:t>34</a:t>
            </a:fld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33D75C4-616F-4745-B1B6-924DF1EBB8E9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0835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7EBCE-7033-426E-BE05-A981880A7C31}" type="slidenum">
              <a:rPr kumimoji="1" lang="ja-JP" altLang="en-US" smtClean="0"/>
              <a:t>35</a:t>
            </a:fld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33D75C4-616F-4745-B1B6-924DF1EBB8E9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1999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7EBCE-7033-426E-BE05-A981880A7C31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6530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7EBCE-7033-426E-BE05-A981880A7C31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83370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7EBCE-7033-426E-BE05-A981880A7C31}" type="slidenum">
              <a:rPr kumimoji="1" lang="ja-JP" altLang="en-US" smtClean="0"/>
              <a:t>52</a:t>
            </a:fld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6CE5097-0544-4117-9D76-F1527E50516D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13293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7EBCE-7033-426E-BE05-A981880A7C31}" type="slidenum">
              <a:rPr kumimoji="1" lang="ja-JP" altLang="en-US" smtClean="0"/>
              <a:t>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4532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7EBCE-7033-426E-BE05-A981880A7C31}" type="slidenum">
              <a:rPr kumimoji="1" lang="ja-JP" altLang="en-US" smtClean="0"/>
              <a:t>58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02671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7EBCE-7033-426E-BE05-A981880A7C31}" type="slidenum">
              <a:rPr kumimoji="1" lang="ja-JP" altLang="en-US" smtClean="0"/>
              <a:t>60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4473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7EBCE-7033-426E-BE05-A981880A7C3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2229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7EBCE-7033-426E-BE05-A981880A7C31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4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7EBCE-7033-426E-BE05-A981880A7C31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4581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7EBCE-7033-426E-BE05-A981880A7C31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6483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7EBCE-7033-426E-BE05-A981880A7C31}" type="slidenum">
              <a:rPr kumimoji="1" lang="ja-JP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E3E7E40-8108-4698-96D6-CEEC67EA5256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516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7EBCE-7033-426E-BE05-A981880A7C31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99E863E-6631-4F7C-A6D9-008E2B675718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017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7EBCE-7033-426E-BE05-A981880A7C31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33D75C4-616F-4745-B1B6-924DF1EBB8E9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197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7EBCE-7033-426E-BE05-A981880A7C31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4212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6BFA-8309-4D59-B401-778A76D4EE74}" type="datetimeFigureOut">
              <a:rPr kumimoji="1" lang="ja-JP" altLang="en-US" smtClean="0"/>
              <a:t>2018/5/11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5E9A-D088-4B11-920C-52FB8CFE0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1919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6BFA-8309-4D59-B401-778A76D4EE74}" type="datetimeFigureOut">
              <a:rPr kumimoji="1" lang="ja-JP" altLang="en-US" smtClean="0"/>
              <a:t>2018/5/11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5E9A-D088-4B11-920C-52FB8CFE0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1243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6BFA-8309-4D59-B401-778A76D4EE74}" type="datetimeFigureOut">
              <a:rPr kumimoji="1" lang="ja-JP" altLang="en-US" smtClean="0"/>
              <a:t>2018/5/11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5E9A-D088-4B11-920C-52FB8CFE0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979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6BFA-8309-4D59-B401-778A76D4EE74}" type="datetimeFigureOut">
              <a:rPr kumimoji="1" lang="ja-JP" altLang="en-US" smtClean="0"/>
              <a:t>2018/5/11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5E9A-D088-4B11-920C-52FB8CFE0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9110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6BFA-8309-4D59-B401-778A76D4EE74}" type="datetimeFigureOut">
              <a:rPr kumimoji="1" lang="ja-JP" altLang="en-US" smtClean="0"/>
              <a:t>2018/5/11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5E9A-D088-4B11-920C-52FB8CFE0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9770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6BFA-8309-4D59-B401-778A76D4EE74}" type="datetimeFigureOut">
              <a:rPr kumimoji="1" lang="ja-JP" altLang="en-US" smtClean="0"/>
              <a:t>2018/5/11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5E9A-D088-4B11-920C-52FB8CFE0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2247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6BFA-8309-4D59-B401-778A76D4EE74}" type="datetimeFigureOut">
              <a:rPr kumimoji="1" lang="ja-JP" altLang="en-US" smtClean="0"/>
              <a:t>2018/5/11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5E9A-D088-4B11-920C-52FB8CFE0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4709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6BFA-8309-4D59-B401-778A76D4EE74}" type="datetimeFigureOut">
              <a:rPr kumimoji="1" lang="ja-JP" altLang="en-US" smtClean="0"/>
              <a:t>2018/5/11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5E9A-D088-4B11-920C-52FB8CFE0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7982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6BFA-8309-4D59-B401-778A76D4EE74}" type="datetimeFigureOut">
              <a:rPr kumimoji="1" lang="ja-JP" altLang="en-US" smtClean="0"/>
              <a:t>2018/5/11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5E9A-D088-4B11-920C-52FB8CFE0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0877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6BFA-8309-4D59-B401-778A76D4EE74}" type="datetimeFigureOut">
              <a:rPr kumimoji="1" lang="ja-JP" altLang="en-US" smtClean="0"/>
              <a:t>2018/5/11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5E9A-D088-4B11-920C-52FB8CFE0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396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6BFA-8309-4D59-B401-778A76D4EE74}" type="datetimeFigureOut">
              <a:rPr kumimoji="1" lang="ja-JP" altLang="en-US" smtClean="0"/>
              <a:t>2018/5/11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5E9A-D088-4B11-920C-52FB8CFE0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2597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6BFA-8309-4D59-B401-778A76D4EE74}" type="datetimeFigureOut">
              <a:rPr kumimoji="1" lang="ja-JP" altLang="en-US" smtClean="0"/>
              <a:t>2018/5/11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5E9A-D088-4B11-920C-52FB8CFE0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424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6BFA-8309-4D59-B401-778A76D4EE74}" type="datetimeFigureOut">
              <a:rPr kumimoji="1" lang="ja-JP" altLang="en-US" smtClean="0"/>
              <a:t>2018/5/11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5E9A-D088-4B11-920C-52FB8CFE0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1442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6BFA-8309-4D59-B401-778A76D4EE74}" type="datetimeFigureOut">
              <a:rPr kumimoji="1" lang="ja-JP" altLang="en-US" smtClean="0"/>
              <a:t>2018/5/11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5E9A-D088-4B11-920C-52FB8CFE0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4102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6BFA-8309-4D59-B401-778A76D4EE74}" type="datetimeFigureOut">
              <a:rPr kumimoji="1" lang="ja-JP" altLang="en-US" smtClean="0"/>
              <a:t>2018/5/11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5E9A-D088-4B11-920C-52FB8CFE0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5918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6BFA-8309-4D59-B401-778A76D4EE74}" type="datetimeFigureOut">
              <a:rPr kumimoji="1" lang="ja-JP" altLang="en-US" smtClean="0"/>
              <a:t>2018/5/11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5E9A-D088-4B11-920C-52FB8CFE0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0773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6BFA-8309-4D59-B401-778A76D4EE74}" type="datetimeFigureOut">
              <a:rPr kumimoji="1" lang="ja-JP" altLang="en-US" smtClean="0"/>
              <a:t>2018/5/11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5E9A-D088-4B11-920C-52FB8CFE0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3101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6BFA-8309-4D59-B401-778A76D4EE74}" type="datetimeFigureOut">
              <a:rPr kumimoji="1" lang="ja-JP" altLang="en-US" smtClean="0"/>
              <a:t>2018/5/11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5E9A-D088-4B11-920C-52FB8CFE0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5576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6BFA-8309-4D59-B401-778A76D4EE74}" type="datetimeFigureOut">
              <a:rPr kumimoji="1" lang="ja-JP" altLang="en-US" smtClean="0"/>
              <a:t>2018/5/11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5E9A-D088-4B11-920C-52FB8CFE0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1217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6BFA-8309-4D59-B401-778A76D4EE74}" type="datetimeFigureOut">
              <a:rPr kumimoji="1" lang="ja-JP" altLang="en-US" smtClean="0"/>
              <a:t>2018/5/11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5E9A-D088-4B11-920C-52FB8CFE0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7072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6BFA-8309-4D59-B401-778A76D4EE74}" type="datetimeFigureOut">
              <a:rPr kumimoji="1" lang="ja-JP" altLang="en-US" smtClean="0"/>
              <a:t>2018/5/11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5E9A-D088-4B11-920C-52FB8CFE0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542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6BFA-8309-4D59-B401-778A76D4EE74}" type="datetimeFigureOut">
              <a:rPr kumimoji="1" lang="ja-JP" altLang="en-US" smtClean="0"/>
              <a:t>2018/5/11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5E9A-D088-4B11-920C-52FB8CFE0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789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06BFA-8309-4D59-B401-778A76D4EE74}" type="datetimeFigureOut">
              <a:rPr kumimoji="1" lang="ja-JP" altLang="en-US" smtClean="0"/>
              <a:t>2018/5/11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15E9A-D088-4B11-920C-52FB8CFE0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891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06BFA-8309-4D59-B401-778A76D4EE74}" type="datetimeFigureOut">
              <a:rPr kumimoji="1" lang="ja-JP" altLang="en-US" smtClean="0"/>
              <a:t>2018/5/11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15E9A-D088-4B11-920C-52FB8CFE0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2514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35.png"/><Relationship Id="rId4" Type="http://schemas.openxmlformats.org/officeDocument/2006/relationships/image" Target="../media/image16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0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1.png"/><Relationship Id="rId4" Type="http://schemas.openxmlformats.org/officeDocument/2006/relationships/image" Target="../media/image2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1.png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0.png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0.png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0.png"/><Relationship Id="rId4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160.png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5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3" Type="http://schemas.openxmlformats.org/officeDocument/2006/relationships/image" Target="../media/image60.png"/><Relationship Id="rId7" Type="http://schemas.openxmlformats.org/officeDocument/2006/relationships/image" Target="../media/image35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0.png"/><Relationship Id="rId5" Type="http://schemas.openxmlformats.org/officeDocument/2006/relationships/image" Target="../media/image330.png"/><Relationship Id="rId4" Type="http://schemas.openxmlformats.org/officeDocument/2006/relationships/image" Target="../media/image32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0.png"/><Relationship Id="rId4" Type="http://schemas.openxmlformats.org/officeDocument/2006/relationships/image" Target="../media/image43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7" Type="http://schemas.openxmlformats.org/officeDocument/2006/relationships/image" Target="../media/image6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0.png"/><Relationship Id="rId10" Type="http://schemas.openxmlformats.org/officeDocument/2006/relationships/image" Target="../media/image480.png"/><Relationship Id="rId9" Type="http://schemas.openxmlformats.org/officeDocument/2006/relationships/image" Target="../media/image47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53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0.png"/><Relationship Id="rId5" Type="http://schemas.openxmlformats.org/officeDocument/2006/relationships/image" Target="../media/image480.png"/><Relationship Id="rId4" Type="http://schemas.openxmlformats.org/officeDocument/2006/relationships/image" Target="../media/image51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3" Type="http://schemas.openxmlformats.org/officeDocument/2006/relationships/image" Target="../media/image71.png"/><Relationship Id="rId7" Type="http://schemas.openxmlformats.org/officeDocument/2006/relationships/image" Target="../media/image59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0.png"/><Relationship Id="rId5" Type="http://schemas.openxmlformats.org/officeDocument/2006/relationships/image" Target="../media/image73.png"/><Relationship Id="rId10" Type="http://schemas.openxmlformats.org/officeDocument/2006/relationships/image" Target="../media/image620.png"/><Relationship Id="rId4" Type="http://schemas.openxmlformats.org/officeDocument/2006/relationships/image" Target="../media/image72.png"/><Relationship Id="rId9" Type="http://schemas.openxmlformats.org/officeDocument/2006/relationships/image" Target="../media/image61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0.png"/><Relationship Id="rId5" Type="http://schemas.openxmlformats.org/officeDocument/2006/relationships/image" Target="../media/image35.png"/><Relationship Id="rId4" Type="http://schemas.openxmlformats.org/officeDocument/2006/relationships/image" Target="../media/image65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0.png"/><Relationship Id="rId5" Type="http://schemas.openxmlformats.org/officeDocument/2006/relationships/image" Target="../media/image82.png"/><Relationship Id="rId4" Type="http://schemas.openxmlformats.org/officeDocument/2006/relationships/image" Target="../media/image81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0.png"/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2.png"/><Relationship Id="rId7" Type="http://schemas.openxmlformats.org/officeDocument/2006/relationships/image" Target="../media/image10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88.png"/><Relationship Id="rId4" Type="http://schemas.openxmlformats.org/officeDocument/2006/relationships/image" Target="../media/image5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png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9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90.png"/><Relationship Id="rId4" Type="http://schemas.openxmlformats.org/officeDocument/2006/relationships/image" Target="../media/image8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1086677"/>
            <a:ext cx="9144000" cy="316727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714791"/>
            <a:ext cx="9143999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2800" dirty="0">
                <a:solidFill>
                  <a:schemeClr val="bg1"/>
                </a:solidFill>
                <a:latin typeface="+mn-ea"/>
              </a:rPr>
              <a:t> Restricting on explosion energy growth time scale </a:t>
            </a:r>
          </a:p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2800" dirty="0">
                <a:solidFill>
                  <a:schemeClr val="bg1"/>
                </a:solidFill>
                <a:latin typeface="+mn-ea"/>
              </a:rPr>
              <a:t>of CC-SN explosion </a:t>
            </a:r>
          </a:p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2800" dirty="0">
                <a:solidFill>
                  <a:schemeClr val="bg1"/>
                </a:solidFill>
                <a:latin typeface="+mn-ea"/>
              </a:rPr>
              <a:t>from 1D hydro-simulation and nucleosynthesis.</a:t>
            </a:r>
            <a:endParaRPr kumimoji="0" lang="ja-JP" altLang="ja-JP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ea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9058" y="4471980"/>
            <a:ext cx="8212373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4400" dirty="0">
                <a:latin typeface="+mn-ea"/>
              </a:rPr>
              <a:t>澤田 涼　，前田啓一</a:t>
            </a:r>
            <a:endParaRPr lang="en-US" altLang="ja-JP" sz="4400" dirty="0">
              <a:latin typeface="+mn-ea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800" dirty="0">
                <a:latin typeface="+mn-ea"/>
              </a:rPr>
              <a:t>　　　（博士課程</a:t>
            </a:r>
            <a:r>
              <a:rPr lang="en-US" altLang="ja-JP" sz="2800" dirty="0">
                <a:latin typeface="+mn-ea"/>
              </a:rPr>
              <a:t>1</a:t>
            </a:r>
            <a:r>
              <a:rPr lang="ja-JP" altLang="en-US" sz="2800" dirty="0">
                <a:latin typeface="+mn-ea"/>
              </a:rPr>
              <a:t>年）</a:t>
            </a:r>
            <a:endParaRPr lang="en-US" altLang="ja-JP" sz="2800" dirty="0">
              <a:latin typeface="+mn-ea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800" dirty="0">
                <a:latin typeface="+mn-ea"/>
              </a:rPr>
              <a:t>京都大学大学院　理学研究科　宇宙物理学教室</a:t>
            </a:r>
            <a:r>
              <a:rPr lang="ja-JP" altLang="en-US" sz="4400" dirty="0">
                <a:latin typeface="+mn-ea"/>
              </a:rPr>
              <a:t>　</a:t>
            </a:r>
            <a:endParaRPr kumimoji="0" lang="ja-JP" altLang="ja-JP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95305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A821D7AF-9DC4-41BE-8E56-B24F08A9A013}"/>
              </a:ext>
            </a:extLst>
          </p:cNvPr>
          <p:cNvCxnSpPr>
            <a:cxnSpLocks/>
          </p:cNvCxnSpPr>
          <p:nvPr/>
        </p:nvCxnSpPr>
        <p:spPr>
          <a:xfrm>
            <a:off x="4571996" y="1046523"/>
            <a:ext cx="2" cy="5675552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図 1">
            <a:extLst>
              <a:ext uri="{FF2B5EF4-FFF2-40B4-BE49-F238E27FC236}">
                <a16:creationId xmlns:a16="http://schemas.microsoft.com/office/drawing/2014/main" id="{0764A25F-D470-41E4-8C18-513E25D1B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036" y="2335657"/>
            <a:ext cx="6171919" cy="2859656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E4B68BD-21EA-428E-AC99-B4699479D7B7}"/>
              </a:ext>
            </a:extLst>
          </p:cNvPr>
          <p:cNvSpPr/>
          <p:nvPr/>
        </p:nvSpPr>
        <p:spPr>
          <a:xfrm>
            <a:off x="4571996" y="975372"/>
            <a:ext cx="4572004" cy="1147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2600" dirty="0">
                <a:solidFill>
                  <a:srgbClr val="0070C0"/>
                </a:solidFill>
                <a:latin typeface="+mn-ea"/>
              </a:rPr>
              <a:t>Can reproduce </a:t>
            </a:r>
            <a:r>
              <a:rPr lang="en-US" altLang="ja-JP" sz="2600" dirty="0" err="1">
                <a:solidFill>
                  <a:srgbClr val="0070C0"/>
                </a:solidFill>
                <a:latin typeface="+mn-ea"/>
              </a:rPr>
              <a:t>obs.profiles</a:t>
            </a:r>
            <a:r>
              <a:rPr lang="en-US" altLang="ja-JP" sz="2600" dirty="0">
                <a:solidFill>
                  <a:srgbClr val="0070C0"/>
                </a:solidFill>
                <a:latin typeface="+mn-ea"/>
              </a:rPr>
              <a:t>?</a:t>
            </a:r>
          </a:p>
          <a:p>
            <a:pPr algn="ctr">
              <a:lnSpc>
                <a:spcPct val="120000"/>
              </a:lnSpc>
            </a:pPr>
            <a:r>
              <a:rPr lang="en-US" altLang="ja-JP" sz="1600" b="1" dirty="0">
                <a:latin typeface="+mn-ea"/>
              </a:rPr>
              <a:t>【Nucleosynthesis / Radiation transfer】</a:t>
            </a:r>
          </a:p>
          <a:p>
            <a:pPr algn="ctr">
              <a:lnSpc>
                <a:spcPct val="120000"/>
              </a:lnSpc>
            </a:pPr>
            <a:r>
              <a:rPr lang="en-US" altLang="ja-JP" sz="1600" dirty="0">
                <a:solidFill>
                  <a:prstClr val="black"/>
                </a:solidFill>
                <a:latin typeface="Century" panose="02040604050505020304" pitchFamily="18" charset="0"/>
              </a:rPr>
              <a:t>(e.g. </a:t>
            </a:r>
            <a:r>
              <a:rPr lang="en-US" altLang="ja-JP" sz="1600" dirty="0" err="1">
                <a:latin typeface="Century" panose="02040604050505020304" pitchFamily="18" charset="0"/>
              </a:rPr>
              <a:t>Woosley</a:t>
            </a:r>
            <a:r>
              <a:rPr lang="en-US" altLang="ja-JP" sz="1600" dirty="0">
                <a:latin typeface="Century" panose="02040604050505020304" pitchFamily="18" charset="0"/>
              </a:rPr>
              <a:t>+ 1995</a:t>
            </a:r>
            <a:r>
              <a:rPr lang="en-US" altLang="ja-JP" sz="1600" dirty="0">
                <a:solidFill>
                  <a:prstClr val="black"/>
                </a:solidFill>
                <a:latin typeface="Century" panose="02040604050505020304" pitchFamily="18" charset="0"/>
              </a:rPr>
              <a:t>)</a:t>
            </a:r>
            <a:endParaRPr kumimoji="1" lang="en-US" altLang="ja-JP" sz="1600" dirty="0">
              <a:solidFill>
                <a:prstClr val="black"/>
              </a:solidFill>
              <a:latin typeface="Century" panose="02040604050505020304" pitchFamily="18" charset="0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367DF64-A7E8-4FAA-9AE0-231BB4D608C1}"/>
              </a:ext>
            </a:extLst>
          </p:cNvPr>
          <p:cNvSpPr/>
          <p:nvPr/>
        </p:nvSpPr>
        <p:spPr>
          <a:xfrm>
            <a:off x="4711114" y="4934064"/>
            <a:ext cx="4293770" cy="468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600" u="sng">
                <a:latin typeface="+mn-ea"/>
              </a:rPr>
              <a:t>中心エンジンを</a:t>
            </a:r>
            <a:r>
              <a:rPr lang="ja-JP" altLang="en-US" b="1" u="sng">
                <a:latin typeface="+mn-ea"/>
              </a:rPr>
              <a:t>モデル化</a:t>
            </a:r>
            <a:r>
              <a:rPr lang="ja-JP" altLang="en-US" sz="1600" b="1" u="sng">
                <a:latin typeface="+mn-ea"/>
              </a:rPr>
              <a:t>。</a:t>
            </a:r>
            <a:r>
              <a:rPr kumimoji="1" lang="ja-JP" altLang="en-US" b="1">
                <a:latin typeface="+mn-ea"/>
              </a:rPr>
              <a:t>長時間計算</a:t>
            </a:r>
            <a:endParaRPr lang="en-US" altLang="ja-JP" sz="1600" dirty="0">
              <a:latin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CC29CDC0-70F6-4DA3-906D-DF3544A0B70E}"/>
                  </a:ext>
                </a:extLst>
              </p:cNvPr>
              <p:cNvSpPr/>
              <p:nvPr/>
            </p:nvSpPr>
            <p:spPr>
              <a:xfrm>
                <a:off x="-2" y="975372"/>
                <a:ext cx="4572002" cy="11527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ja-JP" sz="2600" dirty="0">
                    <a:solidFill>
                      <a:schemeClr val="accent2"/>
                    </a:solidFill>
                    <a:latin typeface="+mn-ea"/>
                  </a:rPr>
                  <a:t>Can reach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6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600" b="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ja-JP" sz="2600" b="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51</m:t>
                        </m:r>
                      </m:sup>
                    </m:sSup>
                    <m:r>
                      <a:rPr kumimoji="1" lang="en-US" altLang="ja-JP" sz="2600" b="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sz="2600" dirty="0">
                    <a:solidFill>
                      <a:schemeClr val="accent2"/>
                    </a:solidFill>
                    <a:latin typeface="+mn-ea"/>
                  </a:rPr>
                  <a:t>[erg]</a:t>
                </a:r>
                <a:r>
                  <a:rPr kumimoji="1" lang="ja-JP" altLang="en-US" sz="2600" b="1" dirty="0">
                    <a:solidFill>
                      <a:schemeClr val="accent2"/>
                    </a:solidFill>
                    <a:latin typeface="+mn-ea"/>
                  </a:rPr>
                  <a:t> </a:t>
                </a:r>
                <a:r>
                  <a:rPr kumimoji="1" lang="ja-JP" altLang="en-US" sz="2600" dirty="0">
                    <a:solidFill>
                      <a:schemeClr val="accent2"/>
                    </a:solidFill>
                    <a:latin typeface="+mn-ea"/>
                  </a:rPr>
                  <a:t>？</a:t>
                </a:r>
                <a:endParaRPr kumimoji="1" lang="en-US" altLang="ja-JP" sz="2600" dirty="0">
                  <a:solidFill>
                    <a:schemeClr val="accent2"/>
                  </a:solidFill>
                  <a:latin typeface="+mn-ea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en-US" altLang="ja-JP" sz="1600" b="1" dirty="0">
                    <a:latin typeface="+mn-ea"/>
                  </a:rPr>
                  <a:t>【AB-</a:t>
                </a:r>
                <a:r>
                  <a:rPr lang="en-US" altLang="ja-JP" sz="1600" b="1" i="1" dirty="0">
                    <a:latin typeface="+mn-ea"/>
                  </a:rPr>
                  <a:t>initio</a:t>
                </a:r>
                <a:r>
                  <a:rPr lang="en-US" altLang="ja-JP" sz="1600" b="1" dirty="0">
                    <a:latin typeface="+mn-ea"/>
                  </a:rPr>
                  <a:t> calculation】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altLang="ja-JP" sz="1600" dirty="0">
                    <a:latin typeface="Century" panose="02040604050505020304" pitchFamily="18" charset="0"/>
                  </a:rPr>
                  <a:t>(e.g. </a:t>
                </a:r>
                <a:r>
                  <a:rPr lang="en-US" altLang="ja-JP" sz="1600" dirty="0" err="1">
                    <a:latin typeface="Century" panose="02040604050505020304" pitchFamily="18" charset="0"/>
                  </a:rPr>
                  <a:t>Takiwaki</a:t>
                </a:r>
                <a:r>
                  <a:rPr lang="en-US" altLang="ja-JP" sz="1600" dirty="0">
                    <a:latin typeface="Century" panose="02040604050505020304" pitchFamily="18" charset="0"/>
                  </a:rPr>
                  <a:t>+ 2014, Nakamura+ 2014)</a:t>
                </a:r>
                <a:endParaRPr kumimoji="1" lang="en-US" altLang="ja-JP" sz="1600" dirty="0">
                  <a:latin typeface="Century" panose="02040604050505020304" pitchFamily="18" charset="0"/>
                </a:endParaRPr>
              </a:p>
            </p:txBody>
          </p:sp>
        </mc:Choice>
        <mc:Fallback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CC29CDC0-70F6-4DA3-906D-DF3544A0B7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975372"/>
                <a:ext cx="4572002" cy="1152751"/>
              </a:xfrm>
              <a:prstGeom prst="rect">
                <a:avLst/>
              </a:prstGeom>
              <a:blipFill>
                <a:blip r:embed="rId3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A93095E-D8AD-48CB-8ED4-A5F4E1D3105F}"/>
              </a:ext>
            </a:extLst>
          </p:cNvPr>
          <p:cNvSpPr/>
          <p:nvPr/>
        </p:nvSpPr>
        <p:spPr>
          <a:xfrm>
            <a:off x="-2" y="235877"/>
            <a:ext cx="9144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ja-JP" altLang="en-US" sz="3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重力崩壊型超新星爆発</a:t>
            </a:r>
            <a:r>
              <a:rPr kumimoji="1" lang="en-US" altLang="ja-JP" sz="3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”</a:t>
            </a:r>
            <a:r>
              <a:rPr kumimoji="1" lang="ja-JP" altLang="en-US" sz="3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内部</a:t>
            </a:r>
            <a:r>
              <a:rPr kumimoji="1" lang="en-US" altLang="ja-JP" sz="3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”</a:t>
            </a:r>
            <a:r>
              <a:rPr kumimoji="1" lang="ja-JP" altLang="en-US" sz="3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　の研究</a:t>
            </a:r>
            <a:endParaRPr kumimoji="1" lang="en-US" altLang="ja-JP" sz="3200" u="sng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E88EBBC8-5D9E-4491-AFAC-9AA23B5196C0}"/>
                  </a:ext>
                </a:extLst>
              </p:cNvPr>
              <p:cNvSpPr/>
              <p:nvPr/>
            </p:nvSpPr>
            <p:spPr>
              <a:xfrm>
                <a:off x="226036" y="2430425"/>
                <a:ext cx="200830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3200" i="1" dirty="0">
                        <a:latin typeface="Cambria Math" panose="02040503050406030204" pitchFamily="18" charset="0"/>
                      </a:rPr>
                      <m:t>[~</m:t>
                    </m:r>
                    <m:sSup>
                      <m:sSupPr>
                        <m:ctrlPr>
                          <a:rPr kumimoji="1" lang="en-US" altLang="ja-JP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3200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ja-JP" sz="3200" i="1" dirty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m:rPr>
                        <m:sty m:val="p"/>
                      </m:rPr>
                      <a:rPr kumimoji="1" lang="en-US" altLang="ja-JP" sz="3200" dirty="0"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kumimoji="1" lang="en-US" altLang="ja-JP" sz="3200" dirty="0"/>
                  <a:t>] </a:t>
                </a:r>
                <a:endParaRPr lang="ja-JP" altLang="en-US" sz="3200" dirty="0"/>
              </a:p>
            </p:txBody>
          </p:sp>
        </mc:Choice>
        <mc:Fallback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E88EBBC8-5D9E-4491-AFAC-9AA23B5196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36" y="2430425"/>
                <a:ext cx="2008307" cy="584775"/>
              </a:xfrm>
              <a:prstGeom prst="rect">
                <a:avLst/>
              </a:prstGeom>
              <a:blipFill>
                <a:blip r:embed="rId4"/>
                <a:stretch>
                  <a:fillRect t="-12500" r="-6970" b="-343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E6308356-4426-4106-A6CE-19D8F51BE711}"/>
                  </a:ext>
                </a:extLst>
              </p:cNvPr>
              <p:cNvSpPr/>
              <p:nvPr/>
            </p:nvSpPr>
            <p:spPr>
              <a:xfrm>
                <a:off x="6453626" y="2430425"/>
                <a:ext cx="273690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3200" i="1" dirty="0" smtClean="0">
                        <a:latin typeface="Cambria Math" panose="02040503050406030204" pitchFamily="18" charset="0"/>
                      </a:rPr>
                      <m:t>[~</m:t>
                    </m:r>
                    <m:sSup>
                      <m:sSupPr>
                        <m:ctrlPr>
                          <a:rPr kumimoji="1" lang="en-US" altLang="ja-JP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3200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ja-JP" sz="3200" b="0" i="1" dirty="0" smtClean="0">
                            <a:latin typeface="Cambria Math" panose="02040503050406030204" pitchFamily="18" charset="0"/>
                          </a:rPr>
                          <m:t>10−12</m:t>
                        </m:r>
                      </m:sup>
                    </m:sSup>
                    <m:r>
                      <m:rPr>
                        <m:sty m:val="p"/>
                      </m:rPr>
                      <a:rPr kumimoji="1" lang="en-US" altLang="ja-JP" sz="3200" dirty="0"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kumimoji="1" lang="en-US" altLang="ja-JP" sz="3200" dirty="0"/>
                  <a:t>] </a:t>
                </a:r>
                <a:endParaRPr lang="ja-JP" altLang="en-US" sz="3200" dirty="0"/>
              </a:p>
            </p:txBody>
          </p:sp>
        </mc:Choice>
        <mc:Fallback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E6308356-4426-4106-A6CE-19D8F51BE7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626" y="2430425"/>
                <a:ext cx="2736903" cy="584775"/>
              </a:xfrm>
              <a:prstGeom prst="rect">
                <a:avLst/>
              </a:prstGeom>
              <a:blipFill>
                <a:blip r:embed="rId5"/>
                <a:stretch>
                  <a:fillRect t="-12500" r="-4677" b="-343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表 7">
                <a:extLst>
                  <a:ext uri="{FF2B5EF4-FFF2-40B4-BE49-F238E27FC236}">
                    <a16:creationId xmlns:a16="http://schemas.microsoft.com/office/drawing/2014/main" id="{90635072-7E5A-4363-ACE7-DEFB935C5D1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7325105"/>
                  </p:ext>
                </p:extLst>
              </p:nvPr>
            </p:nvGraphicFramePr>
            <p:xfrm>
              <a:off x="-1" y="5497615"/>
              <a:ext cx="9143999" cy="111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475230">
                      <a:extLst>
                        <a:ext uri="{9D8B030D-6E8A-4147-A177-3AD203B41FA5}">
                          <a16:colId xmlns:a16="http://schemas.microsoft.com/office/drawing/2014/main" val="1003323025"/>
                        </a:ext>
                      </a:extLst>
                    </a:gridCol>
                    <a:gridCol w="4668769">
                      <a:extLst>
                        <a:ext uri="{9D8B030D-6E8A-4147-A177-3AD203B41FA5}">
                          <a16:colId xmlns:a16="http://schemas.microsoft.com/office/drawing/2014/main" val="970754018"/>
                        </a:ext>
                      </a:extLst>
                    </a:gridCol>
                  </a:tblGrid>
                  <a:tr h="111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/>
                            <a:t>explosive energy grow up to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1" lang="en-US" altLang="ja-JP" sz="2000" dirty="0" smtClean="0"/>
                                  </m:ctrlPr>
                                </m:sSupPr>
                                <m:e>
                                  <m:r>
                                    <a:rPr kumimoji="1" lang="en-US" altLang="ja-JP" sz="2000" dirty="0" smtClean="0"/>
                                    <m:t>10</m:t>
                                  </m:r>
                                </m:e>
                                <m:sup>
                                  <m:r>
                                    <a:rPr kumimoji="1" lang="en-US" altLang="ja-JP" sz="2000" dirty="0" smtClean="0"/>
                                    <m:t>51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1" lang="en-US" altLang="ja-JP" sz="2000" dirty="0"/>
                            <a:t>  erg</a:t>
                          </a:r>
                        </a:p>
                        <a:p>
                          <a:pPr algn="ctr"/>
                          <a:r>
                            <a:rPr kumimoji="1" lang="en-US" altLang="ja-JP" sz="2000" dirty="0"/>
                            <a:t>taking</a:t>
                          </a:r>
                          <a:r>
                            <a:rPr kumimoji="1" lang="en-US" altLang="ja-JP" sz="2000" baseline="0" dirty="0"/>
                            <a:t> a long time</a:t>
                          </a:r>
                          <a:r>
                            <a:rPr kumimoji="1" lang="en-US" altLang="ja-JP" sz="2000" b="0" dirty="0"/>
                            <a:t> </a:t>
                          </a:r>
                          <a:r>
                            <a:rPr kumimoji="1" lang="en-US" altLang="ja-JP" sz="3600" b="0" dirty="0">
                              <a:solidFill>
                                <a:srgbClr val="FF0066"/>
                              </a:solidFill>
                            </a:rPr>
                            <a:t>[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sz="3600" b="0" i="0" dirty="0" smtClean="0">
                                      <a:solidFill>
                                        <a:srgbClr val="FF00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3600" b="0" i="1" dirty="0" smtClean="0">
                                      <a:solidFill>
                                        <a:srgbClr val="FF00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1" lang="en-US" altLang="ja-JP" sz="3600" b="0" i="0" dirty="0" smtClean="0">
                                      <a:solidFill>
                                        <a:srgbClr val="FF0066"/>
                                      </a:solidFill>
                                      <a:latin typeface="Cambria Math" panose="02040503050406030204" pitchFamily="18" charset="0"/>
                                    </a:rPr>
                                    <m:t>grow</m:t>
                                  </m:r>
                                </m:sub>
                              </m:sSub>
                              <m:r>
                                <a:rPr kumimoji="1" lang="en-US" altLang="ja-JP" sz="3600" b="0" i="1" dirty="0" smtClean="0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</a:rPr>
                                <m:t>≳</m:t>
                              </m:r>
                              <m:r>
                                <a:rPr kumimoji="1" lang="en-US" altLang="ja-JP" sz="3600" b="0" i="1" dirty="0" smtClean="0">
                                  <a:solidFill>
                                    <a:srgbClr val="FF0066"/>
                                  </a:solidFill>
                                </a:rPr>
                                <m:t>1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ja-JP" sz="3600" b="0" i="1" dirty="0" smtClean="0">
                                  <a:solidFill>
                                    <a:srgbClr val="FF0066"/>
                                  </a:solidFill>
                                </a:rPr>
                                <m:t>s</m:t>
                              </m:r>
                            </m:oMath>
                          </a14:m>
                          <a:r>
                            <a:rPr kumimoji="1" lang="en-US" altLang="ja-JP" sz="3600" b="0" dirty="0">
                              <a:solidFill>
                                <a:srgbClr val="FF0066"/>
                              </a:solidFill>
                            </a:rPr>
                            <a:t>]</a:t>
                          </a:r>
                          <a:endParaRPr kumimoji="1" lang="ja-JP" altLang="en-US" sz="2300" b="0" dirty="0"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300" dirty="0" err="1"/>
                            <a:t>Amussing</a:t>
                          </a:r>
                          <a:r>
                            <a:rPr kumimoji="1" lang="en-US" altLang="ja-JP" sz="2300" dirty="0"/>
                            <a:t> instant explosion </a:t>
                          </a:r>
                          <a:r>
                            <a:rPr kumimoji="1" lang="en-US" altLang="ja-JP" sz="3600" dirty="0">
                              <a:solidFill>
                                <a:srgbClr val="FF0066"/>
                              </a:solidFill>
                            </a:rPr>
                            <a:t>[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sz="3600" b="0" i="1" dirty="0" smtClean="0">
                                      <a:solidFill>
                                        <a:srgbClr val="FF00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3600" b="0" i="1" dirty="0" smtClean="0">
                                      <a:solidFill>
                                        <a:srgbClr val="FF00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1" lang="en-US" altLang="ja-JP" sz="3600" b="0" i="0" dirty="0" smtClean="0">
                                      <a:solidFill>
                                        <a:srgbClr val="FF0066"/>
                                      </a:solidFill>
                                      <a:latin typeface="Cambria Math" panose="02040503050406030204" pitchFamily="18" charset="0"/>
                                    </a:rPr>
                                    <m:t>grow</m:t>
                                  </m:r>
                                </m:sub>
                              </m:sSub>
                              <m:r>
                                <a:rPr kumimoji="1" lang="en-US" altLang="ja-JP" sz="3600" dirty="0" smtClean="0">
                                  <a:solidFill>
                                    <a:srgbClr val="FF0066"/>
                                  </a:solidFill>
                                </a:rPr>
                                <m:t>~</m:t>
                              </m:r>
                              <m:r>
                                <a:rPr kumimoji="1" lang="en-US" altLang="ja-JP" sz="3600" dirty="0" smtClean="0">
                                  <a:solidFill>
                                    <a:srgbClr val="FF0066"/>
                                  </a:solidFill>
                                </a:rPr>
                                <m:t>𝟏𝟎𝐦𝐬</m:t>
                              </m:r>
                            </m:oMath>
                          </a14:m>
                          <a:r>
                            <a:rPr kumimoji="1" lang="en-US" altLang="ja-JP" sz="3600" dirty="0">
                              <a:solidFill>
                                <a:srgbClr val="FF0066"/>
                              </a:solidFill>
                            </a:rPr>
                            <a:t>]</a:t>
                          </a:r>
                          <a:endParaRPr kumimoji="1" lang="en-US" altLang="ja-JP" sz="2300" dirty="0"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6169819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表 7">
                <a:extLst>
                  <a:ext uri="{FF2B5EF4-FFF2-40B4-BE49-F238E27FC236}">
                    <a16:creationId xmlns:a16="http://schemas.microsoft.com/office/drawing/2014/main" id="{90635072-7E5A-4363-ACE7-DEFB935C5D1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7325105"/>
                  </p:ext>
                </p:extLst>
              </p:nvPr>
            </p:nvGraphicFramePr>
            <p:xfrm>
              <a:off x="-1" y="5497615"/>
              <a:ext cx="9143999" cy="111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475230">
                      <a:extLst>
                        <a:ext uri="{9D8B030D-6E8A-4147-A177-3AD203B41FA5}">
                          <a16:colId xmlns:a16="http://schemas.microsoft.com/office/drawing/2014/main" val="1003323025"/>
                        </a:ext>
                      </a:extLst>
                    </a:gridCol>
                    <a:gridCol w="4668769">
                      <a:extLst>
                        <a:ext uri="{9D8B030D-6E8A-4147-A177-3AD203B41FA5}">
                          <a16:colId xmlns:a16="http://schemas.microsoft.com/office/drawing/2014/main" val="970754018"/>
                        </a:ext>
                      </a:extLst>
                    </a:gridCol>
                  </a:tblGrid>
                  <a:tr h="11160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136" t="-543" r="-104218" b="-13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95822" t="-543" b="-135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169819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73015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069A0D37-D468-4BE2-870F-60F0A935E0B7}"/>
                  </a:ext>
                </a:extLst>
              </p:cNvPr>
              <p:cNvSpPr/>
              <p:nvPr/>
            </p:nvSpPr>
            <p:spPr>
              <a:xfrm>
                <a:off x="179559" y="5542664"/>
                <a:ext cx="7475838" cy="1113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lnSpc>
                    <a:spcPct val="130000"/>
                  </a:lnSpc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dirty="0" smtClean="0">
                            <a:latin typeface="+mn-ea"/>
                          </a:rPr>
                        </m:ctrlPr>
                      </m:sSubPr>
                      <m:e>
                        <m:r>
                          <a:rPr lang="en-US" altLang="ja-JP" sz="2400" b="0" i="1" dirty="0">
                            <a:latin typeface="+mn-ea"/>
                          </a:rPr>
                          <m:t>𝑡</m:t>
                        </m:r>
                      </m:e>
                      <m:sub>
                        <m:r>
                          <a:rPr lang="en-US" altLang="ja-JP" sz="2400" b="0" i="1" dirty="0">
                            <a:latin typeface="+mn-ea"/>
                          </a:rPr>
                          <m:t>𝑔𝑟𝑜𝑤</m:t>
                        </m:r>
                      </m:sub>
                    </m:sSub>
                  </m:oMath>
                </a14:m>
                <a:r>
                  <a:rPr lang="en-US" altLang="ja-JP" sz="2400" dirty="0">
                    <a:latin typeface="+mn-ea"/>
                    <a:cs typeface="Arial" panose="020B0604020202020204" pitchFamily="34" charset="0"/>
                  </a:rPr>
                  <a:t> : timescale up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ja-JP" sz="24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altLang="ja-JP" sz="24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51</m:t>
                        </m:r>
                      </m:sup>
                    </m:sSup>
                  </m:oMath>
                </a14:m>
                <a:r>
                  <a:rPr lang="en-US" altLang="ja-JP" sz="2400" dirty="0">
                    <a:latin typeface="+mn-ea"/>
                    <a:cs typeface="Arial" panose="020B0604020202020204" pitchFamily="34" charset="0"/>
                  </a:rPr>
                  <a:t>ergs 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altLang="ja-JP" sz="2400" dirty="0">
                    <a:latin typeface="+mn-ea"/>
                    <a:cs typeface="Arial" panose="020B0604020202020204" pitchFamily="34" charset="0"/>
                  </a:rPr>
                  <a:t>treat as a free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dirty="0" smtClean="0">
                            <a:solidFill>
                              <a:srgbClr val="FF0066"/>
                            </a:solidFill>
                            <a:latin typeface="+mn-ea"/>
                          </a:rPr>
                        </m:ctrlPr>
                      </m:sSubPr>
                      <m:e>
                        <m:r>
                          <a:rPr lang="en-US" altLang="ja-JP" sz="2400" b="0" i="1" dirty="0">
                            <a:solidFill>
                              <a:srgbClr val="FF0066"/>
                            </a:solidFill>
                            <a:latin typeface="+mn-ea"/>
                          </a:rPr>
                          <m:t>𝑡</m:t>
                        </m:r>
                      </m:e>
                      <m:sub>
                        <m:r>
                          <a:rPr lang="en-US" altLang="ja-JP" sz="2400" b="0" i="1" dirty="0">
                            <a:solidFill>
                              <a:srgbClr val="FF0066"/>
                            </a:solidFill>
                            <a:latin typeface="+mn-ea"/>
                          </a:rPr>
                          <m:t>𝑔𝑟𝑜𝑤</m:t>
                        </m:r>
                      </m:sub>
                    </m:sSub>
                    <m:r>
                      <a:rPr lang="en-US" altLang="ja-JP" sz="2400" b="0" i="1" dirty="0" smtClean="0">
                        <a:solidFill>
                          <a:srgbClr val="FF0066"/>
                        </a:solidFill>
                        <a:latin typeface="+mn-ea"/>
                      </a:rPr>
                      <m:t>=10−400</m:t>
                    </m:r>
                    <m:r>
                      <a:rPr lang="en-US" altLang="ja-JP" sz="2400" b="0" i="0" dirty="0" smtClean="0">
                        <a:solidFill>
                          <a:srgbClr val="FF0066"/>
                        </a:solidFill>
                        <a:latin typeface="+mn-ea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400" b="0" i="0" dirty="0" smtClean="0">
                        <a:solidFill>
                          <a:srgbClr val="FF0066"/>
                        </a:solidFill>
                        <a:latin typeface="+mn-ea"/>
                      </a:rPr>
                      <m:t>ms</m:t>
                    </m:r>
                  </m:oMath>
                </a14:m>
                <a:r>
                  <a:rPr lang="en-US" altLang="ja-JP" sz="2400" dirty="0">
                    <a:solidFill>
                      <a:srgbClr val="FF0066"/>
                    </a:solidFill>
                    <a:latin typeface="+mn-ea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069A0D37-D468-4BE2-870F-60F0A935E0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59" y="5542664"/>
                <a:ext cx="7475838" cy="1113318"/>
              </a:xfrm>
              <a:prstGeom prst="rect">
                <a:avLst/>
              </a:prstGeom>
              <a:blipFill>
                <a:blip r:embed="rId2"/>
                <a:stretch>
                  <a:fillRect l="-1222" b="-92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ADE5C5D1-EE07-4585-AB3B-6DA4C92E0F51}"/>
                  </a:ext>
                </a:extLst>
              </p:cNvPr>
              <p:cNvSpPr txBox="1"/>
              <p:nvPr/>
            </p:nvSpPr>
            <p:spPr>
              <a:xfrm>
                <a:off x="1591535" y="792646"/>
                <a:ext cx="7552465" cy="1123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3200" dirty="0">
                    <a:solidFill>
                      <a:srgbClr val="FF0066"/>
                    </a:solidFill>
                    <a:latin typeface="+mn-ea"/>
                    <a:cs typeface="Arial" panose="020B0604020202020204" pitchFamily="34" charset="0"/>
                  </a:rPr>
                  <a:t>How the explosive nucleosynthesis products are affected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 dirty="0">
                            <a:solidFill>
                              <a:srgbClr val="FF0066"/>
                            </a:solidFill>
                            <a:latin typeface="+mn-ea"/>
                          </a:rPr>
                        </m:ctrlPr>
                      </m:sSubPr>
                      <m:e>
                        <m:r>
                          <a:rPr lang="en-US" altLang="ja-JP" sz="3200" b="0" i="1" dirty="0">
                            <a:solidFill>
                              <a:srgbClr val="FF0066"/>
                            </a:solidFill>
                            <a:latin typeface="+mn-ea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3200" b="0" i="1" dirty="0">
                            <a:solidFill>
                              <a:srgbClr val="FF0066"/>
                            </a:solidFill>
                            <a:latin typeface="+mn-ea"/>
                          </a:rPr>
                          <m:t>grow</m:t>
                        </m:r>
                      </m:sub>
                    </m:sSub>
                  </m:oMath>
                </a14:m>
                <a:r>
                  <a:rPr lang="en-US" altLang="ja-JP" sz="3200" dirty="0">
                    <a:solidFill>
                      <a:srgbClr val="FF0066"/>
                    </a:solidFill>
                    <a:latin typeface="+mn-ea"/>
                    <a:cs typeface="Arial" panose="020B0604020202020204" pitchFamily="34" charset="0"/>
                  </a:rPr>
                  <a:t> ?</a:t>
                </a:r>
                <a:endParaRPr lang="ja-JP" altLang="en-US" sz="3200" dirty="0">
                  <a:solidFill>
                    <a:srgbClr val="FF0066"/>
                  </a:solidFill>
                  <a:latin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ADE5C5D1-EE07-4585-AB3B-6DA4C92E0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535" y="792646"/>
                <a:ext cx="7552465" cy="1123769"/>
              </a:xfrm>
              <a:prstGeom prst="rect">
                <a:avLst/>
              </a:prstGeom>
              <a:blipFill>
                <a:blip r:embed="rId3"/>
                <a:stretch>
                  <a:fillRect l="-2018" t="-7065" b="-141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D68C52D9-89A4-4BDB-B193-3CD8DC8184D2}"/>
              </a:ext>
            </a:extLst>
          </p:cNvPr>
          <p:cNvSpPr/>
          <p:nvPr/>
        </p:nvSpPr>
        <p:spPr>
          <a:xfrm>
            <a:off x="118861" y="900186"/>
            <a:ext cx="1451072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motivation</a:t>
            </a:r>
            <a:endParaRPr lang="ja-JP" altLang="en-US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28" name="円弧 27">
            <a:extLst>
              <a:ext uri="{FF2B5EF4-FFF2-40B4-BE49-F238E27FC236}">
                <a16:creationId xmlns:a16="http://schemas.microsoft.com/office/drawing/2014/main" id="{DC9674DB-2AE4-4B41-9FC4-7EB9796F574A}"/>
              </a:ext>
            </a:extLst>
          </p:cNvPr>
          <p:cNvSpPr/>
          <p:nvPr/>
        </p:nvSpPr>
        <p:spPr>
          <a:xfrm>
            <a:off x="5208726" y="2385497"/>
            <a:ext cx="3600000" cy="3600000"/>
          </a:xfrm>
          <a:prstGeom prst="arc">
            <a:avLst>
              <a:gd name="adj1" fmla="val 19214900"/>
              <a:gd name="adj2" fmla="val 2145646"/>
            </a:avLst>
          </a:prstGeom>
          <a:ln w="571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部分円 28">
            <a:extLst>
              <a:ext uri="{FF2B5EF4-FFF2-40B4-BE49-F238E27FC236}">
                <a16:creationId xmlns:a16="http://schemas.microsoft.com/office/drawing/2014/main" id="{0F216C11-6138-4B19-ADFC-475551D21A0E}"/>
              </a:ext>
            </a:extLst>
          </p:cNvPr>
          <p:cNvSpPr/>
          <p:nvPr/>
        </p:nvSpPr>
        <p:spPr>
          <a:xfrm>
            <a:off x="4854600" y="3266180"/>
            <a:ext cx="2160000" cy="1800000"/>
          </a:xfrm>
          <a:prstGeom prst="pie">
            <a:avLst>
              <a:gd name="adj1" fmla="val 19368287"/>
              <a:gd name="adj2" fmla="val 224947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A973E613-CC28-49B1-AF97-D237857EC1BD}"/>
              </a:ext>
            </a:extLst>
          </p:cNvPr>
          <p:cNvSpPr/>
          <p:nvPr/>
        </p:nvSpPr>
        <p:spPr>
          <a:xfrm>
            <a:off x="0" y="226600"/>
            <a:ext cx="9165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ja-JP" altLang="en-US" sz="3200" u="sng" dirty="0">
                <a:latin typeface="游ゴシック" panose="020B0400000000000000" pitchFamily="50" charset="-128"/>
              </a:rPr>
              <a:t>観測量予測の爆発モデル との比較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D47C7CCA-5954-4E42-A988-C9C3F30BE995}"/>
              </a:ext>
            </a:extLst>
          </p:cNvPr>
          <p:cNvSpPr txBox="1"/>
          <p:nvPr/>
        </p:nvSpPr>
        <p:spPr>
          <a:xfrm>
            <a:off x="6113967" y="3996818"/>
            <a:ext cx="923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+mn-ea"/>
              </a:rPr>
              <a:t>Fe-core</a:t>
            </a:r>
            <a:endParaRPr kumimoji="1" lang="ja-JP" altLang="en-US" sz="1600" dirty="0">
              <a:latin typeface="+mn-ea"/>
            </a:endParaRPr>
          </a:p>
        </p:txBody>
      </p:sp>
      <p:sp>
        <p:nvSpPr>
          <p:cNvPr id="42" name="矢印: 右 41">
            <a:extLst>
              <a:ext uri="{FF2B5EF4-FFF2-40B4-BE49-F238E27FC236}">
                <a16:creationId xmlns:a16="http://schemas.microsoft.com/office/drawing/2014/main" id="{6EE51CCB-1C9E-4799-BC95-37B38889F91D}"/>
              </a:ext>
            </a:extLst>
          </p:cNvPr>
          <p:cNvSpPr/>
          <p:nvPr/>
        </p:nvSpPr>
        <p:spPr>
          <a:xfrm>
            <a:off x="6947260" y="3816978"/>
            <a:ext cx="708137" cy="698233"/>
          </a:xfrm>
          <a:prstGeom prst="rightArrow">
            <a:avLst>
              <a:gd name="adj1" fmla="val 50000"/>
              <a:gd name="adj2" fmla="val 42724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A2B1BD02-0CE3-488F-A560-8F7E89066FD3}"/>
                  </a:ext>
                </a:extLst>
              </p:cNvPr>
              <p:cNvSpPr txBox="1"/>
              <p:nvPr/>
            </p:nvSpPr>
            <p:spPr>
              <a:xfrm>
                <a:off x="118861" y="2781459"/>
                <a:ext cx="5582243" cy="1204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ü"/>
                </a:pPr>
                <a:r>
                  <a:rPr kumimoji="1" lang="en-US" altLang="ja-JP" sz="2400" dirty="0">
                    <a:latin typeface="+mn-ea"/>
                  </a:rPr>
                  <a:t>model:</a:t>
                </a:r>
              </a:p>
              <a:p>
                <a:pPr lvl="1"/>
                <a:r>
                  <a:rPr kumimoji="1" lang="en-US" altLang="ja-JP" sz="2400" dirty="0">
                    <a:latin typeface="+mn-ea"/>
                  </a:rPr>
                  <a:t> the exp. energy increase </a:t>
                </a:r>
                <a:r>
                  <a:rPr kumimoji="1" lang="en-US" altLang="ja-JP" sz="2400" b="1" dirty="0">
                    <a:latin typeface="+mn-ea"/>
                  </a:rPr>
                  <a:t>linearly </a:t>
                </a:r>
                <a:r>
                  <a:rPr kumimoji="1" lang="en-US" altLang="ja-JP" sz="2400" dirty="0">
                    <a:latin typeface="+mn-ea"/>
                  </a:rPr>
                  <a:t>up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51</m:t>
                        </m:r>
                      </m:sup>
                    </m:sSup>
                  </m:oMath>
                </a14:m>
                <a:r>
                  <a:rPr kumimoji="1" lang="en-US" altLang="ja-JP" sz="2400" dirty="0">
                    <a:latin typeface="+mn-ea"/>
                  </a:rPr>
                  <a:t>ergs, </a:t>
                </a:r>
                <a:r>
                  <a:rPr kumimoji="1" lang="en-US" altLang="ja-JP" sz="2400" dirty="0">
                    <a:solidFill>
                      <a:prstClr val="black"/>
                    </a:solidFill>
                    <a:latin typeface="游ゴシック" panose="020B0400000000000000" pitchFamily="50" charset="-128"/>
                  </a:rPr>
                  <a:t>i.e.</a:t>
                </a:r>
                <a:endParaRPr kumimoji="1" lang="en-US" altLang="ja-JP" sz="2400" dirty="0">
                  <a:latin typeface="+mn-ea"/>
                </a:endParaRPr>
              </a:p>
            </p:txBody>
          </p:sp>
        </mc:Choice>
        <mc:Fallback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A2B1BD02-0CE3-488F-A560-8F7E89066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61" y="2781459"/>
                <a:ext cx="5582243" cy="1204497"/>
              </a:xfrm>
              <a:prstGeom prst="rect">
                <a:avLst/>
              </a:prstGeom>
              <a:blipFill>
                <a:blip r:embed="rId4"/>
                <a:stretch>
                  <a:fillRect l="-1419" t="-4040" b="-106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40EAF466-4E3D-486F-B172-6B9B67356576}"/>
                  </a:ext>
                </a:extLst>
              </p:cNvPr>
              <p:cNvSpPr/>
              <p:nvPr/>
            </p:nvSpPr>
            <p:spPr>
              <a:xfrm>
                <a:off x="415838" y="4144827"/>
                <a:ext cx="5210816" cy="108908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altLang="ja-JP" sz="2000" dirty="0">
                    <a:solidFill>
                      <a:schemeClr val="tx1"/>
                    </a:solidFill>
                    <a:latin typeface="+mn-ea"/>
                  </a:rPr>
                  <a:t>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altLang="ja-JP" sz="3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3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en-US" altLang="ja-JP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altLang="ja-JP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  <m:sSup>
                      <m:sSupPr>
                        <m:ctrlPr>
                          <a:rPr lang="en-US" altLang="ja-JP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ja-JP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51</m:t>
                        </m:r>
                      </m:sup>
                    </m:sSup>
                    <m:r>
                      <a:rPr lang="en-US" altLang="ja-JP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ja-JP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3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grow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ja-JP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ja-JP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erg</m:t>
                        </m:r>
                        <m:r>
                          <a:rPr lang="en-US" altLang="ja-JP" sz="3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altLang="ja-JP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endParaRPr lang="en-US" altLang="ja-JP" sz="2000" dirty="0">
                  <a:solidFill>
                    <a:schemeClr val="tx1"/>
                  </a:solidFill>
                  <a:latin typeface="+mn-ea"/>
                </a:endParaRPr>
              </a:p>
              <a:p>
                <a:r>
                  <a:rPr lang="en-US" altLang="ja-JP" sz="2000" dirty="0">
                    <a:solidFill>
                      <a:schemeClr val="tx1"/>
                    </a:solidFill>
                    <a:latin typeface="+mn-ea"/>
                  </a:rPr>
                  <a:t>at the central core,</a:t>
                </a:r>
                <a:r>
                  <a:rPr lang="ja-JP" altLang="en-US" sz="2800" dirty="0">
                    <a:solidFill>
                      <a:schemeClr val="tx1"/>
                    </a:solidFill>
                    <a:latin typeface="游ゴシック" panose="020B0400000000000000" pitchFamily="50" charset="-128"/>
                  </a:rPr>
                  <a:t> </a:t>
                </a:r>
                <a:endParaRPr lang="en-US" altLang="ja-JP" sz="2000" dirty="0">
                  <a:solidFill>
                    <a:schemeClr val="tx1"/>
                  </a:solidFill>
                  <a:latin typeface="游ゴシック" panose="020B0400000000000000" pitchFamily="50" charset="-128"/>
                </a:endParaRPr>
              </a:p>
            </p:txBody>
          </p:sp>
        </mc:Choice>
        <mc:Fallback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40EAF466-4E3D-486F-B172-6B9B673565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838" y="4144827"/>
                <a:ext cx="5210816" cy="1089081"/>
              </a:xfrm>
              <a:prstGeom prst="rect">
                <a:avLst/>
              </a:prstGeom>
              <a:blipFill>
                <a:blip r:embed="rId5"/>
                <a:stretch>
                  <a:fillRect l="-1170" b="-61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EE68954C-41E1-4427-B85F-D80AC2FD0C52}"/>
              </a:ext>
            </a:extLst>
          </p:cNvPr>
          <p:cNvCxnSpPr/>
          <p:nvPr/>
        </p:nvCxnSpPr>
        <p:spPr>
          <a:xfrm>
            <a:off x="7008726" y="4699423"/>
            <a:ext cx="148170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50F6CAEA-3933-4419-AB42-827E0B6D6DD2}"/>
              </a:ext>
            </a:extLst>
          </p:cNvPr>
          <p:cNvSpPr/>
          <p:nvPr/>
        </p:nvSpPr>
        <p:spPr>
          <a:xfrm>
            <a:off x="118861" y="2218787"/>
            <a:ext cx="1451072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simulation</a:t>
            </a:r>
            <a:endParaRPr lang="ja-JP" altLang="en-US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94B46D6C-2CDF-417C-92D8-AFDA5D0D5527}"/>
              </a:ext>
            </a:extLst>
          </p:cNvPr>
          <p:cNvSpPr/>
          <p:nvPr/>
        </p:nvSpPr>
        <p:spPr>
          <a:xfrm>
            <a:off x="1591535" y="2141750"/>
            <a:ext cx="75740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>
                <a:latin typeface="+mn-ea"/>
              </a:rPr>
              <a:t>1D-hydrodynamic and nucleosynthesis.</a:t>
            </a:r>
            <a:endParaRPr kumimoji="1" lang="ja-JP" altLang="en-US" sz="2800" dirty="0">
              <a:latin typeface="+mn-ea"/>
            </a:endParaRPr>
          </a:p>
        </p:txBody>
      </p:sp>
      <p:sp>
        <p:nvSpPr>
          <p:cNvPr id="51" name="矢印: 下 50">
            <a:extLst>
              <a:ext uri="{FF2B5EF4-FFF2-40B4-BE49-F238E27FC236}">
                <a16:creationId xmlns:a16="http://schemas.microsoft.com/office/drawing/2014/main" id="{6B2E86DE-752F-48D2-A4B5-870AF1459F7C}"/>
              </a:ext>
            </a:extLst>
          </p:cNvPr>
          <p:cNvSpPr/>
          <p:nvPr/>
        </p:nvSpPr>
        <p:spPr>
          <a:xfrm>
            <a:off x="720427" y="1435367"/>
            <a:ext cx="247939" cy="642345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9987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069A0D37-D468-4BE2-870F-60F0A935E0B7}"/>
                  </a:ext>
                </a:extLst>
              </p:cNvPr>
              <p:cNvSpPr/>
              <p:nvPr/>
            </p:nvSpPr>
            <p:spPr>
              <a:xfrm>
                <a:off x="3881893" y="2224730"/>
                <a:ext cx="5682236" cy="15934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lnSpc>
                    <a:spcPct val="130000"/>
                  </a:lnSpc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dirty="0" smtClean="0">
                            <a:latin typeface="+mn-ea"/>
                          </a:rPr>
                        </m:ctrlPr>
                      </m:sSubPr>
                      <m:e>
                        <m:r>
                          <a:rPr lang="en-US" altLang="ja-JP" sz="2400" b="0" i="1" dirty="0">
                            <a:latin typeface="+mn-ea"/>
                          </a:rPr>
                          <m:t>𝑡</m:t>
                        </m:r>
                      </m:e>
                      <m:sub>
                        <m:r>
                          <a:rPr lang="en-US" altLang="ja-JP" sz="2400" b="0" i="1" dirty="0">
                            <a:latin typeface="+mn-ea"/>
                          </a:rPr>
                          <m:t>𝑔𝑟𝑜𝑤</m:t>
                        </m:r>
                      </m:sub>
                    </m:sSub>
                  </m:oMath>
                </a14:m>
                <a:r>
                  <a:rPr lang="en-US" altLang="ja-JP" sz="2400" dirty="0">
                    <a:latin typeface="+mn-ea"/>
                    <a:cs typeface="Arial" panose="020B0604020202020204" pitchFamily="34" charset="0"/>
                  </a:rPr>
                  <a:t>.: timescale up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ja-JP" sz="24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altLang="ja-JP" sz="24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51</m:t>
                        </m:r>
                      </m:sup>
                    </m:sSup>
                  </m:oMath>
                </a14:m>
                <a:r>
                  <a:rPr lang="en-US" altLang="ja-JP" sz="2400" dirty="0">
                    <a:latin typeface="+mn-ea"/>
                    <a:cs typeface="Arial" panose="020B0604020202020204" pitchFamily="34" charset="0"/>
                  </a:rPr>
                  <a:t>ergs treat as a free parameter 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dirty="0" smtClean="0">
                            <a:solidFill>
                              <a:srgbClr val="FF0066"/>
                            </a:solidFill>
                            <a:latin typeface="+mn-ea"/>
                          </a:rPr>
                        </m:ctrlPr>
                      </m:sSubPr>
                      <m:e>
                        <m:r>
                          <a:rPr lang="en-US" altLang="ja-JP" sz="2400" b="0" i="1" dirty="0">
                            <a:solidFill>
                              <a:srgbClr val="FF0066"/>
                            </a:solidFill>
                            <a:latin typeface="+mn-ea"/>
                          </a:rPr>
                          <m:t>𝑡</m:t>
                        </m:r>
                      </m:e>
                      <m:sub>
                        <m:r>
                          <a:rPr lang="en-US" altLang="ja-JP" sz="2400" b="0" i="1" dirty="0">
                            <a:solidFill>
                              <a:srgbClr val="FF0066"/>
                            </a:solidFill>
                            <a:latin typeface="+mn-ea"/>
                          </a:rPr>
                          <m:t>𝑔𝑟𝑜𝑤</m:t>
                        </m:r>
                      </m:sub>
                    </m:sSub>
                    <m:r>
                      <a:rPr lang="en-US" altLang="ja-JP" sz="2400" b="0" i="1" dirty="0" smtClean="0">
                        <a:solidFill>
                          <a:srgbClr val="FF0066"/>
                        </a:solidFill>
                        <a:latin typeface="+mn-ea"/>
                      </a:rPr>
                      <m:t>=10−400</m:t>
                    </m:r>
                    <m:r>
                      <a:rPr lang="en-US" altLang="ja-JP" sz="2400" b="0" i="0" dirty="0" smtClean="0">
                        <a:solidFill>
                          <a:srgbClr val="FF0066"/>
                        </a:solidFill>
                        <a:latin typeface="+mn-ea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400" b="0" i="0" dirty="0" smtClean="0">
                        <a:solidFill>
                          <a:srgbClr val="FF0066"/>
                        </a:solidFill>
                        <a:latin typeface="+mn-ea"/>
                      </a:rPr>
                      <m:t>ms</m:t>
                    </m:r>
                  </m:oMath>
                </a14:m>
                <a:r>
                  <a:rPr lang="en-US" altLang="ja-JP" sz="2400" dirty="0">
                    <a:solidFill>
                      <a:srgbClr val="FF0066"/>
                    </a:solidFill>
                    <a:latin typeface="+mn-ea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069A0D37-D468-4BE2-870F-60F0A935E0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893" y="2224730"/>
                <a:ext cx="5682236" cy="1593450"/>
              </a:xfrm>
              <a:prstGeom prst="rect">
                <a:avLst/>
              </a:prstGeom>
              <a:blipFill>
                <a:blip r:embed="rId2"/>
                <a:stretch>
                  <a:fillRect l="-1502" b="-65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ADE5C5D1-EE07-4585-AB3B-6DA4C92E0F51}"/>
                  </a:ext>
                </a:extLst>
              </p:cNvPr>
              <p:cNvSpPr txBox="1"/>
              <p:nvPr/>
            </p:nvSpPr>
            <p:spPr>
              <a:xfrm>
                <a:off x="1591535" y="792646"/>
                <a:ext cx="7552465" cy="1123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3200" dirty="0">
                    <a:solidFill>
                      <a:srgbClr val="FF0066"/>
                    </a:solidFill>
                    <a:latin typeface="+mn-ea"/>
                    <a:cs typeface="Arial" panose="020B0604020202020204" pitchFamily="34" charset="0"/>
                  </a:rPr>
                  <a:t>How the explosive nucleosynthesis products are affected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 dirty="0">
                            <a:solidFill>
                              <a:srgbClr val="FF0066"/>
                            </a:solidFill>
                            <a:latin typeface="+mn-ea"/>
                          </a:rPr>
                        </m:ctrlPr>
                      </m:sSubPr>
                      <m:e>
                        <m:r>
                          <a:rPr lang="en-US" altLang="ja-JP" sz="3200" b="0" i="1" dirty="0">
                            <a:solidFill>
                              <a:srgbClr val="FF0066"/>
                            </a:solidFill>
                            <a:latin typeface="+mn-ea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3200" b="0" i="1" dirty="0">
                            <a:solidFill>
                              <a:srgbClr val="FF0066"/>
                            </a:solidFill>
                            <a:latin typeface="+mn-ea"/>
                          </a:rPr>
                          <m:t>grow</m:t>
                        </m:r>
                      </m:sub>
                    </m:sSub>
                  </m:oMath>
                </a14:m>
                <a:r>
                  <a:rPr lang="en-US" altLang="ja-JP" sz="3200" dirty="0">
                    <a:solidFill>
                      <a:srgbClr val="FF0066"/>
                    </a:solidFill>
                    <a:latin typeface="+mn-ea"/>
                    <a:cs typeface="Arial" panose="020B0604020202020204" pitchFamily="34" charset="0"/>
                  </a:rPr>
                  <a:t> ?</a:t>
                </a:r>
                <a:endParaRPr lang="ja-JP" altLang="en-US" sz="3200" dirty="0">
                  <a:solidFill>
                    <a:srgbClr val="FF0066"/>
                  </a:solidFill>
                  <a:latin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ADE5C5D1-EE07-4585-AB3B-6DA4C92E0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535" y="792646"/>
                <a:ext cx="7552465" cy="1123769"/>
              </a:xfrm>
              <a:prstGeom prst="rect">
                <a:avLst/>
              </a:prstGeom>
              <a:blipFill>
                <a:blip r:embed="rId3"/>
                <a:stretch>
                  <a:fillRect l="-2018" t="-7065" b="-141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D68C52D9-89A4-4BDB-B193-3CD8DC8184D2}"/>
              </a:ext>
            </a:extLst>
          </p:cNvPr>
          <p:cNvSpPr/>
          <p:nvPr/>
        </p:nvSpPr>
        <p:spPr>
          <a:xfrm>
            <a:off x="115349" y="855173"/>
            <a:ext cx="145107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dirty="0">
                <a:latin typeface="+mn-ea"/>
                <a:cs typeface="Arial" panose="020B0604020202020204" pitchFamily="34" charset="0"/>
              </a:rPr>
              <a:t>Motivation</a:t>
            </a:r>
            <a:endParaRPr lang="ja-JP" altLang="en-US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28" name="円弧 27">
            <a:extLst>
              <a:ext uri="{FF2B5EF4-FFF2-40B4-BE49-F238E27FC236}">
                <a16:creationId xmlns:a16="http://schemas.microsoft.com/office/drawing/2014/main" id="{DC9674DB-2AE4-4B41-9FC4-7EB9796F574A}"/>
              </a:ext>
            </a:extLst>
          </p:cNvPr>
          <p:cNvSpPr/>
          <p:nvPr/>
        </p:nvSpPr>
        <p:spPr>
          <a:xfrm>
            <a:off x="-390285" y="3891715"/>
            <a:ext cx="3600000" cy="3600000"/>
          </a:xfrm>
          <a:prstGeom prst="arc">
            <a:avLst>
              <a:gd name="adj1" fmla="val 19214900"/>
              <a:gd name="adj2" fmla="val 2145646"/>
            </a:avLst>
          </a:prstGeom>
          <a:ln w="571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部分円 28">
            <a:extLst>
              <a:ext uri="{FF2B5EF4-FFF2-40B4-BE49-F238E27FC236}">
                <a16:creationId xmlns:a16="http://schemas.microsoft.com/office/drawing/2014/main" id="{0F216C11-6138-4B19-ADFC-475551D21A0E}"/>
              </a:ext>
            </a:extLst>
          </p:cNvPr>
          <p:cNvSpPr/>
          <p:nvPr/>
        </p:nvSpPr>
        <p:spPr>
          <a:xfrm>
            <a:off x="-880308" y="4791800"/>
            <a:ext cx="2160000" cy="1800000"/>
          </a:xfrm>
          <a:prstGeom prst="pie">
            <a:avLst>
              <a:gd name="adj1" fmla="val 19368287"/>
              <a:gd name="adj2" fmla="val 224947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A973E613-CC28-49B1-AF97-D237857EC1BD}"/>
              </a:ext>
            </a:extLst>
          </p:cNvPr>
          <p:cNvSpPr/>
          <p:nvPr/>
        </p:nvSpPr>
        <p:spPr>
          <a:xfrm>
            <a:off x="0" y="226600"/>
            <a:ext cx="9165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ja-JP" altLang="en-US" sz="3200" u="sng" dirty="0">
                <a:latin typeface="游ゴシック" panose="020B0400000000000000" pitchFamily="50" charset="-128"/>
              </a:rPr>
              <a:t>観測量予測の爆発モデル との比較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D47C7CCA-5954-4E42-A988-C9C3F30BE995}"/>
              </a:ext>
            </a:extLst>
          </p:cNvPr>
          <p:cNvSpPr txBox="1"/>
          <p:nvPr/>
        </p:nvSpPr>
        <p:spPr>
          <a:xfrm>
            <a:off x="379059" y="5522438"/>
            <a:ext cx="923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+mn-ea"/>
              </a:rPr>
              <a:t>Fe-core</a:t>
            </a:r>
            <a:endParaRPr kumimoji="1" lang="ja-JP" altLang="en-US" sz="1600" dirty="0">
              <a:latin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D1C4E2BD-BC72-4E08-ADEE-795B4CAD0AC2}"/>
                  </a:ext>
                </a:extLst>
              </p:cNvPr>
              <p:cNvSpPr/>
              <p:nvPr/>
            </p:nvSpPr>
            <p:spPr>
              <a:xfrm>
                <a:off x="3699738" y="4657364"/>
                <a:ext cx="5449330" cy="20154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lnSpc>
                    <a:spcPct val="13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ja-JP" sz="2400" dirty="0">
                    <a:latin typeface="+mn-ea"/>
                    <a:cs typeface="Arial" panose="020B0604020202020204" pitchFamily="34" charset="0"/>
                  </a:rPr>
                  <a:t>mass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ja-JP" sz="2400" i="1" smtClean="0">
                            <a:latin typeface="+mn-ea"/>
                            <a:cs typeface="Arial" panose="020B0604020202020204" pitchFamily="34" charset="0"/>
                          </a:rPr>
                        </m:ctrlPr>
                      </m:sPrePr>
                      <m:sub>
                        <m:r>
                          <a:rPr lang="en-US" altLang="ja-JP" sz="2400" b="0" i="1" smtClean="0">
                            <a:latin typeface="+mn-ea"/>
                            <a:cs typeface="Arial" panose="020B0604020202020204" pitchFamily="34" charset="0"/>
                          </a:rPr>
                          <m:t> </m:t>
                        </m:r>
                      </m:sub>
                      <m:sup>
                        <m:r>
                          <a:rPr lang="en-US" altLang="ja-JP" sz="2400" b="0" i="1" smtClean="0">
                            <a:latin typeface="+mn-ea"/>
                            <a:cs typeface="Arial" panose="020B0604020202020204" pitchFamily="34" charset="0"/>
                          </a:rPr>
                          <m:t>56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ja-JP" sz="2400" b="0" i="0" smtClean="0">
                            <a:latin typeface="+mn-ea"/>
                            <a:cs typeface="Arial" panose="020B0604020202020204" pitchFamily="34" charset="0"/>
                          </a:rPr>
                          <m:t>Ni</m:t>
                        </m:r>
                      </m:e>
                    </m:sPre>
                  </m:oMath>
                </a14:m>
                <a:r>
                  <a:rPr lang="en-US" altLang="ja-JP" sz="2400" dirty="0">
                    <a:latin typeface="+mn-ea"/>
                    <a:cs typeface="Arial" panose="020B0604020202020204" pitchFamily="34" charset="0"/>
                  </a:rPr>
                  <a:t> @</a:t>
                </a:r>
                <a:r>
                  <a:rPr lang="en-US" altLang="ja-JP" sz="2400" dirty="0">
                    <a:latin typeface="+mn-ea"/>
                  </a:rPr>
                  <a:t> typical-</a:t>
                </a:r>
                <a:r>
                  <a:rPr lang="en-US" altLang="ja-JP" sz="2400" dirty="0" err="1">
                    <a:latin typeface="+mn-ea"/>
                  </a:rPr>
                  <a:t>CCSNe</a:t>
                </a:r>
                <a:r>
                  <a:rPr lang="en-US" altLang="ja-JP" sz="2400" dirty="0">
                    <a:latin typeface="+mn-ea"/>
                  </a:rPr>
                  <a:t>.</a:t>
                </a:r>
                <a:endParaRPr lang="en-US" altLang="ja-JP" sz="2400" dirty="0">
                  <a:latin typeface="+mn-ea"/>
                  <a:cs typeface="Arial" panose="020B0604020202020204" pitchFamily="34" charset="0"/>
                </a:endParaRPr>
              </a:p>
              <a:p>
                <a:pPr marL="571500" indent="-571500">
                  <a:lnSpc>
                    <a:spcPct val="13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ja-JP" sz="2400" dirty="0">
                    <a:latin typeface="+mn-ea"/>
                    <a:cs typeface="Arial" panose="020B0604020202020204" pitchFamily="34" charset="0"/>
                  </a:rPr>
                  <a:t>mass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ja-JP" sz="2400" i="1">
                            <a:latin typeface="+mn-ea"/>
                            <a:cs typeface="Arial" panose="020B0604020202020204" pitchFamily="34" charset="0"/>
                          </a:rPr>
                        </m:ctrlPr>
                      </m:sPrePr>
                      <m:sub>
                        <m:r>
                          <a:rPr lang="en-US" altLang="ja-JP" sz="2400" i="1">
                            <a:latin typeface="+mn-ea"/>
                            <a:cs typeface="Arial" panose="020B0604020202020204" pitchFamily="34" charset="0"/>
                          </a:rPr>
                          <m:t> </m:t>
                        </m:r>
                      </m:sub>
                      <m:sup>
                        <m:r>
                          <a:rPr lang="en-US" altLang="ja-JP" sz="2400" b="0" i="1" smtClean="0">
                            <a:latin typeface="+mn-ea"/>
                            <a:cs typeface="Arial" panose="020B0604020202020204" pitchFamily="34" charset="0"/>
                          </a:rPr>
                          <m:t>44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ja-JP" sz="2400" b="0" i="0" smtClean="0">
                            <a:latin typeface="+mn-ea"/>
                            <a:cs typeface="Arial" panose="020B0604020202020204" pitchFamily="34" charset="0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lang="en-US" altLang="ja-JP" sz="2400">
                            <a:latin typeface="+mn-ea"/>
                            <a:cs typeface="Arial" panose="020B0604020202020204" pitchFamily="34" charset="0"/>
                          </a:rPr>
                          <m:t>i</m:t>
                        </m:r>
                      </m:e>
                    </m:sPre>
                    <m:r>
                      <a:rPr lang="en-US" altLang="ja-JP" sz="2400" i="1">
                        <a:latin typeface="+mn-ea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ja-JP" sz="2400" b="0" i="1" smtClean="0">
                        <a:latin typeface="+mn-ea"/>
                        <a:cs typeface="Arial" panose="020B0604020202020204" pitchFamily="34" charset="0"/>
                      </a:rPr>
                      <m:t>,</m:t>
                    </m:r>
                    <m:sPre>
                      <m:sPrePr>
                        <m:ctrlPr>
                          <a:rPr lang="en-US" altLang="ja-JP" sz="2400" i="1">
                            <a:latin typeface="+mn-ea"/>
                            <a:cs typeface="Arial" panose="020B0604020202020204" pitchFamily="34" charset="0"/>
                          </a:rPr>
                        </m:ctrlPr>
                      </m:sPrePr>
                      <m:sub>
                        <m:r>
                          <a:rPr lang="en-US" altLang="ja-JP" sz="2400" i="1">
                            <a:latin typeface="+mn-ea"/>
                            <a:cs typeface="Arial" panose="020B0604020202020204" pitchFamily="34" charset="0"/>
                          </a:rPr>
                          <m:t> </m:t>
                        </m:r>
                      </m:sub>
                      <m:sup>
                        <m:r>
                          <a:rPr lang="en-US" altLang="ja-JP" sz="2400" i="1">
                            <a:latin typeface="+mn-ea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en-US" altLang="ja-JP" sz="2400" b="0" i="1" smtClean="0">
                            <a:latin typeface="+mn-ea"/>
                            <a:cs typeface="Arial" panose="020B0604020202020204" pitchFamily="34" charset="0"/>
                          </a:rPr>
                          <m:t>7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ja-JP" sz="2400">
                            <a:latin typeface="+mn-ea"/>
                            <a:cs typeface="Arial" panose="020B0604020202020204" pitchFamily="34" charset="0"/>
                          </a:rPr>
                          <m:t>Ni</m:t>
                        </m:r>
                      </m:e>
                    </m:sPre>
                  </m:oMath>
                </a14:m>
                <a:r>
                  <a:rPr lang="en-US" altLang="ja-JP" sz="2400" dirty="0">
                    <a:latin typeface="+mn-ea"/>
                    <a:cs typeface="Arial" panose="020B0604020202020204" pitchFamily="34" charset="0"/>
                  </a:rPr>
                  <a:t> @</a:t>
                </a:r>
                <a:r>
                  <a:rPr lang="en-US" altLang="ja-JP" sz="2400" dirty="0">
                    <a:latin typeface="+mn-ea"/>
                  </a:rPr>
                  <a:t> SN1987A.</a:t>
                </a:r>
                <a:endParaRPr lang="en-US" altLang="ja-JP" sz="2400" dirty="0">
                  <a:latin typeface="+mn-ea"/>
                  <a:cs typeface="Arial" panose="020B0604020202020204" pitchFamily="34" charset="0"/>
                </a:endParaRPr>
              </a:p>
              <a:p>
                <a:pPr marL="571500" indent="-571500">
                  <a:lnSpc>
                    <a:spcPct val="13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ja-JP" sz="2400" dirty="0">
                    <a:latin typeface="+mn-ea"/>
                    <a:cs typeface="Arial" panose="020B0604020202020204" pitchFamily="34" charset="0"/>
                  </a:rPr>
                  <a:t>abundance patterns @ extremely metal-poor(EMP) stars</a:t>
                </a:r>
              </a:p>
            </p:txBody>
          </p:sp>
        </mc:Choice>
        <mc:Fallback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D1C4E2BD-BC72-4E08-ADEE-795B4CAD0A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738" y="4657364"/>
                <a:ext cx="5449330" cy="2015488"/>
              </a:xfrm>
              <a:prstGeom prst="rect">
                <a:avLst/>
              </a:prstGeom>
              <a:blipFill>
                <a:blip r:embed="rId4"/>
                <a:stretch>
                  <a:fillRect l="-1566" r="-1902" b="-57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矢印: 右 41">
            <a:extLst>
              <a:ext uri="{FF2B5EF4-FFF2-40B4-BE49-F238E27FC236}">
                <a16:creationId xmlns:a16="http://schemas.microsoft.com/office/drawing/2014/main" id="{6EE51CCB-1C9E-4799-BC95-37B38889F91D}"/>
              </a:ext>
            </a:extLst>
          </p:cNvPr>
          <p:cNvSpPr/>
          <p:nvPr/>
        </p:nvSpPr>
        <p:spPr>
          <a:xfrm>
            <a:off x="1212352" y="5342598"/>
            <a:ext cx="708137" cy="698233"/>
          </a:xfrm>
          <a:prstGeom prst="rightArrow">
            <a:avLst>
              <a:gd name="adj1" fmla="val 50000"/>
              <a:gd name="adj2" fmla="val 42724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A2B1BD02-0CE3-488F-A560-8F7E89066FD3}"/>
                  </a:ext>
                </a:extLst>
              </p:cNvPr>
              <p:cNvSpPr txBox="1"/>
              <p:nvPr/>
            </p:nvSpPr>
            <p:spPr>
              <a:xfrm>
                <a:off x="115349" y="1916415"/>
                <a:ext cx="5622055" cy="2087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ja-JP" altLang="en-US" sz="2000" dirty="0">
                    <a:latin typeface="+mn-ea"/>
                  </a:rPr>
                  <a:t>爆発エネルギーが</a:t>
                </a:r>
                <a14:m>
                  <m:oMath xmlns:m="http://schemas.openxmlformats.org/officeDocument/2006/math">
                    <m:r>
                      <a:rPr kumimoji="1" lang="ja-JP" alt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000" b="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altLang="ja-JP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ja-JP" sz="2000" b="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51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ja-JP" sz="2000" b="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ja-JP" sz="2000" b="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erg</m:t>
                        </m:r>
                      </m:e>
                    </m:d>
                    <m:r>
                      <a:rPr lang="en-US" altLang="ja-JP" sz="20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2000" dirty="0">
                    <a:solidFill>
                      <a:prstClr val="black"/>
                    </a:solidFill>
                    <a:latin typeface="+mn-ea"/>
                  </a:rPr>
                  <a:t>まで</a:t>
                </a:r>
                <a:endParaRPr lang="en-US" altLang="ja-JP" sz="2000" dirty="0">
                  <a:solidFill>
                    <a:prstClr val="black"/>
                  </a:solidFill>
                  <a:latin typeface="+mn-ea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2000" b="1" dirty="0">
                    <a:latin typeface="+mn-ea"/>
                  </a:rPr>
                  <a:t>１次関数的に成長</a:t>
                </a:r>
                <a:r>
                  <a:rPr kumimoji="1" lang="ja-JP" altLang="en-US" sz="2000" dirty="0">
                    <a:latin typeface="+mn-ea"/>
                  </a:rPr>
                  <a:t>と</a:t>
                </a:r>
                <a:r>
                  <a:rPr kumimoji="1" lang="ja-JP" altLang="en-US" sz="2000" dirty="0">
                    <a:solidFill>
                      <a:prstClr val="black"/>
                    </a:solidFill>
                    <a:latin typeface="+mn-ea"/>
                  </a:rPr>
                  <a:t>仮定</a:t>
                </a:r>
                <a:endParaRPr kumimoji="1" lang="en-US" altLang="ja-JP" sz="2000" dirty="0">
                  <a:solidFill>
                    <a:prstClr val="black"/>
                  </a:solidFill>
                  <a:latin typeface="+mn-ea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sz="2000" dirty="0">
                    <a:latin typeface="+mn-ea"/>
                  </a:rPr>
                  <a:t>⇒</a:t>
                </a:r>
                <a:r>
                  <a:rPr lang="ja-JP" altLang="en-US" sz="2800" dirty="0">
                    <a:latin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altLang="ja-JP" sz="2800" b="1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b="1" i="1" dirty="0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</m:acc>
                      </m:e>
                      <m:sub>
                        <m:r>
                          <a:rPr lang="en-US" altLang="ja-JP" sz="2800" b="1" i="1" dirty="0">
                            <a:latin typeface="Cambria Math" panose="02040503050406030204" pitchFamily="18" charset="0"/>
                          </a:rPr>
                          <m:t>𝒊𝒏</m:t>
                        </m:r>
                      </m:sub>
                    </m:sSub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altLang="ja-JP" sz="2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altLang="ja-JP" sz="2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𝟓𝟏</m:t>
                        </m:r>
                      </m:sup>
                    </m:sSup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ja-JP" sz="2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 dirty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altLang="ja-JP" sz="2800" b="1" i="1" dirty="0">
                            <a:latin typeface="Cambria Math" panose="02040503050406030204" pitchFamily="18" charset="0"/>
                          </a:rPr>
                          <m:t>𝒈𝒓𝒐𝒘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ja-JP" sz="2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1" i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𝐞𝐫𝐠</m:t>
                        </m:r>
                        <m:r>
                          <a:rPr lang="en-US" altLang="ja-JP" sz="2800" b="1" i="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sz="2800" b="1" i="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𝐬</m:t>
                        </m:r>
                      </m:e>
                    </m:d>
                  </m:oMath>
                </a14:m>
                <a:r>
                  <a:rPr lang="ja-JP" altLang="en-US" sz="2800" b="1" dirty="0">
                    <a:latin typeface="+mn-ea"/>
                  </a:rPr>
                  <a:t> </a:t>
                </a:r>
                <a:r>
                  <a:rPr lang="ja-JP" altLang="en-US" sz="2000" dirty="0">
                    <a:latin typeface="+mn-ea"/>
                  </a:rPr>
                  <a:t>で、</a:t>
                </a:r>
                <a:endParaRPr lang="en-US" altLang="ja-JP" sz="2000" dirty="0">
                  <a:latin typeface="+mn-ea"/>
                </a:endParaRPr>
              </a:p>
              <a:p>
                <a:r>
                  <a:rPr lang="ja-JP" altLang="en-US" sz="2000" dirty="0">
                    <a:latin typeface="+mn-ea"/>
                  </a:rPr>
                  <a:t>　　内側境界「鉄コア表面」から与える。</a:t>
                </a:r>
                <a:endParaRPr kumimoji="1" lang="en-US" altLang="ja-JP" sz="2000" dirty="0">
                  <a:latin typeface="+mn-ea"/>
                </a:endParaRPr>
              </a:p>
            </p:txBody>
          </p:sp>
        </mc:Choice>
        <mc:Fallback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A2B1BD02-0CE3-488F-A560-8F7E89066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49" y="1916415"/>
                <a:ext cx="5622055" cy="2087303"/>
              </a:xfrm>
              <a:prstGeom prst="rect">
                <a:avLst/>
              </a:prstGeom>
              <a:blipFill>
                <a:blip r:embed="rId5"/>
                <a:stretch>
                  <a:fillRect l="-1193" b="-34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9128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A6BB6B7-36F1-47E9-9AA6-4C0C1F5C376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91383" y="1663882"/>
            <a:ext cx="6113017" cy="2639100"/>
          </a:xfrm>
          <a:prstGeom prst="rect">
            <a:avLst/>
          </a:prstGeom>
        </p:spPr>
      </p:pic>
      <p:sp>
        <p:nvSpPr>
          <p:cNvPr id="28" name="円弧 27">
            <a:extLst>
              <a:ext uri="{FF2B5EF4-FFF2-40B4-BE49-F238E27FC236}">
                <a16:creationId xmlns:a16="http://schemas.microsoft.com/office/drawing/2014/main" id="{DC9674DB-2AE4-4B41-9FC4-7EB9796F574A}"/>
              </a:ext>
            </a:extLst>
          </p:cNvPr>
          <p:cNvSpPr/>
          <p:nvPr/>
        </p:nvSpPr>
        <p:spPr>
          <a:xfrm>
            <a:off x="4886066" y="1231973"/>
            <a:ext cx="3600000" cy="3600000"/>
          </a:xfrm>
          <a:prstGeom prst="arc">
            <a:avLst>
              <a:gd name="adj1" fmla="val 18558428"/>
              <a:gd name="adj2" fmla="val 3380144"/>
            </a:avLst>
          </a:prstGeom>
          <a:ln w="571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部分円 28">
            <a:extLst>
              <a:ext uri="{FF2B5EF4-FFF2-40B4-BE49-F238E27FC236}">
                <a16:creationId xmlns:a16="http://schemas.microsoft.com/office/drawing/2014/main" id="{0F216C11-6138-4B19-ADFC-475551D21A0E}"/>
              </a:ext>
            </a:extLst>
          </p:cNvPr>
          <p:cNvSpPr/>
          <p:nvPr/>
        </p:nvSpPr>
        <p:spPr>
          <a:xfrm>
            <a:off x="-740608" y="2132058"/>
            <a:ext cx="2160000" cy="1800000"/>
          </a:xfrm>
          <a:prstGeom prst="pie">
            <a:avLst>
              <a:gd name="adj1" fmla="val 19368287"/>
              <a:gd name="adj2" fmla="val 224947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D47C7CCA-5954-4E42-A988-C9C3F30BE995}"/>
              </a:ext>
            </a:extLst>
          </p:cNvPr>
          <p:cNvSpPr txBox="1"/>
          <p:nvPr/>
        </p:nvSpPr>
        <p:spPr>
          <a:xfrm>
            <a:off x="194228" y="2573959"/>
            <a:ext cx="958917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latin typeface="+mn-ea"/>
              </a:rPr>
              <a:t>Fe-core</a:t>
            </a:r>
            <a:endParaRPr kumimoji="1" lang="ja-JP" altLang="en-US" sz="1600" b="1" dirty="0">
              <a:latin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027CA618-81A9-4E0B-A7EC-F1017E8DFF07}"/>
                  </a:ext>
                </a:extLst>
              </p:cNvPr>
              <p:cNvSpPr/>
              <p:nvPr/>
            </p:nvSpPr>
            <p:spPr>
              <a:xfrm>
                <a:off x="194228" y="4506909"/>
                <a:ext cx="5791200" cy="93512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ja-JP" dirty="0">
                    <a:latin typeface="+mn-ea"/>
                  </a:rPr>
                  <a:t>Mass flux at boundary condition </a:t>
                </a:r>
                <a14:m>
                  <m:oMath xmlns:m="http://schemas.openxmlformats.org/officeDocument/2006/math">
                    <m:r>
                      <a:rPr lang="ja-JP" alt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altLang="ja-JP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000" b="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altLang="ja-JP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altLang="ja-JP" sz="2000" b="0" i="1" dirty="0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  <m:t>𝑔𝑟𝑜𝑤</m:t>
                        </m:r>
                      </m:sub>
                    </m:sSub>
                  </m:oMath>
                </a14:m>
                <a:r>
                  <a:rPr lang="en-US" altLang="ja-JP" sz="2000" dirty="0">
                    <a:latin typeface="+mn-ea"/>
                  </a:rPr>
                  <a:t> </a:t>
                </a:r>
              </a:p>
              <a:p>
                <a:pPr lvl="0">
                  <a:lnSpc>
                    <a:spcPct val="120000"/>
                  </a:lnSpc>
                </a:pPr>
                <a:r>
                  <a:rPr lang="en-US" altLang="ja-JP" dirty="0">
                    <a:latin typeface="+mn-ea"/>
                  </a:rPr>
                  <a:t>Energy flux at boundary condition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000" b="0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en-US" altLang="ja-JP" sz="2000" i="1" dirty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altLang="ja-JP" sz="20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sz="2000" i="1" dirty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altLang="ja-JP" sz="2000" i="1" dirty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ja-JP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ja-JP" sz="2000" i="1" dirty="0">
                            <a:latin typeface="Cambria Math" panose="02040503050406030204" pitchFamily="18" charset="0"/>
                          </a:rPr>
                          <m:t>𝑔𝑟𝑜𝑤</m:t>
                        </m:r>
                      </m:sub>
                    </m:sSub>
                  </m:oMath>
                </a14:m>
                <a:r>
                  <a:rPr lang="en-US" altLang="ja-JP" sz="2000" dirty="0">
                    <a:latin typeface="+mn-ea"/>
                  </a:rPr>
                  <a:t> </a:t>
                </a:r>
              </a:p>
            </p:txBody>
          </p:sp>
        </mc:Choice>
        <mc:Fallback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027CA618-81A9-4E0B-A7EC-F1017E8DFF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28" y="4506909"/>
                <a:ext cx="5791200" cy="935128"/>
              </a:xfrm>
              <a:prstGeom prst="rect">
                <a:avLst/>
              </a:prstGeom>
              <a:blipFill>
                <a:blip r:embed="rId3"/>
                <a:stretch>
                  <a:fillRect l="-947" b="-51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12A8E16-7A57-4BD8-972D-41241586FB0C}"/>
              </a:ext>
            </a:extLst>
          </p:cNvPr>
          <p:cNvSpPr/>
          <p:nvPr/>
        </p:nvSpPr>
        <p:spPr>
          <a:xfrm>
            <a:off x="0" y="226600"/>
            <a:ext cx="9165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ja-JP" altLang="en-US" sz="3200" u="sng" dirty="0">
                <a:latin typeface="游ゴシック" panose="020B0400000000000000" pitchFamily="50" charset="-128"/>
              </a:rPr>
              <a:t>本研究：１次元流体・元素合成計算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4B890157-44E8-48A8-B8FB-CCBD7578291B}"/>
                  </a:ext>
                </a:extLst>
              </p:cNvPr>
              <p:cNvSpPr/>
              <p:nvPr/>
            </p:nvSpPr>
            <p:spPr>
              <a:xfrm>
                <a:off x="2539059" y="2034807"/>
                <a:ext cx="6090161" cy="18972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3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ja-JP" u="sng" dirty="0">
                    <a:latin typeface="+mn-ea"/>
                  </a:rPr>
                  <a:t>Hydrodynamics : Newtonian</a:t>
                </a:r>
              </a:p>
              <a:p>
                <a:pPr marL="342900" indent="-342900">
                  <a:lnSpc>
                    <a:spcPct val="13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ja-JP" u="sng" dirty="0">
                    <a:latin typeface="+mn-ea"/>
                  </a:rPr>
                  <a:t>Gravity : Point mass</a:t>
                </a:r>
              </a:p>
              <a:p>
                <a:pPr marL="342900" indent="-342900">
                  <a:lnSpc>
                    <a:spcPct val="13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ja-JP" u="sng" dirty="0" err="1">
                    <a:latin typeface="+mn-ea"/>
                  </a:rPr>
                  <a:t>EoS</a:t>
                </a:r>
                <a:r>
                  <a:rPr lang="en-US" altLang="ja-JP" u="sng" dirty="0">
                    <a:latin typeface="+mn-ea"/>
                  </a:rPr>
                  <a:t> : Helmholtz</a:t>
                </a:r>
                <a:r>
                  <a:rPr lang="ja-JP" altLang="en-US" dirty="0">
                    <a:latin typeface="+mn-ea"/>
                  </a:rPr>
                  <a:t>（</a:t>
                </a:r>
                <a:r>
                  <a:rPr lang="en-US" altLang="ja-JP" dirty="0">
                    <a:latin typeface="+mn-ea"/>
                  </a:rPr>
                  <a:t> Degenerate, radiation, ideal gas pressure · relativistic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US" altLang="ja-JP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dirty="0">
                    <a:latin typeface="+mn-ea"/>
                  </a:rPr>
                  <a:t>）</a:t>
                </a:r>
                <a:endParaRPr lang="en-US" altLang="ja-JP" dirty="0">
                  <a:latin typeface="+mn-ea"/>
                </a:endParaRPr>
              </a:p>
              <a:p>
                <a:pPr marL="342900" indent="-342900">
                  <a:lnSpc>
                    <a:spcPct val="13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ja-JP" u="sng" dirty="0">
                    <a:latin typeface="+mn-ea"/>
                  </a:rPr>
                  <a:t>Nuclear</a:t>
                </a:r>
                <a:r>
                  <a:rPr lang="ja-JP" altLang="en-US" u="sng" dirty="0">
                    <a:latin typeface="+mn-ea"/>
                  </a:rPr>
                  <a:t> </a:t>
                </a:r>
                <a:r>
                  <a:rPr lang="en-US" altLang="ja-JP" u="sng" dirty="0">
                    <a:latin typeface="+mn-ea"/>
                  </a:rPr>
                  <a:t>Burning :</a:t>
                </a:r>
                <a:r>
                  <a:rPr lang="ja-JP" altLang="en-US" u="sng" dirty="0">
                    <a:latin typeface="+mn-ea"/>
                  </a:rPr>
                  <a:t> </a:t>
                </a:r>
                <a:r>
                  <a:rPr lang="en-US" altLang="ja-JP" u="sng" dirty="0">
                    <a:latin typeface="+mn-ea"/>
                  </a:rPr>
                  <a:t>19-isotope </a:t>
                </a:r>
                <a14:m>
                  <m:oMath xmlns:m="http://schemas.openxmlformats.org/officeDocument/2006/math">
                    <m:r>
                      <a:rPr lang="en-US" altLang="ja-JP" i="1" u="sng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ja-JP" u="sng" dirty="0">
                    <a:latin typeface="+mn-ea"/>
                  </a:rPr>
                  <a:t>-reaction network</a:t>
                </a:r>
              </a:p>
            </p:txBody>
          </p:sp>
        </mc:Choice>
        <mc:Fallback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4B890157-44E8-48A8-B8FB-CCBD757829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9059" y="2034807"/>
                <a:ext cx="6090161" cy="1897251"/>
              </a:xfrm>
              <a:prstGeom prst="rect">
                <a:avLst/>
              </a:prstGeom>
              <a:blipFill>
                <a:blip r:embed="rId4"/>
                <a:stretch>
                  <a:fillRect l="-701" b="-32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25DDF9C-CD27-4FB7-8F7C-E12379935644}"/>
              </a:ext>
            </a:extLst>
          </p:cNvPr>
          <p:cNvSpPr/>
          <p:nvPr/>
        </p:nvSpPr>
        <p:spPr>
          <a:xfrm>
            <a:off x="0" y="1589200"/>
            <a:ext cx="1527982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kumimoji="1" lang="en-US" altLang="ja-JP" sz="2400" b="1" dirty="0">
                <a:latin typeface="+mn-ea"/>
              </a:rPr>
              <a:t>Setup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8FE9D5F-3576-4DA4-8080-4F4A8EE1413A}"/>
              </a:ext>
            </a:extLst>
          </p:cNvPr>
          <p:cNvSpPr/>
          <p:nvPr/>
        </p:nvSpPr>
        <p:spPr>
          <a:xfrm>
            <a:off x="0" y="1085295"/>
            <a:ext cx="3858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u"/>
            </a:pPr>
            <a:r>
              <a:rPr lang="en-US" altLang="ja-JP" sz="2400" b="1" dirty="0">
                <a:solidFill>
                  <a:prstClr val="black"/>
                </a:solidFill>
                <a:latin typeface="+mn-ea"/>
              </a:rPr>
              <a:t>open</a:t>
            </a:r>
            <a:r>
              <a:rPr lang="ja-JP" altLang="en-US" sz="2400" b="1" dirty="0">
                <a:solidFill>
                  <a:prstClr val="black"/>
                </a:solidFill>
                <a:latin typeface="+mn-ea"/>
              </a:rPr>
              <a:t> </a:t>
            </a:r>
            <a:r>
              <a:rPr lang="en-US" altLang="ja-JP" sz="2400" b="1" dirty="0">
                <a:solidFill>
                  <a:prstClr val="black"/>
                </a:solidFill>
                <a:latin typeface="+mn-ea"/>
              </a:rPr>
              <a:t>code</a:t>
            </a:r>
            <a:r>
              <a:rPr lang="ja-JP" altLang="en-US" sz="2400" b="1" dirty="0">
                <a:solidFill>
                  <a:prstClr val="black"/>
                </a:solidFill>
                <a:latin typeface="+mn-ea"/>
              </a:rPr>
              <a:t>「</a:t>
            </a:r>
            <a:r>
              <a:rPr lang="en-US" altLang="ja-JP" sz="2400" b="1" dirty="0">
                <a:solidFill>
                  <a:prstClr val="black"/>
                </a:solidFill>
                <a:latin typeface="+mn-ea"/>
              </a:rPr>
              <a:t>FLASH</a:t>
            </a:r>
            <a:r>
              <a:rPr lang="ja-JP" altLang="en-US" sz="2400" b="1" dirty="0">
                <a:solidFill>
                  <a:prstClr val="black"/>
                </a:solidFill>
                <a:latin typeface="+mn-ea"/>
              </a:rPr>
              <a:t>」</a:t>
            </a:r>
            <a:endParaRPr lang="en-US" altLang="ja-JP" sz="2400" b="1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4" name="矢印: 右 3">
            <a:extLst>
              <a:ext uri="{FF2B5EF4-FFF2-40B4-BE49-F238E27FC236}">
                <a16:creationId xmlns:a16="http://schemas.microsoft.com/office/drawing/2014/main" id="{4A4B5B1E-DC60-4F17-BAC1-42172016EDDF}"/>
              </a:ext>
            </a:extLst>
          </p:cNvPr>
          <p:cNvSpPr/>
          <p:nvPr/>
        </p:nvSpPr>
        <p:spPr>
          <a:xfrm>
            <a:off x="1147250" y="2686015"/>
            <a:ext cx="708137" cy="698233"/>
          </a:xfrm>
          <a:prstGeom prst="rightArrow">
            <a:avLst>
              <a:gd name="adj1" fmla="val 50000"/>
              <a:gd name="adj2" fmla="val 42724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479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70AD698-98E3-41C9-8830-21BDE45ED316}"/>
              </a:ext>
            </a:extLst>
          </p:cNvPr>
          <p:cNvSpPr/>
          <p:nvPr/>
        </p:nvSpPr>
        <p:spPr>
          <a:xfrm>
            <a:off x="0" y="0"/>
            <a:ext cx="9144000" cy="901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kumimoji="1" lang="ja-JP" altLang="en-US" sz="3200" u="sng" dirty="0">
                <a:solidFill>
                  <a:schemeClr val="tx1"/>
                </a:solidFill>
                <a:latin typeface="+mn-ea"/>
              </a:rPr>
              <a:t>結果：</a:t>
            </a:r>
            <a:r>
              <a:rPr kumimoji="1" lang="en-US" altLang="ja-JP" sz="3200" u="sng" dirty="0">
                <a:solidFill>
                  <a:schemeClr val="tx1"/>
                </a:solidFill>
                <a:latin typeface="+mn-ea"/>
              </a:rPr>
              <a:t>position of mass cut</a:t>
            </a:r>
            <a:endParaRPr kumimoji="1" lang="ja-JP" altLang="en-US" sz="3200" u="sng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7EA145B-5348-4DB6-884B-F3C8AC5F5726}"/>
              </a:ext>
            </a:extLst>
          </p:cNvPr>
          <p:cNvSpPr txBox="1"/>
          <p:nvPr/>
        </p:nvSpPr>
        <p:spPr>
          <a:xfrm>
            <a:off x="1" y="976661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kumimoji="1" lang="en-US" altLang="ja-JP" sz="2200" b="1" dirty="0">
                <a:latin typeface="+mn-ea"/>
              </a:rPr>
              <a:t>fall back effect</a:t>
            </a:r>
            <a:r>
              <a:rPr kumimoji="1" lang="en-US" altLang="ja-JP" sz="2200" dirty="0">
                <a:latin typeface="+mn-ea"/>
              </a:rPr>
              <a:t>; a part of the ejecta falls into the central object.</a:t>
            </a:r>
          </a:p>
        </p:txBody>
      </p:sp>
      <p:sp>
        <p:nvSpPr>
          <p:cNvPr id="6" name="吹き出し: 四角形 5">
            <a:extLst>
              <a:ext uri="{FF2B5EF4-FFF2-40B4-BE49-F238E27FC236}">
                <a16:creationId xmlns:a16="http://schemas.microsoft.com/office/drawing/2014/main" id="{B3E937E5-D6FD-4D28-8242-4D53FEAB90DE}"/>
              </a:ext>
            </a:extLst>
          </p:cNvPr>
          <p:cNvSpPr/>
          <p:nvPr/>
        </p:nvSpPr>
        <p:spPr>
          <a:xfrm>
            <a:off x="106533" y="4967864"/>
            <a:ext cx="2432665" cy="419215"/>
          </a:xfrm>
          <a:prstGeom prst="wedgeRectCallout">
            <a:avLst>
              <a:gd name="adj1" fmla="val -23186"/>
              <a:gd name="adj2" fmla="val -14124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latin typeface="+mj-ea"/>
                <a:ea typeface="+mj-ea"/>
              </a:rPr>
              <a:t>Neutron excess!!</a:t>
            </a:r>
            <a:endParaRPr kumimoji="1" lang="ja-JP" altLang="en-US" sz="2400" dirty="0">
              <a:latin typeface="+mj-ea"/>
              <a:ea typeface="+mj-ea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4F8062D-8D89-44BD-BF2F-DF4CA9D37181}"/>
              </a:ext>
            </a:extLst>
          </p:cNvPr>
          <p:cNvSpPr txBox="1"/>
          <p:nvPr/>
        </p:nvSpPr>
        <p:spPr>
          <a:xfrm>
            <a:off x="5374351" y="1931314"/>
            <a:ext cx="37696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>
                <a:latin typeface="+mn-ea"/>
              </a:rPr>
              <a:t>How to decide?</a:t>
            </a:r>
          </a:p>
          <a:p>
            <a:r>
              <a:rPr kumimoji="1" lang="ja-JP" altLang="en-US" sz="2200" dirty="0">
                <a:latin typeface="+mn-ea"/>
              </a:rPr>
              <a:t>→ </a:t>
            </a:r>
            <a:r>
              <a:rPr kumimoji="1" lang="en-US" altLang="ja-JP" sz="2200" dirty="0">
                <a:latin typeface="+mn-ea"/>
              </a:rPr>
              <a:t>58Ni/56Ni≈Ni/Fe ratio matches solar abundance.</a:t>
            </a: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1B852BED-6055-47C1-8CD7-DA3F0F575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2656"/>
            <a:ext cx="4304578" cy="3173308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8DDC69A0-F7CD-4FCF-B394-77946567D9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5" t="63604" r="33441" b="6487"/>
          <a:stretch/>
        </p:blipFill>
        <p:spPr>
          <a:xfrm>
            <a:off x="4435606" y="3244430"/>
            <a:ext cx="4535776" cy="344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848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5BF0C44-BBE8-4CD7-8280-E367953B0E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7" t="63405" r="34062" b="5891"/>
          <a:stretch/>
        </p:blipFill>
        <p:spPr>
          <a:xfrm>
            <a:off x="426827" y="718651"/>
            <a:ext cx="4944067" cy="3758610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EB4454FA-A374-4147-B7D3-C1042C2337A2}"/>
              </a:ext>
            </a:extLst>
          </p:cNvPr>
          <p:cNvSpPr/>
          <p:nvPr/>
        </p:nvSpPr>
        <p:spPr>
          <a:xfrm>
            <a:off x="426827" y="4260044"/>
            <a:ext cx="1260000" cy="648000"/>
          </a:xfrm>
          <a:prstGeom prst="roundRect">
            <a:avLst>
              <a:gd name="adj" fmla="val 1327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kumimoji="1" lang="en-US" altLang="ja-JP" dirty="0">
                <a:latin typeface="+mn-ea"/>
              </a:rPr>
              <a:t>Instant explosion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9856DD92-DF93-47F5-8E9A-923A0F4FF41D}"/>
              </a:ext>
            </a:extLst>
          </p:cNvPr>
          <p:cNvSpPr/>
          <p:nvPr/>
        </p:nvSpPr>
        <p:spPr>
          <a:xfrm>
            <a:off x="1800649" y="4403324"/>
            <a:ext cx="2756837" cy="361440"/>
          </a:xfrm>
          <a:prstGeom prst="rightArrow">
            <a:avLst>
              <a:gd name="adj1" fmla="val 45979"/>
              <a:gd name="adj2" fmla="val 10901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F2B7AD57-67AA-42A9-9D4B-CFF72F2A61FC}"/>
              </a:ext>
            </a:extLst>
          </p:cNvPr>
          <p:cNvSpPr/>
          <p:nvPr/>
        </p:nvSpPr>
        <p:spPr>
          <a:xfrm>
            <a:off x="4642658" y="4260044"/>
            <a:ext cx="1404000" cy="648000"/>
          </a:xfrm>
          <a:prstGeom prst="roundRect">
            <a:avLst>
              <a:gd name="adj" fmla="val 1327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kumimoji="1" lang="en-US" altLang="ja-JP" dirty="0">
                <a:latin typeface="+mn-ea"/>
              </a:rPr>
              <a:t>long time explosion</a:t>
            </a:r>
            <a:endParaRPr kumimoji="1" lang="ja-JP" altLang="en-US" dirty="0">
              <a:latin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吹き出し: 四角形 8">
                <a:extLst>
                  <a:ext uri="{FF2B5EF4-FFF2-40B4-BE49-F238E27FC236}">
                    <a16:creationId xmlns:a16="http://schemas.microsoft.com/office/drawing/2014/main" id="{BA166CF0-58BB-46FA-BE33-C35DC8E41D4A}"/>
                  </a:ext>
                </a:extLst>
              </p:cNvPr>
              <p:cNvSpPr/>
              <p:nvPr/>
            </p:nvSpPr>
            <p:spPr>
              <a:xfrm>
                <a:off x="5484951" y="1594104"/>
                <a:ext cx="3232222" cy="1515290"/>
              </a:xfrm>
              <a:prstGeom prst="wedgeRectCallout">
                <a:avLst>
                  <a:gd name="adj1" fmla="val -60843"/>
                  <a:gd name="adj2" fmla="val -11638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lnSpc>
                    <a:spcPct val="130000"/>
                  </a:lnSpc>
                </a:pPr>
                <a:r>
                  <a:rPr lang="en-US" altLang="ja-JP" sz="2000" b="1" u="sng" dirty="0">
                    <a:solidFill>
                      <a:prstClr val="black"/>
                    </a:solidFill>
                    <a:latin typeface="+mn-ea"/>
                  </a:rPr>
                  <a:t>grey  line</a:t>
                </a:r>
                <a14:m>
                  <m:oMath xmlns:m="http://schemas.openxmlformats.org/officeDocument/2006/math">
                    <m:r>
                      <a:rPr lang="en-US" altLang="ja-JP" sz="2000" b="1" u="sng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b="1" u="sng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ja-JP" sz="2000" b="1" u="sng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sz="2000" b="1" u="sng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𝟎𝟕</m:t>
                    </m:r>
                    <m:sSub>
                      <m:sSubPr>
                        <m:ctrlPr>
                          <a:rPr lang="ja-JP" altLang="en-US" sz="2000" b="1" i="1" u="sng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000" b="1" i="1" u="sng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ja-JP" altLang="en-US" sz="2000" b="1" i="1" u="sng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  <m:r>
                      <a:rPr lang="ja-JP" altLang="en-US" sz="2000" b="1" i="1" u="sng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000" b="1" u="sng" dirty="0">
                    <a:solidFill>
                      <a:prstClr val="black"/>
                    </a:solidFill>
                    <a:latin typeface="+mn-ea"/>
                  </a:rPr>
                  <a:t>; </a:t>
                </a:r>
              </a:p>
              <a:p>
                <a:pPr lvl="0">
                  <a:lnSpc>
                    <a:spcPct val="130000"/>
                  </a:lnSpc>
                </a:pPr>
                <a:r>
                  <a:rPr lang="en-US" altLang="ja-JP" dirty="0">
                    <a:solidFill>
                      <a:prstClr val="black"/>
                    </a:solidFill>
                    <a:latin typeface="+mn-ea"/>
                  </a:rPr>
                  <a:t>M(</a:t>
                </a:r>
                <a:r>
                  <a:rPr lang="ja-JP" altLang="en-US" dirty="0">
                    <a:solidFill>
                      <a:prstClr val="black"/>
                    </a:solidFill>
                    <a:latin typeface="+mn-ea"/>
                  </a:rPr>
                  <a:t>56Ni</a:t>
                </a:r>
                <a:r>
                  <a:rPr lang="en-US" altLang="ja-JP" dirty="0">
                    <a:solidFill>
                      <a:prstClr val="black"/>
                    </a:solidFill>
                    <a:latin typeface="+mn-ea"/>
                  </a:rPr>
                  <a:t>)</a:t>
                </a:r>
                <a:r>
                  <a:rPr lang="ja-JP" altLang="en-US" dirty="0">
                    <a:solidFill>
                      <a:prstClr val="black"/>
                    </a:solidFill>
                    <a:latin typeface="+mn-ea"/>
                  </a:rPr>
                  <a:t> of typical SNe</a:t>
                </a:r>
                <a:endParaRPr lang="en-US" altLang="ja-JP" dirty="0">
                  <a:solidFill>
                    <a:prstClr val="black"/>
                  </a:solidFill>
                  <a:latin typeface="+mn-ea"/>
                </a:endParaRPr>
              </a:p>
              <a:p>
                <a:pPr lvl="0">
                  <a:lnSpc>
                    <a:spcPct val="130000"/>
                  </a:lnSpc>
                </a:pPr>
                <a:r>
                  <a:rPr lang="ja-JP" altLang="en-US" dirty="0">
                    <a:solidFill>
                      <a:prstClr val="black"/>
                    </a:solidFill>
                    <a:latin typeface="+mn-ea"/>
                  </a:rPr>
                  <a:t>(eg. 1987 A, 1993 J, 2002 ap)</a:t>
                </a:r>
              </a:p>
            </p:txBody>
          </p:sp>
        </mc:Choice>
        <mc:Fallback>
          <p:sp>
            <p:nvSpPr>
              <p:cNvPr id="9" name="吹き出し: 四角形 8">
                <a:extLst>
                  <a:ext uri="{FF2B5EF4-FFF2-40B4-BE49-F238E27FC236}">
                    <a16:creationId xmlns:a16="http://schemas.microsoft.com/office/drawing/2014/main" id="{BA166CF0-58BB-46FA-BE33-C35DC8E41D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4951" y="1594104"/>
                <a:ext cx="3232222" cy="1515290"/>
              </a:xfrm>
              <a:prstGeom prst="wedgeRectCallout">
                <a:avLst>
                  <a:gd name="adj1" fmla="val -60843"/>
                  <a:gd name="adj2" fmla="val -11638"/>
                </a:avLst>
              </a:prstGeom>
              <a:blipFill>
                <a:blip r:embed="rId3"/>
                <a:stretch>
                  <a:fillRect r="-5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721ED355-BBE1-4B01-90C3-F5EA65661F2E}"/>
                  </a:ext>
                </a:extLst>
              </p:cNvPr>
              <p:cNvSpPr/>
              <p:nvPr/>
            </p:nvSpPr>
            <p:spPr>
              <a:xfrm>
                <a:off x="-14514" y="5136724"/>
                <a:ext cx="9144000" cy="11642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ü"/>
                </a:pPr>
                <a:r>
                  <a:rPr lang="en-US" altLang="ja-JP" sz="2200" dirty="0">
                    <a:latin typeface="+mn-ea"/>
                  </a:rPr>
                  <a:t>Even though we assume</a:t>
                </a:r>
                <a:r>
                  <a:rPr lang="ja-JP" altLang="en-US" sz="2200" dirty="0">
                    <a:latin typeface="+mn-ea"/>
                  </a:rPr>
                  <a:t> </a:t>
                </a:r>
                <a:r>
                  <a:rPr lang="en-US" altLang="ja-JP" sz="2200" dirty="0">
                    <a:latin typeface="+mn-ea"/>
                  </a:rPr>
                  <a:t>“extremely too much” ejecta model (w/o fall back),  </a:t>
                </a:r>
                <a:r>
                  <a:rPr lang="en-US" altLang="ja-JP" sz="2200" b="1" dirty="0">
                    <a:latin typeface="+mn-ea"/>
                  </a:rPr>
                  <a:t>long-time </a:t>
                </a:r>
                <a:r>
                  <a:rPr lang="en-US" altLang="ja-JP" sz="2200" b="1" dirty="0">
                    <a:solidFill>
                      <a:prstClr val="black"/>
                    </a:solidFill>
                    <a:latin typeface="+mn-ea"/>
                  </a:rPr>
                  <a:t>explosion dynamics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200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2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2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altLang="ja-JP" sz="22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𝒈𝒓𝒐𝒘</m:t>
                            </m:r>
                          </m:sub>
                        </m:sSub>
                        <m:r>
                          <a:rPr lang="en-US" altLang="ja-JP" sz="22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≧</m:t>
                        </m:r>
                        <m:r>
                          <a:rPr lang="en-US" altLang="ja-JP" sz="22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𝟐𝟎𝟎</m:t>
                        </m:r>
                        <m:r>
                          <a:rPr lang="en-US" altLang="ja-JP" sz="2200" b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200" b="1" i="1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𝐦𝐬</m:t>
                        </m:r>
                      </m:e>
                    </m:d>
                  </m:oMath>
                </a14:m>
                <a:r>
                  <a:rPr lang="en-US" altLang="ja-JP" sz="2200" b="1" dirty="0">
                    <a:solidFill>
                      <a:prstClr val="black"/>
                    </a:solidFill>
                    <a:latin typeface="+mn-ea"/>
                  </a:rPr>
                  <a:t> is negative to reproduce </a:t>
                </a:r>
                <a:r>
                  <a:rPr lang="en-US" altLang="ja-JP" sz="2200" b="1" dirty="0">
                    <a:latin typeface="+mn-ea"/>
                  </a:rPr>
                  <a:t>observed</a:t>
                </a:r>
                <a:r>
                  <a:rPr lang="en-US" altLang="ja-JP" sz="2200" b="1" dirty="0">
                    <a:solidFill>
                      <a:prstClr val="black"/>
                    </a:solidFill>
                    <a:latin typeface="+mn-ea"/>
                  </a:rPr>
                  <a:t> typical-</a:t>
                </a:r>
                <a:r>
                  <a:rPr lang="en-US" altLang="ja-JP" sz="2200" b="1" dirty="0" err="1">
                    <a:solidFill>
                      <a:prstClr val="black"/>
                    </a:solidFill>
                    <a:latin typeface="+mn-ea"/>
                  </a:rPr>
                  <a:t>SNe</a:t>
                </a:r>
                <a:r>
                  <a:rPr lang="en-US" altLang="ja-JP" sz="2200" b="1" dirty="0">
                    <a:solidFill>
                      <a:prstClr val="black"/>
                    </a:solidFill>
                    <a:latin typeface="+mn-ea"/>
                  </a:rPr>
                  <a:t>.</a:t>
                </a:r>
              </a:p>
            </p:txBody>
          </p:sp>
        </mc:Choice>
        <mc:Fallback xmlns="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721ED355-BBE1-4B01-90C3-F5EA65661F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514" y="5136724"/>
                <a:ext cx="9144000" cy="1164293"/>
              </a:xfrm>
              <a:prstGeom prst="rect">
                <a:avLst/>
              </a:prstGeom>
              <a:blipFill>
                <a:blip r:embed="rId4"/>
                <a:stretch>
                  <a:fillRect l="-733" t="-3665" b="-94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3396B37-9D62-42AD-9DFE-5B109061D14A}"/>
              </a:ext>
            </a:extLst>
          </p:cNvPr>
          <p:cNvSpPr/>
          <p:nvPr/>
        </p:nvSpPr>
        <p:spPr>
          <a:xfrm>
            <a:off x="14514" y="113793"/>
            <a:ext cx="91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3600" u="sng" dirty="0">
                <a:latin typeface="+mn-ea"/>
              </a:rPr>
              <a:t>3-1. 56Ni,</a:t>
            </a:r>
            <a:r>
              <a:rPr kumimoji="1" lang="ja-JP" altLang="en-US" sz="3600" u="sng" dirty="0">
                <a:latin typeface="+mn-ea"/>
              </a:rPr>
              <a:t> </a:t>
            </a:r>
            <a:r>
              <a:rPr kumimoji="1" lang="en-US" altLang="ja-JP" sz="3600" u="sng" dirty="0">
                <a:latin typeface="+mn-ea"/>
              </a:rPr>
              <a:t>compare</a:t>
            </a:r>
            <a:r>
              <a:rPr kumimoji="1" lang="ja-JP" altLang="en-US" sz="3600" u="sng" dirty="0">
                <a:latin typeface="+mn-ea"/>
              </a:rPr>
              <a:t> </a:t>
            </a:r>
            <a:r>
              <a:rPr kumimoji="1" lang="en-US" altLang="ja-JP" sz="3600" u="sng" dirty="0">
                <a:latin typeface="+mn-ea"/>
              </a:rPr>
              <a:t>to</a:t>
            </a:r>
            <a:r>
              <a:rPr kumimoji="1" lang="ja-JP" altLang="en-US" sz="3600" u="sng" dirty="0">
                <a:latin typeface="+mn-ea"/>
              </a:rPr>
              <a:t> </a:t>
            </a:r>
            <a:r>
              <a:rPr kumimoji="1" lang="en-US" altLang="ja-JP" sz="3600" u="sng" dirty="0">
                <a:latin typeface="+mn-ea"/>
              </a:rPr>
              <a:t>typical</a:t>
            </a:r>
            <a:r>
              <a:rPr kumimoji="1" lang="ja-JP" altLang="en-US" sz="3600" u="sng" dirty="0">
                <a:latin typeface="+mn-ea"/>
              </a:rPr>
              <a:t> </a:t>
            </a:r>
            <a:r>
              <a:rPr kumimoji="1" lang="en-US" altLang="ja-JP" sz="3600" u="sng" dirty="0" err="1">
                <a:latin typeface="+mn-ea"/>
              </a:rPr>
              <a:t>SNe</a:t>
            </a:r>
            <a:endParaRPr kumimoji="1" lang="ja-JP" altLang="en-US" sz="3600" u="sng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51254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33012" y="2317652"/>
            <a:ext cx="9144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200" dirty="0">
                <a:latin typeface="+mn-ea"/>
              </a:rPr>
              <a:t>It is caused by a decrease in Peak temperature at central</a:t>
            </a:r>
            <a:r>
              <a:rPr lang="ja-JP" altLang="en-US" sz="2200" dirty="0">
                <a:latin typeface="+mn-ea"/>
              </a:rPr>
              <a:t> </a:t>
            </a:r>
            <a:r>
              <a:rPr lang="en-US" altLang="ja-JP" sz="2200" dirty="0">
                <a:latin typeface="+mn-ea"/>
              </a:rPr>
              <a:t>region.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正方形/長方形 18"/>
              <p:cNvSpPr/>
              <p:nvPr/>
            </p:nvSpPr>
            <p:spPr>
              <a:xfrm>
                <a:off x="6335075" y="3954527"/>
                <a:ext cx="2652171" cy="418372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𝑔𝑟𝑜𝑤</m:t>
                          </m:r>
                        </m:sub>
                      </m:sSub>
                      <m:r>
                        <a:rPr kumimoji="1"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ja-JP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ms</m:t>
                          </m:r>
                        </m:e>
                      </m:d>
                    </m:oMath>
                  </m:oMathPara>
                </a14:m>
                <a:endParaRPr kumimoji="1" lang="ja-JP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正方形/長方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075" y="3954527"/>
                <a:ext cx="2652171" cy="418372"/>
              </a:xfrm>
              <a:prstGeom prst="rect">
                <a:avLst/>
              </a:prstGeom>
              <a:blipFill>
                <a:blip r:embed="rId2"/>
                <a:stretch>
                  <a:fillRect b="-1714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/>
              <p:cNvSpPr/>
              <p:nvPr/>
            </p:nvSpPr>
            <p:spPr>
              <a:xfrm>
                <a:off x="6335075" y="4715089"/>
                <a:ext cx="2652171" cy="418372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𝑔𝑟𝑜𝑤</m:t>
                          </m:r>
                        </m:sub>
                      </m:sSub>
                      <m:r>
                        <a:rPr kumimoji="1" lang="en-US" altLang="ja-JP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=200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ja-JP" sz="2400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ms</m:t>
                          </m:r>
                        </m:e>
                      </m:d>
                    </m:oMath>
                  </m:oMathPara>
                </a14:m>
                <a:endParaRPr kumimoji="1" lang="ja-JP" altLang="en-US" sz="24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正方形/長方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075" y="4715089"/>
                <a:ext cx="2652171" cy="418372"/>
              </a:xfrm>
              <a:prstGeom prst="rect">
                <a:avLst/>
              </a:prstGeom>
              <a:blipFill>
                <a:blip r:embed="rId3"/>
                <a:stretch>
                  <a:fillRect b="-16901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D348380-5DE2-4222-963A-2E4A4432DF8E}"/>
              </a:ext>
            </a:extLst>
          </p:cNvPr>
          <p:cNvSpPr/>
          <p:nvPr/>
        </p:nvSpPr>
        <p:spPr>
          <a:xfrm>
            <a:off x="0" y="0"/>
            <a:ext cx="9144000" cy="901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kumimoji="1" lang="ja-JP" altLang="en-US" sz="4000" u="sng" dirty="0">
                <a:solidFill>
                  <a:schemeClr val="tx1"/>
                </a:solidFill>
                <a:latin typeface="+mn-ea"/>
              </a:rPr>
              <a:t>結果と考察</a:t>
            </a:r>
            <a:endParaRPr kumimoji="1" lang="ja-JP" altLang="en-US" sz="3200" u="sng" dirty="0">
              <a:solidFill>
                <a:schemeClr val="tx1"/>
              </a:solidFill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DFE8C9B0-29DB-44BE-A7A1-D2B21E11955E}"/>
                  </a:ext>
                </a:extLst>
              </p:cNvPr>
              <p:cNvSpPr/>
              <p:nvPr/>
            </p:nvSpPr>
            <p:spPr>
              <a:xfrm>
                <a:off x="242625" y="1064451"/>
                <a:ext cx="8259137" cy="12517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altLang="ja-JP" sz="3600" dirty="0">
                    <a:solidFill>
                      <a:prstClr val="black"/>
                    </a:solidFill>
                    <a:latin typeface="+mn-ea"/>
                    <a:cs typeface="Times New Roman" panose="02020603050405020304" pitchFamily="18" charset="0"/>
                  </a:rPr>
                  <a:t>The production amount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kumimoji="1" lang="en-US" altLang="ja-JP" sz="3600" i="1" dirty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kumimoji="1" lang="en-US" altLang="ja-JP" sz="3600" dirty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kumimoji="1" lang="en-US" altLang="ja-JP" sz="3600" dirty="0">
                            <a:latin typeface="Cambria Math" panose="02040503050406030204" pitchFamily="18" charset="0"/>
                          </a:rPr>
                          <m:t>56</m:t>
                        </m:r>
                      </m:sup>
                      <m:e>
                        <m:r>
                          <m:rPr>
                            <m:sty m:val="p"/>
                          </m:rPr>
                          <a:rPr kumimoji="1" lang="en-US" altLang="ja-JP" sz="3600" dirty="0">
                            <a:latin typeface="Cambria Math" panose="02040503050406030204" pitchFamily="18" charset="0"/>
                          </a:rPr>
                          <m:t>Ni</m:t>
                        </m:r>
                      </m:e>
                    </m:sPre>
                  </m:oMath>
                </a14:m>
                <a:r>
                  <a:rPr lang="en-US" altLang="ja-JP" sz="3600" dirty="0">
                    <a:solidFill>
                      <a:prstClr val="black"/>
                    </a:solidFill>
                    <a:latin typeface="+mn-ea"/>
                    <a:cs typeface="Times New Roman" panose="02020603050405020304" pitchFamily="18" charset="0"/>
                  </a:rPr>
                  <a:t> shows a negative correlation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3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ja-JP" sz="3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𝑔𝑟𝑜𝑤</m:t>
                        </m:r>
                      </m:sub>
                    </m:sSub>
                  </m:oMath>
                </a14:m>
                <a:endParaRPr lang="en-US" altLang="ja-JP" sz="3600" dirty="0">
                  <a:solidFill>
                    <a:prstClr val="black"/>
                  </a:solidFill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DFE8C9B0-29DB-44BE-A7A1-D2B21E1195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25" y="1064451"/>
                <a:ext cx="8259137" cy="1251753"/>
              </a:xfrm>
              <a:prstGeom prst="rect">
                <a:avLst/>
              </a:prstGeom>
              <a:blipFill>
                <a:blip r:embed="rId4"/>
                <a:stretch>
                  <a:fillRect l="-2288" t="-6829" r="-1919" b="-151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図 9">
            <a:extLst>
              <a:ext uri="{FF2B5EF4-FFF2-40B4-BE49-F238E27FC236}">
                <a16:creationId xmlns:a16="http://schemas.microsoft.com/office/drawing/2014/main" id="{6456BA62-D0BD-4B66-9131-333BD29EEB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2" y="3047221"/>
            <a:ext cx="6302063" cy="38107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F5F9A854-521B-4835-BB3F-D4A70C41D791}"/>
                  </a:ext>
                </a:extLst>
              </p:cNvPr>
              <p:cNvSpPr/>
              <p:nvPr/>
            </p:nvSpPr>
            <p:spPr>
              <a:xfrm>
                <a:off x="6335075" y="5475651"/>
                <a:ext cx="2652171" cy="41837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𝑔𝑟𝑜𝑤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=400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ja-JP" sz="2400" b="0" i="0" smtClean="0">
                              <a:latin typeface="Cambria Math" panose="02040503050406030204" pitchFamily="18" charset="0"/>
                            </a:rPr>
                            <m:t>ms</m:t>
                          </m:r>
                        </m:e>
                      </m:d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F5F9A854-521B-4835-BB3F-D4A70C41D7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075" y="5475651"/>
                <a:ext cx="2652171" cy="418372"/>
              </a:xfrm>
              <a:prstGeom prst="rect">
                <a:avLst/>
              </a:prstGeom>
              <a:blipFill>
                <a:blip r:embed="rId6"/>
                <a:stretch>
                  <a:fillRect b="-1690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9D62EF4-6066-4FE0-B6D6-5B83C68F012B}"/>
              </a:ext>
            </a:extLst>
          </p:cNvPr>
          <p:cNvCxnSpPr/>
          <p:nvPr/>
        </p:nvCxnSpPr>
        <p:spPr>
          <a:xfrm>
            <a:off x="757645" y="5081209"/>
            <a:ext cx="53640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647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EDCA598-C135-48AA-8C0A-9038FEE1FB9F}"/>
              </a:ext>
            </a:extLst>
          </p:cNvPr>
          <p:cNvSpPr/>
          <p:nvPr/>
        </p:nvSpPr>
        <p:spPr>
          <a:xfrm>
            <a:off x="14514" y="113793"/>
            <a:ext cx="91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3600" u="sng" dirty="0">
                <a:latin typeface="+mn-ea"/>
              </a:rPr>
              <a:t>3-2. 44Ti,57Ni</a:t>
            </a:r>
            <a:r>
              <a:rPr kumimoji="1" lang="ja-JP" altLang="en-US" sz="3600" u="sng" dirty="0">
                <a:latin typeface="+mn-ea"/>
              </a:rPr>
              <a:t> </a:t>
            </a:r>
            <a:r>
              <a:rPr kumimoji="1" lang="en-US" altLang="ja-JP" sz="3600" u="sng" dirty="0">
                <a:latin typeface="+mn-ea"/>
              </a:rPr>
              <a:t>compare</a:t>
            </a:r>
            <a:r>
              <a:rPr kumimoji="1" lang="ja-JP" altLang="en-US" sz="3600" u="sng" dirty="0">
                <a:latin typeface="+mn-ea"/>
              </a:rPr>
              <a:t> </a:t>
            </a:r>
            <a:r>
              <a:rPr kumimoji="1" lang="en-US" altLang="ja-JP" sz="3600" u="sng" dirty="0">
                <a:latin typeface="+mn-ea"/>
              </a:rPr>
              <a:t>to</a:t>
            </a:r>
            <a:r>
              <a:rPr kumimoji="1" lang="ja-JP" altLang="en-US" sz="3600" u="sng" dirty="0">
                <a:latin typeface="+mn-ea"/>
              </a:rPr>
              <a:t> </a:t>
            </a:r>
            <a:r>
              <a:rPr kumimoji="1" lang="en-US" altLang="ja-JP" sz="3600" u="sng" dirty="0">
                <a:latin typeface="+mn-ea"/>
              </a:rPr>
              <a:t>SN1987A</a:t>
            </a:r>
            <a:endParaRPr kumimoji="1" lang="ja-JP" altLang="en-US" sz="3600" u="sng" dirty="0"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43385365-50A9-453A-85C0-B0F8D340E301}"/>
                  </a:ext>
                </a:extLst>
              </p:cNvPr>
              <p:cNvSpPr/>
              <p:nvPr/>
            </p:nvSpPr>
            <p:spPr>
              <a:xfrm>
                <a:off x="0" y="780297"/>
                <a:ext cx="9144000" cy="7212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000" dirty="0">
                    <a:solidFill>
                      <a:schemeClr val="accent2"/>
                    </a:solidFill>
                    <a:latin typeface="+mn-ea"/>
                  </a:rPr>
                  <a:t>※</a:t>
                </a:r>
                <a:r>
                  <a:rPr lang="ja-JP" altLang="en-US" sz="2000" dirty="0">
                    <a:solidFill>
                      <a:schemeClr val="accent2"/>
                    </a:solidFill>
                    <a:latin typeface="+mn-ea"/>
                  </a:rPr>
                  <a:t>　</a:t>
                </a:r>
                <a:r>
                  <a:rPr lang="en-US" altLang="ja-JP" sz="2000" dirty="0">
                    <a:solidFill>
                      <a:schemeClr val="accent2"/>
                    </a:solidFill>
                    <a:latin typeface="+mn-ea"/>
                  </a:rPr>
                  <a:t>note that this simulation model is not tuned to reproduce SN1987A.</a:t>
                </a:r>
              </a:p>
              <a:p>
                <a:r>
                  <a:rPr lang="en-US" altLang="ja-JP" sz="2000" dirty="0">
                    <a:solidFill>
                      <a:schemeClr val="accent2"/>
                    </a:solidFill>
                    <a:latin typeface="+mn-ea"/>
                  </a:rPr>
                  <a:t>	(This progenitor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15</m:t>
                    </m:r>
                    <m:sSub>
                      <m:sSubPr>
                        <m:ctrlPr>
                          <a:rPr lang="en-US" altLang="ja-JP" sz="20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ja-JP" sz="20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  <m:r>
                      <a:rPr lang="en-US" altLang="ja-JP" sz="20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000" dirty="0">
                    <a:solidFill>
                      <a:schemeClr val="accent2"/>
                    </a:solidFill>
                    <a:latin typeface="+mn-ea"/>
                  </a:rPr>
                  <a:t>, SN1987A progenitor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~20</m:t>
                    </m:r>
                    <m:sSub>
                      <m:sSubPr>
                        <m:ctrlPr>
                          <a:rPr lang="en-US" altLang="ja-JP" sz="20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ja-JP" sz="20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en-US" altLang="ja-JP" sz="2000" dirty="0">
                    <a:solidFill>
                      <a:schemeClr val="accent2"/>
                    </a:solidFill>
                    <a:latin typeface="+mn-ea"/>
                  </a:rPr>
                  <a:t> )</a:t>
                </a:r>
              </a:p>
            </p:txBody>
          </p:sp>
        </mc:Choice>
        <mc:Fallback xmlns=""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43385365-50A9-453A-85C0-B0F8D340E3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80297"/>
                <a:ext cx="9144000" cy="721223"/>
              </a:xfrm>
              <a:prstGeom prst="rect">
                <a:avLst/>
              </a:prstGeom>
              <a:blipFill>
                <a:blip r:embed="rId4"/>
                <a:stretch>
                  <a:fillRect l="-667" t="-4237" b="-144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図 2">
            <a:extLst>
              <a:ext uri="{FF2B5EF4-FFF2-40B4-BE49-F238E27FC236}">
                <a16:creationId xmlns:a16="http://schemas.microsoft.com/office/drawing/2014/main" id="{B1D54F0E-849C-4A89-933C-A89F95062F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8" t="63819" r="33877" b="6019"/>
          <a:stretch/>
        </p:blipFill>
        <p:spPr>
          <a:xfrm>
            <a:off x="221941" y="2876365"/>
            <a:ext cx="4320000" cy="324697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526C8AF-685D-42CF-A20A-16D5125B81D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8" t="63819" r="33877" b="6019"/>
          <a:stretch/>
        </p:blipFill>
        <p:spPr>
          <a:xfrm>
            <a:off x="4696287" y="2876365"/>
            <a:ext cx="4320000" cy="324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46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5F4A6EE-6ECE-457F-8A46-268767958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31" y="3017270"/>
            <a:ext cx="4571996" cy="3131000"/>
          </a:xfrm>
          <a:prstGeom prst="rect">
            <a:avLst/>
          </a:prstGeom>
        </p:spPr>
      </p:pic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89A32CFB-51A6-4394-86C9-A0ADB1CCBE59}"/>
              </a:ext>
            </a:extLst>
          </p:cNvPr>
          <p:cNvCxnSpPr>
            <a:cxnSpLocks/>
          </p:cNvCxnSpPr>
          <p:nvPr/>
        </p:nvCxnSpPr>
        <p:spPr>
          <a:xfrm>
            <a:off x="3691581" y="2407983"/>
            <a:ext cx="0" cy="3064476"/>
          </a:xfrm>
          <a:prstGeom prst="line">
            <a:avLst/>
          </a:prstGeom>
          <a:ln w="3810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E0326493-102B-4689-8331-4FF8B60DDC25}"/>
              </a:ext>
            </a:extLst>
          </p:cNvPr>
          <p:cNvCxnSpPr>
            <a:cxnSpLocks/>
          </p:cNvCxnSpPr>
          <p:nvPr/>
        </p:nvCxnSpPr>
        <p:spPr>
          <a:xfrm>
            <a:off x="1136822" y="2854411"/>
            <a:ext cx="2554759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CF51AC46-14EE-44BE-A3EE-19A17746254C}"/>
              </a:ext>
            </a:extLst>
          </p:cNvPr>
          <p:cNvCxnSpPr>
            <a:cxnSpLocks/>
          </p:cNvCxnSpPr>
          <p:nvPr/>
        </p:nvCxnSpPr>
        <p:spPr>
          <a:xfrm>
            <a:off x="3691581" y="2854411"/>
            <a:ext cx="1272746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FC02F26-8345-4D1A-BC8C-648594ACD915}"/>
              </a:ext>
            </a:extLst>
          </p:cNvPr>
          <p:cNvSpPr txBox="1"/>
          <p:nvPr/>
        </p:nvSpPr>
        <p:spPr>
          <a:xfrm>
            <a:off x="989203" y="2381843"/>
            <a:ext cx="2601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+mj-ea"/>
                <a:ea typeface="+mj-ea"/>
              </a:rPr>
              <a:t>only </a:t>
            </a:r>
            <a:r>
              <a:rPr kumimoji="1" lang="en-US" altLang="ja-JP" dirty="0" err="1">
                <a:latin typeface="+mj-ea"/>
                <a:ea typeface="+mj-ea"/>
              </a:rPr>
              <a:t>CCSNe</a:t>
            </a:r>
            <a:r>
              <a:rPr kumimoji="1" lang="en-US" altLang="ja-JP" dirty="0">
                <a:latin typeface="+mj-ea"/>
                <a:ea typeface="+mj-ea"/>
              </a:rPr>
              <a:t> contribution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D84FED0-47A4-4E46-A2E3-6AC40450DE4B}"/>
              </a:ext>
            </a:extLst>
          </p:cNvPr>
          <p:cNvSpPr txBox="1"/>
          <p:nvPr/>
        </p:nvSpPr>
        <p:spPr>
          <a:xfrm>
            <a:off x="3791966" y="2126651"/>
            <a:ext cx="1811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>
                <a:latin typeface="+mj-ea"/>
                <a:ea typeface="+mj-ea"/>
              </a:rPr>
              <a:t>CCSNe</a:t>
            </a:r>
            <a:r>
              <a:rPr kumimoji="1" lang="en-US" altLang="ja-JP" dirty="0">
                <a:latin typeface="+mj-ea"/>
                <a:ea typeface="+mj-ea"/>
              </a:rPr>
              <a:t> + SN1a </a:t>
            </a:r>
          </a:p>
          <a:p>
            <a:r>
              <a:rPr kumimoji="1" lang="en-US" altLang="ja-JP" dirty="0">
                <a:latin typeface="+mj-ea"/>
                <a:ea typeface="+mj-ea"/>
              </a:rPr>
              <a:t>contribution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F478984-4C56-4140-85B8-B9D36BB51683}"/>
              </a:ext>
            </a:extLst>
          </p:cNvPr>
          <p:cNvSpPr/>
          <p:nvPr/>
        </p:nvSpPr>
        <p:spPr>
          <a:xfrm>
            <a:off x="14514" y="113793"/>
            <a:ext cx="91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3600" u="sng" dirty="0">
                <a:latin typeface="+mn-ea"/>
              </a:rPr>
              <a:t>3-2</a:t>
            </a:r>
            <a:r>
              <a:rPr kumimoji="1" lang="en-US" altLang="ja-JP" sz="3200" u="sng" dirty="0">
                <a:latin typeface="+mn-ea"/>
              </a:rPr>
              <a:t>. [element/Fe]</a:t>
            </a:r>
            <a:r>
              <a:rPr kumimoji="1" lang="ja-JP" altLang="en-US" sz="3200" u="sng" dirty="0">
                <a:latin typeface="+mn-ea"/>
              </a:rPr>
              <a:t> </a:t>
            </a:r>
            <a:r>
              <a:rPr kumimoji="1" lang="en-US" altLang="ja-JP" sz="3200" u="sng" dirty="0">
                <a:latin typeface="+mn-ea"/>
              </a:rPr>
              <a:t>compare</a:t>
            </a:r>
            <a:r>
              <a:rPr kumimoji="1" lang="ja-JP" altLang="en-US" sz="3200" u="sng" dirty="0">
                <a:latin typeface="+mn-ea"/>
              </a:rPr>
              <a:t> </a:t>
            </a:r>
            <a:r>
              <a:rPr kumimoji="1" lang="en-US" altLang="ja-JP" sz="3200" u="sng" dirty="0">
                <a:latin typeface="+mn-ea"/>
              </a:rPr>
              <a:t>to</a:t>
            </a:r>
            <a:r>
              <a:rPr kumimoji="1" lang="ja-JP" altLang="en-US" sz="3200" u="sng" dirty="0">
                <a:latin typeface="+mn-ea"/>
              </a:rPr>
              <a:t> </a:t>
            </a:r>
            <a:r>
              <a:rPr kumimoji="1" lang="en-US" altLang="ja-JP" sz="3200" u="sng" dirty="0">
                <a:latin typeface="+mn-ea"/>
              </a:rPr>
              <a:t>metal poor star</a:t>
            </a:r>
            <a:endParaRPr kumimoji="1" lang="ja-JP" altLang="en-US" sz="3600" u="sng" dirty="0">
              <a:latin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A29DAB91-FA42-4292-8AA7-86E77AB491D0}"/>
                  </a:ext>
                </a:extLst>
              </p:cNvPr>
              <p:cNvSpPr/>
              <p:nvPr/>
            </p:nvSpPr>
            <p:spPr>
              <a:xfrm>
                <a:off x="0" y="881587"/>
                <a:ext cx="9144000" cy="6878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ü"/>
                </a:pPr>
                <a:r>
                  <a:rPr lang="en-US" altLang="ja-JP" dirty="0">
                    <a:solidFill>
                      <a:schemeClr val="accent2"/>
                    </a:solidFill>
                    <a:latin typeface="+mn-ea"/>
                  </a:rPr>
                  <a:t>Since this calculation considers a typical SN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b="0" i="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en-US" altLang="ja-JP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m:rPr>
                            <m:sty m:val="p"/>
                          </m:rPr>
                          <a:rPr lang="en-US" altLang="ja-JP" b="0" i="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AMS</m:t>
                        </m:r>
                      </m:sub>
                    </m:sSub>
                    <m:r>
                      <a:rPr lang="en-US" altLang="ja-JP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15</m:t>
                    </m:r>
                    <m:sSub>
                      <m:sSubPr>
                        <m:ctrlPr>
                          <a:rPr lang="en-US" altLang="ja-JP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ja-JP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  <m:r>
                      <a:rPr lang="en-US" altLang="ja-JP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dirty="0">
                    <a:solidFill>
                      <a:schemeClr val="accent2"/>
                    </a:solidFill>
                    <a:latin typeface="+mn-ea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i="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i="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sub>
                    </m:sSub>
                    <m:r>
                      <a:rPr lang="en-US" altLang="ja-JP" i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ja-JP" i="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51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ja-JP" i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erg</m:t>
                    </m:r>
                  </m:oMath>
                </a14:m>
                <a:r>
                  <a:rPr lang="en-US" altLang="ja-JP" dirty="0">
                    <a:solidFill>
                      <a:schemeClr val="accent2"/>
                    </a:solidFill>
                    <a:latin typeface="+mn-ea"/>
                  </a:rPr>
                  <a:t>),</a:t>
                </a:r>
              </a:p>
              <a:p>
                <a:r>
                  <a:rPr lang="en-US" altLang="ja-JP" dirty="0">
                    <a:solidFill>
                      <a:schemeClr val="accent2"/>
                    </a:solidFill>
                    <a:latin typeface="+mn-ea"/>
                  </a:rPr>
                  <a:t>	we expect to reproduce the observation ratio of metal poor star to some extent.</a:t>
                </a:r>
              </a:p>
            </p:txBody>
          </p:sp>
        </mc:Choice>
        <mc:Fallback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A29DAB91-FA42-4292-8AA7-86E77AB491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81587"/>
                <a:ext cx="9144000" cy="687881"/>
              </a:xfrm>
              <a:prstGeom prst="rect">
                <a:avLst/>
              </a:prstGeom>
              <a:blipFill>
                <a:blip r:embed="rId3"/>
                <a:stretch>
                  <a:fillRect l="-400" t="-2679" b="-133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620BBCF-BFC3-42AC-9AB6-6E73A90D3F4F}"/>
              </a:ext>
            </a:extLst>
          </p:cNvPr>
          <p:cNvSpPr txBox="1"/>
          <p:nvPr/>
        </p:nvSpPr>
        <p:spPr>
          <a:xfrm>
            <a:off x="198281" y="1723104"/>
            <a:ext cx="4183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From Galaxy-chemical evolution</a:t>
            </a:r>
            <a:endParaRPr kumimoji="1" lang="ja-JP" altLang="en-US" sz="2400" dirty="0"/>
          </a:p>
        </p:txBody>
      </p:sp>
      <p:sp>
        <p:nvSpPr>
          <p:cNvPr id="23" name="矢印: 上カーブ 22">
            <a:extLst>
              <a:ext uri="{FF2B5EF4-FFF2-40B4-BE49-F238E27FC236}">
                <a16:creationId xmlns:a16="http://schemas.microsoft.com/office/drawing/2014/main" id="{F9D2B817-6F34-46F2-AE52-A02284C6A78D}"/>
              </a:ext>
            </a:extLst>
          </p:cNvPr>
          <p:cNvSpPr/>
          <p:nvPr/>
        </p:nvSpPr>
        <p:spPr>
          <a:xfrm rot="10042902">
            <a:off x="3193712" y="3098912"/>
            <a:ext cx="2384396" cy="497705"/>
          </a:xfrm>
          <a:prstGeom prst="curvedUpArrow">
            <a:avLst>
              <a:gd name="adj1" fmla="val 13708"/>
              <a:gd name="adj2" fmla="val 50000"/>
              <a:gd name="adj3" fmla="val 25000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58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312ED4CC-69AA-4627-A45B-3EB06E092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04" y="1717102"/>
            <a:ext cx="6096000" cy="3686175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B70B284-8075-4B27-9423-67135A24FB57}"/>
              </a:ext>
            </a:extLst>
          </p:cNvPr>
          <p:cNvSpPr/>
          <p:nvPr/>
        </p:nvSpPr>
        <p:spPr>
          <a:xfrm>
            <a:off x="-14518" y="5434439"/>
            <a:ext cx="9144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ja-JP" sz="2400" dirty="0">
                <a:latin typeface="+mn-ea"/>
              </a:rPr>
              <a:t>Zn</a:t>
            </a:r>
            <a:r>
              <a:rPr lang="ja-JP" altLang="en-US" sz="2400" dirty="0">
                <a:latin typeface="+mn-ea"/>
              </a:rPr>
              <a:t> ≈ </a:t>
            </a:r>
            <a:r>
              <a:rPr lang="en-US" altLang="ja-JP" sz="2400" dirty="0">
                <a:latin typeface="+mn-ea"/>
              </a:rPr>
              <a:t>M(64Ge) ;α-rich freeze-out (56Ni⇒60Zn⇒64Ge) </a:t>
            </a:r>
            <a:r>
              <a:rPr lang="ja-JP" altLang="en-US" sz="2400" dirty="0">
                <a:latin typeface="+mn-ea"/>
              </a:rPr>
              <a:t>　　</a:t>
            </a:r>
            <a:r>
              <a:rPr lang="en-US" altLang="ja-JP" sz="2400" dirty="0">
                <a:latin typeface="+mn-ea"/>
              </a:rPr>
              <a:t>at high Tp.</a:t>
            </a:r>
          </a:p>
          <a:p>
            <a:r>
              <a:rPr lang="en-US" altLang="ja-JP" sz="2400" dirty="0">
                <a:latin typeface="+mn-ea"/>
              </a:rPr>
              <a:t>	</a:t>
            </a:r>
            <a:r>
              <a:rPr lang="ja-JP" altLang="en-US" sz="2400" dirty="0">
                <a:latin typeface="+mn-ea"/>
              </a:rPr>
              <a:t>→ </a:t>
            </a:r>
            <a:r>
              <a:rPr lang="en-US" altLang="ja-JP" sz="2400" dirty="0">
                <a:latin typeface="+mn-ea"/>
              </a:rPr>
              <a:t>long-time </a:t>
            </a:r>
            <a:r>
              <a:rPr lang="en-US" altLang="ja-JP" sz="2400" dirty="0">
                <a:solidFill>
                  <a:prstClr val="black"/>
                </a:solidFill>
                <a:latin typeface="+mn-ea"/>
              </a:rPr>
              <a:t>explosion model tends to be negative </a:t>
            </a:r>
            <a:endParaRPr lang="en-US" altLang="ja-JP" sz="2400" dirty="0">
              <a:latin typeface="+mn-ea"/>
            </a:endParaRPr>
          </a:p>
        </p:txBody>
      </p:sp>
      <p:sp>
        <p:nvSpPr>
          <p:cNvPr id="6" name="吹き出し: 四角形 5">
            <a:extLst>
              <a:ext uri="{FF2B5EF4-FFF2-40B4-BE49-F238E27FC236}">
                <a16:creationId xmlns:a16="http://schemas.microsoft.com/office/drawing/2014/main" id="{4A227A3E-BB5A-4B8A-B44B-1A1C5A003798}"/>
              </a:ext>
            </a:extLst>
          </p:cNvPr>
          <p:cNvSpPr/>
          <p:nvPr/>
        </p:nvSpPr>
        <p:spPr>
          <a:xfrm>
            <a:off x="5573053" y="2015926"/>
            <a:ext cx="3531757" cy="1452990"/>
          </a:xfrm>
          <a:prstGeom prst="wedgeRectCallout">
            <a:avLst>
              <a:gd name="adj1" fmla="val -55911"/>
              <a:gd name="adj2" fmla="val -1772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30000"/>
              </a:lnSpc>
            </a:pPr>
            <a:r>
              <a:rPr lang="en-US" altLang="ja-JP" sz="2000" b="1" u="sng" dirty="0">
                <a:solidFill>
                  <a:prstClr val="black"/>
                </a:solidFill>
                <a:latin typeface="+mn-ea"/>
              </a:rPr>
              <a:t>grey  line=</a:t>
            </a:r>
          </a:p>
          <a:p>
            <a:pPr lvl="0">
              <a:lnSpc>
                <a:spcPct val="130000"/>
              </a:lnSpc>
            </a:pPr>
            <a:r>
              <a:rPr lang="en-US" altLang="ja-JP" sz="2000" b="1" i="0" u="sng" dirty="0">
                <a:solidFill>
                  <a:prstClr val="black"/>
                </a:solidFill>
                <a:latin typeface="+mn-ea"/>
              </a:rPr>
              <a:t>-0.2&lt;</a:t>
            </a:r>
            <a:r>
              <a:rPr lang="en-US" altLang="ja-JP" sz="2800" b="1" i="0" u="sng" dirty="0">
                <a:solidFill>
                  <a:prstClr val="black"/>
                </a:solidFill>
                <a:latin typeface="+mn-ea"/>
              </a:rPr>
              <a:t>[Zn/Fe]&lt;</a:t>
            </a:r>
            <a:r>
              <a:rPr lang="en-US" altLang="ja-JP" sz="2000" b="1" i="0" u="sng" dirty="0">
                <a:solidFill>
                  <a:prstClr val="black"/>
                </a:solidFill>
                <a:latin typeface="+mn-ea"/>
              </a:rPr>
              <a:t>0.6</a:t>
            </a:r>
            <a:r>
              <a:rPr lang="en-US" altLang="ja-JP" sz="2000" b="1" u="sng" dirty="0">
                <a:solidFill>
                  <a:prstClr val="black"/>
                </a:solidFill>
                <a:latin typeface="+mn-ea"/>
              </a:rPr>
              <a:t>;</a:t>
            </a:r>
          </a:p>
          <a:p>
            <a:pPr lvl="0">
              <a:lnSpc>
                <a:spcPct val="130000"/>
              </a:lnSpc>
            </a:pPr>
            <a:r>
              <a:rPr lang="en-US" altLang="ja-JP" dirty="0">
                <a:solidFill>
                  <a:prstClr val="black"/>
                </a:solidFill>
                <a:latin typeface="+mn-ea"/>
              </a:rPr>
              <a:t> metal poor star ( [Fe/H]&lt;-3 )</a:t>
            </a:r>
            <a:endParaRPr lang="ja-JP" altLang="en-US" dirty="0">
              <a:solidFill>
                <a:prstClr val="black"/>
              </a:solidFill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2DCC51DA-A5BE-4EB0-AA53-D1FC935F6C73}"/>
                  </a:ext>
                </a:extLst>
              </p:cNvPr>
              <p:cNvSpPr/>
              <p:nvPr/>
            </p:nvSpPr>
            <p:spPr>
              <a:xfrm>
                <a:off x="0" y="980207"/>
                <a:ext cx="9144000" cy="6878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ü"/>
                </a:pPr>
                <a:r>
                  <a:rPr lang="en-US" altLang="ja-JP" dirty="0">
                    <a:solidFill>
                      <a:schemeClr val="accent2"/>
                    </a:solidFill>
                    <a:latin typeface="+mn-ea"/>
                  </a:rPr>
                  <a:t>Since this calculation considers a typical SN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b="0" i="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en-US" altLang="ja-JP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m:rPr>
                            <m:sty m:val="p"/>
                          </m:rPr>
                          <a:rPr lang="en-US" altLang="ja-JP" b="0" i="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AMS</m:t>
                        </m:r>
                      </m:sub>
                    </m:sSub>
                    <m:r>
                      <a:rPr lang="en-US" altLang="ja-JP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15</m:t>
                    </m:r>
                    <m:sSub>
                      <m:sSubPr>
                        <m:ctrlPr>
                          <a:rPr lang="en-US" altLang="ja-JP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ja-JP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  <m:r>
                      <a:rPr lang="en-US" altLang="ja-JP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dirty="0">
                    <a:solidFill>
                      <a:schemeClr val="accent2"/>
                    </a:solidFill>
                    <a:latin typeface="+mn-ea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i="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i="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sub>
                    </m:sSub>
                    <m:r>
                      <a:rPr lang="en-US" altLang="ja-JP" i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ja-JP" i="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51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ja-JP" i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erg</m:t>
                    </m:r>
                  </m:oMath>
                </a14:m>
                <a:r>
                  <a:rPr lang="en-US" altLang="ja-JP" dirty="0">
                    <a:solidFill>
                      <a:schemeClr val="accent2"/>
                    </a:solidFill>
                    <a:latin typeface="+mn-ea"/>
                  </a:rPr>
                  <a:t>),</a:t>
                </a:r>
              </a:p>
              <a:p>
                <a:r>
                  <a:rPr lang="en-US" altLang="ja-JP" dirty="0">
                    <a:solidFill>
                      <a:schemeClr val="accent2"/>
                    </a:solidFill>
                    <a:latin typeface="+mn-ea"/>
                  </a:rPr>
                  <a:t>	we expect to reproduce the observation ratio of metal poor star to some extent.</a:t>
                </a:r>
              </a:p>
            </p:txBody>
          </p:sp>
        </mc:Choice>
        <mc:Fallback xmlns="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2DCC51DA-A5BE-4EB0-AA53-D1FC935F6C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80207"/>
                <a:ext cx="9144000" cy="687881"/>
              </a:xfrm>
              <a:prstGeom prst="rect">
                <a:avLst/>
              </a:prstGeom>
              <a:blipFill>
                <a:blip r:embed="rId3"/>
                <a:stretch>
                  <a:fillRect l="-400" t="-1770" b="-132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CA42D93-C124-43A6-A2ED-8F00A6483070}"/>
              </a:ext>
            </a:extLst>
          </p:cNvPr>
          <p:cNvSpPr/>
          <p:nvPr/>
        </p:nvSpPr>
        <p:spPr>
          <a:xfrm>
            <a:off x="14514" y="113793"/>
            <a:ext cx="91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3600" u="sng" dirty="0">
                <a:latin typeface="+mn-ea"/>
              </a:rPr>
              <a:t>3-2</a:t>
            </a:r>
            <a:r>
              <a:rPr kumimoji="1" lang="en-US" altLang="ja-JP" sz="3200" u="sng" dirty="0">
                <a:latin typeface="+mn-ea"/>
              </a:rPr>
              <a:t>. [element/Fe]</a:t>
            </a:r>
            <a:r>
              <a:rPr kumimoji="1" lang="ja-JP" altLang="en-US" sz="3200" u="sng" dirty="0">
                <a:latin typeface="+mn-ea"/>
              </a:rPr>
              <a:t> </a:t>
            </a:r>
            <a:r>
              <a:rPr kumimoji="1" lang="en-US" altLang="ja-JP" sz="3200" u="sng" dirty="0">
                <a:latin typeface="+mn-ea"/>
              </a:rPr>
              <a:t>compare</a:t>
            </a:r>
            <a:r>
              <a:rPr kumimoji="1" lang="ja-JP" altLang="en-US" sz="3200" u="sng" dirty="0">
                <a:latin typeface="+mn-ea"/>
              </a:rPr>
              <a:t> </a:t>
            </a:r>
            <a:r>
              <a:rPr kumimoji="1" lang="en-US" altLang="ja-JP" sz="3200" u="sng" dirty="0">
                <a:latin typeface="+mn-ea"/>
              </a:rPr>
              <a:t>to</a:t>
            </a:r>
            <a:r>
              <a:rPr kumimoji="1" lang="ja-JP" altLang="en-US" sz="3200" u="sng" dirty="0">
                <a:latin typeface="+mn-ea"/>
              </a:rPr>
              <a:t> </a:t>
            </a:r>
            <a:r>
              <a:rPr kumimoji="1" lang="en-US" altLang="ja-JP" sz="3200" u="sng" dirty="0">
                <a:latin typeface="+mn-ea"/>
              </a:rPr>
              <a:t>metal poor star</a:t>
            </a:r>
            <a:endParaRPr kumimoji="1" lang="ja-JP" altLang="en-US" sz="3600" u="sng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57309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E3A7BBE-B184-4E56-BD71-E013BC13FAAD}"/>
              </a:ext>
            </a:extLst>
          </p:cNvPr>
          <p:cNvSpPr/>
          <p:nvPr/>
        </p:nvSpPr>
        <p:spPr>
          <a:xfrm>
            <a:off x="0" y="226600"/>
            <a:ext cx="9165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1" lang="en-US" altLang="ja-JP" sz="3200" u="sng" dirty="0">
                <a:solidFill>
                  <a:prstClr val="black"/>
                </a:solidFill>
                <a:latin typeface="游ゴシック" panose="020B0400000000000000" pitchFamily="50" charset="-128"/>
              </a:rPr>
              <a:t>What is core-collapse supernovae(</a:t>
            </a:r>
            <a:r>
              <a:rPr kumimoji="1" lang="en-US" altLang="ja-JP" sz="3200" u="sng" dirty="0" err="1">
                <a:solidFill>
                  <a:prstClr val="black"/>
                </a:solidFill>
                <a:latin typeface="游ゴシック" panose="020B0400000000000000" pitchFamily="50" charset="-128"/>
              </a:rPr>
              <a:t>CCSNe</a:t>
            </a:r>
            <a:r>
              <a:rPr kumimoji="1" lang="en-US" altLang="ja-JP" sz="3200" u="sng" dirty="0">
                <a:solidFill>
                  <a:prstClr val="black"/>
                </a:solidFill>
                <a:latin typeface="游ゴシック" panose="020B0400000000000000" pitchFamily="50" charset="-128"/>
              </a:rPr>
              <a:t>)</a:t>
            </a:r>
            <a:endParaRPr kumimoji="1" lang="ja-JP" altLang="en-US" sz="3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585F524A-65F4-4C08-A018-EBB73D672D37}"/>
              </a:ext>
            </a:extLst>
          </p:cNvPr>
          <p:cNvSpPr/>
          <p:nvPr/>
        </p:nvSpPr>
        <p:spPr>
          <a:xfrm>
            <a:off x="8561864" y="134385"/>
            <a:ext cx="360000" cy="360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游ゴシック" panose="020B0400000000000000" pitchFamily="50" charset="-128"/>
                <a:cs typeface="+mn-cs"/>
              </a:rPr>
              <a:t>2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游ゴシック" panose="020B0400000000000000" pitchFamily="50" charset="-128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06D872E-B977-432C-8A2A-36AE33CDA16B}"/>
                  </a:ext>
                </a:extLst>
              </p:cNvPr>
              <p:cNvSpPr txBox="1"/>
              <p:nvPr/>
            </p:nvSpPr>
            <p:spPr>
              <a:xfrm>
                <a:off x="0" y="897933"/>
                <a:ext cx="8202967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lvl="0" indent="-457200">
                  <a:buFont typeface="Wingdings" panose="05000000000000000000" pitchFamily="2" charset="2"/>
                  <a:buChar char="u"/>
                  <a:defRPr/>
                </a:pPr>
                <a:r>
                  <a:rPr lang="en-US" altLang="ja-JP" sz="2400" dirty="0">
                    <a:solidFill>
                      <a:prstClr val="black"/>
                    </a:solidFill>
                    <a:latin typeface="+mn-ea"/>
                  </a:rPr>
                  <a:t>the end of the lives of massive stars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b="0" i="1" dirty="0" smtClean="0">
                            <a:solidFill>
                              <a:prstClr val="black"/>
                            </a:solidFill>
                            <a:latin typeface="+mn-e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b="0" i="1" dirty="0" smtClean="0">
                                <a:solidFill>
                                  <a:prstClr val="black"/>
                                </a:solidFill>
                                <a:latin typeface="+mn-ea"/>
                              </a:rPr>
                            </m:ctrlPr>
                          </m:sSubPr>
                          <m:e>
                            <m:r>
                              <a:rPr lang="en-US" altLang="ja-JP" sz="2400" i="1" dirty="0" smtClean="0">
                                <a:solidFill>
                                  <a:prstClr val="black"/>
                                </a:solidFill>
                                <a:latin typeface="+mn-ea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ja-JP" sz="2400" i="1" dirty="0" smtClean="0">
                                <a:solidFill>
                                  <a:prstClr val="black"/>
                                </a:solidFill>
                                <a:latin typeface="+mn-ea"/>
                              </a:rPr>
                              <m:t>𝑍𝐴𝑀𝑆</m:t>
                            </m:r>
                          </m:sub>
                        </m:sSub>
                        <m:r>
                          <a:rPr lang="en-US" altLang="ja-JP" sz="2400" i="1" dirty="0" smtClean="0">
                            <a:solidFill>
                              <a:prstClr val="black"/>
                            </a:solidFill>
                            <a:latin typeface="+mn-ea"/>
                          </a:rPr>
                          <m:t>&gt;8</m:t>
                        </m:r>
                        <m:sSub>
                          <m:sSubPr>
                            <m:ctrlPr>
                              <a:rPr lang="en-US" altLang="ja-JP" sz="2400" b="0" i="1" dirty="0" smtClean="0">
                                <a:solidFill>
                                  <a:prstClr val="black"/>
                                </a:solidFill>
                                <a:latin typeface="+mn-ea"/>
                              </a:rPr>
                            </m:ctrlPr>
                          </m:sSubPr>
                          <m:e>
                            <m:r>
                              <a:rPr lang="en-US" altLang="ja-JP" sz="2400" b="0" i="1" dirty="0" smtClean="0">
                                <a:solidFill>
                                  <a:prstClr val="black"/>
                                </a:solidFill>
                                <a:latin typeface="+mn-ea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ja-JP" sz="2400" i="1" dirty="0" smtClean="0">
                                <a:solidFill>
                                  <a:prstClr val="black"/>
                                </a:solidFill>
                                <a:latin typeface="+mn-ea"/>
                              </a:rPr>
                              <m:t>⊙</m:t>
                            </m:r>
                          </m:sub>
                        </m:sSub>
                      </m:e>
                    </m:d>
                    <m:r>
                      <a:rPr lang="en-US" altLang="ja-JP" sz="2400" i="1" dirty="0" smtClean="0">
                        <a:solidFill>
                          <a:prstClr val="black"/>
                        </a:solidFill>
                        <a:latin typeface="+mn-ea"/>
                      </a:rPr>
                      <m:t>.</m:t>
                    </m:r>
                  </m:oMath>
                </a14:m>
                <a:endParaRPr kumimoji="1" lang="en-US" altLang="ja-JP" dirty="0">
                  <a:solidFill>
                    <a:srgbClr val="FF0066"/>
                  </a:solidFill>
                  <a:latin typeface="+mn-ea"/>
                </a:endParaRPr>
              </a:p>
            </p:txBody>
          </p:sp>
        </mc:Choice>
        <mc:Fallback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06D872E-B977-432C-8A2A-36AE33CDA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97933"/>
                <a:ext cx="8202967" cy="509178"/>
              </a:xfrm>
              <a:prstGeom prst="rect">
                <a:avLst/>
              </a:prstGeom>
              <a:blipFill>
                <a:blip r:embed="rId2"/>
                <a:stretch>
                  <a:fillRect l="-966" t="-2381" b="-238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8" name="図 67">
            <a:extLst>
              <a:ext uri="{FF2B5EF4-FFF2-40B4-BE49-F238E27FC236}">
                <a16:creationId xmlns:a16="http://schemas.microsoft.com/office/drawing/2014/main" id="{2ACC35E1-1931-4C8F-B306-E330A0C36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9" y="1407111"/>
            <a:ext cx="8286802" cy="44058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AF6D52C5-A015-4C65-B6C8-69E7135501C6}"/>
                  </a:ext>
                </a:extLst>
              </p:cNvPr>
              <p:cNvSpPr txBox="1"/>
              <p:nvPr/>
            </p:nvSpPr>
            <p:spPr>
              <a:xfrm>
                <a:off x="2047620" y="5960067"/>
                <a:ext cx="6874244" cy="844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altLang="ja-JP" sz="2400" b="1" dirty="0">
                    <a:solidFill>
                      <a:prstClr val="black"/>
                    </a:solidFill>
                    <a:latin typeface="+mn-ea"/>
                  </a:rPr>
                  <a:t>*unclear</a:t>
                </a: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</a:rPr>
                  <a:t>：</a:t>
                </a:r>
                <a:r>
                  <a:rPr lang="en-US" altLang="ja-JP" sz="2400" b="1" dirty="0">
                    <a:solidFill>
                      <a:srgbClr val="FF0066"/>
                    </a:solidFill>
                    <a:latin typeface="+mn-ea"/>
                  </a:rPr>
                  <a:t>Can reach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b="1" i="1" dirty="0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1" i="1" dirty="0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ja-JP" sz="2400" b="1" i="1" dirty="0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𝟓𝟏</m:t>
                        </m:r>
                      </m:sup>
                    </m:sSup>
                  </m:oMath>
                </a14:m>
                <a:r>
                  <a:rPr lang="en-US" altLang="ja-JP" sz="2400" b="1" dirty="0">
                    <a:solidFill>
                      <a:srgbClr val="FF0066"/>
                    </a:solidFill>
                    <a:latin typeface="+mn-ea"/>
                  </a:rPr>
                  <a:t> [erg] </a:t>
                </a:r>
                <a:r>
                  <a:rPr lang="ja-JP" altLang="en-US" sz="2400" b="1" dirty="0">
                    <a:solidFill>
                      <a:srgbClr val="FF0066"/>
                    </a:solidFill>
                    <a:latin typeface="+mn-ea"/>
                  </a:rPr>
                  <a:t>？</a:t>
                </a:r>
                <a:r>
                  <a:rPr lang="en-US" altLang="ja-JP" sz="2400" b="1" dirty="0">
                    <a:solidFill>
                      <a:srgbClr val="FF0066"/>
                    </a:solidFill>
                    <a:latin typeface="+mn-ea"/>
                  </a:rPr>
                  <a:t> </a:t>
                </a:r>
              </a:p>
              <a:p>
                <a:pPr lvl="0">
                  <a:defRPr/>
                </a:pPr>
                <a:r>
                  <a:rPr lang="en-US" altLang="ja-JP" sz="2400" dirty="0">
                    <a:solidFill>
                      <a:srgbClr val="FF0066"/>
                    </a:solidFill>
                    <a:latin typeface="+mn-ea"/>
                  </a:rPr>
                  <a:t>with the ab-initio simulation (e.g.,</a:t>
                </a:r>
                <a:r>
                  <a:rPr lang="en-US" altLang="ja-JP" sz="2400" dirty="0" err="1">
                    <a:solidFill>
                      <a:srgbClr val="FF0066"/>
                    </a:solidFill>
                    <a:latin typeface="+mn-ea"/>
                  </a:rPr>
                  <a:t>Janka</a:t>
                </a:r>
                <a:r>
                  <a:rPr lang="en-US" altLang="ja-JP" sz="2400" dirty="0">
                    <a:solidFill>
                      <a:srgbClr val="FF0066"/>
                    </a:solidFill>
                    <a:latin typeface="+mn-ea"/>
                  </a:rPr>
                  <a:t> 2012)</a:t>
                </a:r>
                <a:endParaRPr kumimoji="1" lang="en-US" altLang="ja-JP" dirty="0">
                  <a:solidFill>
                    <a:srgbClr val="FF0066"/>
                  </a:solidFill>
                  <a:latin typeface="+mn-ea"/>
                </a:endParaRPr>
              </a:p>
            </p:txBody>
          </p:sp>
        </mc:Choice>
        <mc:Fallback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AF6D52C5-A015-4C65-B6C8-69E713550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620" y="5960067"/>
                <a:ext cx="6874244" cy="844783"/>
              </a:xfrm>
              <a:prstGeom prst="rect">
                <a:avLst/>
              </a:prstGeom>
              <a:blipFill>
                <a:blip r:embed="rId4"/>
                <a:stretch>
                  <a:fillRect l="-1418" t="-3623" b="-159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右中かっこ 71">
            <a:extLst>
              <a:ext uri="{FF2B5EF4-FFF2-40B4-BE49-F238E27FC236}">
                <a16:creationId xmlns:a16="http://schemas.microsoft.com/office/drawing/2014/main" id="{182004E8-10CB-49E3-8851-108B28ACCE9D}"/>
              </a:ext>
            </a:extLst>
          </p:cNvPr>
          <p:cNvSpPr/>
          <p:nvPr/>
        </p:nvSpPr>
        <p:spPr>
          <a:xfrm rot="5400000">
            <a:off x="4473574" y="3839046"/>
            <a:ext cx="113936" cy="4061790"/>
          </a:xfrm>
          <a:prstGeom prst="rightBrac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1834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88A119A7-C6CB-4FD5-8ABE-79EE43C46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9" y="746651"/>
            <a:ext cx="6096000" cy="3686175"/>
          </a:xfrm>
          <a:prstGeom prst="rect">
            <a:avLst/>
          </a:prstGeom>
        </p:spPr>
      </p:pic>
      <p:sp>
        <p:nvSpPr>
          <p:cNvPr id="6" name="吹き出し: 四角形 5">
            <a:extLst>
              <a:ext uri="{FF2B5EF4-FFF2-40B4-BE49-F238E27FC236}">
                <a16:creationId xmlns:a16="http://schemas.microsoft.com/office/drawing/2014/main" id="{4A227A3E-BB5A-4B8A-B44B-1A1C5A003798}"/>
              </a:ext>
            </a:extLst>
          </p:cNvPr>
          <p:cNvSpPr/>
          <p:nvPr/>
        </p:nvSpPr>
        <p:spPr>
          <a:xfrm>
            <a:off x="5573485" y="1396719"/>
            <a:ext cx="3531325" cy="1360995"/>
          </a:xfrm>
          <a:prstGeom prst="wedgeRectCallout">
            <a:avLst>
              <a:gd name="adj1" fmla="val -60843"/>
              <a:gd name="adj2" fmla="val -1163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30000"/>
              </a:lnSpc>
            </a:pPr>
            <a:r>
              <a:rPr lang="en-US" altLang="ja-JP" sz="2000" b="1" u="sng" dirty="0">
                <a:solidFill>
                  <a:prstClr val="black"/>
                </a:solidFill>
                <a:latin typeface="+mn-ea"/>
              </a:rPr>
              <a:t>grey  line=</a:t>
            </a:r>
          </a:p>
          <a:p>
            <a:pPr lvl="0">
              <a:lnSpc>
                <a:spcPct val="130000"/>
              </a:lnSpc>
            </a:pPr>
            <a:r>
              <a:rPr lang="en-US" altLang="ja-JP" sz="2000" b="1" i="0" u="sng" dirty="0">
                <a:solidFill>
                  <a:prstClr val="black"/>
                </a:solidFill>
                <a:latin typeface="+mn-ea"/>
              </a:rPr>
              <a:t>0&lt;</a:t>
            </a:r>
            <a:r>
              <a:rPr lang="en-US" altLang="ja-JP" sz="2800" b="1" i="0" u="sng" dirty="0">
                <a:solidFill>
                  <a:prstClr val="black"/>
                </a:solidFill>
                <a:latin typeface="+mn-ea"/>
              </a:rPr>
              <a:t>[Co/Fe]</a:t>
            </a:r>
            <a:r>
              <a:rPr lang="en-US" altLang="ja-JP" sz="2000" b="1" i="0" u="sng" dirty="0">
                <a:solidFill>
                  <a:prstClr val="black"/>
                </a:solidFill>
                <a:latin typeface="+mn-ea"/>
              </a:rPr>
              <a:t>&lt;0.8</a:t>
            </a:r>
            <a:r>
              <a:rPr lang="en-US" altLang="ja-JP" sz="2000" b="1" u="sng" dirty="0">
                <a:solidFill>
                  <a:prstClr val="black"/>
                </a:solidFill>
                <a:latin typeface="+mn-ea"/>
              </a:rPr>
              <a:t>;</a:t>
            </a:r>
          </a:p>
          <a:p>
            <a:pPr lvl="0">
              <a:lnSpc>
                <a:spcPct val="130000"/>
              </a:lnSpc>
            </a:pPr>
            <a:r>
              <a:rPr lang="en-US" altLang="ja-JP" dirty="0">
                <a:solidFill>
                  <a:prstClr val="black"/>
                </a:solidFill>
                <a:latin typeface="+mn-ea"/>
              </a:rPr>
              <a:t> metal poor star ( [Fe/H]&lt;-3 )</a:t>
            </a:r>
            <a:endParaRPr lang="ja-JP" altLang="en-US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982BF6A-83A8-418A-80FC-618C9CE47A80}"/>
              </a:ext>
            </a:extLst>
          </p:cNvPr>
          <p:cNvSpPr/>
          <p:nvPr/>
        </p:nvSpPr>
        <p:spPr>
          <a:xfrm>
            <a:off x="-1" y="4432826"/>
            <a:ext cx="914400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ja-JP" sz="2200" dirty="0">
                <a:latin typeface="+mn-ea"/>
              </a:rPr>
              <a:t>Zn</a:t>
            </a:r>
            <a:r>
              <a:rPr lang="ja-JP" altLang="en-US" sz="2200" dirty="0">
                <a:latin typeface="+mn-ea"/>
              </a:rPr>
              <a:t> ≈ </a:t>
            </a:r>
            <a:r>
              <a:rPr lang="en-US" altLang="ja-JP" sz="2200" dirty="0">
                <a:latin typeface="+mn-ea"/>
              </a:rPr>
              <a:t>M(59Ni) …Z=28, large neutron excess ; </a:t>
            </a:r>
          </a:p>
          <a:p>
            <a:pPr lvl="1"/>
            <a:r>
              <a:rPr lang="en-US" altLang="ja-JP" sz="2200" dirty="0">
                <a:latin typeface="+mn-ea"/>
              </a:rPr>
              <a:t>M(59Ni) i.e. [Co/Fe] tend to be larger for smaller Ye.</a:t>
            </a:r>
          </a:p>
          <a:p>
            <a:r>
              <a:rPr lang="en-US" altLang="ja-JP" sz="2200" dirty="0">
                <a:latin typeface="+mn-ea"/>
              </a:rPr>
              <a:t>	</a:t>
            </a:r>
            <a:r>
              <a:rPr lang="ja-JP" altLang="en-US" sz="2200" dirty="0">
                <a:latin typeface="+mn-ea"/>
              </a:rPr>
              <a:t>→</a:t>
            </a:r>
            <a:r>
              <a:rPr lang="en-US" altLang="ja-JP" sz="2200" dirty="0">
                <a:latin typeface="+mn-ea"/>
              </a:rPr>
              <a:t> M(59Ni) is greatly affected by inner mass cut at low Ye.</a:t>
            </a:r>
          </a:p>
          <a:p>
            <a:endParaRPr lang="en-US" altLang="ja-JP" sz="2200" dirty="0">
              <a:latin typeface="+mn-ea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ja-JP" sz="2200" dirty="0">
                <a:latin typeface="+mn-ea"/>
              </a:rPr>
              <a:t>But even though assuming</a:t>
            </a:r>
            <a:r>
              <a:rPr lang="ja-JP" altLang="en-US" sz="2200" dirty="0">
                <a:latin typeface="+mn-ea"/>
              </a:rPr>
              <a:t> </a:t>
            </a:r>
            <a:r>
              <a:rPr lang="en-US" altLang="ja-JP" sz="2200" dirty="0">
                <a:latin typeface="+mn-ea"/>
              </a:rPr>
              <a:t>“extremely low Ye” ejecta model (w/o fall back), long-time </a:t>
            </a:r>
            <a:r>
              <a:rPr lang="en-US" altLang="ja-JP" sz="2200" dirty="0">
                <a:solidFill>
                  <a:prstClr val="black"/>
                </a:solidFill>
                <a:latin typeface="+mn-ea"/>
              </a:rPr>
              <a:t>explosion model tends to be negative.</a:t>
            </a:r>
            <a:r>
              <a:rPr lang="en-US" altLang="ja-JP" sz="2200" dirty="0">
                <a:latin typeface="+mn-ea"/>
              </a:rPr>
              <a:t> 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51D71D0-1F66-4D7E-9DFC-5FC2A2B84F24}"/>
              </a:ext>
            </a:extLst>
          </p:cNvPr>
          <p:cNvSpPr/>
          <p:nvPr/>
        </p:nvSpPr>
        <p:spPr>
          <a:xfrm>
            <a:off x="14514" y="113793"/>
            <a:ext cx="91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3600" u="sng" dirty="0">
                <a:latin typeface="+mn-ea"/>
              </a:rPr>
              <a:t>3-2</a:t>
            </a:r>
            <a:r>
              <a:rPr kumimoji="1" lang="en-US" altLang="ja-JP" sz="3200" u="sng" dirty="0">
                <a:latin typeface="+mn-ea"/>
              </a:rPr>
              <a:t>. [element/Fe]</a:t>
            </a:r>
            <a:r>
              <a:rPr kumimoji="1" lang="ja-JP" altLang="en-US" sz="3200" u="sng" dirty="0">
                <a:latin typeface="+mn-ea"/>
              </a:rPr>
              <a:t> </a:t>
            </a:r>
            <a:r>
              <a:rPr kumimoji="1" lang="en-US" altLang="ja-JP" sz="3200" u="sng" dirty="0">
                <a:latin typeface="+mn-ea"/>
              </a:rPr>
              <a:t>compare</a:t>
            </a:r>
            <a:r>
              <a:rPr kumimoji="1" lang="ja-JP" altLang="en-US" sz="3200" u="sng" dirty="0">
                <a:latin typeface="+mn-ea"/>
              </a:rPr>
              <a:t> </a:t>
            </a:r>
            <a:r>
              <a:rPr kumimoji="1" lang="en-US" altLang="ja-JP" sz="3200" u="sng" dirty="0">
                <a:latin typeface="+mn-ea"/>
              </a:rPr>
              <a:t>to</a:t>
            </a:r>
            <a:r>
              <a:rPr kumimoji="1" lang="ja-JP" altLang="en-US" sz="3200" u="sng" dirty="0">
                <a:latin typeface="+mn-ea"/>
              </a:rPr>
              <a:t> </a:t>
            </a:r>
            <a:r>
              <a:rPr kumimoji="1" lang="en-US" altLang="ja-JP" sz="3200" u="sng" dirty="0">
                <a:latin typeface="+mn-ea"/>
              </a:rPr>
              <a:t>metal poor star</a:t>
            </a:r>
            <a:endParaRPr kumimoji="1" lang="ja-JP" altLang="en-US" sz="3600" u="sng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40860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1876777-2207-4EAC-87F7-5E1B2405A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5" y="773678"/>
            <a:ext cx="6096000" cy="3686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8C66AD0C-21A7-4B35-A711-E2FCAB02072E}"/>
                  </a:ext>
                </a:extLst>
              </p:cNvPr>
              <p:cNvSpPr/>
              <p:nvPr/>
            </p:nvSpPr>
            <p:spPr>
              <a:xfrm>
                <a:off x="39189" y="200407"/>
                <a:ext cx="9144000" cy="6313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kumimoji="1" lang="ja-JP" altLang="en-US" sz="3200" u="sng" dirty="0">
                    <a:solidFill>
                      <a:schemeClr val="tx1"/>
                    </a:solidFill>
                    <a:latin typeface="+mn-ea"/>
                  </a:rPr>
                  <a:t>結果：</a:t>
                </a:r>
                <a:r>
                  <a:rPr kumimoji="1" lang="en-US" altLang="ja-JP" sz="3200" u="sng" dirty="0">
                    <a:solidFill>
                      <a:schemeClr val="tx1"/>
                    </a:solidFill>
                    <a:latin typeface="+mn-ea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kumimoji="1" lang="en-US" altLang="ja-JP" sz="3200" i="1" u="sng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kumimoji="1" lang="en-US" altLang="ja-JP" sz="3200" b="0" i="1" u="sng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kumimoji="1" lang="en-US" altLang="ja-JP" sz="3200" b="0" i="1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57</m:t>
                        </m:r>
                      </m:sup>
                      <m:e>
                        <m:r>
                          <m:rPr>
                            <m:sty m:val="p"/>
                          </m:rPr>
                          <a:rPr kumimoji="1" lang="en-US" altLang="ja-JP" sz="3200" b="0" i="0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sty m:val="p"/>
                          </m:rPr>
                          <a:rPr kumimoji="1" lang="en-US" altLang="ja-JP" sz="3200" b="0" i="0" u="sng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e>
                    </m:sPre>
                    <m:r>
                      <a:rPr kumimoji="1" lang="en-US" altLang="ja-JP" sz="3200" b="0" i="1" u="sng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sz="3200" u="sng" dirty="0">
                    <a:solidFill>
                      <a:schemeClr val="tx1"/>
                    </a:solidFill>
                    <a:latin typeface="+mn-ea"/>
                  </a:rPr>
                  <a:t>の生成量と</a:t>
                </a:r>
                <a14:m>
                  <m:oMath xmlns:m="http://schemas.openxmlformats.org/officeDocument/2006/math">
                    <m:r>
                      <a:rPr lang="en-US" altLang="ja-JP" sz="3200" b="0" u="sng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sz="3200" i="1" u="sng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b="0" i="1" u="sng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ja-JP" sz="3200" b="0" i="1" u="sng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𝑔𝑟𝑜𝑤</m:t>
                        </m:r>
                      </m:sub>
                    </m:sSub>
                  </m:oMath>
                </a14:m>
                <a:r>
                  <a:rPr lang="en-US" altLang="ja-JP" sz="3200" u="sng" dirty="0">
                    <a:solidFill>
                      <a:schemeClr val="tx1"/>
                    </a:solidFill>
                    <a:latin typeface="+mn-ea"/>
                  </a:rPr>
                  <a:t> </a:t>
                </a:r>
                <a:r>
                  <a:rPr kumimoji="1" lang="ja-JP" altLang="en-US" sz="3200" u="sng" dirty="0">
                    <a:solidFill>
                      <a:schemeClr val="tx1"/>
                    </a:solidFill>
                    <a:latin typeface="+mn-ea"/>
                  </a:rPr>
                  <a:t>の相関性</a:t>
                </a:r>
              </a:p>
            </p:txBody>
          </p:sp>
        </mc:Choice>
        <mc:Fallback xmlns="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8C66AD0C-21A7-4B35-A711-E2FCAB0207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9" y="200407"/>
                <a:ext cx="9144000" cy="631327"/>
              </a:xfrm>
              <a:prstGeom prst="rect">
                <a:avLst/>
              </a:prstGeom>
              <a:blipFill>
                <a:blip r:embed="rId3"/>
                <a:stretch>
                  <a:fillRect l="-1667" t="-8738" b="-281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吹き出し: 四角形 5">
            <a:extLst>
              <a:ext uri="{FF2B5EF4-FFF2-40B4-BE49-F238E27FC236}">
                <a16:creationId xmlns:a16="http://schemas.microsoft.com/office/drawing/2014/main" id="{4A227A3E-BB5A-4B8A-B44B-1A1C5A003798}"/>
              </a:ext>
            </a:extLst>
          </p:cNvPr>
          <p:cNvSpPr/>
          <p:nvPr/>
        </p:nvSpPr>
        <p:spPr>
          <a:xfrm>
            <a:off x="5529942" y="2728685"/>
            <a:ext cx="3425371" cy="1330466"/>
          </a:xfrm>
          <a:prstGeom prst="wedgeRectCallout">
            <a:avLst>
              <a:gd name="adj1" fmla="val -60843"/>
              <a:gd name="adj2" fmla="val -1163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30000"/>
              </a:lnSpc>
            </a:pPr>
            <a:r>
              <a:rPr lang="en-US" altLang="ja-JP" sz="2000" b="1" u="sng" dirty="0">
                <a:solidFill>
                  <a:prstClr val="black"/>
                </a:solidFill>
                <a:latin typeface="+mn-ea"/>
              </a:rPr>
              <a:t>grey  line=</a:t>
            </a:r>
          </a:p>
          <a:p>
            <a:pPr lvl="0">
              <a:lnSpc>
                <a:spcPct val="130000"/>
              </a:lnSpc>
            </a:pPr>
            <a:r>
              <a:rPr lang="en-US" altLang="ja-JP" sz="2000" b="1" i="0" u="sng" dirty="0">
                <a:solidFill>
                  <a:prstClr val="black"/>
                </a:solidFill>
                <a:latin typeface="+mn-ea"/>
              </a:rPr>
              <a:t>-0.6&lt;</a:t>
            </a:r>
            <a:r>
              <a:rPr lang="en-US" altLang="ja-JP" sz="2800" b="1" i="0" u="sng" dirty="0">
                <a:solidFill>
                  <a:prstClr val="black"/>
                </a:solidFill>
                <a:latin typeface="+mn-ea"/>
              </a:rPr>
              <a:t>[Cr/Fe]</a:t>
            </a:r>
            <a:r>
              <a:rPr lang="en-US" altLang="ja-JP" sz="2000" b="1" i="0" u="sng" dirty="0">
                <a:solidFill>
                  <a:prstClr val="black"/>
                </a:solidFill>
                <a:latin typeface="+mn-ea"/>
              </a:rPr>
              <a:t>&lt;-0.2</a:t>
            </a:r>
            <a:r>
              <a:rPr lang="en-US" altLang="ja-JP" sz="2000" b="1" u="sng" dirty="0">
                <a:solidFill>
                  <a:prstClr val="black"/>
                </a:solidFill>
                <a:latin typeface="+mn-ea"/>
              </a:rPr>
              <a:t>;</a:t>
            </a:r>
          </a:p>
          <a:p>
            <a:pPr lvl="0">
              <a:lnSpc>
                <a:spcPct val="130000"/>
              </a:lnSpc>
            </a:pPr>
            <a:r>
              <a:rPr lang="en-US" altLang="ja-JP" dirty="0">
                <a:solidFill>
                  <a:prstClr val="black"/>
                </a:solidFill>
                <a:latin typeface="+mn-ea"/>
              </a:rPr>
              <a:t> metal poor star ( [Fe/H]&lt;-3 )</a:t>
            </a:r>
            <a:endParaRPr lang="ja-JP" altLang="en-US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982BF6A-83A8-418A-80FC-618C9CE47A80}"/>
              </a:ext>
            </a:extLst>
          </p:cNvPr>
          <p:cNvSpPr/>
          <p:nvPr/>
        </p:nvSpPr>
        <p:spPr>
          <a:xfrm>
            <a:off x="-1" y="5411450"/>
            <a:ext cx="914400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ja-JP" sz="2200" dirty="0">
                <a:latin typeface="+mn-ea"/>
              </a:rPr>
              <a:t>But 56Ni is reduced in “realistic” ejecta , whereas 52Fe produced at more outer layer.</a:t>
            </a:r>
          </a:p>
          <a:p>
            <a:pPr lvl="1"/>
            <a:r>
              <a:rPr lang="ja-JP" altLang="en-US" sz="2200" dirty="0">
                <a:latin typeface="+mn-ea"/>
              </a:rPr>
              <a:t>→</a:t>
            </a:r>
            <a:r>
              <a:rPr lang="en-US" altLang="ja-JP" sz="2200" dirty="0">
                <a:latin typeface="+mn-ea"/>
              </a:rPr>
              <a:t> In the "realistic" model, it is emphasized that long explosions are negative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2599879-FC33-4644-881B-B55E3F962F53}"/>
              </a:ext>
            </a:extLst>
          </p:cNvPr>
          <p:cNvSpPr/>
          <p:nvPr/>
        </p:nvSpPr>
        <p:spPr>
          <a:xfrm>
            <a:off x="-1" y="4447438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altLang="ja-JP" sz="2200" dirty="0">
                <a:solidFill>
                  <a:prstClr val="black"/>
                </a:solidFill>
                <a:latin typeface="游ゴシック" panose="020B0400000000000000" pitchFamily="50" charset="-128"/>
              </a:rPr>
              <a:t>[Cr/Fe]</a:t>
            </a:r>
            <a:r>
              <a:rPr lang="ja-JP" altLang="en-US" sz="2200" dirty="0">
                <a:solidFill>
                  <a:prstClr val="black"/>
                </a:solidFill>
                <a:latin typeface="游ゴシック" panose="020B0400000000000000" pitchFamily="50" charset="-128"/>
              </a:rPr>
              <a:t>≈</a:t>
            </a:r>
            <a:r>
              <a:rPr lang="en-US" altLang="ja-JP" sz="2200" dirty="0">
                <a:solidFill>
                  <a:prstClr val="black"/>
                </a:solidFill>
                <a:latin typeface="游ゴシック" panose="020B0400000000000000" pitchFamily="50" charset="-128"/>
              </a:rPr>
              <a:t>[M(52Fe)/M(56Ni)] ; the amounts of both 52Fe and 56Ni increase in almost the same ratio.</a:t>
            </a:r>
          </a:p>
        </p:txBody>
      </p:sp>
    </p:spTree>
    <p:extLst>
      <p:ext uri="{BB962C8B-B14F-4D97-AF65-F5344CB8AC3E}">
        <p14:creationId xmlns:p14="http://schemas.microsoft.com/office/powerpoint/2010/main" val="4271655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C508BF07-BCF3-42E0-8C27-7B3AFC74E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2" y="831734"/>
            <a:ext cx="6096000" cy="3686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8C66AD0C-21A7-4B35-A711-E2FCAB02072E}"/>
                  </a:ext>
                </a:extLst>
              </p:cNvPr>
              <p:cNvSpPr/>
              <p:nvPr/>
            </p:nvSpPr>
            <p:spPr>
              <a:xfrm>
                <a:off x="39189" y="200407"/>
                <a:ext cx="9144000" cy="6313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kumimoji="1" lang="ja-JP" altLang="en-US" sz="3200" u="sng" dirty="0">
                    <a:solidFill>
                      <a:schemeClr val="tx1"/>
                    </a:solidFill>
                  </a:rPr>
                  <a:t>結果：</a:t>
                </a:r>
                <a:r>
                  <a:rPr kumimoji="1" lang="en-US" altLang="ja-JP" sz="3200" u="sng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kumimoji="1" lang="en-US" altLang="ja-JP" sz="3200" i="1" u="sng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kumimoji="1" lang="en-US" altLang="ja-JP" sz="3200" b="0" i="1" u="sng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kumimoji="1" lang="en-US" altLang="ja-JP" sz="3200" b="0" i="1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57</m:t>
                        </m:r>
                      </m:sup>
                      <m:e>
                        <m:r>
                          <m:rPr>
                            <m:sty m:val="p"/>
                          </m:rPr>
                          <a:rPr kumimoji="1" lang="en-US" altLang="ja-JP" sz="3200" b="0" i="0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sty m:val="p"/>
                          </m:rPr>
                          <a:rPr kumimoji="1" lang="en-US" altLang="ja-JP" sz="3200" b="0" i="0" u="sng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e>
                    </m:sPre>
                    <m:r>
                      <a:rPr kumimoji="1" lang="en-US" altLang="ja-JP" sz="3200" b="0" i="1" u="sng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sz="3200" u="sng" dirty="0">
                    <a:solidFill>
                      <a:schemeClr val="tx1"/>
                    </a:solidFill>
                  </a:rPr>
                  <a:t>の生成量と</a:t>
                </a:r>
                <a14:m>
                  <m:oMath xmlns:m="http://schemas.openxmlformats.org/officeDocument/2006/math">
                    <m:r>
                      <a:rPr lang="en-US" altLang="ja-JP" sz="3200" b="0" u="sng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sz="3200" i="1" u="sng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b="0" i="1" u="sng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ja-JP" sz="3200" b="0" i="1" u="sng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𝑔𝑟𝑜𝑤</m:t>
                        </m:r>
                      </m:sub>
                    </m:sSub>
                  </m:oMath>
                </a14:m>
                <a:r>
                  <a:rPr lang="en-US" altLang="ja-JP" sz="3200" u="sng" dirty="0">
                    <a:solidFill>
                      <a:schemeClr val="tx1"/>
                    </a:solidFill>
                  </a:rPr>
                  <a:t> </a:t>
                </a:r>
                <a:r>
                  <a:rPr kumimoji="1" lang="ja-JP" altLang="en-US" sz="3200" u="sng" dirty="0">
                    <a:solidFill>
                      <a:schemeClr val="tx1"/>
                    </a:solidFill>
                  </a:rPr>
                  <a:t>の相関性</a:t>
                </a:r>
              </a:p>
            </p:txBody>
          </p:sp>
        </mc:Choice>
        <mc:Fallback xmlns="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8C66AD0C-21A7-4B35-A711-E2FCAB0207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9" y="200407"/>
                <a:ext cx="9144000" cy="631327"/>
              </a:xfrm>
              <a:prstGeom prst="rect">
                <a:avLst/>
              </a:prstGeom>
              <a:blipFill>
                <a:blip r:embed="rId3"/>
                <a:stretch>
                  <a:fillRect l="-1667" t="-9709" b="-271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吹き出し: 四角形 5">
            <a:extLst>
              <a:ext uri="{FF2B5EF4-FFF2-40B4-BE49-F238E27FC236}">
                <a16:creationId xmlns:a16="http://schemas.microsoft.com/office/drawing/2014/main" id="{4A227A3E-BB5A-4B8A-B44B-1A1C5A003798}"/>
              </a:ext>
            </a:extLst>
          </p:cNvPr>
          <p:cNvSpPr/>
          <p:nvPr/>
        </p:nvSpPr>
        <p:spPr>
          <a:xfrm>
            <a:off x="5675086" y="2815772"/>
            <a:ext cx="3367312" cy="1398423"/>
          </a:xfrm>
          <a:prstGeom prst="wedgeRectCallout">
            <a:avLst>
              <a:gd name="adj1" fmla="val -60843"/>
              <a:gd name="adj2" fmla="val -1163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30000"/>
              </a:lnSpc>
            </a:pPr>
            <a:r>
              <a:rPr lang="en-US" altLang="ja-JP" sz="2000" b="1" u="sng" dirty="0">
                <a:solidFill>
                  <a:prstClr val="black"/>
                </a:solidFill>
                <a:latin typeface="+mn-ea"/>
              </a:rPr>
              <a:t>grey  line=</a:t>
            </a:r>
          </a:p>
          <a:p>
            <a:pPr lvl="0">
              <a:lnSpc>
                <a:spcPct val="130000"/>
              </a:lnSpc>
            </a:pPr>
            <a:r>
              <a:rPr lang="en-US" altLang="ja-JP" sz="2000" b="1" i="0" u="sng" dirty="0">
                <a:solidFill>
                  <a:prstClr val="black"/>
                </a:solidFill>
                <a:latin typeface="+mn-ea"/>
              </a:rPr>
              <a:t>0.0&lt;</a:t>
            </a:r>
            <a:r>
              <a:rPr lang="en-US" altLang="ja-JP" sz="2800" b="1" i="0" u="sng" dirty="0">
                <a:solidFill>
                  <a:prstClr val="black"/>
                </a:solidFill>
                <a:latin typeface="+mn-ea"/>
              </a:rPr>
              <a:t>[Ca/Fe]</a:t>
            </a:r>
            <a:r>
              <a:rPr lang="en-US" altLang="ja-JP" sz="2000" b="1" i="0" u="sng" dirty="0">
                <a:solidFill>
                  <a:prstClr val="black"/>
                </a:solidFill>
                <a:latin typeface="+mn-ea"/>
              </a:rPr>
              <a:t>&lt;0.4</a:t>
            </a:r>
            <a:r>
              <a:rPr lang="en-US" altLang="ja-JP" sz="2000" b="1" u="sng" dirty="0">
                <a:solidFill>
                  <a:prstClr val="black"/>
                </a:solidFill>
                <a:latin typeface="+mn-ea"/>
              </a:rPr>
              <a:t>;</a:t>
            </a:r>
          </a:p>
          <a:p>
            <a:pPr lvl="0">
              <a:lnSpc>
                <a:spcPct val="130000"/>
              </a:lnSpc>
            </a:pPr>
            <a:r>
              <a:rPr lang="en-US" altLang="ja-JP" dirty="0">
                <a:solidFill>
                  <a:prstClr val="black"/>
                </a:solidFill>
                <a:latin typeface="+mn-ea"/>
              </a:rPr>
              <a:t> metal poor star ( [Fe/H]&lt;-3 )</a:t>
            </a:r>
            <a:endParaRPr lang="ja-JP" altLang="en-US" dirty="0">
              <a:solidFill>
                <a:prstClr val="black"/>
              </a:solidFill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F982BF6A-83A8-418A-80FC-618C9CE47A80}"/>
                  </a:ext>
                </a:extLst>
              </p:cNvPr>
              <p:cNvSpPr/>
              <p:nvPr/>
            </p:nvSpPr>
            <p:spPr>
              <a:xfrm>
                <a:off x="-1" y="4648579"/>
                <a:ext cx="9144001" cy="2187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altLang="ja-JP" sz="2200" dirty="0">
                    <a:latin typeface="+mn-ea"/>
                  </a:rPr>
                  <a:t>Ca is a well-observed element,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ja-JP" sz="2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𝑔𝑟𝑜𝑤</m:t>
                        </m:r>
                      </m:sub>
                    </m:sSub>
                    <m:r>
                      <a:rPr lang="en-US" altLang="ja-JP" sz="22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altLang="ja-JP" sz="2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ja-JP" sz="22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200" dirty="0" err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ms</m:t>
                    </m:r>
                  </m:oMath>
                </a14:m>
                <a:r>
                  <a:rPr lang="en-US" altLang="ja-JP" sz="2200" dirty="0">
                    <a:latin typeface="+mn-ea"/>
                  </a:rPr>
                  <a:t> model succeeds in reproducing the observed [Ca/Fe].</a:t>
                </a:r>
              </a:p>
              <a:p>
                <a:endParaRPr lang="en-US" altLang="ja-JP" sz="2200" dirty="0">
                  <a:latin typeface="+mn-ea"/>
                </a:endParaRP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altLang="ja-JP" sz="2200" dirty="0">
                    <a:latin typeface="+mn-ea"/>
                  </a:rPr>
                  <a:t>We can see “extremely low Ye” ejecta (w/o fall back) is consistent with observation regardless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ja-JP" sz="2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𝑔𝑟𝑜𝑤</m:t>
                        </m:r>
                      </m:sub>
                    </m:sSub>
                  </m:oMath>
                </a14:m>
                <a:r>
                  <a:rPr lang="en-US" altLang="ja-JP" sz="2200" dirty="0">
                    <a:latin typeface="+mn-ea"/>
                  </a:rPr>
                  <a:t>, 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altLang="ja-JP" sz="2200" dirty="0">
                    <a:latin typeface="+mn-ea"/>
                  </a:rPr>
                  <a:t>but in “realistic” ejecta long-time explosion is negative.</a:t>
                </a:r>
              </a:p>
            </p:txBody>
          </p:sp>
        </mc:Choice>
        <mc:Fallback xmlns="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F982BF6A-83A8-418A-80FC-618C9CE47A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4648579"/>
                <a:ext cx="9144001" cy="2187650"/>
              </a:xfrm>
              <a:prstGeom prst="rect">
                <a:avLst/>
              </a:prstGeom>
              <a:blipFill>
                <a:blip r:embed="rId4"/>
                <a:stretch>
                  <a:fillRect l="-733" t="-1397" r="-467" b="-47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6244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67DA07DD-6FD5-4DE3-95EB-F68795D3E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37" y="1644532"/>
            <a:ext cx="6096000" cy="3686175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EB4454FA-A374-4147-B7D3-C1042C2337A2}"/>
              </a:ext>
            </a:extLst>
          </p:cNvPr>
          <p:cNvSpPr/>
          <p:nvPr/>
        </p:nvSpPr>
        <p:spPr>
          <a:xfrm>
            <a:off x="640335" y="4965562"/>
            <a:ext cx="1260000" cy="648000"/>
          </a:xfrm>
          <a:prstGeom prst="roundRect">
            <a:avLst>
              <a:gd name="adj" fmla="val 1327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kumimoji="1" lang="en-US" altLang="ja-JP">
                <a:latin typeface="+mn-ea"/>
              </a:rPr>
              <a:t>Instant explosion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9856DD92-DF93-47F5-8E9A-923A0F4FF41D}"/>
              </a:ext>
            </a:extLst>
          </p:cNvPr>
          <p:cNvSpPr/>
          <p:nvPr/>
        </p:nvSpPr>
        <p:spPr>
          <a:xfrm>
            <a:off x="1955850" y="5161164"/>
            <a:ext cx="2701322" cy="416398"/>
          </a:xfrm>
          <a:prstGeom prst="rightArrow">
            <a:avLst>
              <a:gd name="adj1" fmla="val 45979"/>
              <a:gd name="adj2" fmla="val 10901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F2B7AD57-67AA-42A9-9D4B-CFF72F2A61FC}"/>
              </a:ext>
            </a:extLst>
          </p:cNvPr>
          <p:cNvSpPr/>
          <p:nvPr/>
        </p:nvSpPr>
        <p:spPr>
          <a:xfrm>
            <a:off x="4709424" y="4965562"/>
            <a:ext cx="1404000" cy="648000"/>
          </a:xfrm>
          <a:prstGeom prst="roundRect">
            <a:avLst>
              <a:gd name="adj" fmla="val 1327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kumimoji="1" lang="en-US" altLang="ja-JP" dirty="0">
                <a:latin typeface="+mn-ea"/>
              </a:rPr>
              <a:t>long time explosion</a:t>
            </a:r>
            <a:endParaRPr kumimoji="1" lang="ja-JP" altLang="en-US" dirty="0"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吹き出し: 四角形 8">
                <a:extLst>
                  <a:ext uri="{FF2B5EF4-FFF2-40B4-BE49-F238E27FC236}">
                    <a16:creationId xmlns:a16="http://schemas.microsoft.com/office/drawing/2014/main" id="{BA166CF0-58BB-46FA-BE33-C35DC8E41D4A}"/>
                  </a:ext>
                </a:extLst>
              </p:cNvPr>
              <p:cNvSpPr/>
              <p:nvPr/>
            </p:nvSpPr>
            <p:spPr>
              <a:xfrm>
                <a:off x="5529943" y="2437369"/>
                <a:ext cx="3474720" cy="1205686"/>
              </a:xfrm>
              <a:prstGeom prst="wedgeRectCallout">
                <a:avLst>
                  <a:gd name="adj1" fmla="val -61595"/>
                  <a:gd name="adj2" fmla="val -2789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lnSpc>
                    <a:spcPct val="130000"/>
                  </a:lnSpc>
                </a:pPr>
                <a:r>
                  <a:rPr lang="en-US" altLang="ja-JP" sz="2000" b="1" u="sng" dirty="0">
                    <a:solidFill>
                      <a:prstClr val="black"/>
                    </a:solidFill>
                    <a:latin typeface="+mn-ea"/>
                  </a:rPr>
                  <a:t>grey  line</a:t>
                </a:r>
              </a:p>
              <a:p>
                <a:pPr lvl="0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altLang="ja-JP" sz="2000" b="1" u="sng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b="1" u="sng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ja-JP" sz="2000" b="1" u="sng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sz="2000" b="1" u="sng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ja-JP" sz="2000" b="1" i="1" u="sng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𝟓𝟓</m:t>
                    </m:r>
                    <m:r>
                      <a:rPr lang="en-US" altLang="ja-JP" sz="2000" b="1" i="1" u="sng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altLang="ja-JP" sz="2000" b="1" i="1" u="sng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ja-JP" sz="2000" b="1" i="1" u="sng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sz="2000" b="1" i="1" u="sng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𝟏𝟕</m:t>
                    </m:r>
                    <m:r>
                      <a:rPr lang="en-US" altLang="ja-JP" sz="2000" b="1" i="1" u="sng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ja-JP" sz="2000" b="1" i="1" u="sng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altLang="ja-JP" sz="2000" b="1" i="1" u="sng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1" i="1" u="sng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altLang="ja-JP" sz="2000" b="1" i="1" u="sng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000" b="1" i="1" u="sng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sSub>
                      <m:sSubPr>
                        <m:ctrlPr>
                          <a:rPr lang="ja-JP" altLang="en-US" sz="2000" b="1" i="1" u="sng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000" b="1" i="1" u="sng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ja-JP" altLang="en-US" sz="2000" b="1" i="1" u="sng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  <m:r>
                      <a:rPr lang="ja-JP" altLang="en-US" sz="2000" b="1" i="1" u="sng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000" b="1" u="sng" dirty="0">
                    <a:solidFill>
                      <a:prstClr val="black"/>
                    </a:solidFill>
                    <a:latin typeface="+mn-ea"/>
                  </a:rPr>
                  <a:t>; </a:t>
                </a:r>
              </a:p>
              <a:p>
                <a:pPr lvl="0" algn="ctr">
                  <a:lnSpc>
                    <a:spcPct val="130000"/>
                  </a:lnSpc>
                </a:pPr>
                <a:r>
                  <a:rPr lang="en-US" altLang="ja-JP" sz="2000" dirty="0">
                    <a:solidFill>
                      <a:prstClr val="black"/>
                    </a:solidFill>
                    <a:latin typeface="+mn-ea"/>
                  </a:rPr>
                  <a:t>M(44T</a:t>
                </a:r>
                <a:r>
                  <a:rPr lang="ja-JP" altLang="en-US" sz="2000" dirty="0">
                    <a:solidFill>
                      <a:prstClr val="black"/>
                    </a:solidFill>
                    <a:latin typeface="+mn-ea"/>
                  </a:rPr>
                  <a:t>i</a:t>
                </a:r>
                <a:r>
                  <a:rPr lang="en-US" altLang="ja-JP" sz="2000" dirty="0">
                    <a:solidFill>
                      <a:prstClr val="black"/>
                    </a:solidFill>
                    <a:latin typeface="+mn-ea"/>
                  </a:rPr>
                  <a:t>)</a:t>
                </a:r>
                <a:r>
                  <a:rPr lang="ja-JP" altLang="en-US" sz="2000" dirty="0">
                    <a:solidFill>
                      <a:prstClr val="black"/>
                    </a:solidFill>
                    <a:latin typeface="+mn-ea"/>
                  </a:rPr>
                  <a:t> of SN1987 A</a:t>
                </a:r>
              </a:p>
            </p:txBody>
          </p:sp>
        </mc:Choice>
        <mc:Fallback xmlns="">
          <p:sp>
            <p:nvSpPr>
              <p:cNvPr id="9" name="吹き出し: 四角形 8">
                <a:extLst>
                  <a:ext uri="{FF2B5EF4-FFF2-40B4-BE49-F238E27FC236}">
                    <a16:creationId xmlns:a16="http://schemas.microsoft.com/office/drawing/2014/main" id="{BA166CF0-58BB-46FA-BE33-C35DC8E41D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9943" y="2437369"/>
                <a:ext cx="3474720" cy="1205686"/>
              </a:xfrm>
              <a:prstGeom prst="wedgeRectCallout">
                <a:avLst>
                  <a:gd name="adj1" fmla="val -61595"/>
                  <a:gd name="adj2" fmla="val -27890"/>
                </a:avLst>
              </a:prstGeom>
              <a:blipFill>
                <a:blip r:embed="rId3"/>
                <a:stretch>
                  <a:fillRect t="-1500" r="-2188" b="-105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984D678-D529-48FB-BD83-C84D79533663}"/>
              </a:ext>
            </a:extLst>
          </p:cNvPr>
          <p:cNvSpPr/>
          <p:nvPr/>
        </p:nvSpPr>
        <p:spPr>
          <a:xfrm>
            <a:off x="0" y="5731129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sz="2400" dirty="0">
                <a:latin typeface="+mn-ea"/>
              </a:rPr>
              <a:t>long-time </a:t>
            </a:r>
            <a:r>
              <a:rPr lang="en-US" altLang="ja-JP" sz="2400" dirty="0">
                <a:solidFill>
                  <a:prstClr val="black"/>
                </a:solidFill>
                <a:latin typeface="+mn-ea"/>
              </a:rPr>
              <a:t>explosion model</a:t>
            </a:r>
          </a:p>
          <a:p>
            <a:pPr lvl="1"/>
            <a:r>
              <a:rPr lang="en-US" altLang="ja-JP" sz="2400" dirty="0">
                <a:solidFill>
                  <a:prstClr val="black"/>
                </a:solidFill>
                <a:latin typeface="+mn-ea"/>
              </a:rPr>
              <a:t>is negative to reproduce </a:t>
            </a:r>
            <a:r>
              <a:rPr lang="en-US" altLang="ja-JP" sz="2400" dirty="0">
                <a:latin typeface="+mn-ea"/>
              </a:rPr>
              <a:t>the observed amount of 44Ti.</a:t>
            </a:r>
            <a:endParaRPr lang="en-US" altLang="ja-JP" sz="24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EDCA598-C135-48AA-8C0A-9038FEE1FB9F}"/>
              </a:ext>
            </a:extLst>
          </p:cNvPr>
          <p:cNvSpPr/>
          <p:nvPr/>
        </p:nvSpPr>
        <p:spPr>
          <a:xfrm>
            <a:off x="14514" y="113793"/>
            <a:ext cx="91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3600" u="sng" dirty="0">
                <a:latin typeface="+mn-ea"/>
              </a:rPr>
              <a:t>3-2. 44Ti,57Ni</a:t>
            </a:r>
            <a:r>
              <a:rPr kumimoji="1" lang="ja-JP" altLang="en-US" sz="3600" u="sng" dirty="0">
                <a:latin typeface="+mn-ea"/>
              </a:rPr>
              <a:t> </a:t>
            </a:r>
            <a:r>
              <a:rPr kumimoji="1" lang="en-US" altLang="ja-JP" sz="3600" u="sng" dirty="0">
                <a:latin typeface="+mn-ea"/>
              </a:rPr>
              <a:t>compare</a:t>
            </a:r>
            <a:r>
              <a:rPr kumimoji="1" lang="ja-JP" altLang="en-US" sz="3600" u="sng" dirty="0">
                <a:latin typeface="+mn-ea"/>
              </a:rPr>
              <a:t> </a:t>
            </a:r>
            <a:r>
              <a:rPr kumimoji="1" lang="en-US" altLang="ja-JP" sz="3600" u="sng" dirty="0">
                <a:latin typeface="+mn-ea"/>
              </a:rPr>
              <a:t>to</a:t>
            </a:r>
            <a:r>
              <a:rPr kumimoji="1" lang="ja-JP" altLang="en-US" sz="3600" u="sng" dirty="0">
                <a:latin typeface="+mn-ea"/>
              </a:rPr>
              <a:t> </a:t>
            </a:r>
            <a:r>
              <a:rPr kumimoji="1" lang="en-US" altLang="ja-JP" sz="3600" u="sng" dirty="0">
                <a:latin typeface="+mn-ea"/>
              </a:rPr>
              <a:t>SN1987A</a:t>
            </a:r>
            <a:endParaRPr kumimoji="1" lang="ja-JP" altLang="en-US" sz="3600" u="sng" dirty="0"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43385365-50A9-453A-85C0-B0F8D340E301}"/>
                  </a:ext>
                </a:extLst>
              </p:cNvPr>
              <p:cNvSpPr/>
              <p:nvPr/>
            </p:nvSpPr>
            <p:spPr>
              <a:xfrm>
                <a:off x="0" y="780297"/>
                <a:ext cx="9144000" cy="7212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000" dirty="0">
                    <a:solidFill>
                      <a:schemeClr val="accent2"/>
                    </a:solidFill>
                    <a:latin typeface="+mn-ea"/>
                  </a:rPr>
                  <a:t>※</a:t>
                </a:r>
                <a:r>
                  <a:rPr lang="ja-JP" altLang="en-US" sz="2000" dirty="0">
                    <a:solidFill>
                      <a:schemeClr val="accent2"/>
                    </a:solidFill>
                    <a:latin typeface="+mn-ea"/>
                  </a:rPr>
                  <a:t>　</a:t>
                </a:r>
                <a:r>
                  <a:rPr lang="en-US" altLang="ja-JP" sz="2000" dirty="0">
                    <a:solidFill>
                      <a:schemeClr val="accent2"/>
                    </a:solidFill>
                    <a:latin typeface="+mn-ea"/>
                  </a:rPr>
                  <a:t>note that this simulation model is not tuned to reproduce SN1987A.</a:t>
                </a:r>
              </a:p>
              <a:p>
                <a:r>
                  <a:rPr lang="en-US" altLang="ja-JP" sz="2000" dirty="0">
                    <a:solidFill>
                      <a:schemeClr val="accent2"/>
                    </a:solidFill>
                    <a:latin typeface="+mn-ea"/>
                  </a:rPr>
                  <a:t>	(This progenitor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15</m:t>
                    </m:r>
                    <m:sSub>
                      <m:sSubPr>
                        <m:ctrlPr>
                          <a:rPr lang="en-US" altLang="ja-JP" sz="20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ja-JP" sz="20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  <m:r>
                      <a:rPr lang="en-US" altLang="ja-JP" sz="20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000" dirty="0">
                    <a:solidFill>
                      <a:schemeClr val="accent2"/>
                    </a:solidFill>
                    <a:latin typeface="+mn-ea"/>
                  </a:rPr>
                  <a:t>, SN1987A progenitor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~20</m:t>
                    </m:r>
                    <m:sSub>
                      <m:sSubPr>
                        <m:ctrlPr>
                          <a:rPr lang="en-US" altLang="ja-JP" sz="20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ja-JP" sz="20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en-US" altLang="ja-JP" sz="2000" dirty="0">
                    <a:solidFill>
                      <a:schemeClr val="accent2"/>
                    </a:solidFill>
                    <a:latin typeface="+mn-ea"/>
                  </a:rPr>
                  <a:t> )</a:t>
                </a:r>
              </a:p>
            </p:txBody>
          </p:sp>
        </mc:Choice>
        <mc:Fallback xmlns=""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43385365-50A9-453A-85C0-B0F8D340E3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80297"/>
                <a:ext cx="9144000" cy="721223"/>
              </a:xfrm>
              <a:prstGeom prst="rect">
                <a:avLst/>
              </a:prstGeom>
              <a:blipFill>
                <a:blip r:embed="rId4"/>
                <a:stretch>
                  <a:fillRect l="-667" t="-4237" b="-144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8848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CA7273A4-1C63-49CC-861A-7D557988E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3" y="790589"/>
            <a:ext cx="6096000" cy="3686175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EB4454FA-A374-4147-B7D3-C1042C2337A2}"/>
              </a:ext>
            </a:extLst>
          </p:cNvPr>
          <p:cNvSpPr/>
          <p:nvPr/>
        </p:nvSpPr>
        <p:spPr>
          <a:xfrm>
            <a:off x="640335" y="4152764"/>
            <a:ext cx="1260000" cy="648000"/>
          </a:xfrm>
          <a:prstGeom prst="roundRect">
            <a:avLst>
              <a:gd name="adj" fmla="val 1327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kumimoji="1" lang="en-US" altLang="ja-JP">
                <a:latin typeface="+mn-ea"/>
              </a:rPr>
              <a:t>Instant explosion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9856DD92-DF93-47F5-8E9A-923A0F4FF41D}"/>
              </a:ext>
            </a:extLst>
          </p:cNvPr>
          <p:cNvSpPr/>
          <p:nvPr/>
        </p:nvSpPr>
        <p:spPr>
          <a:xfrm>
            <a:off x="1955850" y="4348366"/>
            <a:ext cx="2701322" cy="416398"/>
          </a:xfrm>
          <a:prstGeom prst="rightArrow">
            <a:avLst>
              <a:gd name="adj1" fmla="val 45979"/>
              <a:gd name="adj2" fmla="val 10901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F2B7AD57-67AA-42A9-9D4B-CFF72F2A61FC}"/>
              </a:ext>
            </a:extLst>
          </p:cNvPr>
          <p:cNvSpPr/>
          <p:nvPr/>
        </p:nvSpPr>
        <p:spPr>
          <a:xfrm>
            <a:off x="4709424" y="4152764"/>
            <a:ext cx="1404000" cy="648000"/>
          </a:xfrm>
          <a:prstGeom prst="roundRect">
            <a:avLst>
              <a:gd name="adj" fmla="val 1327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kumimoji="1" lang="en-US" altLang="ja-JP" dirty="0">
                <a:latin typeface="+mn-ea"/>
              </a:rPr>
              <a:t>long time explosion</a:t>
            </a:r>
            <a:endParaRPr kumimoji="1" lang="ja-JP" altLang="en-US" dirty="0"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吹き出し: 四角形 8">
                <a:extLst>
                  <a:ext uri="{FF2B5EF4-FFF2-40B4-BE49-F238E27FC236}">
                    <a16:creationId xmlns:a16="http://schemas.microsoft.com/office/drawing/2014/main" id="{BA166CF0-58BB-46FA-BE33-C35DC8E41D4A}"/>
                  </a:ext>
                </a:extLst>
              </p:cNvPr>
              <p:cNvSpPr/>
              <p:nvPr/>
            </p:nvSpPr>
            <p:spPr>
              <a:xfrm>
                <a:off x="5734595" y="1181860"/>
                <a:ext cx="3304902" cy="1313146"/>
              </a:xfrm>
              <a:prstGeom prst="wedgeRectCallout">
                <a:avLst>
                  <a:gd name="adj1" fmla="val -64400"/>
                  <a:gd name="adj2" fmla="val -24566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lnSpc>
                    <a:spcPct val="130000"/>
                  </a:lnSpc>
                </a:pPr>
                <a:r>
                  <a:rPr lang="en-US" altLang="ja-JP" sz="2000" b="1" u="sng" dirty="0">
                    <a:solidFill>
                      <a:prstClr val="black"/>
                    </a:solidFill>
                    <a:latin typeface="+mn-ea"/>
                  </a:rPr>
                  <a:t>grey  line</a:t>
                </a:r>
              </a:p>
              <a:p>
                <a:pPr lvl="0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altLang="ja-JP" sz="2000" b="1" u="sng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b="1" u="sng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ja-JP" sz="2000" b="1" u="sng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sz="2000" b="1" u="sng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ja-JP" sz="2000" b="1" i="1" u="sng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𝟒𝟏</m:t>
                    </m:r>
                    <m:r>
                      <a:rPr lang="en-US" altLang="ja-JP" sz="2000" b="1" i="1" u="sng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altLang="ja-JP" sz="2000" b="1" i="1" u="sng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ja-JP" sz="2000" b="1" i="1" u="sng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sz="2000" b="1" i="1" u="sng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𝟎𝟏𝟖</m:t>
                    </m:r>
                    <m:r>
                      <a:rPr lang="en-US" altLang="ja-JP" sz="2000" b="1" i="1" u="sng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ja-JP" altLang="en-US" sz="2000" b="1" i="1" u="sng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000" b="1" i="1" u="sng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ja-JP" altLang="en-US" sz="2000" b="1" i="1" u="sng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  <m:r>
                      <a:rPr lang="ja-JP" altLang="en-US" sz="2000" b="1" i="1" u="sng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000" b="1" u="sng" dirty="0">
                    <a:solidFill>
                      <a:prstClr val="black"/>
                    </a:solidFill>
                    <a:latin typeface="+mn-ea"/>
                  </a:rPr>
                  <a:t>; </a:t>
                </a:r>
              </a:p>
              <a:p>
                <a:pPr lvl="0" algn="ctr">
                  <a:lnSpc>
                    <a:spcPct val="130000"/>
                  </a:lnSpc>
                </a:pPr>
                <a:r>
                  <a:rPr lang="en-US" altLang="ja-JP" sz="2000" dirty="0">
                    <a:solidFill>
                      <a:prstClr val="black"/>
                    </a:solidFill>
                    <a:latin typeface="+mn-ea"/>
                  </a:rPr>
                  <a:t>M(57N</a:t>
                </a:r>
                <a:r>
                  <a:rPr lang="ja-JP" altLang="en-US" sz="2000" dirty="0">
                    <a:solidFill>
                      <a:prstClr val="black"/>
                    </a:solidFill>
                    <a:latin typeface="+mn-ea"/>
                  </a:rPr>
                  <a:t>i</a:t>
                </a:r>
                <a:r>
                  <a:rPr lang="en-US" altLang="ja-JP" sz="2000" dirty="0">
                    <a:solidFill>
                      <a:prstClr val="black"/>
                    </a:solidFill>
                    <a:latin typeface="+mn-ea"/>
                  </a:rPr>
                  <a:t>)</a:t>
                </a:r>
                <a:r>
                  <a:rPr lang="ja-JP" altLang="en-US" sz="2000" dirty="0">
                    <a:solidFill>
                      <a:prstClr val="black"/>
                    </a:solidFill>
                    <a:latin typeface="+mn-ea"/>
                  </a:rPr>
                  <a:t> of SN1987 A</a:t>
                </a:r>
              </a:p>
            </p:txBody>
          </p:sp>
        </mc:Choice>
        <mc:Fallback xmlns="">
          <p:sp>
            <p:nvSpPr>
              <p:cNvPr id="9" name="吹き出し: 四角形 8">
                <a:extLst>
                  <a:ext uri="{FF2B5EF4-FFF2-40B4-BE49-F238E27FC236}">
                    <a16:creationId xmlns:a16="http://schemas.microsoft.com/office/drawing/2014/main" id="{BA166CF0-58BB-46FA-BE33-C35DC8E41D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595" y="1181860"/>
                <a:ext cx="3304902" cy="1313146"/>
              </a:xfrm>
              <a:prstGeom prst="wedgeRectCallout">
                <a:avLst>
                  <a:gd name="adj1" fmla="val -64400"/>
                  <a:gd name="adj2" fmla="val -24566"/>
                </a:avLst>
              </a:prstGeom>
              <a:blipFill>
                <a:blip r:embed="rId4"/>
                <a:stretch>
                  <a:fillRect b="-553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984D678-D529-48FB-BD83-C84D79533663}"/>
              </a:ext>
            </a:extLst>
          </p:cNvPr>
          <p:cNvSpPr/>
          <p:nvPr/>
        </p:nvSpPr>
        <p:spPr>
          <a:xfrm>
            <a:off x="0" y="4866663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sz="2200" dirty="0">
                <a:latin typeface="+mn-ea"/>
              </a:rPr>
              <a:t>In the "realistic" ejecta model, long-time </a:t>
            </a:r>
            <a:r>
              <a:rPr lang="en-US" altLang="ja-JP" sz="2200" dirty="0">
                <a:solidFill>
                  <a:prstClr val="black"/>
                </a:solidFill>
                <a:latin typeface="+mn-ea"/>
              </a:rPr>
              <a:t>explosion model is negative to reproduce </a:t>
            </a:r>
            <a:r>
              <a:rPr lang="en-US" altLang="ja-JP" sz="2200" dirty="0">
                <a:latin typeface="+mn-ea"/>
              </a:rPr>
              <a:t>the observed amount of 57Ni.</a:t>
            </a:r>
            <a:endParaRPr lang="en-US" altLang="ja-JP" sz="22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A119577-B25A-4126-B8B0-A2A2211C260F}"/>
              </a:ext>
            </a:extLst>
          </p:cNvPr>
          <p:cNvSpPr/>
          <p:nvPr/>
        </p:nvSpPr>
        <p:spPr>
          <a:xfrm>
            <a:off x="14514" y="113793"/>
            <a:ext cx="91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3600" u="sng" dirty="0">
                <a:latin typeface="+mn-ea"/>
              </a:rPr>
              <a:t>3-2. 44Ti,57Ni</a:t>
            </a:r>
            <a:r>
              <a:rPr kumimoji="1" lang="ja-JP" altLang="en-US" sz="3600" u="sng" dirty="0">
                <a:latin typeface="+mn-ea"/>
              </a:rPr>
              <a:t> </a:t>
            </a:r>
            <a:r>
              <a:rPr kumimoji="1" lang="en-US" altLang="ja-JP" sz="3600" u="sng" dirty="0">
                <a:latin typeface="+mn-ea"/>
              </a:rPr>
              <a:t>compare</a:t>
            </a:r>
            <a:r>
              <a:rPr kumimoji="1" lang="ja-JP" altLang="en-US" sz="3600" u="sng" dirty="0">
                <a:latin typeface="+mn-ea"/>
              </a:rPr>
              <a:t> </a:t>
            </a:r>
            <a:r>
              <a:rPr kumimoji="1" lang="en-US" altLang="ja-JP" sz="3600" u="sng" dirty="0">
                <a:latin typeface="+mn-ea"/>
              </a:rPr>
              <a:t>to</a:t>
            </a:r>
            <a:r>
              <a:rPr kumimoji="1" lang="ja-JP" altLang="en-US" sz="3600" u="sng" dirty="0">
                <a:latin typeface="+mn-ea"/>
              </a:rPr>
              <a:t> </a:t>
            </a:r>
            <a:r>
              <a:rPr kumimoji="1" lang="en-US" altLang="ja-JP" sz="3600" u="sng" dirty="0">
                <a:latin typeface="+mn-ea"/>
              </a:rPr>
              <a:t>SN1987A</a:t>
            </a:r>
            <a:endParaRPr kumimoji="1" lang="ja-JP" altLang="en-US" sz="3600" u="sng" dirty="0"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DFD312FA-2CCE-4DF4-8FE3-FF96008ABF4A}"/>
                  </a:ext>
                </a:extLst>
              </p:cNvPr>
              <p:cNvSpPr/>
              <p:nvPr/>
            </p:nvSpPr>
            <p:spPr>
              <a:xfrm>
                <a:off x="0" y="5702003"/>
                <a:ext cx="9144000" cy="1040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ü"/>
                </a:pPr>
                <a:r>
                  <a:rPr lang="en-US" altLang="ja-JP" sz="2000" dirty="0">
                    <a:latin typeface="+mn-ea"/>
                  </a:rPr>
                  <a:t>We should notice that without fall back ejecta model </a:t>
                </a:r>
                <a:r>
                  <a:rPr lang="en-US" altLang="ja-JP" sz="2000" dirty="0">
                    <a:solidFill>
                      <a:prstClr val="black"/>
                    </a:solidFill>
                    <a:latin typeface="+mn-ea"/>
                  </a:rPr>
                  <a:t>is </a:t>
                </a:r>
                <a:r>
                  <a:rPr lang="en-US" altLang="ja-JP" sz="2000" dirty="0">
                    <a:latin typeface="+mn-ea"/>
                  </a:rPr>
                  <a:t>extremely neutron excess.</a:t>
                </a:r>
              </a:p>
              <a:p>
                <a:pPr algn="ctr"/>
                <a:r>
                  <a:rPr lang="en-US" altLang="ja-JP" sz="2000" dirty="0">
                    <a:latin typeface="+mn-ea"/>
                  </a:rPr>
                  <a:t>(ex</a:t>
                </a:r>
                <a:r>
                  <a:rPr lang="en-US" altLang="ja-JP" i="1" dirty="0">
                    <a:latin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ja-JP" b="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𝑔𝑟𝑜𝑤</m:t>
                        </m:r>
                      </m:sub>
                    </m:sSub>
                    <m:r>
                      <a:rPr lang="en-US" altLang="ja-JP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ja-JP" b="0" i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00 </m:t>
                    </m:r>
                    <m:r>
                      <m:rPr>
                        <m:sty m:val="p"/>
                      </m:rPr>
                      <a:rPr lang="en-US" altLang="ja-JP" b="0" i="0" dirty="0" err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ms</m:t>
                    </m:r>
                  </m:oMath>
                </a14:m>
                <a:r>
                  <a:rPr lang="en-US" altLang="ja-JP" sz="2000" dirty="0">
                    <a:latin typeface="+mn-ea"/>
                  </a:rPr>
                  <a:t> , [58Ni/56Ni]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000" b="0" i="0" smtClean="0"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lang="en-US" altLang="ja-JP" sz="2000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altLang="ja-JP" sz="2000" b="0" i="0" smtClean="0"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a:rPr lang="en-US" altLang="ja-JP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 sz="2000" b="0" i="0" smtClean="0">
                            <a:latin typeface="Cambria Math" panose="02040503050406030204" pitchFamily="18" charset="0"/>
                          </a:rPr>
                          <m:t>fall</m:t>
                        </m:r>
                        <m:r>
                          <a:rPr lang="en-US" altLang="ja-JP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 sz="2000" b="0" i="0" smtClean="0">
                            <a:latin typeface="Cambria Math" panose="02040503050406030204" pitchFamily="18" charset="0"/>
                          </a:rPr>
                          <m:t>back</m:t>
                        </m:r>
                      </m:sub>
                    </m:sSub>
                    <m:r>
                      <a:rPr lang="en-US" altLang="ja-JP" sz="2000" i="1" dirty="0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altLang="ja-JP" sz="2000" dirty="0">
                    <a:latin typeface="+mn-ea"/>
                  </a:rPr>
                  <a:t>50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</m:oMath>
                </a14:m>
                <a:r>
                  <a:rPr lang="en-US" altLang="ja-JP" sz="2000" dirty="0">
                    <a:latin typeface="+mn-ea"/>
                  </a:rPr>
                  <a:t> [58Ni/56Ni]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000" i="1" dirty="0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altLang="ja-JP" sz="2000" dirty="0">
                    <a:latin typeface="+mn-ea"/>
                  </a:rPr>
                  <a:t>0.042 ).</a:t>
                </a:r>
                <a:endParaRPr lang="en-US" altLang="ja-JP" sz="2000" dirty="0">
                  <a:solidFill>
                    <a:prstClr val="black"/>
                  </a:solidFill>
                  <a:latin typeface="+mn-ea"/>
                </a:endParaRPr>
              </a:p>
            </p:txBody>
          </p:sp>
        </mc:Choice>
        <mc:Fallback xmlns="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DFD312FA-2CCE-4DF4-8FE3-FF96008ABF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702003"/>
                <a:ext cx="9144000" cy="1040606"/>
              </a:xfrm>
              <a:prstGeom prst="rect">
                <a:avLst/>
              </a:prstGeom>
              <a:blipFill>
                <a:blip r:embed="rId5"/>
                <a:stretch>
                  <a:fillRect l="-600" t="-2924" b="-81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2605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65172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8004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1695204-1101-4E8B-8240-433F3D421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97" y="606198"/>
            <a:ext cx="6096000" cy="368617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8EAB9BC-F834-425F-8929-A39909654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97" y="2966220"/>
            <a:ext cx="6096000" cy="3686175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B70B284-8075-4B27-9423-67135A24FB57}"/>
              </a:ext>
            </a:extLst>
          </p:cNvPr>
          <p:cNvSpPr/>
          <p:nvPr/>
        </p:nvSpPr>
        <p:spPr>
          <a:xfrm>
            <a:off x="5612244" y="3938429"/>
            <a:ext cx="30092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>
                <a:latin typeface="AdvOTf9433e2d"/>
              </a:rPr>
              <a:t>Zn</a:t>
            </a:r>
            <a:r>
              <a:rPr lang="ja-JP" altLang="en-US" sz="2000" dirty="0">
                <a:latin typeface="AdvOTf9433e2d"/>
              </a:rPr>
              <a:t> ≈ </a:t>
            </a:r>
            <a:r>
              <a:rPr lang="en-US" altLang="ja-JP" sz="2000" dirty="0">
                <a:latin typeface="AdvOTf9433e2d"/>
              </a:rPr>
              <a:t>[64Ge]</a:t>
            </a:r>
          </a:p>
          <a:p>
            <a:r>
              <a:rPr lang="en-US" altLang="ja-JP" sz="2000" dirty="0">
                <a:latin typeface="AdvOTf9433e2d"/>
              </a:rPr>
              <a:t>Fe </a:t>
            </a:r>
            <a:r>
              <a:rPr lang="ja-JP" altLang="en-US" sz="2000" dirty="0">
                <a:latin typeface="AdvOTf9433e2d"/>
              </a:rPr>
              <a:t>≈ </a:t>
            </a:r>
            <a:r>
              <a:rPr lang="en-US" altLang="ja-JP" sz="2000" dirty="0">
                <a:latin typeface="AdvOTf9433e2d"/>
              </a:rPr>
              <a:t>[54Fe + 56Ni</a:t>
            </a:r>
            <a:r>
              <a:rPr lang="en-US" altLang="ja-JP" sz="2000" dirty="0">
                <a:latin typeface="AdvTTab7e17fd"/>
              </a:rPr>
              <a:t>]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781261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1C52B11F-C083-4B03-95FF-EAB6F2A4C29C}"/>
              </a:ext>
            </a:extLst>
          </p:cNvPr>
          <p:cNvSpPr/>
          <p:nvPr/>
        </p:nvSpPr>
        <p:spPr>
          <a:xfrm>
            <a:off x="2372892" y="2182755"/>
            <a:ext cx="5538430" cy="390765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BBE4F7DF-9DE6-4F15-AA88-68C4ECD8FCB0}"/>
              </a:ext>
            </a:extLst>
          </p:cNvPr>
          <p:cNvSpPr/>
          <p:nvPr/>
        </p:nvSpPr>
        <p:spPr>
          <a:xfrm>
            <a:off x="4544227" y="1102976"/>
            <a:ext cx="4410223" cy="347339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5A4EB38B-48BA-4DAF-AB6E-DB838EE544F4}"/>
              </a:ext>
            </a:extLst>
          </p:cNvPr>
          <p:cNvSpPr/>
          <p:nvPr/>
        </p:nvSpPr>
        <p:spPr>
          <a:xfrm>
            <a:off x="4928772" y="4011904"/>
            <a:ext cx="33872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ブラックホールの形成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43E158F8-CC88-48DE-8434-2FE09A7A13AE}"/>
              </a:ext>
            </a:extLst>
          </p:cNvPr>
          <p:cNvSpPr/>
          <p:nvPr/>
        </p:nvSpPr>
        <p:spPr>
          <a:xfrm>
            <a:off x="177799" y="1090568"/>
            <a:ext cx="4219903" cy="327547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3" name="楕円 52">
            <a:extLst>
              <a:ext uri="{FF2B5EF4-FFF2-40B4-BE49-F238E27FC236}">
                <a16:creationId xmlns:a16="http://schemas.microsoft.com/office/drawing/2014/main" id="{3FF502C5-DFCF-4431-AC49-ACF0E4E025FD}"/>
              </a:ext>
            </a:extLst>
          </p:cNvPr>
          <p:cNvSpPr/>
          <p:nvPr/>
        </p:nvSpPr>
        <p:spPr>
          <a:xfrm>
            <a:off x="1257812" y="2968086"/>
            <a:ext cx="756000" cy="756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4" name="楕円 53">
            <a:extLst>
              <a:ext uri="{FF2B5EF4-FFF2-40B4-BE49-F238E27FC236}">
                <a16:creationId xmlns:a16="http://schemas.microsoft.com/office/drawing/2014/main" id="{1236F60C-571D-4638-9C30-24880F65B9F4}"/>
              </a:ext>
            </a:extLst>
          </p:cNvPr>
          <p:cNvSpPr/>
          <p:nvPr/>
        </p:nvSpPr>
        <p:spPr>
          <a:xfrm>
            <a:off x="1635772" y="2870244"/>
            <a:ext cx="900000" cy="90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5" name="楕円 54">
            <a:extLst>
              <a:ext uri="{FF2B5EF4-FFF2-40B4-BE49-F238E27FC236}">
                <a16:creationId xmlns:a16="http://schemas.microsoft.com/office/drawing/2014/main" id="{6F4EAC11-5AE6-403C-BF16-2D7160835BE6}"/>
              </a:ext>
            </a:extLst>
          </p:cNvPr>
          <p:cNvSpPr/>
          <p:nvPr/>
        </p:nvSpPr>
        <p:spPr>
          <a:xfrm>
            <a:off x="2058949" y="2639075"/>
            <a:ext cx="1260000" cy="126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5368DC23-8073-44E2-B8CA-7680A53DD495}"/>
              </a:ext>
            </a:extLst>
          </p:cNvPr>
          <p:cNvSpPr/>
          <p:nvPr/>
        </p:nvSpPr>
        <p:spPr>
          <a:xfrm>
            <a:off x="413668" y="3053407"/>
            <a:ext cx="540000" cy="54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AA52D23-46D5-4BA8-9B45-4C2127440AE1}"/>
              </a:ext>
            </a:extLst>
          </p:cNvPr>
          <p:cNvSpPr txBox="1"/>
          <p:nvPr/>
        </p:nvSpPr>
        <p:spPr>
          <a:xfrm>
            <a:off x="296430" y="3704037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主系列星（恒星）</a:t>
            </a:r>
          </a:p>
        </p:txBody>
      </p:sp>
      <p:sp>
        <p:nvSpPr>
          <p:cNvPr id="24" name="矢印: ストライプ 23">
            <a:extLst>
              <a:ext uri="{FF2B5EF4-FFF2-40B4-BE49-F238E27FC236}">
                <a16:creationId xmlns:a16="http://schemas.microsoft.com/office/drawing/2014/main" id="{6882C12F-B4DE-401D-9AE5-1D51DA969DA3}"/>
              </a:ext>
            </a:extLst>
          </p:cNvPr>
          <p:cNvSpPr/>
          <p:nvPr/>
        </p:nvSpPr>
        <p:spPr>
          <a:xfrm>
            <a:off x="1072327" y="3126569"/>
            <a:ext cx="2550813" cy="492823"/>
          </a:xfrm>
          <a:prstGeom prst="stripedRightArrow">
            <a:avLst>
              <a:gd name="adj1" fmla="val 92000"/>
              <a:gd name="adj2" fmla="val 106184"/>
            </a:avLst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楕円 43">
            <a:extLst>
              <a:ext uri="{FF2B5EF4-FFF2-40B4-BE49-F238E27FC236}">
                <a16:creationId xmlns:a16="http://schemas.microsoft.com/office/drawing/2014/main" id="{FF54C79C-6440-414A-A10C-B171E57F5CE7}"/>
              </a:ext>
            </a:extLst>
          </p:cNvPr>
          <p:cNvSpPr/>
          <p:nvPr/>
        </p:nvSpPr>
        <p:spPr>
          <a:xfrm>
            <a:off x="8280694" y="3741338"/>
            <a:ext cx="180000" cy="180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8AD18A94-A58B-461F-8B4F-F30AA8292A61}"/>
              </a:ext>
            </a:extLst>
          </p:cNvPr>
          <p:cNvSpPr/>
          <p:nvPr/>
        </p:nvSpPr>
        <p:spPr>
          <a:xfrm>
            <a:off x="168830" y="1223795"/>
            <a:ext cx="415836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・大質量星が</a:t>
            </a:r>
            <a:endParaRPr kumimoji="1" lang="en-US" altLang="ja-JP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最期に起こす爆発現象</a:t>
            </a:r>
          </a:p>
        </p:txBody>
      </p:sp>
      <p:sp>
        <p:nvSpPr>
          <p:cNvPr id="56" name="四角形: 角を丸くする 55">
            <a:extLst>
              <a:ext uri="{FF2B5EF4-FFF2-40B4-BE49-F238E27FC236}">
                <a16:creationId xmlns:a16="http://schemas.microsoft.com/office/drawing/2014/main" id="{444EC01D-62FE-475F-8226-9FE7C93435E4}"/>
              </a:ext>
            </a:extLst>
          </p:cNvPr>
          <p:cNvSpPr/>
          <p:nvPr/>
        </p:nvSpPr>
        <p:spPr>
          <a:xfrm>
            <a:off x="7657105" y="2408913"/>
            <a:ext cx="1220503" cy="1035911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7" name="四角形: 角を丸くする 56">
            <a:extLst>
              <a:ext uri="{FF2B5EF4-FFF2-40B4-BE49-F238E27FC236}">
                <a16:creationId xmlns:a16="http://schemas.microsoft.com/office/drawing/2014/main" id="{5272317A-224B-4637-AF31-10A7F7E2FF0C}"/>
              </a:ext>
            </a:extLst>
          </p:cNvPr>
          <p:cNvSpPr/>
          <p:nvPr/>
        </p:nvSpPr>
        <p:spPr>
          <a:xfrm>
            <a:off x="7843315" y="2536931"/>
            <a:ext cx="849310" cy="779877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B5116749-FF25-4F20-A1A8-086BC371D0CA}"/>
              </a:ext>
            </a:extLst>
          </p:cNvPr>
          <p:cNvSpPr txBox="1"/>
          <p:nvPr/>
        </p:nvSpPr>
        <p:spPr>
          <a:xfrm>
            <a:off x="7911322" y="2599052"/>
            <a:ext cx="846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星間ガス</a:t>
            </a:r>
          </a:p>
        </p:txBody>
      </p:sp>
      <p:sp>
        <p:nvSpPr>
          <p:cNvPr id="31" name="矢印: ストライプ 30">
            <a:extLst>
              <a:ext uri="{FF2B5EF4-FFF2-40B4-BE49-F238E27FC236}">
                <a16:creationId xmlns:a16="http://schemas.microsoft.com/office/drawing/2014/main" id="{ACADFBA8-D382-4C03-9FA0-4139268B0A31}"/>
              </a:ext>
            </a:extLst>
          </p:cNvPr>
          <p:cNvSpPr/>
          <p:nvPr/>
        </p:nvSpPr>
        <p:spPr>
          <a:xfrm>
            <a:off x="4938920" y="2790870"/>
            <a:ext cx="2735834" cy="492823"/>
          </a:xfrm>
          <a:prstGeom prst="stripedRightArrow">
            <a:avLst>
              <a:gd name="adj1" fmla="val 92000"/>
              <a:gd name="adj2" fmla="val 106184"/>
            </a:avLst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A689DD7-62B9-4CA3-9090-0D477B1E3E58}"/>
              </a:ext>
            </a:extLst>
          </p:cNvPr>
          <p:cNvSpPr/>
          <p:nvPr/>
        </p:nvSpPr>
        <p:spPr>
          <a:xfrm>
            <a:off x="0" y="226600"/>
            <a:ext cx="9165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重力崩壊型超新星爆発　とは？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532FC23D-8A92-48BB-A59F-EF1E2CC8AC5B}"/>
              </a:ext>
            </a:extLst>
          </p:cNvPr>
          <p:cNvSpPr/>
          <p:nvPr/>
        </p:nvSpPr>
        <p:spPr>
          <a:xfrm>
            <a:off x="5592892" y="2400542"/>
            <a:ext cx="25231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重元素の供給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DDD7C86-D9DD-487F-A926-328D5F026880}"/>
              </a:ext>
            </a:extLst>
          </p:cNvPr>
          <p:cNvSpPr txBox="1"/>
          <p:nvPr/>
        </p:nvSpPr>
        <p:spPr>
          <a:xfrm>
            <a:off x="5817641" y="284679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爆発成功</a:t>
            </a:r>
          </a:p>
        </p:txBody>
      </p:sp>
      <p:sp>
        <p:nvSpPr>
          <p:cNvPr id="34" name="矢印: ストライプ 33">
            <a:extLst>
              <a:ext uri="{FF2B5EF4-FFF2-40B4-BE49-F238E27FC236}">
                <a16:creationId xmlns:a16="http://schemas.microsoft.com/office/drawing/2014/main" id="{0276C0EB-640E-4CD9-ACE0-0FBE86F7EFA4}"/>
              </a:ext>
            </a:extLst>
          </p:cNvPr>
          <p:cNvSpPr/>
          <p:nvPr/>
        </p:nvSpPr>
        <p:spPr>
          <a:xfrm>
            <a:off x="5006549" y="3556417"/>
            <a:ext cx="2735834" cy="492823"/>
          </a:xfrm>
          <a:prstGeom prst="stripedRightArrow">
            <a:avLst>
              <a:gd name="adj1" fmla="val 92000"/>
              <a:gd name="adj2" fmla="val 106184"/>
            </a:avLst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A3B01055-6AD4-4D1B-A6F2-E85E1A8FD8CA}"/>
              </a:ext>
            </a:extLst>
          </p:cNvPr>
          <p:cNvSpPr txBox="1"/>
          <p:nvPr/>
        </p:nvSpPr>
        <p:spPr>
          <a:xfrm>
            <a:off x="5822520" y="362254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爆発失敗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E4F0C89-D2CE-4744-AFAE-9BDCAA3D4B13}"/>
              </a:ext>
            </a:extLst>
          </p:cNvPr>
          <p:cNvSpPr/>
          <p:nvPr/>
        </p:nvSpPr>
        <p:spPr>
          <a:xfrm>
            <a:off x="2535772" y="4052438"/>
            <a:ext cx="2235199" cy="13744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EA351ABA-24A1-4AF5-ADDD-574C2261C3B9}"/>
              </a:ext>
            </a:extLst>
          </p:cNvPr>
          <p:cNvSpPr/>
          <p:nvPr/>
        </p:nvSpPr>
        <p:spPr>
          <a:xfrm>
            <a:off x="2663276" y="4127257"/>
            <a:ext cx="2343273" cy="114585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爆発: 14 pt 6">
            <a:extLst>
              <a:ext uri="{FF2B5EF4-FFF2-40B4-BE49-F238E27FC236}">
                <a16:creationId xmlns:a16="http://schemas.microsoft.com/office/drawing/2014/main" id="{1384E325-2C61-4579-B968-6EDB898A56B9}"/>
              </a:ext>
            </a:extLst>
          </p:cNvPr>
          <p:cNvSpPr/>
          <p:nvPr/>
        </p:nvSpPr>
        <p:spPr>
          <a:xfrm>
            <a:off x="3279356" y="2143618"/>
            <a:ext cx="2498027" cy="2288420"/>
          </a:xfrm>
          <a:prstGeom prst="irregularSeal2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星: 32 pt 28">
            <a:extLst>
              <a:ext uri="{FF2B5EF4-FFF2-40B4-BE49-F238E27FC236}">
                <a16:creationId xmlns:a16="http://schemas.microsoft.com/office/drawing/2014/main" id="{2B1841AF-049C-425E-AB15-1BDDAFA01CFE}"/>
              </a:ext>
            </a:extLst>
          </p:cNvPr>
          <p:cNvSpPr/>
          <p:nvPr/>
        </p:nvSpPr>
        <p:spPr>
          <a:xfrm rot="20258779">
            <a:off x="3883779" y="2963244"/>
            <a:ext cx="1104690" cy="784746"/>
          </a:xfrm>
          <a:prstGeom prst="star32">
            <a:avLst>
              <a:gd name="adj" fmla="val 4055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1" name="楕円 60">
            <a:extLst>
              <a:ext uri="{FF2B5EF4-FFF2-40B4-BE49-F238E27FC236}">
                <a16:creationId xmlns:a16="http://schemas.microsoft.com/office/drawing/2014/main" id="{9E248F0C-4644-4575-85D6-20B96A3E154F}"/>
              </a:ext>
            </a:extLst>
          </p:cNvPr>
          <p:cNvSpPr/>
          <p:nvPr/>
        </p:nvSpPr>
        <p:spPr>
          <a:xfrm>
            <a:off x="4327192" y="3264824"/>
            <a:ext cx="180000" cy="180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DDDA42F-5AED-4AE4-9BBD-D61F753326A3}"/>
              </a:ext>
            </a:extLst>
          </p:cNvPr>
          <p:cNvSpPr txBox="1"/>
          <p:nvPr/>
        </p:nvSpPr>
        <p:spPr>
          <a:xfrm>
            <a:off x="1224702" y="3181112"/>
            <a:ext cx="214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太陽質量の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8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倍以上</a:t>
            </a: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93074069-9BFB-4BB7-B0BA-979FE4213219}"/>
              </a:ext>
            </a:extLst>
          </p:cNvPr>
          <p:cNvSpPr/>
          <p:nvPr/>
        </p:nvSpPr>
        <p:spPr>
          <a:xfrm>
            <a:off x="2652257" y="4155529"/>
            <a:ext cx="2354292" cy="1126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重力崩壊型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超新星爆発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91BC3C29-B495-4832-BDFD-1ADB99FC37B8}"/>
              </a:ext>
            </a:extLst>
          </p:cNvPr>
          <p:cNvSpPr/>
          <p:nvPr/>
        </p:nvSpPr>
        <p:spPr>
          <a:xfrm>
            <a:off x="4597707" y="1226897"/>
            <a:ext cx="427990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・宇宙の進化に多大な影響</a:t>
            </a:r>
            <a:endParaRPr kumimoji="1" lang="en-US" altLang="ja-JP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59A771DE-EF72-4162-8BF5-87BC74CC1851}"/>
              </a:ext>
            </a:extLst>
          </p:cNvPr>
          <p:cNvSpPr/>
          <p:nvPr/>
        </p:nvSpPr>
        <p:spPr>
          <a:xfrm>
            <a:off x="4928772" y="4809373"/>
            <a:ext cx="427990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・極限状態の物理</a:t>
            </a:r>
            <a:endParaRPr kumimoji="1" lang="en-US" altLang="ja-JP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43D65116-B8CD-4FEF-B9C1-4FF0F3E1BD7E}"/>
              </a:ext>
            </a:extLst>
          </p:cNvPr>
          <p:cNvSpPr/>
          <p:nvPr/>
        </p:nvSpPr>
        <p:spPr>
          <a:xfrm>
            <a:off x="3203309" y="5446115"/>
            <a:ext cx="4311973" cy="440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４つの相互作用すべてが働く。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A535DEF7-CF9C-4B8B-B959-7076B296A00B}"/>
              </a:ext>
            </a:extLst>
          </p:cNvPr>
          <p:cNvSpPr txBox="1"/>
          <p:nvPr/>
        </p:nvSpPr>
        <p:spPr>
          <a:xfrm>
            <a:off x="0" y="6180973"/>
            <a:ext cx="9144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◇未解決問題：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爆発機構が理論的に解明できていない。</a:t>
            </a:r>
            <a:endParaRPr kumimoji="0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1" name="楕円 40">
            <a:extLst>
              <a:ext uri="{FF2B5EF4-FFF2-40B4-BE49-F238E27FC236}">
                <a16:creationId xmlns:a16="http://schemas.microsoft.com/office/drawing/2014/main" id="{FA65E809-4146-4FD2-B47B-411A292D36AF}"/>
              </a:ext>
            </a:extLst>
          </p:cNvPr>
          <p:cNvSpPr/>
          <p:nvPr/>
        </p:nvSpPr>
        <p:spPr>
          <a:xfrm>
            <a:off x="8561864" y="134385"/>
            <a:ext cx="360000" cy="360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游ゴシック" panose="020B0400000000000000" pitchFamily="50" charset="-128"/>
                <a:cs typeface="+mn-cs"/>
              </a:rPr>
              <a:t>2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285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5EE8EBA6-176C-4A3B-8527-E866F584A604}"/>
              </a:ext>
            </a:extLst>
          </p:cNvPr>
          <p:cNvSpPr/>
          <p:nvPr/>
        </p:nvSpPr>
        <p:spPr>
          <a:xfrm>
            <a:off x="4055038" y="1877726"/>
            <a:ext cx="4681801" cy="3360620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480411" y="2373658"/>
            <a:ext cx="3419179" cy="2548255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484829" y="1877726"/>
            <a:ext cx="3414761" cy="49244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b">
            <a:spAutoFit/>
          </a:bodyPr>
          <a:lstStyle/>
          <a:p>
            <a:pPr algn="ctr"/>
            <a:endParaRPr lang="en-US" altLang="ja-JP" sz="2600" dirty="0">
              <a:latin typeface="+mn-ea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1DDA459-2BB6-4736-B747-FDBC52D93BE2}"/>
              </a:ext>
            </a:extLst>
          </p:cNvPr>
          <p:cNvSpPr/>
          <p:nvPr/>
        </p:nvSpPr>
        <p:spPr>
          <a:xfrm>
            <a:off x="408382" y="1884697"/>
            <a:ext cx="3570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400" dirty="0">
                <a:solidFill>
                  <a:schemeClr val="bg1"/>
                </a:solidFill>
                <a:latin typeface="+mn-ea"/>
              </a:rPr>
              <a:t>ニュートリノ駆動モデル</a:t>
            </a:r>
            <a:endParaRPr lang="en-US" altLang="ja-JP" sz="24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2050" name="Picture 2" descr="http://www2.yukawa.kyoto-u.ac.jp/~yudai.suwa/images/sn3d.jpg">
            <a:extLst>
              <a:ext uri="{FF2B5EF4-FFF2-40B4-BE49-F238E27FC236}">
                <a16:creationId xmlns:a16="http://schemas.microsoft.com/office/drawing/2014/main" id="{9FAF0C06-3E34-4240-A25C-568C36B56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410" y="1963394"/>
            <a:ext cx="2242339" cy="225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2B4F39F-D33C-481F-BA3A-C40170BE6154}"/>
              </a:ext>
            </a:extLst>
          </p:cNvPr>
          <p:cNvSpPr txBox="1"/>
          <p:nvPr/>
        </p:nvSpPr>
        <p:spPr>
          <a:xfrm>
            <a:off x="4233980" y="4356449"/>
            <a:ext cx="4493538" cy="830997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スーパーコンピュータを用いた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大規模計算での解明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9019230-7F72-432C-8EE5-5A203EE4C9D4}"/>
              </a:ext>
            </a:extLst>
          </p:cNvPr>
          <p:cNvSpPr txBox="1"/>
          <p:nvPr/>
        </p:nvSpPr>
        <p:spPr>
          <a:xfrm>
            <a:off x="5801792" y="1963394"/>
            <a:ext cx="2935419" cy="1569660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•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流体力学</a:t>
            </a:r>
          </a:p>
          <a:p>
            <a:pPr>
              <a:lnSpc>
                <a:spcPct val="120000"/>
              </a:lnSpc>
            </a:pP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•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ニュートリノ輻射輸送</a:t>
            </a:r>
          </a:p>
          <a:p>
            <a:pPr>
              <a:lnSpc>
                <a:spcPct val="120000"/>
              </a:lnSpc>
            </a:pP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•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一般相対論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•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原子核反応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80411" y="4702222"/>
            <a:ext cx="1125629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" panose="02040604050505020304" pitchFamily="18" charset="0"/>
              </a:rPr>
              <a:t>©</a:t>
            </a:r>
            <a:r>
              <a:rPr kumimoji="1" lang="en-US" altLang="ja-JP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" panose="02040604050505020304" pitchFamily="18" charset="0"/>
              </a:rPr>
              <a:t>R.J.Hall</a:t>
            </a:r>
            <a:endParaRPr kumimoji="1" lang="ja-JP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7045534-AE4A-44EE-B7C4-E308831EBE6C}"/>
              </a:ext>
            </a:extLst>
          </p:cNvPr>
          <p:cNvSpPr txBox="1"/>
          <p:nvPr/>
        </p:nvSpPr>
        <p:spPr>
          <a:xfrm>
            <a:off x="6494488" y="3850892"/>
            <a:ext cx="1706044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" panose="02040604050505020304" pitchFamily="18" charset="0"/>
              </a:rPr>
              <a:t>Takiwaki</a:t>
            </a:r>
            <a:r>
              <a:rPr kumimoji="1" lang="en-US" altLang="ja-JP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" panose="02040604050505020304" pitchFamily="18" charset="0"/>
              </a:rPr>
              <a:t>+</a:t>
            </a:r>
            <a:r>
              <a:rPr kumimoji="1" lang="ja-JP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kumimoji="1" lang="en-US" altLang="ja-JP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" panose="02040604050505020304" pitchFamily="18" charset="0"/>
              </a:rPr>
              <a:t>2012</a:t>
            </a:r>
            <a:endParaRPr kumimoji="1" lang="ja-JP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FE92304-B41C-4F13-A033-E13B1794C895}"/>
              </a:ext>
            </a:extLst>
          </p:cNvPr>
          <p:cNvSpPr/>
          <p:nvPr/>
        </p:nvSpPr>
        <p:spPr>
          <a:xfrm>
            <a:off x="-2" y="235877"/>
            <a:ext cx="9144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ja-JP" altLang="en-US" sz="3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</a:rPr>
              <a:t>重力崩壊型超新星爆発　の現状理解</a:t>
            </a:r>
            <a:endParaRPr kumimoji="1" lang="en-US" altLang="ja-JP" sz="3200" u="sng" dirty="0">
              <a:solidFill>
                <a:schemeClr val="tx1">
                  <a:lumMod val="85000"/>
                  <a:lumOff val="15000"/>
                </a:schemeClr>
              </a:solidFill>
              <a:latin typeface="游ゴシック" panose="020B0400000000000000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521FF99-8B54-4950-B087-3B2A2D5FC166}"/>
              </a:ext>
            </a:extLst>
          </p:cNvPr>
          <p:cNvSpPr/>
          <p:nvPr/>
        </p:nvSpPr>
        <p:spPr>
          <a:xfrm>
            <a:off x="-9633" y="830754"/>
            <a:ext cx="91536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ja-JP" sz="2800" dirty="0">
                <a:solidFill>
                  <a:srgbClr val="FF0066"/>
                </a:solidFill>
                <a:latin typeface="游ゴシック" panose="020B0400000000000000" pitchFamily="50" charset="-128"/>
              </a:rPr>
              <a:t>Assuming a long time explosion </a:t>
            </a:r>
            <a:r>
              <a:rPr lang="en-US" altLang="ja-JP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-US" altLang="ja-JP" sz="2800" b="1" dirty="0">
                <a:solidFill>
                  <a:prstClr val="black"/>
                </a:solidFill>
                <a:latin typeface="+mn-ea"/>
              </a:rPr>
              <a:t>[ </a:t>
            </a:r>
            <a:r>
              <a:rPr lang="en-US" altLang="ja-JP" sz="2800" b="1" dirty="0">
                <a:solidFill>
                  <a:srgbClr val="FF0000"/>
                </a:solidFill>
                <a:latin typeface="+mn-ea"/>
              </a:rPr>
              <a:t>~ 1 sec </a:t>
            </a:r>
            <a:r>
              <a:rPr lang="en-US" altLang="ja-JP" sz="2800" b="1" dirty="0">
                <a:solidFill>
                  <a:prstClr val="black"/>
                </a:solidFill>
                <a:latin typeface="+mn-ea"/>
              </a:rPr>
              <a:t>]</a:t>
            </a:r>
            <a:r>
              <a:rPr lang="en-US" altLang="ja-JP" sz="2800" dirty="0">
                <a:solidFill>
                  <a:srgbClr val="FF0066"/>
                </a:solidFill>
                <a:latin typeface="游ゴシック" panose="020B0400000000000000" pitchFamily="50" charset="-128"/>
              </a:rPr>
              <a:t>,</a:t>
            </a:r>
          </a:p>
          <a:p>
            <a:pPr lvl="1"/>
            <a:r>
              <a:rPr lang="en-US" altLang="ja-JP" sz="2800" dirty="0">
                <a:solidFill>
                  <a:srgbClr val="FF0066"/>
                </a:solidFill>
                <a:latin typeface="游ゴシック" panose="020B0400000000000000" pitchFamily="50" charset="-128"/>
              </a:rPr>
              <a:t>the explosion may be reproduced.</a:t>
            </a:r>
            <a:r>
              <a:rPr lang="ja-JP" altLang="en-US" sz="2800" dirty="0">
                <a:solidFill>
                  <a:srgbClr val="FF0066"/>
                </a:solidFill>
                <a:latin typeface="游ゴシック" panose="020B0400000000000000" pitchFamily="50" charset="-128"/>
              </a:rPr>
              <a:t> </a:t>
            </a:r>
            <a:r>
              <a:rPr kumimoji="1" lang="ja-JP" altLang="en-US" dirty="0">
                <a:solidFill>
                  <a:srgbClr val="FF0066"/>
                </a:solidFill>
                <a:latin typeface="游ゴシック" panose="020B0400000000000000" pitchFamily="50" charset="-128"/>
              </a:rPr>
              <a:t>（</a:t>
            </a:r>
            <a:r>
              <a:rPr kumimoji="1" lang="en-US" altLang="ja-JP" dirty="0">
                <a:solidFill>
                  <a:srgbClr val="FF0066"/>
                </a:solidFill>
                <a:latin typeface="游ゴシック" panose="020B0400000000000000" pitchFamily="50" charset="-128"/>
              </a:rPr>
              <a:t>e.g.</a:t>
            </a:r>
            <a:r>
              <a:rPr kumimoji="1" lang="ja-JP" altLang="en-US" dirty="0">
                <a:solidFill>
                  <a:srgbClr val="FF0066"/>
                </a:solidFill>
                <a:latin typeface="游ゴシック" panose="020B0400000000000000" pitchFamily="50" charset="-128"/>
              </a:rPr>
              <a:t> </a:t>
            </a:r>
            <a:r>
              <a:rPr kumimoji="1" lang="en-US" altLang="ja-JP" dirty="0" err="1">
                <a:solidFill>
                  <a:srgbClr val="FF0066"/>
                </a:solidFill>
                <a:latin typeface="游ゴシック" panose="020B0400000000000000" pitchFamily="50" charset="-128"/>
              </a:rPr>
              <a:t>Janka</a:t>
            </a:r>
            <a:r>
              <a:rPr kumimoji="1" lang="ja-JP" altLang="en-US" dirty="0">
                <a:solidFill>
                  <a:srgbClr val="FF0066"/>
                </a:solidFill>
                <a:latin typeface="游ゴシック" panose="020B0400000000000000" pitchFamily="50" charset="-128"/>
              </a:rPr>
              <a:t> </a:t>
            </a:r>
            <a:r>
              <a:rPr kumimoji="1" lang="en-US" altLang="ja-JP" dirty="0">
                <a:solidFill>
                  <a:srgbClr val="FF0066"/>
                </a:solidFill>
                <a:latin typeface="游ゴシック" panose="020B0400000000000000" pitchFamily="50" charset="-128"/>
              </a:rPr>
              <a:t>2012</a:t>
            </a:r>
            <a:r>
              <a:rPr kumimoji="1" lang="ja-JP" altLang="en-US" dirty="0">
                <a:solidFill>
                  <a:srgbClr val="FF0066"/>
                </a:solidFill>
                <a:latin typeface="游ゴシック" panose="020B0400000000000000" pitchFamily="50" charset="-128"/>
              </a:rPr>
              <a:t>）</a:t>
            </a:r>
            <a:endParaRPr kumimoji="1" lang="en-US" altLang="ja-JP" dirty="0">
              <a:solidFill>
                <a:srgbClr val="FF0066"/>
              </a:solidFill>
              <a:latin typeface="游ゴシック" panose="020B0400000000000000" pitchFamily="50" charset="-128"/>
            </a:endParaRP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6CF07F82-FBBF-4306-B908-27CE10F7331F}"/>
              </a:ext>
            </a:extLst>
          </p:cNvPr>
          <p:cNvSpPr/>
          <p:nvPr/>
        </p:nvSpPr>
        <p:spPr>
          <a:xfrm>
            <a:off x="8561864" y="134385"/>
            <a:ext cx="360000" cy="360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  <a:latin typeface="Franklin Gothic Medium" panose="020B0603020102020204" pitchFamily="34" charset="0"/>
              </a:rPr>
              <a:t>3</a:t>
            </a:r>
            <a:endParaRPr kumimoji="1" lang="ja-JP" altLang="en-US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88A6F87C-BF64-412F-A517-B91CDC4B6D63}"/>
              </a:ext>
            </a:extLst>
          </p:cNvPr>
          <p:cNvSpPr/>
          <p:nvPr/>
        </p:nvSpPr>
        <p:spPr>
          <a:xfrm>
            <a:off x="2661734" y="3626096"/>
            <a:ext cx="1314303" cy="13231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吹き出し: 角を丸めた四角形 21">
                <a:extLst>
                  <a:ext uri="{FF2B5EF4-FFF2-40B4-BE49-F238E27FC236}">
                    <a16:creationId xmlns:a16="http://schemas.microsoft.com/office/drawing/2014/main" id="{33140DEE-8A7F-486C-AE84-8C64DD62D3E3}"/>
                  </a:ext>
                </a:extLst>
              </p:cNvPr>
              <p:cNvSpPr/>
              <p:nvPr/>
            </p:nvSpPr>
            <p:spPr>
              <a:xfrm>
                <a:off x="408382" y="5548124"/>
                <a:ext cx="4464064" cy="1027233"/>
              </a:xfrm>
              <a:prstGeom prst="wedgeRoundRectCallout">
                <a:avLst>
                  <a:gd name="adj1" fmla="val 20715"/>
                  <a:gd name="adj2" fmla="val -105791"/>
                  <a:gd name="adj3" fmla="val 16667"/>
                </a:avLst>
              </a:prstGeom>
              <a:solidFill>
                <a:schemeClr val="lt1">
                  <a:alpha val="8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:r>
                  <a:rPr kumimoji="1" lang="ja-JP" altLang="en-US" sz="2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超新星爆発の観測的典型値</a:t>
                </a:r>
                <a:endParaRPr kumimoji="1" lang="en-US" altLang="ja-JP" sz="2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b="1" i="1" dirty="0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pPr>
                      <m:e>
                        <m:r>
                          <a:rPr kumimoji="1" lang="en-US" altLang="ja-JP" sz="2800" b="1" i="1" dirty="0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𝟏𝟎</m:t>
                        </m:r>
                      </m:e>
                      <m:sup>
                        <m:r>
                          <a:rPr kumimoji="1" lang="en-US" altLang="ja-JP" sz="2800" b="1" i="1" dirty="0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𝟓𝟏</m:t>
                        </m:r>
                      </m:sup>
                    </m:sSup>
                    <m:r>
                      <a:rPr kumimoji="1" lang="en-US" altLang="ja-JP" sz="2800" b="1" i="1" dirty="0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r>
                  <a:rPr kumimoji="1" lang="en-US" altLang="ja-JP" sz="2800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[erg] </a:t>
                </a:r>
                <a:r>
                  <a:rPr kumimoji="1" lang="ja-JP" altLang="en-US" sz="2800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⇒ 爆発成功</a:t>
                </a:r>
              </a:p>
            </p:txBody>
          </p:sp>
        </mc:Choice>
        <mc:Fallback xmlns="">
          <p:sp>
            <p:nvSpPr>
              <p:cNvPr id="22" name="吹き出し: 角を丸めた四角形 21">
                <a:extLst>
                  <a:ext uri="{FF2B5EF4-FFF2-40B4-BE49-F238E27FC236}">
                    <a16:creationId xmlns:a16="http://schemas.microsoft.com/office/drawing/2014/main" id="{33140DEE-8A7F-486C-AE84-8C64DD62D3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82" y="5548124"/>
                <a:ext cx="4464064" cy="1027233"/>
              </a:xfrm>
              <a:prstGeom prst="wedgeRoundRectCallout">
                <a:avLst>
                  <a:gd name="adj1" fmla="val 20715"/>
                  <a:gd name="adj2" fmla="val -105791"/>
                  <a:gd name="adj3" fmla="val 16667"/>
                </a:avLst>
              </a:prstGeom>
              <a:blipFill>
                <a:blip r:embed="rId5"/>
                <a:stretch>
                  <a:fillRect b="-7895"/>
                </a:stretch>
              </a:blip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9890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A821D7AF-9DC4-41BE-8E56-B24F08A9A013}"/>
              </a:ext>
            </a:extLst>
          </p:cNvPr>
          <p:cNvCxnSpPr>
            <a:cxnSpLocks/>
          </p:cNvCxnSpPr>
          <p:nvPr/>
        </p:nvCxnSpPr>
        <p:spPr>
          <a:xfrm>
            <a:off x="4571996" y="1046523"/>
            <a:ext cx="2" cy="5675552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図 1">
            <a:extLst>
              <a:ext uri="{FF2B5EF4-FFF2-40B4-BE49-F238E27FC236}">
                <a16:creationId xmlns:a16="http://schemas.microsoft.com/office/drawing/2014/main" id="{0764A25F-D470-41E4-8C18-513E25D1B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036" y="2335657"/>
            <a:ext cx="6171919" cy="2859656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E4B68BD-21EA-428E-AC99-B4699479D7B7}"/>
              </a:ext>
            </a:extLst>
          </p:cNvPr>
          <p:cNvSpPr/>
          <p:nvPr/>
        </p:nvSpPr>
        <p:spPr>
          <a:xfrm>
            <a:off x="4571996" y="975372"/>
            <a:ext cx="4572004" cy="1147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2600" dirty="0">
                <a:solidFill>
                  <a:srgbClr val="0070C0"/>
                </a:solidFill>
                <a:latin typeface="+mn-ea"/>
              </a:rPr>
              <a:t>Can reproduce </a:t>
            </a:r>
            <a:r>
              <a:rPr lang="en-US" altLang="ja-JP" sz="2600" dirty="0" err="1">
                <a:solidFill>
                  <a:srgbClr val="0070C0"/>
                </a:solidFill>
                <a:latin typeface="+mn-ea"/>
              </a:rPr>
              <a:t>obs.profiles</a:t>
            </a:r>
            <a:r>
              <a:rPr lang="en-US" altLang="ja-JP" sz="2600" dirty="0">
                <a:solidFill>
                  <a:srgbClr val="0070C0"/>
                </a:solidFill>
                <a:latin typeface="+mn-ea"/>
              </a:rPr>
              <a:t>?</a:t>
            </a:r>
          </a:p>
          <a:p>
            <a:pPr algn="ctr">
              <a:lnSpc>
                <a:spcPct val="120000"/>
              </a:lnSpc>
            </a:pPr>
            <a:r>
              <a:rPr lang="en-US" altLang="ja-JP" sz="1600" b="1" dirty="0">
                <a:latin typeface="+mn-ea"/>
              </a:rPr>
              <a:t>【Nucleosynthesis / Radiation transfer】</a:t>
            </a:r>
          </a:p>
          <a:p>
            <a:pPr algn="ctr">
              <a:lnSpc>
                <a:spcPct val="120000"/>
              </a:lnSpc>
            </a:pPr>
            <a:r>
              <a:rPr lang="en-US" altLang="ja-JP" sz="1600" dirty="0">
                <a:solidFill>
                  <a:prstClr val="black"/>
                </a:solidFill>
                <a:latin typeface="Century" panose="02040604050505020304" pitchFamily="18" charset="0"/>
              </a:rPr>
              <a:t>(e.g. </a:t>
            </a:r>
            <a:r>
              <a:rPr lang="en-US" altLang="ja-JP" sz="1600" dirty="0" err="1">
                <a:latin typeface="Century" panose="02040604050505020304" pitchFamily="18" charset="0"/>
              </a:rPr>
              <a:t>Woosley</a:t>
            </a:r>
            <a:r>
              <a:rPr lang="en-US" altLang="ja-JP" sz="1600" dirty="0">
                <a:latin typeface="Century" panose="02040604050505020304" pitchFamily="18" charset="0"/>
              </a:rPr>
              <a:t>+ 1995</a:t>
            </a:r>
            <a:r>
              <a:rPr lang="en-US" altLang="ja-JP" sz="1600" dirty="0">
                <a:solidFill>
                  <a:prstClr val="black"/>
                </a:solidFill>
                <a:latin typeface="Century" panose="02040604050505020304" pitchFamily="18" charset="0"/>
              </a:rPr>
              <a:t>)</a:t>
            </a:r>
            <a:endParaRPr kumimoji="1" lang="en-US" altLang="ja-JP" sz="1600" dirty="0">
              <a:solidFill>
                <a:prstClr val="black"/>
              </a:solidFill>
              <a:latin typeface="Century" panose="020406040505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CC29CDC0-70F6-4DA3-906D-DF3544A0B70E}"/>
                  </a:ext>
                </a:extLst>
              </p:cNvPr>
              <p:cNvSpPr/>
              <p:nvPr/>
            </p:nvSpPr>
            <p:spPr>
              <a:xfrm>
                <a:off x="-2" y="975372"/>
                <a:ext cx="4572002" cy="11527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ja-JP" sz="2600" dirty="0">
                    <a:solidFill>
                      <a:schemeClr val="accent2"/>
                    </a:solidFill>
                    <a:latin typeface="+mn-ea"/>
                  </a:rPr>
                  <a:t>Can reach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6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600" b="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ja-JP" sz="2600" b="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51</m:t>
                        </m:r>
                      </m:sup>
                    </m:sSup>
                    <m:r>
                      <a:rPr kumimoji="1" lang="en-US" altLang="ja-JP" sz="2600" b="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sz="2600" dirty="0">
                    <a:solidFill>
                      <a:schemeClr val="accent2"/>
                    </a:solidFill>
                    <a:latin typeface="+mn-ea"/>
                  </a:rPr>
                  <a:t>[erg]</a:t>
                </a:r>
                <a:r>
                  <a:rPr kumimoji="1" lang="ja-JP" altLang="en-US" sz="2600" b="1" dirty="0">
                    <a:solidFill>
                      <a:schemeClr val="accent2"/>
                    </a:solidFill>
                    <a:latin typeface="+mn-ea"/>
                  </a:rPr>
                  <a:t> </a:t>
                </a:r>
                <a:r>
                  <a:rPr kumimoji="1" lang="ja-JP" altLang="en-US" sz="2600" dirty="0">
                    <a:solidFill>
                      <a:schemeClr val="accent2"/>
                    </a:solidFill>
                    <a:latin typeface="+mn-ea"/>
                  </a:rPr>
                  <a:t>？</a:t>
                </a:r>
                <a:endParaRPr kumimoji="1" lang="en-US" altLang="ja-JP" sz="2600" dirty="0">
                  <a:solidFill>
                    <a:schemeClr val="accent2"/>
                  </a:solidFill>
                  <a:latin typeface="+mn-ea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en-US" altLang="ja-JP" sz="1600" b="1" dirty="0">
                    <a:latin typeface="+mn-ea"/>
                  </a:rPr>
                  <a:t>【AB-</a:t>
                </a:r>
                <a:r>
                  <a:rPr lang="en-US" altLang="ja-JP" sz="1600" b="1" i="1" dirty="0">
                    <a:latin typeface="+mn-ea"/>
                  </a:rPr>
                  <a:t>initio</a:t>
                </a:r>
                <a:r>
                  <a:rPr lang="en-US" altLang="ja-JP" sz="1600" b="1" dirty="0">
                    <a:latin typeface="+mn-ea"/>
                  </a:rPr>
                  <a:t> calculation】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altLang="ja-JP" sz="1600" dirty="0">
                    <a:latin typeface="Century" panose="02040604050505020304" pitchFamily="18" charset="0"/>
                  </a:rPr>
                  <a:t>(e.g. </a:t>
                </a:r>
                <a:r>
                  <a:rPr lang="en-US" altLang="ja-JP" sz="1600" dirty="0" err="1">
                    <a:latin typeface="Century" panose="02040604050505020304" pitchFamily="18" charset="0"/>
                  </a:rPr>
                  <a:t>Takiwaki</a:t>
                </a:r>
                <a:r>
                  <a:rPr lang="en-US" altLang="ja-JP" sz="1600" dirty="0">
                    <a:latin typeface="Century" panose="02040604050505020304" pitchFamily="18" charset="0"/>
                  </a:rPr>
                  <a:t>+ 2014, Nakamura+ 2014)</a:t>
                </a:r>
                <a:endParaRPr kumimoji="1" lang="en-US" altLang="ja-JP" sz="1600" dirty="0">
                  <a:latin typeface="Century" panose="02040604050505020304" pitchFamily="18" charset="0"/>
                </a:endParaRPr>
              </a:p>
            </p:txBody>
          </p:sp>
        </mc:Choice>
        <mc:Fallback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CC29CDC0-70F6-4DA3-906D-DF3544A0B7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975372"/>
                <a:ext cx="4572002" cy="1152751"/>
              </a:xfrm>
              <a:prstGeom prst="rect">
                <a:avLst/>
              </a:prstGeom>
              <a:blipFill>
                <a:blip r:embed="rId3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A93095E-D8AD-48CB-8ED4-A5F4E1D3105F}"/>
              </a:ext>
            </a:extLst>
          </p:cNvPr>
          <p:cNvSpPr/>
          <p:nvPr/>
        </p:nvSpPr>
        <p:spPr>
          <a:xfrm>
            <a:off x="-2" y="235877"/>
            <a:ext cx="9144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ja-JP" altLang="en-US" sz="3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重力崩壊型超新星爆発</a:t>
            </a:r>
            <a:r>
              <a:rPr kumimoji="1" lang="en-US" altLang="ja-JP" sz="3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”</a:t>
            </a:r>
            <a:r>
              <a:rPr kumimoji="1" lang="ja-JP" altLang="en-US" sz="3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内部</a:t>
            </a:r>
            <a:r>
              <a:rPr kumimoji="1" lang="en-US" altLang="ja-JP" sz="3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”</a:t>
            </a:r>
            <a:r>
              <a:rPr kumimoji="1" lang="ja-JP" altLang="en-US" sz="3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　の研究</a:t>
            </a:r>
            <a:endParaRPr kumimoji="1" lang="en-US" altLang="ja-JP" sz="3200" u="sng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E88EBBC8-5D9E-4491-AFAC-9AA23B5196C0}"/>
                  </a:ext>
                </a:extLst>
              </p:cNvPr>
              <p:cNvSpPr/>
              <p:nvPr/>
            </p:nvSpPr>
            <p:spPr>
              <a:xfrm>
                <a:off x="226036" y="2430425"/>
                <a:ext cx="200830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3200" i="1" dirty="0">
                        <a:latin typeface="Cambria Math" panose="02040503050406030204" pitchFamily="18" charset="0"/>
                      </a:rPr>
                      <m:t>[~</m:t>
                    </m:r>
                    <m:sSup>
                      <m:sSupPr>
                        <m:ctrlPr>
                          <a:rPr kumimoji="1" lang="en-US" altLang="ja-JP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3200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ja-JP" sz="3200" i="1" dirty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m:rPr>
                        <m:sty m:val="p"/>
                      </m:rPr>
                      <a:rPr kumimoji="1" lang="en-US" altLang="ja-JP" sz="3200" dirty="0"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kumimoji="1" lang="en-US" altLang="ja-JP" sz="3200" dirty="0"/>
                  <a:t>] </a:t>
                </a:r>
                <a:endParaRPr lang="ja-JP" altLang="en-US" sz="3200" dirty="0"/>
              </a:p>
            </p:txBody>
          </p:sp>
        </mc:Choice>
        <mc:Fallback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E88EBBC8-5D9E-4491-AFAC-9AA23B5196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36" y="2430425"/>
                <a:ext cx="2008307" cy="584775"/>
              </a:xfrm>
              <a:prstGeom prst="rect">
                <a:avLst/>
              </a:prstGeom>
              <a:blipFill>
                <a:blip r:embed="rId4"/>
                <a:stretch>
                  <a:fillRect t="-12500" r="-6970" b="-343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E6308356-4426-4106-A6CE-19D8F51BE711}"/>
                  </a:ext>
                </a:extLst>
              </p:cNvPr>
              <p:cNvSpPr/>
              <p:nvPr/>
            </p:nvSpPr>
            <p:spPr>
              <a:xfrm>
                <a:off x="6453626" y="2430425"/>
                <a:ext cx="273690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3200" i="1" dirty="0" smtClean="0">
                        <a:latin typeface="Cambria Math" panose="02040503050406030204" pitchFamily="18" charset="0"/>
                      </a:rPr>
                      <m:t>[~</m:t>
                    </m:r>
                    <m:sSup>
                      <m:sSupPr>
                        <m:ctrlPr>
                          <a:rPr kumimoji="1" lang="en-US" altLang="ja-JP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3200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ja-JP" sz="3200" b="0" i="1" dirty="0" smtClean="0">
                            <a:latin typeface="Cambria Math" panose="02040503050406030204" pitchFamily="18" charset="0"/>
                          </a:rPr>
                          <m:t>10−12</m:t>
                        </m:r>
                      </m:sup>
                    </m:sSup>
                    <m:r>
                      <m:rPr>
                        <m:sty m:val="p"/>
                      </m:rPr>
                      <a:rPr kumimoji="1" lang="en-US" altLang="ja-JP" sz="3200" dirty="0"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kumimoji="1" lang="en-US" altLang="ja-JP" sz="3200" dirty="0"/>
                  <a:t>] </a:t>
                </a:r>
                <a:endParaRPr lang="ja-JP" altLang="en-US" sz="3200" dirty="0"/>
              </a:p>
            </p:txBody>
          </p:sp>
        </mc:Choice>
        <mc:Fallback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E6308356-4426-4106-A6CE-19D8F51BE7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626" y="2430425"/>
                <a:ext cx="2736903" cy="584775"/>
              </a:xfrm>
              <a:prstGeom prst="rect">
                <a:avLst/>
              </a:prstGeom>
              <a:blipFill>
                <a:blip r:embed="rId5"/>
                <a:stretch>
                  <a:fillRect t="-12500" r="-4677" b="-343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994F476-BBFD-43D9-B7B9-2146B16E5DD6}"/>
              </a:ext>
            </a:extLst>
          </p:cNvPr>
          <p:cNvSpPr/>
          <p:nvPr/>
        </p:nvSpPr>
        <p:spPr>
          <a:xfrm>
            <a:off x="5575701" y="5247578"/>
            <a:ext cx="3568295" cy="510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+mn-ea"/>
              </a:rPr>
              <a:t>modeling central engine</a:t>
            </a:r>
          </a:p>
        </p:txBody>
      </p:sp>
    </p:spTree>
    <p:extLst>
      <p:ext uri="{BB962C8B-B14F-4D97-AF65-F5344CB8AC3E}">
        <p14:creationId xmlns:p14="http://schemas.microsoft.com/office/powerpoint/2010/main" val="4992448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7" name="表 26">
                <a:extLst>
                  <a:ext uri="{FF2B5EF4-FFF2-40B4-BE49-F238E27FC236}">
                    <a16:creationId xmlns:a16="http://schemas.microsoft.com/office/drawing/2014/main" id="{D1DE468D-EE0E-4F0F-B0EC-BF691B0481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7133391"/>
                  </p:ext>
                </p:extLst>
              </p:nvPr>
            </p:nvGraphicFramePr>
            <p:xfrm>
              <a:off x="0" y="942418"/>
              <a:ext cx="9143999" cy="48931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75229">
                      <a:extLst>
                        <a:ext uri="{9D8B030D-6E8A-4147-A177-3AD203B41FA5}">
                          <a16:colId xmlns:a16="http://schemas.microsoft.com/office/drawing/2014/main" val="345383797"/>
                        </a:ext>
                      </a:extLst>
                    </a:gridCol>
                    <a:gridCol w="4668770">
                      <a:extLst>
                        <a:ext uri="{9D8B030D-6E8A-4147-A177-3AD203B41FA5}">
                          <a16:colId xmlns:a16="http://schemas.microsoft.com/office/drawing/2014/main" val="4150296502"/>
                        </a:ext>
                      </a:extLst>
                    </a:gridCol>
                  </a:tblGrid>
                  <a:tr h="648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</a:pPr>
                          <a:r>
                            <a:rPr kumimoji="1" lang="en-US" altLang="ja-JP" sz="3200" b="1" dirty="0">
                              <a:solidFill>
                                <a:schemeClr val="tx1"/>
                              </a:solidFill>
                            </a:rPr>
                            <a:t>AB-</a:t>
                          </a:r>
                          <a:r>
                            <a:rPr kumimoji="1" lang="en-US" altLang="ja-JP" sz="3200" b="1" i="1" dirty="0">
                              <a:solidFill>
                                <a:schemeClr val="tx1"/>
                              </a:solidFill>
                            </a:rPr>
                            <a:t>initio</a:t>
                          </a:r>
                          <a:r>
                            <a:rPr kumimoji="1" lang="en-US" altLang="ja-JP" sz="3200" b="1" dirty="0">
                              <a:solidFill>
                                <a:schemeClr val="tx1"/>
                              </a:solidFill>
                            </a:rPr>
                            <a:t> calculation</a:t>
                          </a:r>
                          <a:endParaRPr lang="en-US" altLang="ja-JP" sz="4000" dirty="0">
                            <a:solidFill>
                              <a:schemeClr val="tx1"/>
                            </a:solidFill>
                            <a:latin typeface="メイリオ" panose="020B0604030504040204" pitchFamily="50" charset="-128"/>
                            <a:ea typeface="メイリオ" panose="020B0604030504040204" pitchFamily="50" charset="-128"/>
                          </a:endParaRPr>
                        </a:p>
                        <a:p>
                          <a:pPr algn="ctr">
                            <a:lnSpc>
                              <a:spcPct val="120000"/>
                            </a:lnSpc>
                          </a:pPr>
                          <a:r>
                            <a:rPr lang="en-US" altLang="ja-JP" sz="1600" dirty="0">
                              <a:solidFill>
                                <a:schemeClr val="tx1"/>
                              </a:solidFill>
                              <a:latin typeface="Century" panose="02040604050505020304" pitchFamily="18" charset="0"/>
                              <a:ea typeface="メイリオ" panose="020B0604030504040204" pitchFamily="50" charset="-128"/>
                            </a:rPr>
                            <a:t>(e.g. </a:t>
                          </a:r>
                          <a:r>
                            <a:rPr lang="en-US" altLang="ja-JP" sz="1600" dirty="0" err="1">
                              <a:solidFill>
                                <a:schemeClr val="tx1"/>
                              </a:solidFill>
                              <a:latin typeface="Century" panose="02040604050505020304" pitchFamily="18" charset="0"/>
                            </a:rPr>
                            <a:t>Takiwaki</a:t>
                          </a:r>
                          <a:r>
                            <a:rPr lang="en-US" altLang="ja-JP" sz="1600" dirty="0">
                              <a:solidFill>
                                <a:schemeClr val="tx1"/>
                              </a:solidFill>
                              <a:latin typeface="Century" panose="02040604050505020304" pitchFamily="18" charset="0"/>
                            </a:rPr>
                            <a:t>+ 2014, Nakamura+ 2016)</a:t>
                          </a:r>
                          <a:endParaRPr kumimoji="1" lang="ja-JP" altLang="en-US" sz="1600" b="1" dirty="0">
                            <a:solidFill>
                              <a:schemeClr val="tx1"/>
                            </a:solidFill>
                            <a:latin typeface="Century" panose="020406040505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3200" b="1" dirty="0">
                              <a:solidFill>
                                <a:schemeClr val="tx1"/>
                              </a:solidFill>
                            </a:rPr>
                            <a:t>Nucleosynthesis </a:t>
                          </a:r>
                        </a:p>
                        <a:p>
                          <a:pPr algn="ctr"/>
                          <a:r>
                            <a:rPr lang="en-US" altLang="ja-JP" sz="1600" dirty="0">
                              <a:solidFill>
                                <a:schemeClr val="tx1"/>
                              </a:solidFill>
                              <a:latin typeface="Century" panose="02040604050505020304" pitchFamily="18" charset="0"/>
                              <a:ea typeface="メイリオ" panose="020B0604030504040204" pitchFamily="50" charset="-128"/>
                            </a:rPr>
                            <a:t>(e.g. </a:t>
                          </a:r>
                          <a:r>
                            <a:rPr lang="en-US" altLang="ja-JP" sz="1600" dirty="0" err="1">
                              <a:solidFill>
                                <a:schemeClr val="tx1"/>
                              </a:solidFill>
                              <a:latin typeface="Century" panose="02040604050505020304" pitchFamily="18" charset="0"/>
                            </a:rPr>
                            <a:t>Woosley</a:t>
                          </a:r>
                          <a:r>
                            <a:rPr lang="en-US" altLang="ja-JP" sz="1600" dirty="0">
                              <a:solidFill>
                                <a:schemeClr val="tx1"/>
                              </a:solidFill>
                              <a:latin typeface="Century" panose="02040604050505020304" pitchFamily="18" charset="0"/>
                            </a:rPr>
                            <a:t>+ 1995)</a:t>
                          </a:r>
                          <a:endParaRPr kumimoji="1" lang="ja-JP" altLang="en-US" sz="1600" b="1" dirty="0">
                            <a:solidFill>
                              <a:schemeClr val="tx1"/>
                            </a:solidFill>
                            <a:latin typeface="Century" panose="020406040505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88740821"/>
                      </a:ext>
                    </a:extLst>
                  </a:tr>
                  <a:tr h="17640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3200" dirty="0"/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3200" i="1" dirty="0" smtClean="0">
                                  <a:latin typeface="Cambria Math" panose="02040503050406030204" pitchFamily="18" charset="0"/>
                                </a:rPr>
                                <m:t>[~</m:t>
                              </m:r>
                              <m:sSup>
                                <m:sSupPr>
                                  <m:ctrlPr>
                                    <a:rPr kumimoji="1" lang="en-US" altLang="ja-JP" sz="32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3200" i="1" dirty="0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kumimoji="1" lang="en-US" altLang="ja-JP" sz="3200" i="1" dirty="0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kumimoji="1" lang="en-US" altLang="ja-JP" sz="3200" i="0" dirty="0" smtClean="0">
                                  <a:latin typeface="Cambria Math" panose="02040503050406030204" pitchFamily="18" charset="0"/>
                                </a:rPr>
                                <m:t>cm</m:t>
                              </m:r>
                            </m:oMath>
                          </a14:m>
                          <a:r>
                            <a:rPr kumimoji="1" lang="en-US" altLang="ja-JP" sz="3200" dirty="0"/>
                            <a:t>] 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914400" marR="0" lvl="2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2400" dirty="0"/>
                            <a:t>　</a:t>
                          </a:r>
                          <a:r>
                            <a:rPr kumimoji="1" lang="ja-JP" altLang="en-US" sz="3200" dirty="0"/>
                            <a:t>　</a:t>
                          </a:r>
                          <a:r>
                            <a:rPr kumimoji="1" lang="en-US" altLang="ja-JP" sz="3200" dirty="0"/>
                            <a:t>[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3200" i="1" dirty="0" smtClean="0"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sSup>
                                <m:sSupPr>
                                  <m:ctrlPr>
                                    <a:rPr kumimoji="1" lang="en-US" altLang="ja-JP" sz="32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3200" i="0" dirty="0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kumimoji="1" lang="en-US" altLang="ja-JP" sz="3200" i="0" dirty="0" smtClean="0">
                                      <a:latin typeface="Cambria Math" panose="02040503050406030204" pitchFamily="18" charset="0"/>
                                    </a:rPr>
                                    <m:t>10−12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kumimoji="1" lang="en-US" altLang="ja-JP" sz="3200" i="0" dirty="0" smtClean="0">
                                  <a:latin typeface="Cambria Math" panose="02040503050406030204" pitchFamily="18" charset="0"/>
                                </a:rPr>
                                <m:t>cm</m:t>
                              </m:r>
                            </m:oMath>
                          </a14:m>
                          <a:r>
                            <a:rPr kumimoji="1" lang="en-US" altLang="ja-JP" sz="3200" dirty="0"/>
                            <a:t>] 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25094129"/>
                      </a:ext>
                    </a:extLst>
                  </a:tr>
                  <a:tr h="93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/>
                            <a:t>Theoretical predict</a:t>
                          </a:r>
                          <a:endParaRPr kumimoji="1" lang="ja-JP" altLang="en-US" sz="2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/>
                            <a:t>Reproduce observed data</a:t>
                          </a:r>
                          <a:endParaRPr kumimoji="1" lang="ja-JP" alt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9654263"/>
                      </a:ext>
                    </a:extLst>
                  </a:tr>
                  <a:tr h="111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>
                              <a:latin typeface="+mn-ea"/>
                              <a:ea typeface="+mn-ea"/>
                            </a:rPr>
                            <a:t>Suggesting explosive energy grow up to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1" lang="en-US" altLang="ja-JP" sz="2000" i="1" dirty="0" smtClean="0"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000" i="1" dirty="0" smtClean="0"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kumimoji="1" lang="en-US" altLang="ja-JP" sz="2000" i="1" dirty="0" smtClean="0"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51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1" lang="en-US" altLang="ja-JP" sz="2000" dirty="0">
                              <a:latin typeface="+mn-ea"/>
                              <a:ea typeface="+mn-ea"/>
                            </a:rPr>
                            <a:t> [erg] </a:t>
                          </a:r>
                        </a:p>
                        <a:p>
                          <a:pPr algn="ctr"/>
                          <a:r>
                            <a:rPr kumimoji="1" lang="en-US" altLang="ja-JP" sz="2000" dirty="0">
                              <a:latin typeface="+mn-ea"/>
                              <a:ea typeface="+mn-ea"/>
                            </a:rPr>
                            <a:t>taking</a:t>
                          </a:r>
                          <a:r>
                            <a:rPr kumimoji="1" lang="en-US" altLang="ja-JP" sz="2000" baseline="0" dirty="0">
                              <a:latin typeface="+mn-ea"/>
                              <a:ea typeface="+mn-ea"/>
                            </a:rPr>
                            <a:t> a long time</a:t>
                          </a:r>
                          <a:r>
                            <a:rPr kumimoji="1" lang="en-US" altLang="ja-JP" sz="2000" dirty="0">
                              <a:latin typeface="+mn-ea"/>
                              <a:ea typeface="+mn-ea"/>
                            </a:rPr>
                            <a:t> </a:t>
                          </a:r>
                          <a:r>
                            <a:rPr kumimoji="1" lang="en-US" altLang="ja-JP" sz="3600" b="1" dirty="0">
                              <a:solidFill>
                                <a:srgbClr val="FF0000"/>
                              </a:solidFill>
                              <a:latin typeface="+mn-ea"/>
                              <a:ea typeface="+mn-ea"/>
                            </a:rPr>
                            <a:t>[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36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~</m:t>
                              </m:r>
                              <m:r>
                                <a:rPr kumimoji="1" lang="en-US" altLang="ja-JP" sz="36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𝟏</m:t>
                              </m:r>
                              <m:r>
                                <a:rPr kumimoji="1" lang="en-US" altLang="ja-JP" sz="3600" b="1" i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𝐬</m:t>
                              </m:r>
                            </m:oMath>
                          </a14:m>
                          <a:r>
                            <a:rPr kumimoji="1" lang="en-US" altLang="ja-JP" sz="3600" b="1" dirty="0">
                              <a:solidFill>
                                <a:srgbClr val="FF0000"/>
                              </a:solidFill>
                              <a:latin typeface="+mn-ea"/>
                              <a:ea typeface="+mn-ea"/>
                            </a:rPr>
                            <a:t>]</a:t>
                          </a:r>
                          <a:endParaRPr kumimoji="1" lang="ja-JP" altLang="en-US" sz="2300" dirty="0">
                            <a:latin typeface="+mn-ea"/>
                            <a:ea typeface="+mn-ea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300" b="0" dirty="0" err="1">
                              <a:latin typeface="+mn-ea"/>
                              <a:ea typeface="+mn-ea"/>
                            </a:rPr>
                            <a:t>Amussing</a:t>
                          </a:r>
                          <a:r>
                            <a:rPr kumimoji="1" lang="en-US" altLang="ja-JP" sz="2300" b="0" dirty="0">
                              <a:latin typeface="+mn-ea"/>
                              <a:ea typeface="+mn-ea"/>
                            </a:rPr>
                            <a:t> instant explosion</a:t>
                          </a:r>
                          <a:r>
                            <a:rPr kumimoji="1" lang="en-US" altLang="ja-JP" sz="2300" b="1" dirty="0">
                              <a:latin typeface="+mn-ea"/>
                              <a:ea typeface="+mn-ea"/>
                            </a:rPr>
                            <a:t> </a:t>
                          </a:r>
                          <a:r>
                            <a:rPr kumimoji="1" lang="en-US" altLang="ja-JP" sz="3600" b="1" dirty="0">
                              <a:solidFill>
                                <a:srgbClr val="FF0000"/>
                              </a:solidFill>
                              <a:latin typeface="+mn-ea"/>
                              <a:ea typeface="+mn-ea"/>
                            </a:rPr>
                            <a:t>[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36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~</m:t>
                              </m:r>
                              <m:r>
                                <a:rPr kumimoji="1" lang="en-US" altLang="ja-JP" sz="36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𝟏𝟎</m:t>
                              </m:r>
                              <m:r>
                                <a:rPr kumimoji="1" lang="en-US" altLang="ja-JP" sz="3600" b="1" i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𝐦𝐬</m:t>
                              </m:r>
                            </m:oMath>
                          </a14:m>
                          <a:r>
                            <a:rPr kumimoji="1" lang="en-US" altLang="ja-JP" sz="3600" b="1" dirty="0">
                              <a:solidFill>
                                <a:srgbClr val="FF0000"/>
                              </a:solidFill>
                              <a:latin typeface="+mn-ea"/>
                              <a:ea typeface="+mn-ea"/>
                            </a:rPr>
                            <a:t>]</a:t>
                          </a:r>
                          <a:endParaRPr kumimoji="1" lang="en-US" altLang="ja-JP" sz="2300" dirty="0">
                            <a:latin typeface="+mn-ea"/>
                            <a:ea typeface="+mn-ea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9531793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7" name="表 26">
                <a:extLst>
                  <a:ext uri="{FF2B5EF4-FFF2-40B4-BE49-F238E27FC236}">
                    <a16:creationId xmlns:a16="http://schemas.microsoft.com/office/drawing/2014/main" id="{D1DE468D-EE0E-4F0F-B0EC-BF691B0481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7133391"/>
                  </p:ext>
                </p:extLst>
              </p:nvPr>
            </p:nvGraphicFramePr>
            <p:xfrm>
              <a:off x="0" y="942418"/>
              <a:ext cx="9143999" cy="48931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75229">
                      <a:extLst>
                        <a:ext uri="{9D8B030D-6E8A-4147-A177-3AD203B41FA5}">
                          <a16:colId xmlns:a16="http://schemas.microsoft.com/office/drawing/2014/main" val="345383797"/>
                        </a:ext>
                      </a:extLst>
                    </a:gridCol>
                    <a:gridCol w="4668770">
                      <a:extLst>
                        <a:ext uri="{9D8B030D-6E8A-4147-A177-3AD203B41FA5}">
                          <a16:colId xmlns:a16="http://schemas.microsoft.com/office/drawing/2014/main" val="4150296502"/>
                        </a:ext>
                      </a:extLst>
                    </a:gridCol>
                  </a:tblGrid>
                  <a:tr h="9399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</a:pPr>
                          <a:r>
                            <a:rPr kumimoji="1" lang="en-US" altLang="ja-JP" sz="3200" b="1" dirty="0">
                              <a:solidFill>
                                <a:schemeClr val="tx1"/>
                              </a:solidFill>
                            </a:rPr>
                            <a:t>AB-</a:t>
                          </a:r>
                          <a:r>
                            <a:rPr kumimoji="1" lang="en-US" altLang="ja-JP" sz="3200" b="1" i="1" dirty="0">
                              <a:solidFill>
                                <a:schemeClr val="tx1"/>
                              </a:solidFill>
                            </a:rPr>
                            <a:t>initio</a:t>
                          </a:r>
                          <a:r>
                            <a:rPr kumimoji="1" lang="en-US" altLang="ja-JP" sz="3200" b="1" dirty="0">
                              <a:solidFill>
                                <a:schemeClr val="tx1"/>
                              </a:solidFill>
                            </a:rPr>
                            <a:t> calculation</a:t>
                          </a:r>
                          <a:endParaRPr lang="en-US" altLang="ja-JP" sz="4000" dirty="0">
                            <a:solidFill>
                              <a:schemeClr val="tx1"/>
                            </a:solidFill>
                            <a:latin typeface="メイリオ" panose="020B0604030504040204" pitchFamily="50" charset="-128"/>
                            <a:ea typeface="メイリオ" panose="020B0604030504040204" pitchFamily="50" charset="-128"/>
                          </a:endParaRPr>
                        </a:p>
                        <a:p>
                          <a:pPr algn="ctr">
                            <a:lnSpc>
                              <a:spcPct val="120000"/>
                            </a:lnSpc>
                          </a:pPr>
                          <a:r>
                            <a:rPr lang="en-US" altLang="ja-JP" sz="1600" dirty="0">
                              <a:solidFill>
                                <a:schemeClr val="tx1"/>
                              </a:solidFill>
                              <a:latin typeface="Century" panose="02040604050505020304" pitchFamily="18" charset="0"/>
                              <a:ea typeface="メイリオ" panose="020B0604030504040204" pitchFamily="50" charset="-128"/>
                            </a:rPr>
                            <a:t>(e.g. </a:t>
                          </a:r>
                          <a:r>
                            <a:rPr lang="en-US" altLang="ja-JP" sz="1600" dirty="0" err="1">
                              <a:solidFill>
                                <a:schemeClr val="tx1"/>
                              </a:solidFill>
                              <a:latin typeface="Century" panose="02040604050505020304" pitchFamily="18" charset="0"/>
                            </a:rPr>
                            <a:t>Takiwaki</a:t>
                          </a:r>
                          <a:r>
                            <a:rPr lang="en-US" altLang="ja-JP" sz="1600" dirty="0">
                              <a:solidFill>
                                <a:schemeClr val="tx1"/>
                              </a:solidFill>
                              <a:latin typeface="Century" panose="02040604050505020304" pitchFamily="18" charset="0"/>
                            </a:rPr>
                            <a:t>+ 2014, Nakamura+ 2016)</a:t>
                          </a:r>
                          <a:endParaRPr kumimoji="1" lang="ja-JP" altLang="en-US" sz="1600" b="1" dirty="0">
                            <a:solidFill>
                              <a:schemeClr val="tx1"/>
                            </a:solidFill>
                            <a:latin typeface="Century" panose="020406040505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3200" b="1" dirty="0">
                              <a:solidFill>
                                <a:schemeClr val="tx1"/>
                              </a:solidFill>
                            </a:rPr>
                            <a:t>Nucleosynthesis </a:t>
                          </a:r>
                        </a:p>
                        <a:p>
                          <a:pPr algn="ctr"/>
                          <a:r>
                            <a:rPr lang="en-US" altLang="ja-JP" sz="1600" dirty="0">
                              <a:solidFill>
                                <a:schemeClr val="tx1"/>
                              </a:solidFill>
                              <a:latin typeface="Century" panose="02040604050505020304" pitchFamily="18" charset="0"/>
                              <a:ea typeface="メイリオ" panose="020B0604030504040204" pitchFamily="50" charset="-128"/>
                            </a:rPr>
                            <a:t>(e.g. </a:t>
                          </a:r>
                          <a:r>
                            <a:rPr lang="en-US" altLang="ja-JP" sz="1600" dirty="0" err="1">
                              <a:solidFill>
                                <a:schemeClr val="tx1"/>
                              </a:solidFill>
                              <a:latin typeface="Century" panose="02040604050505020304" pitchFamily="18" charset="0"/>
                            </a:rPr>
                            <a:t>Woosley</a:t>
                          </a:r>
                          <a:r>
                            <a:rPr lang="en-US" altLang="ja-JP" sz="1600" dirty="0">
                              <a:solidFill>
                                <a:schemeClr val="tx1"/>
                              </a:solidFill>
                              <a:latin typeface="Century" panose="02040604050505020304" pitchFamily="18" charset="0"/>
                            </a:rPr>
                            <a:t>+ 1995)</a:t>
                          </a:r>
                          <a:endParaRPr kumimoji="1" lang="ja-JP" altLang="en-US" sz="1600" b="1" dirty="0">
                            <a:solidFill>
                              <a:schemeClr val="tx1"/>
                            </a:solidFill>
                            <a:latin typeface="Century" panose="020406040505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88740821"/>
                      </a:ext>
                    </a:extLst>
                  </a:tr>
                  <a:tr h="17640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54483" r="-104496" b="-13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5822" t="-54483" r="-131" b="-137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5094129"/>
                      </a:ext>
                    </a:extLst>
                  </a:tr>
                  <a:tr h="93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/>
                            <a:t>Theoretical predict</a:t>
                          </a:r>
                          <a:endParaRPr kumimoji="1" lang="ja-JP" altLang="en-US" sz="2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/>
                            <a:t>Reproduce observed data</a:t>
                          </a:r>
                          <a:endParaRPr kumimoji="1" lang="ja-JP" alt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9654263"/>
                      </a:ext>
                    </a:extLst>
                  </a:tr>
                  <a:tr h="1253173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292233" r="-104496" b="-184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5822" t="-292233" r="-131" b="-184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531793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楕円 7">
            <a:extLst>
              <a:ext uri="{FF2B5EF4-FFF2-40B4-BE49-F238E27FC236}">
                <a16:creationId xmlns:a16="http://schemas.microsoft.com/office/drawing/2014/main" id="{41CB9D08-2086-4252-BBDA-7D2CC5DE1E14}"/>
              </a:ext>
            </a:extLst>
          </p:cNvPr>
          <p:cNvSpPr/>
          <p:nvPr/>
        </p:nvSpPr>
        <p:spPr>
          <a:xfrm>
            <a:off x="8561864" y="134385"/>
            <a:ext cx="360000" cy="360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  <a:latin typeface="Franklin Gothic Medium" panose="020B0603020102020204" pitchFamily="34" charset="0"/>
              </a:rPr>
              <a:t>4</a:t>
            </a:r>
            <a:endParaRPr kumimoji="1" lang="ja-JP" altLang="en-US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39341E4-0A1D-40D4-9129-313435906CEB}"/>
              </a:ext>
            </a:extLst>
          </p:cNvPr>
          <p:cNvSpPr/>
          <p:nvPr/>
        </p:nvSpPr>
        <p:spPr>
          <a:xfrm>
            <a:off x="0" y="226600"/>
            <a:ext cx="9165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ja-JP" altLang="en-US" sz="3200" u="sng" dirty="0">
                <a:latin typeface="游ゴシック" panose="020B0400000000000000" pitchFamily="50" charset="-128"/>
              </a:rPr>
              <a:t>観測量予測の爆発モデル との比較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F805D36-5656-4C40-851B-EA53CD13F2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4775" y="1867204"/>
            <a:ext cx="3997553" cy="1852200"/>
          </a:xfrm>
          <a:prstGeom prst="rect">
            <a:avLst/>
          </a:prstGeom>
        </p:spPr>
      </p:pic>
      <p:sp>
        <p:nvSpPr>
          <p:cNvPr id="10" name="左中かっこ 9">
            <a:extLst>
              <a:ext uri="{FF2B5EF4-FFF2-40B4-BE49-F238E27FC236}">
                <a16:creationId xmlns:a16="http://schemas.microsoft.com/office/drawing/2014/main" id="{00343B08-FFEE-4888-8F10-FFD46BC3F4BF}"/>
              </a:ext>
            </a:extLst>
          </p:cNvPr>
          <p:cNvSpPr/>
          <p:nvPr/>
        </p:nvSpPr>
        <p:spPr>
          <a:xfrm rot="10800000" flipV="1">
            <a:off x="6176024" y="1965126"/>
            <a:ext cx="292608" cy="1656355"/>
          </a:xfrm>
          <a:prstGeom prst="leftBrace">
            <a:avLst>
              <a:gd name="adj1" fmla="val 23546"/>
              <a:gd name="adj2" fmla="val 50375"/>
            </a:avLst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DABDEA75-C10C-42D9-BD84-1597ECC8EAE2}"/>
              </a:ext>
            </a:extLst>
          </p:cNvPr>
          <p:cNvSpPr/>
          <p:nvPr/>
        </p:nvSpPr>
        <p:spPr>
          <a:xfrm>
            <a:off x="4096639" y="1870637"/>
            <a:ext cx="927620" cy="3507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模式図</a:t>
            </a:r>
          </a:p>
        </p:txBody>
      </p:sp>
      <p:sp>
        <p:nvSpPr>
          <p:cNvPr id="13" name="左中かっこ 12">
            <a:extLst>
              <a:ext uri="{FF2B5EF4-FFF2-40B4-BE49-F238E27FC236}">
                <a16:creationId xmlns:a16="http://schemas.microsoft.com/office/drawing/2014/main" id="{300210DA-64FC-4A81-9A27-07761FBF1504}"/>
              </a:ext>
            </a:extLst>
          </p:cNvPr>
          <p:cNvSpPr/>
          <p:nvPr/>
        </p:nvSpPr>
        <p:spPr>
          <a:xfrm rot="10800000" flipH="1" flipV="1">
            <a:off x="2173151" y="1965126"/>
            <a:ext cx="292608" cy="1656355"/>
          </a:xfrm>
          <a:prstGeom prst="leftBrace">
            <a:avLst>
              <a:gd name="adj1" fmla="val 23546"/>
              <a:gd name="adj2" fmla="val 50375"/>
            </a:avLst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48524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図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210" y="1569308"/>
            <a:ext cx="3508032" cy="3467359"/>
          </a:xfrm>
          <a:prstGeom prst="rect">
            <a:avLst/>
          </a:prstGeom>
        </p:spPr>
      </p:pic>
      <p:sp>
        <p:nvSpPr>
          <p:cNvPr id="39" name="正方形/長方形 38"/>
          <p:cNvSpPr/>
          <p:nvPr/>
        </p:nvSpPr>
        <p:spPr>
          <a:xfrm>
            <a:off x="0" y="994041"/>
            <a:ext cx="9170505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3200" b="1" dirty="0">
                <a:solidFill>
                  <a:srgbClr val="0070C0"/>
                </a:solidFill>
                <a:latin typeface="+mn-ea"/>
              </a:rPr>
              <a:t>■ 観測量を再現可能？</a:t>
            </a:r>
            <a:endParaRPr lang="en-US" altLang="ja-JP" sz="3200" b="1" dirty="0">
              <a:solidFill>
                <a:srgbClr val="0070C0"/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ja-JP" sz="2400" dirty="0">
                <a:latin typeface="+mn-ea"/>
              </a:rPr>
              <a:t>【</a:t>
            </a:r>
            <a:r>
              <a:rPr lang="ja-JP" altLang="en-US" sz="2400" dirty="0">
                <a:latin typeface="+mn-ea"/>
              </a:rPr>
              <a:t>外層領域の計算</a:t>
            </a:r>
            <a:r>
              <a:rPr lang="en-US" altLang="ja-JP" sz="2400" dirty="0">
                <a:latin typeface="+mn-ea"/>
              </a:rPr>
              <a:t>】</a:t>
            </a:r>
            <a:r>
              <a:rPr lang="en-US" altLang="ja-JP" dirty="0">
                <a:solidFill>
                  <a:prstClr val="black"/>
                </a:solidFill>
                <a:latin typeface="+mn-ea"/>
              </a:rPr>
              <a:t>(e.g. </a:t>
            </a:r>
            <a:r>
              <a:rPr lang="en-US" altLang="ja-JP" dirty="0" err="1">
                <a:latin typeface="+mn-ea"/>
              </a:rPr>
              <a:t>Woosley</a:t>
            </a:r>
            <a:r>
              <a:rPr lang="en-US" altLang="ja-JP" dirty="0">
                <a:latin typeface="+mn-ea"/>
              </a:rPr>
              <a:t>+ 1995</a:t>
            </a:r>
            <a:r>
              <a:rPr lang="en-US" altLang="ja-JP" dirty="0">
                <a:solidFill>
                  <a:prstClr val="black"/>
                </a:solidFill>
                <a:latin typeface="+mn-ea"/>
              </a:rPr>
              <a:t>)</a:t>
            </a:r>
            <a:endParaRPr kumimoji="1" lang="en-US" altLang="ja-JP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7541778" y="4204813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星表面</a:t>
            </a: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1315" y="2921087"/>
            <a:ext cx="843289" cy="803424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6566534" y="2735834"/>
            <a:ext cx="1004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Fe</a:t>
            </a:r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コア</a:t>
            </a:r>
          </a:p>
        </p:txBody>
      </p:sp>
      <p:sp>
        <p:nvSpPr>
          <p:cNvPr id="40" name="左中かっこ 39"/>
          <p:cNvSpPr/>
          <p:nvPr/>
        </p:nvSpPr>
        <p:spPr>
          <a:xfrm rot="202737" flipV="1">
            <a:off x="5411736" y="1489480"/>
            <a:ext cx="532362" cy="3433020"/>
          </a:xfrm>
          <a:prstGeom prst="leftBrace">
            <a:avLst>
              <a:gd name="adj1" fmla="val 32477"/>
              <a:gd name="adj2" fmla="val 72188"/>
            </a:avLst>
          </a:prstGeom>
          <a:ln w="38100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cxnSp>
        <p:nvCxnSpPr>
          <p:cNvPr id="47" name="直線矢印コネクタ 46"/>
          <p:cNvCxnSpPr>
            <a:cxnSpLocks/>
          </p:cNvCxnSpPr>
          <p:nvPr/>
        </p:nvCxnSpPr>
        <p:spPr>
          <a:xfrm flipV="1">
            <a:off x="5212080" y="3507796"/>
            <a:ext cx="1439235" cy="772382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6" name="正方形/長方形 55"/>
          <p:cNvSpPr/>
          <p:nvPr/>
        </p:nvSpPr>
        <p:spPr>
          <a:xfrm>
            <a:off x="6282494" y="5021582"/>
            <a:ext cx="28615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重力崩壊型超新星爆発</a:t>
            </a:r>
            <a:endParaRPr lang="en-US" altLang="ja-J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r>
              <a: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の模式図。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0" y="2073400"/>
            <a:ext cx="9170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000" u="sng" dirty="0">
                <a:latin typeface="+mn-ea"/>
              </a:rPr>
              <a:t>中心エンジンを</a:t>
            </a:r>
            <a:r>
              <a:rPr lang="ja-JP" altLang="en-US" sz="2400" b="1" u="sng" dirty="0">
                <a:latin typeface="+mn-ea"/>
              </a:rPr>
              <a:t>モデル化</a:t>
            </a:r>
            <a:r>
              <a:rPr lang="ja-JP" altLang="en-US" sz="2000" b="1" u="sng" dirty="0">
                <a:latin typeface="+mn-ea"/>
              </a:rPr>
              <a:t>。</a:t>
            </a:r>
            <a:r>
              <a:rPr kumimoji="1" lang="ja-JP" altLang="en-US" sz="2400" b="1" dirty="0">
                <a:latin typeface="+mn-ea"/>
              </a:rPr>
              <a:t>長時間計算</a:t>
            </a:r>
            <a:endParaRPr lang="en-US" altLang="ja-JP" sz="2000" dirty="0"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CE883BFF-3FA7-4123-B439-FCDE3A749C9E}"/>
                  </a:ext>
                </a:extLst>
              </p:cNvPr>
              <p:cNvSpPr/>
              <p:nvPr/>
            </p:nvSpPr>
            <p:spPr>
              <a:xfrm>
                <a:off x="16504" y="3961157"/>
                <a:ext cx="5699046" cy="14810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ja-JP" altLang="en-US" sz="3200" dirty="0">
                    <a:solidFill>
                      <a:srgbClr val="FF0000"/>
                    </a:solidFill>
                    <a:latin typeface="+mn-ea"/>
                  </a:rPr>
                  <a:t>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3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3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kumimoji="1" lang="en-US" altLang="ja-JP" sz="3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𝟓𝟏</m:t>
                        </m:r>
                      </m:sup>
                    </m:sSup>
                    <m:r>
                      <a:rPr kumimoji="1" lang="en-US" altLang="ja-JP" sz="3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sz="3200" b="1" dirty="0">
                    <a:solidFill>
                      <a:srgbClr val="FF0000"/>
                    </a:solidFill>
                    <a:latin typeface="+mn-ea"/>
                  </a:rPr>
                  <a:t>[erg]</a:t>
                </a:r>
                <a:r>
                  <a:rPr kumimoji="1" lang="ja-JP" altLang="en-US" sz="3200" b="1" dirty="0">
                    <a:solidFill>
                      <a:srgbClr val="FF0000"/>
                    </a:solidFill>
                    <a:latin typeface="+mn-ea"/>
                  </a:rPr>
                  <a:t>に到達可能？</a:t>
                </a:r>
                <a:endParaRPr kumimoji="1" lang="en-US" altLang="ja-JP" sz="3200" b="1" dirty="0">
                  <a:solidFill>
                    <a:srgbClr val="FF0000"/>
                  </a:solidFill>
                  <a:latin typeface="+mn-ea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ja-JP" sz="2400" dirty="0">
                    <a:latin typeface="+mn-ea"/>
                  </a:rPr>
                  <a:t>【</a:t>
                </a:r>
                <a:r>
                  <a:rPr lang="ja-JP" altLang="en-US" sz="2400" dirty="0">
                    <a:latin typeface="+mn-ea"/>
                  </a:rPr>
                  <a:t>中心領域の第一原理計算</a:t>
                </a:r>
                <a:r>
                  <a:rPr lang="en-US" altLang="ja-JP" sz="2400" dirty="0">
                    <a:latin typeface="+mn-ea"/>
                  </a:rPr>
                  <a:t>】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ja-JP" dirty="0">
                    <a:latin typeface="+mn-ea"/>
                  </a:rPr>
                  <a:t>(e.g. </a:t>
                </a:r>
                <a:r>
                  <a:rPr lang="en-US" altLang="ja-JP" dirty="0" err="1">
                    <a:latin typeface="+mn-ea"/>
                  </a:rPr>
                  <a:t>Takiwaki</a:t>
                </a:r>
                <a:r>
                  <a:rPr lang="en-US" altLang="ja-JP" dirty="0">
                    <a:latin typeface="+mn-ea"/>
                  </a:rPr>
                  <a:t>+ 2014, Nakamura+ 2014)</a:t>
                </a:r>
                <a:endParaRPr kumimoji="1" lang="en-US" altLang="ja-JP" dirty="0">
                  <a:latin typeface="+mn-ea"/>
                </a:endParaRPr>
              </a:p>
            </p:txBody>
          </p:sp>
        </mc:Choice>
        <mc:Fallback xmlns="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CE883BFF-3FA7-4123-B439-FCDE3A749C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4" y="3961157"/>
                <a:ext cx="5699046" cy="1481046"/>
              </a:xfrm>
              <a:prstGeom prst="rect">
                <a:avLst/>
              </a:prstGeom>
              <a:blipFill>
                <a:blip r:embed="rId5"/>
                <a:stretch>
                  <a:fillRect l="-2781" b="-45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76991BA-CDB8-4C5F-8A9F-5FC228A9648D}"/>
              </a:ext>
            </a:extLst>
          </p:cNvPr>
          <p:cNvSpPr/>
          <p:nvPr/>
        </p:nvSpPr>
        <p:spPr>
          <a:xfrm>
            <a:off x="0" y="5423532"/>
            <a:ext cx="64138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400" b="1" dirty="0">
                <a:latin typeface="+mn-ea"/>
              </a:rPr>
              <a:t>中心鉄コア領域のみ</a:t>
            </a:r>
            <a:r>
              <a:rPr lang="ja-JP" altLang="en-US" sz="2000" dirty="0">
                <a:latin typeface="+mn-ea"/>
              </a:rPr>
              <a:t>を、</a:t>
            </a:r>
            <a:endParaRPr lang="en-US" altLang="ja-JP" sz="2000" dirty="0">
              <a:latin typeface="+mn-ea"/>
            </a:endParaRPr>
          </a:p>
          <a:p>
            <a:r>
              <a:rPr lang="ja-JP" altLang="en-US" sz="2000" dirty="0">
                <a:latin typeface="+mn-ea"/>
              </a:rPr>
              <a:t>　　　　　　　　　　第一原理から計算</a:t>
            </a:r>
            <a:r>
              <a:rPr lang="en-US" altLang="ja-JP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[</a:t>
            </a:r>
            <a:r>
              <a:rPr lang="en-US" altLang="ja-JP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~1s</a:t>
            </a:r>
            <a:r>
              <a:rPr lang="en-US" altLang="ja-JP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]</a:t>
            </a:r>
            <a:endParaRPr lang="en-US" altLang="ja-JP" sz="2400" b="1" dirty="0">
              <a:latin typeface="+mn-ea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8BA499E-EEF2-4330-86ED-B62750896861}"/>
              </a:ext>
            </a:extLst>
          </p:cNvPr>
          <p:cNvSpPr/>
          <p:nvPr/>
        </p:nvSpPr>
        <p:spPr>
          <a:xfrm>
            <a:off x="-2" y="235877"/>
            <a:ext cx="9144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ja-JP" altLang="en-US" sz="3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重力崩壊型超新星爆発</a:t>
            </a:r>
            <a:r>
              <a:rPr kumimoji="1" lang="en-US" altLang="ja-JP" sz="3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”</a:t>
            </a:r>
            <a:r>
              <a:rPr kumimoji="1" lang="ja-JP" altLang="en-US" sz="3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内部</a:t>
            </a:r>
            <a:r>
              <a:rPr kumimoji="1" lang="en-US" altLang="ja-JP" sz="3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”</a:t>
            </a:r>
            <a:r>
              <a:rPr kumimoji="1" lang="ja-JP" altLang="en-US" sz="3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　の研究</a:t>
            </a:r>
            <a:endParaRPr kumimoji="1" lang="en-US" altLang="ja-JP" sz="3200" u="sng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91651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図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210" y="1569308"/>
            <a:ext cx="3508032" cy="3467359"/>
          </a:xfrm>
          <a:prstGeom prst="rect">
            <a:avLst/>
          </a:prstGeom>
        </p:spPr>
      </p:pic>
      <p:sp>
        <p:nvSpPr>
          <p:cNvPr id="39" name="正方形/長方形 38"/>
          <p:cNvSpPr/>
          <p:nvPr/>
        </p:nvSpPr>
        <p:spPr>
          <a:xfrm>
            <a:off x="0" y="994041"/>
            <a:ext cx="9170505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3200" b="1" dirty="0">
                <a:solidFill>
                  <a:srgbClr val="0070C0"/>
                </a:solidFill>
                <a:latin typeface="+mn-ea"/>
              </a:rPr>
              <a:t>■ 観測量を再現可能？</a:t>
            </a:r>
            <a:endParaRPr lang="en-US" altLang="ja-JP" sz="3200" b="1" dirty="0">
              <a:solidFill>
                <a:srgbClr val="0070C0"/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ja-JP" sz="2400" dirty="0">
                <a:latin typeface="+mn-ea"/>
              </a:rPr>
              <a:t>【</a:t>
            </a:r>
            <a:r>
              <a:rPr lang="ja-JP" altLang="en-US" sz="2400" dirty="0">
                <a:latin typeface="+mn-ea"/>
              </a:rPr>
              <a:t>外層領域の計算</a:t>
            </a:r>
            <a:r>
              <a:rPr lang="en-US" altLang="ja-JP" sz="2400" dirty="0">
                <a:latin typeface="+mn-ea"/>
              </a:rPr>
              <a:t>】</a:t>
            </a:r>
            <a:r>
              <a:rPr lang="en-US" altLang="ja-JP" dirty="0">
                <a:solidFill>
                  <a:prstClr val="black"/>
                </a:solidFill>
                <a:latin typeface="+mn-ea"/>
              </a:rPr>
              <a:t>(e.g. </a:t>
            </a:r>
            <a:r>
              <a:rPr lang="en-US" altLang="ja-JP" dirty="0" err="1">
                <a:latin typeface="+mn-ea"/>
              </a:rPr>
              <a:t>Woosley</a:t>
            </a:r>
            <a:r>
              <a:rPr lang="en-US" altLang="ja-JP" dirty="0">
                <a:latin typeface="+mn-ea"/>
              </a:rPr>
              <a:t>+ 1995</a:t>
            </a:r>
            <a:r>
              <a:rPr lang="en-US" altLang="ja-JP" dirty="0">
                <a:solidFill>
                  <a:prstClr val="black"/>
                </a:solidFill>
                <a:latin typeface="+mn-ea"/>
              </a:rPr>
              <a:t>)</a:t>
            </a:r>
            <a:endParaRPr kumimoji="1" lang="en-US" altLang="ja-JP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7541778" y="4204813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星表面</a:t>
            </a: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1315" y="2921087"/>
            <a:ext cx="843289" cy="803424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6566534" y="2735834"/>
            <a:ext cx="1004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Fe</a:t>
            </a:r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コア</a:t>
            </a:r>
          </a:p>
        </p:txBody>
      </p:sp>
      <p:sp>
        <p:nvSpPr>
          <p:cNvPr id="40" name="左中かっこ 39"/>
          <p:cNvSpPr/>
          <p:nvPr/>
        </p:nvSpPr>
        <p:spPr>
          <a:xfrm rot="202737" flipV="1">
            <a:off x="5411736" y="1489480"/>
            <a:ext cx="532362" cy="3433020"/>
          </a:xfrm>
          <a:prstGeom prst="leftBrace">
            <a:avLst>
              <a:gd name="adj1" fmla="val 32477"/>
              <a:gd name="adj2" fmla="val 72188"/>
            </a:avLst>
          </a:prstGeom>
          <a:ln w="38100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cxnSp>
        <p:nvCxnSpPr>
          <p:cNvPr id="47" name="直線矢印コネクタ 46"/>
          <p:cNvCxnSpPr>
            <a:cxnSpLocks/>
          </p:cNvCxnSpPr>
          <p:nvPr/>
        </p:nvCxnSpPr>
        <p:spPr>
          <a:xfrm flipV="1">
            <a:off x="5212080" y="3507796"/>
            <a:ext cx="1439235" cy="772382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6" name="正方形/長方形 55"/>
          <p:cNvSpPr/>
          <p:nvPr/>
        </p:nvSpPr>
        <p:spPr>
          <a:xfrm>
            <a:off x="6282494" y="5021582"/>
            <a:ext cx="28615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重力崩壊型超新星爆発</a:t>
            </a:r>
            <a:endParaRPr lang="en-US" altLang="ja-J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r>
              <a: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の模式図。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0" y="2073400"/>
            <a:ext cx="9170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000" u="sng" dirty="0">
                <a:latin typeface="+mn-ea"/>
              </a:rPr>
              <a:t>中心エンジンを</a:t>
            </a:r>
            <a:r>
              <a:rPr lang="ja-JP" altLang="en-US" sz="2400" b="1" u="sng" dirty="0">
                <a:latin typeface="+mn-ea"/>
              </a:rPr>
              <a:t>モデル化</a:t>
            </a:r>
            <a:r>
              <a:rPr lang="ja-JP" altLang="en-US" sz="2000" b="1" u="sng" dirty="0">
                <a:latin typeface="+mn-ea"/>
              </a:rPr>
              <a:t>。</a:t>
            </a:r>
            <a:r>
              <a:rPr kumimoji="1" lang="ja-JP" altLang="en-US" sz="2400" b="1" dirty="0">
                <a:latin typeface="+mn-ea"/>
              </a:rPr>
              <a:t>長時間計算</a:t>
            </a:r>
            <a:endParaRPr lang="en-US" altLang="ja-JP" sz="2000" dirty="0"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CE883BFF-3FA7-4123-B439-FCDE3A749C9E}"/>
                  </a:ext>
                </a:extLst>
              </p:cNvPr>
              <p:cNvSpPr/>
              <p:nvPr/>
            </p:nvSpPr>
            <p:spPr>
              <a:xfrm>
                <a:off x="16504" y="3961157"/>
                <a:ext cx="5699046" cy="14810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ja-JP" altLang="en-US" sz="3200" dirty="0">
                    <a:solidFill>
                      <a:srgbClr val="FF0000"/>
                    </a:solidFill>
                    <a:latin typeface="+mn-ea"/>
                  </a:rPr>
                  <a:t>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3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3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kumimoji="1" lang="en-US" altLang="ja-JP" sz="3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𝟓𝟏</m:t>
                        </m:r>
                      </m:sup>
                    </m:sSup>
                    <m:r>
                      <a:rPr kumimoji="1" lang="en-US" altLang="ja-JP" sz="3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sz="3200" b="1" dirty="0">
                    <a:solidFill>
                      <a:srgbClr val="FF0000"/>
                    </a:solidFill>
                    <a:latin typeface="+mn-ea"/>
                  </a:rPr>
                  <a:t>[erg]</a:t>
                </a:r>
                <a:r>
                  <a:rPr kumimoji="1" lang="ja-JP" altLang="en-US" sz="3200" b="1" dirty="0">
                    <a:solidFill>
                      <a:srgbClr val="FF0000"/>
                    </a:solidFill>
                    <a:latin typeface="+mn-ea"/>
                  </a:rPr>
                  <a:t>に到達可能？</a:t>
                </a:r>
                <a:endParaRPr kumimoji="1" lang="en-US" altLang="ja-JP" sz="3200" b="1" dirty="0">
                  <a:solidFill>
                    <a:srgbClr val="FF0000"/>
                  </a:solidFill>
                  <a:latin typeface="+mn-ea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ja-JP" sz="2400" dirty="0">
                    <a:latin typeface="+mn-ea"/>
                  </a:rPr>
                  <a:t>【</a:t>
                </a:r>
                <a:r>
                  <a:rPr lang="ja-JP" altLang="en-US" sz="2400" dirty="0">
                    <a:latin typeface="+mn-ea"/>
                  </a:rPr>
                  <a:t>中心領域の第一原理計算</a:t>
                </a:r>
                <a:r>
                  <a:rPr lang="en-US" altLang="ja-JP" sz="2400" dirty="0">
                    <a:latin typeface="+mn-ea"/>
                  </a:rPr>
                  <a:t>】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ja-JP" dirty="0">
                    <a:latin typeface="+mn-ea"/>
                  </a:rPr>
                  <a:t>(e.g. </a:t>
                </a:r>
                <a:r>
                  <a:rPr lang="en-US" altLang="ja-JP" dirty="0" err="1">
                    <a:latin typeface="+mn-ea"/>
                  </a:rPr>
                  <a:t>Takiwaki</a:t>
                </a:r>
                <a:r>
                  <a:rPr lang="en-US" altLang="ja-JP" dirty="0">
                    <a:latin typeface="+mn-ea"/>
                  </a:rPr>
                  <a:t>+ 2014, Nakamura+ 2014)</a:t>
                </a:r>
                <a:endParaRPr kumimoji="1" lang="en-US" altLang="ja-JP" dirty="0">
                  <a:latin typeface="+mn-ea"/>
                </a:endParaRPr>
              </a:p>
            </p:txBody>
          </p:sp>
        </mc:Choice>
        <mc:Fallback xmlns="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CE883BFF-3FA7-4123-B439-FCDE3A749C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4" y="3961157"/>
                <a:ext cx="5699046" cy="1481046"/>
              </a:xfrm>
              <a:prstGeom prst="rect">
                <a:avLst/>
              </a:prstGeom>
              <a:blipFill>
                <a:blip r:embed="rId5"/>
                <a:stretch>
                  <a:fillRect l="-2781" b="-45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76991BA-CDB8-4C5F-8A9F-5FC228A9648D}"/>
              </a:ext>
            </a:extLst>
          </p:cNvPr>
          <p:cNvSpPr/>
          <p:nvPr/>
        </p:nvSpPr>
        <p:spPr>
          <a:xfrm>
            <a:off x="0" y="5423532"/>
            <a:ext cx="64138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400" b="1" dirty="0">
                <a:latin typeface="+mn-ea"/>
              </a:rPr>
              <a:t>中心鉄コア領域のみ</a:t>
            </a:r>
            <a:r>
              <a:rPr lang="ja-JP" altLang="en-US" sz="2000" dirty="0">
                <a:latin typeface="+mn-ea"/>
              </a:rPr>
              <a:t>を、</a:t>
            </a:r>
            <a:endParaRPr lang="en-US" altLang="ja-JP" sz="2000" dirty="0">
              <a:latin typeface="+mn-ea"/>
            </a:endParaRPr>
          </a:p>
          <a:p>
            <a:r>
              <a:rPr lang="ja-JP" altLang="en-US" sz="2000" dirty="0">
                <a:latin typeface="+mn-ea"/>
              </a:rPr>
              <a:t>　　　　　　　　　　第一原理から計算</a:t>
            </a:r>
            <a:r>
              <a:rPr lang="en-US" altLang="ja-JP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[</a:t>
            </a:r>
            <a:r>
              <a:rPr lang="en-US" altLang="ja-JP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~1s</a:t>
            </a:r>
            <a:r>
              <a:rPr lang="en-US" altLang="ja-JP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]</a:t>
            </a:r>
            <a:endParaRPr lang="en-US" altLang="ja-JP" sz="2400" b="1" dirty="0">
              <a:latin typeface="+mn-ea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8BA499E-EEF2-4330-86ED-B62750896861}"/>
              </a:ext>
            </a:extLst>
          </p:cNvPr>
          <p:cNvSpPr/>
          <p:nvPr/>
        </p:nvSpPr>
        <p:spPr>
          <a:xfrm>
            <a:off x="-2" y="235877"/>
            <a:ext cx="9144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ja-JP" altLang="en-US" sz="3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重力崩壊型超新星爆発</a:t>
            </a:r>
            <a:r>
              <a:rPr kumimoji="1" lang="en-US" altLang="ja-JP" sz="3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”</a:t>
            </a:r>
            <a:r>
              <a:rPr kumimoji="1" lang="ja-JP" altLang="en-US" sz="3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内部</a:t>
            </a:r>
            <a:r>
              <a:rPr kumimoji="1" lang="en-US" altLang="ja-JP" sz="3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”</a:t>
            </a:r>
            <a:r>
              <a:rPr kumimoji="1" lang="ja-JP" altLang="en-US" sz="3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　の研究</a:t>
            </a:r>
            <a:endParaRPr kumimoji="1" lang="en-US" altLang="ja-JP" sz="3200" u="sng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BDFD3B3-5680-4160-9464-38D8FFA634F6}"/>
              </a:ext>
            </a:extLst>
          </p:cNvPr>
          <p:cNvSpPr/>
          <p:nvPr/>
        </p:nvSpPr>
        <p:spPr>
          <a:xfrm>
            <a:off x="0" y="3855493"/>
            <a:ext cx="5439205" cy="276663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11878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図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210" y="1569308"/>
            <a:ext cx="3508032" cy="3467359"/>
          </a:xfrm>
          <a:prstGeom prst="rect">
            <a:avLst/>
          </a:prstGeom>
        </p:spPr>
      </p:pic>
      <p:sp>
        <p:nvSpPr>
          <p:cNvPr id="39" name="正方形/長方形 38"/>
          <p:cNvSpPr/>
          <p:nvPr/>
        </p:nvSpPr>
        <p:spPr>
          <a:xfrm>
            <a:off x="0" y="994041"/>
            <a:ext cx="9170505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3200" b="1" dirty="0">
                <a:solidFill>
                  <a:srgbClr val="0070C0"/>
                </a:solidFill>
                <a:latin typeface="+mn-ea"/>
              </a:rPr>
              <a:t>■ 観測量を再現可能？</a:t>
            </a:r>
            <a:endParaRPr lang="en-US" altLang="ja-JP" sz="3200" b="1" dirty="0">
              <a:solidFill>
                <a:srgbClr val="0070C0"/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ja-JP" sz="2400" dirty="0">
                <a:latin typeface="+mn-ea"/>
              </a:rPr>
              <a:t>【</a:t>
            </a:r>
            <a:r>
              <a:rPr lang="ja-JP" altLang="en-US" sz="2400" dirty="0">
                <a:latin typeface="+mn-ea"/>
              </a:rPr>
              <a:t>外層領域の計算</a:t>
            </a:r>
            <a:r>
              <a:rPr lang="en-US" altLang="ja-JP" sz="2400" dirty="0">
                <a:latin typeface="+mn-ea"/>
              </a:rPr>
              <a:t>】</a:t>
            </a:r>
            <a:r>
              <a:rPr lang="en-US" altLang="ja-JP" dirty="0">
                <a:solidFill>
                  <a:prstClr val="black"/>
                </a:solidFill>
                <a:latin typeface="+mn-ea"/>
              </a:rPr>
              <a:t>(e.g. </a:t>
            </a:r>
            <a:r>
              <a:rPr lang="en-US" altLang="ja-JP" dirty="0" err="1">
                <a:latin typeface="+mn-ea"/>
              </a:rPr>
              <a:t>Woosley</a:t>
            </a:r>
            <a:r>
              <a:rPr lang="en-US" altLang="ja-JP" dirty="0">
                <a:latin typeface="+mn-ea"/>
              </a:rPr>
              <a:t>+ 1995</a:t>
            </a:r>
            <a:r>
              <a:rPr lang="en-US" altLang="ja-JP" dirty="0">
                <a:solidFill>
                  <a:prstClr val="black"/>
                </a:solidFill>
                <a:latin typeface="+mn-ea"/>
              </a:rPr>
              <a:t>)</a:t>
            </a:r>
            <a:endParaRPr kumimoji="1" lang="en-US" altLang="ja-JP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7541778" y="4204813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星表面</a:t>
            </a: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1315" y="2921087"/>
            <a:ext cx="843289" cy="803424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6566534" y="2735834"/>
            <a:ext cx="1004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Fe</a:t>
            </a:r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コア</a:t>
            </a:r>
          </a:p>
        </p:txBody>
      </p:sp>
      <p:sp>
        <p:nvSpPr>
          <p:cNvPr id="40" name="左中かっこ 39"/>
          <p:cNvSpPr/>
          <p:nvPr/>
        </p:nvSpPr>
        <p:spPr>
          <a:xfrm rot="202737" flipV="1">
            <a:off x="5411736" y="1489480"/>
            <a:ext cx="532362" cy="3433020"/>
          </a:xfrm>
          <a:prstGeom prst="leftBrace">
            <a:avLst>
              <a:gd name="adj1" fmla="val 32477"/>
              <a:gd name="adj2" fmla="val 72188"/>
            </a:avLst>
          </a:prstGeom>
          <a:ln w="38100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cxnSp>
        <p:nvCxnSpPr>
          <p:cNvPr id="47" name="直線矢印コネクタ 46"/>
          <p:cNvCxnSpPr>
            <a:cxnSpLocks/>
          </p:cNvCxnSpPr>
          <p:nvPr/>
        </p:nvCxnSpPr>
        <p:spPr>
          <a:xfrm flipV="1">
            <a:off x="5212080" y="3507796"/>
            <a:ext cx="1439235" cy="772382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6" name="正方形/長方形 55"/>
          <p:cNvSpPr/>
          <p:nvPr/>
        </p:nvSpPr>
        <p:spPr>
          <a:xfrm>
            <a:off x="6282494" y="5021582"/>
            <a:ext cx="28615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重力崩壊型超新星爆発</a:t>
            </a:r>
            <a:endParaRPr lang="en-US" altLang="ja-J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r>
              <a: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の模式図。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0" y="2073400"/>
            <a:ext cx="9170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000" u="sng" dirty="0">
                <a:latin typeface="+mn-ea"/>
              </a:rPr>
              <a:t>中心エンジンを</a:t>
            </a:r>
            <a:r>
              <a:rPr lang="ja-JP" altLang="en-US" sz="2400" b="1" u="sng" dirty="0">
                <a:latin typeface="+mn-ea"/>
              </a:rPr>
              <a:t>モデル化</a:t>
            </a:r>
            <a:r>
              <a:rPr lang="ja-JP" altLang="en-US" sz="2000" b="1" u="sng" dirty="0">
                <a:latin typeface="+mn-ea"/>
              </a:rPr>
              <a:t>。</a:t>
            </a:r>
            <a:r>
              <a:rPr kumimoji="1" lang="ja-JP" altLang="en-US" sz="2400" b="1" dirty="0">
                <a:latin typeface="+mn-ea"/>
              </a:rPr>
              <a:t>長時間計算</a:t>
            </a:r>
            <a:endParaRPr lang="en-US" altLang="ja-JP" sz="2000" dirty="0"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CE883BFF-3FA7-4123-B439-FCDE3A749C9E}"/>
                  </a:ext>
                </a:extLst>
              </p:cNvPr>
              <p:cNvSpPr/>
              <p:nvPr/>
            </p:nvSpPr>
            <p:spPr>
              <a:xfrm>
                <a:off x="16504" y="3961157"/>
                <a:ext cx="5699046" cy="14810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ja-JP" altLang="en-US" sz="3200" dirty="0">
                    <a:solidFill>
                      <a:srgbClr val="FF0000"/>
                    </a:solidFill>
                    <a:latin typeface="+mn-ea"/>
                  </a:rPr>
                  <a:t>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3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3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kumimoji="1" lang="en-US" altLang="ja-JP" sz="3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𝟓𝟏</m:t>
                        </m:r>
                      </m:sup>
                    </m:sSup>
                    <m:r>
                      <a:rPr kumimoji="1" lang="en-US" altLang="ja-JP" sz="3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sz="3200" b="1" dirty="0">
                    <a:solidFill>
                      <a:srgbClr val="FF0000"/>
                    </a:solidFill>
                    <a:latin typeface="+mn-ea"/>
                  </a:rPr>
                  <a:t>[erg]</a:t>
                </a:r>
                <a:r>
                  <a:rPr kumimoji="1" lang="ja-JP" altLang="en-US" sz="3200" b="1" dirty="0">
                    <a:solidFill>
                      <a:srgbClr val="FF0000"/>
                    </a:solidFill>
                    <a:latin typeface="+mn-ea"/>
                  </a:rPr>
                  <a:t>に到達可能？</a:t>
                </a:r>
                <a:endParaRPr kumimoji="1" lang="en-US" altLang="ja-JP" sz="3200" b="1" dirty="0">
                  <a:solidFill>
                    <a:srgbClr val="FF0000"/>
                  </a:solidFill>
                  <a:latin typeface="+mn-ea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ja-JP" sz="2400" dirty="0">
                    <a:latin typeface="+mn-ea"/>
                  </a:rPr>
                  <a:t>【</a:t>
                </a:r>
                <a:r>
                  <a:rPr lang="ja-JP" altLang="en-US" sz="2400" dirty="0">
                    <a:latin typeface="+mn-ea"/>
                  </a:rPr>
                  <a:t>中心領域の第一原理計算</a:t>
                </a:r>
                <a:r>
                  <a:rPr lang="en-US" altLang="ja-JP" sz="2400" dirty="0">
                    <a:latin typeface="+mn-ea"/>
                  </a:rPr>
                  <a:t>】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ja-JP" dirty="0">
                    <a:latin typeface="+mn-ea"/>
                  </a:rPr>
                  <a:t>(e.g. </a:t>
                </a:r>
                <a:r>
                  <a:rPr lang="en-US" altLang="ja-JP" dirty="0" err="1">
                    <a:latin typeface="+mn-ea"/>
                  </a:rPr>
                  <a:t>Takiwaki</a:t>
                </a:r>
                <a:r>
                  <a:rPr lang="en-US" altLang="ja-JP" dirty="0">
                    <a:latin typeface="+mn-ea"/>
                  </a:rPr>
                  <a:t>+ 2014, Nakamura+ 2014)</a:t>
                </a:r>
                <a:endParaRPr kumimoji="1" lang="en-US" altLang="ja-JP" dirty="0">
                  <a:latin typeface="+mn-ea"/>
                </a:endParaRPr>
              </a:p>
            </p:txBody>
          </p:sp>
        </mc:Choice>
        <mc:Fallback xmlns="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CE883BFF-3FA7-4123-B439-FCDE3A749C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4" y="3961157"/>
                <a:ext cx="5699046" cy="1481046"/>
              </a:xfrm>
              <a:prstGeom prst="rect">
                <a:avLst/>
              </a:prstGeom>
              <a:blipFill>
                <a:blip r:embed="rId5"/>
                <a:stretch>
                  <a:fillRect l="-2781" b="-45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76991BA-CDB8-4C5F-8A9F-5FC228A9648D}"/>
              </a:ext>
            </a:extLst>
          </p:cNvPr>
          <p:cNvSpPr/>
          <p:nvPr/>
        </p:nvSpPr>
        <p:spPr>
          <a:xfrm>
            <a:off x="0" y="5423532"/>
            <a:ext cx="64138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400" b="1" dirty="0">
                <a:latin typeface="+mn-ea"/>
              </a:rPr>
              <a:t>中心鉄コア領域のみ</a:t>
            </a:r>
            <a:r>
              <a:rPr lang="ja-JP" altLang="en-US" sz="2000" dirty="0">
                <a:latin typeface="+mn-ea"/>
              </a:rPr>
              <a:t>を、</a:t>
            </a:r>
            <a:endParaRPr lang="en-US" altLang="ja-JP" sz="2000" dirty="0">
              <a:latin typeface="+mn-ea"/>
            </a:endParaRPr>
          </a:p>
          <a:p>
            <a:r>
              <a:rPr lang="ja-JP" altLang="en-US" sz="2000" dirty="0">
                <a:latin typeface="+mn-ea"/>
              </a:rPr>
              <a:t>　　　　　　　　　　第一原理から計算</a:t>
            </a:r>
            <a:r>
              <a:rPr lang="en-US" altLang="ja-JP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[</a:t>
            </a:r>
            <a:r>
              <a:rPr lang="en-US" altLang="ja-JP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~1s</a:t>
            </a:r>
            <a:r>
              <a:rPr lang="en-US" altLang="ja-JP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]</a:t>
            </a:r>
            <a:endParaRPr lang="en-US" altLang="ja-JP" sz="2400" b="1" dirty="0">
              <a:latin typeface="+mn-ea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8BA499E-EEF2-4330-86ED-B62750896861}"/>
              </a:ext>
            </a:extLst>
          </p:cNvPr>
          <p:cNvSpPr/>
          <p:nvPr/>
        </p:nvSpPr>
        <p:spPr>
          <a:xfrm>
            <a:off x="-2" y="235877"/>
            <a:ext cx="9144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ja-JP" altLang="en-US" sz="3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重力崩壊型超新星爆発</a:t>
            </a:r>
            <a:r>
              <a:rPr kumimoji="1" lang="en-US" altLang="ja-JP" sz="3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”</a:t>
            </a:r>
            <a:r>
              <a:rPr kumimoji="1" lang="ja-JP" altLang="en-US" sz="3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内部</a:t>
            </a:r>
            <a:r>
              <a:rPr kumimoji="1" lang="en-US" altLang="ja-JP" sz="3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”</a:t>
            </a:r>
            <a:r>
              <a:rPr kumimoji="1" lang="ja-JP" altLang="en-US" sz="3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　の研究</a:t>
            </a:r>
            <a:endParaRPr kumimoji="1" lang="en-US" altLang="ja-JP" sz="3200" u="sng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BDFD3B3-5680-4160-9464-38D8FFA634F6}"/>
              </a:ext>
            </a:extLst>
          </p:cNvPr>
          <p:cNvSpPr/>
          <p:nvPr/>
        </p:nvSpPr>
        <p:spPr>
          <a:xfrm>
            <a:off x="65675" y="835991"/>
            <a:ext cx="5245354" cy="276663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63783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表 26">
                <a:extLst>
                  <a:ext uri="{FF2B5EF4-FFF2-40B4-BE49-F238E27FC236}">
                    <a16:creationId xmlns:a16="http://schemas.microsoft.com/office/drawing/2014/main" id="{D1DE468D-EE0E-4F0F-B0EC-BF691B0481B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0" y="942418"/>
              <a:ext cx="9143999" cy="475592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75229">
                      <a:extLst>
                        <a:ext uri="{9D8B030D-6E8A-4147-A177-3AD203B41FA5}">
                          <a16:colId xmlns:a16="http://schemas.microsoft.com/office/drawing/2014/main" val="345383797"/>
                        </a:ext>
                      </a:extLst>
                    </a:gridCol>
                    <a:gridCol w="4668770">
                      <a:extLst>
                        <a:ext uri="{9D8B030D-6E8A-4147-A177-3AD203B41FA5}">
                          <a16:colId xmlns:a16="http://schemas.microsoft.com/office/drawing/2014/main" val="4150296502"/>
                        </a:ext>
                      </a:extLst>
                    </a:gridCol>
                  </a:tblGrid>
                  <a:tr h="648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</a:pPr>
                          <a:r>
                            <a:rPr kumimoji="1" lang="ja-JP" altLang="en-US" sz="3200" b="1" dirty="0">
                              <a:solidFill>
                                <a:schemeClr val="tx1"/>
                              </a:solidFill>
                            </a:rPr>
                            <a:t>第一原理計算</a:t>
                          </a:r>
                          <a:endParaRPr lang="en-US" altLang="ja-JP" sz="4000" dirty="0">
                            <a:solidFill>
                              <a:schemeClr val="tx1"/>
                            </a:solidFill>
                            <a:latin typeface="メイリオ" panose="020B0604030504040204" pitchFamily="50" charset="-128"/>
                            <a:ea typeface="メイリオ" panose="020B0604030504040204" pitchFamily="50" charset="-128"/>
                          </a:endParaRPr>
                        </a:p>
                        <a:p>
                          <a:pPr algn="ctr">
                            <a:lnSpc>
                              <a:spcPct val="120000"/>
                            </a:lnSpc>
                          </a:pPr>
                          <a:r>
                            <a:rPr lang="en-US" altLang="ja-JP" sz="1600" dirty="0">
                              <a:solidFill>
                                <a:schemeClr val="tx1"/>
                              </a:solidFill>
                              <a:latin typeface="Century" panose="02040604050505020304" pitchFamily="18" charset="0"/>
                              <a:ea typeface="メイリオ" panose="020B0604030504040204" pitchFamily="50" charset="-128"/>
                            </a:rPr>
                            <a:t>(e.g. </a:t>
                          </a:r>
                          <a:r>
                            <a:rPr lang="en-US" altLang="ja-JP" sz="1600" dirty="0" err="1">
                              <a:solidFill>
                                <a:schemeClr val="tx1"/>
                              </a:solidFill>
                              <a:latin typeface="Century" panose="02040604050505020304" pitchFamily="18" charset="0"/>
                            </a:rPr>
                            <a:t>Takiwaki</a:t>
                          </a:r>
                          <a:r>
                            <a:rPr lang="en-US" altLang="ja-JP" sz="1600" dirty="0">
                              <a:solidFill>
                                <a:schemeClr val="tx1"/>
                              </a:solidFill>
                              <a:latin typeface="Century" panose="02040604050505020304" pitchFamily="18" charset="0"/>
                            </a:rPr>
                            <a:t>+ 2014, Nakamura+ 2014)</a:t>
                          </a:r>
                          <a:endParaRPr kumimoji="1" lang="ja-JP" altLang="en-US" sz="1600" b="1" dirty="0">
                            <a:solidFill>
                              <a:schemeClr val="tx1"/>
                            </a:solidFill>
                            <a:latin typeface="Century" panose="020406040505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3200" b="1" dirty="0">
                              <a:solidFill>
                                <a:schemeClr val="tx1"/>
                              </a:solidFill>
                            </a:rPr>
                            <a:t>元素合成計算</a:t>
                          </a:r>
                          <a:endParaRPr kumimoji="1" lang="en-US" altLang="ja-JP" sz="32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US" altLang="ja-JP" sz="1600" dirty="0">
                              <a:solidFill>
                                <a:schemeClr val="tx1"/>
                              </a:solidFill>
                              <a:latin typeface="Century" panose="02040604050505020304" pitchFamily="18" charset="0"/>
                              <a:ea typeface="メイリオ" panose="020B0604030504040204" pitchFamily="50" charset="-128"/>
                            </a:rPr>
                            <a:t>(e.g. </a:t>
                          </a:r>
                          <a:r>
                            <a:rPr lang="en-US" altLang="ja-JP" sz="1600" dirty="0" err="1">
                              <a:solidFill>
                                <a:schemeClr val="tx1"/>
                              </a:solidFill>
                              <a:latin typeface="Century" panose="02040604050505020304" pitchFamily="18" charset="0"/>
                            </a:rPr>
                            <a:t>Woosley</a:t>
                          </a:r>
                          <a:r>
                            <a:rPr lang="en-US" altLang="ja-JP" sz="1600" dirty="0">
                              <a:solidFill>
                                <a:schemeClr val="tx1"/>
                              </a:solidFill>
                              <a:latin typeface="Century" panose="02040604050505020304" pitchFamily="18" charset="0"/>
                            </a:rPr>
                            <a:t>+ 1995)</a:t>
                          </a:r>
                          <a:endParaRPr kumimoji="1" lang="ja-JP" altLang="en-US" sz="1600" b="1" dirty="0">
                            <a:solidFill>
                              <a:schemeClr val="tx1"/>
                            </a:solidFill>
                            <a:latin typeface="Century" panose="020406040505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88740821"/>
                      </a:ext>
                    </a:extLst>
                  </a:tr>
                  <a:tr h="17640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2300" dirty="0"/>
                            <a:t>・爆発中心の再現計算</a:t>
                          </a:r>
                        </a:p>
                        <a:p>
                          <a:pPr marL="914400" marR="0" lvl="2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3200" i="1" dirty="0" smtClean="0">
                                  <a:latin typeface="Cambria Math" panose="02040503050406030204" pitchFamily="18" charset="0"/>
                                </a:rPr>
                                <m:t>[~</m:t>
                              </m:r>
                              <m:sSup>
                                <m:sSupPr>
                                  <m:ctrlPr>
                                    <a:rPr kumimoji="1" lang="en-US" altLang="ja-JP" sz="32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3200" i="1" dirty="0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kumimoji="1" lang="en-US" altLang="ja-JP" sz="3200" i="1" dirty="0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kumimoji="1" lang="en-US" altLang="ja-JP" sz="3200" i="0" dirty="0" smtClean="0">
                                  <a:latin typeface="Cambria Math" panose="02040503050406030204" pitchFamily="18" charset="0"/>
                                </a:rPr>
                                <m:t>cm</m:t>
                              </m:r>
                            </m:oMath>
                          </a14:m>
                          <a:r>
                            <a:rPr kumimoji="1" lang="en-US" altLang="ja-JP" sz="3200" dirty="0"/>
                            <a:t>]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914400" marR="0" lvl="2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2400" dirty="0"/>
                            <a:t>　・爆発中心をモデル化</a:t>
                          </a:r>
                        </a:p>
                        <a:p>
                          <a:pPr lvl="2"/>
                          <a:r>
                            <a:rPr kumimoji="1" lang="ja-JP" altLang="en-US" sz="2400" dirty="0"/>
                            <a:t>　・星全体を計算</a:t>
                          </a:r>
                          <a:endParaRPr kumimoji="1" lang="en-US" altLang="ja-JP" sz="2400" dirty="0"/>
                        </a:p>
                        <a:p>
                          <a:pPr lvl="2"/>
                          <a:r>
                            <a:rPr kumimoji="1" lang="ja-JP" altLang="en-US" sz="3200" dirty="0"/>
                            <a:t>　</a:t>
                          </a:r>
                          <a:r>
                            <a:rPr kumimoji="1" lang="en-US" altLang="ja-JP" sz="3200" dirty="0"/>
                            <a:t>[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3200" i="1" dirty="0" smtClean="0"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sSup>
                                <m:sSupPr>
                                  <m:ctrlPr>
                                    <a:rPr kumimoji="1" lang="en-US" altLang="ja-JP" sz="32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3200" i="0" dirty="0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kumimoji="1" lang="en-US" altLang="ja-JP" sz="3200" i="0" dirty="0" smtClean="0">
                                      <a:latin typeface="Cambria Math" panose="02040503050406030204" pitchFamily="18" charset="0"/>
                                    </a:rPr>
                                    <m:t>10−12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kumimoji="1" lang="en-US" altLang="ja-JP" sz="3200" i="0" dirty="0" smtClean="0">
                                  <a:latin typeface="Cambria Math" panose="02040503050406030204" pitchFamily="18" charset="0"/>
                                </a:rPr>
                                <m:t>cm</m:t>
                              </m:r>
                            </m:oMath>
                          </a14:m>
                          <a:r>
                            <a:rPr kumimoji="1" lang="en-US" altLang="ja-JP" sz="3200" dirty="0"/>
                            <a:t>]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25094129"/>
                      </a:ext>
                    </a:extLst>
                  </a:tr>
                  <a:tr h="93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2800" dirty="0"/>
                            <a:t>理論予測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2800" dirty="0"/>
                            <a:t>観測の再現に成功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9654263"/>
                      </a:ext>
                    </a:extLst>
                  </a:tr>
                  <a:tr h="111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2300" b="1" dirty="0"/>
                            <a:t>長い時間かけて爆発エネルギー</a:t>
                          </a:r>
                          <a:endParaRPr kumimoji="1" lang="en-US" altLang="ja-JP" sz="2300" b="1" dirty="0"/>
                        </a:p>
                        <a:p>
                          <a:pPr algn="ctr"/>
                          <a:r>
                            <a:rPr kumimoji="1" lang="ja-JP" altLang="en-US" sz="2300" b="1" dirty="0"/>
                            <a:t>が成長 </a:t>
                          </a:r>
                          <a:r>
                            <a:rPr kumimoji="1" lang="en-US" altLang="ja-JP" sz="3600" b="1" dirty="0">
                              <a:solidFill>
                                <a:srgbClr val="FF0000"/>
                              </a:solidFill>
                            </a:rPr>
                            <a:t>[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36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r>
                                <a:rPr kumimoji="1" lang="en-US" altLang="ja-JP" sz="36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kumimoji="1" lang="en-US" altLang="ja-JP" sz="3600" b="1" i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𝐬</m:t>
                              </m:r>
                            </m:oMath>
                          </a14:m>
                          <a:r>
                            <a:rPr kumimoji="1" lang="en-US" altLang="ja-JP" sz="3600" b="1" dirty="0">
                              <a:solidFill>
                                <a:srgbClr val="FF0000"/>
                              </a:solidFill>
                            </a:rPr>
                            <a:t>]</a:t>
                          </a:r>
                          <a:r>
                            <a:rPr kumimoji="1" lang="ja-JP" altLang="en-US" sz="2300" b="1" dirty="0"/>
                            <a:t>する</a:t>
                          </a:r>
                          <a:r>
                            <a:rPr kumimoji="1" lang="ja-JP" altLang="en-US" sz="2300" dirty="0"/>
                            <a:t>と示唆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300" b="1" dirty="0"/>
                            <a:t>瞬間的な爆発</a:t>
                          </a:r>
                          <a:r>
                            <a:rPr kumimoji="1" lang="en-US" altLang="ja-JP" sz="3600" b="1" dirty="0">
                              <a:solidFill>
                                <a:srgbClr val="FF0000"/>
                              </a:solidFill>
                            </a:rPr>
                            <a:t>[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36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r>
                                <a:rPr kumimoji="1" lang="en-US" altLang="ja-JP" sz="36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  <m:r>
                                <a:rPr kumimoji="1" lang="en-US" altLang="ja-JP" sz="3600" b="1" i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𝐦𝐬</m:t>
                              </m:r>
                            </m:oMath>
                          </a14:m>
                          <a:r>
                            <a:rPr kumimoji="1" lang="en-US" altLang="ja-JP" sz="3600" b="1" dirty="0">
                              <a:solidFill>
                                <a:srgbClr val="FF0000"/>
                              </a:solidFill>
                            </a:rPr>
                            <a:t>]</a:t>
                          </a:r>
                          <a:r>
                            <a:rPr kumimoji="1" lang="ja-JP" altLang="en-US" sz="2300" dirty="0"/>
                            <a:t>を仮定</a:t>
                          </a:r>
                          <a:endParaRPr kumimoji="1" lang="en-US" altLang="ja-JP" sz="23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953179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表 26">
                <a:extLst>
                  <a:ext uri="{FF2B5EF4-FFF2-40B4-BE49-F238E27FC236}">
                    <a16:creationId xmlns:a16="http://schemas.microsoft.com/office/drawing/2014/main" id="{D1DE468D-EE0E-4F0F-B0EC-BF691B0481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2451640"/>
                  </p:ext>
                </p:extLst>
              </p:nvPr>
            </p:nvGraphicFramePr>
            <p:xfrm>
              <a:off x="0" y="942418"/>
              <a:ext cx="9143999" cy="478526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75229">
                      <a:extLst>
                        <a:ext uri="{9D8B030D-6E8A-4147-A177-3AD203B41FA5}">
                          <a16:colId xmlns:a16="http://schemas.microsoft.com/office/drawing/2014/main" val="345383797"/>
                        </a:ext>
                      </a:extLst>
                    </a:gridCol>
                    <a:gridCol w="4668770">
                      <a:extLst>
                        <a:ext uri="{9D8B030D-6E8A-4147-A177-3AD203B41FA5}">
                          <a16:colId xmlns:a16="http://schemas.microsoft.com/office/drawing/2014/main" val="4150296502"/>
                        </a:ext>
                      </a:extLst>
                    </a:gridCol>
                  </a:tblGrid>
                  <a:tr h="96926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</a:pPr>
                          <a:r>
                            <a:rPr kumimoji="1" lang="ja-JP" altLang="en-US" sz="3200" b="1" dirty="0">
                              <a:solidFill>
                                <a:schemeClr val="tx1"/>
                              </a:solidFill>
                            </a:rPr>
                            <a:t>第一原理計算</a:t>
                          </a:r>
                          <a:endParaRPr lang="en-US" altLang="ja-JP" sz="4000" dirty="0">
                            <a:solidFill>
                              <a:schemeClr val="tx1"/>
                            </a:solidFill>
                            <a:latin typeface="メイリオ" panose="020B0604030504040204" pitchFamily="50" charset="-128"/>
                            <a:ea typeface="メイリオ" panose="020B0604030504040204" pitchFamily="50" charset="-128"/>
                          </a:endParaRPr>
                        </a:p>
                        <a:p>
                          <a:pPr algn="ctr">
                            <a:lnSpc>
                              <a:spcPct val="120000"/>
                            </a:lnSpc>
                          </a:pPr>
                          <a:r>
                            <a:rPr lang="en-US" altLang="ja-JP" sz="1600" dirty="0">
                              <a:solidFill>
                                <a:schemeClr val="tx1"/>
                              </a:solidFill>
                              <a:latin typeface="Century" panose="02040604050505020304" pitchFamily="18" charset="0"/>
                              <a:ea typeface="メイリオ" panose="020B0604030504040204" pitchFamily="50" charset="-128"/>
                            </a:rPr>
                            <a:t>(e.g. </a:t>
                          </a:r>
                          <a:r>
                            <a:rPr lang="en-US" altLang="ja-JP" sz="1600" dirty="0" err="1">
                              <a:solidFill>
                                <a:schemeClr val="tx1"/>
                              </a:solidFill>
                              <a:latin typeface="Century" panose="02040604050505020304" pitchFamily="18" charset="0"/>
                            </a:rPr>
                            <a:t>Takiwaki</a:t>
                          </a:r>
                          <a:r>
                            <a:rPr lang="en-US" altLang="ja-JP" sz="1600" dirty="0">
                              <a:solidFill>
                                <a:schemeClr val="tx1"/>
                              </a:solidFill>
                              <a:latin typeface="Century" panose="02040604050505020304" pitchFamily="18" charset="0"/>
                            </a:rPr>
                            <a:t>+ 2014, Nakamura+ 2014)</a:t>
                          </a:r>
                          <a:endParaRPr kumimoji="1" lang="ja-JP" altLang="en-US" sz="1600" b="1" dirty="0">
                            <a:solidFill>
                              <a:schemeClr val="tx1"/>
                            </a:solidFill>
                            <a:latin typeface="Century" panose="020406040505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3200" b="1" dirty="0">
                              <a:solidFill>
                                <a:schemeClr val="tx1"/>
                              </a:solidFill>
                            </a:rPr>
                            <a:t>元素合成計算</a:t>
                          </a:r>
                          <a:endParaRPr kumimoji="1" lang="en-US" altLang="ja-JP" sz="32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US" altLang="ja-JP" sz="1600" dirty="0">
                              <a:solidFill>
                                <a:schemeClr val="tx1"/>
                              </a:solidFill>
                              <a:latin typeface="Century" panose="02040604050505020304" pitchFamily="18" charset="0"/>
                              <a:ea typeface="メイリオ" panose="020B0604030504040204" pitchFamily="50" charset="-128"/>
                            </a:rPr>
                            <a:t>(e.g. </a:t>
                          </a:r>
                          <a:r>
                            <a:rPr lang="en-US" altLang="ja-JP" sz="1600" dirty="0" err="1">
                              <a:solidFill>
                                <a:schemeClr val="tx1"/>
                              </a:solidFill>
                              <a:latin typeface="Century" panose="02040604050505020304" pitchFamily="18" charset="0"/>
                            </a:rPr>
                            <a:t>Woosley</a:t>
                          </a:r>
                          <a:r>
                            <a:rPr lang="en-US" altLang="ja-JP" sz="1600" dirty="0">
                              <a:solidFill>
                                <a:schemeClr val="tx1"/>
                              </a:solidFill>
                              <a:latin typeface="Century" panose="02040604050505020304" pitchFamily="18" charset="0"/>
                            </a:rPr>
                            <a:t>+ 1995)</a:t>
                          </a:r>
                          <a:endParaRPr kumimoji="1" lang="ja-JP" altLang="en-US" sz="1600" b="1" dirty="0">
                            <a:solidFill>
                              <a:schemeClr val="tx1"/>
                            </a:solidFill>
                            <a:latin typeface="Century" panose="020406040505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88740821"/>
                      </a:ext>
                    </a:extLst>
                  </a:tr>
                  <a:tr h="17640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55862" r="-104496" b="-125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5822" t="-55862" r="-131" b="-1258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5094129"/>
                      </a:ext>
                    </a:extLst>
                  </a:tr>
                  <a:tr h="93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2800" dirty="0"/>
                            <a:t>理論予測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2800" dirty="0"/>
                            <a:t>観測の再現に成功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9654263"/>
                      </a:ext>
                    </a:extLst>
                  </a:tr>
                  <a:tr h="11160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331148" r="-104496" b="-153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5822" t="-331148" r="-131" b="-153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531793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0" name="図 19">
            <a:extLst>
              <a:ext uri="{FF2B5EF4-FFF2-40B4-BE49-F238E27FC236}">
                <a16:creationId xmlns:a16="http://schemas.microsoft.com/office/drawing/2014/main" id="{CC5C036A-8AB3-41D9-AAB8-4B925952BE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5200" y="1881961"/>
            <a:ext cx="1860753" cy="1881585"/>
          </a:xfrm>
          <a:prstGeom prst="rect">
            <a:avLst/>
          </a:prstGeom>
        </p:spPr>
      </p:pic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B2988785-DD6E-42CB-AC14-8A1D560166E7}"/>
              </a:ext>
            </a:extLst>
          </p:cNvPr>
          <p:cNvCxnSpPr>
            <a:cxnSpLocks/>
          </p:cNvCxnSpPr>
          <p:nvPr/>
        </p:nvCxnSpPr>
        <p:spPr>
          <a:xfrm flipV="1">
            <a:off x="3016375" y="2793304"/>
            <a:ext cx="1255000" cy="201654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左中かっこ 9">
            <a:extLst>
              <a:ext uri="{FF2B5EF4-FFF2-40B4-BE49-F238E27FC236}">
                <a16:creationId xmlns:a16="http://schemas.microsoft.com/office/drawing/2014/main" id="{00343B08-FFEE-4888-8F10-FFD46BC3F4BF}"/>
              </a:ext>
            </a:extLst>
          </p:cNvPr>
          <p:cNvSpPr/>
          <p:nvPr/>
        </p:nvSpPr>
        <p:spPr>
          <a:xfrm rot="10800000" flipV="1">
            <a:off x="5320785" y="2028237"/>
            <a:ext cx="429826" cy="1694599"/>
          </a:xfrm>
          <a:prstGeom prst="leftBrace">
            <a:avLst>
              <a:gd name="adj1" fmla="val 18295"/>
              <a:gd name="adj2" fmla="val 67103"/>
            </a:avLst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DABDEA75-C10C-42D9-BD84-1597ECC8EAE2}"/>
              </a:ext>
            </a:extLst>
          </p:cNvPr>
          <p:cNvSpPr/>
          <p:nvPr/>
        </p:nvSpPr>
        <p:spPr>
          <a:xfrm>
            <a:off x="4096639" y="1870637"/>
            <a:ext cx="927620" cy="3507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模式図</a:t>
            </a: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41CB9D08-2086-4252-BBDA-7D2CC5DE1E14}"/>
              </a:ext>
            </a:extLst>
          </p:cNvPr>
          <p:cNvSpPr/>
          <p:nvPr/>
        </p:nvSpPr>
        <p:spPr>
          <a:xfrm>
            <a:off x="8561864" y="134385"/>
            <a:ext cx="360000" cy="360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  <a:latin typeface="Franklin Gothic Medium" panose="020B0603020102020204" pitchFamily="34" charset="0"/>
              </a:rPr>
              <a:t>4</a:t>
            </a:r>
            <a:endParaRPr kumimoji="1" lang="ja-JP" altLang="en-US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39341E4-0A1D-40D4-9129-313435906CEB}"/>
              </a:ext>
            </a:extLst>
          </p:cNvPr>
          <p:cNvSpPr/>
          <p:nvPr/>
        </p:nvSpPr>
        <p:spPr>
          <a:xfrm>
            <a:off x="0" y="226600"/>
            <a:ext cx="9165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ja-JP" altLang="en-US" sz="3200" u="sng" dirty="0">
                <a:latin typeface="游ゴシック" panose="020B0400000000000000" pitchFamily="50" charset="-128"/>
              </a:rPr>
              <a:t>観測量予測の爆発モデル との比較</a:t>
            </a:r>
          </a:p>
        </p:txBody>
      </p:sp>
    </p:spTree>
    <p:extLst>
      <p:ext uri="{BB962C8B-B14F-4D97-AF65-F5344CB8AC3E}">
        <p14:creationId xmlns:p14="http://schemas.microsoft.com/office/powerpoint/2010/main" val="2920495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表 26">
                <a:extLst>
                  <a:ext uri="{FF2B5EF4-FFF2-40B4-BE49-F238E27FC236}">
                    <a16:creationId xmlns:a16="http://schemas.microsoft.com/office/drawing/2014/main" id="{D1DE468D-EE0E-4F0F-B0EC-BF691B0481B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0" y="942418"/>
              <a:ext cx="9143999" cy="475592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75229">
                      <a:extLst>
                        <a:ext uri="{9D8B030D-6E8A-4147-A177-3AD203B41FA5}">
                          <a16:colId xmlns:a16="http://schemas.microsoft.com/office/drawing/2014/main" val="345383797"/>
                        </a:ext>
                      </a:extLst>
                    </a:gridCol>
                    <a:gridCol w="4668770">
                      <a:extLst>
                        <a:ext uri="{9D8B030D-6E8A-4147-A177-3AD203B41FA5}">
                          <a16:colId xmlns:a16="http://schemas.microsoft.com/office/drawing/2014/main" val="4150296502"/>
                        </a:ext>
                      </a:extLst>
                    </a:gridCol>
                  </a:tblGrid>
                  <a:tr h="648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</a:pPr>
                          <a:r>
                            <a:rPr kumimoji="1" lang="ja-JP" altLang="en-US" sz="3200" b="1" dirty="0">
                              <a:solidFill>
                                <a:schemeClr val="tx1"/>
                              </a:solidFill>
                            </a:rPr>
                            <a:t>第一原理計算</a:t>
                          </a:r>
                          <a:endParaRPr lang="en-US" altLang="ja-JP" sz="4000" dirty="0">
                            <a:solidFill>
                              <a:schemeClr val="tx1"/>
                            </a:solidFill>
                            <a:latin typeface="メイリオ" panose="020B0604030504040204" pitchFamily="50" charset="-128"/>
                            <a:ea typeface="メイリオ" panose="020B0604030504040204" pitchFamily="50" charset="-128"/>
                          </a:endParaRPr>
                        </a:p>
                        <a:p>
                          <a:pPr algn="ctr">
                            <a:lnSpc>
                              <a:spcPct val="120000"/>
                            </a:lnSpc>
                          </a:pPr>
                          <a:r>
                            <a:rPr lang="en-US" altLang="ja-JP" sz="1600" dirty="0">
                              <a:solidFill>
                                <a:schemeClr val="tx1"/>
                              </a:solidFill>
                              <a:latin typeface="Century" panose="02040604050505020304" pitchFamily="18" charset="0"/>
                              <a:ea typeface="メイリオ" panose="020B0604030504040204" pitchFamily="50" charset="-128"/>
                            </a:rPr>
                            <a:t>(e.g. </a:t>
                          </a:r>
                          <a:r>
                            <a:rPr lang="en-US" altLang="ja-JP" sz="1600" dirty="0" err="1">
                              <a:solidFill>
                                <a:schemeClr val="tx1"/>
                              </a:solidFill>
                              <a:latin typeface="Century" panose="02040604050505020304" pitchFamily="18" charset="0"/>
                            </a:rPr>
                            <a:t>Takiwaki</a:t>
                          </a:r>
                          <a:r>
                            <a:rPr lang="en-US" altLang="ja-JP" sz="1600" dirty="0">
                              <a:solidFill>
                                <a:schemeClr val="tx1"/>
                              </a:solidFill>
                              <a:latin typeface="Century" panose="02040604050505020304" pitchFamily="18" charset="0"/>
                            </a:rPr>
                            <a:t>+ 2014, Nakamura+ 2014)</a:t>
                          </a:r>
                          <a:endParaRPr kumimoji="1" lang="ja-JP" altLang="en-US" sz="1600" b="1" dirty="0">
                            <a:solidFill>
                              <a:schemeClr val="tx1"/>
                            </a:solidFill>
                            <a:latin typeface="Century" panose="020406040505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3200" b="1" dirty="0">
                              <a:solidFill>
                                <a:schemeClr val="tx1"/>
                              </a:solidFill>
                            </a:rPr>
                            <a:t>元素合成計算</a:t>
                          </a:r>
                          <a:endParaRPr kumimoji="1" lang="en-US" altLang="ja-JP" sz="32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US" altLang="ja-JP" sz="1600" dirty="0">
                              <a:solidFill>
                                <a:schemeClr val="tx1"/>
                              </a:solidFill>
                              <a:latin typeface="Century" panose="02040604050505020304" pitchFamily="18" charset="0"/>
                              <a:ea typeface="メイリオ" panose="020B0604030504040204" pitchFamily="50" charset="-128"/>
                            </a:rPr>
                            <a:t>(e.g. </a:t>
                          </a:r>
                          <a:r>
                            <a:rPr lang="en-US" altLang="ja-JP" sz="1600" dirty="0" err="1">
                              <a:solidFill>
                                <a:schemeClr val="tx1"/>
                              </a:solidFill>
                              <a:latin typeface="Century" panose="02040604050505020304" pitchFamily="18" charset="0"/>
                            </a:rPr>
                            <a:t>Woosley</a:t>
                          </a:r>
                          <a:r>
                            <a:rPr lang="en-US" altLang="ja-JP" sz="1600" dirty="0">
                              <a:solidFill>
                                <a:schemeClr val="tx1"/>
                              </a:solidFill>
                              <a:latin typeface="Century" panose="02040604050505020304" pitchFamily="18" charset="0"/>
                            </a:rPr>
                            <a:t>+ 1995)</a:t>
                          </a:r>
                          <a:endParaRPr kumimoji="1" lang="ja-JP" altLang="en-US" sz="1600" b="1" dirty="0">
                            <a:solidFill>
                              <a:schemeClr val="tx1"/>
                            </a:solidFill>
                            <a:latin typeface="Century" panose="020406040505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88740821"/>
                      </a:ext>
                    </a:extLst>
                  </a:tr>
                  <a:tr h="17640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2300" dirty="0"/>
                            <a:t>・爆発中心の再現計算</a:t>
                          </a:r>
                        </a:p>
                        <a:p>
                          <a:pPr marL="914400" marR="0" lvl="2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3200" i="1" dirty="0" smtClean="0">
                                  <a:latin typeface="Cambria Math" panose="02040503050406030204" pitchFamily="18" charset="0"/>
                                </a:rPr>
                                <m:t>[~</m:t>
                              </m:r>
                              <m:sSup>
                                <m:sSupPr>
                                  <m:ctrlPr>
                                    <a:rPr kumimoji="1" lang="en-US" altLang="ja-JP" sz="32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3200" i="1" dirty="0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kumimoji="1" lang="en-US" altLang="ja-JP" sz="3200" i="1" dirty="0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kumimoji="1" lang="en-US" altLang="ja-JP" sz="3200" i="0" dirty="0" smtClean="0">
                                  <a:latin typeface="Cambria Math" panose="02040503050406030204" pitchFamily="18" charset="0"/>
                                </a:rPr>
                                <m:t>cm</m:t>
                              </m:r>
                            </m:oMath>
                          </a14:m>
                          <a:r>
                            <a:rPr kumimoji="1" lang="en-US" altLang="ja-JP" sz="3200" dirty="0"/>
                            <a:t>]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914400" marR="0" lvl="2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2400" dirty="0"/>
                            <a:t>　・爆発中心をモデル化</a:t>
                          </a:r>
                        </a:p>
                        <a:p>
                          <a:pPr lvl="2"/>
                          <a:r>
                            <a:rPr kumimoji="1" lang="ja-JP" altLang="en-US" sz="2400" dirty="0"/>
                            <a:t>　・星全体を計算</a:t>
                          </a:r>
                          <a:endParaRPr kumimoji="1" lang="en-US" altLang="ja-JP" sz="2400" dirty="0"/>
                        </a:p>
                        <a:p>
                          <a:pPr lvl="2"/>
                          <a:r>
                            <a:rPr kumimoji="1" lang="ja-JP" altLang="en-US" sz="3200" dirty="0"/>
                            <a:t>　</a:t>
                          </a:r>
                          <a:r>
                            <a:rPr kumimoji="1" lang="en-US" altLang="ja-JP" sz="3200" dirty="0"/>
                            <a:t>[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3200" i="1" dirty="0" smtClean="0"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sSup>
                                <m:sSupPr>
                                  <m:ctrlPr>
                                    <a:rPr kumimoji="1" lang="en-US" altLang="ja-JP" sz="32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3200" i="0" dirty="0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kumimoji="1" lang="en-US" altLang="ja-JP" sz="3200" i="0" dirty="0" smtClean="0">
                                      <a:latin typeface="Cambria Math" panose="02040503050406030204" pitchFamily="18" charset="0"/>
                                    </a:rPr>
                                    <m:t>10−12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kumimoji="1" lang="en-US" altLang="ja-JP" sz="3200" i="0" dirty="0" smtClean="0">
                                  <a:latin typeface="Cambria Math" panose="02040503050406030204" pitchFamily="18" charset="0"/>
                                </a:rPr>
                                <m:t>cm</m:t>
                              </m:r>
                            </m:oMath>
                          </a14:m>
                          <a:r>
                            <a:rPr kumimoji="1" lang="en-US" altLang="ja-JP" sz="3200" dirty="0"/>
                            <a:t>]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25094129"/>
                      </a:ext>
                    </a:extLst>
                  </a:tr>
                  <a:tr h="93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2800" dirty="0"/>
                            <a:t>理論予測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2800" dirty="0"/>
                            <a:t>観測の再現に成功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9654263"/>
                      </a:ext>
                    </a:extLst>
                  </a:tr>
                  <a:tr h="111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2300" b="1" dirty="0"/>
                            <a:t>長い時間かけて爆発エネルギー</a:t>
                          </a:r>
                          <a:endParaRPr kumimoji="1" lang="en-US" altLang="ja-JP" sz="2300" b="1" dirty="0"/>
                        </a:p>
                        <a:p>
                          <a:pPr algn="ctr"/>
                          <a:r>
                            <a:rPr kumimoji="1" lang="ja-JP" altLang="en-US" sz="2300" b="1" dirty="0"/>
                            <a:t>が成長 </a:t>
                          </a:r>
                          <a:r>
                            <a:rPr kumimoji="1" lang="en-US" altLang="ja-JP" sz="3600" b="1" dirty="0">
                              <a:solidFill>
                                <a:srgbClr val="FF0000"/>
                              </a:solidFill>
                            </a:rPr>
                            <a:t>[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36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r>
                                <a:rPr kumimoji="1" lang="en-US" altLang="ja-JP" sz="36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kumimoji="1" lang="en-US" altLang="ja-JP" sz="3600" b="1" i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𝐬</m:t>
                              </m:r>
                            </m:oMath>
                          </a14:m>
                          <a:r>
                            <a:rPr kumimoji="1" lang="en-US" altLang="ja-JP" sz="3600" b="1" dirty="0">
                              <a:solidFill>
                                <a:srgbClr val="FF0000"/>
                              </a:solidFill>
                            </a:rPr>
                            <a:t>]</a:t>
                          </a:r>
                          <a:r>
                            <a:rPr kumimoji="1" lang="ja-JP" altLang="en-US" sz="2300" b="1" dirty="0"/>
                            <a:t>する</a:t>
                          </a:r>
                          <a:r>
                            <a:rPr kumimoji="1" lang="ja-JP" altLang="en-US" sz="2300" dirty="0"/>
                            <a:t>と示唆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300" b="1" dirty="0"/>
                            <a:t>瞬間的な爆発</a:t>
                          </a:r>
                          <a:r>
                            <a:rPr kumimoji="1" lang="en-US" altLang="ja-JP" sz="3600" b="1" dirty="0">
                              <a:solidFill>
                                <a:srgbClr val="FF0000"/>
                              </a:solidFill>
                            </a:rPr>
                            <a:t>[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36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r>
                                <a:rPr kumimoji="1" lang="en-US" altLang="ja-JP" sz="36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  <m:r>
                                <a:rPr kumimoji="1" lang="en-US" altLang="ja-JP" sz="3600" b="1" i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𝐦𝐬</m:t>
                              </m:r>
                            </m:oMath>
                          </a14:m>
                          <a:r>
                            <a:rPr kumimoji="1" lang="en-US" altLang="ja-JP" sz="3600" b="1" dirty="0">
                              <a:solidFill>
                                <a:srgbClr val="FF0000"/>
                              </a:solidFill>
                            </a:rPr>
                            <a:t>]</a:t>
                          </a:r>
                          <a:r>
                            <a:rPr kumimoji="1" lang="ja-JP" altLang="en-US" sz="2300" dirty="0"/>
                            <a:t>を仮定</a:t>
                          </a:r>
                          <a:endParaRPr kumimoji="1" lang="en-US" altLang="ja-JP" sz="23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953179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表 26">
                <a:extLst>
                  <a:ext uri="{FF2B5EF4-FFF2-40B4-BE49-F238E27FC236}">
                    <a16:creationId xmlns:a16="http://schemas.microsoft.com/office/drawing/2014/main" id="{D1DE468D-EE0E-4F0F-B0EC-BF691B0481B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0" y="942418"/>
              <a:ext cx="9143999" cy="478526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75229">
                      <a:extLst>
                        <a:ext uri="{9D8B030D-6E8A-4147-A177-3AD203B41FA5}">
                          <a16:colId xmlns:a16="http://schemas.microsoft.com/office/drawing/2014/main" val="345383797"/>
                        </a:ext>
                      </a:extLst>
                    </a:gridCol>
                    <a:gridCol w="4668770">
                      <a:extLst>
                        <a:ext uri="{9D8B030D-6E8A-4147-A177-3AD203B41FA5}">
                          <a16:colId xmlns:a16="http://schemas.microsoft.com/office/drawing/2014/main" val="4150296502"/>
                        </a:ext>
                      </a:extLst>
                    </a:gridCol>
                  </a:tblGrid>
                  <a:tr h="96926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</a:pPr>
                          <a:r>
                            <a:rPr kumimoji="1" lang="ja-JP" altLang="en-US" sz="3200" b="1" dirty="0">
                              <a:solidFill>
                                <a:schemeClr val="tx1"/>
                              </a:solidFill>
                            </a:rPr>
                            <a:t>第一原理計算</a:t>
                          </a:r>
                          <a:endParaRPr lang="en-US" altLang="ja-JP" sz="4000" dirty="0">
                            <a:solidFill>
                              <a:schemeClr val="tx1"/>
                            </a:solidFill>
                            <a:latin typeface="メイリオ" panose="020B0604030504040204" pitchFamily="50" charset="-128"/>
                            <a:ea typeface="メイリオ" panose="020B0604030504040204" pitchFamily="50" charset="-128"/>
                          </a:endParaRPr>
                        </a:p>
                        <a:p>
                          <a:pPr algn="ctr">
                            <a:lnSpc>
                              <a:spcPct val="120000"/>
                            </a:lnSpc>
                          </a:pPr>
                          <a:r>
                            <a:rPr lang="en-US" altLang="ja-JP" sz="1600" dirty="0">
                              <a:solidFill>
                                <a:schemeClr val="tx1"/>
                              </a:solidFill>
                              <a:latin typeface="Century" panose="02040604050505020304" pitchFamily="18" charset="0"/>
                              <a:ea typeface="メイリオ" panose="020B0604030504040204" pitchFamily="50" charset="-128"/>
                            </a:rPr>
                            <a:t>(e.g. </a:t>
                          </a:r>
                          <a:r>
                            <a:rPr lang="en-US" altLang="ja-JP" sz="1600" dirty="0" err="1">
                              <a:solidFill>
                                <a:schemeClr val="tx1"/>
                              </a:solidFill>
                              <a:latin typeface="Century" panose="02040604050505020304" pitchFamily="18" charset="0"/>
                            </a:rPr>
                            <a:t>Takiwaki</a:t>
                          </a:r>
                          <a:r>
                            <a:rPr lang="en-US" altLang="ja-JP" sz="1600" dirty="0">
                              <a:solidFill>
                                <a:schemeClr val="tx1"/>
                              </a:solidFill>
                              <a:latin typeface="Century" panose="02040604050505020304" pitchFamily="18" charset="0"/>
                            </a:rPr>
                            <a:t>+ 2014, Nakamura+ 2014)</a:t>
                          </a:r>
                          <a:endParaRPr kumimoji="1" lang="ja-JP" altLang="en-US" sz="1600" b="1" dirty="0">
                            <a:solidFill>
                              <a:schemeClr val="tx1"/>
                            </a:solidFill>
                            <a:latin typeface="Century" panose="020406040505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3200" b="1" dirty="0">
                              <a:solidFill>
                                <a:schemeClr val="tx1"/>
                              </a:solidFill>
                            </a:rPr>
                            <a:t>元素合成計算</a:t>
                          </a:r>
                          <a:endParaRPr kumimoji="1" lang="en-US" altLang="ja-JP" sz="32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US" altLang="ja-JP" sz="1600" dirty="0">
                              <a:solidFill>
                                <a:schemeClr val="tx1"/>
                              </a:solidFill>
                              <a:latin typeface="Century" panose="02040604050505020304" pitchFamily="18" charset="0"/>
                              <a:ea typeface="メイリオ" panose="020B0604030504040204" pitchFamily="50" charset="-128"/>
                            </a:rPr>
                            <a:t>(e.g. </a:t>
                          </a:r>
                          <a:r>
                            <a:rPr lang="en-US" altLang="ja-JP" sz="1600" dirty="0" err="1">
                              <a:solidFill>
                                <a:schemeClr val="tx1"/>
                              </a:solidFill>
                              <a:latin typeface="Century" panose="02040604050505020304" pitchFamily="18" charset="0"/>
                            </a:rPr>
                            <a:t>Woosley</a:t>
                          </a:r>
                          <a:r>
                            <a:rPr lang="en-US" altLang="ja-JP" sz="1600" dirty="0">
                              <a:solidFill>
                                <a:schemeClr val="tx1"/>
                              </a:solidFill>
                              <a:latin typeface="Century" panose="02040604050505020304" pitchFamily="18" charset="0"/>
                            </a:rPr>
                            <a:t>+ 1995)</a:t>
                          </a:r>
                          <a:endParaRPr kumimoji="1" lang="ja-JP" altLang="en-US" sz="1600" b="1" dirty="0">
                            <a:solidFill>
                              <a:schemeClr val="tx1"/>
                            </a:solidFill>
                            <a:latin typeface="Century" panose="020406040505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88740821"/>
                      </a:ext>
                    </a:extLst>
                  </a:tr>
                  <a:tr h="17640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55862" r="-104496" b="-125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5822" t="-55862" r="-131" b="-1258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5094129"/>
                      </a:ext>
                    </a:extLst>
                  </a:tr>
                  <a:tr h="93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2800" dirty="0"/>
                            <a:t>理論予測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2800" dirty="0"/>
                            <a:t>観測の再現に成功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9654263"/>
                      </a:ext>
                    </a:extLst>
                  </a:tr>
                  <a:tr h="11160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331148" r="-104496" b="-153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5822" t="-331148" r="-131" b="-153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531793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0" name="図 19">
            <a:extLst>
              <a:ext uri="{FF2B5EF4-FFF2-40B4-BE49-F238E27FC236}">
                <a16:creationId xmlns:a16="http://schemas.microsoft.com/office/drawing/2014/main" id="{CC5C036A-8AB3-41D9-AAB8-4B925952BE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5200" y="1881961"/>
            <a:ext cx="1860753" cy="1881585"/>
          </a:xfrm>
          <a:prstGeom prst="rect">
            <a:avLst/>
          </a:prstGeom>
        </p:spPr>
      </p:pic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B2988785-DD6E-42CB-AC14-8A1D560166E7}"/>
              </a:ext>
            </a:extLst>
          </p:cNvPr>
          <p:cNvCxnSpPr>
            <a:cxnSpLocks/>
          </p:cNvCxnSpPr>
          <p:nvPr/>
        </p:nvCxnSpPr>
        <p:spPr>
          <a:xfrm flipV="1">
            <a:off x="3016375" y="2793304"/>
            <a:ext cx="1255000" cy="201654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左中かっこ 9">
            <a:extLst>
              <a:ext uri="{FF2B5EF4-FFF2-40B4-BE49-F238E27FC236}">
                <a16:creationId xmlns:a16="http://schemas.microsoft.com/office/drawing/2014/main" id="{00343B08-FFEE-4888-8F10-FFD46BC3F4BF}"/>
              </a:ext>
            </a:extLst>
          </p:cNvPr>
          <p:cNvSpPr/>
          <p:nvPr/>
        </p:nvSpPr>
        <p:spPr>
          <a:xfrm rot="10800000" flipV="1">
            <a:off x="5320785" y="2028237"/>
            <a:ext cx="429826" cy="1694599"/>
          </a:xfrm>
          <a:prstGeom prst="leftBrace">
            <a:avLst>
              <a:gd name="adj1" fmla="val 18295"/>
              <a:gd name="adj2" fmla="val 67103"/>
            </a:avLst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DABDEA75-C10C-42D9-BD84-1597ECC8EAE2}"/>
              </a:ext>
            </a:extLst>
          </p:cNvPr>
          <p:cNvSpPr/>
          <p:nvPr/>
        </p:nvSpPr>
        <p:spPr>
          <a:xfrm>
            <a:off x="4096639" y="1870637"/>
            <a:ext cx="927620" cy="3507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模式図</a:t>
            </a: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41CB9D08-2086-4252-BBDA-7D2CC5DE1E14}"/>
              </a:ext>
            </a:extLst>
          </p:cNvPr>
          <p:cNvSpPr/>
          <p:nvPr/>
        </p:nvSpPr>
        <p:spPr>
          <a:xfrm>
            <a:off x="8561864" y="134385"/>
            <a:ext cx="360000" cy="360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  <a:latin typeface="Franklin Gothic Medium" panose="020B0603020102020204" pitchFamily="34" charset="0"/>
              </a:rPr>
              <a:t>4</a:t>
            </a:r>
            <a:endParaRPr kumimoji="1" lang="ja-JP" altLang="en-US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39341E4-0A1D-40D4-9129-313435906CEB}"/>
              </a:ext>
            </a:extLst>
          </p:cNvPr>
          <p:cNvSpPr/>
          <p:nvPr/>
        </p:nvSpPr>
        <p:spPr>
          <a:xfrm>
            <a:off x="0" y="226600"/>
            <a:ext cx="9165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ja-JP" altLang="en-US" sz="3200" u="sng" dirty="0">
                <a:latin typeface="游ゴシック" panose="020B0400000000000000" pitchFamily="50" charset="-128"/>
              </a:rPr>
              <a:t>観測量予測の爆発モデル との比較</a:t>
            </a: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863FD621-16E2-4316-B26A-39CFB55CC14A}"/>
              </a:ext>
            </a:extLst>
          </p:cNvPr>
          <p:cNvCxnSpPr>
            <a:cxnSpLocks/>
          </p:cNvCxnSpPr>
          <p:nvPr/>
        </p:nvCxnSpPr>
        <p:spPr>
          <a:xfrm flipH="1">
            <a:off x="2041117" y="5790561"/>
            <a:ext cx="5361140" cy="0"/>
          </a:xfrm>
          <a:prstGeom prst="straightConnector1">
            <a:avLst/>
          </a:prstGeom>
          <a:ln w="76200">
            <a:solidFill>
              <a:srgbClr val="FF0000">
                <a:alpha val="70000"/>
              </a:srgbClr>
            </a:solidFill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8B80293-C352-45CA-832A-509795BA023E}"/>
              </a:ext>
            </a:extLst>
          </p:cNvPr>
          <p:cNvSpPr/>
          <p:nvPr/>
        </p:nvSpPr>
        <p:spPr>
          <a:xfrm>
            <a:off x="10801" y="6050502"/>
            <a:ext cx="9144000" cy="6771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b="1" dirty="0">
                <a:latin typeface="+mn-ea"/>
              </a:rPr>
              <a:t>「長時間爆発」を仮定すると、観測を再現できるのか？</a:t>
            </a:r>
            <a:endParaRPr lang="en-US" altLang="ja-JP" sz="2800" b="1" dirty="0">
              <a:latin typeface="+mn-ea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855AABF-8FFB-406D-A03F-90BFA4C496A1}"/>
              </a:ext>
            </a:extLst>
          </p:cNvPr>
          <p:cNvSpPr/>
          <p:nvPr/>
        </p:nvSpPr>
        <p:spPr>
          <a:xfrm>
            <a:off x="4271375" y="5529275"/>
            <a:ext cx="1107996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+mn-ea"/>
              </a:rPr>
              <a:t>矛盾</a:t>
            </a:r>
          </a:p>
        </p:txBody>
      </p:sp>
    </p:spTree>
    <p:extLst>
      <p:ext uri="{BB962C8B-B14F-4D97-AF65-F5344CB8AC3E}">
        <p14:creationId xmlns:p14="http://schemas.microsoft.com/office/powerpoint/2010/main" val="13741428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5239A59-7FA8-43DA-A816-22CD12236542}"/>
              </a:ext>
            </a:extLst>
          </p:cNvPr>
          <p:cNvSpPr/>
          <p:nvPr/>
        </p:nvSpPr>
        <p:spPr>
          <a:xfrm>
            <a:off x="295420" y="1690287"/>
            <a:ext cx="8553161" cy="21053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latin typeface="+mn-ea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602A7774-155A-4CB2-BA59-3235AF81F00D}"/>
              </a:ext>
            </a:extLst>
          </p:cNvPr>
          <p:cNvSpPr/>
          <p:nvPr/>
        </p:nvSpPr>
        <p:spPr>
          <a:xfrm>
            <a:off x="0" y="4002423"/>
            <a:ext cx="4435026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ja-JP" altLang="en-US" sz="2400" b="1" dirty="0">
                <a:latin typeface="+mn-ea"/>
              </a:rPr>
              <a:t>特に注目する元素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163B938-FB55-4FED-B32C-DAAE516F2C2D}"/>
                  </a:ext>
                </a:extLst>
              </p:cNvPr>
              <p:cNvSpPr txBox="1"/>
              <p:nvPr/>
            </p:nvSpPr>
            <p:spPr>
              <a:xfrm>
                <a:off x="295419" y="1674869"/>
                <a:ext cx="5622055" cy="2087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ja-JP" altLang="en-US" sz="2000" dirty="0">
                    <a:latin typeface="+mn-ea"/>
                  </a:rPr>
                  <a:t>爆発エネルギーが</a:t>
                </a:r>
                <a14:m>
                  <m:oMath xmlns:m="http://schemas.openxmlformats.org/officeDocument/2006/math">
                    <m:r>
                      <a:rPr kumimoji="1" lang="ja-JP" alt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000" b="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altLang="ja-JP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ja-JP" sz="2000" b="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51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ja-JP" sz="2000" b="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ja-JP" sz="2000" b="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erg</m:t>
                        </m:r>
                      </m:e>
                    </m:d>
                    <m:r>
                      <a:rPr lang="en-US" altLang="ja-JP" sz="20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2000" dirty="0">
                    <a:solidFill>
                      <a:prstClr val="black"/>
                    </a:solidFill>
                    <a:latin typeface="+mn-ea"/>
                  </a:rPr>
                  <a:t>まで</a:t>
                </a:r>
                <a:endParaRPr lang="en-US" altLang="ja-JP" sz="2000" dirty="0">
                  <a:solidFill>
                    <a:prstClr val="black"/>
                  </a:solidFill>
                  <a:latin typeface="+mn-ea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2000" b="1" dirty="0">
                    <a:latin typeface="+mn-ea"/>
                  </a:rPr>
                  <a:t>１次関数的に成長</a:t>
                </a:r>
                <a:r>
                  <a:rPr kumimoji="1" lang="ja-JP" altLang="en-US" sz="2000" dirty="0">
                    <a:latin typeface="+mn-ea"/>
                  </a:rPr>
                  <a:t>と</a:t>
                </a:r>
                <a:r>
                  <a:rPr kumimoji="1" lang="ja-JP" altLang="en-US" sz="2000" dirty="0">
                    <a:solidFill>
                      <a:prstClr val="black"/>
                    </a:solidFill>
                    <a:latin typeface="+mn-ea"/>
                  </a:rPr>
                  <a:t>仮定</a:t>
                </a:r>
                <a:endParaRPr kumimoji="1" lang="en-US" altLang="ja-JP" sz="2000" dirty="0">
                  <a:solidFill>
                    <a:prstClr val="black"/>
                  </a:solidFill>
                  <a:latin typeface="+mn-ea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sz="2000" dirty="0">
                    <a:latin typeface="+mn-ea"/>
                  </a:rPr>
                  <a:t>⇒</a:t>
                </a:r>
                <a:r>
                  <a:rPr lang="ja-JP" altLang="en-US" sz="2800" dirty="0">
                    <a:latin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altLang="ja-JP" sz="2800" b="1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b="1" i="1" dirty="0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</m:acc>
                      </m:e>
                      <m:sub>
                        <m:r>
                          <a:rPr lang="en-US" altLang="ja-JP" sz="2800" b="1" i="1" dirty="0">
                            <a:latin typeface="Cambria Math" panose="02040503050406030204" pitchFamily="18" charset="0"/>
                          </a:rPr>
                          <m:t>𝒊𝒏</m:t>
                        </m:r>
                      </m:sub>
                    </m:sSub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altLang="ja-JP" sz="2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altLang="ja-JP" sz="2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𝟓𝟏</m:t>
                        </m:r>
                      </m:sup>
                    </m:sSup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ja-JP" sz="2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 dirty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altLang="ja-JP" sz="2800" b="1" i="1" dirty="0">
                            <a:latin typeface="Cambria Math" panose="02040503050406030204" pitchFamily="18" charset="0"/>
                          </a:rPr>
                          <m:t>𝒈𝒓𝒐𝒘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ja-JP" sz="2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1" i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𝐞𝐫𝐠</m:t>
                        </m:r>
                        <m:r>
                          <a:rPr lang="en-US" altLang="ja-JP" sz="2800" b="1" i="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sz="2800" b="1" i="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𝐬</m:t>
                        </m:r>
                      </m:e>
                    </m:d>
                  </m:oMath>
                </a14:m>
                <a:r>
                  <a:rPr lang="ja-JP" altLang="en-US" sz="2800" b="1" dirty="0">
                    <a:latin typeface="+mn-ea"/>
                  </a:rPr>
                  <a:t> </a:t>
                </a:r>
                <a:r>
                  <a:rPr lang="ja-JP" altLang="en-US" sz="2000" dirty="0">
                    <a:latin typeface="+mn-ea"/>
                  </a:rPr>
                  <a:t>で、</a:t>
                </a:r>
                <a:endParaRPr lang="en-US" altLang="ja-JP" sz="2000" dirty="0">
                  <a:latin typeface="+mn-ea"/>
                </a:endParaRPr>
              </a:p>
              <a:p>
                <a:r>
                  <a:rPr lang="ja-JP" altLang="en-US" sz="2000" dirty="0">
                    <a:latin typeface="+mn-ea"/>
                  </a:rPr>
                  <a:t>　　内側境界「鉄コア表面」から与える。</a:t>
                </a:r>
                <a:endParaRPr kumimoji="1" lang="en-US" altLang="ja-JP" sz="2000" dirty="0">
                  <a:latin typeface="+mn-ea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163B938-FB55-4FED-B32C-DAAE516F2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19" y="1674869"/>
                <a:ext cx="5622055" cy="2087303"/>
              </a:xfrm>
              <a:prstGeom prst="rect">
                <a:avLst/>
              </a:prstGeom>
              <a:blipFill>
                <a:blip r:embed="rId3"/>
                <a:stretch>
                  <a:fillRect l="-1083" b="-43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ED91203B-8305-40C9-A6F6-ACE8930FFB8F}"/>
              </a:ext>
            </a:extLst>
          </p:cNvPr>
          <p:cNvSpPr/>
          <p:nvPr/>
        </p:nvSpPr>
        <p:spPr>
          <a:xfrm>
            <a:off x="699510" y="242862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kumimoji="1" lang="en-US" altLang="ja-JP" sz="2400" dirty="0">
              <a:latin typeface="+mn-ea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19091B6-1D5D-4C8E-AEBC-5C5C562304F8}"/>
              </a:ext>
            </a:extLst>
          </p:cNvPr>
          <p:cNvSpPr/>
          <p:nvPr/>
        </p:nvSpPr>
        <p:spPr>
          <a:xfrm>
            <a:off x="295421" y="5485688"/>
            <a:ext cx="8430707" cy="12547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kumimoji="1" lang="ja-JP" altLang="en-US" sz="2000" dirty="0">
                <a:latin typeface="+mn-ea"/>
              </a:rPr>
              <a:t>               ：</a:t>
            </a:r>
            <a:r>
              <a:rPr lang="en-US" altLang="ja-JP" sz="2000" dirty="0">
                <a:latin typeface="+mn-ea"/>
              </a:rPr>
              <a:t>SN1987A</a:t>
            </a:r>
            <a:r>
              <a:rPr lang="ja-JP" altLang="en-US" sz="2000" dirty="0">
                <a:latin typeface="+mn-ea"/>
              </a:rPr>
              <a:t>・</a:t>
            </a:r>
            <a:r>
              <a:rPr lang="en-US" altLang="ja-JP" sz="2000" dirty="0" err="1">
                <a:latin typeface="+mn-ea"/>
              </a:rPr>
              <a:t>CassiopeiaA</a:t>
            </a:r>
            <a:r>
              <a:rPr lang="ja-JP" altLang="en-US" sz="2000" dirty="0">
                <a:latin typeface="+mn-ea"/>
              </a:rPr>
              <a:t>で存在</a:t>
            </a:r>
            <a:r>
              <a:rPr lang="ja-JP" altLang="ja-JP" sz="2000" dirty="0">
                <a:latin typeface="+mn-ea"/>
              </a:rPr>
              <a:t>量</a:t>
            </a:r>
            <a:r>
              <a:rPr lang="ja-JP" altLang="en-US" sz="2000" dirty="0">
                <a:latin typeface="+mn-ea"/>
              </a:rPr>
              <a:t>を直接観測。</a:t>
            </a:r>
            <a:endParaRPr lang="en-US" altLang="ja-JP" sz="2000" dirty="0">
              <a:latin typeface="+mn-ea"/>
            </a:endParaRPr>
          </a:p>
          <a:p>
            <a:r>
              <a:rPr lang="ja-JP" altLang="en-US" sz="2000" dirty="0">
                <a:latin typeface="+mn-ea"/>
              </a:rPr>
              <a:t>　</a:t>
            </a:r>
            <a:r>
              <a:rPr lang="ja-JP" altLang="ja-JP" sz="2000" dirty="0">
                <a:latin typeface="+mn-ea"/>
              </a:rPr>
              <a:t>爆発中心部で合成され、爆発のダイナミクスの影響</a:t>
            </a:r>
            <a:r>
              <a:rPr lang="ja-JP" altLang="en-US" sz="2000" dirty="0">
                <a:latin typeface="+mn-ea"/>
              </a:rPr>
              <a:t>（大）</a:t>
            </a:r>
            <a:endParaRPr kumimoji="1" lang="en-US" altLang="ja-JP" sz="2800" dirty="0"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9D2304A4-6708-4471-8693-0E20030A739F}"/>
                  </a:ext>
                </a:extLst>
              </p:cNvPr>
              <p:cNvSpPr/>
              <p:nvPr/>
            </p:nvSpPr>
            <p:spPr>
              <a:xfrm>
                <a:off x="0" y="908634"/>
                <a:ext cx="9144000" cy="7662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u"/>
                </a:pPr>
                <a:r>
                  <a:rPr lang="ja-JP" altLang="en-US" sz="3200" b="1" dirty="0">
                    <a:latin typeface="+mn-ea"/>
                  </a:rPr>
                  <a:t>パラメータ</a:t>
                </a:r>
                <a:r>
                  <a:rPr lang="ja-JP" altLang="en-US" sz="3600" b="1" dirty="0">
                    <a:latin typeface="+mn-ea"/>
                  </a:rPr>
                  <a:t>：</a:t>
                </a:r>
                <a:r>
                  <a:rPr lang="en-US" altLang="ja-JP" sz="3600" b="1" dirty="0">
                    <a:latin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40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4000" b="1" i="1" dirty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altLang="ja-JP" sz="4000" b="1" i="1" dirty="0">
                            <a:latin typeface="Cambria Math" panose="02040503050406030204" pitchFamily="18" charset="0"/>
                          </a:rPr>
                          <m:t>𝒈𝒓𝒐𝒘</m:t>
                        </m:r>
                      </m:sub>
                    </m:sSub>
                  </m:oMath>
                </a14:m>
                <a:r>
                  <a:rPr lang="en-US" altLang="ja-JP" sz="4000" b="1" dirty="0">
                    <a:latin typeface="+mn-ea"/>
                  </a:rPr>
                  <a:t> (</a:t>
                </a:r>
                <a:r>
                  <a:rPr lang="en-US" altLang="ja-JP" sz="4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10ms-1s</a:t>
                </a:r>
                <a:r>
                  <a:rPr lang="en-US" altLang="ja-JP" sz="4000" b="1" dirty="0">
                    <a:solidFill>
                      <a:prstClr val="black"/>
                    </a:solidFill>
                    <a:latin typeface="+mn-ea"/>
                  </a:rPr>
                  <a:t>)</a:t>
                </a:r>
                <a:endParaRPr lang="ja-JP" altLang="en-US" sz="3200" b="1" dirty="0">
                  <a:latin typeface="+mn-ea"/>
                </a:endParaRPr>
              </a:p>
            </p:txBody>
          </p:sp>
        </mc:Choice>
        <mc:Fallback xmlns=""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9D2304A4-6708-4471-8693-0E20030A73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08634"/>
                <a:ext cx="9144000" cy="766235"/>
              </a:xfrm>
              <a:prstGeom prst="rect">
                <a:avLst/>
              </a:prstGeom>
              <a:blipFill>
                <a:blip r:embed="rId4"/>
                <a:stretch>
                  <a:fillRect l="-1467" t="-13492" b="-325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BDDEA711-E845-4511-9B87-E23FE248EABA}"/>
                  </a:ext>
                </a:extLst>
              </p:cNvPr>
              <p:cNvSpPr/>
              <p:nvPr/>
            </p:nvSpPr>
            <p:spPr>
              <a:xfrm>
                <a:off x="295419" y="4678471"/>
                <a:ext cx="8430707" cy="67379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kumimoji="1" lang="ja-JP" altLang="en-US" sz="2000" dirty="0">
                    <a:latin typeface="+mn-ea"/>
                  </a:rPr>
                  <a:t>               ：</a:t>
                </a:r>
                <a:r>
                  <a:rPr lang="ja-JP" altLang="ja-JP" sz="2000" dirty="0">
                    <a:latin typeface="+mn-ea"/>
                  </a:rPr>
                  <a:t>超新星爆発の光度</a:t>
                </a:r>
                <a:r>
                  <a:rPr lang="ja-JP" altLang="en-US" sz="2000" dirty="0">
                    <a:latin typeface="+mn-ea"/>
                  </a:rPr>
                  <a:t>を決める元素 </a:t>
                </a:r>
                <a14:m>
                  <m:oMath xmlns:m="http://schemas.openxmlformats.org/officeDocument/2006/math">
                    <m:r>
                      <a:rPr kumimoji="1" lang="en-US" altLang="ja-JP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∝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56</m:t>
                        </m:r>
                      </m:sup>
                    </m:sSup>
                    <m:r>
                      <m:rPr>
                        <m:sty m:val="p"/>
                      </m:rPr>
                      <a:rPr kumimoji="1" lang="en-US" altLang="ja-JP" sz="2000" b="0" i="0" smtClean="0">
                        <a:latin typeface="Cambria Math" panose="02040503050406030204" pitchFamily="18" charset="0"/>
                      </a:rPr>
                      <m:t>Ni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kumimoji="1" lang="ja-JP" altLang="en-US" sz="2000" dirty="0">
                    <a:latin typeface="+mn-ea"/>
                  </a:rPr>
                  <a:t> </a:t>
                </a:r>
                <a:endParaRPr kumimoji="1" lang="en-US" altLang="ja-JP" sz="2000" dirty="0">
                  <a:latin typeface="+mn-ea"/>
                </a:endParaRPr>
              </a:p>
            </p:txBody>
          </p:sp>
        </mc:Choice>
        <mc:Fallback xmlns=""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BDDEA711-E845-4511-9B87-E23FE248EA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19" y="4678471"/>
                <a:ext cx="8430707" cy="6737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C3FEAC19-6ECB-416E-8EBE-2F6D227CD985}"/>
                  </a:ext>
                </a:extLst>
              </p:cNvPr>
              <p:cNvSpPr/>
              <p:nvPr/>
            </p:nvSpPr>
            <p:spPr>
              <a:xfrm>
                <a:off x="198476" y="4626991"/>
                <a:ext cx="1473352" cy="8586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1" lang="en-US" altLang="ja-JP" sz="4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kumimoji="1" lang="en-US" altLang="ja-JP" sz="4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kumimoji="1" lang="en-US" altLang="ja-JP" sz="48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56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1" lang="en-US" altLang="ja-JP" sz="48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Ni</m:t>
                          </m:r>
                        </m:e>
                      </m:sPre>
                    </m:oMath>
                  </m:oMathPara>
                </a14:m>
                <a:endParaRPr lang="ja-JP" altLang="en-US" sz="1600" dirty="0">
                  <a:latin typeface="+mn-ea"/>
                </a:endParaRPr>
              </a:p>
            </p:txBody>
          </p:sp>
        </mc:Choice>
        <mc:Fallback xmlns="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C3FEAC19-6ECB-416E-8EBE-2F6D227CD9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76" y="4626991"/>
                <a:ext cx="1473352" cy="8586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4E69A625-1D00-49A5-BDFD-CF2A6AF3F0DD}"/>
                  </a:ext>
                </a:extLst>
              </p:cNvPr>
              <p:cNvSpPr/>
              <p:nvPr/>
            </p:nvSpPr>
            <p:spPr>
              <a:xfrm>
                <a:off x="198476" y="5531759"/>
                <a:ext cx="1420453" cy="8457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1" lang="en-US" altLang="ja-JP" sz="4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kumimoji="1" lang="en-US" altLang="ja-JP" sz="4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kumimoji="1" lang="en-US" altLang="ja-JP" sz="4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1" lang="en-US" altLang="ja-JP" sz="4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m:rPr>
                              <m:sty m:val="p"/>
                            </m:rPr>
                            <a:rPr kumimoji="1" lang="en-US" altLang="ja-JP" sz="48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</m:sPre>
                    </m:oMath>
                  </m:oMathPara>
                </a14:m>
                <a:endParaRPr lang="ja-JP" altLang="en-US" sz="1600" dirty="0">
                  <a:latin typeface="+mn-ea"/>
                </a:endParaRPr>
              </a:p>
            </p:txBody>
          </p:sp>
        </mc:Choice>
        <mc:Fallback xmlns=""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4E69A625-1D00-49A5-BDFD-CF2A6AF3F0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76" y="5531759"/>
                <a:ext cx="1420453" cy="8457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0F100F1-C5FC-4D32-87FE-D7DE02753C61}"/>
              </a:ext>
            </a:extLst>
          </p:cNvPr>
          <p:cNvSpPr/>
          <p:nvPr/>
        </p:nvSpPr>
        <p:spPr>
          <a:xfrm>
            <a:off x="0" y="226600"/>
            <a:ext cx="9165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ja-JP" altLang="en-US" sz="3200" u="sng" dirty="0">
                <a:latin typeface="游ゴシック" panose="020B0400000000000000" pitchFamily="50" charset="-128"/>
              </a:rPr>
              <a:t>本研究：１次元流体・元素合成計算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890856A-4A62-4077-BE84-2DE0596AED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4805" y="1505734"/>
            <a:ext cx="3869194" cy="242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5845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8927" y="3372018"/>
            <a:ext cx="1877437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kumimoji="1" lang="ja-JP" altLang="en-US" sz="2400" b="1" dirty="0">
                <a:latin typeface="+mn-ea"/>
              </a:rPr>
              <a:t>解く物理</a:t>
            </a:r>
            <a:endParaRPr kumimoji="1" lang="en-US" altLang="ja-JP" sz="2400" b="1" dirty="0">
              <a:latin typeface="+mn-ea"/>
            </a:endParaRPr>
          </a:p>
        </p:txBody>
      </p:sp>
      <p:pic>
        <p:nvPicPr>
          <p:cNvPr id="45" name="図 44"/>
          <p:cNvPicPr>
            <a:picLocks noChangeAspect="1"/>
          </p:cNvPicPr>
          <p:nvPr/>
        </p:nvPicPr>
        <p:blipFill rotWithShape="1">
          <a:blip r:embed="rId2"/>
          <a:srcRect l="50000" b="48682"/>
          <a:stretch/>
        </p:blipFill>
        <p:spPr>
          <a:xfrm>
            <a:off x="6475501" y="1160677"/>
            <a:ext cx="2250629" cy="2046610"/>
          </a:xfrm>
          <a:prstGeom prst="rect">
            <a:avLst/>
          </a:prstGeom>
        </p:spPr>
      </p:pic>
      <p:sp>
        <p:nvSpPr>
          <p:cNvPr id="47" name="正方形/長方形 46"/>
          <p:cNvSpPr/>
          <p:nvPr/>
        </p:nvSpPr>
        <p:spPr>
          <a:xfrm>
            <a:off x="6338085" y="1383200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ja-JP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星表面</a:t>
            </a:r>
          </a:p>
        </p:txBody>
      </p:sp>
      <p:sp>
        <p:nvSpPr>
          <p:cNvPr id="48" name="正方形/長方形 47"/>
          <p:cNvSpPr/>
          <p:nvPr/>
        </p:nvSpPr>
        <p:spPr>
          <a:xfrm>
            <a:off x="6370910" y="2520827"/>
            <a:ext cx="9044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ja-JP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Fe</a:t>
            </a:r>
            <a:r>
              <a:rPr kumimoji="1" lang="ja-JP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コア</a:t>
            </a:r>
          </a:p>
        </p:txBody>
      </p:sp>
      <p:sp>
        <p:nvSpPr>
          <p:cNvPr id="58" name="左中かっこ 57"/>
          <p:cNvSpPr/>
          <p:nvPr/>
        </p:nvSpPr>
        <p:spPr>
          <a:xfrm rot="16200000">
            <a:off x="7592731" y="2577736"/>
            <a:ext cx="273470" cy="1469610"/>
          </a:xfrm>
          <a:prstGeom prst="leftBrace">
            <a:avLst>
              <a:gd name="adj1" fmla="val 0"/>
              <a:gd name="adj2" fmla="val 56349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+mn-ea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7270846" y="3566385"/>
            <a:ext cx="1455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+mn-ea"/>
              </a:rPr>
              <a:t>計算領域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410981" y="1656315"/>
            <a:ext cx="6064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+mn-ea"/>
              </a:rPr>
              <a:t>Hydrodynamics, </a:t>
            </a:r>
            <a:r>
              <a:rPr lang="en-US" altLang="ja-JP" dirty="0" err="1">
                <a:latin typeface="+mn-ea"/>
              </a:rPr>
              <a:t>EoS</a:t>
            </a:r>
            <a:r>
              <a:rPr lang="en-US" altLang="ja-JP" dirty="0">
                <a:latin typeface="+mn-ea"/>
              </a:rPr>
              <a:t>, Radiation Transfer, </a:t>
            </a:r>
          </a:p>
          <a:p>
            <a:r>
              <a:rPr lang="en-US" altLang="ja-JP" dirty="0">
                <a:latin typeface="+mn-ea"/>
              </a:rPr>
              <a:t>Nuclear Burning, Gravity, MHD </a:t>
            </a:r>
            <a:r>
              <a:rPr lang="en-US" altLang="ja-JP" dirty="0" err="1">
                <a:latin typeface="+mn-ea"/>
              </a:rPr>
              <a:t>etc</a:t>
            </a:r>
            <a:r>
              <a:rPr lang="en-US" altLang="ja-JP" dirty="0">
                <a:latin typeface="+mn-ea"/>
              </a:rPr>
              <a:t>…</a:t>
            </a:r>
          </a:p>
          <a:p>
            <a:r>
              <a:rPr lang="ja-JP" altLang="en-US" dirty="0">
                <a:latin typeface="+mn-ea"/>
              </a:rPr>
              <a:t>各項目で複数のモジュールから選択的に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組み合わせて</a:t>
            </a:r>
            <a:r>
              <a:rPr lang="en-US" altLang="ja-JP" dirty="0">
                <a:latin typeface="+mn-ea"/>
              </a:rPr>
              <a:t>1-3D</a:t>
            </a:r>
            <a:r>
              <a:rPr lang="ja-JP" altLang="en-US" dirty="0">
                <a:latin typeface="+mn-ea"/>
              </a:rPr>
              <a:t>数値シミュレーションが可能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0" y="1056270"/>
            <a:ext cx="3842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u"/>
            </a:pPr>
            <a:r>
              <a:rPr lang="ja-JP" altLang="en-US" sz="2400" b="1" dirty="0">
                <a:solidFill>
                  <a:prstClr val="black"/>
                </a:solidFill>
                <a:latin typeface="+mn-ea"/>
              </a:rPr>
              <a:t>公開コード「</a:t>
            </a:r>
            <a:r>
              <a:rPr lang="en-US" altLang="ja-JP" sz="2400" b="1" dirty="0">
                <a:solidFill>
                  <a:prstClr val="black"/>
                </a:solidFill>
                <a:latin typeface="+mn-ea"/>
              </a:rPr>
              <a:t>FLASH</a:t>
            </a:r>
            <a:r>
              <a:rPr lang="ja-JP" altLang="en-US" sz="2400" b="1" dirty="0">
                <a:solidFill>
                  <a:prstClr val="black"/>
                </a:solidFill>
                <a:latin typeface="+mn-ea"/>
              </a:rPr>
              <a:t>」</a:t>
            </a:r>
            <a:endParaRPr lang="en-US" altLang="ja-JP" sz="2400" b="1" dirty="0">
              <a:solidFill>
                <a:prstClr val="black"/>
              </a:solidFill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18927" y="3805646"/>
                <a:ext cx="9106146" cy="28981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3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ja-JP" sz="2000" u="sng" dirty="0">
                    <a:latin typeface="+mn-ea"/>
                  </a:rPr>
                  <a:t>Hydrodynamics : Newtonian</a:t>
                </a:r>
              </a:p>
              <a:p>
                <a:pPr marL="342900" indent="-342900">
                  <a:lnSpc>
                    <a:spcPct val="13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ja-JP" sz="2000" u="sng" dirty="0">
                    <a:latin typeface="+mn-ea"/>
                  </a:rPr>
                  <a:t>Gravity : Point mass</a:t>
                </a:r>
              </a:p>
              <a:p>
                <a:pPr marL="342900" indent="-342900">
                  <a:lnSpc>
                    <a:spcPct val="13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ja-JP" sz="2000" u="sng" dirty="0" err="1">
                    <a:latin typeface="+mn-ea"/>
                  </a:rPr>
                  <a:t>EoS</a:t>
                </a:r>
                <a:r>
                  <a:rPr lang="en-US" altLang="ja-JP" sz="2000" u="sng" dirty="0">
                    <a:latin typeface="+mn-ea"/>
                  </a:rPr>
                  <a:t> : Helmholtz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ja-JP" altLang="en-US" sz="2000" dirty="0">
                    <a:latin typeface="+mn-ea"/>
                  </a:rPr>
                  <a:t>（縮退圧・相対論的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ja-JP" sz="2000" i="1" dirty="0" smtClean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ja-JP" altLang="en-US" sz="2000" dirty="0">
                    <a:latin typeface="+mn-ea"/>
                  </a:rPr>
                  <a:t>・輻射圧・理想気体近似でのガス圧）</a:t>
                </a:r>
                <a:endParaRPr lang="en-US" altLang="ja-JP" sz="2000" dirty="0">
                  <a:latin typeface="+mn-ea"/>
                </a:endParaRPr>
              </a:p>
              <a:p>
                <a:pPr marL="342900" indent="-342900">
                  <a:lnSpc>
                    <a:spcPct val="13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ja-JP" sz="2000" u="sng" dirty="0">
                    <a:latin typeface="+mn-ea"/>
                  </a:rPr>
                  <a:t>Nuclear</a:t>
                </a:r>
                <a:r>
                  <a:rPr lang="ja-JP" altLang="en-US" sz="2000" u="sng" dirty="0">
                    <a:latin typeface="+mn-ea"/>
                  </a:rPr>
                  <a:t> </a:t>
                </a:r>
                <a:r>
                  <a:rPr lang="en-US" altLang="ja-JP" sz="2000" u="sng" dirty="0">
                    <a:latin typeface="+mn-ea"/>
                  </a:rPr>
                  <a:t>Burning :</a:t>
                </a:r>
                <a:r>
                  <a:rPr lang="ja-JP" altLang="en-US" sz="2000" u="sng" dirty="0">
                    <a:latin typeface="+mn-ea"/>
                  </a:rPr>
                  <a:t> </a:t>
                </a:r>
                <a:r>
                  <a:rPr lang="en-US" altLang="ja-JP" sz="2000" u="sng" dirty="0">
                    <a:latin typeface="+mn-ea"/>
                  </a:rPr>
                  <a:t>19-isotope </a:t>
                </a:r>
                <a14:m>
                  <m:oMath xmlns:m="http://schemas.openxmlformats.org/officeDocument/2006/math">
                    <m:r>
                      <a:rPr lang="en-US" altLang="ja-JP" sz="2000" i="1" u="sng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ja-JP" sz="2000" u="sng" dirty="0">
                    <a:latin typeface="+mn-ea"/>
                  </a:rPr>
                  <a:t>-reaction network</a:t>
                </a:r>
              </a:p>
              <a:p>
                <a:pPr>
                  <a:lnSpc>
                    <a:spcPct val="130000"/>
                  </a:lnSpc>
                </a:pPr>
                <a:r>
                  <a:rPr lang="ja-JP" altLang="en-US" dirty="0">
                    <a:solidFill>
                      <a:prstClr val="black"/>
                    </a:solidFill>
                    <a:latin typeface="+mn-ea"/>
                  </a:rPr>
                  <a:t>　　（</a:t>
                </a:r>
                <a:r>
                  <a:rPr lang="en-US" altLang="ja-JP" dirty="0">
                    <a:solidFill>
                      <a:prstClr val="black"/>
                    </a:solidFill>
                    <a:latin typeface="+mn-ea"/>
                  </a:rPr>
                  <a:t>n, p ,1H, 3He, 4He, 12C, 14N ,16O, 20Ne, 24Mg, </a:t>
                </a:r>
              </a:p>
              <a:p>
                <a:pPr>
                  <a:lnSpc>
                    <a:spcPct val="130000"/>
                  </a:lnSpc>
                </a:pPr>
                <a:r>
                  <a:rPr lang="ja-JP" altLang="en-US" dirty="0">
                    <a:solidFill>
                      <a:prstClr val="black"/>
                    </a:solidFill>
                    <a:latin typeface="+mn-ea"/>
                  </a:rPr>
                  <a:t>　　　　　　　　</a:t>
                </a:r>
                <a:r>
                  <a:rPr lang="en-US" altLang="ja-JP" dirty="0">
                    <a:solidFill>
                      <a:prstClr val="black"/>
                    </a:solidFill>
                    <a:latin typeface="+mn-ea"/>
                  </a:rPr>
                  <a:t>28Si, 32S, 36Ar, 40Ca, 44Ti, 48Cr, 52Fe, 54Fe, 56Ni</a:t>
                </a:r>
                <a:r>
                  <a:rPr lang="ja-JP" altLang="en-US" dirty="0">
                    <a:solidFill>
                      <a:prstClr val="black"/>
                    </a:solidFill>
                    <a:latin typeface="+mn-ea"/>
                  </a:rPr>
                  <a:t>）</a:t>
                </a:r>
                <a:endParaRPr lang="en-US" altLang="ja-JP" dirty="0">
                  <a:latin typeface="+mn-ea"/>
                </a:endParaRPr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7" y="3805646"/>
                <a:ext cx="9106146" cy="2898166"/>
              </a:xfrm>
              <a:prstGeom prst="rect">
                <a:avLst/>
              </a:prstGeom>
              <a:blipFill>
                <a:blip r:embed="rId3"/>
                <a:stretch>
                  <a:fillRect l="-6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BF47D7C-974C-47BC-AE35-5C752F0C4091}"/>
              </a:ext>
            </a:extLst>
          </p:cNvPr>
          <p:cNvSpPr/>
          <p:nvPr/>
        </p:nvSpPr>
        <p:spPr>
          <a:xfrm>
            <a:off x="0" y="226600"/>
            <a:ext cx="9165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ja-JP" altLang="en-US" sz="3200" u="sng" dirty="0">
                <a:latin typeface="游ゴシック" panose="020B0400000000000000" pitchFamily="50" charset="-128"/>
              </a:rPr>
              <a:t>本研究：１次元流体・元素合成計算</a:t>
            </a:r>
          </a:p>
        </p:txBody>
      </p:sp>
    </p:spTree>
    <p:extLst>
      <p:ext uri="{BB962C8B-B14F-4D97-AF65-F5344CB8AC3E}">
        <p14:creationId xmlns:p14="http://schemas.microsoft.com/office/powerpoint/2010/main" val="3719238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29331" y="4047025"/>
            <a:ext cx="2134324" cy="9577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正方形/長方形 23"/>
              <p:cNvSpPr/>
              <p:nvPr/>
            </p:nvSpPr>
            <p:spPr>
              <a:xfrm>
                <a:off x="982861" y="4130358"/>
                <a:ext cx="6239652" cy="9451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ja-JP" altLang="en-US" b="0" dirty="0">
                    <a:latin typeface="+mn-ea"/>
                  </a:rPr>
                  <a:t>境界条件で流す質量</a:t>
                </a:r>
                <a14:m>
                  <m:oMath xmlns:m="http://schemas.openxmlformats.org/officeDocument/2006/math">
                    <m:r>
                      <a:rPr lang="ja-JP" altLang="en-US" i="1" dirty="0">
                        <a:latin typeface="Cambria Math" panose="02040503050406030204" pitchFamily="18" charset="0"/>
                      </a:rPr>
                      <m:t>　</m:t>
                    </m:r>
                    <m:sSub>
                      <m:sSubPr>
                        <m:ctrlP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altLang="ja-JP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000" b="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altLang="ja-JP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altLang="ja-JP" sz="2000" b="0" i="1" dirty="0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  <m:t>𝑔𝑟𝑜𝑤</m:t>
                        </m:r>
                      </m:sub>
                    </m:sSub>
                  </m:oMath>
                </a14:m>
                <a:r>
                  <a:rPr lang="en-US" altLang="ja-JP" sz="2000" dirty="0">
                    <a:latin typeface="+mn-ea"/>
                  </a:rPr>
                  <a:t> </a:t>
                </a:r>
              </a:p>
              <a:p>
                <a:pPr marL="342900" lvl="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ja-JP" altLang="en-US" dirty="0">
                    <a:solidFill>
                      <a:prstClr val="black"/>
                    </a:solidFill>
                    <a:latin typeface="+mn-ea"/>
                  </a:rPr>
                  <a:t>境界条件で流すエネルギー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000" b="0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en-US" altLang="ja-JP" sz="2000" i="1" dirty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altLang="ja-JP" sz="20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sz="2000" i="1" dirty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altLang="ja-JP" sz="2000" i="1" dirty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ja-JP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ja-JP" sz="2000" i="1" dirty="0">
                            <a:latin typeface="Cambria Math" panose="02040503050406030204" pitchFamily="18" charset="0"/>
                          </a:rPr>
                          <m:t>𝑔𝑟𝑜𝑤</m:t>
                        </m:r>
                      </m:sub>
                    </m:sSub>
                  </m:oMath>
                </a14:m>
                <a:r>
                  <a:rPr lang="en-US" altLang="ja-JP" sz="2000" dirty="0">
                    <a:latin typeface="+mn-ea"/>
                  </a:rPr>
                  <a:t> </a:t>
                </a:r>
              </a:p>
            </p:txBody>
          </p:sp>
        </mc:Choice>
        <mc:Fallback xmlns="">
          <p:sp>
            <p:nvSpPr>
              <p:cNvPr id="24" name="正方形/長方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861" y="4130358"/>
                <a:ext cx="6239652" cy="945131"/>
              </a:xfrm>
              <a:prstGeom prst="rect">
                <a:avLst/>
              </a:prstGeom>
              <a:blipFill>
                <a:blip r:embed="rId3"/>
                <a:stretch>
                  <a:fillRect l="-586" b="-51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テキスト ボックス 31"/>
          <p:cNvSpPr txBox="1"/>
          <p:nvPr/>
        </p:nvSpPr>
        <p:spPr>
          <a:xfrm>
            <a:off x="7305235" y="4180850"/>
            <a:ext cx="1455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+mn-ea"/>
              </a:rPr>
              <a:t>計算領域</a:t>
            </a:r>
          </a:p>
        </p:txBody>
      </p:sp>
      <p:cxnSp>
        <p:nvCxnSpPr>
          <p:cNvPr id="36" name="直線コネクタ 35"/>
          <p:cNvCxnSpPr/>
          <p:nvPr/>
        </p:nvCxnSpPr>
        <p:spPr>
          <a:xfrm>
            <a:off x="6910433" y="4000529"/>
            <a:ext cx="0" cy="1080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下矢印 36"/>
          <p:cNvSpPr/>
          <p:nvPr/>
        </p:nvSpPr>
        <p:spPr>
          <a:xfrm rot="16200000">
            <a:off x="6785114" y="4493551"/>
            <a:ext cx="341746" cy="560494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+mn-ea"/>
            </a:endParaRPr>
          </a:p>
        </p:txBody>
      </p:sp>
      <p:cxnSp>
        <p:nvCxnSpPr>
          <p:cNvPr id="38" name="直線矢印コネクタ 37"/>
          <p:cNvCxnSpPr>
            <a:cxnSpLocks/>
          </p:cNvCxnSpPr>
          <p:nvPr/>
        </p:nvCxnSpPr>
        <p:spPr>
          <a:xfrm>
            <a:off x="6675740" y="4542827"/>
            <a:ext cx="2344611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下矢印 36"/>
          <p:cNvSpPr/>
          <p:nvPr/>
        </p:nvSpPr>
        <p:spPr>
          <a:xfrm rot="16200000">
            <a:off x="6795774" y="4024744"/>
            <a:ext cx="341746" cy="560494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+mn-ea"/>
            </a:endParaRPr>
          </a:p>
        </p:txBody>
      </p:sp>
      <p:sp>
        <p:nvSpPr>
          <p:cNvPr id="41" name="四角形: 角を丸くする 40"/>
          <p:cNvSpPr/>
          <p:nvPr/>
        </p:nvSpPr>
        <p:spPr>
          <a:xfrm rot="16200000">
            <a:off x="5740542" y="4197059"/>
            <a:ext cx="1408782" cy="65596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latin typeface="+mn-ea"/>
              </a:rPr>
              <a:t>エネルギー</a:t>
            </a:r>
            <a:endParaRPr kumimoji="1" lang="en-US" altLang="ja-JP" sz="1600" dirty="0">
              <a:latin typeface="+mn-ea"/>
            </a:endParaRPr>
          </a:p>
          <a:p>
            <a:pPr algn="ctr"/>
            <a:r>
              <a:rPr kumimoji="1" lang="ja-JP" altLang="en-US" sz="1600" dirty="0">
                <a:latin typeface="+mn-ea"/>
              </a:rPr>
              <a:t>フラックス</a:t>
            </a:r>
          </a:p>
        </p:txBody>
      </p:sp>
      <p:sp>
        <p:nvSpPr>
          <p:cNvPr id="42" name="左中かっこ 41"/>
          <p:cNvSpPr/>
          <p:nvPr/>
        </p:nvSpPr>
        <p:spPr>
          <a:xfrm rot="10800000">
            <a:off x="5799908" y="4134116"/>
            <a:ext cx="187223" cy="992905"/>
          </a:xfrm>
          <a:prstGeom prst="leftBrace">
            <a:avLst>
              <a:gd name="adj1" fmla="val 26397"/>
              <a:gd name="adj2" fmla="val 47216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+mn-ea"/>
            </a:endParaRPr>
          </a:p>
        </p:txBody>
      </p:sp>
      <p:pic>
        <p:nvPicPr>
          <p:cNvPr id="43" name="図 42"/>
          <p:cNvPicPr>
            <a:picLocks noChangeAspect="1"/>
          </p:cNvPicPr>
          <p:nvPr/>
        </p:nvPicPr>
        <p:blipFill rotWithShape="1">
          <a:blip r:embed="rId4"/>
          <a:srcRect l="50000" b="48682"/>
          <a:stretch/>
        </p:blipFill>
        <p:spPr>
          <a:xfrm>
            <a:off x="6393655" y="1747136"/>
            <a:ext cx="2250629" cy="2046610"/>
          </a:xfrm>
          <a:prstGeom prst="rect">
            <a:avLst/>
          </a:prstGeom>
        </p:spPr>
      </p:pic>
      <p:sp>
        <p:nvSpPr>
          <p:cNvPr id="44" name="左中かっこ 43"/>
          <p:cNvSpPr/>
          <p:nvPr/>
        </p:nvSpPr>
        <p:spPr>
          <a:xfrm rot="16200000">
            <a:off x="7510885" y="3164195"/>
            <a:ext cx="273470" cy="1469610"/>
          </a:xfrm>
          <a:prstGeom prst="leftBrace">
            <a:avLst>
              <a:gd name="adj1" fmla="val 0"/>
              <a:gd name="adj2" fmla="val 56349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+mn-ea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6256239" y="1969659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ja-JP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星表面</a:t>
            </a:r>
          </a:p>
        </p:txBody>
      </p:sp>
      <p:sp>
        <p:nvSpPr>
          <p:cNvPr id="46" name="正方形/長方形 45"/>
          <p:cNvSpPr/>
          <p:nvPr/>
        </p:nvSpPr>
        <p:spPr>
          <a:xfrm>
            <a:off x="6289064" y="3107286"/>
            <a:ext cx="9044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ja-JP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Fe</a:t>
            </a:r>
            <a:r>
              <a:rPr kumimoji="1" lang="ja-JP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コア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349EBA9E-2526-484B-B0BA-28E0453A3B2A}"/>
                  </a:ext>
                </a:extLst>
              </p:cNvPr>
              <p:cNvSpPr/>
              <p:nvPr/>
            </p:nvSpPr>
            <p:spPr>
              <a:xfrm>
                <a:off x="0" y="5235658"/>
                <a:ext cx="914400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lvl="0" indent="-457200">
                  <a:lnSpc>
                    <a:spcPct val="200000"/>
                  </a:lnSpc>
                  <a:buFont typeface="Wingdings" panose="05000000000000000000" pitchFamily="2" charset="2"/>
                  <a:buChar char="u"/>
                </a:pPr>
                <a:r>
                  <a:rPr kumimoji="1" lang="en-US" altLang="ja-JP" sz="2400" b="1" dirty="0">
                    <a:latin typeface="+mn-ea"/>
                  </a:rPr>
                  <a:t>Progenitor</a:t>
                </a:r>
                <a:r>
                  <a:rPr kumimoji="1" lang="en-US" altLang="ja-JP" sz="2000" dirty="0">
                    <a:latin typeface="+mn-ea"/>
                  </a:rPr>
                  <a:t>…</a:t>
                </a:r>
                <a:r>
                  <a:rPr kumimoji="1" lang="ja-JP" altLang="en-US" sz="2000" dirty="0">
                    <a:latin typeface="+mn-ea"/>
                  </a:rPr>
                  <a:t>初期質量</a:t>
                </a:r>
                <a:r>
                  <a:rPr lang="en-US" altLang="ja-JP" sz="2000" dirty="0">
                    <a:latin typeface="+mn-ea"/>
                  </a:rPr>
                  <a:t>15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ja-JP" sz="2000" i="1" dirty="0">
                            <a:latin typeface="Cambria Math" panose="02040503050406030204" pitchFamily="18" charset="0"/>
                          </a:rPr>
                          <m:t>⨀</m:t>
                        </m:r>
                      </m:sub>
                    </m:sSub>
                    <m:r>
                      <a:rPr lang="en-US" altLang="ja-JP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sz="2000" dirty="0">
                    <a:latin typeface="+mn-ea"/>
                  </a:rPr>
                  <a:t>の星を</a:t>
                </a:r>
                <a:r>
                  <a:rPr kumimoji="1" lang="en-US" altLang="ja-JP" sz="2000" dirty="0">
                    <a:latin typeface="+mn-ea"/>
                  </a:rPr>
                  <a:t>MESA-code</a:t>
                </a:r>
                <a:r>
                  <a:rPr kumimoji="1" lang="ja-JP" altLang="en-US" sz="2000" dirty="0">
                    <a:latin typeface="+mn-ea"/>
                  </a:rPr>
                  <a:t>で爆発直前まで進化計算</a:t>
                </a:r>
                <a:endParaRPr lang="en-US" altLang="ja-JP" sz="2000" b="1" dirty="0">
                  <a:solidFill>
                    <a:prstClr val="black"/>
                  </a:solidFill>
                  <a:latin typeface="+mn-ea"/>
                </a:endParaRPr>
              </a:p>
              <a:p>
                <a:pPr marL="457200" lvl="0" indent="-457200">
                  <a:lnSpc>
                    <a:spcPct val="200000"/>
                  </a:lnSpc>
                  <a:buFont typeface="Wingdings" panose="05000000000000000000" pitchFamily="2" charset="2"/>
                  <a:buChar char="u"/>
                </a:pPr>
                <a:r>
                  <a:rPr lang="en-US" altLang="ja-JP" sz="2400" b="1" dirty="0">
                    <a:solidFill>
                      <a:prstClr val="black"/>
                    </a:solidFill>
                    <a:latin typeface="+mn-ea"/>
                  </a:rPr>
                  <a:t>Post Process : 495-isotope reaction network</a:t>
                </a:r>
              </a:p>
            </p:txBody>
          </p:sp>
        </mc:Choice>
        <mc:Fallback xmlns=""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349EBA9E-2526-484B-B0BA-28E0453A3B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35658"/>
                <a:ext cx="9144000" cy="1569660"/>
              </a:xfrm>
              <a:prstGeom prst="rect">
                <a:avLst/>
              </a:prstGeom>
              <a:blipFill>
                <a:blip r:embed="rId5"/>
                <a:stretch>
                  <a:fillRect l="-867" r="-667" b="-19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88CED10-5D9E-4356-9D86-5EAA62357A9C}"/>
              </a:ext>
            </a:extLst>
          </p:cNvPr>
          <p:cNvSpPr/>
          <p:nvPr/>
        </p:nvSpPr>
        <p:spPr>
          <a:xfrm>
            <a:off x="0" y="226600"/>
            <a:ext cx="9165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ja-JP" altLang="en-US" sz="3200" u="sng" dirty="0">
                <a:latin typeface="游ゴシック" panose="020B0400000000000000" pitchFamily="50" charset="-128"/>
              </a:rPr>
              <a:t>本研究：１次元流体・元素合成計算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9C8B7F41-F647-43D8-A1E6-3CCFB78F9147}"/>
              </a:ext>
            </a:extLst>
          </p:cNvPr>
          <p:cNvSpPr/>
          <p:nvPr/>
        </p:nvSpPr>
        <p:spPr>
          <a:xfrm>
            <a:off x="0" y="1475864"/>
            <a:ext cx="1877437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kumimoji="1" lang="ja-JP" altLang="en-US" sz="2400" b="1" dirty="0">
                <a:latin typeface="+mn-ea"/>
              </a:rPr>
              <a:t>解く物理</a:t>
            </a:r>
            <a:endParaRPr kumimoji="1" lang="en-US" altLang="ja-JP" sz="2400" b="1" dirty="0"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D1C81639-4BC6-405B-AD30-4BC9AB9FB398}"/>
                  </a:ext>
                </a:extLst>
              </p:cNvPr>
              <p:cNvSpPr/>
              <p:nvPr/>
            </p:nvSpPr>
            <p:spPr>
              <a:xfrm>
                <a:off x="0" y="1990735"/>
                <a:ext cx="9106146" cy="18972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3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ja-JP" u="sng" dirty="0">
                    <a:latin typeface="+mn-ea"/>
                  </a:rPr>
                  <a:t>Hydrodynamics : Newtonian</a:t>
                </a:r>
              </a:p>
              <a:p>
                <a:pPr marL="342900" indent="-342900">
                  <a:lnSpc>
                    <a:spcPct val="13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ja-JP" u="sng" dirty="0">
                    <a:latin typeface="+mn-ea"/>
                  </a:rPr>
                  <a:t>Gravity : Point mass</a:t>
                </a:r>
              </a:p>
              <a:p>
                <a:pPr marL="342900" indent="-342900">
                  <a:lnSpc>
                    <a:spcPct val="13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ja-JP" u="sng" dirty="0" err="1">
                    <a:latin typeface="+mn-ea"/>
                  </a:rPr>
                  <a:t>EoS</a:t>
                </a:r>
                <a:r>
                  <a:rPr lang="en-US" altLang="ja-JP" u="sng" dirty="0">
                    <a:latin typeface="+mn-ea"/>
                  </a:rPr>
                  <a:t> : Helmholtz</a:t>
                </a:r>
              </a:p>
              <a:p>
                <a:pPr>
                  <a:lnSpc>
                    <a:spcPct val="130000"/>
                  </a:lnSpc>
                </a:pPr>
                <a:r>
                  <a:rPr lang="ja-JP" altLang="en-US" dirty="0">
                    <a:latin typeface="+mn-ea"/>
                  </a:rPr>
                  <a:t>（縮退圧・相対論的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ja-JP" i="1" dirty="0" smtClean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ja-JP" altLang="en-US" dirty="0">
                    <a:latin typeface="+mn-ea"/>
                  </a:rPr>
                  <a:t>・輻射圧・理想気体近似でのガス圧）</a:t>
                </a:r>
                <a:endParaRPr lang="en-US" altLang="ja-JP" dirty="0">
                  <a:latin typeface="+mn-ea"/>
                </a:endParaRPr>
              </a:p>
              <a:p>
                <a:pPr marL="342900" indent="-342900">
                  <a:lnSpc>
                    <a:spcPct val="13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ja-JP" u="sng" dirty="0">
                    <a:latin typeface="+mn-ea"/>
                  </a:rPr>
                  <a:t>Nuclear</a:t>
                </a:r>
                <a:r>
                  <a:rPr lang="ja-JP" altLang="en-US" u="sng" dirty="0">
                    <a:latin typeface="+mn-ea"/>
                  </a:rPr>
                  <a:t> </a:t>
                </a:r>
                <a:r>
                  <a:rPr lang="en-US" altLang="ja-JP" u="sng" dirty="0">
                    <a:latin typeface="+mn-ea"/>
                  </a:rPr>
                  <a:t>Burning :</a:t>
                </a:r>
                <a:r>
                  <a:rPr lang="ja-JP" altLang="en-US" u="sng" dirty="0">
                    <a:latin typeface="+mn-ea"/>
                  </a:rPr>
                  <a:t> </a:t>
                </a:r>
                <a:r>
                  <a:rPr lang="en-US" altLang="ja-JP" u="sng" dirty="0">
                    <a:latin typeface="+mn-ea"/>
                  </a:rPr>
                  <a:t>19-isotope </a:t>
                </a:r>
                <a14:m>
                  <m:oMath xmlns:m="http://schemas.openxmlformats.org/officeDocument/2006/math">
                    <m:r>
                      <a:rPr lang="en-US" altLang="ja-JP" i="1" u="sng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ja-JP" u="sng" dirty="0">
                    <a:latin typeface="+mn-ea"/>
                  </a:rPr>
                  <a:t>-reaction network</a:t>
                </a:r>
              </a:p>
            </p:txBody>
          </p:sp>
        </mc:Choice>
        <mc:Fallback xmlns=""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D1C81639-4BC6-405B-AD30-4BC9AB9FB3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90735"/>
                <a:ext cx="9106146" cy="1897251"/>
              </a:xfrm>
              <a:prstGeom prst="rect">
                <a:avLst/>
              </a:prstGeom>
              <a:blipFill>
                <a:blip r:embed="rId6"/>
                <a:stretch>
                  <a:fillRect l="-535" b="-32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C0BBBFEC-AD57-445C-8608-EA6B32FAF92F}"/>
              </a:ext>
            </a:extLst>
          </p:cNvPr>
          <p:cNvSpPr/>
          <p:nvPr/>
        </p:nvSpPr>
        <p:spPr>
          <a:xfrm>
            <a:off x="0" y="923679"/>
            <a:ext cx="3842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u"/>
            </a:pPr>
            <a:r>
              <a:rPr lang="ja-JP" altLang="en-US" sz="2400" b="1" dirty="0">
                <a:solidFill>
                  <a:prstClr val="black"/>
                </a:solidFill>
                <a:latin typeface="+mn-ea"/>
              </a:rPr>
              <a:t>公開コード「</a:t>
            </a:r>
            <a:r>
              <a:rPr lang="en-US" altLang="ja-JP" sz="2400" b="1" dirty="0">
                <a:solidFill>
                  <a:prstClr val="black"/>
                </a:solidFill>
                <a:latin typeface="+mn-ea"/>
              </a:rPr>
              <a:t>FLASH</a:t>
            </a:r>
            <a:r>
              <a:rPr lang="ja-JP" altLang="en-US" sz="2400" b="1" dirty="0">
                <a:solidFill>
                  <a:prstClr val="black"/>
                </a:solidFill>
                <a:latin typeface="+mn-ea"/>
              </a:rPr>
              <a:t>」</a:t>
            </a:r>
            <a:endParaRPr lang="en-US" altLang="ja-JP" sz="2400" b="1" dirty="0">
              <a:solidFill>
                <a:prstClr val="black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076314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6D143D38-388F-4737-8A5E-A59779CEB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308645"/>
            <a:ext cx="9000000" cy="5442188"/>
          </a:xfrm>
          <a:prstGeom prst="rect">
            <a:avLst/>
          </a:prstGeom>
        </p:spPr>
      </p:pic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065763E2-4646-4B18-B6D9-0FF8D9934ACA}"/>
              </a:ext>
            </a:extLst>
          </p:cNvPr>
          <p:cNvCxnSpPr/>
          <p:nvPr/>
        </p:nvCxnSpPr>
        <p:spPr>
          <a:xfrm>
            <a:off x="972119" y="1567545"/>
            <a:ext cx="0" cy="4428000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矢印: 右 6">
            <a:extLst>
              <a:ext uri="{FF2B5EF4-FFF2-40B4-BE49-F238E27FC236}">
                <a16:creationId xmlns:a16="http://schemas.microsoft.com/office/drawing/2014/main" id="{26CAAF3B-F690-4024-934C-056C189B2FC3}"/>
              </a:ext>
            </a:extLst>
          </p:cNvPr>
          <p:cNvSpPr/>
          <p:nvPr/>
        </p:nvSpPr>
        <p:spPr>
          <a:xfrm>
            <a:off x="972119" y="1567545"/>
            <a:ext cx="390766" cy="34947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EF226F7D-0F72-409B-A45E-4FBB64443BB8}"/>
              </a:ext>
            </a:extLst>
          </p:cNvPr>
          <p:cNvCxnSpPr/>
          <p:nvPr/>
        </p:nvCxnSpPr>
        <p:spPr>
          <a:xfrm>
            <a:off x="1934417" y="1567545"/>
            <a:ext cx="0" cy="442800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矢印: 右 27">
            <a:extLst>
              <a:ext uri="{FF2B5EF4-FFF2-40B4-BE49-F238E27FC236}">
                <a16:creationId xmlns:a16="http://schemas.microsoft.com/office/drawing/2014/main" id="{2DFAE7DB-B730-49AA-B8AD-40041036B2F4}"/>
              </a:ext>
            </a:extLst>
          </p:cNvPr>
          <p:cNvSpPr/>
          <p:nvPr/>
        </p:nvSpPr>
        <p:spPr>
          <a:xfrm>
            <a:off x="1934417" y="1567545"/>
            <a:ext cx="390766" cy="34947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F22B270-2B36-4662-AE7F-9F7680A06079}"/>
              </a:ext>
            </a:extLst>
          </p:cNvPr>
          <p:cNvSpPr txBox="1"/>
          <p:nvPr/>
        </p:nvSpPr>
        <p:spPr>
          <a:xfrm>
            <a:off x="735332" y="1069498"/>
            <a:ext cx="1096775" cy="40011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2</a:t>
            </a:r>
            <a:endParaRPr kumimoji="1" lang="ja-JP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99EF996-1521-4A3C-9C75-B29451298CDE}"/>
              </a:ext>
            </a:extLst>
          </p:cNvPr>
          <p:cNvSpPr txBox="1"/>
          <p:nvPr/>
        </p:nvSpPr>
        <p:spPr>
          <a:xfrm>
            <a:off x="1893013" y="1069498"/>
            <a:ext cx="2545890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1 ( standard ) </a:t>
            </a:r>
            <a:endParaRPr kumimoji="1" lang="ja-JP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7EC67C5-B28A-4087-B9D8-7A51416845BA}"/>
              </a:ext>
            </a:extLst>
          </p:cNvPr>
          <p:cNvSpPr txBox="1"/>
          <p:nvPr/>
        </p:nvSpPr>
        <p:spPr>
          <a:xfrm>
            <a:off x="2129800" y="2324514"/>
            <a:ext cx="2339808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1 ( Ye~0.5 ) </a:t>
            </a:r>
            <a:endParaRPr kumimoji="1" lang="ja-JP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5D552A59-363E-4156-B577-E30FA08DFC51}"/>
              </a:ext>
            </a:extLst>
          </p:cNvPr>
          <p:cNvSpPr/>
          <p:nvPr/>
        </p:nvSpPr>
        <p:spPr>
          <a:xfrm>
            <a:off x="0" y="226600"/>
            <a:ext cx="9165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ja-JP" altLang="en-US" sz="3200" u="sng" dirty="0">
                <a:latin typeface="游ゴシック" panose="020B0400000000000000" pitchFamily="50" charset="-128"/>
              </a:rPr>
              <a:t>本研究：１次元流体・元素合成計算</a:t>
            </a:r>
          </a:p>
        </p:txBody>
      </p:sp>
    </p:spTree>
    <p:extLst>
      <p:ext uri="{BB962C8B-B14F-4D97-AF65-F5344CB8AC3E}">
        <p14:creationId xmlns:p14="http://schemas.microsoft.com/office/powerpoint/2010/main" val="2332127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A821D7AF-9DC4-41BE-8E56-B24F08A9A013}"/>
              </a:ext>
            </a:extLst>
          </p:cNvPr>
          <p:cNvCxnSpPr>
            <a:cxnSpLocks/>
          </p:cNvCxnSpPr>
          <p:nvPr/>
        </p:nvCxnSpPr>
        <p:spPr>
          <a:xfrm>
            <a:off x="4571996" y="1046523"/>
            <a:ext cx="2" cy="5675552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図 1">
            <a:extLst>
              <a:ext uri="{FF2B5EF4-FFF2-40B4-BE49-F238E27FC236}">
                <a16:creationId xmlns:a16="http://schemas.microsoft.com/office/drawing/2014/main" id="{0764A25F-D470-41E4-8C18-513E25D1B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036" y="2335657"/>
            <a:ext cx="6171919" cy="2859656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E4B68BD-21EA-428E-AC99-B4699479D7B7}"/>
              </a:ext>
            </a:extLst>
          </p:cNvPr>
          <p:cNvSpPr/>
          <p:nvPr/>
        </p:nvSpPr>
        <p:spPr>
          <a:xfrm>
            <a:off x="4571996" y="975372"/>
            <a:ext cx="4572004" cy="1147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2600" dirty="0">
                <a:solidFill>
                  <a:srgbClr val="0070C0"/>
                </a:solidFill>
                <a:latin typeface="+mn-ea"/>
              </a:rPr>
              <a:t>Can reproduce </a:t>
            </a:r>
            <a:r>
              <a:rPr lang="en-US" altLang="ja-JP" sz="2600" dirty="0" err="1">
                <a:solidFill>
                  <a:srgbClr val="0070C0"/>
                </a:solidFill>
                <a:latin typeface="+mn-ea"/>
              </a:rPr>
              <a:t>obs.profiles</a:t>
            </a:r>
            <a:r>
              <a:rPr lang="en-US" altLang="ja-JP" sz="2600" dirty="0">
                <a:solidFill>
                  <a:srgbClr val="0070C0"/>
                </a:solidFill>
                <a:latin typeface="+mn-ea"/>
              </a:rPr>
              <a:t>?</a:t>
            </a:r>
          </a:p>
          <a:p>
            <a:pPr algn="ctr">
              <a:lnSpc>
                <a:spcPct val="120000"/>
              </a:lnSpc>
            </a:pPr>
            <a:r>
              <a:rPr lang="en-US" altLang="ja-JP" sz="1600" b="1" dirty="0">
                <a:latin typeface="+mn-ea"/>
              </a:rPr>
              <a:t>【Nucleosynthesis / Radiation transfer】</a:t>
            </a:r>
          </a:p>
          <a:p>
            <a:pPr algn="ctr">
              <a:lnSpc>
                <a:spcPct val="120000"/>
              </a:lnSpc>
            </a:pPr>
            <a:r>
              <a:rPr lang="en-US" altLang="ja-JP" sz="1600" dirty="0">
                <a:solidFill>
                  <a:prstClr val="black"/>
                </a:solidFill>
                <a:latin typeface="Century" panose="02040604050505020304" pitchFamily="18" charset="0"/>
              </a:rPr>
              <a:t>(e.g. </a:t>
            </a:r>
            <a:r>
              <a:rPr lang="en-US" altLang="ja-JP" sz="1600" dirty="0" err="1">
                <a:latin typeface="Century" panose="02040604050505020304" pitchFamily="18" charset="0"/>
              </a:rPr>
              <a:t>Woosley</a:t>
            </a:r>
            <a:r>
              <a:rPr lang="en-US" altLang="ja-JP" sz="1600" dirty="0">
                <a:latin typeface="Century" panose="02040604050505020304" pitchFamily="18" charset="0"/>
              </a:rPr>
              <a:t>+ 1995</a:t>
            </a:r>
            <a:r>
              <a:rPr lang="en-US" altLang="ja-JP" sz="1600" dirty="0">
                <a:solidFill>
                  <a:prstClr val="black"/>
                </a:solidFill>
                <a:latin typeface="Century" panose="02040604050505020304" pitchFamily="18" charset="0"/>
              </a:rPr>
              <a:t>)</a:t>
            </a:r>
            <a:endParaRPr kumimoji="1" lang="en-US" altLang="ja-JP" sz="1600" dirty="0">
              <a:solidFill>
                <a:prstClr val="black"/>
              </a:solidFill>
              <a:latin typeface="Century" panose="02040604050505020304" pitchFamily="18" charset="0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367DF64-A7E8-4FAA-9AE0-231BB4D608C1}"/>
              </a:ext>
            </a:extLst>
          </p:cNvPr>
          <p:cNvSpPr/>
          <p:nvPr/>
        </p:nvSpPr>
        <p:spPr>
          <a:xfrm>
            <a:off x="4571996" y="5534605"/>
            <a:ext cx="4293770" cy="468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600" u="sng" dirty="0">
                <a:latin typeface="+mn-ea"/>
              </a:rPr>
              <a:t>中心エンジンを</a:t>
            </a:r>
            <a:r>
              <a:rPr lang="ja-JP" altLang="en-US" b="1" u="sng" dirty="0">
                <a:latin typeface="+mn-ea"/>
              </a:rPr>
              <a:t>モデル化</a:t>
            </a:r>
            <a:r>
              <a:rPr lang="ja-JP" altLang="en-US" sz="1600" b="1" u="sng" dirty="0">
                <a:latin typeface="+mn-ea"/>
              </a:rPr>
              <a:t>。</a:t>
            </a:r>
            <a:r>
              <a:rPr kumimoji="1" lang="ja-JP" altLang="en-US" b="1" dirty="0">
                <a:latin typeface="+mn-ea"/>
              </a:rPr>
              <a:t>長時間計算</a:t>
            </a:r>
            <a:endParaRPr lang="en-US" altLang="ja-JP" sz="1600" dirty="0">
              <a:latin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CC29CDC0-70F6-4DA3-906D-DF3544A0B70E}"/>
                  </a:ext>
                </a:extLst>
              </p:cNvPr>
              <p:cNvSpPr/>
              <p:nvPr/>
            </p:nvSpPr>
            <p:spPr>
              <a:xfrm>
                <a:off x="-2" y="975372"/>
                <a:ext cx="4572002" cy="11527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ja-JP" sz="2600" dirty="0">
                    <a:solidFill>
                      <a:schemeClr val="accent2"/>
                    </a:solidFill>
                    <a:latin typeface="+mn-ea"/>
                  </a:rPr>
                  <a:t>Can reach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6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600" b="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ja-JP" sz="2600" b="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51</m:t>
                        </m:r>
                      </m:sup>
                    </m:sSup>
                    <m:r>
                      <a:rPr kumimoji="1" lang="en-US" altLang="ja-JP" sz="2600" b="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sz="2600" dirty="0">
                    <a:solidFill>
                      <a:schemeClr val="accent2"/>
                    </a:solidFill>
                    <a:latin typeface="+mn-ea"/>
                  </a:rPr>
                  <a:t>[erg]</a:t>
                </a:r>
                <a:r>
                  <a:rPr kumimoji="1" lang="ja-JP" altLang="en-US" sz="2600" b="1" dirty="0">
                    <a:solidFill>
                      <a:schemeClr val="accent2"/>
                    </a:solidFill>
                    <a:latin typeface="+mn-ea"/>
                  </a:rPr>
                  <a:t> </a:t>
                </a:r>
                <a:r>
                  <a:rPr kumimoji="1" lang="ja-JP" altLang="en-US" sz="2600" dirty="0">
                    <a:solidFill>
                      <a:schemeClr val="accent2"/>
                    </a:solidFill>
                    <a:latin typeface="+mn-ea"/>
                  </a:rPr>
                  <a:t>？</a:t>
                </a:r>
                <a:endParaRPr kumimoji="1" lang="en-US" altLang="ja-JP" sz="2600" dirty="0">
                  <a:solidFill>
                    <a:schemeClr val="accent2"/>
                  </a:solidFill>
                  <a:latin typeface="+mn-ea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en-US" altLang="ja-JP" sz="1600" b="1" dirty="0">
                    <a:latin typeface="+mn-ea"/>
                  </a:rPr>
                  <a:t>【AB-</a:t>
                </a:r>
                <a:r>
                  <a:rPr lang="en-US" altLang="ja-JP" sz="1600" b="1" i="1" dirty="0">
                    <a:latin typeface="+mn-ea"/>
                  </a:rPr>
                  <a:t>initio</a:t>
                </a:r>
                <a:r>
                  <a:rPr lang="en-US" altLang="ja-JP" sz="1600" b="1" dirty="0">
                    <a:latin typeface="+mn-ea"/>
                  </a:rPr>
                  <a:t> calculation】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altLang="ja-JP" sz="1600" dirty="0">
                    <a:latin typeface="Century" panose="02040604050505020304" pitchFamily="18" charset="0"/>
                  </a:rPr>
                  <a:t>(e.g. </a:t>
                </a:r>
                <a:r>
                  <a:rPr lang="en-US" altLang="ja-JP" sz="1600" dirty="0" err="1">
                    <a:latin typeface="Century" panose="02040604050505020304" pitchFamily="18" charset="0"/>
                  </a:rPr>
                  <a:t>Takiwaki</a:t>
                </a:r>
                <a:r>
                  <a:rPr lang="en-US" altLang="ja-JP" sz="1600" dirty="0">
                    <a:latin typeface="Century" panose="02040604050505020304" pitchFamily="18" charset="0"/>
                  </a:rPr>
                  <a:t>+ 2014, Nakamura+ 2014)</a:t>
                </a:r>
                <a:endParaRPr kumimoji="1" lang="en-US" altLang="ja-JP" sz="1600" dirty="0">
                  <a:latin typeface="Century" panose="02040604050505020304" pitchFamily="18" charset="0"/>
                </a:endParaRPr>
              </a:p>
            </p:txBody>
          </p:sp>
        </mc:Choice>
        <mc:Fallback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CC29CDC0-70F6-4DA3-906D-DF3544A0B7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975372"/>
                <a:ext cx="4572002" cy="1152751"/>
              </a:xfrm>
              <a:prstGeom prst="rect">
                <a:avLst/>
              </a:prstGeom>
              <a:blipFill>
                <a:blip r:embed="rId3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A93095E-D8AD-48CB-8ED4-A5F4E1D3105F}"/>
              </a:ext>
            </a:extLst>
          </p:cNvPr>
          <p:cNvSpPr/>
          <p:nvPr/>
        </p:nvSpPr>
        <p:spPr>
          <a:xfrm>
            <a:off x="-2" y="235877"/>
            <a:ext cx="9144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ja-JP" altLang="en-US" sz="3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重力崩壊型超新星爆発</a:t>
            </a:r>
            <a:r>
              <a:rPr kumimoji="1" lang="en-US" altLang="ja-JP" sz="3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”</a:t>
            </a:r>
            <a:r>
              <a:rPr kumimoji="1" lang="ja-JP" altLang="en-US" sz="3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内部</a:t>
            </a:r>
            <a:r>
              <a:rPr kumimoji="1" lang="en-US" altLang="ja-JP" sz="3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”</a:t>
            </a:r>
            <a:r>
              <a:rPr kumimoji="1" lang="ja-JP" altLang="en-US" sz="3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　の研究</a:t>
            </a:r>
            <a:endParaRPr kumimoji="1" lang="en-US" altLang="ja-JP" sz="3200" u="sng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E88EBBC8-5D9E-4491-AFAC-9AA23B5196C0}"/>
                  </a:ext>
                </a:extLst>
              </p:cNvPr>
              <p:cNvSpPr/>
              <p:nvPr/>
            </p:nvSpPr>
            <p:spPr>
              <a:xfrm>
                <a:off x="226036" y="2430425"/>
                <a:ext cx="200830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3200" i="1" dirty="0">
                        <a:latin typeface="Cambria Math" panose="02040503050406030204" pitchFamily="18" charset="0"/>
                      </a:rPr>
                      <m:t>[~</m:t>
                    </m:r>
                    <m:sSup>
                      <m:sSupPr>
                        <m:ctrlPr>
                          <a:rPr kumimoji="1" lang="en-US" altLang="ja-JP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3200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ja-JP" sz="3200" i="1" dirty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m:rPr>
                        <m:sty m:val="p"/>
                      </m:rPr>
                      <a:rPr kumimoji="1" lang="en-US" altLang="ja-JP" sz="3200" dirty="0"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kumimoji="1" lang="en-US" altLang="ja-JP" sz="3200" dirty="0"/>
                  <a:t>] </a:t>
                </a:r>
                <a:endParaRPr lang="ja-JP" altLang="en-US" sz="3200" dirty="0"/>
              </a:p>
            </p:txBody>
          </p:sp>
        </mc:Choice>
        <mc:Fallback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E88EBBC8-5D9E-4491-AFAC-9AA23B5196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36" y="2430425"/>
                <a:ext cx="2008307" cy="584775"/>
              </a:xfrm>
              <a:prstGeom prst="rect">
                <a:avLst/>
              </a:prstGeom>
              <a:blipFill>
                <a:blip r:embed="rId4"/>
                <a:stretch>
                  <a:fillRect t="-12500" r="-6970" b="-343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E6308356-4426-4106-A6CE-19D8F51BE711}"/>
                  </a:ext>
                </a:extLst>
              </p:cNvPr>
              <p:cNvSpPr/>
              <p:nvPr/>
            </p:nvSpPr>
            <p:spPr>
              <a:xfrm>
                <a:off x="6453626" y="2430425"/>
                <a:ext cx="273690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3200" i="1" dirty="0" smtClean="0">
                        <a:latin typeface="Cambria Math" panose="02040503050406030204" pitchFamily="18" charset="0"/>
                      </a:rPr>
                      <m:t>[~</m:t>
                    </m:r>
                    <m:sSup>
                      <m:sSupPr>
                        <m:ctrlPr>
                          <a:rPr kumimoji="1" lang="en-US" altLang="ja-JP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3200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ja-JP" sz="3200" b="0" i="1" dirty="0" smtClean="0">
                            <a:latin typeface="Cambria Math" panose="02040503050406030204" pitchFamily="18" charset="0"/>
                          </a:rPr>
                          <m:t>10−12</m:t>
                        </m:r>
                      </m:sup>
                    </m:sSup>
                    <m:r>
                      <m:rPr>
                        <m:sty m:val="p"/>
                      </m:rPr>
                      <a:rPr kumimoji="1" lang="en-US" altLang="ja-JP" sz="3200" dirty="0"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kumimoji="1" lang="en-US" altLang="ja-JP" sz="3200" dirty="0"/>
                  <a:t>] </a:t>
                </a:r>
                <a:endParaRPr lang="ja-JP" altLang="en-US" sz="3200" dirty="0"/>
              </a:p>
            </p:txBody>
          </p:sp>
        </mc:Choice>
        <mc:Fallback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E6308356-4426-4106-A6CE-19D8F51BE7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626" y="2430425"/>
                <a:ext cx="2736903" cy="584775"/>
              </a:xfrm>
              <a:prstGeom prst="rect">
                <a:avLst/>
              </a:prstGeom>
              <a:blipFill>
                <a:blip r:embed="rId5"/>
                <a:stretch>
                  <a:fillRect t="-12500" r="-4677" b="-343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25C5E6F-6584-4803-8BB0-A6000DA0624F}"/>
              </a:ext>
            </a:extLst>
          </p:cNvPr>
          <p:cNvSpPr/>
          <p:nvPr/>
        </p:nvSpPr>
        <p:spPr>
          <a:xfrm>
            <a:off x="4670854" y="820652"/>
            <a:ext cx="4473136" cy="6037347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71914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6D143D38-388F-4737-8A5E-A59779CEB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308645"/>
            <a:ext cx="9000000" cy="5442188"/>
          </a:xfrm>
          <a:prstGeom prst="rect">
            <a:avLst/>
          </a:prstGeom>
        </p:spPr>
      </p:pic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065763E2-4646-4B18-B6D9-0FF8D9934ACA}"/>
              </a:ext>
            </a:extLst>
          </p:cNvPr>
          <p:cNvCxnSpPr/>
          <p:nvPr/>
        </p:nvCxnSpPr>
        <p:spPr>
          <a:xfrm>
            <a:off x="972119" y="1567545"/>
            <a:ext cx="0" cy="4428000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矢印: 右 6">
            <a:extLst>
              <a:ext uri="{FF2B5EF4-FFF2-40B4-BE49-F238E27FC236}">
                <a16:creationId xmlns:a16="http://schemas.microsoft.com/office/drawing/2014/main" id="{26CAAF3B-F690-4024-934C-056C189B2FC3}"/>
              </a:ext>
            </a:extLst>
          </p:cNvPr>
          <p:cNvSpPr/>
          <p:nvPr/>
        </p:nvSpPr>
        <p:spPr>
          <a:xfrm>
            <a:off x="972119" y="1567545"/>
            <a:ext cx="390766" cy="34947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EF226F7D-0F72-409B-A45E-4FBB64443BB8}"/>
              </a:ext>
            </a:extLst>
          </p:cNvPr>
          <p:cNvCxnSpPr/>
          <p:nvPr/>
        </p:nvCxnSpPr>
        <p:spPr>
          <a:xfrm>
            <a:off x="1934417" y="1567545"/>
            <a:ext cx="0" cy="442800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矢印: 右 27">
            <a:extLst>
              <a:ext uri="{FF2B5EF4-FFF2-40B4-BE49-F238E27FC236}">
                <a16:creationId xmlns:a16="http://schemas.microsoft.com/office/drawing/2014/main" id="{2DFAE7DB-B730-49AA-B8AD-40041036B2F4}"/>
              </a:ext>
            </a:extLst>
          </p:cNvPr>
          <p:cNvSpPr/>
          <p:nvPr/>
        </p:nvSpPr>
        <p:spPr>
          <a:xfrm>
            <a:off x="1934417" y="1567545"/>
            <a:ext cx="390766" cy="34947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F22B270-2B36-4662-AE7F-9F7680A06079}"/>
              </a:ext>
            </a:extLst>
          </p:cNvPr>
          <p:cNvSpPr txBox="1"/>
          <p:nvPr/>
        </p:nvSpPr>
        <p:spPr>
          <a:xfrm>
            <a:off x="735332" y="1069498"/>
            <a:ext cx="1096775" cy="40011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2</a:t>
            </a:r>
            <a:endParaRPr kumimoji="1" lang="ja-JP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99EF996-1521-4A3C-9C75-B29451298CDE}"/>
              </a:ext>
            </a:extLst>
          </p:cNvPr>
          <p:cNvSpPr txBox="1"/>
          <p:nvPr/>
        </p:nvSpPr>
        <p:spPr>
          <a:xfrm>
            <a:off x="1893013" y="1069498"/>
            <a:ext cx="2545890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1 ( standard ) </a:t>
            </a:r>
            <a:endParaRPr kumimoji="1" lang="ja-JP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7EC67C5-B28A-4087-B9D8-7A51416845BA}"/>
              </a:ext>
            </a:extLst>
          </p:cNvPr>
          <p:cNvSpPr txBox="1"/>
          <p:nvPr/>
        </p:nvSpPr>
        <p:spPr>
          <a:xfrm>
            <a:off x="2129800" y="2324514"/>
            <a:ext cx="2339808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1 ( Ye~0.5 ) </a:t>
            </a:r>
            <a:endParaRPr kumimoji="1" lang="ja-JP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5D552A59-363E-4156-B577-E30FA08DFC51}"/>
              </a:ext>
            </a:extLst>
          </p:cNvPr>
          <p:cNvSpPr/>
          <p:nvPr/>
        </p:nvSpPr>
        <p:spPr>
          <a:xfrm>
            <a:off x="0" y="226600"/>
            <a:ext cx="9165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ja-JP" altLang="en-US" sz="3200" u="sng" dirty="0">
                <a:latin typeface="游ゴシック" panose="020B0400000000000000" pitchFamily="50" charset="-128"/>
              </a:rPr>
              <a:t>本研究：１次元流体・元素合成計算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2B1602DB-E883-4AD4-B825-EEF256673C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2" r="44686"/>
          <a:stretch/>
        </p:blipFill>
        <p:spPr>
          <a:xfrm>
            <a:off x="5238206" y="3154573"/>
            <a:ext cx="3213461" cy="34768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1B61FAD-BDED-497B-A325-36F07952491E}"/>
              </a:ext>
            </a:extLst>
          </p:cNvPr>
          <p:cNvSpPr/>
          <p:nvPr/>
        </p:nvSpPr>
        <p:spPr>
          <a:xfrm>
            <a:off x="3021868" y="6291007"/>
            <a:ext cx="3496497" cy="4001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b">
            <a:spAutoFit/>
          </a:bodyPr>
          <a:lstStyle/>
          <a:p>
            <a:pPr algn="ctr"/>
            <a:r>
              <a:rPr lang="ja-JP" altLang="en-US" sz="2000" dirty="0">
                <a:latin typeface="+mn-ea"/>
              </a:rPr>
              <a:t>ニュートリノ加熱の模式図</a:t>
            </a:r>
            <a:endParaRPr lang="en-US" altLang="ja-JP" sz="2000" dirty="0">
              <a:latin typeface="+mn-ea"/>
            </a:endParaRP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06D2154B-1A58-475D-A7FB-6CF3B322D2A5}"/>
              </a:ext>
            </a:extLst>
          </p:cNvPr>
          <p:cNvSpPr/>
          <p:nvPr/>
        </p:nvSpPr>
        <p:spPr>
          <a:xfrm>
            <a:off x="6270171" y="4519749"/>
            <a:ext cx="378823" cy="4001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89908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03A6F006-CE2C-4443-90DF-F93642294F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8" b="11024"/>
          <a:stretch/>
        </p:blipFill>
        <p:spPr>
          <a:xfrm>
            <a:off x="178525" y="901148"/>
            <a:ext cx="6120000" cy="2839054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95C5BDAA-AC2A-4D1F-907A-FFBC93E0EF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5"/>
          <a:stretch/>
        </p:blipFill>
        <p:spPr>
          <a:xfrm>
            <a:off x="178525" y="3542205"/>
            <a:ext cx="6120000" cy="3292692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70AD698-98E3-41C9-8830-21BDE45ED316}"/>
              </a:ext>
            </a:extLst>
          </p:cNvPr>
          <p:cNvSpPr/>
          <p:nvPr/>
        </p:nvSpPr>
        <p:spPr>
          <a:xfrm>
            <a:off x="0" y="0"/>
            <a:ext cx="9144000" cy="901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kumimoji="1" lang="ja-JP" altLang="en-US" sz="3200" u="sng" dirty="0">
                <a:solidFill>
                  <a:schemeClr val="tx1"/>
                </a:solidFill>
                <a:latin typeface="+mn-ea"/>
              </a:rPr>
              <a:t>結果：モデル依存性と</a:t>
            </a:r>
            <a:r>
              <a:rPr kumimoji="1" lang="en-US" altLang="ja-JP" sz="3200" u="sng" dirty="0">
                <a:solidFill>
                  <a:schemeClr val="tx1"/>
                </a:solidFill>
                <a:latin typeface="+mn-ea"/>
              </a:rPr>
              <a:t>mass cut</a:t>
            </a:r>
            <a:endParaRPr kumimoji="1" lang="ja-JP" altLang="en-US" sz="3200" u="sng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6F5D7FAC-2534-489A-822C-E36A7C40D417}"/>
              </a:ext>
            </a:extLst>
          </p:cNvPr>
          <p:cNvCxnSpPr>
            <a:cxnSpLocks/>
          </p:cNvCxnSpPr>
          <p:nvPr/>
        </p:nvCxnSpPr>
        <p:spPr>
          <a:xfrm>
            <a:off x="2129254" y="1005840"/>
            <a:ext cx="0" cy="517651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C944CB4F-2DE4-4191-ABB9-C1B96A4A8DCE}"/>
              </a:ext>
            </a:extLst>
          </p:cNvPr>
          <p:cNvCxnSpPr>
            <a:cxnSpLocks/>
          </p:cNvCxnSpPr>
          <p:nvPr/>
        </p:nvCxnSpPr>
        <p:spPr>
          <a:xfrm>
            <a:off x="2386158" y="1005840"/>
            <a:ext cx="0" cy="5172163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矢印: 右 12">
            <a:extLst>
              <a:ext uri="{FF2B5EF4-FFF2-40B4-BE49-F238E27FC236}">
                <a16:creationId xmlns:a16="http://schemas.microsoft.com/office/drawing/2014/main" id="{4FAC5BFF-A26E-458D-8DF2-180C6BAD06B0}"/>
              </a:ext>
            </a:extLst>
          </p:cNvPr>
          <p:cNvSpPr/>
          <p:nvPr/>
        </p:nvSpPr>
        <p:spPr>
          <a:xfrm>
            <a:off x="2129254" y="4421778"/>
            <a:ext cx="978408" cy="484632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1.36M</a:t>
            </a:r>
            <a:endParaRPr kumimoji="1" lang="ja-JP" altLang="en-US" dirty="0"/>
          </a:p>
        </p:txBody>
      </p:sp>
      <p:sp>
        <p:nvSpPr>
          <p:cNvPr id="21" name="矢印: 右 20">
            <a:extLst>
              <a:ext uri="{FF2B5EF4-FFF2-40B4-BE49-F238E27FC236}">
                <a16:creationId xmlns:a16="http://schemas.microsoft.com/office/drawing/2014/main" id="{856987C3-D3F8-4770-A868-F92302431F48}"/>
              </a:ext>
            </a:extLst>
          </p:cNvPr>
          <p:cNvSpPr/>
          <p:nvPr/>
        </p:nvSpPr>
        <p:spPr>
          <a:xfrm>
            <a:off x="2386157" y="3937146"/>
            <a:ext cx="978408" cy="484632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1.4M</a:t>
            </a:r>
            <a:endParaRPr kumimoji="1" lang="ja-JP" altLang="en-US" dirty="0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CA36A773-90A4-4154-9B47-472C67853F7D}"/>
              </a:ext>
            </a:extLst>
          </p:cNvPr>
          <p:cNvSpPr/>
          <p:nvPr/>
        </p:nvSpPr>
        <p:spPr>
          <a:xfrm>
            <a:off x="718459" y="1005839"/>
            <a:ext cx="1410743" cy="517216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6D1818E-F678-467F-8D40-0612FB617F57}"/>
              </a:ext>
            </a:extLst>
          </p:cNvPr>
          <p:cNvSpPr txBox="1"/>
          <p:nvPr/>
        </p:nvSpPr>
        <p:spPr>
          <a:xfrm>
            <a:off x="6036340" y="5662883"/>
            <a:ext cx="1281120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2</a:t>
            </a:r>
            <a:endParaRPr kumimoji="1" lang="ja-JP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6FD5481-8AD6-409F-A95D-C08A63442400}"/>
              </a:ext>
            </a:extLst>
          </p:cNvPr>
          <p:cNvSpPr txBox="1"/>
          <p:nvPr/>
        </p:nvSpPr>
        <p:spPr>
          <a:xfrm>
            <a:off x="6036340" y="2507400"/>
            <a:ext cx="3025187" cy="4616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1 ( standard ) </a:t>
            </a:r>
            <a:endParaRPr kumimoji="1" lang="ja-JP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C3D41397-CA9C-43A0-8EE8-8F8E21FC04C5}"/>
              </a:ext>
            </a:extLst>
          </p:cNvPr>
          <p:cNvSpPr txBox="1"/>
          <p:nvPr/>
        </p:nvSpPr>
        <p:spPr>
          <a:xfrm>
            <a:off x="6036340" y="3007787"/>
            <a:ext cx="2776529" cy="4616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1 ( Ye~0.5 ) </a:t>
            </a:r>
            <a:endParaRPr kumimoji="1" lang="ja-JP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396CEDB9-9174-4FEB-9908-028913ED6AFD}"/>
                  </a:ext>
                </a:extLst>
              </p:cNvPr>
              <p:cNvSpPr/>
              <p:nvPr/>
            </p:nvSpPr>
            <p:spPr>
              <a:xfrm>
                <a:off x="3543090" y="1406910"/>
                <a:ext cx="1141595" cy="652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1" lang="en-US" altLang="ja-JP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PrePr>
                        <m:sub>
                          <m:r>
                            <a:rPr kumimoji="1" lang="en-US" altLang="ja-JP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 </m:t>
                          </m:r>
                        </m:sub>
                        <m:sup>
                          <m:r>
                            <a:rPr kumimoji="1" lang="en-US" altLang="ja-JP" sz="36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56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1" lang="en-US" altLang="ja-JP" sz="36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Ni</m:t>
                          </m:r>
                        </m:e>
                      </m:sPre>
                    </m:oMath>
                  </m:oMathPara>
                </a14:m>
                <a:endParaRPr lang="ja-JP" alt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396CEDB9-9174-4FEB-9908-028913ED6A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090" y="1406910"/>
                <a:ext cx="1141595" cy="6526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D24467EC-CEB9-4E73-BA36-FC3D9E9BF693}"/>
                  </a:ext>
                </a:extLst>
              </p:cNvPr>
              <p:cNvSpPr/>
              <p:nvPr/>
            </p:nvSpPr>
            <p:spPr>
              <a:xfrm>
                <a:off x="3542051" y="4048863"/>
                <a:ext cx="1141595" cy="652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1" lang="en-US" altLang="ja-JP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PrePr>
                        <m:sub>
                          <m:r>
                            <a:rPr kumimoji="1" lang="en-US" altLang="ja-JP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 </m:t>
                          </m:r>
                        </m:sub>
                        <m:sup>
                          <m:r>
                            <a:rPr kumimoji="1" lang="en-US" altLang="ja-JP" sz="36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56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1" lang="en-US" altLang="ja-JP" sz="36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Ni</m:t>
                          </m:r>
                        </m:e>
                      </m:sPre>
                    </m:oMath>
                  </m:oMathPara>
                </a14:m>
                <a:endParaRPr lang="ja-JP" alt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D24467EC-CEB9-4E73-BA36-FC3D9E9BF6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2051" y="4048863"/>
                <a:ext cx="1141595" cy="6526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37A3102A-7844-4A1F-BCA3-CB1D60659C4D}"/>
                  </a:ext>
                </a:extLst>
              </p:cNvPr>
              <p:cNvSpPr/>
              <p:nvPr/>
            </p:nvSpPr>
            <p:spPr>
              <a:xfrm>
                <a:off x="4548276" y="2388940"/>
                <a:ext cx="114159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1" lang="en-US" altLang="ja-JP" sz="36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PrePr>
                        <m:sub>
                          <m:r>
                            <a:rPr kumimoji="1" lang="en-US" altLang="ja-JP" sz="36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 </m:t>
                          </m:r>
                        </m:sub>
                        <m:sup>
                          <m:r>
                            <a:rPr kumimoji="1" lang="en-US" altLang="ja-JP" sz="3600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44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1" lang="en-US" altLang="ja-JP" sz="3600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T</m:t>
                          </m:r>
                          <m:r>
                            <m:rPr>
                              <m:sty m:val="p"/>
                            </m:rPr>
                            <a:rPr kumimoji="1" lang="en-US" altLang="ja-JP" sz="36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i</m:t>
                          </m:r>
                        </m:e>
                      </m:sPre>
                    </m:oMath>
                  </m:oMathPara>
                </a14:m>
                <a:endParaRPr lang="ja-JP" alt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37A3102A-7844-4A1F-BCA3-CB1D60659C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276" y="2388940"/>
                <a:ext cx="1141595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4DD70508-A134-43D5-A41B-5136037E34EF}"/>
                  </a:ext>
                </a:extLst>
              </p:cNvPr>
              <p:cNvSpPr/>
              <p:nvPr/>
            </p:nvSpPr>
            <p:spPr>
              <a:xfrm>
                <a:off x="4547237" y="5030893"/>
                <a:ext cx="114159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1" lang="en-US" altLang="ja-JP" sz="36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PrePr>
                        <m:sub>
                          <m:r>
                            <a:rPr kumimoji="1" lang="en-US" altLang="ja-JP" sz="36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 </m:t>
                          </m:r>
                        </m:sub>
                        <m:sup>
                          <m:r>
                            <a:rPr kumimoji="1" lang="en-US" altLang="ja-JP" sz="36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44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1" lang="en-US" altLang="ja-JP" sz="3600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T</m:t>
                          </m:r>
                          <m:r>
                            <m:rPr>
                              <m:sty m:val="p"/>
                            </m:rPr>
                            <a:rPr kumimoji="1" lang="en-US" altLang="ja-JP" sz="36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i</m:t>
                          </m:r>
                        </m:e>
                      </m:sPre>
                    </m:oMath>
                  </m:oMathPara>
                </a14:m>
                <a:endParaRPr lang="ja-JP" alt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4DD70508-A134-43D5-A41B-5136037E34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237" y="5030893"/>
                <a:ext cx="1141595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BE175D96-3E87-49BB-BE72-48DE37C51DD7}"/>
                  </a:ext>
                </a:extLst>
              </p:cNvPr>
              <p:cNvSpPr txBox="1"/>
              <p:nvPr/>
            </p:nvSpPr>
            <p:spPr>
              <a:xfrm>
                <a:off x="6590962" y="814356"/>
                <a:ext cx="2239972" cy="6689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b="0" dirty="0">
                    <a:latin typeface="Cambria Math" panose="02040503050406030204" pitchFamily="18" charset="0"/>
                  </a:rPr>
                  <a:t>共に</a:t>
                </a:r>
                <a:endParaRPr kumimoji="1" lang="en-US" altLang="ja-JP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𝑔𝑟𝑜𝑤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=10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ms</m:t>
                        </m:r>
                      </m:e>
                    </m:d>
                  </m:oMath>
                </a14:m>
                <a:r>
                  <a:rPr kumimoji="1" lang="ja-JP" altLang="en-US" dirty="0"/>
                  <a:t> の図</a:t>
                </a:r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BE175D96-3E87-49BB-BE72-48DE37C51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962" y="814356"/>
                <a:ext cx="2239972" cy="668901"/>
              </a:xfrm>
              <a:prstGeom prst="rect">
                <a:avLst/>
              </a:prstGeom>
              <a:blipFill>
                <a:blip r:embed="rId8"/>
                <a:stretch>
                  <a:fillRect l="-2174" t="-4587" r="-1630" b="-128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1996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8886DE08-7D59-416C-A81C-BCC50914F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1" y="922597"/>
            <a:ext cx="8640000" cy="5224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67BA3195-2534-4C55-9240-FA035A7180DD}"/>
                  </a:ext>
                </a:extLst>
              </p:cNvPr>
              <p:cNvSpPr/>
              <p:nvPr/>
            </p:nvSpPr>
            <p:spPr>
              <a:xfrm rot="16200000">
                <a:off x="-1264422" y="3300632"/>
                <a:ext cx="3745020" cy="56009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Pre>
                      <m:sPrePr>
                        <m:ctrlPr>
                          <a:rPr kumimoji="1" lang="en-US" altLang="ja-JP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PrePr>
                      <m:sub>
                        <m:r>
                          <a:rPr kumimoji="1" lang="en-US" altLang="ja-JP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 </m:t>
                        </m:r>
                      </m:sub>
                      <m:sup>
                        <m:r>
                          <a:rPr kumimoji="1" lang="en-US" altLang="ja-JP" sz="2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44</m:t>
                        </m:r>
                      </m:sup>
                      <m:e>
                        <m:r>
                          <m:rPr>
                            <m:sty m:val="p"/>
                          </m:rPr>
                          <a:rPr kumimoji="1" lang="en-US" altLang="ja-JP" sz="2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kumimoji="1" lang="en-US" altLang="ja-JP" sz="28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i</m:t>
                        </m:r>
                      </m:e>
                    </m:sPre>
                    <m:r>
                      <a:rPr kumimoji="1" lang="en-US" altLang="ja-JP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r>
                  <a:rPr kumimoji="1" lang="ja-JP" altLang="en-US" sz="2800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の生成量　</a:t>
                </a:r>
                <a:r>
                  <a:rPr kumimoji="1" lang="en-US" altLang="ja-JP" sz="2800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𝑀</m:t>
                        </m:r>
                      </m:e>
                      <m:sub>
                        <m: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⊙</m:t>
                        </m:r>
                      </m:sub>
                    </m:sSub>
                  </m:oMath>
                </a14:m>
                <a:r>
                  <a:rPr kumimoji="1" lang="en-US" altLang="ja-JP" sz="2800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]</a:t>
                </a:r>
                <a:endParaRPr lang="ja-JP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67BA3195-2534-4C55-9240-FA035A7180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264422" y="3300632"/>
                <a:ext cx="3745020" cy="560090"/>
              </a:xfrm>
              <a:prstGeom prst="rect">
                <a:avLst/>
              </a:prstGeom>
              <a:blipFill>
                <a:blip r:embed="rId3"/>
                <a:stretch>
                  <a:fillRect l="-6522" t="-325" r="-282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CA70FF78-C236-456D-AA14-2A5A75853B98}"/>
                  </a:ext>
                </a:extLst>
              </p:cNvPr>
              <p:cNvSpPr/>
              <p:nvPr/>
            </p:nvSpPr>
            <p:spPr>
              <a:xfrm>
                <a:off x="840461" y="5611522"/>
                <a:ext cx="8290060" cy="5640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pPr>
                      <m:e>
                        <m:r>
                          <a:rPr kumimoji="1" lang="en-US" altLang="ja-JP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10</m:t>
                        </m:r>
                      </m:e>
                      <m:sup>
                        <m:r>
                          <a:rPr kumimoji="1" lang="en-US" altLang="ja-JP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51</m:t>
                        </m:r>
                      </m:sup>
                    </m:sSup>
                    <m:r>
                      <a:rPr kumimoji="1" lang="en-US" altLang="ja-JP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[</m:t>
                    </m:r>
                    <m:r>
                      <m:rPr>
                        <m:sty m:val="p"/>
                      </m:rPr>
                      <a:rPr kumimoji="1" lang="en-US" altLang="ja-JP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erg</m:t>
                    </m:r>
                    <m:r>
                      <a:rPr kumimoji="1" lang="en-US" altLang="ja-JP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]</m:t>
                    </m:r>
                    <m:r>
                      <a:rPr kumimoji="1" lang="en-US" altLang="ja-JP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r>
                  <a:rPr kumimoji="1" lang="ja-JP" altLang="en-US" sz="2800" dirty="0" err="1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までの</a:t>
                </a:r>
                <a:r>
                  <a:rPr kumimoji="1" lang="ja-JP" altLang="en-US" sz="2800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成長タイムスケール：</a:t>
                </a:r>
                <a:r>
                  <a:rPr lang="en-US" altLang="ja-JP" sz="2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altLang="ja-JP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𝒈𝒓𝒐𝒘</m:t>
                        </m:r>
                      </m:sub>
                    </m:sSub>
                  </m:oMath>
                </a14:m>
                <a:r>
                  <a:rPr kumimoji="1" lang="ja-JP" altLang="en-US" sz="2800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kumimoji="1" lang="en-US" altLang="ja-JP" sz="2800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[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800" b="0" i="1" dirty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ms</m:t>
                    </m:r>
                  </m:oMath>
                </a14:m>
                <a:r>
                  <a:rPr kumimoji="1" lang="en-US" altLang="ja-JP" sz="2800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]</a:t>
                </a:r>
                <a:endParaRPr lang="ja-JP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CA70FF78-C236-456D-AA14-2A5A75853B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461" y="5611522"/>
                <a:ext cx="8290060" cy="564001"/>
              </a:xfrm>
              <a:prstGeom prst="rect">
                <a:avLst/>
              </a:prstGeom>
              <a:blipFill>
                <a:blip r:embed="rId4"/>
                <a:stretch>
                  <a:fillRect t="-4348" r="-441" b="-304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3F3871FA-1F2C-4DBB-9DD8-3E5795832059}"/>
              </a:ext>
            </a:extLst>
          </p:cNvPr>
          <p:cNvSpPr/>
          <p:nvPr/>
        </p:nvSpPr>
        <p:spPr>
          <a:xfrm>
            <a:off x="875211" y="6205318"/>
            <a:ext cx="1580605" cy="53557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瞬間爆発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054887DD-D73A-4719-A6BA-E7F3D430A8E3}"/>
              </a:ext>
            </a:extLst>
          </p:cNvPr>
          <p:cNvSpPr/>
          <p:nvPr/>
        </p:nvSpPr>
        <p:spPr>
          <a:xfrm>
            <a:off x="6995156" y="6205318"/>
            <a:ext cx="1913712" cy="53557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長時間爆発</a:t>
            </a: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147D71E6-CB98-48B3-9CE0-D8091B9B9A6C}"/>
              </a:ext>
            </a:extLst>
          </p:cNvPr>
          <p:cNvSpPr/>
          <p:nvPr/>
        </p:nvSpPr>
        <p:spPr>
          <a:xfrm>
            <a:off x="2674300" y="6264908"/>
            <a:ext cx="4320856" cy="416398"/>
          </a:xfrm>
          <a:prstGeom prst="rightArrow">
            <a:avLst>
              <a:gd name="adj1" fmla="val 45979"/>
              <a:gd name="adj2" fmla="val 10901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4CD4E5B1-7532-402E-8385-9D5E092C7BF3}"/>
                  </a:ext>
                </a:extLst>
              </p:cNvPr>
              <p:cNvSpPr/>
              <p:nvPr/>
            </p:nvSpPr>
            <p:spPr>
              <a:xfrm>
                <a:off x="39189" y="200407"/>
                <a:ext cx="9144000" cy="6313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kumimoji="1" lang="ja-JP" altLang="en-US" sz="3200" u="sng" dirty="0">
                    <a:solidFill>
                      <a:schemeClr val="tx1"/>
                    </a:solidFill>
                    <a:latin typeface="+mn-ea"/>
                  </a:rPr>
                  <a:t>結果：</a:t>
                </a:r>
                <a:r>
                  <a:rPr kumimoji="1" lang="en-US" altLang="ja-JP" sz="3200" u="sng" dirty="0">
                    <a:solidFill>
                      <a:schemeClr val="tx1"/>
                    </a:solidFill>
                    <a:latin typeface="+mn-ea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kumimoji="1" lang="en-US" altLang="ja-JP" sz="3200" i="1" u="sng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kumimoji="1" lang="en-US" altLang="ja-JP" sz="3200" b="0" i="1" u="sng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kumimoji="1" lang="en-US" altLang="ja-JP" sz="3200" b="0" i="1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44</m:t>
                        </m:r>
                      </m:sup>
                      <m:e>
                        <m:r>
                          <m:rPr>
                            <m:sty m:val="p"/>
                          </m:rPr>
                          <a:rPr kumimoji="1" lang="en-US" altLang="ja-JP" sz="3200" b="0" i="0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kumimoji="1" lang="en-US" altLang="ja-JP" sz="3200" b="0" i="0" u="sng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e>
                    </m:sPre>
                    <m:r>
                      <a:rPr kumimoji="1" lang="en-US" altLang="ja-JP" sz="3200" b="0" i="1" u="sng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sz="3200" u="sng" dirty="0">
                    <a:solidFill>
                      <a:schemeClr val="tx1"/>
                    </a:solidFill>
                    <a:latin typeface="+mn-ea"/>
                  </a:rPr>
                  <a:t>の生成量と</a:t>
                </a:r>
                <a14:m>
                  <m:oMath xmlns:m="http://schemas.openxmlformats.org/officeDocument/2006/math">
                    <m:r>
                      <a:rPr lang="en-US" altLang="ja-JP" sz="3200" b="0" u="sng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sz="3200" i="1" u="sng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b="0" i="1" u="sng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ja-JP" sz="3200" b="0" i="1" u="sng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𝑔𝑟𝑜𝑤</m:t>
                        </m:r>
                      </m:sub>
                    </m:sSub>
                  </m:oMath>
                </a14:m>
                <a:r>
                  <a:rPr lang="en-US" altLang="ja-JP" sz="3200" u="sng" dirty="0">
                    <a:solidFill>
                      <a:schemeClr val="tx1"/>
                    </a:solidFill>
                    <a:latin typeface="+mn-ea"/>
                  </a:rPr>
                  <a:t> </a:t>
                </a:r>
                <a:r>
                  <a:rPr kumimoji="1" lang="ja-JP" altLang="en-US" sz="3200" u="sng" dirty="0">
                    <a:solidFill>
                      <a:schemeClr val="tx1"/>
                    </a:solidFill>
                    <a:latin typeface="+mn-ea"/>
                  </a:rPr>
                  <a:t>の相関性</a:t>
                </a:r>
              </a:p>
            </p:txBody>
          </p:sp>
        </mc:Choice>
        <mc:Fallback xmlns="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4CD4E5B1-7532-402E-8385-9D5E092C7B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9" y="200407"/>
                <a:ext cx="9144000" cy="631327"/>
              </a:xfrm>
              <a:prstGeom prst="rect">
                <a:avLst/>
              </a:prstGeom>
              <a:blipFill>
                <a:blip r:embed="rId5"/>
                <a:stretch>
                  <a:fillRect l="-1667" t="-9709" b="-271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537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5A0866B-2258-46CC-B495-601D899B4C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5"/>
          <a:stretch/>
        </p:blipFill>
        <p:spPr>
          <a:xfrm>
            <a:off x="169816" y="949886"/>
            <a:ext cx="5400000" cy="28765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71F65449-BD4D-4C51-83A0-E1C204799E93}"/>
                  </a:ext>
                </a:extLst>
              </p:cNvPr>
              <p:cNvSpPr/>
              <p:nvPr/>
            </p:nvSpPr>
            <p:spPr>
              <a:xfrm>
                <a:off x="3038267" y="1188570"/>
                <a:ext cx="1141595" cy="652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1" lang="en-US" altLang="ja-JP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PrePr>
                        <m:sub>
                          <m:r>
                            <a:rPr kumimoji="1" lang="en-US" altLang="ja-JP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 </m:t>
                          </m:r>
                        </m:sub>
                        <m:sup>
                          <m:r>
                            <a:rPr kumimoji="1" lang="en-US" altLang="ja-JP" sz="36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56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1" lang="en-US" altLang="ja-JP" sz="36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Ni</m:t>
                          </m:r>
                        </m:e>
                      </m:sPre>
                    </m:oMath>
                  </m:oMathPara>
                </a14:m>
                <a:endParaRPr lang="ja-JP" alt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71F65449-BD4D-4C51-83A0-E1C204799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8267" y="1188570"/>
                <a:ext cx="1141595" cy="6526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図 10">
            <a:extLst>
              <a:ext uri="{FF2B5EF4-FFF2-40B4-BE49-F238E27FC236}">
                <a16:creationId xmlns:a16="http://schemas.microsoft.com/office/drawing/2014/main" id="{FF7F5107-751B-42CD-A10D-DE3E0591B37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0" t="12521" r="23143" b="1778"/>
          <a:stretch/>
        </p:blipFill>
        <p:spPr>
          <a:xfrm>
            <a:off x="5669615" y="2237415"/>
            <a:ext cx="3240000" cy="2698268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54BF681-CD4F-4455-9072-3F531A0CDC2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5"/>
          <a:stretch/>
        </p:blipFill>
        <p:spPr>
          <a:xfrm>
            <a:off x="163404" y="3826470"/>
            <a:ext cx="5406412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0DE6B76C-1CAF-41CC-AD9E-1AD85134AE1B}"/>
                  </a:ext>
                </a:extLst>
              </p:cNvPr>
              <p:cNvSpPr/>
              <p:nvPr/>
            </p:nvSpPr>
            <p:spPr>
              <a:xfrm>
                <a:off x="3031855" y="4128583"/>
                <a:ext cx="1141595" cy="652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1" lang="en-US" altLang="ja-JP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PrePr>
                        <m:sub>
                          <m:r>
                            <a:rPr kumimoji="1" lang="en-US" altLang="ja-JP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 </m:t>
                          </m:r>
                        </m:sub>
                        <m:sup>
                          <m:r>
                            <a:rPr kumimoji="1" lang="en-US" altLang="ja-JP" sz="36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5</m:t>
                          </m:r>
                          <m:r>
                            <a:rPr kumimoji="1" lang="en-US" altLang="ja-JP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7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1" lang="en-US" altLang="ja-JP" sz="36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Ni</m:t>
                          </m:r>
                        </m:e>
                      </m:sPre>
                    </m:oMath>
                  </m:oMathPara>
                </a14:m>
                <a:endParaRPr lang="ja-JP" alt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0DE6B76C-1CAF-41CC-AD9E-1AD85134AE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1855" y="4128583"/>
                <a:ext cx="1141595" cy="65267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吹き出し: 四角形 11">
            <a:extLst>
              <a:ext uri="{FF2B5EF4-FFF2-40B4-BE49-F238E27FC236}">
                <a16:creationId xmlns:a16="http://schemas.microsoft.com/office/drawing/2014/main" id="{7C617143-FAD7-4732-8697-8EDAD95DE3E9}"/>
              </a:ext>
            </a:extLst>
          </p:cNvPr>
          <p:cNvSpPr/>
          <p:nvPr/>
        </p:nvSpPr>
        <p:spPr>
          <a:xfrm>
            <a:off x="5569816" y="2148257"/>
            <a:ext cx="3439598" cy="2876583"/>
          </a:xfrm>
          <a:prstGeom prst="wedgeRectCallout">
            <a:avLst>
              <a:gd name="adj1" fmla="val -58049"/>
              <a:gd name="adj2" fmla="val 40444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963A7441-F8D6-4921-A00B-623954AF68B4}"/>
                  </a:ext>
                </a:extLst>
              </p:cNvPr>
              <p:cNvSpPr/>
              <p:nvPr/>
            </p:nvSpPr>
            <p:spPr>
              <a:xfrm>
                <a:off x="39189" y="200407"/>
                <a:ext cx="9144000" cy="6313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kumimoji="1" lang="ja-JP" altLang="en-US" sz="3200" u="sng" dirty="0">
                    <a:solidFill>
                      <a:schemeClr val="tx1"/>
                    </a:solidFill>
                    <a:latin typeface="+mn-ea"/>
                  </a:rPr>
                  <a:t>結果：</a:t>
                </a:r>
                <a:r>
                  <a:rPr kumimoji="1" lang="en-US" altLang="ja-JP" sz="3200" u="sng" dirty="0">
                    <a:solidFill>
                      <a:schemeClr val="tx1"/>
                    </a:solidFill>
                    <a:latin typeface="+mn-ea"/>
                  </a:rPr>
                  <a:t> nickel-isotope</a:t>
                </a:r>
                <a:r>
                  <a:rPr kumimoji="1" lang="ja-JP" altLang="en-US" sz="3200" u="sng" dirty="0">
                    <a:solidFill>
                      <a:schemeClr val="tx1"/>
                    </a:solidFill>
                    <a:latin typeface="+mn-ea"/>
                  </a:rPr>
                  <a:t>の生成量と</a:t>
                </a:r>
                <a14:m>
                  <m:oMath xmlns:m="http://schemas.openxmlformats.org/officeDocument/2006/math">
                    <m:r>
                      <a:rPr lang="en-US" altLang="ja-JP" sz="3200" b="0" u="sng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sz="3200" i="1" u="sng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b="0" i="1" u="sng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ja-JP" sz="3200" b="0" i="1" u="sng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𝑔𝑟𝑜𝑤</m:t>
                        </m:r>
                      </m:sub>
                    </m:sSub>
                  </m:oMath>
                </a14:m>
                <a:r>
                  <a:rPr lang="en-US" altLang="ja-JP" sz="3200" u="sng" dirty="0">
                    <a:solidFill>
                      <a:schemeClr val="tx1"/>
                    </a:solidFill>
                    <a:latin typeface="+mn-ea"/>
                  </a:rPr>
                  <a:t> </a:t>
                </a:r>
                <a:r>
                  <a:rPr kumimoji="1" lang="ja-JP" altLang="en-US" sz="3200" u="sng" dirty="0">
                    <a:solidFill>
                      <a:schemeClr val="tx1"/>
                    </a:solidFill>
                    <a:latin typeface="+mn-ea"/>
                  </a:rPr>
                  <a:t>の相関性</a:t>
                </a:r>
              </a:p>
            </p:txBody>
          </p:sp>
        </mc:Choice>
        <mc:Fallback xmlns="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963A7441-F8D6-4921-A00B-623954AF68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9" y="200407"/>
                <a:ext cx="9144000" cy="631327"/>
              </a:xfrm>
              <a:prstGeom prst="rect">
                <a:avLst/>
              </a:prstGeom>
              <a:blipFill>
                <a:blip r:embed="rId10"/>
                <a:stretch>
                  <a:fillRect l="-1667" t="-10680" b="-262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10590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9907CBF-46C0-43AA-BCE6-E11C8F7C2B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0" t="12521" r="23143" b="1778"/>
          <a:stretch/>
        </p:blipFill>
        <p:spPr>
          <a:xfrm>
            <a:off x="1463374" y="356362"/>
            <a:ext cx="6818787" cy="5678677"/>
          </a:xfrm>
          <a:prstGeom prst="rect">
            <a:avLst/>
          </a:prstGeom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244E415E-ECFB-42DF-965E-2CD1BACE1464}"/>
              </a:ext>
            </a:extLst>
          </p:cNvPr>
          <p:cNvCxnSpPr/>
          <p:nvPr/>
        </p:nvCxnSpPr>
        <p:spPr>
          <a:xfrm flipV="1">
            <a:off x="3043646" y="927463"/>
            <a:ext cx="0" cy="44021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9548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2A45D53-9DEE-4617-92BF-E6AA6974E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370" y="718268"/>
            <a:ext cx="5919441" cy="357941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6DE71CB-13CD-451C-9949-BC94FEBD77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09" b="8742"/>
          <a:stretch/>
        </p:blipFill>
        <p:spPr>
          <a:xfrm>
            <a:off x="235131" y="3849322"/>
            <a:ext cx="4114323" cy="29956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57C1FB7A-C975-41B4-8D65-D3FFD350E19B}"/>
                  </a:ext>
                </a:extLst>
              </p:cNvPr>
              <p:cNvSpPr/>
              <p:nvPr/>
            </p:nvSpPr>
            <p:spPr>
              <a:xfrm>
                <a:off x="7140845" y="1962451"/>
                <a:ext cx="1141595" cy="652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1" lang="en-US" altLang="ja-JP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PrePr>
                        <m:sub>
                          <m:r>
                            <a:rPr kumimoji="1" lang="en-US" altLang="ja-JP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 </m:t>
                          </m:r>
                        </m:sub>
                        <m:sup>
                          <m:r>
                            <a:rPr kumimoji="1" lang="en-US" altLang="ja-JP" sz="36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5</m:t>
                          </m:r>
                          <m:r>
                            <a:rPr kumimoji="1" lang="en-US" altLang="ja-JP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8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1" lang="en-US" altLang="ja-JP" sz="36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Ni</m:t>
                          </m:r>
                        </m:e>
                      </m:sPre>
                    </m:oMath>
                  </m:oMathPara>
                </a14:m>
                <a:endParaRPr lang="ja-JP" alt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57C1FB7A-C975-41B4-8D65-D3FFD350E1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0845" y="1962451"/>
                <a:ext cx="1141595" cy="6526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7D2C7C69-3FEB-41E0-9DBF-CC6649D934A3}"/>
                  </a:ext>
                </a:extLst>
              </p:cNvPr>
              <p:cNvSpPr/>
              <p:nvPr/>
            </p:nvSpPr>
            <p:spPr>
              <a:xfrm>
                <a:off x="39189" y="200407"/>
                <a:ext cx="9144000" cy="6313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kumimoji="1" lang="ja-JP" altLang="en-US" sz="3200" u="sng" dirty="0">
                    <a:solidFill>
                      <a:schemeClr val="tx1"/>
                    </a:solidFill>
                    <a:latin typeface="+mn-ea"/>
                  </a:rPr>
                  <a:t>結果：</a:t>
                </a:r>
                <a:r>
                  <a:rPr kumimoji="1" lang="en-US" altLang="ja-JP" sz="3200" u="sng" dirty="0">
                    <a:solidFill>
                      <a:schemeClr val="tx1"/>
                    </a:solidFill>
                    <a:latin typeface="+mn-ea"/>
                  </a:rPr>
                  <a:t> nickel-isotope</a:t>
                </a:r>
                <a:r>
                  <a:rPr kumimoji="1" lang="ja-JP" altLang="en-US" sz="3200" u="sng" dirty="0">
                    <a:solidFill>
                      <a:schemeClr val="tx1"/>
                    </a:solidFill>
                    <a:latin typeface="+mn-ea"/>
                  </a:rPr>
                  <a:t>の生成量と</a:t>
                </a:r>
                <a14:m>
                  <m:oMath xmlns:m="http://schemas.openxmlformats.org/officeDocument/2006/math">
                    <m:r>
                      <a:rPr lang="en-US" altLang="ja-JP" sz="3200" b="0" u="sng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sz="3200" i="1" u="sng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b="0" i="1" u="sng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ja-JP" sz="3200" b="0" i="1" u="sng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𝑔𝑟𝑜𝑤</m:t>
                        </m:r>
                      </m:sub>
                    </m:sSub>
                  </m:oMath>
                </a14:m>
                <a:r>
                  <a:rPr lang="en-US" altLang="ja-JP" sz="3200" u="sng" dirty="0">
                    <a:solidFill>
                      <a:schemeClr val="tx1"/>
                    </a:solidFill>
                    <a:latin typeface="+mn-ea"/>
                  </a:rPr>
                  <a:t> </a:t>
                </a:r>
                <a:r>
                  <a:rPr kumimoji="1" lang="ja-JP" altLang="en-US" sz="3200" u="sng" dirty="0">
                    <a:solidFill>
                      <a:schemeClr val="tx1"/>
                    </a:solidFill>
                    <a:latin typeface="+mn-ea"/>
                  </a:rPr>
                  <a:t>の相関性</a:t>
                </a:r>
              </a:p>
            </p:txBody>
          </p:sp>
        </mc:Choice>
        <mc:Fallback xmlns="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7D2C7C69-3FEB-41E0-9DBF-CC6649D934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9" y="200407"/>
                <a:ext cx="9144000" cy="631327"/>
              </a:xfrm>
              <a:prstGeom prst="rect">
                <a:avLst/>
              </a:prstGeom>
              <a:blipFill>
                <a:blip r:embed="rId5"/>
                <a:stretch>
                  <a:fillRect l="-1667" t="-10680" b="-262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78EEA04B-C7E4-4B08-B4F2-1557E56EDCFD}"/>
                  </a:ext>
                </a:extLst>
              </p:cNvPr>
              <p:cNvSpPr/>
              <p:nvPr/>
            </p:nvSpPr>
            <p:spPr>
              <a:xfrm>
                <a:off x="1089178" y="1101129"/>
                <a:ext cx="2210285" cy="496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kumimoji="1" lang="en-US" altLang="ja-JP" sz="2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PrePr>
                      <m:sub>
                        <m:r>
                          <a:rPr kumimoji="1" lang="en-US" altLang="ja-JP" sz="2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 </m:t>
                        </m:r>
                      </m:sub>
                      <m:sup>
                        <m:r>
                          <a:rPr kumimoji="1" lang="en-US" altLang="ja-JP" sz="26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5</m:t>
                        </m:r>
                        <m:r>
                          <a:rPr kumimoji="1" lang="en-US" altLang="ja-JP" sz="2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8</m:t>
                        </m:r>
                      </m:sup>
                      <m:e>
                        <m:r>
                          <m:rPr>
                            <m:sty m:val="p"/>
                          </m:rPr>
                          <a:rPr kumimoji="1" lang="en-US" altLang="ja-JP" sz="26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Ni</m:t>
                        </m:r>
                      </m:e>
                    </m:sPre>
                  </m:oMath>
                </a14:m>
                <a:r>
                  <a:rPr lang="ja-JP" altLang="en-US" sz="2600" dirty="0">
                    <a:solidFill>
                      <a:schemeClr val="tx1"/>
                    </a:solidFill>
                  </a:rPr>
                  <a:t> の生成量</a:t>
                </a:r>
              </a:p>
            </p:txBody>
          </p:sp>
        </mc:Choice>
        <mc:Fallback xmlns="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78EEA04B-C7E4-4B08-B4F2-1557E56EDC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178" y="1101129"/>
                <a:ext cx="2210285" cy="496931"/>
              </a:xfrm>
              <a:prstGeom prst="rect">
                <a:avLst/>
              </a:prstGeom>
              <a:blipFill>
                <a:blip r:embed="rId6"/>
                <a:stretch>
                  <a:fillRect t="-11111" r="-3867" b="-308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08364414-BA6F-40E5-8AD8-CFE153CA1BDE}"/>
                  </a:ext>
                </a:extLst>
              </p:cNvPr>
              <p:cNvSpPr/>
              <p:nvPr/>
            </p:nvSpPr>
            <p:spPr>
              <a:xfrm>
                <a:off x="4349454" y="6139732"/>
                <a:ext cx="1890196" cy="496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ja-JP" sz="2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dPr>
                        <m:e>
                          <m:sPre>
                            <m:sPrePr>
                              <m:ctrlPr>
                                <a:rPr kumimoji="1" lang="en-US" altLang="ja-JP" sz="2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sPrePr>
                            <m:sub>
                              <m:r>
                                <a:rPr kumimoji="1" lang="en-US" altLang="ja-JP" sz="2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 </m:t>
                              </m:r>
                            </m:sub>
                            <m:sup>
                              <m:r>
                                <a:rPr kumimoji="1" lang="en-US" altLang="ja-JP" sz="260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5</m:t>
                              </m:r>
                              <m:r>
                                <a:rPr kumimoji="1" lang="en-US" altLang="ja-JP" sz="2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7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60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Ni</m:t>
                              </m:r>
                            </m:e>
                          </m:sPre>
                          <m:r>
                            <a:rPr kumimoji="1" lang="en-US" altLang="ja-JP" sz="2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/</m:t>
                          </m:r>
                          <m:sPre>
                            <m:sPrePr>
                              <m:ctrlPr>
                                <a:rPr kumimoji="1" lang="en-US" altLang="ja-JP" sz="2600" i="1" dirty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sPrePr>
                            <m:sub>
                              <m:r>
                                <a:rPr kumimoji="1" lang="en-US" altLang="ja-JP" sz="2600" i="1" dirty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 </m:t>
                              </m:r>
                            </m:sub>
                            <m:sup>
                              <m:r>
                                <a:rPr kumimoji="1" lang="en-US" altLang="ja-JP" sz="2600" dirty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5</m:t>
                              </m:r>
                              <m:r>
                                <a:rPr kumimoji="1" lang="en-US" altLang="ja-JP" sz="2600" b="0" i="1" dirty="0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6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600" dirty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Ni</m:t>
                              </m:r>
                            </m:e>
                          </m:sPre>
                        </m:e>
                      </m:d>
                    </m:oMath>
                  </m:oMathPara>
                </a14:m>
                <a:endParaRPr lang="ja-JP" alt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08364414-BA6F-40E5-8AD8-CFE153CA1B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454" y="6139732"/>
                <a:ext cx="1890196" cy="4969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11521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AAE05E2A-935F-4EAA-BC49-C13156058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" y="1244508"/>
            <a:ext cx="4464000" cy="2699325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E710300B-766D-46A9-837F-BBC028863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781" y="1244507"/>
            <a:ext cx="4464000" cy="2699325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7DDBD610-984C-4A2E-9DCF-62E603A71A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" y="4173760"/>
            <a:ext cx="4464000" cy="2699325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E2555B9A-D69E-4EEC-9331-48BC3714CE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781" y="4173760"/>
            <a:ext cx="4464000" cy="2699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1195751" y="1110333"/>
                <a:ext cx="2422660" cy="41837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𝑔𝑟𝑜𝑤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=10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ja-JP" sz="2000" b="0" i="0" smtClean="0">
                              <a:latin typeface="Cambria Math" panose="02040503050406030204" pitchFamily="18" charset="0"/>
                            </a:rPr>
                            <m:t>ms</m:t>
                          </m:r>
                        </m:e>
                      </m:d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751" y="1110333"/>
                <a:ext cx="2422660" cy="418372"/>
              </a:xfrm>
              <a:prstGeom prst="rect">
                <a:avLst/>
              </a:prstGeom>
              <a:blipFill>
                <a:blip r:embed="rId6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テキスト ボックス 18"/>
          <p:cNvSpPr txBox="1"/>
          <p:nvPr/>
        </p:nvSpPr>
        <p:spPr>
          <a:xfrm>
            <a:off x="757971" y="1662547"/>
            <a:ext cx="875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56Ni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9503" y="2799470"/>
            <a:ext cx="816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</a:rPr>
              <a:t>44Ti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2A5F433E-8483-4B4A-AA58-8DB38B8D91BB}"/>
                  </a:ext>
                </a:extLst>
              </p:cNvPr>
              <p:cNvSpPr/>
              <p:nvPr/>
            </p:nvSpPr>
            <p:spPr>
              <a:xfrm>
                <a:off x="5802585" y="1110333"/>
                <a:ext cx="2422660" cy="41837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𝑔𝑟𝑜𝑤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=100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ja-JP" sz="2000" b="0" i="0" smtClean="0">
                              <a:latin typeface="Cambria Math" panose="02040503050406030204" pitchFamily="18" charset="0"/>
                            </a:rPr>
                            <m:t>ms</m:t>
                          </m:r>
                        </m:e>
                      </m:d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2A5F433E-8483-4B4A-AA58-8DB38B8D91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2585" y="1110333"/>
                <a:ext cx="2422660" cy="418372"/>
              </a:xfrm>
              <a:prstGeom prst="rect">
                <a:avLst/>
              </a:prstGeom>
              <a:blipFill>
                <a:blip r:embed="rId7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F8A5D37A-9975-4BF1-AFEE-52C92DF0DAE9}"/>
                  </a:ext>
                </a:extLst>
              </p:cNvPr>
              <p:cNvSpPr/>
              <p:nvPr/>
            </p:nvSpPr>
            <p:spPr>
              <a:xfrm>
                <a:off x="1195751" y="4103540"/>
                <a:ext cx="2422660" cy="41837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𝑔𝑟𝑜𝑤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=200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ja-JP" sz="2000" b="0" i="0" smtClean="0">
                              <a:latin typeface="Cambria Math" panose="02040503050406030204" pitchFamily="18" charset="0"/>
                            </a:rPr>
                            <m:t>ms</m:t>
                          </m:r>
                        </m:e>
                      </m:d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F8A5D37A-9975-4BF1-AFEE-52C92DF0DA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751" y="4103540"/>
                <a:ext cx="2422660" cy="418372"/>
              </a:xfrm>
              <a:prstGeom prst="rect">
                <a:avLst/>
              </a:prstGeom>
              <a:blipFill>
                <a:blip r:embed="rId8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4B0113B5-4D4B-47CE-8940-5DC1DDA5B9E8}"/>
                  </a:ext>
                </a:extLst>
              </p:cNvPr>
              <p:cNvSpPr/>
              <p:nvPr/>
            </p:nvSpPr>
            <p:spPr>
              <a:xfrm>
                <a:off x="5802585" y="4103540"/>
                <a:ext cx="2422660" cy="41837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𝑔𝑟𝑜𝑤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=400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ja-JP" sz="2000" b="0" i="0" smtClean="0">
                              <a:latin typeface="Cambria Math" panose="02040503050406030204" pitchFamily="18" charset="0"/>
                            </a:rPr>
                            <m:t>ms</m:t>
                          </m:r>
                        </m:e>
                      </m:d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4B0113B5-4D4B-47CE-8940-5DC1DDA5B9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2585" y="4103540"/>
                <a:ext cx="2422660" cy="418372"/>
              </a:xfrm>
              <a:prstGeom prst="rect">
                <a:avLst/>
              </a:prstGeom>
              <a:blipFill>
                <a:blip r:embed="rId9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8D74EBCC-67F6-410E-B073-A5CB3D995735}"/>
                  </a:ext>
                </a:extLst>
              </p:cNvPr>
              <p:cNvSpPr/>
              <p:nvPr/>
            </p:nvSpPr>
            <p:spPr>
              <a:xfrm>
                <a:off x="39189" y="200407"/>
                <a:ext cx="9144000" cy="6313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kumimoji="1" lang="ja-JP" altLang="en-US" sz="3200" u="sng" dirty="0">
                    <a:solidFill>
                      <a:schemeClr val="tx1"/>
                    </a:solidFill>
                    <a:latin typeface="+mn-ea"/>
                  </a:rPr>
                  <a:t>結果：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kumimoji="1" lang="en-US" altLang="ja-JP" sz="3200" i="1" u="sng" dirty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kumimoji="1" lang="en-US" altLang="ja-JP" sz="3200" i="1" u="sng" dirty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kumimoji="1" lang="en-US" altLang="ja-JP" sz="3200" i="1" u="sng" dirty="0">
                            <a:latin typeface="Cambria Math" panose="02040503050406030204" pitchFamily="18" charset="0"/>
                          </a:rPr>
                          <m:t>56</m:t>
                        </m:r>
                      </m:sup>
                      <m:e>
                        <m:r>
                          <m:rPr>
                            <m:sty m:val="p"/>
                          </m:rPr>
                          <a:rPr kumimoji="1" lang="en-US" altLang="ja-JP" sz="3200" u="sng" dirty="0">
                            <a:latin typeface="Cambria Math" panose="02040503050406030204" pitchFamily="18" charset="0"/>
                          </a:rPr>
                          <m:t>Ni</m:t>
                        </m:r>
                      </m:e>
                    </m:sPre>
                    <m:r>
                      <a:rPr kumimoji="1" lang="en-US" altLang="ja-JP" sz="3200" b="0" i="0" u="sng" dirty="0" smtClean="0">
                        <a:latin typeface="Cambria Math" panose="02040503050406030204" pitchFamily="18" charset="0"/>
                      </a:rPr>
                      <m:t> ,</m:t>
                    </m:r>
                  </m:oMath>
                </a14:m>
                <a:r>
                  <a:rPr kumimoji="1" lang="en-US" altLang="ja-JP" sz="3200" u="sng" dirty="0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kumimoji="1" lang="en-US" altLang="ja-JP" sz="3200" i="1" u="sng" dirty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kumimoji="1" lang="en-US" altLang="ja-JP" sz="3200" i="1" u="sng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kumimoji="1" lang="en-US" altLang="ja-JP" sz="3200" b="0" i="1" u="sng" dirty="0" smtClean="0">
                            <a:latin typeface="Cambria Math" panose="02040503050406030204" pitchFamily="18" charset="0"/>
                          </a:rPr>
                          <m:t>44</m:t>
                        </m:r>
                      </m:sup>
                      <m:e>
                        <m:r>
                          <m:rPr>
                            <m:sty m:val="p"/>
                          </m:rPr>
                          <a:rPr kumimoji="1" lang="en-US" altLang="ja-JP" sz="3200" b="0" i="0" u="sng" dirty="0" smtClea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kumimoji="1" lang="en-US" altLang="ja-JP" sz="3200" u="sng" dirty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</m:sPre>
                  </m:oMath>
                </a14:m>
                <a:r>
                  <a:rPr kumimoji="1" lang="ja-JP" altLang="en-US" sz="3200" u="sng" dirty="0">
                    <a:solidFill>
                      <a:schemeClr val="tx1"/>
                    </a:solidFill>
                    <a:latin typeface="+mn-ea"/>
                  </a:rPr>
                  <a:t>の生成量と</a:t>
                </a:r>
                <a14:m>
                  <m:oMath xmlns:m="http://schemas.openxmlformats.org/officeDocument/2006/math">
                    <m:r>
                      <a:rPr lang="en-US" altLang="ja-JP" sz="3200" b="0" u="sng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sz="3200" i="1" u="sng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b="0" i="1" u="sng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ja-JP" sz="3200" b="0" i="1" u="sng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𝑔𝑟𝑜𝑤</m:t>
                        </m:r>
                      </m:sub>
                    </m:sSub>
                  </m:oMath>
                </a14:m>
                <a:r>
                  <a:rPr lang="en-US" altLang="ja-JP" sz="3200" u="sng" dirty="0">
                    <a:solidFill>
                      <a:schemeClr val="tx1"/>
                    </a:solidFill>
                    <a:latin typeface="+mn-ea"/>
                  </a:rPr>
                  <a:t> </a:t>
                </a:r>
                <a:r>
                  <a:rPr kumimoji="1" lang="ja-JP" altLang="en-US" sz="3200" u="sng" dirty="0">
                    <a:solidFill>
                      <a:schemeClr val="tx1"/>
                    </a:solidFill>
                    <a:latin typeface="+mn-ea"/>
                  </a:rPr>
                  <a:t>の相関性</a:t>
                </a:r>
              </a:p>
            </p:txBody>
          </p:sp>
        </mc:Choice>
        <mc:Fallback xmlns=""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8D74EBCC-67F6-410E-B073-A5CB3D9957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9" y="200407"/>
                <a:ext cx="9144000" cy="631327"/>
              </a:xfrm>
              <a:prstGeom prst="rect">
                <a:avLst/>
              </a:prstGeom>
              <a:blipFill>
                <a:blip r:embed="rId10"/>
                <a:stretch>
                  <a:fillRect l="-1667" t="-9709" b="-271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79396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33012" y="2317652"/>
            <a:ext cx="84687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latin typeface="+mn-ea"/>
              </a:rPr>
              <a:t>→爆発中心付近の</a:t>
            </a:r>
            <a:r>
              <a:rPr lang="en-US" altLang="ja-JP" sz="2800" dirty="0">
                <a:latin typeface="+mn-ea"/>
              </a:rPr>
              <a:t>Peak</a:t>
            </a:r>
            <a:r>
              <a:rPr lang="ja-JP" altLang="en-US" sz="2800" dirty="0">
                <a:latin typeface="+mn-ea"/>
              </a:rPr>
              <a:t> </a:t>
            </a:r>
            <a:r>
              <a:rPr lang="en-US" altLang="ja-JP" sz="2800" dirty="0">
                <a:latin typeface="+mn-ea"/>
              </a:rPr>
              <a:t>temperature </a:t>
            </a:r>
            <a:r>
              <a:rPr lang="ja-JP" altLang="en-US" sz="2800" dirty="0">
                <a:latin typeface="+mn-ea"/>
              </a:rPr>
              <a:t>の低下が要因</a:t>
            </a:r>
            <a:endParaRPr lang="en-US" altLang="ja-JP" sz="2800" dirty="0"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正方形/長方形 18"/>
              <p:cNvSpPr/>
              <p:nvPr/>
            </p:nvSpPr>
            <p:spPr>
              <a:xfrm>
                <a:off x="6335075" y="3954527"/>
                <a:ext cx="2652171" cy="418372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𝑔𝑟𝑜𝑤</m:t>
                          </m:r>
                        </m:sub>
                      </m:sSub>
                      <m:r>
                        <a:rPr kumimoji="1"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ja-JP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ms</m:t>
                          </m:r>
                        </m:e>
                      </m:d>
                    </m:oMath>
                  </m:oMathPara>
                </a14:m>
                <a:endParaRPr kumimoji="1" lang="ja-JP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正方形/長方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075" y="3954527"/>
                <a:ext cx="2652171" cy="418372"/>
              </a:xfrm>
              <a:prstGeom prst="rect">
                <a:avLst/>
              </a:prstGeom>
              <a:blipFill>
                <a:blip r:embed="rId2"/>
                <a:stretch>
                  <a:fillRect b="-1714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/>
              <p:cNvSpPr/>
              <p:nvPr/>
            </p:nvSpPr>
            <p:spPr>
              <a:xfrm>
                <a:off x="6335075" y="4715089"/>
                <a:ext cx="2652171" cy="418372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𝑔𝑟𝑜𝑤</m:t>
                          </m:r>
                        </m:sub>
                      </m:sSub>
                      <m:r>
                        <a:rPr kumimoji="1" lang="en-US" altLang="ja-JP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=200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ja-JP" sz="2400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ms</m:t>
                          </m:r>
                        </m:e>
                      </m:d>
                    </m:oMath>
                  </m:oMathPara>
                </a14:m>
                <a:endParaRPr kumimoji="1" lang="ja-JP" altLang="en-US" sz="24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正方形/長方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075" y="4715089"/>
                <a:ext cx="2652171" cy="418372"/>
              </a:xfrm>
              <a:prstGeom prst="rect">
                <a:avLst/>
              </a:prstGeom>
              <a:blipFill>
                <a:blip r:embed="rId3"/>
                <a:stretch>
                  <a:fillRect b="-16901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D348380-5DE2-4222-963A-2E4A4432DF8E}"/>
              </a:ext>
            </a:extLst>
          </p:cNvPr>
          <p:cNvSpPr/>
          <p:nvPr/>
        </p:nvSpPr>
        <p:spPr>
          <a:xfrm>
            <a:off x="0" y="0"/>
            <a:ext cx="9144000" cy="901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kumimoji="1" lang="ja-JP" altLang="en-US" sz="4000" u="sng" dirty="0">
                <a:solidFill>
                  <a:schemeClr val="tx1"/>
                </a:solidFill>
                <a:latin typeface="+mn-ea"/>
              </a:rPr>
              <a:t>結果と考察</a:t>
            </a:r>
            <a:endParaRPr kumimoji="1" lang="ja-JP" altLang="en-US" sz="3200" u="sng" dirty="0">
              <a:solidFill>
                <a:schemeClr val="tx1"/>
              </a:solidFill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DFE8C9B0-29DB-44BE-A7A1-D2B21E11955E}"/>
                  </a:ext>
                </a:extLst>
              </p:cNvPr>
              <p:cNvSpPr/>
              <p:nvPr/>
            </p:nvSpPr>
            <p:spPr>
              <a:xfrm>
                <a:off x="442430" y="917609"/>
                <a:ext cx="8259137" cy="12736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sPre>
                      <m:sPrePr>
                        <m:ctrlPr>
                          <a:rPr kumimoji="1" lang="en-US" altLang="ja-JP" sz="3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kumimoji="1" lang="en-US" altLang="ja-JP" sz="36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kumimoji="1" lang="en-US" altLang="ja-JP" sz="36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56</m:t>
                        </m:r>
                      </m:sup>
                      <m:e>
                        <m:r>
                          <m:rPr>
                            <m:sty m:val="p"/>
                          </m:rPr>
                          <a:rPr kumimoji="1" lang="en-US" altLang="ja-JP" sz="36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Ni</m:t>
                        </m:r>
                      </m:e>
                    </m:sPre>
                    <m:r>
                      <a:rPr kumimoji="1" lang="en-US" altLang="ja-JP" sz="3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sz="3600" dirty="0">
                    <a:solidFill>
                      <a:schemeClr val="tx1"/>
                    </a:solidFill>
                    <a:latin typeface="+mn-ea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kumimoji="1" lang="en-US" altLang="ja-JP" sz="3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kumimoji="1" lang="en-US" altLang="ja-JP" sz="36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kumimoji="1" lang="en-US" altLang="ja-JP" sz="36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44</m:t>
                        </m:r>
                      </m:sup>
                      <m:e>
                        <m:r>
                          <m:rPr>
                            <m:sty m:val="p"/>
                          </m:rPr>
                          <a:rPr kumimoji="1" lang="en-US" altLang="ja-JP" sz="36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Ti</m:t>
                        </m:r>
                      </m:e>
                    </m:sPre>
                  </m:oMath>
                </a14:m>
                <a:r>
                  <a:rPr kumimoji="1" lang="en-US" altLang="ja-JP" sz="3600" dirty="0">
                    <a:latin typeface="+mn-ea"/>
                  </a:rPr>
                  <a:t> ,</a:t>
                </a:r>
                <a:r>
                  <a:rPr lang="ja-JP" altLang="en-US" sz="3600" dirty="0">
                    <a:solidFill>
                      <a:prstClr val="black"/>
                    </a:solidFill>
                    <a:latin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360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nickel</m:t>
                    </m:r>
                    <m:r>
                      <a:rPr lang="en-US" altLang="ja-JP" sz="360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ja-JP" sz="360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isotope</m:t>
                    </m:r>
                  </m:oMath>
                </a14:m>
                <a:r>
                  <a:rPr lang="ja-JP" altLang="en-US" sz="3600" dirty="0">
                    <a:solidFill>
                      <a:prstClr val="black"/>
                    </a:solidFill>
                    <a:latin typeface="+mn-ea"/>
                    <a:cs typeface="Times New Roman" panose="02020603050405020304" pitchFamily="18" charset="0"/>
                  </a:rPr>
                  <a:t>の生成量は、</a:t>
                </a:r>
                <a:endParaRPr lang="en-US" altLang="ja-JP" sz="3600" dirty="0">
                  <a:solidFill>
                    <a:prstClr val="black"/>
                  </a:solidFill>
                  <a:latin typeface="+mn-ea"/>
                  <a:cs typeface="Times New Roman" panose="02020603050405020304" pitchFamily="18" charset="0"/>
                </a:endParaRPr>
              </a:p>
              <a:p>
                <a:pPr lvl="0"/>
                <a:r>
                  <a:rPr lang="ja-JP" altLang="en-US" sz="3600" dirty="0">
                    <a:solidFill>
                      <a:prstClr val="black"/>
                    </a:solidFill>
                    <a:latin typeface="+mn-ea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3600" b="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ja-JP" sz="3600" b="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𝑔𝑟𝑜𝑤</m:t>
                        </m:r>
                      </m:sub>
                    </m:sSub>
                  </m:oMath>
                </a14:m>
                <a:r>
                  <a:rPr lang="en-US" altLang="ja-JP" sz="3600" dirty="0">
                    <a:solidFill>
                      <a:prstClr val="black"/>
                    </a:solidFill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sz="3600" dirty="0">
                    <a:solidFill>
                      <a:prstClr val="black"/>
                    </a:solidFill>
                    <a:latin typeface="+mn-ea"/>
                    <a:cs typeface="Times New Roman" panose="02020603050405020304" pitchFamily="18" charset="0"/>
                  </a:rPr>
                  <a:t>の長時間化に負の相関を示す。</a:t>
                </a:r>
                <a:endParaRPr lang="en-US" altLang="ja-JP" sz="3600" dirty="0">
                  <a:solidFill>
                    <a:prstClr val="black"/>
                  </a:solidFill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DFE8C9B0-29DB-44BE-A7A1-D2B21E1195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30" y="917609"/>
                <a:ext cx="8259137" cy="1273618"/>
              </a:xfrm>
              <a:prstGeom prst="rect">
                <a:avLst/>
              </a:prstGeom>
              <a:blipFill>
                <a:blip r:embed="rId4"/>
                <a:stretch>
                  <a:fillRect t="-5769" r="-7829" b="-149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図 9">
            <a:extLst>
              <a:ext uri="{FF2B5EF4-FFF2-40B4-BE49-F238E27FC236}">
                <a16:creationId xmlns:a16="http://schemas.microsoft.com/office/drawing/2014/main" id="{6456BA62-D0BD-4B66-9131-333BD29EEB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2" y="3047221"/>
            <a:ext cx="6302063" cy="38107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F5F9A854-521B-4835-BB3F-D4A70C41D791}"/>
                  </a:ext>
                </a:extLst>
              </p:cNvPr>
              <p:cNvSpPr/>
              <p:nvPr/>
            </p:nvSpPr>
            <p:spPr>
              <a:xfrm>
                <a:off x="6335075" y="5475651"/>
                <a:ext cx="2652171" cy="41837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𝑔𝑟𝑜𝑤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=400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ja-JP" sz="2400" b="0" i="0" smtClean="0">
                              <a:latin typeface="Cambria Math" panose="02040503050406030204" pitchFamily="18" charset="0"/>
                            </a:rPr>
                            <m:t>ms</m:t>
                          </m:r>
                        </m:e>
                      </m:d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F5F9A854-521B-4835-BB3F-D4A70C41D7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075" y="5475651"/>
                <a:ext cx="2652171" cy="418372"/>
              </a:xfrm>
              <a:prstGeom prst="rect">
                <a:avLst/>
              </a:prstGeom>
              <a:blipFill>
                <a:blip r:embed="rId6"/>
                <a:stretch>
                  <a:fillRect b="-1690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9D62EF4-6066-4FE0-B6D6-5B83C68F012B}"/>
              </a:ext>
            </a:extLst>
          </p:cNvPr>
          <p:cNvCxnSpPr/>
          <p:nvPr/>
        </p:nvCxnSpPr>
        <p:spPr>
          <a:xfrm>
            <a:off x="757645" y="5081209"/>
            <a:ext cx="53640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1914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37B8629-6FE2-4FCD-A2BA-FC966E895F92}"/>
              </a:ext>
            </a:extLst>
          </p:cNvPr>
          <p:cNvSpPr/>
          <p:nvPr/>
        </p:nvSpPr>
        <p:spPr>
          <a:xfrm>
            <a:off x="39189" y="200407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3200" u="sng" dirty="0">
                <a:solidFill>
                  <a:schemeClr val="tx1"/>
                </a:solidFill>
                <a:latin typeface="+mn-ea"/>
              </a:rPr>
              <a:t>結果：</a:t>
            </a:r>
            <a:r>
              <a:rPr kumimoji="1" lang="en-US" altLang="ja-JP" sz="3200" u="sng" dirty="0">
                <a:solidFill>
                  <a:schemeClr val="tx1"/>
                </a:solidFill>
                <a:latin typeface="+mn-ea"/>
              </a:rPr>
              <a:t>low-metal star</a:t>
            </a:r>
            <a:r>
              <a:rPr kumimoji="1" lang="ja-JP" altLang="en-US" sz="3200" u="sng" dirty="0">
                <a:solidFill>
                  <a:schemeClr val="tx1"/>
                </a:solidFill>
                <a:latin typeface="+mn-ea"/>
              </a:rPr>
              <a:t>の観測との比較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7BF5B0B-4609-49FE-8CF0-3FB46BE8076C}"/>
              </a:ext>
            </a:extLst>
          </p:cNvPr>
          <p:cNvSpPr/>
          <p:nvPr/>
        </p:nvSpPr>
        <p:spPr>
          <a:xfrm>
            <a:off x="4309731" y="879397"/>
            <a:ext cx="1867987" cy="4180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Kobayashi+ 2006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3E3C928-1DC6-43C6-82F0-6BBFFBD4B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7" y="2227648"/>
            <a:ext cx="7263642" cy="439381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32DA536-802B-476E-A4B9-A68510F614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94" t="37300" r="11020" b="15184"/>
          <a:stretch/>
        </p:blipFill>
        <p:spPr>
          <a:xfrm>
            <a:off x="6177718" y="882307"/>
            <a:ext cx="2801252" cy="18575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862365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37B8629-6FE2-4FCD-A2BA-FC966E895F92}"/>
              </a:ext>
            </a:extLst>
          </p:cNvPr>
          <p:cNvSpPr/>
          <p:nvPr/>
        </p:nvSpPr>
        <p:spPr>
          <a:xfrm>
            <a:off x="39189" y="200407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3200" u="sng" dirty="0">
                <a:solidFill>
                  <a:schemeClr val="tx1"/>
                </a:solidFill>
                <a:latin typeface="+mn-ea"/>
              </a:rPr>
              <a:t>結果：</a:t>
            </a:r>
            <a:r>
              <a:rPr kumimoji="1" lang="en-US" altLang="ja-JP" sz="3200" u="sng" dirty="0">
                <a:solidFill>
                  <a:schemeClr val="tx1"/>
                </a:solidFill>
                <a:latin typeface="+mn-ea"/>
              </a:rPr>
              <a:t>low-metal star</a:t>
            </a:r>
            <a:r>
              <a:rPr kumimoji="1" lang="ja-JP" altLang="en-US" sz="3200" u="sng" dirty="0">
                <a:solidFill>
                  <a:schemeClr val="tx1"/>
                </a:solidFill>
                <a:latin typeface="+mn-ea"/>
              </a:rPr>
              <a:t>の観測との比較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470C05C-E3A3-420A-B807-64435C606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73" y="2318389"/>
            <a:ext cx="7176563" cy="4339204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7BF5B0B-4609-49FE-8CF0-3FB46BE8076C}"/>
              </a:ext>
            </a:extLst>
          </p:cNvPr>
          <p:cNvSpPr/>
          <p:nvPr/>
        </p:nvSpPr>
        <p:spPr>
          <a:xfrm>
            <a:off x="6742976" y="1874593"/>
            <a:ext cx="1867987" cy="4180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Kobayashi+ 2006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B99D2CE2-1138-4004-860F-A79839E900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1" t="37300" r="52783" b="15184"/>
          <a:stretch/>
        </p:blipFill>
        <p:spPr>
          <a:xfrm>
            <a:off x="5980999" y="838844"/>
            <a:ext cx="3010028" cy="19960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E1AFAB4-B231-40E0-8A1E-1A9431FFE76A}"/>
              </a:ext>
            </a:extLst>
          </p:cNvPr>
          <p:cNvSpPr/>
          <p:nvPr/>
        </p:nvSpPr>
        <p:spPr>
          <a:xfrm>
            <a:off x="4309731" y="879397"/>
            <a:ext cx="1867987" cy="4180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Kobayashi+ 2006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919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1E3AABD-86A5-4EF4-8E38-FE4E2FDEF18E}"/>
              </a:ext>
            </a:extLst>
          </p:cNvPr>
          <p:cNvSpPr/>
          <p:nvPr/>
        </p:nvSpPr>
        <p:spPr>
          <a:xfrm>
            <a:off x="9770" y="270098"/>
            <a:ext cx="9144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ja-JP" altLang="en-US" sz="3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第一原理計算での中心領域のエネルギー成長率</a:t>
            </a:r>
            <a:endParaRPr kumimoji="1" lang="en-US" altLang="ja-JP" sz="3200" u="sng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04EB864F-8FDA-47CC-BEAF-9957AF880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4" y="1020727"/>
            <a:ext cx="4548369" cy="2801562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88AE941-0638-41A5-9959-F6D2973F1F18}"/>
              </a:ext>
            </a:extLst>
          </p:cNvPr>
          <p:cNvSpPr txBox="1"/>
          <p:nvPr/>
        </p:nvSpPr>
        <p:spPr>
          <a:xfrm>
            <a:off x="2560689" y="1020727"/>
            <a:ext cx="1851789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" panose="02040604050505020304" pitchFamily="18" charset="0"/>
              </a:rPr>
              <a:t>Nakamura+</a:t>
            </a:r>
            <a:r>
              <a:rPr kumimoji="1" lang="ja-JP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kumimoji="1" lang="en-US" altLang="ja-JP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" panose="02040604050505020304" pitchFamily="18" charset="0"/>
              </a:rPr>
              <a:t>2014</a:t>
            </a:r>
            <a:endParaRPr kumimoji="1" lang="ja-JP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Century" panose="020406040505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AB74A81E-D6D6-4643-82D5-AB4EDA714025}"/>
                  </a:ext>
                </a:extLst>
              </p:cNvPr>
              <p:cNvSpPr txBox="1"/>
              <p:nvPr/>
            </p:nvSpPr>
            <p:spPr>
              <a:xfrm flipH="1">
                <a:off x="4162914" y="4326697"/>
                <a:ext cx="4990857" cy="14048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400" dirty="0">
                    <a:solidFill>
                      <a:srgbClr val="FF0066"/>
                    </a:solidFill>
                    <a:latin typeface="+mn-ea"/>
                  </a:rPr>
                  <a:t>Most of all simulation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b="0" i="1" dirty="0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dirty="0" smtClean="0">
                              <a:solidFill>
                                <a:srgbClr val="FF0066"/>
                              </a:solidFill>
                              <a:latin typeface="+mn-ea"/>
                            </a:rPr>
                            <m:t>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3200" b="0" i="0" dirty="0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grow</m:t>
                          </m:r>
                        </m:sub>
                      </m:sSub>
                      <m:r>
                        <a:rPr kumimoji="1" lang="en-US" altLang="ja-JP" sz="3200" i="1" dirty="0" smtClean="0">
                          <a:solidFill>
                            <a:srgbClr val="FF0066"/>
                          </a:solidFill>
                          <a:latin typeface="+mn-ea"/>
                        </a:rPr>
                        <m:t>≳</m:t>
                      </m:r>
                      <m:r>
                        <a:rPr kumimoji="1" lang="en-US" altLang="ja-JP" sz="3200" b="0" i="1" dirty="0" smtClean="0">
                          <a:solidFill>
                            <a:srgbClr val="FF0066"/>
                          </a:solidFill>
                          <a:latin typeface="+mn-ea"/>
                        </a:rPr>
                        <m:t>1000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3200" b="0" i="1" dirty="0" smtClean="0">
                              <a:solidFill>
                                <a:srgbClr val="FF0066"/>
                              </a:solidFill>
                              <a:latin typeface="+mn-ea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ja-JP" sz="3200" b="0" i="0" dirty="0" smtClean="0">
                              <a:solidFill>
                                <a:srgbClr val="FF0066"/>
                              </a:solidFill>
                              <a:latin typeface="+mn-ea"/>
                            </a:rPr>
                            <m:t>ms</m:t>
                          </m:r>
                        </m:e>
                      </m:d>
                    </m:oMath>
                  </m:oMathPara>
                </a14:m>
                <a:endParaRPr kumimoji="1" lang="en-US" altLang="ja-JP" sz="3200" b="0" dirty="0">
                  <a:solidFill>
                    <a:srgbClr val="FF0066"/>
                  </a:solidFill>
                  <a:latin typeface="+mn-ea"/>
                </a:endParaRPr>
              </a:p>
              <a:p>
                <a:pPr algn="ctr"/>
                <a:r>
                  <a:rPr kumimoji="1" lang="en-US" altLang="ja-JP" sz="2400" dirty="0">
                    <a:solidFill>
                      <a:srgbClr val="FF0066"/>
                    </a:solidFill>
                    <a:latin typeface="+mn-ea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dirty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400" dirty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grow</m:t>
                        </m:r>
                      </m:sub>
                    </m:sSub>
                    <m:r>
                      <a:rPr kumimoji="1" lang="en-US" altLang="ja-JP" sz="2400" i="1" dirty="0">
                        <a:solidFill>
                          <a:srgbClr val="FF006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sz="2400" dirty="0">
                    <a:solidFill>
                      <a:srgbClr val="FF0066"/>
                    </a:solidFill>
                    <a:latin typeface="+mn-ea"/>
                  </a:rPr>
                  <a:t>: timescale up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b="0" i="1" dirty="0" smtClean="0">
                            <a:solidFill>
                              <a:srgbClr val="FF0066"/>
                            </a:solidFill>
                            <a:latin typeface="+mn-ea"/>
                          </a:rPr>
                        </m:ctrlPr>
                      </m:sSupPr>
                      <m:e>
                        <m:r>
                          <a:rPr kumimoji="1" lang="en-US" altLang="ja-JP" sz="2400" i="1" dirty="0">
                            <a:solidFill>
                              <a:srgbClr val="FF0066"/>
                            </a:solidFill>
                            <a:latin typeface="+mn-ea"/>
                          </a:rPr>
                          <m:t>10</m:t>
                        </m:r>
                      </m:e>
                      <m:sup>
                        <m:r>
                          <a:rPr kumimoji="1" lang="en-US" altLang="ja-JP" sz="2400" b="0" i="1" dirty="0" smtClean="0">
                            <a:solidFill>
                              <a:srgbClr val="FF0066"/>
                            </a:solidFill>
                            <a:latin typeface="+mn-ea"/>
                          </a:rPr>
                          <m:t>51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kumimoji="1" lang="en-US" altLang="ja-JP" sz="2400" i="1" dirty="0">
                            <a:solidFill>
                              <a:srgbClr val="FF0066"/>
                            </a:solidFill>
                            <a:latin typeface="+mn-ea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ja-JP" sz="2400" b="0" i="0" dirty="0" smtClean="0">
                            <a:solidFill>
                              <a:srgbClr val="FF0066"/>
                            </a:solidFill>
                            <a:latin typeface="+mn-ea"/>
                          </a:rPr>
                          <m:t>erg</m:t>
                        </m:r>
                      </m:e>
                    </m:d>
                  </m:oMath>
                </a14:m>
                <a:r>
                  <a:rPr kumimoji="1" lang="en-US" altLang="ja-JP" sz="2400" dirty="0">
                    <a:solidFill>
                      <a:srgbClr val="FF0066"/>
                    </a:solidFill>
                    <a:latin typeface="+mn-ea"/>
                  </a:rPr>
                  <a:t>)</a:t>
                </a:r>
              </a:p>
            </p:txBody>
          </p:sp>
        </mc:Choice>
        <mc:Fallback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AB74A81E-D6D6-4643-82D5-AB4EDA714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162914" y="4326697"/>
                <a:ext cx="4990857" cy="1404808"/>
              </a:xfrm>
              <a:prstGeom prst="rect">
                <a:avLst/>
              </a:prstGeom>
              <a:blipFill>
                <a:blip r:embed="rId4"/>
                <a:stretch>
                  <a:fillRect l="-244" t="-3478" r="-122" b="-78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図 16">
            <a:extLst>
              <a:ext uri="{FF2B5EF4-FFF2-40B4-BE49-F238E27FC236}">
                <a16:creationId xmlns:a16="http://schemas.microsoft.com/office/drawing/2014/main" id="{275368DD-D876-4A58-B85F-AB4A1E4778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917" y="4139938"/>
            <a:ext cx="3606040" cy="2447964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2263684-76A0-48C3-9BCF-8B6498965A74}"/>
              </a:ext>
            </a:extLst>
          </p:cNvPr>
          <p:cNvSpPr txBox="1"/>
          <p:nvPr/>
        </p:nvSpPr>
        <p:spPr>
          <a:xfrm>
            <a:off x="43324" y="6418625"/>
            <a:ext cx="1560042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" panose="02040604050505020304" pitchFamily="18" charset="0"/>
              </a:rPr>
              <a:t>Nomoto</a:t>
            </a:r>
            <a:r>
              <a:rPr kumimoji="1" lang="en-US" altLang="ja-JP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" panose="02040604050505020304" pitchFamily="18" charset="0"/>
              </a:rPr>
              <a:t>+</a:t>
            </a:r>
            <a:r>
              <a:rPr kumimoji="1" lang="ja-JP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kumimoji="1" lang="en-US" altLang="ja-JP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" panose="02040604050505020304" pitchFamily="18" charset="0"/>
              </a:rPr>
              <a:t>2013</a:t>
            </a:r>
            <a:endParaRPr kumimoji="1" lang="ja-JP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Century" panose="02040604050505020304" pitchFamily="18" charset="0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65166BE7-C7F8-47D0-A059-4AFE1A55E4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4937" y="1108543"/>
            <a:ext cx="3708791" cy="2946323"/>
          </a:xfrm>
          <a:prstGeom prst="rect">
            <a:avLst/>
          </a:prstGeom>
        </p:spPr>
      </p:pic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BBDB5BE4-3DAB-4B43-8057-84B016F7773F}"/>
              </a:ext>
            </a:extLst>
          </p:cNvPr>
          <p:cNvSpPr/>
          <p:nvPr/>
        </p:nvSpPr>
        <p:spPr>
          <a:xfrm>
            <a:off x="7466556" y="1344752"/>
            <a:ext cx="901337" cy="2642150"/>
          </a:xfrm>
          <a:prstGeom prst="roundRect">
            <a:avLst>
              <a:gd name="adj" fmla="val 9160"/>
            </a:avLst>
          </a:prstGeom>
          <a:noFill/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43729AA3-2ABD-4F13-ADA9-6864DA617883}"/>
              </a:ext>
            </a:extLst>
          </p:cNvPr>
          <p:cNvCxnSpPr>
            <a:cxnSpLocks/>
            <a:stCxn id="22" idx="2"/>
          </p:cNvCxnSpPr>
          <p:nvPr/>
        </p:nvCxnSpPr>
        <p:spPr>
          <a:xfrm>
            <a:off x="7917225" y="3986902"/>
            <a:ext cx="0" cy="339795"/>
          </a:xfrm>
          <a:prstGeom prst="straightConnector1">
            <a:avLst/>
          </a:prstGeom>
          <a:ln w="19050">
            <a:solidFill>
              <a:srgbClr val="FF006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AE64C6AF-08EF-4448-BCE6-CC58406EBFDB}"/>
              </a:ext>
            </a:extLst>
          </p:cNvPr>
          <p:cNvSpPr/>
          <p:nvPr/>
        </p:nvSpPr>
        <p:spPr>
          <a:xfrm>
            <a:off x="7640244" y="910429"/>
            <a:ext cx="1455298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err="1">
                <a:latin typeface="Century" panose="02040604050505020304" pitchFamily="18" charset="0"/>
              </a:rPr>
              <a:t>Suwa</a:t>
            </a:r>
            <a:r>
              <a:rPr kumimoji="1" lang="en-US" altLang="ja-JP" sz="1600" dirty="0">
                <a:latin typeface="Century" panose="02040604050505020304" pitchFamily="18" charset="0"/>
              </a:rPr>
              <a:t>+ 2017</a:t>
            </a:r>
            <a:endParaRPr kumimoji="1" lang="ja-JP" altLang="en-US" sz="16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4075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37B8629-6FE2-4FCD-A2BA-FC966E895F92}"/>
              </a:ext>
            </a:extLst>
          </p:cNvPr>
          <p:cNvSpPr/>
          <p:nvPr/>
        </p:nvSpPr>
        <p:spPr>
          <a:xfrm>
            <a:off x="39189" y="200407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3200" u="sng" dirty="0">
                <a:solidFill>
                  <a:schemeClr val="tx1"/>
                </a:solidFill>
                <a:latin typeface="+mn-ea"/>
              </a:rPr>
              <a:t>結果：</a:t>
            </a:r>
            <a:r>
              <a:rPr kumimoji="1" lang="en-US" altLang="ja-JP" sz="3200" u="sng" dirty="0">
                <a:solidFill>
                  <a:schemeClr val="tx1"/>
                </a:solidFill>
                <a:latin typeface="+mn-ea"/>
              </a:rPr>
              <a:t>low-metal star</a:t>
            </a:r>
            <a:r>
              <a:rPr kumimoji="1" lang="ja-JP" altLang="en-US" sz="3200" u="sng" dirty="0">
                <a:solidFill>
                  <a:schemeClr val="tx1"/>
                </a:solidFill>
                <a:latin typeface="+mn-ea"/>
              </a:rPr>
              <a:t>の観測との比較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A564AAE-8F17-492A-9B87-28B6D6947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96" y="2200415"/>
            <a:ext cx="7450135" cy="450461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66853DB-0CA8-45DC-B6FC-E2E37C445E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1" t="18620" r="53524" b="33865"/>
          <a:stretch/>
        </p:blipFill>
        <p:spPr>
          <a:xfrm>
            <a:off x="5918562" y="796834"/>
            <a:ext cx="2995806" cy="19865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DF57EBD-DDC1-40E0-AA89-9496E47C70C9}"/>
              </a:ext>
            </a:extLst>
          </p:cNvPr>
          <p:cNvSpPr/>
          <p:nvPr/>
        </p:nvSpPr>
        <p:spPr>
          <a:xfrm>
            <a:off x="4050575" y="785182"/>
            <a:ext cx="1867987" cy="4180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Kobayashi+ 2006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5980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37B8629-6FE2-4FCD-A2BA-FC966E895F92}"/>
              </a:ext>
            </a:extLst>
          </p:cNvPr>
          <p:cNvSpPr/>
          <p:nvPr/>
        </p:nvSpPr>
        <p:spPr>
          <a:xfrm>
            <a:off x="39189" y="200407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3200" u="sng" dirty="0">
                <a:solidFill>
                  <a:schemeClr val="tx1"/>
                </a:solidFill>
                <a:latin typeface="+mn-ea"/>
              </a:rPr>
              <a:t>結果：</a:t>
            </a:r>
            <a:r>
              <a:rPr kumimoji="1" lang="en-US" altLang="ja-JP" sz="3200" u="sng" dirty="0">
                <a:solidFill>
                  <a:schemeClr val="tx1"/>
                </a:solidFill>
                <a:latin typeface="+mn-ea"/>
              </a:rPr>
              <a:t>low-metal star</a:t>
            </a:r>
            <a:r>
              <a:rPr kumimoji="1" lang="ja-JP" altLang="en-US" sz="3200" u="sng" dirty="0">
                <a:solidFill>
                  <a:schemeClr val="tx1"/>
                </a:solidFill>
                <a:latin typeface="+mn-ea"/>
              </a:rPr>
              <a:t>の観測との比較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C5746D8-8107-41E9-A8ED-2FB248124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1" y="2351314"/>
            <a:ext cx="7354308" cy="4446675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D38BFFC-42D4-4089-9ED7-676A017985A3}"/>
              </a:ext>
            </a:extLst>
          </p:cNvPr>
          <p:cNvSpPr/>
          <p:nvPr/>
        </p:nvSpPr>
        <p:spPr>
          <a:xfrm>
            <a:off x="3925778" y="815494"/>
            <a:ext cx="1867987" cy="4180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Kobayashi+ 2006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8D522DEA-91A0-47E7-9B89-BF247CDFC7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72" t="18620" r="12143" b="33865"/>
          <a:stretch/>
        </p:blipFill>
        <p:spPr>
          <a:xfrm>
            <a:off x="5793765" y="813088"/>
            <a:ext cx="3042873" cy="20177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966111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>
            <a:extLst>
              <a:ext uri="{FF2B5EF4-FFF2-40B4-BE49-F238E27FC236}">
                <a16:creationId xmlns:a16="http://schemas.microsoft.com/office/drawing/2014/main" id="{11A01AE9-0644-4FCD-9D4B-B52DCFACE3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41" y="3423433"/>
            <a:ext cx="5722854" cy="3460538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22F74800-2905-4CB0-BD67-F82BB95127AC}"/>
              </a:ext>
            </a:extLst>
          </p:cNvPr>
          <p:cNvSpPr/>
          <p:nvPr/>
        </p:nvSpPr>
        <p:spPr>
          <a:xfrm>
            <a:off x="0" y="226600"/>
            <a:ext cx="9165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3200" u="sng" dirty="0">
                <a:latin typeface="游ゴシック" panose="020B0400000000000000" pitchFamily="50" charset="-128"/>
              </a:rPr>
              <a:t>今後の研究</a:t>
            </a:r>
            <a:r>
              <a:rPr kumimoji="1" lang="ja-JP" altLang="en-US" sz="3200" dirty="0">
                <a:latin typeface="游ゴシック" panose="020B0400000000000000" pitchFamily="50" charset="-128"/>
              </a:rPr>
              <a:t>：</a:t>
            </a:r>
            <a:r>
              <a:rPr kumimoji="1" lang="ja-JP" altLang="en-US" sz="3000" dirty="0">
                <a:latin typeface="游ゴシック" panose="020B0400000000000000" pitchFamily="50" charset="-128"/>
              </a:rPr>
              <a:t>爆発機構の更なる解明に向けて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22410697-4792-43D0-A6B2-F14C99ABA5CE}"/>
              </a:ext>
            </a:extLst>
          </p:cNvPr>
          <p:cNvSpPr txBox="1"/>
          <p:nvPr/>
        </p:nvSpPr>
        <p:spPr>
          <a:xfrm>
            <a:off x="433060" y="1082256"/>
            <a:ext cx="914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800" b="1" u="sng" dirty="0">
                <a:latin typeface="+mn-ea"/>
              </a:rPr>
              <a:t>観測</a:t>
            </a:r>
            <a:endParaRPr lang="en-US" altLang="ja-JP" sz="2800" b="1" u="sng" kern="100" dirty="0"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45" name="図 44">
            <a:extLst>
              <a:ext uri="{FF2B5EF4-FFF2-40B4-BE49-F238E27FC236}">
                <a16:creationId xmlns:a16="http://schemas.microsoft.com/office/drawing/2014/main" id="{2AEE4356-791C-4F7B-A5B9-E2CAC35905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40" t="48467" r="1403"/>
          <a:stretch/>
        </p:blipFill>
        <p:spPr>
          <a:xfrm>
            <a:off x="1347858" y="1182084"/>
            <a:ext cx="2033039" cy="1980000"/>
          </a:xfrm>
          <a:prstGeom prst="rect">
            <a:avLst/>
          </a:prstGeom>
        </p:spPr>
      </p:pic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AC470E5B-2CFF-4A72-9E82-D77395E0755E}"/>
              </a:ext>
            </a:extLst>
          </p:cNvPr>
          <p:cNvSpPr txBox="1"/>
          <p:nvPr/>
        </p:nvSpPr>
        <p:spPr>
          <a:xfrm>
            <a:off x="2133073" y="2932025"/>
            <a:ext cx="1673856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" panose="02040604050505020304" pitchFamily="18" charset="0"/>
              </a:rPr>
              <a:t>DeLaney</a:t>
            </a:r>
            <a:r>
              <a:rPr kumimoji="1" lang="en-US" altLang="ja-JP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" panose="02040604050505020304" pitchFamily="18" charset="0"/>
              </a:rPr>
              <a:t>+ 2010</a:t>
            </a:r>
            <a:endParaRPr kumimoji="1" lang="ja-JP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059614D1-9936-4CA4-B11B-7B5DFC82B2C1}"/>
              </a:ext>
            </a:extLst>
          </p:cNvPr>
          <p:cNvSpPr/>
          <p:nvPr/>
        </p:nvSpPr>
        <p:spPr>
          <a:xfrm>
            <a:off x="322976" y="1001016"/>
            <a:ext cx="8498048" cy="2269563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加算記号 51">
            <a:extLst>
              <a:ext uri="{FF2B5EF4-FFF2-40B4-BE49-F238E27FC236}">
                <a16:creationId xmlns:a16="http://schemas.microsoft.com/office/drawing/2014/main" id="{67365180-D0E7-4111-812F-C934F93CE361}"/>
              </a:ext>
            </a:extLst>
          </p:cNvPr>
          <p:cNvSpPr/>
          <p:nvPr/>
        </p:nvSpPr>
        <p:spPr>
          <a:xfrm>
            <a:off x="4051773" y="3098434"/>
            <a:ext cx="720000" cy="720000"/>
          </a:xfrm>
          <a:prstGeom prst="mathPlus">
            <a:avLst>
              <a:gd name="adj1" fmla="val 16676"/>
            </a:avLst>
          </a:prstGeom>
          <a:ln w="31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5B3D356C-9758-41A9-B630-1A903DFB56E0}"/>
              </a:ext>
            </a:extLst>
          </p:cNvPr>
          <p:cNvSpPr txBox="1"/>
          <p:nvPr/>
        </p:nvSpPr>
        <p:spPr>
          <a:xfrm>
            <a:off x="6364564" y="1180267"/>
            <a:ext cx="2492990" cy="1548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超新星残骸</a:t>
            </a:r>
            <a:endParaRPr kumimoji="1" lang="en-US" altLang="ja-JP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kumimoji="1"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Cassiopeia A</a:t>
            </a:r>
            <a:r>
              <a:rPr kumimoji="1" lang="ja-JP" alt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での</a:t>
            </a:r>
            <a:endParaRPr kumimoji="1" lang="en-US" altLang="ja-JP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kumimoji="1"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金属元素の</a:t>
            </a:r>
            <a:endParaRPr kumimoji="1" lang="en-US" altLang="ja-JP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非球対称</a:t>
            </a:r>
            <a:r>
              <a:rPr kumimoji="1"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な空間分布</a:t>
            </a:r>
            <a:endParaRPr kumimoji="1" lang="en-US" altLang="ja-JP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6" name="矢印: 右 55">
            <a:extLst>
              <a:ext uri="{FF2B5EF4-FFF2-40B4-BE49-F238E27FC236}">
                <a16:creationId xmlns:a16="http://schemas.microsoft.com/office/drawing/2014/main" id="{8A950B04-1539-472C-8959-F404B3FFEDCD}"/>
              </a:ext>
            </a:extLst>
          </p:cNvPr>
          <p:cNvSpPr/>
          <p:nvPr/>
        </p:nvSpPr>
        <p:spPr>
          <a:xfrm>
            <a:off x="5434759" y="4684298"/>
            <a:ext cx="888274" cy="676816"/>
          </a:xfrm>
          <a:prstGeom prst="rightArrow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3B3F836C-C097-4891-B7E1-67068370CF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4" t="22979" r="50769" b="8954"/>
          <a:stretch/>
        </p:blipFill>
        <p:spPr>
          <a:xfrm>
            <a:off x="4237682" y="1155955"/>
            <a:ext cx="2033039" cy="2002845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F8ED8F6-FB11-4FB6-A4CF-4360E6BBB862}"/>
              </a:ext>
            </a:extLst>
          </p:cNvPr>
          <p:cNvSpPr txBox="1"/>
          <p:nvPr/>
        </p:nvSpPr>
        <p:spPr>
          <a:xfrm>
            <a:off x="4585864" y="2908082"/>
            <a:ext cx="2013693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" panose="02040604050505020304" pitchFamily="18" charset="0"/>
              </a:rPr>
              <a:t>Grefenstette</a:t>
            </a:r>
            <a:r>
              <a:rPr kumimoji="1" lang="en-US" altLang="ja-JP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" panose="02040604050505020304" pitchFamily="18" charset="0"/>
              </a:rPr>
              <a:t>+ 2014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5BC5C12-A3B9-48B9-BBAF-10DA1C57CC15}"/>
              </a:ext>
            </a:extLst>
          </p:cNvPr>
          <p:cNvSpPr txBox="1"/>
          <p:nvPr/>
        </p:nvSpPr>
        <p:spPr>
          <a:xfrm>
            <a:off x="6441508" y="4250866"/>
            <a:ext cx="2339102" cy="14957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2800" b="1" u="sng" dirty="0"/>
              <a:t>今後の研究</a:t>
            </a:r>
            <a:r>
              <a:rPr kumimoji="1" lang="ja-JP" altLang="en-US" sz="2800" b="1" dirty="0"/>
              <a:t>　</a:t>
            </a:r>
            <a:endParaRPr kumimoji="1" lang="en-US" altLang="ja-JP" sz="2800" b="1" dirty="0"/>
          </a:p>
          <a:p>
            <a:pPr>
              <a:lnSpc>
                <a:spcPct val="120000"/>
              </a:lnSpc>
            </a:pPr>
            <a:r>
              <a:rPr kumimoji="1" lang="en-US" altLang="ja-JP" sz="2400" b="1" dirty="0"/>
              <a:t>-</a:t>
            </a:r>
            <a:r>
              <a:rPr kumimoji="1" lang="ja-JP" altLang="en-US" sz="2400" b="1" dirty="0"/>
              <a:t>多次元計算</a:t>
            </a:r>
            <a:endParaRPr kumimoji="1" lang="en-US" altLang="ja-JP" sz="2400" b="1" dirty="0"/>
          </a:p>
          <a:p>
            <a:pPr>
              <a:lnSpc>
                <a:spcPct val="120000"/>
              </a:lnSpc>
            </a:pPr>
            <a:r>
              <a:rPr kumimoji="1" lang="en-US" altLang="ja-JP" sz="2400" b="1" dirty="0"/>
              <a:t>-</a:t>
            </a:r>
            <a:r>
              <a:rPr kumimoji="1" lang="ja-JP" altLang="en-US" sz="2400" b="1" dirty="0"/>
              <a:t>形状への制限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7AB85CBE-E864-414B-A00E-A8B69396CE75}"/>
                  </a:ext>
                </a:extLst>
              </p:cNvPr>
              <p:cNvSpPr txBox="1"/>
              <p:nvPr/>
            </p:nvSpPr>
            <p:spPr>
              <a:xfrm>
                <a:off x="2013521" y="3759311"/>
                <a:ext cx="3586816" cy="6689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1</a:t>
                </a:r>
                <a:r>
                  <a:rPr kumimoji="1" lang="ja-JP" altLang="en-US" dirty="0"/>
                  <a:t>次元流体で</a:t>
                </a:r>
                <a:endParaRPr kumimoji="1" lang="en-US" altLang="ja-JP" dirty="0"/>
              </a:p>
              <a:p>
                <a14:m>
                  <m:oMath xmlns:m="http://schemas.openxmlformats.org/officeDocument/2006/math">
                    <m:r>
                      <a:rPr kumimoji="1"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𝑔𝑟𝑜𝑤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/>
                  <a:t>に対応した密度分布の変化</a:t>
                </a: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7AB85CBE-E864-414B-A00E-A8B69396C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521" y="3759311"/>
                <a:ext cx="3586816" cy="668901"/>
              </a:xfrm>
              <a:prstGeom prst="rect">
                <a:avLst/>
              </a:prstGeom>
              <a:blipFill>
                <a:blip r:embed="rId6"/>
                <a:stretch>
                  <a:fillRect l="-1358" t="-5505" r="-1019" b="-128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78286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D348380-5DE2-4222-963A-2E4A4432DF8E}"/>
              </a:ext>
            </a:extLst>
          </p:cNvPr>
          <p:cNvSpPr/>
          <p:nvPr/>
        </p:nvSpPr>
        <p:spPr>
          <a:xfrm>
            <a:off x="0" y="0"/>
            <a:ext cx="9144000" cy="901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kumimoji="1" lang="ja-JP" altLang="en-US" sz="4000" u="sng" dirty="0">
                <a:solidFill>
                  <a:schemeClr val="tx1"/>
                </a:solidFill>
                <a:latin typeface="+mn-ea"/>
              </a:rPr>
              <a:t>本研究のまとめ</a:t>
            </a:r>
            <a:endParaRPr kumimoji="1" lang="ja-JP" altLang="en-US" sz="3200" u="sng" dirty="0">
              <a:solidFill>
                <a:schemeClr val="tx1"/>
              </a:solidFill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DB2AC831-BDC3-4225-A37A-7960D70E2238}"/>
                  </a:ext>
                </a:extLst>
              </p:cNvPr>
              <p:cNvSpPr/>
              <p:nvPr/>
            </p:nvSpPr>
            <p:spPr>
              <a:xfrm>
                <a:off x="0" y="1571655"/>
                <a:ext cx="9144000" cy="9948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ja-JP" altLang="en-US" sz="2800" dirty="0">
                    <a:solidFill>
                      <a:prstClr val="black"/>
                    </a:solidFill>
                    <a:latin typeface="+mn-ea"/>
                    <a:cs typeface="Times New Roman" panose="02020603050405020304" pitchFamily="18" charset="0"/>
                  </a:rPr>
                  <a:t>１次元の流体・元素合成計算</a:t>
                </a:r>
                <a:endParaRPr lang="en-US" altLang="ja-JP" sz="2800" dirty="0">
                  <a:solidFill>
                    <a:prstClr val="black"/>
                  </a:solidFill>
                  <a:latin typeface="+mn-ea"/>
                  <a:cs typeface="Times New Roman" panose="02020603050405020304" pitchFamily="18" charset="0"/>
                </a:endParaRPr>
              </a:p>
              <a:p>
                <a:pPr lvl="0"/>
                <a:r>
                  <a:rPr kumimoji="1" lang="ja-JP" altLang="en-US" sz="2800" dirty="0">
                    <a:latin typeface="+mn-ea"/>
                  </a:rPr>
                  <a:t>中心エネルギー</a:t>
                </a:r>
                <a14:m>
                  <m:oMath xmlns:m="http://schemas.openxmlformats.org/officeDocument/2006/math">
                    <m:r>
                      <a:rPr kumimoji="1" lang="ja-JP" alt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altLang="ja-JP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ja-JP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51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ja-JP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ja-JP" sz="2800" b="0" i="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erg</m:t>
                        </m:r>
                      </m:e>
                    </m:d>
                    <m:r>
                      <a:rPr lang="en-US" altLang="ja-JP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2800" dirty="0" err="1">
                    <a:solidFill>
                      <a:prstClr val="black"/>
                    </a:solidFill>
                    <a:latin typeface="+mn-ea"/>
                  </a:rPr>
                  <a:t>までの</a:t>
                </a:r>
                <a:r>
                  <a:rPr lang="ja-JP" altLang="en-US" sz="2800" dirty="0" err="1">
                    <a:solidFill>
                      <a:prstClr val="black"/>
                    </a:solidFill>
                    <a:latin typeface="+mn-ea"/>
                    <a:cs typeface="Times New Roman" panose="02020603050405020304" pitchFamily="18" charset="0"/>
                  </a:rPr>
                  <a:t>成</a:t>
                </a:r>
                <a:r>
                  <a:rPr lang="ja-JP" altLang="en-US" sz="2800" dirty="0">
                    <a:solidFill>
                      <a:prstClr val="black"/>
                    </a:solidFill>
                    <a:latin typeface="+mn-ea"/>
                    <a:cs typeface="Times New Roman" panose="02020603050405020304" pitchFamily="18" charset="0"/>
                  </a:rPr>
                  <a:t>長時間</a:t>
                </a:r>
                <a14:m>
                  <m:oMath xmlns:m="http://schemas.openxmlformats.org/officeDocument/2006/math">
                    <m:r>
                      <a:rPr lang="en-US" altLang="ja-JP" sz="28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ja-JP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𝑔𝑟𝑜𝑤</m:t>
                        </m:r>
                      </m:sub>
                    </m:sSub>
                  </m:oMath>
                </a14:m>
                <a:r>
                  <a:rPr lang="en-US" altLang="ja-JP" sz="2800" dirty="0">
                    <a:solidFill>
                      <a:prstClr val="black"/>
                    </a:solidFill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sz="2800" dirty="0">
                    <a:solidFill>
                      <a:prstClr val="black"/>
                    </a:solidFill>
                    <a:latin typeface="+mn-ea"/>
                    <a:cs typeface="Times New Roman" panose="02020603050405020304" pitchFamily="18" charset="0"/>
                  </a:rPr>
                  <a:t>を設定</a:t>
                </a:r>
                <a:endParaRPr lang="en-US" altLang="ja-JP" sz="2800" dirty="0">
                  <a:solidFill>
                    <a:prstClr val="black"/>
                  </a:solidFill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DB2AC831-BDC3-4225-A37A-7960D70E22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71655"/>
                <a:ext cx="9144000" cy="994888"/>
              </a:xfrm>
              <a:prstGeom prst="rect">
                <a:avLst/>
              </a:prstGeom>
              <a:blipFill>
                <a:blip r:embed="rId2"/>
                <a:stretch>
                  <a:fillRect l="-1333" t="-6135" b="-147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03AE1C4B-3FA5-44DA-9C3C-C22CB3A8F298}"/>
                  </a:ext>
                </a:extLst>
              </p:cNvPr>
              <p:cNvSpPr/>
              <p:nvPr/>
            </p:nvSpPr>
            <p:spPr>
              <a:xfrm>
                <a:off x="0" y="3146245"/>
                <a:ext cx="9144000" cy="5640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sPre>
                      <m:sPrePr>
                        <m:ctrlPr>
                          <a:rPr kumimoji="1" lang="en-US" altLang="ja-JP" sz="2800" i="1" dirty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kumimoji="1" lang="en-US" altLang="ja-JP" sz="2800" b="0" i="0" dirty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kumimoji="1" lang="en-US" altLang="ja-JP" sz="2800" b="0" i="0" dirty="0">
                            <a:latin typeface="Cambria Math" panose="02040503050406030204" pitchFamily="18" charset="0"/>
                          </a:rPr>
                          <m:t>56</m:t>
                        </m:r>
                      </m:sup>
                      <m:e>
                        <m:r>
                          <m:rPr>
                            <m:sty m:val="p"/>
                          </m:rPr>
                          <a:rPr kumimoji="1" lang="en-US" altLang="ja-JP" sz="2800" b="0" i="0" dirty="0">
                            <a:latin typeface="Cambria Math" panose="02040503050406030204" pitchFamily="18" charset="0"/>
                          </a:rPr>
                          <m:t>Ni</m:t>
                        </m:r>
                      </m:e>
                    </m:sPre>
                    <m:r>
                      <a:rPr kumimoji="1" lang="en-US" altLang="ja-JP" sz="2800" b="0" i="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sz="2800" dirty="0">
                    <a:latin typeface="+mn-ea"/>
                  </a:rPr>
                  <a:t> 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kumimoji="1" lang="en-US" altLang="ja-JP" sz="2800" i="1" dirty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kumimoji="1" lang="en-US" altLang="ja-JP" sz="2800" b="0" i="0" dirty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kumimoji="1" lang="en-US" altLang="ja-JP" sz="2800" b="0" i="0" dirty="0">
                            <a:latin typeface="Cambria Math" panose="02040503050406030204" pitchFamily="18" charset="0"/>
                          </a:rPr>
                          <m:t>44</m:t>
                        </m:r>
                      </m:sup>
                      <m:e>
                        <m:r>
                          <m:rPr>
                            <m:sty m:val="p"/>
                          </m:rPr>
                          <a:rPr kumimoji="1" lang="en-US" altLang="ja-JP" sz="2800" b="0" i="0" dirty="0">
                            <a:latin typeface="Cambria Math" panose="02040503050406030204" pitchFamily="18" charset="0"/>
                          </a:rPr>
                          <m:t>Ti</m:t>
                        </m:r>
                      </m:e>
                    </m:sPre>
                  </m:oMath>
                </a14:m>
                <a:r>
                  <a:rPr lang="ja-JP" altLang="en-US" sz="2800" dirty="0">
                    <a:solidFill>
                      <a:prstClr val="black"/>
                    </a:solidFill>
                    <a:latin typeface="+mn-ea"/>
                    <a:cs typeface="Times New Roman" panose="02020603050405020304" pitchFamily="18" charset="0"/>
                  </a:rPr>
                  <a:t> の生成量は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800" b="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ja-JP" sz="2800" b="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𝑔𝑟𝑜𝑤</m:t>
                        </m:r>
                      </m:sub>
                    </m:sSub>
                  </m:oMath>
                </a14:m>
                <a:r>
                  <a:rPr lang="en-US" altLang="ja-JP" sz="2800" dirty="0">
                    <a:solidFill>
                      <a:prstClr val="black"/>
                    </a:solidFill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sz="2800" dirty="0">
                    <a:solidFill>
                      <a:prstClr val="black"/>
                    </a:solidFill>
                    <a:latin typeface="+mn-ea"/>
                    <a:cs typeface="Times New Roman" panose="02020603050405020304" pitchFamily="18" charset="0"/>
                  </a:rPr>
                  <a:t>の長時間化と負の相関</a:t>
                </a:r>
                <a:endParaRPr lang="en-US" altLang="ja-JP" sz="2800" dirty="0">
                  <a:solidFill>
                    <a:prstClr val="black"/>
                  </a:solidFill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03AE1C4B-3FA5-44DA-9C3C-C22CB3A8F2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46245"/>
                <a:ext cx="9144000" cy="564001"/>
              </a:xfrm>
              <a:prstGeom prst="rect">
                <a:avLst/>
              </a:prstGeom>
              <a:blipFill>
                <a:blip r:embed="rId3"/>
                <a:stretch>
                  <a:fillRect t="-6452" b="-258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486C1E76-5A4B-4DF4-8D0B-30642BF67AA2}"/>
                  </a:ext>
                </a:extLst>
              </p:cNvPr>
              <p:cNvSpPr/>
              <p:nvPr/>
            </p:nvSpPr>
            <p:spPr>
              <a:xfrm>
                <a:off x="254724" y="3710246"/>
                <a:ext cx="8451671" cy="2081019"/>
              </a:xfrm>
              <a:prstGeom prst="rect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ja-JP" altLang="en-US" sz="2800" dirty="0">
                    <a:solidFill>
                      <a:prstClr val="black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600" b="1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3600" b="1" i="1" dirty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  <m:sub>
                        <m:r>
                          <a:rPr lang="en-US" altLang="ja-JP" sz="3600" b="1" i="1" dirty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𝒈𝒓𝒐𝒘</m:t>
                        </m:r>
                      </m:sub>
                    </m:sSub>
                    <m:r>
                      <a:rPr lang="en-US" altLang="ja-JP" sz="3600" b="1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≥</m:t>
                    </m:r>
                    <m:r>
                      <a:rPr lang="en-US" altLang="ja-JP" sz="3600" b="1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altLang="ja-JP" sz="3600" b="1" i="1" dirty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ja-JP" sz="3600" b="1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3600" b="1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3600" b="1" i="0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𝐦𝐬</m:t>
                        </m:r>
                      </m:e>
                    </m:d>
                    <m:r>
                      <a:rPr lang="en-US" altLang="ja-JP" sz="3600" b="1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dirty="0">
                    <a:solidFill>
                      <a:prstClr val="black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の</a:t>
                </a:r>
                <a:r>
                  <a:rPr lang="ja-JP" altLang="en-US" sz="3600" b="1" dirty="0">
                    <a:solidFill>
                      <a:srgbClr val="FF0000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長時間爆発</a:t>
                </a:r>
                <a:r>
                  <a:rPr lang="ja-JP" altLang="en-US" sz="2800" dirty="0">
                    <a:solidFill>
                      <a:prstClr val="black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は</a:t>
                </a:r>
                <a:r>
                  <a:rPr lang="en-US" altLang="ja-JP" sz="2800" dirty="0">
                    <a:solidFill>
                      <a:prstClr val="black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,</a:t>
                </a:r>
              </a:p>
              <a:p>
                <a:pPr lvl="1">
                  <a:lnSpc>
                    <a:spcPct val="130000"/>
                  </a:lnSpc>
                </a:pPr>
                <a:r>
                  <a:rPr lang="ja-JP" altLang="en-US" sz="2800" dirty="0">
                    <a:solidFill>
                      <a:prstClr val="black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球対称</a:t>
                </a:r>
                <a:r>
                  <a:rPr lang="en-US" altLang="ja-JP" sz="2800" dirty="0">
                    <a:solidFill>
                      <a:prstClr val="black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1</a:t>
                </a:r>
                <a:r>
                  <a:rPr lang="ja-JP" altLang="en-US" sz="2800" dirty="0">
                    <a:solidFill>
                      <a:prstClr val="black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次元計算の範囲では</a:t>
                </a:r>
                <a:endParaRPr lang="en-US" altLang="ja-JP" sz="2800" dirty="0">
                  <a:solidFill>
                    <a:prstClr val="black"/>
                  </a:solidFill>
                  <a:effectLst/>
                  <a:latin typeface="+mn-ea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30000"/>
                  </a:lnSpc>
                </a:pPr>
                <a:r>
                  <a:rPr lang="ja-JP" altLang="en-US" sz="3200" b="1" dirty="0">
                    <a:solidFill>
                      <a:srgbClr val="FF0000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観測されている超新星爆発の再現が困難</a:t>
                </a:r>
                <a:endParaRPr lang="ja-JP" altLang="en-US" sz="4000" b="1" dirty="0">
                  <a:solidFill>
                    <a:srgbClr val="FF0000"/>
                  </a:solidFill>
                  <a:effectLst/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486C1E76-5A4B-4DF4-8D0B-30642BF67A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24" y="3710246"/>
                <a:ext cx="8451671" cy="2081019"/>
              </a:xfrm>
              <a:prstGeom prst="rect">
                <a:avLst/>
              </a:prstGeom>
              <a:blipFill>
                <a:blip r:embed="rId4"/>
                <a:stretch>
                  <a:fillRect l="-1441" b="-6414"/>
                </a:stretch>
              </a:blipFill>
              <a:ln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DAC5E60B-9DE1-4064-A374-BD215F6F4FC2}"/>
              </a:ext>
            </a:extLst>
          </p:cNvPr>
          <p:cNvSpPr/>
          <p:nvPr/>
        </p:nvSpPr>
        <p:spPr>
          <a:xfrm>
            <a:off x="143693" y="993916"/>
            <a:ext cx="1502229" cy="57476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kumimoji="1" lang="ja-JP" altLang="en-US" sz="2800" b="1" dirty="0">
                <a:latin typeface="+mn-ea"/>
              </a:rPr>
              <a:t>本研究</a:t>
            </a: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786810FC-C3BC-4DE8-BAC9-ED479C2F3FB1}"/>
              </a:ext>
            </a:extLst>
          </p:cNvPr>
          <p:cNvSpPr/>
          <p:nvPr/>
        </p:nvSpPr>
        <p:spPr>
          <a:xfrm>
            <a:off x="143693" y="2580933"/>
            <a:ext cx="1502229" cy="57476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kumimoji="1" lang="ja-JP" altLang="en-US" sz="2800" b="1" dirty="0">
                <a:latin typeface="+mn-ea"/>
              </a:rPr>
              <a:t>結論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3EA193C-3CBC-4F7E-BE3B-1574322B477B}"/>
              </a:ext>
            </a:extLst>
          </p:cNvPr>
          <p:cNvSpPr/>
          <p:nvPr/>
        </p:nvSpPr>
        <p:spPr>
          <a:xfrm>
            <a:off x="1645920" y="6121905"/>
            <a:ext cx="7498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2800" dirty="0"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多次元計算</a:t>
            </a:r>
            <a:endParaRPr lang="en-US" altLang="ja-JP" sz="2800" dirty="0">
              <a:solidFill>
                <a:prstClr val="black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1D5CBB15-67FB-42CA-8419-2B4895E8CF82}"/>
              </a:ext>
            </a:extLst>
          </p:cNvPr>
          <p:cNvSpPr/>
          <p:nvPr/>
        </p:nvSpPr>
        <p:spPr>
          <a:xfrm>
            <a:off x="143691" y="6076515"/>
            <a:ext cx="1502229" cy="57476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kumimoji="1" lang="ja-JP" altLang="en-US" sz="2800" b="1" dirty="0">
                <a:latin typeface="+mn-ea"/>
              </a:rPr>
              <a:t>課題</a:t>
            </a:r>
          </a:p>
        </p:txBody>
      </p:sp>
    </p:spTree>
    <p:extLst>
      <p:ext uri="{BB962C8B-B14F-4D97-AF65-F5344CB8AC3E}">
        <p14:creationId xmlns:p14="http://schemas.microsoft.com/office/powerpoint/2010/main" val="17104043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E3A7BBE-B184-4E56-BD71-E013BC13FAAD}"/>
              </a:ext>
            </a:extLst>
          </p:cNvPr>
          <p:cNvSpPr/>
          <p:nvPr/>
        </p:nvSpPr>
        <p:spPr>
          <a:xfrm>
            <a:off x="0" y="226600"/>
            <a:ext cx="9165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1" lang="en-US" altLang="ja-JP" sz="3200" u="sng" dirty="0">
                <a:solidFill>
                  <a:prstClr val="black"/>
                </a:solidFill>
                <a:latin typeface="游ゴシック" panose="020B0400000000000000" pitchFamily="50" charset="-128"/>
              </a:rPr>
              <a:t>Current</a:t>
            </a:r>
            <a:r>
              <a:rPr kumimoji="1" lang="ja-JP" altLang="en-US" sz="3200" u="sng" dirty="0">
                <a:solidFill>
                  <a:prstClr val="black"/>
                </a:solidFill>
                <a:latin typeface="游ゴシック" panose="020B0400000000000000" pitchFamily="50" charset="-128"/>
              </a:rPr>
              <a:t> </a:t>
            </a:r>
            <a:r>
              <a:rPr kumimoji="1" lang="en-US" altLang="ja-JP" sz="3200" u="sng" dirty="0">
                <a:solidFill>
                  <a:prstClr val="black"/>
                </a:solidFill>
                <a:latin typeface="游ゴシック" panose="020B0400000000000000" pitchFamily="50" charset="-128"/>
              </a:rPr>
              <a:t>result</a:t>
            </a:r>
            <a:r>
              <a:rPr kumimoji="1" lang="ja-JP" altLang="en-US" sz="3200" u="sng" dirty="0">
                <a:solidFill>
                  <a:prstClr val="black"/>
                </a:solidFill>
                <a:latin typeface="游ゴシック" panose="020B0400000000000000" pitchFamily="50" charset="-128"/>
              </a:rPr>
              <a:t> </a:t>
            </a:r>
            <a:r>
              <a:rPr kumimoji="1" lang="en-US" altLang="ja-JP" sz="3200" u="sng" dirty="0">
                <a:solidFill>
                  <a:prstClr val="black"/>
                </a:solidFill>
                <a:latin typeface="游ゴシック" panose="020B0400000000000000" pitchFamily="50" charset="-128"/>
              </a:rPr>
              <a:t>of ab-initio </a:t>
            </a:r>
            <a:r>
              <a:rPr kumimoji="1" lang="en-US" altLang="ja-JP" sz="3200" u="sng" dirty="0" err="1">
                <a:solidFill>
                  <a:prstClr val="black"/>
                </a:solidFill>
                <a:latin typeface="游ゴシック" panose="020B0400000000000000" pitchFamily="50" charset="-128"/>
              </a:rPr>
              <a:t>Sumilation</a:t>
            </a:r>
            <a:endParaRPr kumimoji="1" lang="ja-JP" altLang="en-US" sz="3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585F524A-65F4-4C08-A018-EBB73D672D37}"/>
              </a:ext>
            </a:extLst>
          </p:cNvPr>
          <p:cNvSpPr/>
          <p:nvPr/>
        </p:nvSpPr>
        <p:spPr>
          <a:xfrm>
            <a:off x="8561864" y="134385"/>
            <a:ext cx="360000" cy="360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游ゴシック" panose="020B0400000000000000" pitchFamily="50" charset="-128"/>
                <a:cs typeface="+mn-cs"/>
              </a:rPr>
              <a:t>2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32CD181-5E83-45C2-B531-DF84FA0E9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19" y="1108415"/>
            <a:ext cx="4414033" cy="3506578"/>
          </a:xfrm>
          <a:prstGeom prst="rect">
            <a:avLst/>
          </a:prstGeom>
        </p:spPr>
      </p:pic>
      <p:sp>
        <p:nvSpPr>
          <p:cNvPr id="6" name="右中かっこ 5">
            <a:extLst>
              <a:ext uri="{FF2B5EF4-FFF2-40B4-BE49-F238E27FC236}">
                <a16:creationId xmlns:a16="http://schemas.microsoft.com/office/drawing/2014/main" id="{4BDB0725-DEFE-4249-857C-C85BB1020B1D}"/>
              </a:ext>
            </a:extLst>
          </p:cNvPr>
          <p:cNvSpPr/>
          <p:nvPr/>
        </p:nvSpPr>
        <p:spPr>
          <a:xfrm>
            <a:off x="4240855" y="2053785"/>
            <a:ext cx="228897" cy="2561208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19A1E6A-77CF-42B0-905C-70C63DE9F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0449" y="665982"/>
            <a:ext cx="3622233" cy="245895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65B05F0-D582-442B-AC80-7C0BC02E7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115" y="4160240"/>
            <a:ext cx="4213166" cy="2595094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43BFC08-E558-4046-958A-C56AFC4BAA1F}"/>
              </a:ext>
            </a:extLst>
          </p:cNvPr>
          <p:cNvSpPr txBox="1"/>
          <p:nvPr/>
        </p:nvSpPr>
        <p:spPr>
          <a:xfrm>
            <a:off x="5655886" y="5347593"/>
            <a:ext cx="1851789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" panose="02040604050505020304" pitchFamily="18" charset="0"/>
              </a:rPr>
              <a:t>Nakamura+</a:t>
            </a:r>
            <a:r>
              <a:rPr kumimoji="1" lang="ja-JP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kumimoji="1" lang="en-US" altLang="ja-JP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" panose="02040604050505020304" pitchFamily="18" charset="0"/>
              </a:rPr>
              <a:t>2014</a:t>
            </a:r>
            <a:endParaRPr kumimoji="1" lang="ja-JP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1967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E3A7BBE-B184-4E56-BD71-E013BC13FAAD}"/>
              </a:ext>
            </a:extLst>
          </p:cNvPr>
          <p:cNvSpPr/>
          <p:nvPr/>
        </p:nvSpPr>
        <p:spPr>
          <a:xfrm>
            <a:off x="0" y="226600"/>
            <a:ext cx="9165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1" lang="en-US" altLang="ja-JP" sz="3200" u="sng" dirty="0">
                <a:solidFill>
                  <a:prstClr val="black"/>
                </a:solidFill>
                <a:latin typeface="游ゴシック" panose="020B0400000000000000" pitchFamily="50" charset="-128"/>
              </a:rPr>
              <a:t>Current</a:t>
            </a:r>
            <a:r>
              <a:rPr kumimoji="1" lang="ja-JP" altLang="en-US" sz="3200" u="sng" dirty="0">
                <a:solidFill>
                  <a:prstClr val="black"/>
                </a:solidFill>
                <a:latin typeface="游ゴシック" panose="020B0400000000000000" pitchFamily="50" charset="-128"/>
              </a:rPr>
              <a:t> </a:t>
            </a:r>
            <a:r>
              <a:rPr kumimoji="1" lang="en-US" altLang="ja-JP" sz="3200" u="sng" dirty="0">
                <a:solidFill>
                  <a:prstClr val="black"/>
                </a:solidFill>
                <a:latin typeface="游ゴシック" panose="020B0400000000000000" pitchFamily="50" charset="-128"/>
              </a:rPr>
              <a:t>result</a:t>
            </a:r>
            <a:r>
              <a:rPr kumimoji="1" lang="ja-JP" altLang="en-US" sz="3200" u="sng" dirty="0">
                <a:solidFill>
                  <a:prstClr val="black"/>
                </a:solidFill>
                <a:latin typeface="游ゴシック" panose="020B0400000000000000" pitchFamily="50" charset="-128"/>
              </a:rPr>
              <a:t> </a:t>
            </a:r>
            <a:r>
              <a:rPr kumimoji="1" lang="en-US" altLang="ja-JP" sz="3200" u="sng" dirty="0">
                <a:solidFill>
                  <a:prstClr val="black"/>
                </a:solidFill>
                <a:latin typeface="游ゴシック" panose="020B0400000000000000" pitchFamily="50" charset="-128"/>
              </a:rPr>
              <a:t>of ab-initio </a:t>
            </a:r>
            <a:r>
              <a:rPr kumimoji="1" lang="en-US" altLang="ja-JP" sz="3200" u="sng" dirty="0" err="1">
                <a:solidFill>
                  <a:prstClr val="black"/>
                </a:solidFill>
                <a:latin typeface="游ゴシック" panose="020B0400000000000000" pitchFamily="50" charset="-128"/>
              </a:rPr>
              <a:t>Sumilation</a:t>
            </a:r>
            <a:endParaRPr kumimoji="1" lang="ja-JP" altLang="en-US" sz="3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585F524A-65F4-4C08-A018-EBB73D672D37}"/>
              </a:ext>
            </a:extLst>
          </p:cNvPr>
          <p:cNvSpPr/>
          <p:nvPr/>
        </p:nvSpPr>
        <p:spPr>
          <a:xfrm>
            <a:off x="8561864" y="134385"/>
            <a:ext cx="360000" cy="360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游ゴシック" panose="020B0400000000000000" pitchFamily="50" charset="-128"/>
                <a:cs typeface="+mn-cs"/>
              </a:rPr>
              <a:t>2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32CD181-5E83-45C2-B531-DF84FA0E9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19" y="1108415"/>
            <a:ext cx="4414033" cy="3506578"/>
          </a:xfrm>
          <a:prstGeom prst="rect">
            <a:avLst/>
          </a:prstGeom>
        </p:spPr>
      </p:pic>
      <p:sp>
        <p:nvSpPr>
          <p:cNvPr id="6" name="右中かっこ 5">
            <a:extLst>
              <a:ext uri="{FF2B5EF4-FFF2-40B4-BE49-F238E27FC236}">
                <a16:creationId xmlns:a16="http://schemas.microsoft.com/office/drawing/2014/main" id="{4BDB0725-DEFE-4249-857C-C85BB1020B1D}"/>
              </a:ext>
            </a:extLst>
          </p:cNvPr>
          <p:cNvSpPr/>
          <p:nvPr/>
        </p:nvSpPr>
        <p:spPr>
          <a:xfrm>
            <a:off x="4240855" y="2053785"/>
            <a:ext cx="228897" cy="2561208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19A1E6A-77CF-42B0-905C-70C63DE9F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0449" y="665982"/>
            <a:ext cx="3622233" cy="245895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65B05F0-D582-442B-AC80-7C0BC02E7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115" y="4160240"/>
            <a:ext cx="4213166" cy="2595094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43BFC08-E558-4046-958A-C56AFC4BAA1F}"/>
              </a:ext>
            </a:extLst>
          </p:cNvPr>
          <p:cNvSpPr txBox="1"/>
          <p:nvPr/>
        </p:nvSpPr>
        <p:spPr>
          <a:xfrm>
            <a:off x="5655886" y="5347593"/>
            <a:ext cx="1851789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" panose="02040604050505020304" pitchFamily="18" charset="0"/>
              </a:rPr>
              <a:t>Nakamura+</a:t>
            </a:r>
            <a:r>
              <a:rPr kumimoji="1" lang="ja-JP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kumimoji="1" lang="en-US" altLang="ja-JP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" panose="02040604050505020304" pitchFamily="18" charset="0"/>
              </a:rPr>
              <a:t>2014</a:t>
            </a:r>
            <a:endParaRPr kumimoji="1" lang="ja-JP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2748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16415" y="3742231"/>
            <a:ext cx="2134324" cy="9577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正方形/長方形 23"/>
              <p:cNvSpPr/>
              <p:nvPr/>
            </p:nvSpPr>
            <p:spPr>
              <a:xfrm>
                <a:off x="90959" y="3795230"/>
                <a:ext cx="6239652" cy="9351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ja-JP" dirty="0">
                    <a:latin typeface="+mn-ea"/>
                  </a:rPr>
                  <a:t>Mass flux at boundary condition </a:t>
                </a:r>
                <a14:m>
                  <m:oMath xmlns:m="http://schemas.openxmlformats.org/officeDocument/2006/math">
                    <m:r>
                      <a:rPr lang="ja-JP" alt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altLang="ja-JP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000" b="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altLang="ja-JP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altLang="ja-JP" sz="2000" b="0" i="1" dirty="0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  <m:t>𝑔𝑟𝑜𝑤</m:t>
                        </m:r>
                      </m:sub>
                    </m:sSub>
                  </m:oMath>
                </a14:m>
                <a:r>
                  <a:rPr lang="en-US" altLang="ja-JP" sz="2000" dirty="0">
                    <a:latin typeface="+mn-ea"/>
                  </a:rPr>
                  <a:t> </a:t>
                </a:r>
              </a:p>
              <a:p>
                <a:pPr marL="342900" lvl="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ja-JP" dirty="0">
                    <a:latin typeface="+mn-ea"/>
                  </a:rPr>
                  <a:t>Energy flux at boundary condition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000" b="0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en-US" altLang="ja-JP" sz="2000" i="1" dirty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altLang="ja-JP" sz="20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sz="2000" i="1" dirty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altLang="ja-JP" sz="2000" i="1" dirty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ja-JP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ja-JP" sz="2000" i="1" dirty="0">
                            <a:latin typeface="Cambria Math" panose="02040503050406030204" pitchFamily="18" charset="0"/>
                          </a:rPr>
                          <m:t>𝑔𝑟𝑜𝑤</m:t>
                        </m:r>
                      </m:sub>
                    </m:sSub>
                  </m:oMath>
                </a14:m>
                <a:r>
                  <a:rPr lang="en-US" altLang="ja-JP" sz="2000" dirty="0">
                    <a:latin typeface="+mn-ea"/>
                  </a:rPr>
                  <a:t> </a:t>
                </a:r>
              </a:p>
            </p:txBody>
          </p:sp>
        </mc:Choice>
        <mc:Fallback xmlns="">
          <p:sp>
            <p:nvSpPr>
              <p:cNvPr id="24" name="正方形/長方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59" y="3795230"/>
                <a:ext cx="6239652" cy="935128"/>
              </a:xfrm>
              <a:prstGeom prst="rect">
                <a:avLst/>
              </a:prstGeom>
              <a:blipFill>
                <a:blip r:embed="rId3"/>
                <a:stretch>
                  <a:fillRect l="-684" b="-58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テキスト ボックス 31"/>
          <p:cNvSpPr txBox="1"/>
          <p:nvPr/>
        </p:nvSpPr>
        <p:spPr>
          <a:xfrm>
            <a:off x="7392319" y="3876056"/>
            <a:ext cx="1455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+mn-ea"/>
              </a:rPr>
              <a:t>計算領域</a:t>
            </a:r>
          </a:p>
        </p:txBody>
      </p:sp>
      <p:cxnSp>
        <p:nvCxnSpPr>
          <p:cNvPr id="36" name="直線コネクタ 35"/>
          <p:cNvCxnSpPr/>
          <p:nvPr/>
        </p:nvCxnSpPr>
        <p:spPr>
          <a:xfrm>
            <a:off x="6997517" y="3695735"/>
            <a:ext cx="0" cy="1080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下矢印 36"/>
          <p:cNvSpPr/>
          <p:nvPr/>
        </p:nvSpPr>
        <p:spPr>
          <a:xfrm rot="16200000">
            <a:off x="6872198" y="4188757"/>
            <a:ext cx="341746" cy="560494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+mn-ea"/>
            </a:endParaRPr>
          </a:p>
        </p:txBody>
      </p:sp>
      <p:cxnSp>
        <p:nvCxnSpPr>
          <p:cNvPr id="38" name="直線矢印コネクタ 37"/>
          <p:cNvCxnSpPr>
            <a:cxnSpLocks/>
          </p:cNvCxnSpPr>
          <p:nvPr/>
        </p:nvCxnSpPr>
        <p:spPr>
          <a:xfrm>
            <a:off x="6762824" y="4238033"/>
            <a:ext cx="2344611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下矢印 36"/>
          <p:cNvSpPr/>
          <p:nvPr/>
        </p:nvSpPr>
        <p:spPr>
          <a:xfrm rot="16200000">
            <a:off x="6882858" y="3719950"/>
            <a:ext cx="341746" cy="560494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+mn-ea"/>
            </a:endParaRPr>
          </a:p>
        </p:txBody>
      </p:sp>
      <p:sp>
        <p:nvSpPr>
          <p:cNvPr id="41" name="四角形: 角を丸くする 40"/>
          <p:cNvSpPr/>
          <p:nvPr/>
        </p:nvSpPr>
        <p:spPr>
          <a:xfrm rot="16200000">
            <a:off x="5827626" y="3892265"/>
            <a:ext cx="1408782" cy="65596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latin typeface="+mn-ea"/>
              </a:rPr>
              <a:t>エネルギー</a:t>
            </a:r>
            <a:endParaRPr kumimoji="1" lang="en-US" altLang="ja-JP" sz="1600" dirty="0">
              <a:latin typeface="+mn-ea"/>
            </a:endParaRPr>
          </a:p>
          <a:p>
            <a:pPr algn="ctr"/>
            <a:r>
              <a:rPr kumimoji="1" lang="ja-JP" altLang="en-US" sz="1600" dirty="0">
                <a:latin typeface="+mn-ea"/>
              </a:rPr>
              <a:t>フラックス</a:t>
            </a:r>
          </a:p>
        </p:txBody>
      </p:sp>
      <p:sp>
        <p:nvSpPr>
          <p:cNvPr id="42" name="左中かっこ 41"/>
          <p:cNvSpPr/>
          <p:nvPr/>
        </p:nvSpPr>
        <p:spPr>
          <a:xfrm rot="10800000">
            <a:off x="5886992" y="3829322"/>
            <a:ext cx="187223" cy="992905"/>
          </a:xfrm>
          <a:prstGeom prst="leftBrace">
            <a:avLst>
              <a:gd name="adj1" fmla="val 26397"/>
              <a:gd name="adj2" fmla="val 47216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+mn-ea"/>
            </a:endParaRPr>
          </a:p>
        </p:txBody>
      </p:sp>
      <p:pic>
        <p:nvPicPr>
          <p:cNvPr id="43" name="図 42"/>
          <p:cNvPicPr>
            <a:picLocks noChangeAspect="1"/>
          </p:cNvPicPr>
          <p:nvPr/>
        </p:nvPicPr>
        <p:blipFill rotWithShape="1">
          <a:blip r:embed="rId4"/>
          <a:srcRect l="50000" b="48682"/>
          <a:stretch/>
        </p:blipFill>
        <p:spPr>
          <a:xfrm>
            <a:off x="6480739" y="1442342"/>
            <a:ext cx="2250629" cy="2046610"/>
          </a:xfrm>
          <a:prstGeom prst="rect">
            <a:avLst/>
          </a:prstGeom>
        </p:spPr>
      </p:pic>
      <p:sp>
        <p:nvSpPr>
          <p:cNvPr id="44" name="左中かっこ 43"/>
          <p:cNvSpPr/>
          <p:nvPr/>
        </p:nvSpPr>
        <p:spPr>
          <a:xfrm rot="16200000">
            <a:off x="7597969" y="2859401"/>
            <a:ext cx="273470" cy="1469610"/>
          </a:xfrm>
          <a:prstGeom prst="leftBrace">
            <a:avLst>
              <a:gd name="adj1" fmla="val 0"/>
              <a:gd name="adj2" fmla="val 56349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+mn-ea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6343323" y="1664865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ja-JP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星表面</a:t>
            </a:r>
          </a:p>
        </p:txBody>
      </p:sp>
      <p:sp>
        <p:nvSpPr>
          <p:cNvPr id="46" name="正方形/長方形 45"/>
          <p:cNvSpPr/>
          <p:nvPr/>
        </p:nvSpPr>
        <p:spPr>
          <a:xfrm>
            <a:off x="6376148" y="2802492"/>
            <a:ext cx="9044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ja-JP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Fe</a:t>
            </a:r>
            <a:r>
              <a:rPr kumimoji="1" lang="ja-JP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コア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88CED10-5D9E-4356-9D86-5EAA62357A9C}"/>
              </a:ext>
            </a:extLst>
          </p:cNvPr>
          <p:cNvSpPr/>
          <p:nvPr/>
        </p:nvSpPr>
        <p:spPr>
          <a:xfrm>
            <a:off x="0" y="226600"/>
            <a:ext cx="9165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ja-JP" altLang="en-US" sz="3200" u="sng" dirty="0">
                <a:latin typeface="游ゴシック" panose="020B0400000000000000" pitchFamily="50" charset="-128"/>
              </a:rPr>
              <a:t>本研究：１次元流体・元素合成計算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D1C81639-4BC6-405B-AD30-4BC9AB9FB398}"/>
                  </a:ext>
                </a:extLst>
              </p:cNvPr>
              <p:cNvSpPr/>
              <p:nvPr/>
            </p:nvSpPr>
            <p:spPr>
              <a:xfrm>
                <a:off x="1" y="1990735"/>
                <a:ext cx="6859998" cy="18972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3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ja-JP" u="sng" dirty="0">
                    <a:latin typeface="+mn-ea"/>
                  </a:rPr>
                  <a:t>Hydrodynamics : Newtonian</a:t>
                </a:r>
              </a:p>
              <a:p>
                <a:pPr marL="342900" indent="-342900">
                  <a:lnSpc>
                    <a:spcPct val="13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ja-JP" u="sng" dirty="0">
                    <a:latin typeface="+mn-ea"/>
                  </a:rPr>
                  <a:t>Gravity : Point mass</a:t>
                </a:r>
              </a:p>
              <a:p>
                <a:pPr marL="342900" indent="-342900">
                  <a:lnSpc>
                    <a:spcPct val="13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ja-JP" u="sng" dirty="0" err="1">
                    <a:latin typeface="+mn-ea"/>
                  </a:rPr>
                  <a:t>EoS</a:t>
                </a:r>
                <a:r>
                  <a:rPr lang="en-US" altLang="ja-JP" u="sng" dirty="0">
                    <a:latin typeface="+mn-ea"/>
                  </a:rPr>
                  <a:t> : Helmholtz</a:t>
                </a:r>
                <a:r>
                  <a:rPr lang="ja-JP" altLang="en-US" dirty="0">
                    <a:latin typeface="+mn-ea"/>
                  </a:rPr>
                  <a:t>（</a:t>
                </a:r>
                <a:r>
                  <a:rPr lang="en-US" altLang="ja-JP" dirty="0">
                    <a:latin typeface="+mn-ea"/>
                  </a:rPr>
                  <a:t> Degenerate pressure · relativistic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US" altLang="ja-JP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dirty="0">
                    <a:latin typeface="+mn-ea"/>
                  </a:rPr>
                  <a:t>· radiation pressure · ideal gas pressure </a:t>
                </a:r>
                <a:r>
                  <a:rPr lang="ja-JP" altLang="en-US" dirty="0">
                    <a:latin typeface="+mn-ea"/>
                  </a:rPr>
                  <a:t>）</a:t>
                </a:r>
                <a:endParaRPr lang="en-US" altLang="ja-JP" dirty="0">
                  <a:latin typeface="+mn-ea"/>
                </a:endParaRPr>
              </a:p>
              <a:p>
                <a:pPr marL="342900" indent="-342900">
                  <a:lnSpc>
                    <a:spcPct val="13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ja-JP" u="sng" dirty="0">
                    <a:latin typeface="+mn-ea"/>
                  </a:rPr>
                  <a:t>Nuclear</a:t>
                </a:r>
                <a:r>
                  <a:rPr lang="ja-JP" altLang="en-US" u="sng" dirty="0">
                    <a:latin typeface="+mn-ea"/>
                  </a:rPr>
                  <a:t> </a:t>
                </a:r>
                <a:r>
                  <a:rPr lang="en-US" altLang="ja-JP" u="sng" dirty="0">
                    <a:latin typeface="+mn-ea"/>
                  </a:rPr>
                  <a:t>Burning :</a:t>
                </a:r>
                <a:r>
                  <a:rPr lang="ja-JP" altLang="en-US" u="sng" dirty="0">
                    <a:latin typeface="+mn-ea"/>
                  </a:rPr>
                  <a:t> </a:t>
                </a:r>
                <a:r>
                  <a:rPr lang="en-US" altLang="ja-JP" u="sng" dirty="0">
                    <a:latin typeface="+mn-ea"/>
                  </a:rPr>
                  <a:t>19-isotope </a:t>
                </a:r>
                <a14:m>
                  <m:oMath xmlns:m="http://schemas.openxmlformats.org/officeDocument/2006/math">
                    <m:r>
                      <a:rPr lang="en-US" altLang="ja-JP" i="1" u="sng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ja-JP" u="sng" dirty="0">
                    <a:latin typeface="+mn-ea"/>
                  </a:rPr>
                  <a:t>-reaction network</a:t>
                </a:r>
              </a:p>
            </p:txBody>
          </p:sp>
        </mc:Choice>
        <mc:Fallback xmlns=""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D1C81639-4BC6-405B-AD30-4BC9AB9FB3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990735"/>
                <a:ext cx="6859998" cy="1897251"/>
              </a:xfrm>
              <a:prstGeom prst="rect">
                <a:avLst/>
              </a:prstGeom>
              <a:blipFill>
                <a:blip r:embed="rId5"/>
                <a:stretch>
                  <a:fillRect l="-533" b="-32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2285FF8A-8A68-4063-ADEF-9E0B80F99C5C}"/>
              </a:ext>
            </a:extLst>
          </p:cNvPr>
          <p:cNvSpPr/>
          <p:nvPr/>
        </p:nvSpPr>
        <p:spPr>
          <a:xfrm>
            <a:off x="0" y="1589200"/>
            <a:ext cx="1527982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kumimoji="1" lang="en-US" altLang="ja-JP" sz="2400" b="1" dirty="0">
                <a:latin typeface="+mn-ea"/>
              </a:rPr>
              <a:t>Setup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518E568B-00AF-41E4-AF73-3DB29A125968}"/>
              </a:ext>
            </a:extLst>
          </p:cNvPr>
          <p:cNvSpPr/>
          <p:nvPr/>
        </p:nvSpPr>
        <p:spPr>
          <a:xfrm>
            <a:off x="0" y="1085295"/>
            <a:ext cx="3858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u"/>
            </a:pPr>
            <a:r>
              <a:rPr lang="en-US" altLang="ja-JP" sz="2400" b="1" dirty="0">
                <a:solidFill>
                  <a:prstClr val="black"/>
                </a:solidFill>
                <a:latin typeface="+mn-ea"/>
              </a:rPr>
              <a:t>open</a:t>
            </a:r>
            <a:r>
              <a:rPr lang="ja-JP" altLang="en-US" sz="2400" b="1" dirty="0">
                <a:solidFill>
                  <a:prstClr val="black"/>
                </a:solidFill>
                <a:latin typeface="+mn-ea"/>
              </a:rPr>
              <a:t> </a:t>
            </a:r>
            <a:r>
              <a:rPr lang="en-US" altLang="ja-JP" sz="2400" b="1" dirty="0">
                <a:solidFill>
                  <a:prstClr val="black"/>
                </a:solidFill>
                <a:latin typeface="+mn-ea"/>
              </a:rPr>
              <a:t>code</a:t>
            </a:r>
            <a:r>
              <a:rPr lang="ja-JP" altLang="en-US" sz="2400" b="1" dirty="0">
                <a:solidFill>
                  <a:prstClr val="black"/>
                </a:solidFill>
                <a:latin typeface="+mn-ea"/>
              </a:rPr>
              <a:t>「</a:t>
            </a:r>
            <a:r>
              <a:rPr lang="en-US" altLang="ja-JP" sz="2400" b="1" dirty="0">
                <a:solidFill>
                  <a:prstClr val="black"/>
                </a:solidFill>
                <a:latin typeface="+mn-ea"/>
              </a:rPr>
              <a:t>FLASH</a:t>
            </a:r>
            <a:r>
              <a:rPr lang="ja-JP" altLang="en-US" sz="2400" b="1" dirty="0">
                <a:solidFill>
                  <a:prstClr val="black"/>
                </a:solidFill>
                <a:latin typeface="+mn-ea"/>
              </a:rPr>
              <a:t>」</a:t>
            </a:r>
            <a:endParaRPr lang="en-US" altLang="ja-JP" sz="2400" b="1" dirty="0">
              <a:solidFill>
                <a:prstClr val="black"/>
              </a:solidFill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5E71B10-C2BE-4E1F-B6D5-34D4FF105365}"/>
                  </a:ext>
                </a:extLst>
              </p:cNvPr>
              <p:cNvSpPr txBox="1"/>
              <p:nvPr/>
            </p:nvSpPr>
            <p:spPr>
              <a:xfrm>
                <a:off x="106721" y="5484889"/>
                <a:ext cx="8624647" cy="11523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dirty="0">
                    <a:latin typeface="+mn-ea"/>
                  </a:rPr>
                  <a:t>Assumption ; Explosive energy growth up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ja-JP" i="1" dirty="0" smtClean="0">
                            <a:latin typeface="Cambria Math" panose="02040503050406030204" pitchFamily="18" charset="0"/>
                          </a:rPr>
                          <m:t>51</m:t>
                        </m:r>
                      </m:sup>
                    </m:sSup>
                  </m:oMath>
                </a14:m>
                <a:r>
                  <a:rPr kumimoji="1" lang="en-US" altLang="ja-JP" dirty="0">
                    <a:latin typeface="+mn-ea"/>
                  </a:rPr>
                  <a:t> [erg] as a linear function.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>
                    <a:latin typeface="+mn-ea"/>
                  </a:rPr>
                  <a:t>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altLang="ja-JP" sz="2400" b="1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400" b="1" i="1" dirty="0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</m:acc>
                      </m:e>
                      <m:sub>
                        <m:r>
                          <a:rPr lang="en-US" altLang="ja-JP" sz="2400" b="1" i="1" dirty="0">
                            <a:latin typeface="Cambria Math" panose="02040503050406030204" pitchFamily="18" charset="0"/>
                          </a:rPr>
                          <m:t>𝒊𝒏</m:t>
                        </m:r>
                      </m:sub>
                    </m:sSub>
                    <m:r>
                      <a:rPr lang="en-US" altLang="ja-JP" sz="24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altLang="ja-JP" sz="2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altLang="ja-JP" sz="2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𝟓𝟏</m:t>
                        </m:r>
                      </m:sup>
                    </m:sSup>
                    <m:r>
                      <a:rPr lang="en-US" altLang="ja-JP" sz="2400" b="1" i="1" dirty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ja-JP" sz="2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 dirty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altLang="ja-JP" sz="2400" b="1" i="1" dirty="0">
                            <a:latin typeface="Cambria Math" panose="02040503050406030204" pitchFamily="18" charset="0"/>
                          </a:rPr>
                          <m:t>𝒈𝒓𝒐𝒘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ja-JP" sz="2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𝐞𝐫𝐠</m:t>
                        </m:r>
                        <m:r>
                          <a:rPr lang="en-US" altLang="ja-JP" sz="2400" b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sz="2400" b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𝐬</m:t>
                        </m:r>
                      </m:e>
                    </m:d>
                  </m:oMath>
                </a14:m>
                <a:r>
                  <a:rPr kumimoji="1" lang="en-US" altLang="ja-JP" dirty="0">
                    <a:latin typeface="+mn-ea"/>
                  </a:rPr>
                  <a:t> from the inner boundary “PNS surface".</a:t>
                </a: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5E71B10-C2BE-4E1F-B6D5-34D4FF105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21" y="5484889"/>
                <a:ext cx="8624647" cy="1152367"/>
              </a:xfrm>
              <a:prstGeom prst="rect">
                <a:avLst/>
              </a:prstGeom>
              <a:blipFill>
                <a:blip r:embed="rId6"/>
                <a:stretch>
                  <a:fillRect l="-1132" b="-42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1C6FBC60-571C-4764-A230-EDE0F05E7C0A}"/>
                  </a:ext>
                </a:extLst>
              </p:cNvPr>
              <p:cNvSpPr/>
              <p:nvPr/>
            </p:nvSpPr>
            <p:spPr>
              <a:xfrm>
                <a:off x="6977" y="4959002"/>
                <a:ext cx="9144000" cy="49661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u"/>
                </a:pPr>
                <a:r>
                  <a:rPr lang="en-US" altLang="ja-JP" sz="2400" b="1" dirty="0">
                    <a:effectLst/>
                    <a:latin typeface="+mn-ea"/>
                  </a:rPr>
                  <a:t>parameter</a:t>
                </a:r>
                <a:r>
                  <a:rPr lang="ja-JP" altLang="en-US" sz="2400" b="1" dirty="0">
                    <a:effectLst/>
                    <a:latin typeface="+mn-ea"/>
                  </a:rPr>
                  <a:t>：</a:t>
                </a:r>
                <a:r>
                  <a:rPr lang="en-US" altLang="ja-JP" sz="2400" b="1" dirty="0">
                    <a:effectLst/>
                    <a:latin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1" i="1" dirty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 dirty="0">
                            <a:effectLst/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altLang="ja-JP" sz="2400" b="1" i="1" dirty="0">
                            <a:effectLst/>
                            <a:latin typeface="Cambria Math" panose="02040503050406030204" pitchFamily="18" charset="0"/>
                          </a:rPr>
                          <m:t>𝒈𝒓𝒐𝒘</m:t>
                        </m:r>
                      </m:sub>
                    </m:sSub>
                  </m:oMath>
                </a14:m>
                <a:r>
                  <a:rPr lang="en-US" altLang="ja-JP" sz="2400" b="1" dirty="0">
                    <a:effectLst/>
                    <a:latin typeface="+mn-ea"/>
                  </a:rPr>
                  <a:t> (</a:t>
                </a:r>
                <a:r>
                  <a:rPr lang="en-US" altLang="ja-JP" sz="2400" b="1" dirty="0">
                    <a:solidFill>
                      <a:srgbClr val="FF0000"/>
                    </a:solidFill>
                    <a:effectLst/>
                    <a:latin typeface="+mn-ea"/>
                  </a:rPr>
                  <a:t>10ms-1s</a:t>
                </a:r>
                <a:r>
                  <a:rPr lang="en-US" altLang="ja-JP" sz="2400" b="1" dirty="0">
                    <a:solidFill>
                      <a:prstClr val="black"/>
                    </a:solidFill>
                    <a:effectLst/>
                    <a:latin typeface="+mn-ea"/>
                  </a:rPr>
                  <a:t>)</a:t>
                </a:r>
                <a:endParaRPr lang="ja-JP" altLang="en-US" sz="2400" b="1" dirty="0">
                  <a:effectLst/>
                  <a:latin typeface="+mn-ea"/>
                </a:endParaRPr>
              </a:p>
            </p:txBody>
          </p:sp>
        </mc:Choice>
        <mc:Fallback xmlns=""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1C6FBC60-571C-4764-A230-EDE0F05E7C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" y="4959002"/>
                <a:ext cx="9144000" cy="496611"/>
              </a:xfrm>
              <a:prstGeom prst="rect">
                <a:avLst/>
              </a:prstGeom>
              <a:blipFill>
                <a:blip r:embed="rId7"/>
                <a:stretch>
                  <a:fillRect l="-867" t="-7317" b="-219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40392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DCCC790-C720-4936-95CD-778E07AC51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1" r="11409" b="3993"/>
          <a:stretch/>
        </p:blipFill>
        <p:spPr>
          <a:xfrm>
            <a:off x="29216" y="1277572"/>
            <a:ext cx="5472782" cy="4040109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70AD698-98E3-41C9-8830-21BDE45ED316}"/>
              </a:ext>
            </a:extLst>
          </p:cNvPr>
          <p:cNvSpPr/>
          <p:nvPr/>
        </p:nvSpPr>
        <p:spPr>
          <a:xfrm>
            <a:off x="0" y="0"/>
            <a:ext cx="9144000" cy="901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kumimoji="1" lang="ja-JP" altLang="en-US" sz="3200" u="sng" dirty="0">
                <a:solidFill>
                  <a:schemeClr val="tx1"/>
                </a:solidFill>
                <a:latin typeface="+mn-ea"/>
              </a:rPr>
              <a:t>結果：</a:t>
            </a:r>
            <a:r>
              <a:rPr kumimoji="1" lang="en-US" altLang="ja-JP" sz="3200" u="sng" dirty="0">
                <a:solidFill>
                  <a:schemeClr val="tx1"/>
                </a:solidFill>
                <a:latin typeface="+mn-ea"/>
              </a:rPr>
              <a:t>position of mass cut</a:t>
            </a:r>
            <a:endParaRPr kumimoji="1" lang="ja-JP" altLang="en-US" sz="3200" u="sng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7EA145B-5348-4DB6-884B-F3C8AC5F5726}"/>
              </a:ext>
            </a:extLst>
          </p:cNvPr>
          <p:cNvSpPr txBox="1"/>
          <p:nvPr/>
        </p:nvSpPr>
        <p:spPr>
          <a:xfrm>
            <a:off x="1" y="976661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kumimoji="1" lang="en-US" altLang="ja-JP" sz="2200" b="1" dirty="0">
                <a:latin typeface="+mn-ea"/>
              </a:rPr>
              <a:t>fall back effect</a:t>
            </a:r>
            <a:r>
              <a:rPr kumimoji="1" lang="en-US" altLang="ja-JP" sz="2200" dirty="0">
                <a:latin typeface="+mn-ea"/>
              </a:rPr>
              <a:t>; a part of the ejecta falls into the central object.</a:t>
            </a:r>
          </a:p>
        </p:txBody>
      </p:sp>
      <p:sp>
        <p:nvSpPr>
          <p:cNvPr id="6" name="吹き出し: 四角形 5">
            <a:extLst>
              <a:ext uri="{FF2B5EF4-FFF2-40B4-BE49-F238E27FC236}">
                <a16:creationId xmlns:a16="http://schemas.microsoft.com/office/drawing/2014/main" id="{B3E937E5-D6FD-4D28-8242-4D53FEAB90DE}"/>
              </a:ext>
            </a:extLst>
          </p:cNvPr>
          <p:cNvSpPr/>
          <p:nvPr/>
        </p:nvSpPr>
        <p:spPr>
          <a:xfrm>
            <a:off x="298178" y="5317681"/>
            <a:ext cx="2467429" cy="612648"/>
          </a:xfrm>
          <a:prstGeom prst="wedgeRectCallout">
            <a:avLst>
              <a:gd name="adj1" fmla="val -23186"/>
              <a:gd name="adj2" fmla="val -14124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Neutron excess!!</a:t>
            </a:r>
            <a:endParaRPr kumimoji="1" lang="ja-JP" altLang="en-US" sz="2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4F8062D-8D89-44BD-BF2F-DF4CA9D37181}"/>
              </a:ext>
            </a:extLst>
          </p:cNvPr>
          <p:cNvSpPr txBox="1"/>
          <p:nvPr/>
        </p:nvSpPr>
        <p:spPr>
          <a:xfrm>
            <a:off x="5374351" y="1931314"/>
            <a:ext cx="37696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>
                <a:latin typeface="+mn-ea"/>
              </a:rPr>
              <a:t>How to decide?</a:t>
            </a:r>
          </a:p>
          <a:p>
            <a:r>
              <a:rPr kumimoji="1" lang="ja-JP" altLang="en-US" sz="2200" dirty="0">
                <a:latin typeface="+mn-ea"/>
              </a:rPr>
              <a:t>→ </a:t>
            </a:r>
            <a:r>
              <a:rPr kumimoji="1" lang="en-US" altLang="ja-JP" sz="2200" dirty="0">
                <a:latin typeface="+mn-ea"/>
              </a:rPr>
              <a:t>58Ni/56Ni≈Ni/Fe ratio matches solar abundance.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0FF9943-E059-434D-B7DF-97D3D82F38F7}"/>
              </a:ext>
            </a:extLst>
          </p:cNvPr>
          <p:cNvSpPr/>
          <p:nvPr/>
        </p:nvSpPr>
        <p:spPr>
          <a:xfrm>
            <a:off x="559516" y="1894760"/>
            <a:ext cx="701335" cy="285017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405AF226-A19B-4DF0-8400-07A76619ABC3}"/>
              </a:ext>
            </a:extLst>
          </p:cNvPr>
          <p:cNvSpPr/>
          <p:nvPr/>
        </p:nvSpPr>
        <p:spPr>
          <a:xfrm>
            <a:off x="1278384" y="2490343"/>
            <a:ext cx="2706939" cy="792864"/>
          </a:xfrm>
          <a:prstGeom prst="rightArrow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+mj-ea"/>
                <a:ea typeface="+mj-ea"/>
              </a:rPr>
              <a:t>standard mass-cut : </a:t>
            </a:r>
            <a:r>
              <a:rPr kumimoji="1" lang="ja-JP" altLang="en-US" sz="1400" dirty="0">
                <a:latin typeface="+mj-ea"/>
                <a:ea typeface="+mj-ea"/>
              </a:rPr>
              <a:t>●</a:t>
            </a:r>
            <a:endParaRPr kumimoji="1" lang="ja-JP" altLang="en-US" dirty="0">
              <a:latin typeface="+mj-ea"/>
              <a:ea typeface="+mj-ea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7939A4E4-AE7F-4ED1-8651-79C5D3664F98}"/>
              </a:ext>
            </a:extLst>
          </p:cNvPr>
          <p:cNvCxnSpPr>
            <a:cxnSpLocks/>
          </p:cNvCxnSpPr>
          <p:nvPr/>
        </p:nvCxnSpPr>
        <p:spPr>
          <a:xfrm>
            <a:off x="1278385" y="1850327"/>
            <a:ext cx="0" cy="291600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32D7D4A1-BF4F-4432-B2E6-1E24965FB247}"/>
              </a:ext>
            </a:extLst>
          </p:cNvPr>
          <p:cNvCxnSpPr>
            <a:cxnSpLocks/>
          </p:cNvCxnSpPr>
          <p:nvPr/>
        </p:nvCxnSpPr>
        <p:spPr>
          <a:xfrm>
            <a:off x="559516" y="1850327"/>
            <a:ext cx="0" cy="291600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矢印: 右 16">
            <a:extLst>
              <a:ext uri="{FF2B5EF4-FFF2-40B4-BE49-F238E27FC236}">
                <a16:creationId xmlns:a16="http://schemas.microsoft.com/office/drawing/2014/main" id="{00006F72-C647-4E17-895C-55AD71C9EBA6}"/>
              </a:ext>
            </a:extLst>
          </p:cNvPr>
          <p:cNvSpPr/>
          <p:nvPr/>
        </p:nvSpPr>
        <p:spPr>
          <a:xfrm>
            <a:off x="559516" y="3789607"/>
            <a:ext cx="3425821" cy="61264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+mj-ea"/>
                <a:ea typeface="+mj-ea"/>
              </a:rPr>
              <a:t>deep mass-cut : </a:t>
            </a:r>
            <a:r>
              <a:rPr kumimoji="1" lang="ja-JP" altLang="en-US" sz="1400" dirty="0">
                <a:latin typeface="+mj-ea"/>
                <a:ea typeface="+mj-ea"/>
              </a:rPr>
              <a:t>▼</a:t>
            </a:r>
            <a:endParaRPr kumimoji="1" lang="ja-JP" altLang="en-US" dirty="0">
              <a:latin typeface="+mj-ea"/>
              <a:ea typeface="+mj-ea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914F6F06-34A4-41CF-B213-C24B97F70A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1" t="63239" r="33542" b="5760"/>
          <a:stretch/>
        </p:blipFill>
        <p:spPr>
          <a:xfrm>
            <a:off x="5195972" y="3760946"/>
            <a:ext cx="3841495" cy="295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856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70AD698-98E3-41C9-8830-21BDE45ED316}"/>
              </a:ext>
            </a:extLst>
          </p:cNvPr>
          <p:cNvSpPr/>
          <p:nvPr/>
        </p:nvSpPr>
        <p:spPr>
          <a:xfrm>
            <a:off x="0" y="0"/>
            <a:ext cx="9144000" cy="901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kumimoji="1" lang="ja-JP" altLang="en-US" sz="3200" u="sng" dirty="0">
                <a:solidFill>
                  <a:schemeClr val="tx1"/>
                </a:solidFill>
                <a:latin typeface="+mn-ea"/>
              </a:rPr>
              <a:t>結果：</a:t>
            </a:r>
            <a:r>
              <a:rPr kumimoji="1" lang="en-US" altLang="ja-JP" sz="3200" u="sng" dirty="0">
                <a:solidFill>
                  <a:schemeClr val="tx1"/>
                </a:solidFill>
                <a:latin typeface="+mn-ea"/>
              </a:rPr>
              <a:t>position of mass cut</a:t>
            </a:r>
            <a:endParaRPr kumimoji="1" lang="ja-JP" altLang="en-US" sz="3200" u="sng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7EA145B-5348-4DB6-884B-F3C8AC5F5726}"/>
              </a:ext>
            </a:extLst>
          </p:cNvPr>
          <p:cNvSpPr txBox="1"/>
          <p:nvPr/>
        </p:nvSpPr>
        <p:spPr>
          <a:xfrm>
            <a:off x="1" y="97666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>
                <a:latin typeface="+mn-ea"/>
              </a:rPr>
              <a:t>In order to reproduce “realistic” ejecta, we should consider </a:t>
            </a:r>
            <a:r>
              <a:rPr kumimoji="1" lang="en-US" altLang="ja-JP" sz="2200" b="1" dirty="0">
                <a:latin typeface="+mn-ea"/>
              </a:rPr>
              <a:t>fall back ;</a:t>
            </a:r>
          </a:p>
          <a:p>
            <a:r>
              <a:rPr kumimoji="1" lang="en-US" altLang="ja-JP" sz="2200" dirty="0">
                <a:latin typeface="+mn-ea"/>
              </a:rPr>
              <a:t>the effect that a part of the ejecta falls into the central object.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23456DA-6F24-42A4-9262-D3AA7D4F1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40069"/>
            <a:ext cx="6093914" cy="3685111"/>
          </a:xfrm>
          <a:prstGeom prst="rect">
            <a:avLst/>
          </a:prstGeom>
        </p:spPr>
      </p:pic>
      <p:sp>
        <p:nvSpPr>
          <p:cNvPr id="6" name="吹き出し: 四角形 5">
            <a:extLst>
              <a:ext uri="{FF2B5EF4-FFF2-40B4-BE49-F238E27FC236}">
                <a16:creationId xmlns:a16="http://schemas.microsoft.com/office/drawing/2014/main" id="{B3E937E5-D6FD-4D28-8242-4D53FEAB90DE}"/>
              </a:ext>
            </a:extLst>
          </p:cNvPr>
          <p:cNvSpPr/>
          <p:nvPr/>
        </p:nvSpPr>
        <p:spPr>
          <a:xfrm>
            <a:off x="232227" y="6118856"/>
            <a:ext cx="2467429" cy="612648"/>
          </a:xfrm>
          <a:prstGeom prst="wedgeRectCallout">
            <a:avLst>
              <a:gd name="adj1" fmla="val -23186"/>
              <a:gd name="adj2" fmla="val -14124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Neutron excess!!</a:t>
            </a:r>
            <a:endParaRPr kumimoji="1" lang="ja-JP" altLang="en-US" sz="2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4F8062D-8D89-44BD-BF2F-DF4CA9D37181}"/>
              </a:ext>
            </a:extLst>
          </p:cNvPr>
          <p:cNvSpPr txBox="1"/>
          <p:nvPr/>
        </p:nvSpPr>
        <p:spPr>
          <a:xfrm>
            <a:off x="0" y="188929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>
                <a:latin typeface="+mn-ea"/>
              </a:rPr>
              <a:t>How to decide fall back position?</a:t>
            </a:r>
          </a:p>
          <a:p>
            <a:r>
              <a:rPr kumimoji="1" lang="ja-JP" altLang="en-US" sz="2200" dirty="0">
                <a:latin typeface="+mn-ea"/>
              </a:rPr>
              <a:t>→ </a:t>
            </a:r>
            <a:r>
              <a:rPr kumimoji="1" lang="en-US" altLang="ja-JP" sz="2200" dirty="0">
                <a:latin typeface="+mn-ea"/>
              </a:rPr>
              <a:t>[58Ni/56Ni] ratio approximately matches solar abundance.</a:t>
            </a:r>
          </a:p>
        </p:txBody>
      </p:sp>
    </p:spTree>
    <p:extLst>
      <p:ext uri="{BB962C8B-B14F-4D97-AF65-F5344CB8AC3E}">
        <p14:creationId xmlns:p14="http://schemas.microsoft.com/office/powerpoint/2010/main" val="308109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E3A7BBE-B184-4E56-BD71-E013BC13FAAD}"/>
              </a:ext>
            </a:extLst>
          </p:cNvPr>
          <p:cNvSpPr/>
          <p:nvPr/>
        </p:nvSpPr>
        <p:spPr>
          <a:xfrm>
            <a:off x="0" y="226600"/>
            <a:ext cx="9165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1" lang="en-US" altLang="ja-JP" sz="3200" u="sng" dirty="0">
                <a:solidFill>
                  <a:prstClr val="black"/>
                </a:solidFill>
                <a:latin typeface="游ゴシック" panose="020B0400000000000000" pitchFamily="50" charset="-128"/>
              </a:rPr>
              <a:t>What is core-collapse supernovae(</a:t>
            </a:r>
            <a:r>
              <a:rPr kumimoji="1" lang="en-US" altLang="ja-JP" sz="3200" u="sng" dirty="0" err="1">
                <a:solidFill>
                  <a:prstClr val="black"/>
                </a:solidFill>
                <a:latin typeface="游ゴシック" panose="020B0400000000000000" pitchFamily="50" charset="-128"/>
              </a:rPr>
              <a:t>CCSNe</a:t>
            </a:r>
            <a:r>
              <a:rPr kumimoji="1" lang="en-US" altLang="ja-JP" sz="3200" u="sng" dirty="0">
                <a:solidFill>
                  <a:prstClr val="black"/>
                </a:solidFill>
                <a:latin typeface="游ゴシック" panose="020B0400000000000000" pitchFamily="50" charset="-128"/>
              </a:rPr>
              <a:t>)</a:t>
            </a:r>
            <a:endParaRPr kumimoji="1" lang="ja-JP" altLang="en-US" sz="3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585F524A-65F4-4C08-A018-EBB73D672D37}"/>
              </a:ext>
            </a:extLst>
          </p:cNvPr>
          <p:cNvSpPr/>
          <p:nvPr/>
        </p:nvSpPr>
        <p:spPr>
          <a:xfrm>
            <a:off x="8561864" y="134385"/>
            <a:ext cx="360000" cy="360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游ゴシック" panose="020B0400000000000000" pitchFamily="50" charset="-128"/>
                <a:cs typeface="+mn-cs"/>
              </a:rPr>
              <a:t>2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游ゴシック" panose="020B0400000000000000" pitchFamily="50" charset="-128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06D872E-B977-432C-8A2A-36AE33CDA16B}"/>
                  </a:ext>
                </a:extLst>
              </p:cNvPr>
              <p:cNvSpPr txBox="1"/>
              <p:nvPr/>
            </p:nvSpPr>
            <p:spPr>
              <a:xfrm>
                <a:off x="0" y="897933"/>
                <a:ext cx="8202967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lvl="0" indent="-457200">
                  <a:buFont typeface="Wingdings" panose="05000000000000000000" pitchFamily="2" charset="2"/>
                  <a:buChar char="u"/>
                  <a:defRPr/>
                </a:pPr>
                <a:r>
                  <a:rPr lang="en-US" altLang="ja-JP" sz="2400" dirty="0">
                    <a:solidFill>
                      <a:prstClr val="black"/>
                    </a:solidFill>
                    <a:latin typeface="+mn-ea"/>
                  </a:rPr>
                  <a:t>the end of the lives of massive stars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b="0" i="1" dirty="0" smtClean="0">
                            <a:solidFill>
                              <a:prstClr val="black"/>
                            </a:solidFill>
                            <a:latin typeface="+mn-e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b="0" i="1" dirty="0" smtClean="0">
                                <a:solidFill>
                                  <a:prstClr val="black"/>
                                </a:solidFill>
                                <a:latin typeface="+mn-ea"/>
                              </a:rPr>
                            </m:ctrlPr>
                          </m:sSubPr>
                          <m:e>
                            <m:r>
                              <a:rPr lang="en-US" altLang="ja-JP" sz="2400" i="1" dirty="0" smtClean="0">
                                <a:solidFill>
                                  <a:prstClr val="black"/>
                                </a:solidFill>
                                <a:latin typeface="+mn-ea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ja-JP" sz="2400" i="1" dirty="0" smtClean="0">
                                <a:solidFill>
                                  <a:prstClr val="black"/>
                                </a:solidFill>
                                <a:latin typeface="+mn-ea"/>
                              </a:rPr>
                              <m:t>𝑍𝐴𝑀𝑆</m:t>
                            </m:r>
                          </m:sub>
                        </m:sSub>
                        <m:r>
                          <a:rPr lang="en-US" altLang="ja-JP" sz="2400" i="1" dirty="0" smtClean="0">
                            <a:solidFill>
                              <a:prstClr val="black"/>
                            </a:solidFill>
                            <a:latin typeface="+mn-ea"/>
                          </a:rPr>
                          <m:t>&gt;8</m:t>
                        </m:r>
                        <m:sSub>
                          <m:sSubPr>
                            <m:ctrlPr>
                              <a:rPr lang="en-US" altLang="ja-JP" sz="2400" b="0" i="1" dirty="0" smtClean="0">
                                <a:solidFill>
                                  <a:prstClr val="black"/>
                                </a:solidFill>
                                <a:latin typeface="+mn-ea"/>
                              </a:rPr>
                            </m:ctrlPr>
                          </m:sSubPr>
                          <m:e>
                            <m:r>
                              <a:rPr lang="en-US" altLang="ja-JP" sz="2400" b="0" i="1" dirty="0" smtClean="0">
                                <a:solidFill>
                                  <a:prstClr val="black"/>
                                </a:solidFill>
                                <a:latin typeface="+mn-ea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ja-JP" sz="2400" i="1" dirty="0" smtClean="0">
                                <a:solidFill>
                                  <a:prstClr val="black"/>
                                </a:solidFill>
                                <a:latin typeface="+mn-ea"/>
                              </a:rPr>
                              <m:t>⊙</m:t>
                            </m:r>
                          </m:sub>
                        </m:sSub>
                      </m:e>
                    </m:d>
                    <m:r>
                      <a:rPr lang="en-US" altLang="ja-JP" sz="2400" i="1" dirty="0" smtClean="0">
                        <a:solidFill>
                          <a:prstClr val="black"/>
                        </a:solidFill>
                        <a:latin typeface="+mn-ea"/>
                      </a:rPr>
                      <m:t>.</m:t>
                    </m:r>
                  </m:oMath>
                </a14:m>
                <a:endParaRPr kumimoji="1" lang="en-US" altLang="ja-JP" dirty="0">
                  <a:solidFill>
                    <a:srgbClr val="FF0066"/>
                  </a:solidFill>
                  <a:latin typeface="+mn-ea"/>
                </a:endParaRPr>
              </a:p>
            </p:txBody>
          </p:sp>
        </mc:Choice>
        <mc:Fallback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06D872E-B977-432C-8A2A-36AE33CDA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97933"/>
                <a:ext cx="8202967" cy="509178"/>
              </a:xfrm>
              <a:prstGeom prst="rect">
                <a:avLst/>
              </a:prstGeom>
              <a:blipFill>
                <a:blip r:embed="rId2"/>
                <a:stretch>
                  <a:fillRect l="-966" t="-2381" b="-238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8" name="図 67">
            <a:extLst>
              <a:ext uri="{FF2B5EF4-FFF2-40B4-BE49-F238E27FC236}">
                <a16:creationId xmlns:a16="http://schemas.microsoft.com/office/drawing/2014/main" id="{2ACC35E1-1931-4C8F-B306-E330A0C36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9" y="1407111"/>
            <a:ext cx="8286802" cy="44058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AF6D52C5-A015-4C65-B6C8-69E7135501C6}"/>
                  </a:ext>
                </a:extLst>
              </p:cNvPr>
              <p:cNvSpPr txBox="1"/>
              <p:nvPr/>
            </p:nvSpPr>
            <p:spPr>
              <a:xfrm>
                <a:off x="642342" y="5917274"/>
                <a:ext cx="8073059" cy="83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altLang="ja-JP" sz="2400" b="1" dirty="0">
                    <a:solidFill>
                      <a:prstClr val="black"/>
                    </a:solidFill>
                    <a:latin typeface="+mn-ea"/>
                  </a:rPr>
                  <a:t>*unclear</a:t>
                </a: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</a:rPr>
                  <a:t>：</a:t>
                </a:r>
                <a:r>
                  <a:rPr lang="en-US" altLang="ja-JP" sz="2400" dirty="0">
                    <a:solidFill>
                      <a:srgbClr val="FF0066"/>
                    </a:solidFill>
                    <a:latin typeface="+mn-ea"/>
                  </a:rPr>
                  <a:t>Can the explosion energy reach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 dirty="0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0" i="1" dirty="0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ja-JP" sz="2400" b="0" i="1" dirty="0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51</m:t>
                        </m:r>
                      </m:sup>
                    </m:sSup>
                  </m:oMath>
                </a14:m>
                <a:r>
                  <a:rPr lang="en-US" altLang="ja-JP" sz="2400" dirty="0">
                    <a:solidFill>
                      <a:srgbClr val="FF0066"/>
                    </a:solidFill>
                    <a:latin typeface="+mn-ea"/>
                  </a:rPr>
                  <a:t> [erg] </a:t>
                </a:r>
              </a:p>
              <a:p>
                <a:pPr lvl="0">
                  <a:defRPr/>
                </a:pPr>
                <a:r>
                  <a:rPr lang="en-US" altLang="ja-JP" sz="2400" dirty="0">
                    <a:solidFill>
                      <a:srgbClr val="FF0066"/>
                    </a:solidFill>
                    <a:latin typeface="+mn-ea"/>
                  </a:rPr>
                  <a:t>with the ab-initio simulation? (e.g.,</a:t>
                </a:r>
                <a:r>
                  <a:rPr lang="en-US" altLang="ja-JP" sz="2400" dirty="0" err="1">
                    <a:solidFill>
                      <a:srgbClr val="FF0066"/>
                    </a:solidFill>
                    <a:latin typeface="+mn-ea"/>
                  </a:rPr>
                  <a:t>Janka</a:t>
                </a:r>
                <a:r>
                  <a:rPr lang="en-US" altLang="ja-JP" sz="2400" dirty="0">
                    <a:solidFill>
                      <a:srgbClr val="FF0066"/>
                    </a:solidFill>
                    <a:latin typeface="+mn-ea"/>
                  </a:rPr>
                  <a:t> 2012)</a:t>
                </a:r>
                <a:endParaRPr kumimoji="1" lang="en-US" altLang="ja-JP" dirty="0">
                  <a:solidFill>
                    <a:srgbClr val="FF0066"/>
                  </a:solidFill>
                  <a:latin typeface="+mn-ea"/>
                </a:endParaRPr>
              </a:p>
            </p:txBody>
          </p:sp>
        </mc:Choice>
        <mc:Fallback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AF6D52C5-A015-4C65-B6C8-69E713550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42" y="5917274"/>
                <a:ext cx="8073059" cy="835165"/>
              </a:xfrm>
              <a:prstGeom prst="rect">
                <a:avLst/>
              </a:prstGeom>
              <a:blipFill>
                <a:blip r:embed="rId4"/>
                <a:stretch>
                  <a:fillRect l="-1132" t="-5109" r="-1283" b="-160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1669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1E3AABD-86A5-4EF4-8E38-FE4E2FDEF18E}"/>
              </a:ext>
            </a:extLst>
          </p:cNvPr>
          <p:cNvSpPr/>
          <p:nvPr/>
        </p:nvSpPr>
        <p:spPr>
          <a:xfrm>
            <a:off x="9770" y="270098"/>
            <a:ext cx="9144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ja-JP" altLang="en-US" sz="3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第一原理計算での中心領域のエネルギー成長率</a:t>
            </a:r>
            <a:endParaRPr kumimoji="1" lang="en-US" altLang="ja-JP" sz="3200" u="sng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04EB864F-8FDA-47CC-BEAF-9957AF880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05" y="1012427"/>
            <a:ext cx="4548369" cy="2801562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88AE941-0638-41A5-9959-F6D2973F1F18}"/>
              </a:ext>
            </a:extLst>
          </p:cNvPr>
          <p:cNvSpPr txBox="1"/>
          <p:nvPr/>
        </p:nvSpPr>
        <p:spPr>
          <a:xfrm>
            <a:off x="2007748" y="1036598"/>
            <a:ext cx="1640193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" panose="02040604050505020304" pitchFamily="18" charset="0"/>
              </a:rPr>
              <a:t>Nakamura+</a:t>
            </a:r>
            <a:r>
              <a:rPr kumimoji="1"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kumimoji="1" lang="en-US" altLang="ja-JP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" panose="02040604050505020304" pitchFamily="18" charset="0"/>
              </a:rPr>
              <a:t>2014</a:t>
            </a:r>
            <a:endParaRPr kumimoji="1" lang="ja-JP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Century" panose="020406040505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AB74A81E-D6D6-4643-82D5-AB4EDA714025}"/>
                  </a:ext>
                </a:extLst>
              </p:cNvPr>
              <p:cNvSpPr txBox="1"/>
              <p:nvPr/>
            </p:nvSpPr>
            <p:spPr>
              <a:xfrm flipH="1">
                <a:off x="4153143" y="5208878"/>
                <a:ext cx="4990857" cy="1000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400" dirty="0">
                    <a:solidFill>
                      <a:srgbClr val="FF0066"/>
                    </a:solidFill>
                    <a:latin typeface="+mn-ea"/>
                  </a:rPr>
                  <a:t>Most of all simulation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b="0" i="1" dirty="0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dirty="0" smtClean="0">
                              <a:solidFill>
                                <a:srgbClr val="FF0066"/>
                              </a:solidFill>
                              <a:latin typeface="+mn-ea"/>
                            </a:rPr>
                            <m:t>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3200" b="0" i="0" dirty="0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grow</m:t>
                          </m:r>
                        </m:sub>
                      </m:sSub>
                      <m:r>
                        <a:rPr kumimoji="1" lang="en-US" altLang="ja-JP" sz="3200" i="1" dirty="0" smtClean="0">
                          <a:solidFill>
                            <a:srgbClr val="FF0066"/>
                          </a:solidFill>
                          <a:latin typeface="+mn-ea"/>
                        </a:rPr>
                        <m:t>≳</m:t>
                      </m:r>
                      <m:r>
                        <a:rPr kumimoji="1" lang="en-US" altLang="ja-JP" sz="3200" b="0" i="1" dirty="0" smtClean="0">
                          <a:solidFill>
                            <a:srgbClr val="FF0066"/>
                          </a:solidFill>
                          <a:latin typeface="+mn-ea"/>
                        </a:rPr>
                        <m:t>1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3200" b="0" i="1" dirty="0" smtClean="0">
                              <a:solidFill>
                                <a:srgbClr val="FF0066"/>
                              </a:solidFill>
                              <a:latin typeface="+mn-ea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ja-JP" sz="3200" b="0" i="0" dirty="0" smtClean="0">
                              <a:solidFill>
                                <a:srgbClr val="FF0066"/>
                              </a:solidFill>
                              <a:latin typeface="+mn-ea"/>
                            </a:rPr>
                            <m:t>s</m:t>
                          </m:r>
                        </m:e>
                      </m:d>
                    </m:oMath>
                  </m:oMathPara>
                </a14:m>
                <a:endParaRPr kumimoji="1" lang="en-US" altLang="ja-JP" sz="3200" b="0" dirty="0">
                  <a:solidFill>
                    <a:srgbClr val="FF0066"/>
                  </a:solidFill>
                  <a:latin typeface="+mn-ea"/>
                </a:endParaRPr>
              </a:p>
            </p:txBody>
          </p:sp>
        </mc:Choice>
        <mc:Fallback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AB74A81E-D6D6-4643-82D5-AB4EDA714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153143" y="5208878"/>
                <a:ext cx="4990857" cy="1000595"/>
              </a:xfrm>
              <a:prstGeom prst="rect">
                <a:avLst/>
              </a:prstGeom>
              <a:blipFill>
                <a:blip r:embed="rId4"/>
                <a:stretch>
                  <a:fillRect t="-48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図 13">
            <a:extLst>
              <a:ext uri="{FF2B5EF4-FFF2-40B4-BE49-F238E27FC236}">
                <a16:creationId xmlns:a16="http://schemas.microsoft.com/office/drawing/2014/main" id="{9DE97F41-DCDA-4A82-8D51-97FBDF6996D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296" r="487"/>
          <a:stretch/>
        </p:blipFill>
        <p:spPr>
          <a:xfrm>
            <a:off x="161592" y="4043974"/>
            <a:ext cx="3851771" cy="2713205"/>
          </a:xfrm>
          <a:prstGeom prst="rect">
            <a:avLst/>
          </a:prstGeom>
          <a:ln w="3175">
            <a:noFill/>
          </a:ln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2607DC7-E841-4776-AADE-B8FDC1416241}"/>
              </a:ext>
            </a:extLst>
          </p:cNvPr>
          <p:cNvSpPr txBox="1"/>
          <p:nvPr/>
        </p:nvSpPr>
        <p:spPr>
          <a:xfrm>
            <a:off x="2007748" y="3985813"/>
            <a:ext cx="155844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1400" dirty="0" err="1">
                <a:latin typeface="Century" panose="02040604050505020304" pitchFamily="18" charset="0"/>
              </a:rPr>
              <a:t>Suwa</a:t>
            </a:r>
            <a:r>
              <a:rPr lang="en-US" altLang="ja-JP" sz="1400" dirty="0">
                <a:latin typeface="Century" panose="02040604050505020304" pitchFamily="18" charset="0"/>
              </a:rPr>
              <a:t> et al. 2016</a:t>
            </a:r>
            <a:endParaRPr kumimoji="1" lang="ja-JP" altLang="en-US" sz="1400" dirty="0">
              <a:latin typeface="Century" panose="020406040505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E0A59BD1-24C8-4547-8A49-63820CF4AF40}"/>
                  </a:ext>
                </a:extLst>
              </p:cNvPr>
              <p:cNvSpPr/>
              <p:nvPr/>
            </p:nvSpPr>
            <p:spPr>
              <a:xfrm rot="16200000">
                <a:off x="-1035294" y="5240861"/>
                <a:ext cx="2713205" cy="3194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600" dirty="0">
                    <a:solidFill>
                      <a:schemeClr val="tx1"/>
                    </a:solidFill>
                    <a:latin typeface="+mj-ea"/>
                    <a:ea typeface="+mj-ea"/>
                  </a:rPr>
                  <a:t>Diagnostic energy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sSupPr>
                      <m:e>
                        <m:r>
                          <a:rPr kumimoji="1" lang="en-US" altLang="ja-JP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10</m:t>
                        </m:r>
                      </m:e>
                      <m:sup>
                        <m:r>
                          <a:rPr kumimoji="1" lang="en-US" altLang="ja-JP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50</m:t>
                        </m:r>
                      </m:sup>
                    </m:sSup>
                  </m:oMath>
                </a14:m>
                <a:r>
                  <a:rPr kumimoji="1" lang="en-US" altLang="ja-JP" sz="1600" dirty="0">
                    <a:solidFill>
                      <a:schemeClr val="tx1"/>
                    </a:solidFill>
                    <a:latin typeface="+mj-ea"/>
                    <a:ea typeface="+mj-ea"/>
                  </a:rPr>
                  <a:t> erg] </a:t>
                </a:r>
                <a:endParaRPr kumimoji="1" lang="ja-JP" altLang="en-US" sz="1600" dirty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E0A59BD1-24C8-4547-8A49-63820CF4AF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035294" y="5240861"/>
                <a:ext cx="2713205" cy="319430"/>
              </a:xfrm>
              <a:prstGeom prst="rect">
                <a:avLst/>
              </a:prstGeom>
              <a:blipFill>
                <a:blip r:embed="rId6"/>
                <a:stretch>
                  <a:fillRect l="-7692" t="-2472" r="-28846" b="-4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BCE87FC-BFDD-48B0-82D4-0B17B6FB817C}"/>
                  </a:ext>
                </a:extLst>
              </p:cNvPr>
              <p:cNvSpPr txBox="1"/>
              <p:nvPr/>
            </p:nvSpPr>
            <p:spPr>
              <a:xfrm>
                <a:off x="4774656" y="1649122"/>
                <a:ext cx="4280339" cy="21396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ja-JP" dirty="0">
                    <a:latin typeface="+mn-ea"/>
                  </a:rPr>
                  <a:t>Multi-D simulation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ja-JP" dirty="0">
                    <a:latin typeface="+mn-ea"/>
                  </a:rPr>
                  <a:t>detailed treatment of neutrino transport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ja-JP" dirty="0">
                    <a:latin typeface="+mn-ea"/>
                  </a:rPr>
                  <a:t>can not reproduce , but </a:t>
                </a:r>
                <a:r>
                  <a:rPr kumimoji="1" lang="en-US" altLang="ja-JP" u="sng" dirty="0">
                    <a:solidFill>
                      <a:srgbClr val="FF0066"/>
                    </a:solidFill>
                    <a:latin typeface="+mn-ea"/>
                  </a:rPr>
                  <a:t>can extrapolate  up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i="1" u="sng" dirty="0" smtClean="0">
                            <a:solidFill>
                              <a:srgbClr val="FF0066"/>
                            </a:solidFill>
                            <a:latin typeface="+mn-ea"/>
                          </a:rPr>
                        </m:ctrlPr>
                      </m:sSupPr>
                      <m:e>
                        <m:r>
                          <a:rPr kumimoji="1" lang="en-US" altLang="ja-JP" i="1" u="sng" dirty="0" smtClean="0">
                            <a:solidFill>
                              <a:srgbClr val="FF0066"/>
                            </a:solidFill>
                            <a:latin typeface="+mn-ea"/>
                          </a:rPr>
                          <m:t>10</m:t>
                        </m:r>
                      </m:e>
                      <m:sup>
                        <m:r>
                          <a:rPr kumimoji="1" lang="en-US" altLang="ja-JP" i="1" u="sng" dirty="0" smtClean="0">
                            <a:solidFill>
                              <a:srgbClr val="FF0066"/>
                            </a:solidFill>
                            <a:latin typeface="+mn-ea"/>
                          </a:rPr>
                          <m:t>5</m:t>
                        </m:r>
                        <m:r>
                          <a:rPr kumimoji="1" lang="en-US" altLang="ja-JP" b="0" i="1" u="sng" dirty="0" smtClean="0">
                            <a:solidFill>
                              <a:srgbClr val="FF0066"/>
                            </a:solidFill>
                            <a:latin typeface="+mn-ea"/>
                          </a:rPr>
                          <m:t>1</m:t>
                        </m:r>
                      </m:sup>
                    </m:sSup>
                  </m:oMath>
                </a14:m>
                <a:r>
                  <a:rPr kumimoji="1" lang="ja-JP" altLang="en-US" u="sng" dirty="0">
                    <a:solidFill>
                      <a:srgbClr val="FF0066"/>
                    </a:solidFill>
                    <a:latin typeface="+mn-ea"/>
                  </a:rPr>
                  <a:t> </a:t>
                </a:r>
                <a:r>
                  <a:rPr kumimoji="1" lang="en-US" altLang="ja-JP" u="sng" dirty="0">
                    <a:solidFill>
                      <a:srgbClr val="FF0066"/>
                    </a:solidFill>
                    <a:latin typeface="+mn-ea"/>
                  </a:rPr>
                  <a:t>ergs (?).</a:t>
                </a:r>
                <a:endParaRPr kumimoji="1" lang="en-US" altLang="ja-JP" u="sng" dirty="0">
                  <a:latin typeface="+mn-ea"/>
                </a:endParaRPr>
              </a:p>
            </p:txBody>
          </p:sp>
        </mc:Choice>
        <mc:Fallback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BCE87FC-BFDD-48B0-82D4-0B17B6FB8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656" y="1649122"/>
                <a:ext cx="4280339" cy="2139688"/>
              </a:xfrm>
              <a:prstGeom prst="rect">
                <a:avLst/>
              </a:prstGeom>
              <a:blipFill>
                <a:blip r:embed="rId7"/>
                <a:stretch>
                  <a:fillRect l="-855" b="-39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CD8ACB87-1F15-412D-B1C2-501E64BA001D}"/>
              </a:ext>
            </a:extLst>
          </p:cNvPr>
          <p:cNvCxnSpPr>
            <a:cxnSpLocks/>
          </p:cNvCxnSpPr>
          <p:nvPr/>
        </p:nvCxnSpPr>
        <p:spPr>
          <a:xfrm>
            <a:off x="6456725" y="3813989"/>
            <a:ext cx="0" cy="339795"/>
          </a:xfrm>
          <a:prstGeom prst="straightConnector1">
            <a:avLst/>
          </a:prstGeom>
          <a:ln w="19050">
            <a:solidFill>
              <a:srgbClr val="FF006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444B9817-C8EE-4E4F-AD1C-99B0A47F0901}"/>
                  </a:ext>
                </a:extLst>
              </p:cNvPr>
              <p:cNvSpPr/>
              <p:nvPr/>
            </p:nvSpPr>
            <p:spPr>
              <a:xfrm>
                <a:off x="4251360" y="4293590"/>
                <a:ext cx="4794421" cy="496546"/>
              </a:xfrm>
              <a:prstGeom prst="rect">
                <a:avLst/>
              </a:prstGeom>
              <a:solidFill>
                <a:schemeClr val="bg1"/>
              </a:solidFill>
              <a:ln cmpd="dbl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dirty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400" dirty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grow</m:t>
                        </m:r>
                      </m:sub>
                    </m:sSub>
                    <m:r>
                      <a:rPr kumimoji="1" lang="en-US" altLang="ja-JP" sz="2400" i="1" dirty="0">
                        <a:solidFill>
                          <a:srgbClr val="FF006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sz="2400" dirty="0">
                    <a:solidFill>
                      <a:srgbClr val="FF0066"/>
                    </a:solidFill>
                    <a:latin typeface="游ゴシック" panose="020B0400000000000000" pitchFamily="50" charset="-128"/>
                  </a:rPr>
                  <a:t>: timescale up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i="1" dirty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i="1" dirty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ja-JP" sz="2400" i="1" dirty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51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kumimoji="1" lang="en-US" altLang="ja-JP" sz="2400" i="1" dirty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ja-JP" sz="2400" dirty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erg</m:t>
                        </m:r>
                      </m:e>
                    </m:d>
                  </m:oMath>
                </a14:m>
                <a:endParaRPr lang="ja-JP" altLang="en-US" dirty="0"/>
              </a:p>
            </p:txBody>
          </p:sp>
        </mc:Choice>
        <mc:Fallback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444B9817-C8EE-4E4F-AD1C-99B0A47F09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360" y="4293590"/>
                <a:ext cx="4794421" cy="496546"/>
              </a:xfrm>
              <a:prstGeom prst="rect">
                <a:avLst/>
              </a:prstGeom>
              <a:blipFill>
                <a:blip r:embed="rId8"/>
                <a:stretch>
                  <a:fillRect t="-5952" b="-20238"/>
                </a:stretch>
              </a:blipFill>
              <a:ln cmpd="dbl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14355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1E3AABD-86A5-4EF4-8E38-FE4E2FDEF18E}"/>
              </a:ext>
            </a:extLst>
          </p:cNvPr>
          <p:cNvSpPr/>
          <p:nvPr/>
        </p:nvSpPr>
        <p:spPr>
          <a:xfrm>
            <a:off x="9770" y="270098"/>
            <a:ext cx="9144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ja-JP" altLang="en-US" sz="3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第一原理計算での中心領域のエネルギー成長率</a:t>
            </a:r>
            <a:endParaRPr kumimoji="1" lang="en-US" altLang="ja-JP" sz="3200" u="sng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04EB864F-8FDA-47CC-BEAF-9957AF880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353" y="924339"/>
            <a:ext cx="4548369" cy="2801562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88AE941-0638-41A5-9959-F6D2973F1F18}"/>
              </a:ext>
            </a:extLst>
          </p:cNvPr>
          <p:cNvSpPr txBox="1"/>
          <p:nvPr/>
        </p:nvSpPr>
        <p:spPr>
          <a:xfrm>
            <a:off x="6173096" y="948510"/>
            <a:ext cx="1851789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" panose="02040604050505020304" pitchFamily="18" charset="0"/>
              </a:rPr>
              <a:t>Nakamura+</a:t>
            </a:r>
            <a:r>
              <a:rPr kumimoji="1" lang="ja-JP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kumimoji="1" lang="en-US" altLang="ja-JP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" panose="02040604050505020304" pitchFamily="18" charset="0"/>
              </a:rPr>
              <a:t>2014</a:t>
            </a:r>
            <a:endParaRPr kumimoji="1" lang="ja-JP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Century" panose="02040604050505020304" pitchFamily="18" charset="0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8D18F71-C2BA-4443-B18E-64D63F0290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09" y="3787409"/>
            <a:ext cx="3708791" cy="2946323"/>
          </a:xfrm>
          <a:prstGeom prst="rect">
            <a:avLst/>
          </a:prstGeom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F16FC40B-6EA9-48E2-B581-E979533559F3}"/>
              </a:ext>
            </a:extLst>
          </p:cNvPr>
          <p:cNvSpPr/>
          <p:nvPr/>
        </p:nvSpPr>
        <p:spPr>
          <a:xfrm>
            <a:off x="2753583" y="4029797"/>
            <a:ext cx="901337" cy="2642150"/>
          </a:xfrm>
          <a:prstGeom prst="roundRect">
            <a:avLst>
              <a:gd name="adj" fmla="val 9160"/>
            </a:avLst>
          </a:prstGeom>
          <a:noFill/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E72B620-ABCD-4D40-ABA3-BB45B3518264}"/>
              </a:ext>
            </a:extLst>
          </p:cNvPr>
          <p:cNvSpPr/>
          <p:nvPr/>
        </p:nvSpPr>
        <p:spPr>
          <a:xfrm>
            <a:off x="3723384" y="6418625"/>
            <a:ext cx="1455298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err="1">
                <a:latin typeface="Century" panose="02040604050505020304" pitchFamily="18" charset="0"/>
              </a:rPr>
              <a:t>Suwa</a:t>
            </a:r>
            <a:r>
              <a:rPr kumimoji="1" lang="en-US" altLang="ja-JP" sz="1600" dirty="0">
                <a:latin typeface="Century" panose="02040604050505020304" pitchFamily="18" charset="0"/>
              </a:rPr>
              <a:t>+ 2017</a:t>
            </a:r>
            <a:endParaRPr kumimoji="1" lang="ja-JP" altLang="en-US" sz="1600" dirty="0">
              <a:latin typeface="Century" panose="020406040505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AB74A81E-D6D6-4643-82D5-AB4EDA714025}"/>
                  </a:ext>
                </a:extLst>
              </p:cNvPr>
              <p:cNvSpPr txBox="1"/>
              <p:nvPr/>
            </p:nvSpPr>
            <p:spPr>
              <a:xfrm flipH="1">
                <a:off x="3811865" y="4661828"/>
                <a:ext cx="4990857" cy="14048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400" dirty="0">
                    <a:solidFill>
                      <a:srgbClr val="FF0066"/>
                    </a:solidFill>
                    <a:latin typeface="+mn-ea"/>
                  </a:rPr>
                  <a:t>Most of all simulation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b="0" i="1" dirty="0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dirty="0" smtClean="0">
                              <a:solidFill>
                                <a:srgbClr val="FF0066"/>
                              </a:solidFill>
                              <a:latin typeface="+mn-ea"/>
                            </a:rPr>
                            <m:t>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3200" b="0" i="0" dirty="0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grow</m:t>
                          </m:r>
                        </m:sub>
                      </m:sSub>
                      <m:r>
                        <a:rPr kumimoji="1" lang="en-US" altLang="ja-JP" sz="3200" i="1" dirty="0" smtClean="0">
                          <a:solidFill>
                            <a:srgbClr val="FF0066"/>
                          </a:solidFill>
                          <a:latin typeface="+mn-ea"/>
                        </a:rPr>
                        <m:t>≳</m:t>
                      </m:r>
                      <m:r>
                        <a:rPr kumimoji="1" lang="en-US" altLang="ja-JP" sz="3200" b="0" i="1" dirty="0" smtClean="0">
                          <a:solidFill>
                            <a:srgbClr val="FF0066"/>
                          </a:solidFill>
                          <a:latin typeface="+mn-ea"/>
                        </a:rPr>
                        <m:t>1000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3200" b="0" i="1" dirty="0" smtClean="0">
                              <a:solidFill>
                                <a:srgbClr val="FF0066"/>
                              </a:solidFill>
                              <a:latin typeface="+mn-ea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ja-JP" sz="3200" b="0" i="0" dirty="0" smtClean="0">
                              <a:solidFill>
                                <a:srgbClr val="FF0066"/>
                              </a:solidFill>
                              <a:latin typeface="+mn-ea"/>
                            </a:rPr>
                            <m:t>ms</m:t>
                          </m:r>
                        </m:e>
                      </m:d>
                    </m:oMath>
                  </m:oMathPara>
                </a14:m>
                <a:endParaRPr kumimoji="1" lang="en-US" altLang="ja-JP" sz="3200" b="0" dirty="0">
                  <a:solidFill>
                    <a:srgbClr val="FF0066"/>
                  </a:solidFill>
                  <a:latin typeface="+mn-ea"/>
                </a:endParaRPr>
              </a:p>
              <a:p>
                <a:pPr algn="ctr"/>
                <a:r>
                  <a:rPr kumimoji="1" lang="en-US" altLang="ja-JP" sz="2400" dirty="0">
                    <a:solidFill>
                      <a:srgbClr val="FF0066"/>
                    </a:solidFill>
                    <a:latin typeface="+mn-ea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dirty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400" dirty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grow</m:t>
                        </m:r>
                      </m:sub>
                    </m:sSub>
                    <m:r>
                      <a:rPr kumimoji="1" lang="en-US" altLang="ja-JP" sz="2400" i="1" dirty="0">
                        <a:solidFill>
                          <a:srgbClr val="FF006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sz="2400" dirty="0">
                    <a:solidFill>
                      <a:srgbClr val="FF0066"/>
                    </a:solidFill>
                    <a:latin typeface="+mn-ea"/>
                  </a:rPr>
                  <a:t>: timescale up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b="0" i="1" dirty="0" smtClean="0">
                            <a:solidFill>
                              <a:srgbClr val="FF0066"/>
                            </a:solidFill>
                            <a:latin typeface="+mn-ea"/>
                          </a:rPr>
                        </m:ctrlPr>
                      </m:sSupPr>
                      <m:e>
                        <m:r>
                          <a:rPr kumimoji="1" lang="en-US" altLang="ja-JP" sz="2400" i="1" dirty="0">
                            <a:solidFill>
                              <a:srgbClr val="FF0066"/>
                            </a:solidFill>
                            <a:latin typeface="+mn-ea"/>
                          </a:rPr>
                          <m:t>10</m:t>
                        </m:r>
                      </m:e>
                      <m:sup>
                        <m:r>
                          <a:rPr kumimoji="1" lang="en-US" altLang="ja-JP" sz="2400" b="0" i="1" dirty="0" smtClean="0">
                            <a:solidFill>
                              <a:srgbClr val="FF0066"/>
                            </a:solidFill>
                            <a:latin typeface="+mn-ea"/>
                          </a:rPr>
                          <m:t>51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kumimoji="1" lang="en-US" altLang="ja-JP" sz="2400" i="1" dirty="0">
                            <a:solidFill>
                              <a:srgbClr val="FF0066"/>
                            </a:solidFill>
                            <a:latin typeface="+mn-ea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ja-JP" sz="2400" b="0" i="0" dirty="0" smtClean="0">
                            <a:solidFill>
                              <a:srgbClr val="FF0066"/>
                            </a:solidFill>
                            <a:latin typeface="+mn-ea"/>
                          </a:rPr>
                          <m:t>erg</m:t>
                        </m:r>
                      </m:e>
                    </m:d>
                  </m:oMath>
                </a14:m>
                <a:r>
                  <a:rPr kumimoji="1" lang="en-US" altLang="ja-JP" sz="2400" dirty="0">
                    <a:solidFill>
                      <a:srgbClr val="FF0066"/>
                    </a:solidFill>
                    <a:latin typeface="+mn-ea"/>
                  </a:rPr>
                  <a:t>)</a:t>
                </a:r>
              </a:p>
            </p:txBody>
          </p:sp>
        </mc:Choice>
        <mc:Fallback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AB74A81E-D6D6-4643-82D5-AB4EDA714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811865" y="4661828"/>
                <a:ext cx="4990857" cy="1404808"/>
              </a:xfrm>
              <a:prstGeom prst="rect">
                <a:avLst/>
              </a:prstGeom>
              <a:blipFill>
                <a:blip r:embed="rId5"/>
                <a:stretch>
                  <a:fillRect l="-122" t="-3478" r="-244" b="-78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714D8D4B-F09E-49DA-9368-860F14BEE9A7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3654920" y="5350872"/>
            <a:ext cx="926850" cy="0"/>
          </a:xfrm>
          <a:prstGeom prst="straightConnector1">
            <a:avLst/>
          </a:prstGeom>
          <a:ln w="19050">
            <a:solidFill>
              <a:srgbClr val="FF006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730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A821D7AF-9DC4-41BE-8E56-B24F08A9A013}"/>
              </a:ext>
            </a:extLst>
          </p:cNvPr>
          <p:cNvCxnSpPr>
            <a:cxnSpLocks/>
          </p:cNvCxnSpPr>
          <p:nvPr/>
        </p:nvCxnSpPr>
        <p:spPr>
          <a:xfrm>
            <a:off x="4571996" y="1046523"/>
            <a:ext cx="2" cy="5675552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図 1">
            <a:extLst>
              <a:ext uri="{FF2B5EF4-FFF2-40B4-BE49-F238E27FC236}">
                <a16:creationId xmlns:a16="http://schemas.microsoft.com/office/drawing/2014/main" id="{0764A25F-D470-41E4-8C18-513E25D1B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036" y="2335657"/>
            <a:ext cx="6171919" cy="2859656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E4B68BD-21EA-428E-AC99-B4699479D7B7}"/>
              </a:ext>
            </a:extLst>
          </p:cNvPr>
          <p:cNvSpPr/>
          <p:nvPr/>
        </p:nvSpPr>
        <p:spPr>
          <a:xfrm>
            <a:off x="4571996" y="975372"/>
            <a:ext cx="4572004" cy="1147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2600" dirty="0">
                <a:solidFill>
                  <a:srgbClr val="0070C0"/>
                </a:solidFill>
                <a:latin typeface="+mn-ea"/>
              </a:rPr>
              <a:t>Can reproduce </a:t>
            </a:r>
            <a:r>
              <a:rPr lang="en-US" altLang="ja-JP" sz="2600" dirty="0" err="1">
                <a:solidFill>
                  <a:srgbClr val="0070C0"/>
                </a:solidFill>
                <a:latin typeface="+mn-ea"/>
              </a:rPr>
              <a:t>obs.profiles</a:t>
            </a:r>
            <a:r>
              <a:rPr lang="en-US" altLang="ja-JP" sz="2600" dirty="0">
                <a:solidFill>
                  <a:srgbClr val="0070C0"/>
                </a:solidFill>
                <a:latin typeface="+mn-ea"/>
              </a:rPr>
              <a:t>?</a:t>
            </a:r>
          </a:p>
          <a:p>
            <a:pPr algn="ctr">
              <a:lnSpc>
                <a:spcPct val="120000"/>
              </a:lnSpc>
            </a:pPr>
            <a:r>
              <a:rPr lang="en-US" altLang="ja-JP" sz="1600" b="1" dirty="0">
                <a:latin typeface="+mn-ea"/>
              </a:rPr>
              <a:t>【Nucleosynthesis / Radiation transfer】</a:t>
            </a:r>
          </a:p>
          <a:p>
            <a:pPr algn="ctr">
              <a:lnSpc>
                <a:spcPct val="120000"/>
              </a:lnSpc>
            </a:pPr>
            <a:r>
              <a:rPr lang="en-US" altLang="ja-JP" sz="1600" dirty="0">
                <a:solidFill>
                  <a:prstClr val="black"/>
                </a:solidFill>
                <a:latin typeface="Century" panose="02040604050505020304" pitchFamily="18" charset="0"/>
              </a:rPr>
              <a:t>(e.g. </a:t>
            </a:r>
            <a:r>
              <a:rPr lang="en-US" altLang="ja-JP" sz="1600" dirty="0" err="1">
                <a:latin typeface="Century" panose="02040604050505020304" pitchFamily="18" charset="0"/>
              </a:rPr>
              <a:t>Woosley</a:t>
            </a:r>
            <a:r>
              <a:rPr lang="en-US" altLang="ja-JP" sz="1600" dirty="0">
                <a:latin typeface="Century" panose="02040604050505020304" pitchFamily="18" charset="0"/>
              </a:rPr>
              <a:t>+ 1995</a:t>
            </a:r>
            <a:r>
              <a:rPr lang="en-US" altLang="ja-JP" sz="1600" dirty="0">
                <a:solidFill>
                  <a:prstClr val="black"/>
                </a:solidFill>
                <a:latin typeface="Century" panose="02040604050505020304" pitchFamily="18" charset="0"/>
              </a:rPr>
              <a:t>)</a:t>
            </a:r>
            <a:endParaRPr kumimoji="1" lang="en-US" altLang="ja-JP" sz="1600" dirty="0">
              <a:solidFill>
                <a:prstClr val="black"/>
              </a:solidFill>
              <a:latin typeface="Century" panose="020406040505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CC29CDC0-70F6-4DA3-906D-DF3544A0B70E}"/>
                  </a:ext>
                </a:extLst>
              </p:cNvPr>
              <p:cNvSpPr/>
              <p:nvPr/>
            </p:nvSpPr>
            <p:spPr>
              <a:xfrm>
                <a:off x="-2" y="975372"/>
                <a:ext cx="4572002" cy="11527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ja-JP" sz="2600" dirty="0">
                    <a:solidFill>
                      <a:srgbClr val="FF0000"/>
                    </a:solidFill>
                    <a:latin typeface="+mn-ea"/>
                  </a:rPr>
                  <a:t>Can reach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6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ja-JP" sz="26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51</m:t>
                        </m:r>
                      </m:sup>
                    </m:sSup>
                    <m:r>
                      <a:rPr kumimoji="1" lang="en-US" altLang="ja-JP" sz="2600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sz="2600" dirty="0">
                    <a:solidFill>
                      <a:srgbClr val="FF0000"/>
                    </a:solidFill>
                    <a:latin typeface="+mn-ea"/>
                  </a:rPr>
                  <a:t>[erg]</a:t>
                </a:r>
                <a:r>
                  <a:rPr kumimoji="1" lang="ja-JP" altLang="en-US" sz="2600" b="1" dirty="0">
                    <a:solidFill>
                      <a:srgbClr val="FF0000"/>
                    </a:solidFill>
                    <a:latin typeface="+mn-ea"/>
                  </a:rPr>
                  <a:t> </a:t>
                </a:r>
                <a:r>
                  <a:rPr kumimoji="1" lang="ja-JP" altLang="en-US" sz="2600" dirty="0">
                    <a:solidFill>
                      <a:srgbClr val="FF0000"/>
                    </a:solidFill>
                    <a:latin typeface="+mn-ea"/>
                  </a:rPr>
                  <a:t>？</a:t>
                </a:r>
                <a:endParaRPr kumimoji="1" lang="en-US" altLang="ja-JP" sz="2600" dirty="0">
                  <a:solidFill>
                    <a:srgbClr val="FF0000"/>
                  </a:solidFill>
                  <a:latin typeface="+mn-ea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en-US" altLang="ja-JP" sz="1600" b="1" dirty="0">
                    <a:latin typeface="+mn-ea"/>
                  </a:rPr>
                  <a:t>【AB-</a:t>
                </a:r>
                <a:r>
                  <a:rPr lang="en-US" altLang="ja-JP" sz="1600" b="1" i="1" dirty="0">
                    <a:latin typeface="+mn-ea"/>
                  </a:rPr>
                  <a:t>initio</a:t>
                </a:r>
                <a:r>
                  <a:rPr lang="en-US" altLang="ja-JP" sz="1600" b="1" dirty="0">
                    <a:latin typeface="+mn-ea"/>
                  </a:rPr>
                  <a:t> calculation】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altLang="ja-JP" sz="1600" dirty="0">
                    <a:latin typeface="Century" panose="02040604050505020304" pitchFamily="18" charset="0"/>
                  </a:rPr>
                  <a:t>(e.g. </a:t>
                </a:r>
                <a:r>
                  <a:rPr lang="en-US" altLang="ja-JP" sz="1600" dirty="0" err="1">
                    <a:latin typeface="Century" panose="02040604050505020304" pitchFamily="18" charset="0"/>
                  </a:rPr>
                  <a:t>Takiwaki</a:t>
                </a:r>
                <a:r>
                  <a:rPr lang="en-US" altLang="ja-JP" sz="1600" dirty="0">
                    <a:latin typeface="Century" panose="02040604050505020304" pitchFamily="18" charset="0"/>
                  </a:rPr>
                  <a:t>+ 2014, Nakamura+ 2014)</a:t>
                </a:r>
                <a:endParaRPr kumimoji="1" lang="en-US" altLang="ja-JP" sz="1600" dirty="0">
                  <a:latin typeface="Century" panose="02040604050505020304" pitchFamily="18" charset="0"/>
                </a:endParaRPr>
              </a:p>
            </p:txBody>
          </p:sp>
        </mc:Choice>
        <mc:Fallback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CC29CDC0-70F6-4DA3-906D-DF3544A0B7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975372"/>
                <a:ext cx="4572002" cy="1152751"/>
              </a:xfrm>
              <a:prstGeom prst="rect">
                <a:avLst/>
              </a:prstGeom>
              <a:blipFill>
                <a:blip r:embed="rId3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A93095E-D8AD-48CB-8ED4-A5F4E1D3105F}"/>
              </a:ext>
            </a:extLst>
          </p:cNvPr>
          <p:cNvSpPr/>
          <p:nvPr/>
        </p:nvSpPr>
        <p:spPr>
          <a:xfrm>
            <a:off x="-2" y="235877"/>
            <a:ext cx="9144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ja-JP" altLang="en-US" sz="3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重力崩壊型超新星爆発</a:t>
            </a:r>
            <a:r>
              <a:rPr kumimoji="1" lang="en-US" altLang="ja-JP" sz="3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”</a:t>
            </a:r>
            <a:r>
              <a:rPr kumimoji="1" lang="ja-JP" altLang="en-US" sz="3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内部</a:t>
            </a:r>
            <a:r>
              <a:rPr kumimoji="1" lang="en-US" altLang="ja-JP" sz="3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”</a:t>
            </a:r>
            <a:r>
              <a:rPr kumimoji="1" lang="ja-JP" altLang="en-US" sz="3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　の研究</a:t>
            </a:r>
            <a:endParaRPr kumimoji="1" lang="en-US" altLang="ja-JP" sz="3200" u="sng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E88EBBC8-5D9E-4491-AFAC-9AA23B5196C0}"/>
                  </a:ext>
                </a:extLst>
              </p:cNvPr>
              <p:cNvSpPr/>
              <p:nvPr/>
            </p:nvSpPr>
            <p:spPr>
              <a:xfrm>
                <a:off x="226036" y="2430425"/>
                <a:ext cx="200830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3200" i="1" dirty="0">
                        <a:latin typeface="Cambria Math" panose="02040503050406030204" pitchFamily="18" charset="0"/>
                      </a:rPr>
                      <m:t>[~</m:t>
                    </m:r>
                    <m:sSup>
                      <m:sSupPr>
                        <m:ctrlPr>
                          <a:rPr kumimoji="1" lang="en-US" altLang="ja-JP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3200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ja-JP" sz="3200" i="1" dirty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m:rPr>
                        <m:sty m:val="p"/>
                      </m:rPr>
                      <a:rPr kumimoji="1" lang="en-US" altLang="ja-JP" sz="3200" dirty="0"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kumimoji="1" lang="en-US" altLang="ja-JP" sz="3200" dirty="0"/>
                  <a:t>] </a:t>
                </a:r>
                <a:endParaRPr lang="ja-JP" altLang="en-US" sz="3200" dirty="0"/>
              </a:p>
            </p:txBody>
          </p:sp>
        </mc:Choice>
        <mc:Fallback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E88EBBC8-5D9E-4491-AFAC-9AA23B5196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36" y="2430425"/>
                <a:ext cx="2008307" cy="584775"/>
              </a:xfrm>
              <a:prstGeom prst="rect">
                <a:avLst/>
              </a:prstGeom>
              <a:blipFill>
                <a:blip r:embed="rId4"/>
                <a:stretch>
                  <a:fillRect t="-12500" r="-6970" b="-343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E6308356-4426-4106-A6CE-19D8F51BE711}"/>
                  </a:ext>
                </a:extLst>
              </p:cNvPr>
              <p:cNvSpPr/>
              <p:nvPr/>
            </p:nvSpPr>
            <p:spPr>
              <a:xfrm>
                <a:off x="6453626" y="2430425"/>
                <a:ext cx="273690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3200" i="1" dirty="0" smtClean="0">
                        <a:latin typeface="Cambria Math" panose="02040503050406030204" pitchFamily="18" charset="0"/>
                      </a:rPr>
                      <m:t>[~</m:t>
                    </m:r>
                    <m:sSup>
                      <m:sSupPr>
                        <m:ctrlPr>
                          <a:rPr kumimoji="1" lang="en-US" altLang="ja-JP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3200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ja-JP" sz="3200" b="0" i="1" dirty="0" smtClean="0">
                            <a:latin typeface="Cambria Math" panose="02040503050406030204" pitchFamily="18" charset="0"/>
                          </a:rPr>
                          <m:t>10−12</m:t>
                        </m:r>
                      </m:sup>
                    </m:sSup>
                    <m:r>
                      <m:rPr>
                        <m:sty m:val="p"/>
                      </m:rPr>
                      <a:rPr kumimoji="1" lang="en-US" altLang="ja-JP" sz="3200" dirty="0"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kumimoji="1" lang="en-US" altLang="ja-JP" sz="3200" dirty="0"/>
                  <a:t>] </a:t>
                </a:r>
                <a:endParaRPr lang="ja-JP" altLang="en-US" sz="3200" dirty="0"/>
              </a:p>
            </p:txBody>
          </p:sp>
        </mc:Choice>
        <mc:Fallback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E6308356-4426-4106-A6CE-19D8F51BE7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626" y="2430425"/>
                <a:ext cx="2736903" cy="584775"/>
              </a:xfrm>
              <a:prstGeom prst="rect">
                <a:avLst/>
              </a:prstGeom>
              <a:blipFill>
                <a:blip r:embed="rId5"/>
                <a:stretch>
                  <a:fillRect t="-12500" r="-4677" b="-343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表 10">
                <a:extLst>
                  <a:ext uri="{FF2B5EF4-FFF2-40B4-BE49-F238E27FC236}">
                    <a16:creationId xmlns:a16="http://schemas.microsoft.com/office/drawing/2014/main" id="{D5DCFB1F-CD25-4A0B-9669-0F0417D1D4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4072649"/>
                  </p:ext>
                </p:extLst>
              </p:nvPr>
            </p:nvGraphicFramePr>
            <p:xfrm>
              <a:off x="-1" y="5497615"/>
              <a:ext cx="9143999" cy="111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475230">
                      <a:extLst>
                        <a:ext uri="{9D8B030D-6E8A-4147-A177-3AD203B41FA5}">
                          <a16:colId xmlns:a16="http://schemas.microsoft.com/office/drawing/2014/main" val="1003323025"/>
                        </a:ext>
                      </a:extLst>
                    </a:gridCol>
                    <a:gridCol w="4668769">
                      <a:extLst>
                        <a:ext uri="{9D8B030D-6E8A-4147-A177-3AD203B41FA5}">
                          <a16:colId xmlns:a16="http://schemas.microsoft.com/office/drawing/2014/main" val="970754018"/>
                        </a:ext>
                      </a:extLst>
                    </a:gridCol>
                  </a:tblGrid>
                  <a:tr h="111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/>
                            <a:t>explosive energy grow up to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1" lang="en-US" altLang="ja-JP" sz="2000" dirty="0" smtClean="0"/>
                                  </m:ctrlPr>
                                </m:sSupPr>
                                <m:e>
                                  <m:r>
                                    <a:rPr kumimoji="1" lang="en-US" altLang="ja-JP" sz="2000" dirty="0" smtClean="0"/>
                                    <m:t>10</m:t>
                                  </m:r>
                                </m:e>
                                <m:sup>
                                  <m:r>
                                    <a:rPr kumimoji="1" lang="en-US" altLang="ja-JP" sz="2000" dirty="0" smtClean="0"/>
                                    <m:t>51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1" lang="en-US" altLang="ja-JP" sz="2000" dirty="0"/>
                            <a:t>  erg</a:t>
                          </a:r>
                        </a:p>
                        <a:p>
                          <a:pPr algn="ctr"/>
                          <a:r>
                            <a:rPr kumimoji="1" lang="en-US" altLang="ja-JP" sz="2000" dirty="0"/>
                            <a:t>taking</a:t>
                          </a:r>
                          <a:r>
                            <a:rPr kumimoji="1" lang="en-US" altLang="ja-JP" sz="2000" baseline="0" dirty="0"/>
                            <a:t> a long time</a:t>
                          </a:r>
                          <a:r>
                            <a:rPr kumimoji="1" lang="en-US" altLang="ja-JP" sz="2000" b="0" dirty="0"/>
                            <a:t> </a:t>
                          </a:r>
                          <a:r>
                            <a:rPr kumimoji="1" lang="en-US" altLang="ja-JP" sz="3600" b="0" dirty="0">
                              <a:solidFill>
                                <a:srgbClr val="FF0066"/>
                              </a:solidFill>
                            </a:rPr>
                            <a:t>[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sz="3600" b="0" i="0" dirty="0" smtClean="0">
                                      <a:solidFill>
                                        <a:srgbClr val="FF00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3600" b="0" i="1" dirty="0" smtClean="0">
                                      <a:solidFill>
                                        <a:srgbClr val="FF00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1" lang="en-US" altLang="ja-JP" sz="3600" b="0" i="0" dirty="0" smtClean="0">
                                      <a:solidFill>
                                        <a:srgbClr val="FF0066"/>
                                      </a:solidFill>
                                      <a:latin typeface="Cambria Math" panose="02040503050406030204" pitchFamily="18" charset="0"/>
                                    </a:rPr>
                                    <m:t>grow</m:t>
                                  </m:r>
                                </m:sub>
                              </m:sSub>
                              <m:r>
                                <a:rPr kumimoji="1" lang="en-US" altLang="ja-JP" sz="3600" b="0" i="1" dirty="0" smtClean="0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</a:rPr>
                                <m:t>≳</m:t>
                              </m:r>
                              <m:r>
                                <a:rPr kumimoji="1" lang="en-US" altLang="ja-JP" sz="3600" b="0" i="1" dirty="0" smtClean="0">
                                  <a:solidFill>
                                    <a:srgbClr val="FF0066"/>
                                  </a:solidFill>
                                </a:rPr>
                                <m:t>1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ja-JP" sz="3600" b="0" i="1" dirty="0" smtClean="0">
                                  <a:solidFill>
                                    <a:srgbClr val="FF0066"/>
                                  </a:solidFill>
                                </a:rPr>
                                <m:t>s</m:t>
                              </m:r>
                            </m:oMath>
                          </a14:m>
                          <a:r>
                            <a:rPr kumimoji="1" lang="en-US" altLang="ja-JP" sz="3600" b="0" dirty="0">
                              <a:solidFill>
                                <a:srgbClr val="FF0066"/>
                              </a:solidFill>
                            </a:rPr>
                            <a:t>]</a:t>
                          </a:r>
                          <a:endParaRPr kumimoji="1" lang="ja-JP" altLang="en-US" sz="2300" b="0" dirty="0"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en-US" altLang="ja-JP" sz="2300" dirty="0"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6169819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表 10">
                <a:extLst>
                  <a:ext uri="{FF2B5EF4-FFF2-40B4-BE49-F238E27FC236}">
                    <a16:creationId xmlns:a16="http://schemas.microsoft.com/office/drawing/2014/main" id="{D5DCFB1F-CD25-4A0B-9669-0F0417D1D4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4072649"/>
                  </p:ext>
                </p:extLst>
              </p:nvPr>
            </p:nvGraphicFramePr>
            <p:xfrm>
              <a:off x="-1" y="5497615"/>
              <a:ext cx="9143999" cy="111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475230">
                      <a:extLst>
                        <a:ext uri="{9D8B030D-6E8A-4147-A177-3AD203B41FA5}">
                          <a16:colId xmlns:a16="http://schemas.microsoft.com/office/drawing/2014/main" val="1003323025"/>
                        </a:ext>
                      </a:extLst>
                    </a:gridCol>
                    <a:gridCol w="4668769">
                      <a:extLst>
                        <a:ext uri="{9D8B030D-6E8A-4147-A177-3AD203B41FA5}">
                          <a16:colId xmlns:a16="http://schemas.microsoft.com/office/drawing/2014/main" val="970754018"/>
                        </a:ext>
                      </a:extLst>
                    </a:gridCol>
                  </a:tblGrid>
                  <a:tr h="11160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136" r="-104218" b="-11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en-US" altLang="ja-JP" sz="2300" dirty="0"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6169819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67085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A821D7AF-9DC4-41BE-8E56-B24F08A9A013}"/>
              </a:ext>
            </a:extLst>
          </p:cNvPr>
          <p:cNvCxnSpPr>
            <a:cxnSpLocks/>
          </p:cNvCxnSpPr>
          <p:nvPr/>
        </p:nvCxnSpPr>
        <p:spPr>
          <a:xfrm>
            <a:off x="4571996" y="1046523"/>
            <a:ext cx="2" cy="5675552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図 1">
            <a:extLst>
              <a:ext uri="{FF2B5EF4-FFF2-40B4-BE49-F238E27FC236}">
                <a16:creationId xmlns:a16="http://schemas.microsoft.com/office/drawing/2014/main" id="{0764A25F-D470-41E4-8C18-513E25D1B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036" y="2335657"/>
            <a:ext cx="6171919" cy="2859656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E4B68BD-21EA-428E-AC99-B4699479D7B7}"/>
              </a:ext>
            </a:extLst>
          </p:cNvPr>
          <p:cNvSpPr/>
          <p:nvPr/>
        </p:nvSpPr>
        <p:spPr>
          <a:xfrm>
            <a:off x="4571996" y="975372"/>
            <a:ext cx="4572004" cy="1147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2600" dirty="0">
                <a:solidFill>
                  <a:srgbClr val="0070C0"/>
                </a:solidFill>
                <a:latin typeface="+mn-ea"/>
              </a:rPr>
              <a:t>Can reproduce </a:t>
            </a:r>
            <a:r>
              <a:rPr lang="en-US" altLang="ja-JP" sz="2600" dirty="0" err="1">
                <a:solidFill>
                  <a:srgbClr val="0070C0"/>
                </a:solidFill>
                <a:latin typeface="+mn-ea"/>
              </a:rPr>
              <a:t>obs.profiles</a:t>
            </a:r>
            <a:r>
              <a:rPr lang="en-US" altLang="ja-JP" sz="2600" dirty="0">
                <a:solidFill>
                  <a:srgbClr val="0070C0"/>
                </a:solidFill>
                <a:latin typeface="+mn-ea"/>
              </a:rPr>
              <a:t>?</a:t>
            </a:r>
          </a:p>
          <a:p>
            <a:pPr algn="ctr">
              <a:lnSpc>
                <a:spcPct val="120000"/>
              </a:lnSpc>
            </a:pPr>
            <a:r>
              <a:rPr lang="en-US" altLang="ja-JP" sz="1600" b="1" dirty="0">
                <a:latin typeface="+mn-ea"/>
              </a:rPr>
              <a:t>【Nucleosynthesis / Radiation transfer】</a:t>
            </a:r>
          </a:p>
          <a:p>
            <a:pPr algn="ctr">
              <a:lnSpc>
                <a:spcPct val="120000"/>
              </a:lnSpc>
            </a:pPr>
            <a:r>
              <a:rPr lang="en-US" altLang="ja-JP" sz="1600" dirty="0">
                <a:solidFill>
                  <a:prstClr val="black"/>
                </a:solidFill>
                <a:latin typeface="Century" panose="02040604050505020304" pitchFamily="18" charset="0"/>
              </a:rPr>
              <a:t>(e.g. </a:t>
            </a:r>
            <a:r>
              <a:rPr lang="en-US" altLang="ja-JP" sz="1600" dirty="0" err="1">
                <a:latin typeface="Century" panose="02040604050505020304" pitchFamily="18" charset="0"/>
              </a:rPr>
              <a:t>Woosley</a:t>
            </a:r>
            <a:r>
              <a:rPr lang="en-US" altLang="ja-JP" sz="1600" dirty="0">
                <a:latin typeface="Century" panose="02040604050505020304" pitchFamily="18" charset="0"/>
              </a:rPr>
              <a:t>+ 1995</a:t>
            </a:r>
            <a:r>
              <a:rPr lang="en-US" altLang="ja-JP" sz="1600" dirty="0">
                <a:solidFill>
                  <a:prstClr val="black"/>
                </a:solidFill>
                <a:latin typeface="Century" panose="02040604050505020304" pitchFamily="18" charset="0"/>
              </a:rPr>
              <a:t>)</a:t>
            </a:r>
            <a:endParaRPr kumimoji="1" lang="en-US" altLang="ja-JP" sz="1600" dirty="0">
              <a:solidFill>
                <a:prstClr val="black"/>
              </a:solidFill>
              <a:latin typeface="Century" panose="020406040505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CC29CDC0-70F6-4DA3-906D-DF3544A0B70E}"/>
                  </a:ext>
                </a:extLst>
              </p:cNvPr>
              <p:cNvSpPr/>
              <p:nvPr/>
            </p:nvSpPr>
            <p:spPr>
              <a:xfrm>
                <a:off x="-2" y="975372"/>
                <a:ext cx="4572002" cy="11527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ja-JP" sz="2600" dirty="0">
                    <a:solidFill>
                      <a:srgbClr val="FF0000"/>
                    </a:solidFill>
                    <a:latin typeface="+mn-ea"/>
                  </a:rPr>
                  <a:t>Can reach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6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ja-JP" sz="26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51</m:t>
                        </m:r>
                      </m:sup>
                    </m:sSup>
                    <m:r>
                      <a:rPr kumimoji="1" lang="en-US" altLang="ja-JP" sz="2600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sz="2600" dirty="0">
                    <a:solidFill>
                      <a:srgbClr val="FF0000"/>
                    </a:solidFill>
                    <a:latin typeface="+mn-ea"/>
                  </a:rPr>
                  <a:t>[erg]</a:t>
                </a:r>
                <a:r>
                  <a:rPr kumimoji="1" lang="ja-JP" altLang="en-US" sz="2600" b="1" dirty="0">
                    <a:solidFill>
                      <a:srgbClr val="FF0000"/>
                    </a:solidFill>
                    <a:latin typeface="+mn-ea"/>
                  </a:rPr>
                  <a:t> </a:t>
                </a:r>
                <a:r>
                  <a:rPr kumimoji="1" lang="ja-JP" altLang="en-US" sz="2600" dirty="0">
                    <a:solidFill>
                      <a:srgbClr val="FF0000"/>
                    </a:solidFill>
                    <a:latin typeface="+mn-ea"/>
                  </a:rPr>
                  <a:t>？</a:t>
                </a:r>
                <a:endParaRPr kumimoji="1" lang="en-US" altLang="ja-JP" sz="2600" dirty="0">
                  <a:solidFill>
                    <a:srgbClr val="FF0000"/>
                  </a:solidFill>
                  <a:latin typeface="+mn-ea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en-US" altLang="ja-JP" sz="1600" b="1" dirty="0">
                    <a:latin typeface="+mn-ea"/>
                  </a:rPr>
                  <a:t>【AB-</a:t>
                </a:r>
                <a:r>
                  <a:rPr lang="en-US" altLang="ja-JP" sz="1600" b="1" i="1" dirty="0">
                    <a:latin typeface="+mn-ea"/>
                  </a:rPr>
                  <a:t>initio</a:t>
                </a:r>
                <a:r>
                  <a:rPr lang="en-US" altLang="ja-JP" sz="1600" b="1" dirty="0">
                    <a:latin typeface="+mn-ea"/>
                  </a:rPr>
                  <a:t> calculation】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altLang="ja-JP" sz="1600" dirty="0">
                    <a:latin typeface="Century" panose="02040604050505020304" pitchFamily="18" charset="0"/>
                  </a:rPr>
                  <a:t>(e.g. </a:t>
                </a:r>
                <a:r>
                  <a:rPr lang="en-US" altLang="ja-JP" sz="1600" dirty="0" err="1">
                    <a:latin typeface="Century" panose="02040604050505020304" pitchFamily="18" charset="0"/>
                  </a:rPr>
                  <a:t>Takiwaki</a:t>
                </a:r>
                <a:r>
                  <a:rPr lang="en-US" altLang="ja-JP" sz="1600" dirty="0">
                    <a:latin typeface="Century" panose="02040604050505020304" pitchFamily="18" charset="0"/>
                  </a:rPr>
                  <a:t>+ 2014, Nakamura+ 2014)</a:t>
                </a:r>
                <a:endParaRPr kumimoji="1" lang="en-US" altLang="ja-JP" sz="1600" dirty="0">
                  <a:latin typeface="Century" panose="02040604050505020304" pitchFamily="18" charset="0"/>
                </a:endParaRPr>
              </a:p>
            </p:txBody>
          </p:sp>
        </mc:Choice>
        <mc:Fallback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CC29CDC0-70F6-4DA3-906D-DF3544A0B7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975372"/>
                <a:ext cx="4572002" cy="1152751"/>
              </a:xfrm>
              <a:prstGeom prst="rect">
                <a:avLst/>
              </a:prstGeom>
              <a:blipFill>
                <a:blip r:embed="rId3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A93095E-D8AD-48CB-8ED4-A5F4E1D3105F}"/>
              </a:ext>
            </a:extLst>
          </p:cNvPr>
          <p:cNvSpPr/>
          <p:nvPr/>
        </p:nvSpPr>
        <p:spPr>
          <a:xfrm>
            <a:off x="-2" y="235877"/>
            <a:ext cx="9144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ja-JP" altLang="en-US" sz="3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重力崩壊型超新星爆発</a:t>
            </a:r>
            <a:r>
              <a:rPr kumimoji="1" lang="en-US" altLang="ja-JP" sz="3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”</a:t>
            </a:r>
            <a:r>
              <a:rPr kumimoji="1" lang="ja-JP" altLang="en-US" sz="3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内部</a:t>
            </a:r>
            <a:r>
              <a:rPr kumimoji="1" lang="en-US" altLang="ja-JP" sz="3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”</a:t>
            </a:r>
            <a:r>
              <a:rPr kumimoji="1" lang="ja-JP" altLang="en-US" sz="3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　の研究</a:t>
            </a:r>
            <a:endParaRPr kumimoji="1" lang="en-US" altLang="ja-JP" sz="3200" u="sng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E88EBBC8-5D9E-4491-AFAC-9AA23B5196C0}"/>
                  </a:ext>
                </a:extLst>
              </p:cNvPr>
              <p:cNvSpPr/>
              <p:nvPr/>
            </p:nvSpPr>
            <p:spPr>
              <a:xfrm>
                <a:off x="226036" y="2430425"/>
                <a:ext cx="200830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3200" i="1" dirty="0">
                        <a:latin typeface="Cambria Math" panose="02040503050406030204" pitchFamily="18" charset="0"/>
                      </a:rPr>
                      <m:t>[~</m:t>
                    </m:r>
                    <m:sSup>
                      <m:sSupPr>
                        <m:ctrlPr>
                          <a:rPr kumimoji="1" lang="en-US" altLang="ja-JP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3200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ja-JP" sz="3200" i="1" dirty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m:rPr>
                        <m:sty m:val="p"/>
                      </m:rPr>
                      <a:rPr kumimoji="1" lang="en-US" altLang="ja-JP" sz="3200" dirty="0"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kumimoji="1" lang="en-US" altLang="ja-JP" sz="3200" dirty="0"/>
                  <a:t>] </a:t>
                </a:r>
                <a:endParaRPr lang="ja-JP" altLang="en-US" sz="3200" dirty="0"/>
              </a:p>
            </p:txBody>
          </p:sp>
        </mc:Choice>
        <mc:Fallback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E88EBBC8-5D9E-4491-AFAC-9AA23B5196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36" y="2430425"/>
                <a:ext cx="2008307" cy="584775"/>
              </a:xfrm>
              <a:prstGeom prst="rect">
                <a:avLst/>
              </a:prstGeom>
              <a:blipFill>
                <a:blip r:embed="rId4"/>
                <a:stretch>
                  <a:fillRect t="-12500" r="-6970" b="-343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E6308356-4426-4106-A6CE-19D8F51BE711}"/>
                  </a:ext>
                </a:extLst>
              </p:cNvPr>
              <p:cNvSpPr/>
              <p:nvPr/>
            </p:nvSpPr>
            <p:spPr>
              <a:xfrm>
                <a:off x="6453626" y="2430425"/>
                <a:ext cx="273690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3200" i="1" dirty="0" smtClean="0">
                        <a:latin typeface="Cambria Math" panose="02040503050406030204" pitchFamily="18" charset="0"/>
                      </a:rPr>
                      <m:t>[~</m:t>
                    </m:r>
                    <m:sSup>
                      <m:sSupPr>
                        <m:ctrlPr>
                          <a:rPr kumimoji="1" lang="en-US" altLang="ja-JP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3200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ja-JP" sz="3200" b="0" i="1" dirty="0" smtClean="0">
                            <a:latin typeface="Cambria Math" panose="02040503050406030204" pitchFamily="18" charset="0"/>
                          </a:rPr>
                          <m:t>10−12</m:t>
                        </m:r>
                      </m:sup>
                    </m:sSup>
                    <m:r>
                      <m:rPr>
                        <m:sty m:val="p"/>
                      </m:rPr>
                      <a:rPr kumimoji="1" lang="en-US" altLang="ja-JP" sz="3200" dirty="0"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kumimoji="1" lang="en-US" altLang="ja-JP" sz="3200" dirty="0"/>
                  <a:t>] </a:t>
                </a:r>
                <a:endParaRPr lang="ja-JP" altLang="en-US" sz="3200" dirty="0"/>
              </a:p>
            </p:txBody>
          </p:sp>
        </mc:Choice>
        <mc:Fallback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E6308356-4426-4106-A6CE-19D8F51BE7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626" y="2430425"/>
                <a:ext cx="2736903" cy="584775"/>
              </a:xfrm>
              <a:prstGeom prst="rect">
                <a:avLst/>
              </a:prstGeom>
              <a:blipFill>
                <a:blip r:embed="rId5"/>
                <a:stretch>
                  <a:fillRect t="-12500" r="-4677" b="-343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表 10">
                <a:extLst>
                  <a:ext uri="{FF2B5EF4-FFF2-40B4-BE49-F238E27FC236}">
                    <a16:creationId xmlns:a16="http://schemas.microsoft.com/office/drawing/2014/main" id="{D5DCFB1F-CD25-4A0B-9669-0F0417D1D4E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-1" y="5497615"/>
              <a:ext cx="9143999" cy="111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475230">
                      <a:extLst>
                        <a:ext uri="{9D8B030D-6E8A-4147-A177-3AD203B41FA5}">
                          <a16:colId xmlns:a16="http://schemas.microsoft.com/office/drawing/2014/main" val="1003323025"/>
                        </a:ext>
                      </a:extLst>
                    </a:gridCol>
                    <a:gridCol w="4668769">
                      <a:extLst>
                        <a:ext uri="{9D8B030D-6E8A-4147-A177-3AD203B41FA5}">
                          <a16:colId xmlns:a16="http://schemas.microsoft.com/office/drawing/2014/main" val="970754018"/>
                        </a:ext>
                      </a:extLst>
                    </a:gridCol>
                  </a:tblGrid>
                  <a:tr h="111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/>
                            <a:t>explosive energy grow up to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1" lang="en-US" altLang="ja-JP" sz="2000" dirty="0" smtClean="0"/>
                                  </m:ctrlPr>
                                </m:sSupPr>
                                <m:e>
                                  <m:r>
                                    <a:rPr kumimoji="1" lang="en-US" altLang="ja-JP" sz="2000" dirty="0" smtClean="0"/>
                                    <m:t>10</m:t>
                                  </m:r>
                                </m:e>
                                <m:sup>
                                  <m:r>
                                    <a:rPr kumimoji="1" lang="en-US" altLang="ja-JP" sz="2000" dirty="0" smtClean="0"/>
                                    <m:t>51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1" lang="en-US" altLang="ja-JP" sz="2000" dirty="0"/>
                            <a:t>  erg</a:t>
                          </a:r>
                        </a:p>
                        <a:p>
                          <a:pPr algn="ctr"/>
                          <a:r>
                            <a:rPr kumimoji="1" lang="en-US" altLang="ja-JP" sz="2000" dirty="0"/>
                            <a:t>taking</a:t>
                          </a:r>
                          <a:r>
                            <a:rPr kumimoji="1" lang="en-US" altLang="ja-JP" sz="2000" baseline="0" dirty="0"/>
                            <a:t> a long time</a:t>
                          </a:r>
                          <a:r>
                            <a:rPr kumimoji="1" lang="en-US" altLang="ja-JP" sz="2000" b="0" dirty="0"/>
                            <a:t> </a:t>
                          </a:r>
                          <a:r>
                            <a:rPr kumimoji="1" lang="en-US" altLang="ja-JP" sz="3600" b="0" dirty="0">
                              <a:solidFill>
                                <a:srgbClr val="FF0066"/>
                              </a:solidFill>
                            </a:rPr>
                            <a:t>[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sz="3600" b="0" i="0" dirty="0" smtClean="0">
                                      <a:solidFill>
                                        <a:srgbClr val="FF00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3600" b="0" i="1" dirty="0" smtClean="0">
                                      <a:solidFill>
                                        <a:srgbClr val="FF00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1" lang="en-US" altLang="ja-JP" sz="3600" b="0" i="0" dirty="0" smtClean="0">
                                      <a:solidFill>
                                        <a:srgbClr val="FF0066"/>
                                      </a:solidFill>
                                      <a:latin typeface="Cambria Math" panose="02040503050406030204" pitchFamily="18" charset="0"/>
                                    </a:rPr>
                                    <m:t>grow</m:t>
                                  </m:r>
                                </m:sub>
                              </m:sSub>
                              <m:r>
                                <a:rPr kumimoji="1" lang="en-US" altLang="ja-JP" sz="3600" b="0" i="1" dirty="0" smtClean="0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</a:rPr>
                                <m:t>≳</m:t>
                              </m:r>
                              <m:r>
                                <a:rPr kumimoji="1" lang="en-US" altLang="ja-JP" sz="3600" b="0" i="1" dirty="0" smtClean="0">
                                  <a:solidFill>
                                    <a:srgbClr val="FF0066"/>
                                  </a:solidFill>
                                </a:rPr>
                                <m:t>1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ja-JP" sz="3600" b="0" i="1" dirty="0" smtClean="0">
                                  <a:solidFill>
                                    <a:srgbClr val="FF0066"/>
                                  </a:solidFill>
                                </a:rPr>
                                <m:t>s</m:t>
                              </m:r>
                            </m:oMath>
                          </a14:m>
                          <a:r>
                            <a:rPr kumimoji="1" lang="en-US" altLang="ja-JP" sz="3600" b="0" dirty="0">
                              <a:solidFill>
                                <a:srgbClr val="FF0066"/>
                              </a:solidFill>
                            </a:rPr>
                            <a:t>]</a:t>
                          </a:r>
                          <a:endParaRPr kumimoji="1" lang="ja-JP" altLang="en-US" sz="2300" b="0" dirty="0"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en-US" altLang="ja-JP" sz="2300" dirty="0"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6169819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表 10">
                <a:extLst>
                  <a:ext uri="{FF2B5EF4-FFF2-40B4-BE49-F238E27FC236}">
                    <a16:creationId xmlns:a16="http://schemas.microsoft.com/office/drawing/2014/main" id="{D5DCFB1F-CD25-4A0B-9669-0F0417D1D4E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-1" y="5497615"/>
              <a:ext cx="9143999" cy="111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475230">
                      <a:extLst>
                        <a:ext uri="{9D8B030D-6E8A-4147-A177-3AD203B41FA5}">
                          <a16:colId xmlns:a16="http://schemas.microsoft.com/office/drawing/2014/main" val="1003323025"/>
                        </a:ext>
                      </a:extLst>
                    </a:gridCol>
                    <a:gridCol w="4668769">
                      <a:extLst>
                        <a:ext uri="{9D8B030D-6E8A-4147-A177-3AD203B41FA5}">
                          <a16:colId xmlns:a16="http://schemas.microsoft.com/office/drawing/2014/main" val="970754018"/>
                        </a:ext>
                      </a:extLst>
                    </a:gridCol>
                  </a:tblGrid>
                  <a:tr h="11160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136" r="-104218" b="-11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en-US" altLang="ja-JP" sz="2300" dirty="0"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6169819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25C5E6F-6584-4803-8BB0-A6000DA0624F}"/>
              </a:ext>
            </a:extLst>
          </p:cNvPr>
          <p:cNvSpPr/>
          <p:nvPr/>
        </p:nvSpPr>
        <p:spPr>
          <a:xfrm>
            <a:off x="21092" y="820652"/>
            <a:ext cx="4473136" cy="6037347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7472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>
            <a:extLst>
              <a:ext uri="{FF2B5EF4-FFF2-40B4-BE49-F238E27FC236}">
                <a16:creationId xmlns:a16="http://schemas.microsoft.com/office/drawing/2014/main" id="{DA8BAB9B-2605-4FF8-8E5B-10C86EFE29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2" t="22705" r="29539" b="15180"/>
          <a:stretch/>
        </p:blipFill>
        <p:spPr>
          <a:xfrm>
            <a:off x="123876" y="2779264"/>
            <a:ext cx="4222680" cy="3293983"/>
          </a:xfrm>
          <a:prstGeom prst="rect">
            <a:avLst/>
          </a:prstGeom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8EFF5CDB-CB05-4A3B-BB78-5E9062345C5A}"/>
              </a:ext>
            </a:extLst>
          </p:cNvPr>
          <p:cNvSpPr/>
          <p:nvPr/>
        </p:nvSpPr>
        <p:spPr>
          <a:xfrm>
            <a:off x="0" y="6202381"/>
            <a:ext cx="927061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200" dirty="0">
                <a:latin typeface="+mn-ea"/>
              </a:rPr>
              <a:t>図）</a:t>
            </a:r>
            <a:r>
              <a:rPr lang="en-US" altLang="ja-JP" sz="2200" dirty="0">
                <a:latin typeface="+mn-ea"/>
              </a:rPr>
              <a:t>SN1987A</a:t>
            </a:r>
            <a:r>
              <a:rPr lang="ja-JP" altLang="en-US" sz="2200" dirty="0">
                <a:latin typeface="+mn-ea"/>
              </a:rPr>
              <a:t> の観測での光度曲線と元素合成からの再現</a:t>
            </a:r>
            <a:endParaRPr lang="en-US" altLang="ja-JP" sz="2200" dirty="0"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399D1AB7-CA16-448B-862B-794DF0A622A3}"/>
                  </a:ext>
                </a:extLst>
              </p:cNvPr>
              <p:cNvSpPr/>
              <p:nvPr/>
            </p:nvSpPr>
            <p:spPr>
              <a:xfrm>
                <a:off x="4667741" y="4402751"/>
                <a:ext cx="4508696" cy="14959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ja-JP" sz="3200" dirty="0">
                    <a:latin typeface="+mn-ea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kumimoji="1" lang="en-US" altLang="ja-JP" sz="3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kumimoji="1" lang="en-US" altLang="ja-JP" sz="3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kumimoji="1" lang="en-US" altLang="ja-JP" sz="32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56</m:t>
                        </m:r>
                      </m:sup>
                      <m:e>
                        <m:r>
                          <m:rPr>
                            <m:sty m:val="p"/>
                          </m:rPr>
                          <a:rPr kumimoji="1" lang="en-US" altLang="ja-JP" sz="32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Ni</m:t>
                        </m:r>
                      </m:e>
                    </m:sPre>
                  </m:oMath>
                </a14:m>
                <a:r>
                  <a:rPr lang="en-US" altLang="ja-JP" sz="3200" dirty="0">
                    <a:latin typeface="+mn-ea"/>
                  </a:rPr>
                  <a:t> </a:t>
                </a:r>
                <a:r>
                  <a:rPr lang="ja-JP" altLang="en-US" sz="3200" dirty="0">
                    <a:latin typeface="+mn-ea"/>
                  </a:rPr>
                  <a:t>→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kumimoji="1" lang="en-US" altLang="ja-JP" sz="3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kumimoji="1" lang="en-US" altLang="ja-JP" sz="3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kumimoji="1" lang="en-US" altLang="ja-JP" sz="32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56</m:t>
                        </m:r>
                      </m:sup>
                      <m:e>
                        <m:r>
                          <m:rPr>
                            <m:sty m:val="p"/>
                          </m:rPr>
                          <a:rPr kumimoji="1" lang="en-US" altLang="ja-JP" sz="32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Co</m:t>
                        </m:r>
                      </m:e>
                    </m:sPre>
                  </m:oMath>
                </a14:m>
                <a:r>
                  <a:rPr lang="en-US" altLang="ja-JP" sz="3200" dirty="0">
                    <a:latin typeface="+mn-ea"/>
                  </a:rPr>
                  <a:t> </a:t>
                </a:r>
                <a:r>
                  <a:rPr lang="ja-JP" altLang="en-US" sz="3200" dirty="0">
                    <a:latin typeface="+mn-ea"/>
                  </a:rPr>
                  <a:t>→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kumimoji="1" lang="en-US" altLang="ja-JP" sz="3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kumimoji="1" lang="en-US" altLang="ja-JP" sz="3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kumimoji="1" lang="en-US" altLang="ja-JP" sz="32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56</m:t>
                        </m:r>
                      </m:sup>
                      <m:e>
                        <m:r>
                          <m:rPr>
                            <m:sty m:val="p"/>
                          </m:rPr>
                          <a:rPr kumimoji="1" lang="en-US" altLang="ja-JP" sz="3200" b="0" i="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Fe</m:t>
                        </m:r>
                      </m:e>
                    </m:sPre>
                  </m:oMath>
                </a14:m>
                <a:endParaRPr lang="en-US" altLang="ja-JP" sz="3200" dirty="0">
                  <a:latin typeface="+mn-ea"/>
                </a:endParaRPr>
              </a:p>
              <a:p>
                <a:r>
                  <a:rPr lang="ja-JP" altLang="en-US" sz="3600" dirty="0">
                    <a:latin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600" b="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3600" b="0" i="1" smtClean="0">
                            <a:latin typeface="Cambria Math" panose="02040503050406030204" pitchFamily="18" charset="0"/>
                          </a:rPr>
                          <m:t>peak</m:t>
                        </m:r>
                      </m:sub>
                    </m:sSub>
                    <m:r>
                      <a:rPr lang="en-US" altLang="ja-JP" sz="36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∝ </m:t>
                    </m:r>
                    <m:r>
                      <a:rPr lang="en-US" altLang="ja-JP" sz="3600" b="0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ja-JP" sz="3600" b="0" i="1" dirty="0">
                        <a:latin typeface="Cambria Math" panose="02040503050406030204" pitchFamily="18" charset="0"/>
                      </a:rPr>
                      <m:t>(</m:t>
                    </m:r>
                    <m:sPre>
                      <m:sPrePr>
                        <m:ctrlPr>
                          <a:rPr kumimoji="1" lang="en-US" altLang="ja-JP" sz="3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kumimoji="1" lang="en-US" altLang="ja-JP" sz="3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kumimoji="1" lang="en-US" altLang="ja-JP" sz="36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56</m:t>
                        </m:r>
                      </m:sup>
                      <m:e>
                        <m:r>
                          <m:rPr>
                            <m:sty m:val="p"/>
                          </m:rPr>
                          <a:rPr kumimoji="1" lang="en-US" altLang="ja-JP" sz="3600" b="0" i="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Ni</m:t>
                        </m:r>
                      </m:e>
                    </m:sPre>
                    <m:r>
                      <a:rPr lang="en-US" altLang="ja-JP" sz="3600" b="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ja-JP" altLang="en-US" sz="3600" dirty="0">
                  <a:latin typeface="+mn-ea"/>
                </a:endParaRPr>
              </a:p>
            </p:txBody>
          </p:sp>
        </mc:Choice>
        <mc:Fallback xmlns="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399D1AB7-CA16-448B-862B-794DF0A622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741" y="4402751"/>
                <a:ext cx="4508696" cy="14959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9F2BE73C-D65A-46A0-86AE-5AA529F1AA66}"/>
              </a:ext>
            </a:extLst>
          </p:cNvPr>
          <p:cNvSpPr/>
          <p:nvPr/>
        </p:nvSpPr>
        <p:spPr>
          <a:xfrm>
            <a:off x="6819921" y="2825976"/>
            <a:ext cx="1617784" cy="7929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endParaRPr kumimoji="1" lang="en-US" altLang="ja-JP" sz="5400" dirty="0">
              <a:latin typeface="+mn-ea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213E3372-761B-4AF6-A7EC-2E3AB45C5AE7}"/>
              </a:ext>
            </a:extLst>
          </p:cNvPr>
          <p:cNvSpPr/>
          <p:nvPr/>
        </p:nvSpPr>
        <p:spPr>
          <a:xfrm>
            <a:off x="4346555" y="3103124"/>
            <a:ext cx="3632200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ja-JP" altLang="en-US" sz="2800" dirty="0">
                <a:latin typeface="+mn-ea"/>
              </a:rPr>
              <a:t>重要な元素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47C15E47-1798-402C-A217-FCA2BD16DB01}"/>
                  </a:ext>
                </a:extLst>
              </p:cNvPr>
              <p:cNvSpPr txBox="1"/>
              <p:nvPr/>
            </p:nvSpPr>
            <p:spPr>
              <a:xfrm rot="18664122">
                <a:off x="5529522" y="4390190"/>
                <a:ext cx="7865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dirty="0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kumimoji="1" lang="ja-JP" altLang="en-US" sz="2400" dirty="0">
                  <a:latin typeface="+mn-ea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47C15E47-1798-402C-A217-FCA2BD16D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64122">
                <a:off x="5529522" y="4390190"/>
                <a:ext cx="786562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17568FA4-5EDF-4CD0-B8C4-CE86B2643235}"/>
                  </a:ext>
                </a:extLst>
              </p:cNvPr>
              <p:cNvSpPr txBox="1"/>
              <p:nvPr/>
            </p:nvSpPr>
            <p:spPr>
              <a:xfrm rot="18664122">
                <a:off x="6929559" y="4390191"/>
                <a:ext cx="7865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dirty="0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kumimoji="1" lang="ja-JP" altLang="en-US" sz="2400" dirty="0">
                  <a:latin typeface="+mn-ea"/>
                </a:endParaRP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17568FA4-5EDF-4CD0-B8C4-CE86B2643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64122">
                <a:off x="6929559" y="4390191"/>
                <a:ext cx="78656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98C7960A-36EC-45C8-A755-28E7A4D44ADC}"/>
              </a:ext>
            </a:extLst>
          </p:cNvPr>
          <p:cNvSpPr/>
          <p:nvPr/>
        </p:nvSpPr>
        <p:spPr>
          <a:xfrm>
            <a:off x="4352457" y="3609837"/>
            <a:ext cx="4801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400" dirty="0">
                <a:latin typeface="+mn-ea"/>
              </a:rPr>
              <a:t>…</a:t>
            </a:r>
            <a:r>
              <a:rPr lang="ja-JP" altLang="en-US" sz="2400" dirty="0">
                <a:latin typeface="+mn-ea"/>
              </a:rPr>
              <a:t>超新星の明るさのエネルギー源</a:t>
            </a:r>
            <a:endParaRPr lang="en-US" altLang="ja-JP" sz="2400" dirty="0">
              <a:latin typeface="+mn-ea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001F2CBA-2590-45EA-85DB-07382C2982A3}"/>
              </a:ext>
            </a:extLst>
          </p:cNvPr>
          <p:cNvSpPr/>
          <p:nvPr/>
        </p:nvSpPr>
        <p:spPr>
          <a:xfrm>
            <a:off x="150572" y="983327"/>
            <a:ext cx="72369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+mn-ea"/>
              </a:rPr>
              <a:t>■従来の元素合成計算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D003A0B-38BA-45F8-BFF1-820AD7DB9471}"/>
              </a:ext>
            </a:extLst>
          </p:cNvPr>
          <p:cNvSpPr txBox="1"/>
          <p:nvPr/>
        </p:nvSpPr>
        <p:spPr>
          <a:xfrm>
            <a:off x="4745829" y="984572"/>
            <a:ext cx="340963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>
                <a:latin typeface="+mn-ea"/>
              </a:rPr>
              <a:t>e.g.</a:t>
            </a:r>
            <a:r>
              <a:rPr lang="ja-JP" altLang="en-US" dirty="0">
                <a:latin typeface="+mn-ea"/>
              </a:rPr>
              <a:t> </a:t>
            </a:r>
            <a:r>
              <a:rPr lang="en-US" altLang="ja-JP" dirty="0" err="1">
                <a:latin typeface="+mn-ea"/>
              </a:rPr>
              <a:t>Woosley</a:t>
            </a:r>
            <a:r>
              <a:rPr lang="en-US" altLang="ja-JP" dirty="0">
                <a:latin typeface="+mn-ea"/>
              </a:rPr>
              <a:t>+ 1995</a:t>
            </a:r>
            <a:endParaRPr kumimoji="1" lang="en-US" altLang="ja-JP" dirty="0"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DA4A137E-7743-4D03-8AB8-2C3A9FC8594C}"/>
                  </a:ext>
                </a:extLst>
              </p:cNvPr>
              <p:cNvSpPr txBox="1"/>
              <p:nvPr/>
            </p:nvSpPr>
            <p:spPr>
              <a:xfrm>
                <a:off x="272602" y="1537050"/>
                <a:ext cx="846141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800" b="1" dirty="0">
                    <a:effectLst/>
                    <a:latin typeface="+mn-ea"/>
                  </a:rPr>
                  <a:t>爆発は瞬間的</a:t>
                </a:r>
                <a:r>
                  <a:rPr lang="en-US" altLang="ja-JP" sz="2800" b="1" dirty="0">
                    <a:effectLst/>
                    <a:latin typeface="+mn-ea"/>
                  </a:rPr>
                  <a:t>[</a:t>
                </a:r>
                <a:r>
                  <a:rPr lang="en-US" altLang="ja-JP" sz="3600" b="1" dirty="0">
                    <a:solidFill>
                      <a:srgbClr val="FF0000"/>
                    </a:solidFill>
                    <a:effectLst/>
                    <a:latin typeface="+mn-ea"/>
                  </a:rPr>
                  <a:t>~10ms</a:t>
                </a:r>
                <a:r>
                  <a:rPr lang="en-US" altLang="ja-JP" sz="2800" b="1" dirty="0">
                    <a:effectLst/>
                    <a:latin typeface="+mn-ea"/>
                  </a:rPr>
                  <a:t>]</a:t>
                </a:r>
                <a:r>
                  <a:rPr kumimoji="1" lang="ja-JP" altLang="en-US" sz="2800" b="1" dirty="0">
                    <a:effectLst/>
                    <a:latin typeface="+mn-ea"/>
                  </a:rPr>
                  <a:t>と仮定  </a:t>
                </a:r>
                <a:r>
                  <a:rPr kumimoji="1" lang="ja-JP" altLang="en-US" sz="2000" b="1" dirty="0">
                    <a:effectLst/>
                    <a:latin typeface="+mn-ea"/>
                  </a:rPr>
                  <a:t>→</a:t>
                </a:r>
                <a:r>
                  <a:rPr kumimoji="1" lang="en-US" altLang="ja-JP" sz="2000" dirty="0">
                    <a:effectLst/>
                    <a:latin typeface="+mn-ea"/>
                  </a:rPr>
                  <a:t> Thermal Bomb</a:t>
                </a:r>
                <a:endParaRPr kumimoji="1" lang="en-US" altLang="ja-JP" sz="2000" b="1" dirty="0">
                  <a:effectLst/>
                  <a:latin typeface="+mn-ea"/>
                </a:endParaRPr>
              </a:p>
              <a:p>
                <a:r>
                  <a:rPr kumimoji="1" lang="ja-JP" altLang="en-US" sz="2400" dirty="0">
                    <a:effectLst/>
                    <a:latin typeface="+mn-ea"/>
                  </a:rPr>
                  <a:t>（</a:t>
                </a:r>
                <a14:m>
                  <m:oMath xmlns:m="http://schemas.openxmlformats.org/officeDocument/2006/math">
                    <m:r>
                      <a:rPr kumimoji="1" lang="en-US" altLang="ja-JP" sz="2400" b="0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ja-JP" altLang="en-US" sz="2400" i="1" smtClean="0">
                        <a:effectLst/>
                        <a:latin typeface="Cambria Math" panose="02040503050406030204" pitchFamily="18" charset="0"/>
                      </a:rPr>
                      <m:t>≪</m:t>
                    </m:r>
                    <m:r>
                      <a:rPr kumimoji="1" lang="en-US" altLang="ja-JP" sz="2400" b="0" i="1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sz="2400" dirty="0">
                    <a:effectLst/>
                    <a:latin typeface="+mn-ea"/>
                  </a:rPr>
                  <a:t>爆発的元素合成にかかるタイムスケール</a:t>
                </a:r>
                <a:r>
                  <a:rPr kumimoji="1" lang="ja-JP" altLang="en-US" sz="2400" b="1" dirty="0">
                    <a:effectLst/>
                    <a:latin typeface="+mn-ea"/>
                  </a:rPr>
                  <a:t> </a:t>
                </a:r>
                <a:r>
                  <a:rPr kumimoji="1" lang="en-US" altLang="ja-JP" sz="2400" b="1" dirty="0">
                    <a:effectLst/>
                    <a:latin typeface="+mn-ea"/>
                  </a:rPr>
                  <a:t>[</a:t>
                </a:r>
                <a:r>
                  <a:rPr lang="en-US" altLang="ja-JP" sz="2400" b="1" dirty="0">
                    <a:solidFill>
                      <a:srgbClr val="FF0000"/>
                    </a:solidFill>
                    <a:effectLst/>
                    <a:latin typeface="+mn-ea"/>
                  </a:rPr>
                  <a:t>~1s</a:t>
                </a:r>
                <a:r>
                  <a:rPr lang="en-US" altLang="ja-JP" sz="2400" b="1" dirty="0">
                    <a:effectLst/>
                    <a:latin typeface="+mn-ea"/>
                  </a:rPr>
                  <a:t>] </a:t>
                </a:r>
                <a:r>
                  <a:rPr kumimoji="1" lang="ja-JP" altLang="en-US" sz="2400" dirty="0">
                    <a:effectLst/>
                    <a:latin typeface="+mn-ea"/>
                  </a:rPr>
                  <a:t>）</a:t>
                </a:r>
                <a:endParaRPr kumimoji="1" lang="en-US" altLang="ja-JP" sz="2400" dirty="0">
                  <a:effectLst/>
                  <a:latin typeface="+mn-ea"/>
                </a:endParaRP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DA4A137E-7743-4D03-8AB8-2C3A9FC85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02" y="1537050"/>
                <a:ext cx="8461413" cy="1015663"/>
              </a:xfrm>
              <a:prstGeom prst="rect">
                <a:avLst/>
              </a:prstGeom>
              <a:blipFill>
                <a:blip r:embed="rId7"/>
                <a:stretch>
                  <a:fillRect l="-1513" t="-8982" b="-125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3EE2CCB7-F856-40E1-869A-DD50276739D7}"/>
                  </a:ext>
                </a:extLst>
              </p:cNvPr>
              <p:cNvSpPr/>
              <p:nvPr/>
            </p:nvSpPr>
            <p:spPr>
              <a:xfrm>
                <a:off x="6725068" y="2833430"/>
                <a:ext cx="1635255" cy="9544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1" lang="en-US" altLang="ja-JP" sz="5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kumimoji="1" lang="en-US" altLang="ja-JP" sz="5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kumimoji="1" lang="en-US" altLang="ja-JP" sz="54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56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1" lang="en-US" altLang="ja-JP" sz="54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Ni</m:t>
                          </m:r>
                        </m:e>
                      </m:sPre>
                    </m:oMath>
                  </m:oMathPara>
                </a14:m>
                <a:endParaRPr lang="ja-JP" altLang="en-US" dirty="0">
                  <a:latin typeface="+mn-ea"/>
                </a:endParaRPr>
              </a:p>
            </p:txBody>
          </p:sp>
        </mc:Choice>
        <mc:Fallback xmlns="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3EE2CCB7-F856-40E1-869A-DD50276739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068" y="2833430"/>
                <a:ext cx="1635255" cy="95442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D517C3A2-E5E7-4220-BD7A-3FAD05E0595F}"/>
              </a:ext>
            </a:extLst>
          </p:cNvPr>
          <p:cNvSpPr/>
          <p:nvPr/>
        </p:nvSpPr>
        <p:spPr>
          <a:xfrm>
            <a:off x="9770" y="270098"/>
            <a:ext cx="9144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ja-JP" altLang="en-US" sz="3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観測量の再現計算</a:t>
            </a:r>
            <a:endParaRPr kumimoji="1" lang="en-US" altLang="ja-JP" sz="3200" u="sng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4619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15135</TotalTime>
  <Words>3098</Words>
  <Application>Microsoft Office PowerPoint</Application>
  <PresentationFormat>画面に合わせる (4:3)</PresentationFormat>
  <Paragraphs>525</Paragraphs>
  <Slides>60</Slides>
  <Notes>19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60</vt:i4>
      </vt:variant>
    </vt:vector>
  </HeadingPairs>
  <TitlesOfParts>
    <vt:vector size="75" baseType="lpstr">
      <vt:lpstr>AdvOTf9433e2d</vt:lpstr>
      <vt:lpstr>AdvTTab7e17fd</vt:lpstr>
      <vt:lpstr>メイリオ</vt:lpstr>
      <vt:lpstr>游ゴシック</vt:lpstr>
      <vt:lpstr>游ゴシック Light</vt:lpstr>
      <vt:lpstr>Arial</vt:lpstr>
      <vt:lpstr>Calibri</vt:lpstr>
      <vt:lpstr>Calibri Light</vt:lpstr>
      <vt:lpstr>Cambria Math</vt:lpstr>
      <vt:lpstr>Century</vt:lpstr>
      <vt:lpstr>Franklin Gothic Medium</vt:lpstr>
      <vt:lpstr>Times New Roman</vt:lpstr>
      <vt:lpstr>Wingdings</vt:lpstr>
      <vt:lpstr>Office テーマ</vt:lpstr>
      <vt:lpstr>1_Office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Ryo Sawada</dc:creator>
  <cp:lastModifiedBy>ryo</cp:lastModifiedBy>
  <cp:revision>394</cp:revision>
  <dcterms:created xsi:type="dcterms:W3CDTF">2016-05-18T07:11:09Z</dcterms:created>
  <dcterms:modified xsi:type="dcterms:W3CDTF">2018-05-12T07:49:31Z</dcterms:modified>
</cp:coreProperties>
</file>