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3"/>
  </p:notesMasterIdLst>
  <p:sldIdLst>
    <p:sldId id="256" r:id="rId3"/>
    <p:sldId id="366" r:id="rId4"/>
    <p:sldId id="315" r:id="rId5"/>
    <p:sldId id="386" r:id="rId6"/>
    <p:sldId id="464" r:id="rId7"/>
    <p:sldId id="466" r:id="rId8"/>
    <p:sldId id="326" r:id="rId9"/>
    <p:sldId id="478" r:id="rId10"/>
    <p:sldId id="485" r:id="rId11"/>
    <p:sldId id="388" r:id="rId12"/>
    <p:sldId id="375" r:id="rId13"/>
    <p:sldId id="446" r:id="rId14"/>
    <p:sldId id="481" r:id="rId15"/>
    <p:sldId id="357" r:id="rId16"/>
    <p:sldId id="471" r:id="rId17"/>
    <p:sldId id="483" r:id="rId18"/>
    <p:sldId id="472" r:id="rId19"/>
    <p:sldId id="296" r:id="rId20"/>
    <p:sldId id="343" r:id="rId21"/>
    <p:sldId id="473" r:id="rId22"/>
    <p:sldId id="385" r:id="rId23"/>
    <p:sldId id="325" r:id="rId24"/>
    <p:sldId id="475" r:id="rId25"/>
    <p:sldId id="350" r:id="rId26"/>
    <p:sldId id="486" r:id="rId27"/>
    <p:sldId id="330" r:id="rId28"/>
    <p:sldId id="345" r:id="rId29"/>
    <p:sldId id="482" r:id="rId30"/>
    <p:sldId id="476" r:id="rId31"/>
    <p:sldId id="437" r:id="rId32"/>
    <p:sldId id="480" r:id="rId33"/>
    <p:sldId id="462" r:id="rId34"/>
    <p:sldId id="484" r:id="rId35"/>
    <p:sldId id="477" r:id="rId36"/>
    <p:sldId id="423" r:id="rId37"/>
    <p:sldId id="438" r:id="rId38"/>
    <p:sldId id="426" r:id="rId39"/>
    <p:sldId id="286" r:id="rId40"/>
    <p:sldId id="407" r:id="rId41"/>
    <p:sldId id="44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432FF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3" autoAdjust="0"/>
    <p:restoredTop sz="88591" autoAdjust="0"/>
  </p:normalViewPr>
  <p:slideViewPr>
    <p:cSldViewPr snapToObjects="1">
      <p:cViewPr>
        <p:scale>
          <a:sx n="85" d="100"/>
          <a:sy n="85" d="100"/>
        </p:scale>
        <p:origin x="2104" y="280"/>
      </p:cViewPr>
      <p:guideLst>
        <p:guide orient="horz" pos="16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3" d="100"/>
          <a:sy n="63" d="100"/>
        </p:scale>
        <p:origin x="-37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8397A-BE24-2849-924C-010811D1868A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A63AC-DDEC-9C4F-9B22-20B8B2661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regin</a:t>
            </a:r>
            <a:r>
              <a:rPr lang="en-US" baseline="0" dirty="0" smtClean="0"/>
              <a:t> where </a:t>
            </a:r>
            <a:r>
              <a:rPr lang="en-US" baseline="0" dirty="0" err="1" smtClean="0"/>
              <a:t>llgrb</a:t>
            </a:r>
            <a:r>
              <a:rPr lang="en-US" baseline="0" dirty="0" smtClean="0"/>
              <a:t> are 100 times is the </a:t>
            </a:r>
            <a:r>
              <a:rPr lang="en-US" baseline="0" dirty="0" err="1" smtClean="0"/>
              <a:t>rregion</a:t>
            </a:r>
            <a:r>
              <a:rPr lang="en-US" baseline="0" dirty="0" smtClean="0"/>
              <a:t> of how our universe looks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59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regin</a:t>
            </a:r>
            <a:r>
              <a:rPr lang="en-US" baseline="0" dirty="0" smtClean="0"/>
              <a:t> where </a:t>
            </a:r>
            <a:r>
              <a:rPr lang="en-US" baseline="0" dirty="0" err="1" smtClean="0"/>
              <a:t>llgrb</a:t>
            </a:r>
            <a:r>
              <a:rPr lang="en-US" baseline="0" dirty="0" smtClean="0"/>
              <a:t> are 100 times is the </a:t>
            </a:r>
            <a:r>
              <a:rPr lang="en-US" baseline="0" dirty="0" err="1" smtClean="0"/>
              <a:t>rregion</a:t>
            </a:r>
            <a:r>
              <a:rPr lang="en-US" baseline="0" dirty="0" smtClean="0"/>
              <a:t> of how our universe looks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6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regin</a:t>
            </a:r>
            <a:r>
              <a:rPr lang="en-US" baseline="0" dirty="0" smtClean="0"/>
              <a:t> where </a:t>
            </a:r>
            <a:r>
              <a:rPr lang="en-US" baseline="0" dirty="0" err="1" smtClean="0"/>
              <a:t>llgrb</a:t>
            </a:r>
            <a:r>
              <a:rPr lang="en-US" baseline="0" dirty="0" smtClean="0"/>
              <a:t> are 100 times is the </a:t>
            </a:r>
            <a:r>
              <a:rPr lang="en-US" baseline="0" dirty="0" err="1" smtClean="0"/>
              <a:t>rregion</a:t>
            </a:r>
            <a:r>
              <a:rPr lang="en-US" baseline="0" dirty="0" smtClean="0"/>
              <a:t> of how our universe looks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15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8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regin</a:t>
            </a:r>
            <a:r>
              <a:rPr lang="en-US" baseline="0" dirty="0" smtClean="0"/>
              <a:t> where </a:t>
            </a:r>
            <a:r>
              <a:rPr lang="en-US" baseline="0" dirty="0" err="1" smtClean="0"/>
              <a:t>llgrb</a:t>
            </a:r>
            <a:r>
              <a:rPr lang="en-US" baseline="0" dirty="0" smtClean="0"/>
              <a:t> are 100 times is the </a:t>
            </a:r>
            <a:r>
              <a:rPr lang="en-US" baseline="0" dirty="0" err="1" smtClean="0"/>
              <a:t>rregion</a:t>
            </a:r>
            <a:r>
              <a:rPr lang="en-US" baseline="0" dirty="0" smtClean="0"/>
              <a:t> of how our universe looks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6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Produce different collapsars with</a:t>
            </a:r>
            <a:r>
              <a:rPr lang="en-US" baseline="0" dirty="0" smtClean="0"/>
              <a:t> different degree of failure success in the lab</a:t>
            </a:r>
          </a:p>
          <a:p>
            <a:r>
              <a:rPr lang="en-US" baseline="0" dirty="0" smtClean="0"/>
              <a:t>Tinj is a proxy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Produce failed</a:t>
            </a:r>
            <a:r>
              <a:rPr lang="en-US" baseline="0" dirty="0" smtClean="0"/>
              <a:t> jets in the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5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Produce different collapsars with</a:t>
            </a:r>
            <a:r>
              <a:rPr lang="en-US" baseline="0" dirty="0" smtClean="0"/>
              <a:t> different degree of failure success in the lab</a:t>
            </a:r>
          </a:p>
          <a:p>
            <a:r>
              <a:rPr lang="en-US" baseline="0" dirty="0" smtClean="0"/>
              <a:t>Tinj is a proxy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8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approximately accounts for the hydrodynamic spreading (or sideways expansion) of that element of the jet and for the relativistic beaming of radiation eventually emitted by that material.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Failed can make</a:t>
            </a:r>
            <a:r>
              <a:rPr lang="en-US" baseline="0" dirty="0" smtClean="0"/>
              <a:t> LGRBS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regin</a:t>
            </a:r>
            <a:r>
              <a:rPr lang="en-US" baseline="0" dirty="0" smtClean="0"/>
              <a:t> where </a:t>
            </a:r>
            <a:r>
              <a:rPr lang="en-US" baseline="0" dirty="0" err="1" smtClean="0"/>
              <a:t>llgrb</a:t>
            </a:r>
            <a:r>
              <a:rPr lang="en-US" baseline="0" dirty="0" smtClean="0"/>
              <a:t> are 100 times is the </a:t>
            </a:r>
            <a:r>
              <a:rPr lang="en-US" baseline="0" dirty="0" err="1" smtClean="0"/>
              <a:t>rregion</a:t>
            </a:r>
            <a:r>
              <a:rPr lang="en-US" baseline="0" dirty="0" smtClean="0"/>
              <a:t> of how our universe looks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55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regin</a:t>
            </a:r>
            <a:r>
              <a:rPr lang="en-US" baseline="0" dirty="0" smtClean="0"/>
              <a:t> where </a:t>
            </a:r>
            <a:r>
              <a:rPr lang="en-US" baseline="0" dirty="0" err="1" smtClean="0"/>
              <a:t>llgrb</a:t>
            </a:r>
            <a:r>
              <a:rPr lang="en-US" baseline="0" dirty="0" smtClean="0"/>
              <a:t> are 100 times is the </a:t>
            </a:r>
            <a:r>
              <a:rPr lang="en-US" baseline="0" dirty="0" err="1" smtClean="0"/>
              <a:t>rregion</a:t>
            </a:r>
            <a:r>
              <a:rPr lang="en-US" baseline="0" dirty="0" smtClean="0"/>
              <a:t> of how our universe looks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AC-DDEC-9C4F-9B22-20B8B26618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2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3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0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1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9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6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1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2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6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0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3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September 1st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Riken GRB Workshop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September 1st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Riken GRB Workshop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32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3.emf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5" Type="http://schemas.openxmlformats.org/officeDocument/2006/relationships/image" Target="../media/image47.gif"/><Relationship Id="rId6" Type="http://schemas.openxmlformats.org/officeDocument/2006/relationships/image" Target="../media/image48.gif"/><Relationship Id="rId7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52.emf"/><Relationship Id="rId6" Type="http://schemas.openxmlformats.org/officeDocument/2006/relationships/package" Target="../embeddings/Microsoft_Word_Document4.docx"/><Relationship Id="rId7" Type="http://schemas.openxmlformats.org/officeDocument/2006/relationships/image" Target="../media/image53.emf"/><Relationship Id="rId8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image" Target="../media/image21.emf"/><Relationship Id="rId13" Type="http://schemas.openxmlformats.org/officeDocument/2006/relationships/image" Target="../media/image22.emf"/><Relationship Id="rId1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0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3471"/>
            <a:ext cx="9144000" cy="1531888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</a:t>
            </a:r>
            <a:r>
              <a:rPr lang="en-US" sz="4000" i="1" dirty="0">
                <a:solidFill>
                  <a:srgbClr val="0000FF"/>
                </a:solidFill>
                <a:latin typeface="Times New Roman"/>
                <a:cs typeface="Times New Roman"/>
              </a:rPr>
              <a:t>Numerical Explanation of </a:t>
            </a:r>
            <a:r>
              <a:rPr lang="en-US" sz="4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/>
            </a:r>
            <a:br>
              <a:rPr lang="en-US" sz="4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4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llGRBs </a:t>
            </a:r>
            <a:r>
              <a:rPr lang="en-US" sz="4000" i="1" dirty="0">
                <a:solidFill>
                  <a:srgbClr val="0000FF"/>
                </a:solidFill>
                <a:latin typeface="Times New Roman"/>
                <a:cs typeface="Times New Roman"/>
              </a:rPr>
              <a:t>high rate in the local Universe</a:t>
            </a:r>
            <a:endParaRPr lang="en-US" sz="4000" i="1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61973"/>
            <a:ext cx="6400800" cy="2445593"/>
          </a:xfrm>
        </p:spPr>
        <p:txBody>
          <a:bodyPr>
            <a:normAutofit fontScale="85000" lnSpcReduction="20000"/>
          </a:bodyPr>
          <a:lstStyle/>
          <a:p>
            <a:r>
              <a:rPr lang="en-US" sz="35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Hamid Hamidani </a:t>
            </a:r>
          </a:p>
          <a:p>
            <a:r>
              <a:rPr lang="en-US" sz="2400" i="1" dirty="0">
                <a:solidFill>
                  <a:schemeClr val="tx1"/>
                </a:solidFill>
                <a:latin typeface="Times New Roman"/>
                <a:cs typeface="Times New Roman"/>
              </a:rPr>
              <a:t>Yukawa Institute For Theoretical </a:t>
            </a:r>
            <a:r>
              <a:rPr lang="en-US" sz="24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Physics</a:t>
            </a:r>
          </a:p>
          <a:p>
            <a:endParaRPr lang="en-US" sz="2400" i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400" i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sz="2400" i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Yukawa Institute For Theoretical Physics, Kyoto</a:t>
            </a:r>
          </a:p>
          <a:p>
            <a:r>
              <a:rPr lang="en-US" sz="24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May 16th 2018</a:t>
            </a:r>
          </a:p>
          <a:p>
            <a:endParaRPr lang="en-US" i="1" dirty="0" smtClean="0">
              <a:solidFill>
                <a:schemeClr val="tx1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  <a:p>
            <a:endParaRPr lang="en-US" i="1" dirty="0" smtClean="0">
              <a:solidFill>
                <a:schemeClr val="tx1"/>
              </a:solidFill>
            </a:endParaRPr>
          </a:p>
        </p:txBody>
      </p:sp>
      <p:pic>
        <p:nvPicPr>
          <p:cNvPr id="63494" name="Picture 6" descr="mage result for YITP ky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7" y="5207566"/>
            <a:ext cx="2752601" cy="12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mage result for kyoto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22772"/>
            <a:ext cx="1804764" cy="180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3374" cy="685800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llGRBs origin: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Off-axis successful jet Vs. failed jet</a:t>
            </a:r>
          </a:p>
          <a:p>
            <a:pPr marL="0" indent="0" algn="ctr">
              <a:buNone/>
            </a:pPr>
            <a:endParaRPr lang="en-US" sz="28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endParaRPr lang="en-US" sz="2000" b="1" dirty="0" smtClean="0">
              <a:latin typeface="Times New Roman"/>
              <a:cs typeface="Times New Roman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16831"/>
            <a:ext cx="2664296" cy="4792581"/>
          </a:xfrm>
          <a:prstGeom prst="flowChartAlternateProcess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16832"/>
            <a:ext cx="2979599" cy="4792581"/>
          </a:xfrm>
          <a:prstGeom prst="flowChartAlternateProcess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96536" y="1196751"/>
            <a:ext cx="7128792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225" y="3225105"/>
            <a:ext cx="8779842" cy="7217800"/>
            <a:chOff x="93225" y="3225105"/>
            <a:chExt cx="8779842" cy="7217800"/>
          </a:xfrm>
        </p:grpSpPr>
        <p:grpSp>
          <p:nvGrpSpPr>
            <p:cNvPr id="372" name="Group 371"/>
            <p:cNvGrpSpPr/>
            <p:nvPr/>
          </p:nvGrpSpPr>
          <p:grpSpPr>
            <a:xfrm>
              <a:off x="93225" y="3225105"/>
              <a:ext cx="8779842" cy="7217800"/>
              <a:chOff x="93225" y="3302000"/>
              <a:chExt cx="8779842" cy="7217800"/>
            </a:xfrm>
          </p:grpSpPr>
          <p:grpSp>
            <p:nvGrpSpPr>
              <p:cNvPr id="358" name="Group 357"/>
              <p:cNvGrpSpPr/>
              <p:nvPr/>
            </p:nvGrpSpPr>
            <p:grpSpPr>
              <a:xfrm>
                <a:off x="93225" y="3302000"/>
                <a:ext cx="8779842" cy="7217800"/>
                <a:chOff x="93225" y="3302000"/>
                <a:chExt cx="8779842" cy="7217800"/>
              </a:xfrm>
            </p:grpSpPr>
            <p:grpSp>
              <p:nvGrpSpPr>
                <p:cNvPr id="356" name="Group 355"/>
                <p:cNvGrpSpPr/>
                <p:nvPr/>
              </p:nvGrpSpPr>
              <p:grpSpPr>
                <a:xfrm>
                  <a:off x="758889" y="3302000"/>
                  <a:ext cx="8114178" cy="7217800"/>
                  <a:chOff x="758889" y="3302000"/>
                  <a:chExt cx="8114178" cy="7217800"/>
                </a:xfrm>
              </p:grpSpPr>
              <p:sp>
                <p:nvSpPr>
                  <p:cNvPr id="275" name="Rectangle 274"/>
                  <p:cNvSpPr/>
                  <p:nvPr/>
                </p:nvSpPr>
                <p:spPr>
                  <a:xfrm>
                    <a:off x="8178801" y="3302000"/>
                    <a:ext cx="694266" cy="1998133"/>
                  </a:xfrm>
                  <a:prstGeom prst="rect">
                    <a:avLst/>
                  </a:prstGeom>
                  <a:gradFill>
                    <a:gsLst>
                      <a:gs pos="100000">
                        <a:schemeClr val="bg1"/>
                      </a:gs>
                      <a:gs pos="82000">
                        <a:srgbClr val="800000"/>
                      </a:gs>
                      <a:gs pos="69000">
                        <a:srgbClr val="FF0000"/>
                      </a:gs>
                      <a:gs pos="57000">
                        <a:srgbClr val="FF6600"/>
                      </a:gs>
                      <a:gs pos="43000">
                        <a:srgbClr val="00FF00"/>
                      </a:gs>
                      <a:gs pos="29000">
                        <a:srgbClr val="000090"/>
                      </a:gs>
                      <a:gs pos="19000">
                        <a:srgbClr val="0000FF"/>
                      </a:gs>
                      <a:gs pos="8000">
                        <a:srgbClr val="3366FF"/>
                      </a:gs>
                      <a:gs pos="0">
                        <a:schemeClr val="tx1"/>
                      </a:gs>
                    </a:gsLst>
                  </a:gradFill>
                  <a:ln w="254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i="1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log </a:t>
                    </a:r>
                    <a:r>
                      <a:rPr lang="en-US" i="1" dirty="0" err="1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ρ</a:t>
                    </a:r>
                    <a:endParaRPr lang="en-US" i="1" dirty="0">
                      <a:solidFill>
                        <a:srgbClr val="00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grpSp>
                <p:nvGrpSpPr>
                  <p:cNvPr id="355" name="Group 354"/>
                  <p:cNvGrpSpPr/>
                  <p:nvPr/>
                </p:nvGrpSpPr>
                <p:grpSpPr>
                  <a:xfrm>
                    <a:off x="758889" y="3319800"/>
                    <a:ext cx="7629397" cy="7200000"/>
                    <a:chOff x="758889" y="3319800"/>
                    <a:chExt cx="7629397" cy="7200000"/>
                  </a:xfrm>
                </p:grpSpPr>
                <p:sp>
                  <p:nvSpPr>
                    <p:cNvPr id="187" name="Oval 186"/>
                    <p:cNvSpPr>
                      <a:spLocks noChangeAspect="1"/>
                    </p:cNvSpPr>
                    <p:nvPr/>
                  </p:nvSpPr>
                  <p:spPr>
                    <a:xfrm>
                      <a:off x="758889" y="3319800"/>
                      <a:ext cx="7629397" cy="720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800000"/>
                        </a:gs>
                        <a:gs pos="24000">
                          <a:srgbClr val="FF0000"/>
                        </a:gs>
                        <a:gs pos="100000">
                          <a:srgbClr val="0000FF"/>
                        </a:gs>
                        <a:gs pos="49000">
                          <a:srgbClr val="FF6600"/>
                        </a:gs>
                        <a:gs pos="92000">
                          <a:srgbClr val="00FF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50800"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5" name="Group 184"/>
                    <p:cNvGrpSpPr/>
                    <p:nvPr/>
                  </p:nvGrpSpPr>
                  <p:grpSpPr>
                    <a:xfrm>
                      <a:off x="2867943" y="4682560"/>
                      <a:ext cx="3244990" cy="1387642"/>
                      <a:chOff x="2867943" y="4809251"/>
                      <a:chExt cx="3244990" cy="1309123"/>
                    </a:xfrm>
                  </p:grpSpPr>
                  <p:sp>
                    <p:nvSpPr>
                      <p:cNvPr id="115" name="Freeform 114"/>
                      <p:cNvSpPr/>
                      <p:nvPr/>
                    </p:nvSpPr>
                    <p:spPr>
                      <a:xfrm>
                        <a:off x="5759131" y="4809251"/>
                        <a:ext cx="328403" cy="323034"/>
                      </a:xfrm>
                      <a:custGeom>
                        <a:avLst/>
                        <a:gdLst>
                          <a:gd name="connsiteX0" fmla="*/ 214103 w 362009"/>
                          <a:gd name="connsiteY0" fmla="*/ 0 h 433101"/>
                          <a:gd name="connsiteX1" fmla="*/ 328403 w 362009"/>
                          <a:gd name="connsiteY1" fmla="*/ 101600 h 433101"/>
                          <a:gd name="connsiteX2" fmla="*/ 358036 w 362009"/>
                          <a:gd name="connsiteY2" fmla="*/ 194734 h 433101"/>
                          <a:gd name="connsiteX3" fmla="*/ 358036 w 362009"/>
                          <a:gd name="connsiteY3" fmla="*/ 279400 h 433101"/>
                          <a:gd name="connsiteX4" fmla="*/ 324170 w 362009"/>
                          <a:gd name="connsiteY4" fmla="*/ 355600 h 433101"/>
                          <a:gd name="connsiteX5" fmla="*/ 222570 w 362009"/>
                          <a:gd name="connsiteY5" fmla="*/ 427567 h 433101"/>
                          <a:gd name="connsiteX6" fmla="*/ 74403 w 362009"/>
                          <a:gd name="connsiteY6" fmla="*/ 414867 h 433101"/>
                          <a:gd name="connsiteX7" fmla="*/ 10903 w 362009"/>
                          <a:gd name="connsiteY7" fmla="*/ 309034 h 433101"/>
                          <a:gd name="connsiteX8" fmla="*/ 19370 w 362009"/>
                          <a:gd name="connsiteY8" fmla="*/ 194734 h 433101"/>
                          <a:gd name="connsiteX9" fmla="*/ 197170 w 362009"/>
                          <a:gd name="connsiteY9" fmla="*/ 122767 h 4331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62009" h="433101">
                            <a:moveTo>
                              <a:pt x="214103" y="0"/>
                            </a:moveTo>
                            <a:cubicBezTo>
                              <a:pt x="259258" y="34572"/>
                              <a:pt x="304414" y="69144"/>
                              <a:pt x="328403" y="101600"/>
                            </a:cubicBezTo>
                            <a:cubicBezTo>
                              <a:pt x="352392" y="134056"/>
                              <a:pt x="353097" y="165101"/>
                              <a:pt x="358036" y="194734"/>
                            </a:cubicBezTo>
                            <a:cubicBezTo>
                              <a:pt x="362975" y="224367"/>
                              <a:pt x="363680" y="252589"/>
                              <a:pt x="358036" y="279400"/>
                            </a:cubicBezTo>
                            <a:cubicBezTo>
                              <a:pt x="352392" y="306211"/>
                              <a:pt x="346748" y="330906"/>
                              <a:pt x="324170" y="355600"/>
                            </a:cubicBezTo>
                            <a:cubicBezTo>
                              <a:pt x="301592" y="380294"/>
                              <a:pt x="264198" y="417689"/>
                              <a:pt x="222570" y="427567"/>
                            </a:cubicBezTo>
                            <a:cubicBezTo>
                              <a:pt x="180942" y="437445"/>
                              <a:pt x="109681" y="434622"/>
                              <a:pt x="74403" y="414867"/>
                            </a:cubicBezTo>
                            <a:cubicBezTo>
                              <a:pt x="39125" y="395112"/>
                              <a:pt x="20075" y="345723"/>
                              <a:pt x="10903" y="309034"/>
                            </a:cubicBezTo>
                            <a:cubicBezTo>
                              <a:pt x="1731" y="272345"/>
                              <a:pt x="-11674" y="225778"/>
                              <a:pt x="19370" y="194734"/>
                            </a:cubicBezTo>
                            <a:cubicBezTo>
                              <a:pt x="50414" y="163690"/>
                              <a:pt x="197170" y="122767"/>
                              <a:pt x="197170" y="122767"/>
                            </a:cubicBezTo>
                          </a:path>
                        </a:pathLst>
                      </a:custGeom>
                      <a:ln w="254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tailEnd type="stealth" w="lg" len="lg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7" name="Freeform 126"/>
                      <p:cNvSpPr/>
                      <p:nvPr/>
                    </p:nvSpPr>
                    <p:spPr>
                      <a:xfrm>
                        <a:off x="5710765" y="5326170"/>
                        <a:ext cx="402168" cy="283634"/>
                      </a:xfrm>
                      <a:custGeom>
                        <a:avLst/>
                        <a:gdLst>
                          <a:gd name="connsiteX0" fmla="*/ 110960 w 297226"/>
                          <a:gd name="connsiteY0" fmla="*/ 0 h 410864"/>
                          <a:gd name="connsiteX1" fmla="*/ 208326 w 297226"/>
                          <a:gd name="connsiteY1" fmla="*/ 38100 h 410864"/>
                          <a:gd name="connsiteX2" fmla="*/ 259126 w 297226"/>
                          <a:gd name="connsiteY2" fmla="*/ 131234 h 410864"/>
                          <a:gd name="connsiteX3" fmla="*/ 250660 w 297226"/>
                          <a:gd name="connsiteY3" fmla="*/ 237067 h 410864"/>
                          <a:gd name="connsiteX4" fmla="*/ 195626 w 297226"/>
                          <a:gd name="connsiteY4" fmla="*/ 309034 h 410864"/>
                          <a:gd name="connsiteX5" fmla="*/ 85560 w 297226"/>
                          <a:gd name="connsiteY5" fmla="*/ 317500 h 410864"/>
                          <a:gd name="connsiteX6" fmla="*/ 13593 w 297226"/>
                          <a:gd name="connsiteY6" fmla="*/ 258234 h 410864"/>
                          <a:gd name="connsiteX7" fmla="*/ 893 w 297226"/>
                          <a:gd name="connsiteY7" fmla="*/ 173567 h 410864"/>
                          <a:gd name="connsiteX8" fmla="*/ 26293 w 297226"/>
                          <a:gd name="connsiteY8" fmla="*/ 118534 h 410864"/>
                          <a:gd name="connsiteX9" fmla="*/ 127893 w 297226"/>
                          <a:gd name="connsiteY9" fmla="*/ 71967 h 410864"/>
                          <a:gd name="connsiteX10" fmla="*/ 242193 w 297226"/>
                          <a:gd name="connsiteY10" fmla="*/ 110067 h 410864"/>
                          <a:gd name="connsiteX11" fmla="*/ 297226 w 297226"/>
                          <a:gd name="connsiteY11" fmla="*/ 241300 h 410864"/>
                          <a:gd name="connsiteX12" fmla="*/ 242193 w 297226"/>
                          <a:gd name="connsiteY12" fmla="*/ 372534 h 410864"/>
                          <a:gd name="connsiteX13" fmla="*/ 127893 w 297226"/>
                          <a:gd name="connsiteY13" fmla="*/ 410634 h 410864"/>
                          <a:gd name="connsiteX14" fmla="*/ 47460 w 297226"/>
                          <a:gd name="connsiteY14" fmla="*/ 389467 h 4108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97226" h="410864">
                            <a:moveTo>
                              <a:pt x="110960" y="0"/>
                            </a:moveTo>
                            <a:cubicBezTo>
                              <a:pt x="147296" y="8114"/>
                              <a:pt x="183632" y="16228"/>
                              <a:pt x="208326" y="38100"/>
                            </a:cubicBezTo>
                            <a:cubicBezTo>
                              <a:pt x="233020" y="59972"/>
                              <a:pt x="252070" y="98073"/>
                              <a:pt x="259126" y="131234"/>
                            </a:cubicBezTo>
                            <a:cubicBezTo>
                              <a:pt x="266182" y="164395"/>
                              <a:pt x="261243" y="207434"/>
                              <a:pt x="250660" y="237067"/>
                            </a:cubicBezTo>
                            <a:cubicBezTo>
                              <a:pt x="240077" y="266700"/>
                              <a:pt x="223143" y="295629"/>
                              <a:pt x="195626" y="309034"/>
                            </a:cubicBezTo>
                            <a:cubicBezTo>
                              <a:pt x="168109" y="322440"/>
                              <a:pt x="115899" y="325967"/>
                              <a:pt x="85560" y="317500"/>
                            </a:cubicBezTo>
                            <a:cubicBezTo>
                              <a:pt x="55221" y="309033"/>
                              <a:pt x="27704" y="282223"/>
                              <a:pt x="13593" y="258234"/>
                            </a:cubicBezTo>
                            <a:cubicBezTo>
                              <a:pt x="-518" y="234245"/>
                              <a:pt x="-1224" y="196850"/>
                              <a:pt x="893" y="173567"/>
                            </a:cubicBezTo>
                            <a:cubicBezTo>
                              <a:pt x="3010" y="150284"/>
                              <a:pt x="5126" y="135467"/>
                              <a:pt x="26293" y="118534"/>
                            </a:cubicBezTo>
                            <a:cubicBezTo>
                              <a:pt x="47460" y="101601"/>
                              <a:pt x="91910" y="73378"/>
                              <a:pt x="127893" y="71967"/>
                            </a:cubicBezTo>
                            <a:cubicBezTo>
                              <a:pt x="163876" y="70556"/>
                              <a:pt x="213971" y="81845"/>
                              <a:pt x="242193" y="110067"/>
                            </a:cubicBezTo>
                            <a:cubicBezTo>
                              <a:pt x="270415" y="138289"/>
                              <a:pt x="297226" y="197556"/>
                              <a:pt x="297226" y="241300"/>
                            </a:cubicBezTo>
                            <a:cubicBezTo>
                              <a:pt x="297226" y="285044"/>
                              <a:pt x="270415" y="344312"/>
                              <a:pt x="242193" y="372534"/>
                            </a:cubicBezTo>
                            <a:cubicBezTo>
                              <a:pt x="213971" y="400756"/>
                              <a:pt x="160348" y="407812"/>
                              <a:pt x="127893" y="410634"/>
                            </a:cubicBezTo>
                            <a:cubicBezTo>
                              <a:pt x="95438" y="413456"/>
                              <a:pt x="47460" y="389467"/>
                              <a:pt x="47460" y="389467"/>
                            </a:cubicBezTo>
                          </a:path>
                        </a:pathLst>
                      </a:custGeom>
                      <a:ln w="254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tailEnd type="stealth" w="lg" len="lg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8" name="Freeform 127"/>
                      <p:cNvSpPr/>
                      <p:nvPr/>
                    </p:nvSpPr>
                    <p:spPr>
                      <a:xfrm>
                        <a:off x="5795434" y="5764915"/>
                        <a:ext cx="296832" cy="321766"/>
                      </a:xfrm>
                      <a:custGeom>
                        <a:avLst/>
                        <a:gdLst>
                          <a:gd name="connsiteX0" fmla="*/ 84666 w 474632"/>
                          <a:gd name="connsiteY0" fmla="*/ 0 h 410666"/>
                          <a:gd name="connsiteX1" fmla="*/ 232833 w 474632"/>
                          <a:gd name="connsiteY1" fmla="*/ 33866 h 410666"/>
                          <a:gd name="connsiteX2" fmla="*/ 334433 w 474632"/>
                          <a:gd name="connsiteY2" fmla="*/ 127000 h 410666"/>
                          <a:gd name="connsiteX3" fmla="*/ 351366 w 474632"/>
                          <a:gd name="connsiteY3" fmla="*/ 203200 h 410666"/>
                          <a:gd name="connsiteX4" fmla="*/ 275166 w 474632"/>
                          <a:gd name="connsiteY4" fmla="*/ 266700 h 410666"/>
                          <a:gd name="connsiteX5" fmla="*/ 156633 w 474632"/>
                          <a:gd name="connsiteY5" fmla="*/ 275166 h 410666"/>
                          <a:gd name="connsiteX6" fmla="*/ 46566 w 474632"/>
                          <a:gd name="connsiteY6" fmla="*/ 241300 h 410666"/>
                          <a:gd name="connsiteX7" fmla="*/ 25400 w 474632"/>
                          <a:gd name="connsiteY7" fmla="*/ 165100 h 410666"/>
                          <a:gd name="connsiteX8" fmla="*/ 97366 w 474632"/>
                          <a:gd name="connsiteY8" fmla="*/ 80433 h 410666"/>
                          <a:gd name="connsiteX9" fmla="*/ 220133 w 474632"/>
                          <a:gd name="connsiteY9" fmla="*/ 59266 h 410666"/>
                          <a:gd name="connsiteX10" fmla="*/ 372533 w 474632"/>
                          <a:gd name="connsiteY10" fmla="*/ 84666 h 410666"/>
                          <a:gd name="connsiteX11" fmla="*/ 452966 w 474632"/>
                          <a:gd name="connsiteY11" fmla="*/ 186266 h 410666"/>
                          <a:gd name="connsiteX12" fmla="*/ 469900 w 474632"/>
                          <a:gd name="connsiteY12" fmla="*/ 279400 h 410666"/>
                          <a:gd name="connsiteX13" fmla="*/ 381000 w 474632"/>
                          <a:gd name="connsiteY13" fmla="*/ 359833 h 410666"/>
                          <a:gd name="connsiteX14" fmla="*/ 215900 w 474632"/>
                          <a:gd name="connsiteY14" fmla="*/ 410633 h 410666"/>
                          <a:gd name="connsiteX15" fmla="*/ 0 w 474632"/>
                          <a:gd name="connsiteY15" fmla="*/ 368300 h 410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474632" h="410666">
                            <a:moveTo>
                              <a:pt x="84666" y="0"/>
                            </a:moveTo>
                            <a:cubicBezTo>
                              <a:pt x="137935" y="6349"/>
                              <a:pt x="191205" y="12699"/>
                              <a:pt x="232833" y="33866"/>
                            </a:cubicBezTo>
                            <a:cubicBezTo>
                              <a:pt x="274461" y="55033"/>
                              <a:pt x="314678" y="98778"/>
                              <a:pt x="334433" y="127000"/>
                            </a:cubicBezTo>
                            <a:cubicBezTo>
                              <a:pt x="354188" y="155222"/>
                              <a:pt x="361244" y="179917"/>
                              <a:pt x="351366" y="203200"/>
                            </a:cubicBezTo>
                            <a:cubicBezTo>
                              <a:pt x="341488" y="226483"/>
                              <a:pt x="307622" y="254706"/>
                              <a:pt x="275166" y="266700"/>
                            </a:cubicBezTo>
                            <a:cubicBezTo>
                              <a:pt x="242711" y="278694"/>
                              <a:pt x="194733" y="279399"/>
                              <a:pt x="156633" y="275166"/>
                            </a:cubicBezTo>
                            <a:cubicBezTo>
                              <a:pt x="118533" y="270933"/>
                              <a:pt x="68438" y="259644"/>
                              <a:pt x="46566" y="241300"/>
                            </a:cubicBezTo>
                            <a:cubicBezTo>
                              <a:pt x="24694" y="222956"/>
                              <a:pt x="16933" y="191911"/>
                              <a:pt x="25400" y="165100"/>
                            </a:cubicBezTo>
                            <a:cubicBezTo>
                              <a:pt x="33867" y="138289"/>
                              <a:pt x="64911" y="98072"/>
                              <a:pt x="97366" y="80433"/>
                            </a:cubicBezTo>
                            <a:cubicBezTo>
                              <a:pt x="129821" y="62794"/>
                              <a:pt x="174272" y="58561"/>
                              <a:pt x="220133" y="59266"/>
                            </a:cubicBezTo>
                            <a:cubicBezTo>
                              <a:pt x="265994" y="59971"/>
                              <a:pt x="333728" y="63499"/>
                              <a:pt x="372533" y="84666"/>
                            </a:cubicBezTo>
                            <a:cubicBezTo>
                              <a:pt x="411338" y="105833"/>
                              <a:pt x="436738" y="153810"/>
                              <a:pt x="452966" y="186266"/>
                            </a:cubicBezTo>
                            <a:cubicBezTo>
                              <a:pt x="469194" y="218722"/>
                              <a:pt x="481894" y="250472"/>
                              <a:pt x="469900" y="279400"/>
                            </a:cubicBezTo>
                            <a:cubicBezTo>
                              <a:pt x="457906" y="308328"/>
                              <a:pt x="423333" y="337961"/>
                              <a:pt x="381000" y="359833"/>
                            </a:cubicBezTo>
                            <a:cubicBezTo>
                              <a:pt x="338667" y="381705"/>
                              <a:pt x="279400" y="409222"/>
                              <a:pt x="215900" y="410633"/>
                            </a:cubicBezTo>
                            <a:cubicBezTo>
                              <a:pt x="152400" y="412044"/>
                              <a:pt x="0" y="368300"/>
                              <a:pt x="0" y="368300"/>
                            </a:cubicBezTo>
                          </a:path>
                        </a:pathLst>
                      </a:custGeom>
                      <a:ln w="254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tailEnd type="stealth" w="lg" len="lg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grpSp>
                    <p:nvGrpSpPr>
                      <p:cNvPr id="184" name="Group 183"/>
                      <p:cNvGrpSpPr/>
                      <p:nvPr/>
                    </p:nvGrpSpPr>
                    <p:grpSpPr>
                      <a:xfrm>
                        <a:off x="2867943" y="4876682"/>
                        <a:ext cx="594924" cy="1241692"/>
                        <a:chOff x="2867943" y="4876682"/>
                        <a:chExt cx="594924" cy="1241692"/>
                      </a:xfrm>
                    </p:grpSpPr>
                    <p:sp>
                      <p:nvSpPr>
                        <p:cNvPr id="129" name="Freeform 128"/>
                        <p:cNvSpPr/>
                        <p:nvPr/>
                      </p:nvSpPr>
                      <p:spPr>
                        <a:xfrm>
                          <a:off x="2992968" y="4876682"/>
                          <a:ext cx="313268" cy="319504"/>
                        </a:xfrm>
                        <a:custGeom>
                          <a:avLst/>
                          <a:gdLst>
                            <a:gd name="connsiteX0" fmla="*/ 115951 w 340409"/>
                            <a:gd name="connsiteY0" fmla="*/ 0 h 331042"/>
                            <a:gd name="connsiteX1" fmla="*/ 27051 w 340409"/>
                            <a:gd name="connsiteY1" fmla="*/ 93133 h 331042"/>
                            <a:gd name="connsiteX2" fmla="*/ 1651 w 340409"/>
                            <a:gd name="connsiteY2" fmla="*/ 198967 h 331042"/>
                            <a:gd name="connsiteX3" fmla="*/ 65151 w 340409"/>
                            <a:gd name="connsiteY3" fmla="*/ 300567 h 331042"/>
                            <a:gd name="connsiteX4" fmla="*/ 192151 w 340409"/>
                            <a:gd name="connsiteY4" fmla="*/ 330200 h 331042"/>
                            <a:gd name="connsiteX5" fmla="*/ 302217 w 340409"/>
                            <a:gd name="connsiteY5" fmla="*/ 275167 h 331042"/>
                            <a:gd name="connsiteX6" fmla="*/ 340317 w 340409"/>
                            <a:gd name="connsiteY6" fmla="*/ 173567 h 331042"/>
                            <a:gd name="connsiteX7" fmla="*/ 293751 w 340409"/>
                            <a:gd name="connsiteY7" fmla="*/ 110067 h 331042"/>
                            <a:gd name="connsiteX8" fmla="*/ 192151 w 340409"/>
                            <a:gd name="connsiteY8" fmla="*/ 97367 h 331042"/>
                            <a:gd name="connsiteX9" fmla="*/ 107484 w 340409"/>
                            <a:gd name="connsiteY9" fmla="*/ 186267 h 3310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340409" h="331042">
                              <a:moveTo>
                                <a:pt x="115951" y="0"/>
                              </a:moveTo>
                              <a:cubicBezTo>
                                <a:pt x="81026" y="29986"/>
                                <a:pt x="46101" y="59972"/>
                                <a:pt x="27051" y="93133"/>
                              </a:cubicBezTo>
                              <a:cubicBezTo>
                                <a:pt x="8001" y="126294"/>
                                <a:pt x="-4699" y="164395"/>
                                <a:pt x="1651" y="198967"/>
                              </a:cubicBezTo>
                              <a:cubicBezTo>
                                <a:pt x="8001" y="233539"/>
                                <a:pt x="33401" y="278695"/>
                                <a:pt x="65151" y="300567"/>
                              </a:cubicBezTo>
                              <a:cubicBezTo>
                                <a:pt x="96901" y="322439"/>
                                <a:pt x="152640" y="334433"/>
                                <a:pt x="192151" y="330200"/>
                              </a:cubicBezTo>
                              <a:cubicBezTo>
                                <a:pt x="231662" y="325967"/>
                                <a:pt x="277523" y="301273"/>
                                <a:pt x="302217" y="275167"/>
                              </a:cubicBezTo>
                              <a:cubicBezTo>
                                <a:pt x="326911" y="249062"/>
                                <a:pt x="341728" y="201084"/>
                                <a:pt x="340317" y="173567"/>
                              </a:cubicBezTo>
                              <a:cubicBezTo>
                                <a:pt x="338906" y="146050"/>
                                <a:pt x="318445" y="122767"/>
                                <a:pt x="293751" y="110067"/>
                              </a:cubicBezTo>
                              <a:cubicBezTo>
                                <a:pt x="269057" y="97367"/>
                                <a:pt x="223196" y="84667"/>
                                <a:pt x="192151" y="97367"/>
                              </a:cubicBezTo>
                              <a:cubicBezTo>
                                <a:pt x="161107" y="110067"/>
                                <a:pt x="107484" y="186267"/>
                                <a:pt x="107484" y="186267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1" name="Freeform 130"/>
                        <p:cNvSpPr/>
                        <p:nvPr/>
                      </p:nvSpPr>
                      <p:spPr>
                        <a:xfrm>
                          <a:off x="3013141" y="5309797"/>
                          <a:ext cx="449726" cy="254548"/>
                        </a:xfrm>
                        <a:custGeom>
                          <a:avLst/>
                          <a:gdLst>
                            <a:gd name="connsiteX0" fmla="*/ 993 w 352360"/>
                            <a:gd name="connsiteY0" fmla="*/ 57269 h 254548"/>
                            <a:gd name="connsiteX1" fmla="*/ 17926 w 352360"/>
                            <a:gd name="connsiteY1" fmla="*/ 167335 h 254548"/>
                            <a:gd name="connsiteX2" fmla="*/ 123760 w 352360"/>
                            <a:gd name="connsiteY2" fmla="*/ 209669 h 254548"/>
                            <a:gd name="connsiteX3" fmla="*/ 246526 w 352360"/>
                            <a:gd name="connsiteY3" fmla="*/ 184269 h 254548"/>
                            <a:gd name="connsiteX4" fmla="*/ 297326 w 352360"/>
                            <a:gd name="connsiteY4" fmla="*/ 120769 h 254548"/>
                            <a:gd name="connsiteX5" fmla="*/ 259226 w 352360"/>
                            <a:gd name="connsiteY5" fmla="*/ 27635 h 254548"/>
                            <a:gd name="connsiteX6" fmla="*/ 149160 w 352360"/>
                            <a:gd name="connsiteY6" fmla="*/ 2235 h 254548"/>
                            <a:gd name="connsiteX7" fmla="*/ 60260 w 352360"/>
                            <a:gd name="connsiteY7" fmla="*/ 74202 h 254548"/>
                            <a:gd name="connsiteX8" fmla="*/ 56026 w 352360"/>
                            <a:gd name="connsiteY8" fmla="*/ 163102 h 254548"/>
                            <a:gd name="connsiteX9" fmla="*/ 89893 w 352360"/>
                            <a:gd name="connsiteY9" fmla="*/ 239302 h 254548"/>
                            <a:gd name="connsiteX10" fmla="*/ 242293 w 352360"/>
                            <a:gd name="connsiteY10" fmla="*/ 252002 h 254548"/>
                            <a:gd name="connsiteX11" fmla="*/ 352360 w 352360"/>
                            <a:gd name="connsiteY11" fmla="*/ 205435 h 2545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352360" h="254548">
                              <a:moveTo>
                                <a:pt x="993" y="57269"/>
                              </a:moveTo>
                              <a:cubicBezTo>
                                <a:pt x="-771" y="99602"/>
                                <a:pt x="-2535" y="141935"/>
                                <a:pt x="17926" y="167335"/>
                              </a:cubicBezTo>
                              <a:cubicBezTo>
                                <a:pt x="38387" y="192735"/>
                                <a:pt x="85660" y="206847"/>
                                <a:pt x="123760" y="209669"/>
                              </a:cubicBezTo>
                              <a:cubicBezTo>
                                <a:pt x="161860" y="212491"/>
                                <a:pt x="217598" y="199086"/>
                                <a:pt x="246526" y="184269"/>
                              </a:cubicBezTo>
                              <a:cubicBezTo>
                                <a:pt x="275454" y="169452"/>
                                <a:pt x="295209" y="146875"/>
                                <a:pt x="297326" y="120769"/>
                              </a:cubicBezTo>
                              <a:cubicBezTo>
                                <a:pt x="299443" y="94663"/>
                                <a:pt x="283920" y="47391"/>
                                <a:pt x="259226" y="27635"/>
                              </a:cubicBezTo>
                              <a:cubicBezTo>
                                <a:pt x="234532" y="7879"/>
                                <a:pt x="182321" y="-5526"/>
                                <a:pt x="149160" y="2235"/>
                              </a:cubicBezTo>
                              <a:cubicBezTo>
                                <a:pt x="115999" y="9996"/>
                                <a:pt x="75782" y="47391"/>
                                <a:pt x="60260" y="74202"/>
                              </a:cubicBezTo>
                              <a:cubicBezTo>
                                <a:pt x="44738" y="101013"/>
                                <a:pt x="51087" y="135585"/>
                                <a:pt x="56026" y="163102"/>
                              </a:cubicBezTo>
                              <a:cubicBezTo>
                                <a:pt x="60965" y="190619"/>
                                <a:pt x="58849" y="224485"/>
                                <a:pt x="89893" y="239302"/>
                              </a:cubicBezTo>
                              <a:cubicBezTo>
                                <a:pt x="120937" y="254119"/>
                                <a:pt x="198549" y="257646"/>
                                <a:pt x="242293" y="252002"/>
                              </a:cubicBezTo>
                              <a:cubicBezTo>
                                <a:pt x="286037" y="246358"/>
                                <a:pt x="352360" y="205435"/>
                                <a:pt x="352360" y="205435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7" name="Freeform 136"/>
                        <p:cNvSpPr/>
                        <p:nvPr/>
                      </p:nvSpPr>
                      <p:spPr>
                        <a:xfrm>
                          <a:off x="2867943" y="5752137"/>
                          <a:ext cx="354040" cy="366237"/>
                        </a:xfrm>
                        <a:custGeom>
                          <a:avLst/>
                          <a:gdLst>
                            <a:gd name="connsiteX0" fmla="*/ 209691 w 354040"/>
                            <a:gd name="connsiteY0" fmla="*/ 0 h 366237"/>
                            <a:gd name="connsiteX1" fmla="*/ 103858 w 354040"/>
                            <a:gd name="connsiteY1" fmla="*/ 42333 h 366237"/>
                            <a:gd name="connsiteX2" fmla="*/ 53058 w 354040"/>
                            <a:gd name="connsiteY2" fmla="*/ 148167 h 366237"/>
                            <a:gd name="connsiteX3" fmla="*/ 141958 w 354040"/>
                            <a:gd name="connsiteY3" fmla="*/ 245533 h 366237"/>
                            <a:gd name="connsiteX4" fmla="*/ 302824 w 354040"/>
                            <a:gd name="connsiteY4" fmla="*/ 228600 h 366237"/>
                            <a:gd name="connsiteX5" fmla="*/ 353624 w 354040"/>
                            <a:gd name="connsiteY5" fmla="*/ 131233 h 366237"/>
                            <a:gd name="connsiteX6" fmla="*/ 281658 w 354040"/>
                            <a:gd name="connsiteY6" fmla="*/ 76200 h 366237"/>
                            <a:gd name="connsiteX7" fmla="*/ 171591 w 354040"/>
                            <a:gd name="connsiteY7" fmla="*/ 76200 h 366237"/>
                            <a:gd name="connsiteX8" fmla="*/ 23424 w 354040"/>
                            <a:gd name="connsiteY8" fmla="*/ 152400 h 366237"/>
                            <a:gd name="connsiteX9" fmla="*/ 14958 w 354040"/>
                            <a:gd name="connsiteY9" fmla="*/ 262467 h 366237"/>
                            <a:gd name="connsiteX10" fmla="*/ 167358 w 354040"/>
                            <a:gd name="connsiteY10" fmla="*/ 364067 h 366237"/>
                            <a:gd name="connsiteX11" fmla="*/ 340924 w 354040"/>
                            <a:gd name="connsiteY11" fmla="*/ 334433 h 3662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354040" h="366237">
                              <a:moveTo>
                                <a:pt x="209691" y="0"/>
                              </a:moveTo>
                              <a:cubicBezTo>
                                <a:pt x="169827" y="8819"/>
                                <a:pt x="129963" y="17639"/>
                                <a:pt x="103858" y="42333"/>
                              </a:cubicBezTo>
                              <a:cubicBezTo>
                                <a:pt x="77753" y="67027"/>
                                <a:pt x="46708" y="114300"/>
                                <a:pt x="53058" y="148167"/>
                              </a:cubicBezTo>
                              <a:cubicBezTo>
                                <a:pt x="59408" y="182034"/>
                                <a:pt x="100331" y="232128"/>
                                <a:pt x="141958" y="245533"/>
                              </a:cubicBezTo>
                              <a:cubicBezTo>
                                <a:pt x="183585" y="258938"/>
                                <a:pt x="267546" y="247650"/>
                                <a:pt x="302824" y="228600"/>
                              </a:cubicBezTo>
                              <a:cubicBezTo>
                                <a:pt x="338102" y="209550"/>
                                <a:pt x="357152" y="156633"/>
                                <a:pt x="353624" y="131233"/>
                              </a:cubicBezTo>
                              <a:cubicBezTo>
                                <a:pt x="350096" y="105833"/>
                                <a:pt x="311997" y="85372"/>
                                <a:pt x="281658" y="76200"/>
                              </a:cubicBezTo>
                              <a:cubicBezTo>
                                <a:pt x="251319" y="67028"/>
                                <a:pt x="214630" y="63500"/>
                                <a:pt x="171591" y="76200"/>
                              </a:cubicBezTo>
                              <a:cubicBezTo>
                                <a:pt x="128552" y="88900"/>
                                <a:pt x="49529" y="121356"/>
                                <a:pt x="23424" y="152400"/>
                              </a:cubicBezTo>
                              <a:cubicBezTo>
                                <a:pt x="-2681" y="183444"/>
                                <a:pt x="-9031" y="227189"/>
                                <a:pt x="14958" y="262467"/>
                              </a:cubicBezTo>
                              <a:cubicBezTo>
                                <a:pt x="38947" y="297745"/>
                                <a:pt x="113030" y="352073"/>
                                <a:pt x="167358" y="364067"/>
                              </a:cubicBezTo>
                              <a:cubicBezTo>
                                <a:pt x="221686" y="376061"/>
                                <a:pt x="340924" y="334433"/>
                                <a:pt x="340924" y="334433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236" name="Group 235"/>
                    <p:cNvGrpSpPr/>
                    <p:nvPr/>
                  </p:nvGrpSpPr>
                  <p:grpSpPr>
                    <a:xfrm>
                      <a:off x="3379621" y="3751263"/>
                      <a:ext cx="2387933" cy="3546410"/>
                      <a:chOff x="6120822" y="4222754"/>
                      <a:chExt cx="2387933" cy="3495605"/>
                    </a:xfrm>
                  </p:grpSpPr>
                  <p:grpSp>
                    <p:nvGrpSpPr>
                      <p:cNvPr id="227" name="Group 226"/>
                      <p:cNvGrpSpPr/>
                      <p:nvPr/>
                    </p:nvGrpSpPr>
                    <p:grpSpPr>
                      <a:xfrm>
                        <a:off x="6120822" y="4410525"/>
                        <a:ext cx="2387933" cy="3307834"/>
                        <a:chOff x="6127172" y="4404175"/>
                        <a:chExt cx="2387933" cy="3307834"/>
                      </a:xfrm>
                    </p:grpSpPr>
                    <p:sp>
                      <p:nvSpPr>
                        <p:cNvPr id="206" name="Oval 205"/>
                        <p:cNvSpPr/>
                        <p:nvPr/>
                      </p:nvSpPr>
                      <p:spPr>
                        <a:xfrm>
                          <a:off x="6283810" y="4404175"/>
                          <a:ext cx="2059606" cy="20109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059606" h="2112963">
                              <a:moveTo>
                                <a:pt x="1044090" y="0"/>
                              </a:moveTo>
                              <a:cubicBezTo>
                                <a:pt x="1184151" y="0"/>
                                <a:pt x="1314268" y="34582"/>
                                <a:pt x="1422202" y="93808"/>
                              </a:cubicBezTo>
                              <a:lnTo>
                                <a:pt x="1430375" y="99285"/>
                              </a:lnTo>
                              <a:lnTo>
                                <a:pt x="1455885" y="84344"/>
                              </a:lnTo>
                              <a:cubicBezTo>
                                <a:pt x="1882373" y="-116980"/>
                                <a:pt x="2341747" y="759358"/>
                                <a:pt x="1841399" y="2042531"/>
                              </a:cubicBezTo>
                              <a:lnTo>
                                <a:pt x="1811557" y="2112963"/>
                              </a:lnTo>
                              <a:lnTo>
                                <a:pt x="1809887" y="2106299"/>
                              </a:lnTo>
                              <a:lnTo>
                                <a:pt x="1830160" y="2050138"/>
                              </a:lnTo>
                              <a:cubicBezTo>
                                <a:pt x="1836139" y="2024279"/>
                                <a:pt x="1838504" y="1999545"/>
                                <a:pt x="1837654" y="1976044"/>
                              </a:cubicBezTo>
                              <a:lnTo>
                                <a:pt x="1835033" y="1955799"/>
                              </a:lnTo>
                              <a:lnTo>
                                <a:pt x="1837654" y="1935556"/>
                              </a:lnTo>
                              <a:cubicBezTo>
                                <a:pt x="1844030" y="1759293"/>
                                <a:pt x="1669554" y="1513734"/>
                                <a:pt x="1145644" y="1243853"/>
                              </a:cubicBezTo>
                              <a:lnTo>
                                <a:pt x="1041782" y="1192358"/>
                              </a:lnTo>
                              <a:lnTo>
                                <a:pt x="1026646" y="1181343"/>
                              </a:lnTo>
                              <a:lnTo>
                                <a:pt x="970867" y="1221936"/>
                              </a:lnTo>
                              <a:lnTo>
                                <a:pt x="926661" y="1243853"/>
                              </a:lnTo>
                              <a:cubicBezTo>
                                <a:pt x="402750" y="1513734"/>
                                <a:pt x="228275" y="1759293"/>
                                <a:pt x="234651" y="1935556"/>
                              </a:cubicBezTo>
                              <a:lnTo>
                                <a:pt x="237272" y="1955801"/>
                              </a:lnTo>
                              <a:lnTo>
                                <a:pt x="234651" y="1976044"/>
                              </a:lnTo>
                              <a:cubicBezTo>
                                <a:pt x="233801" y="1999545"/>
                                <a:pt x="236166" y="2024279"/>
                                <a:pt x="242146" y="2050138"/>
                              </a:cubicBezTo>
                              <a:lnTo>
                                <a:pt x="251196" y="2075211"/>
                              </a:lnTo>
                              <a:lnTo>
                                <a:pt x="244083" y="2103600"/>
                              </a:lnTo>
                              <a:lnTo>
                                <a:pt x="218207" y="2042531"/>
                              </a:lnTo>
                              <a:cubicBezTo>
                                <a:pt x="-236960" y="875231"/>
                                <a:pt x="102095" y="44606"/>
                                <a:pt x="488111" y="55674"/>
                              </a:cubicBezTo>
                              <a:cubicBezTo>
                                <a:pt x="539202" y="57139"/>
                                <a:pt x="591115" y="73348"/>
                                <a:pt x="642118" y="105472"/>
                              </a:cubicBezTo>
                              <a:lnTo>
                                <a:pt x="645066" y="107822"/>
                              </a:lnTo>
                              <a:lnTo>
                                <a:pt x="665979" y="93808"/>
                              </a:lnTo>
                              <a:cubicBezTo>
                                <a:pt x="773913" y="34582"/>
                                <a:pt x="904029" y="0"/>
                                <a:pt x="1044090" y="0"/>
                              </a:cubicBezTo>
                              <a:close/>
                            </a:path>
                          </a:pathLst>
                        </a:custGeom>
                        <a:gradFill flip="none" rotWithShape="1">
                          <a:gsLst>
                            <a:gs pos="0">
                              <a:srgbClr val="3366FF"/>
                            </a:gs>
                            <a:gs pos="88000">
                              <a:srgbClr val="00FF00"/>
                            </a:gs>
                            <a:gs pos="45000">
                              <a:srgbClr val="000090"/>
                            </a:gs>
                            <a:gs pos="30000">
                              <a:srgbClr val="0000FF"/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25400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226" name="Group 225"/>
                        <p:cNvGrpSpPr/>
                        <p:nvPr/>
                      </p:nvGrpSpPr>
                      <p:grpSpPr>
                        <a:xfrm>
                          <a:off x="6127172" y="4896863"/>
                          <a:ext cx="2387933" cy="2815146"/>
                          <a:chOff x="3390322" y="4407913"/>
                          <a:chExt cx="2387933" cy="2815146"/>
                        </a:xfrm>
                      </p:grpSpPr>
                      <p:grpSp>
                        <p:nvGrpSpPr>
                          <p:cNvPr id="224" name="Group 223"/>
                          <p:cNvGrpSpPr/>
                          <p:nvPr/>
                        </p:nvGrpSpPr>
                        <p:grpSpPr>
                          <a:xfrm>
                            <a:off x="3390322" y="5012267"/>
                            <a:ext cx="2387933" cy="2210792"/>
                            <a:chOff x="3390322" y="5012267"/>
                            <a:chExt cx="2387933" cy="2210792"/>
                          </a:xfrm>
                        </p:grpSpPr>
                        <p:sp>
                          <p:nvSpPr>
                            <p:cNvPr id="11" name="Teardrop 10"/>
                            <p:cNvSpPr/>
                            <p:nvPr/>
                          </p:nvSpPr>
                          <p:spPr>
                            <a:xfrm rot="2700000">
                              <a:off x="3390322" y="6503059"/>
                              <a:ext cx="720000" cy="720000"/>
                            </a:xfrm>
                            <a:prstGeom prst="teardrop">
                              <a:avLst>
                                <a:gd name="adj" fmla="val 161368"/>
                              </a:avLst>
                            </a:prstGeom>
                            <a:gradFill flip="none" rotWithShape="1">
                              <a:gsLst>
                                <a:gs pos="68000">
                                  <a:srgbClr val="800000"/>
                                </a:gs>
                                <a:gs pos="100000">
                                  <a:srgbClr val="FF6600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  <a:effectLst>
                              <a:glow rad="495300">
                                <a:srgbClr val="FF6600">
                                  <a:alpha val="75000"/>
                                </a:srgbClr>
                              </a:glow>
                              <a:outerShdw blurRad="40000" dist="23000" dir="5400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14" name="Teardrop 13"/>
                            <p:cNvSpPr/>
                            <p:nvPr/>
                          </p:nvSpPr>
                          <p:spPr>
                            <a:xfrm rot="13500000">
                              <a:off x="5058255" y="6503059"/>
                              <a:ext cx="720000" cy="720000"/>
                            </a:xfrm>
                            <a:prstGeom prst="teardrop">
                              <a:avLst>
                                <a:gd name="adj" fmla="val 161368"/>
                              </a:avLst>
                            </a:prstGeom>
                            <a:gradFill flip="none" rotWithShape="1">
                              <a:gsLst>
                                <a:gs pos="68000">
                                  <a:srgbClr val="800000"/>
                                </a:gs>
                                <a:gs pos="100000">
                                  <a:srgbClr val="FF6600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  <a:effectLst>
                              <a:glow rad="495300">
                                <a:srgbClr val="FF6600">
                                  <a:alpha val="75000"/>
                                </a:srgbClr>
                              </a:glow>
                              <a:outerShdw blurRad="40000" dist="23000" dir="5400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8" name="Oval 7"/>
                            <p:cNvSpPr/>
                            <p:nvPr/>
                          </p:nvSpPr>
                          <p:spPr>
                            <a:xfrm>
                              <a:off x="4343400" y="6642100"/>
                              <a:ext cx="444500" cy="431800"/>
                            </a:xfrm>
                            <a:prstGeom prst="ellipse">
                              <a:avLst/>
                            </a:prstGeom>
                            <a:gradFill flip="none" rotWithShape="1">
                              <a:gsLst>
                                <a:gs pos="31000">
                                  <a:schemeClr val="bg1"/>
                                </a:gs>
                                <a:gs pos="63000">
                                  <a:srgbClr val="800000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  <a:effectLst>
                              <a:glow rad="482600">
                                <a:srgbClr val="800000">
                                  <a:alpha val="75000"/>
                                </a:srgbClr>
                              </a:glow>
                              <a:outerShdw blurRad="40000" dist="23000" dir="5400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19" name="Heart 18"/>
                            <p:cNvSpPr/>
                            <p:nvPr/>
                          </p:nvSpPr>
                          <p:spPr>
                            <a:xfrm rot="10800000">
                              <a:off x="3770330" y="5012267"/>
                              <a:ext cx="1603337" cy="1532466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603337" h="1930401">
                                  <a:moveTo>
                                    <a:pt x="801669" y="1930401"/>
                                  </a:moveTo>
                                  <a:cubicBezTo>
                                    <a:pt x="192334" y="1563689"/>
                                    <a:pt x="-6634" y="1227536"/>
                                    <a:pt x="167" y="990701"/>
                                  </a:cubicBezTo>
                                  <a:lnTo>
                                    <a:pt x="2788" y="965202"/>
                                  </a:lnTo>
                                  <a:lnTo>
                                    <a:pt x="167" y="939700"/>
                                  </a:lnTo>
                                  <a:cubicBezTo>
                                    <a:pt x="-6634" y="702865"/>
                                    <a:pt x="192333" y="366712"/>
                                    <a:pt x="801668" y="0"/>
                                  </a:cubicBezTo>
                                  <a:cubicBezTo>
                                    <a:pt x="1411004" y="366712"/>
                                    <a:pt x="1609971" y="702865"/>
                                    <a:pt x="1603170" y="939700"/>
                                  </a:cubicBezTo>
                                  <a:lnTo>
                                    <a:pt x="1600549" y="965199"/>
                                  </a:lnTo>
                                  <a:lnTo>
                                    <a:pt x="1603170" y="990701"/>
                                  </a:lnTo>
                                  <a:cubicBezTo>
                                    <a:pt x="1609971" y="1227536"/>
                                    <a:pt x="1411004" y="1563689"/>
                                    <a:pt x="801669" y="1930401"/>
                                  </a:cubicBezTo>
                                  <a:close/>
                                </a:path>
                              </a:pathLst>
                            </a:custGeom>
                            <a:gradFill flip="none" rotWithShape="1">
                              <a:gsLst>
                                <a:gs pos="57000">
                                  <a:srgbClr val="000090"/>
                                </a:gs>
                                <a:gs pos="32000">
                                  <a:srgbClr val="3366FF"/>
                                </a:gs>
                                <a:gs pos="0">
                                  <a:schemeClr val="tx1"/>
                                </a:gs>
                                <a:gs pos="100000">
                                  <a:srgbClr val="00FF00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 w="38100">
                              <a:solidFill>
                                <a:srgbClr val="0000FF"/>
                              </a:solidFill>
                            </a:ln>
                            <a:effectLst>
                              <a:outerShdw blurRad="40000" dist="23000" dir="5400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  <p:grpSp>
                        <p:nvGrpSpPr>
                          <p:cNvPr id="225" name="Group 224"/>
                          <p:cNvGrpSpPr/>
                          <p:nvPr/>
                        </p:nvGrpSpPr>
                        <p:grpSpPr>
                          <a:xfrm>
                            <a:off x="3712632" y="4407913"/>
                            <a:ext cx="1710268" cy="2098720"/>
                            <a:chOff x="3712632" y="4407913"/>
                            <a:chExt cx="1710268" cy="2098720"/>
                          </a:xfrm>
                        </p:grpSpPr>
                        <p:sp>
                          <p:nvSpPr>
                            <p:cNvPr id="47" name="Freeform 46"/>
                            <p:cNvSpPr/>
                            <p:nvPr/>
                          </p:nvSpPr>
                          <p:spPr>
                            <a:xfrm>
                              <a:off x="3712632" y="4602209"/>
                              <a:ext cx="876301" cy="1904424"/>
                            </a:xfrm>
                            <a:custGeom>
                              <a:avLst/>
                              <a:gdLst>
                                <a:gd name="connsiteX0" fmla="*/ 969433 w 969433"/>
                                <a:gd name="connsiteY0" fmla="*/ 1697566 h 1697566"/>
                                <a:gd name="connsiteX1" fmla="*/ 249766 w 969433"/>
                                <a:gd name="connsiteY1" fmla="*/ 986366 h 1697566"/>
                                <a:gd name="connsiteX2" fmla="*/ 0 w 969433"/>
                                <a:gd name="connsiteY2" fmla="*/ 0 h 169756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969433" h="1697566">
                                  <a:moveTo>
                                    <a:pt x="969433" y="1697566"/>
                                  </a:moveTo>
                                  <a:cubicBezTo>
                                    <a:pt x="690385" y="1483430"/>
                                    <a:pt x="411338" y="1269294"/>
                                    <a:pt x="249766" y="986366"/>
                                  </a:cubicBezTo>
                                  <a:cubicBezTo>
                                    <a:pt x="88194" y="703438"/>
                                    <a:pt x="0" y="0"/>
                                    <a:pt x="0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48" name="Freeform 47"/>
                            <p:cNvSpPr/>
                            <p:nvPr/>
                          </p:nvSpPr>
                          <p:spPr>
                            <a:xfrm>
                              <a:off x="4576233" y="4589509"/>
                              <a:ext cx="846667" cy="1904425"/>
                            </a:xfrm>
                            <a:custGeom>
                              <a:avLst/>
                              <a:gdLst>
                                <a:gd name="connsiteX0" fmla="*/ 0 w 994834"/>
                                <a:gd name="connsiteY0" fmla="*/ 1667933 h 1667933"/>
                                <a:gd name="connsiteX1" fmla="*/ 719667 w 994834"/>
                                <a:gd name="connsiteY1" fmla="*/ 977900 h 1667933"/>
                                <a:gd name="connsiteX2" fmla="*/ 994834 w 994834"/>
                                <a:gd name="connsiteY2" fmla="*/ 0 h 16679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994834" h="1667933">
                                  <a:moveTo>
                                    <a:pt x="0" y="1667933"/>
                                  </a:moveTo>
                                  <a:cubicBezTo>
                                    <a:pt x="276930" y="1461911"/>
                                    <a:pt x="553861" y="1255889"/>
                                    <a:pt x="719667" y="977900"/>
                                  </a:cubicBezTo>
                                  <a:cubicBezTo>
                                    <a:pt x="885473" y="699911"/>
                                    <a:pt x="948973" y="163689"/>
                                    <a:pt x="994834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50" name="Freeform 49"/>
                            <p:cNvSpPr/>
                            <p:nvPr/>
                          </p:nvSpPr>
                          <p:spPr>
                            <a:xfrm>
                              <a:off x="4093633" y="4463840"/>
                              <a:ext cx="479954" cy="1979294"/>
                            </a:xfrm>
                            <a:custGeom>
                              <a:avLst/>
                              <a:gdLst>
                                <a:gd name="connsiteX0" fmla="*/ 563033 w 563033"/>
                                <a:gd name="connsiteY0" fmla="*/ 1794933 h 1794933"/>
                                <a:gd name="connsiteX1" fmla="*/ 97367 w 563033"/>
                                <a:gd name="connsiteY1" fmla="*/ 668867 h 1794933"/>
                                <a:gd name="connsiteX2" fmla="*/ 0 w 563033"/>
                                <a:gd name="connsiteY2" fmla="*/ 0 h 17949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563033" h="1794933">
                                  <a:moveTo>
                                    <a:pt x="563033" y="1794933"/>
                                  </a:moveTo>
                                  <a:cubicBezTo>
                                    <a:pt x="377119" y="1381477"/>
                                    <a:pt x="191206" y="968022"/>
                                    <a:pt x="97367" y="668867"/>
                                  </a:cubicBezTo>
                                  <a:cubicBezTo>
                                    <a:pt x="3528" y="369711"/>
                                    <a:pt x="16228" y="109361"/>
                                    <a:pt x="0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headEnd type="none"/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52" name="Freeform 51"/>
                            <p:cNvSpPr/>
                            <p:nvPr/>
                          </p:nvSpPr>
                          <p:spPr>
                            <a:xfrm>
                              <a:off x="4588933" y="4467850"/>
                              <a:ext cx="478368" cy="2026085"/>
                            </a:xfrm>
                            <a:custGeom>
                              <a:avLst/>
                              <a:gdLst>
                                <a:gd name="connsiteX0" fmla="*/ 0 w 601133"/>
                                <a:gd name="connsiteY0" fmla="*/ 1752600 h 1752600"/>
                                <a:gd name="connsiteX1" fmla="*/ 491067 w 601133"/>
                                <a:gd name="connsiteY1" fmla="*/ 643467 h 1752600"/>
                                <a:gd name="connsiteX2" fmla="*/ 601133 w 601133"/>
                                <a:gd name="connsiteY2" fmla="*/ 0 h 175260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601133" h="1752600">
                                  <a:moveTo>
                                    <a:pt x="0" y="1752600"/>
                                  </a:moveTo>
                                  <a:cubicBezTo>
                                    <a:pt x="195439" y="1344083"/>
                                    <a:pt x="390878" y="935567"/>
                                    <a:pt x="491067" y="643467"/>
                                  </a:cubicBezTo>
                                  <a:cubicBezTo>
                                    <a:pt x="591256" y="351367"/>
                                    <a:pt x="601133" y="0"/>
                                    <a:pt x="601133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53" name="Freeform 52"/>
                            <p:cNvSpPr/>
                            <p:nvPr/>
                          </p:nvSpPr>
                          <p:spPr>
                            <a:xfrm>
                              <a:off x="4406901" y="4411252"/>
                              <a:ext cx="169331" cy="2086914"/>
                            </a:xfrm>
                            <a:custGeom>
                              <a:avLst/>
                              <a:gdLst>
                                <a:gd name="connsiteX0" fmla="*/ 563033 w 563033"/>
                                <a:gd name="connsiteY0" fmla="*/ 1794933 h 1794933"/>
                                <a:gd name="connsiteX1" fmla="*/ 97367 w 563033"/>
                                <a:gd name="connsiteY1" fmla="*/ 668867 h 1794933"/>
                                <a:gd name="connsiteX2" fmla="*/ 0 w 563033"/>
                                <a:gd name="connsiteY2" fmla="*/ 0 h 17949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563033" h="1794933">
                                  <a:moveTo>
                                    <a:pt x="563033" y="1794933"/>
                                  </a:moveTo>
                                  <a:cubicBezTo>
                                    <a:pt x="377119" y="1381477"/>
                                    <a:pt x="191206" y="968022"/>
                                    <a:pt x="97367" y="668867"/>
                                  </a:cubicBezTo>
                                  <a:cubicBezTo>
                                    <a:pt x="3528" y="369711"/>
                                    <a:pt x="16228" y="109361"/>
                                    <a:pt x="0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headEnd type="none"/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54" name="Freeform 53"/>
                            <p:cNvSpPr/>
                            <p:nvPr/>
                          </p:nvSpPr>
                          <p:spPr>
                            <a:xfrm>
                              <a:off x="4576233" y="4407913"/>
                              <a:ext cx="194734" cy="2077555"/>
                            </a:xfrm>
                            <a:custGeom>
                              <a:avLst/>
                              <a:gdLst>
                                <a:gd name="connsiteX0" fmla="*/ 0 w 601133"/>
                                <a:gd name="connsiteY0" fmla="*/ 1752600 h 1752600"/>
                                <a:gd name="connsiteX1" fmla="*/ 491067 w 601133"/>
                                <a:gd name="connsiteY1" fmla="*/ 643467 h 1752600"/>
                                <a:gd name="connsiteX2" fmla="*/ 601133 w 601133"/>
                                <a:gd name="connsiteY2" fmla="*/ 0 h 175260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601133" h="1752600">
                                  <a:moveTo>
                                    <a:pt x="0" y="1752600"/>
                                  </a:moveTo>
                                  <a:cubicBezTo>
                                    <a:pt x="195439" y="1344083"/>
                                    <a:pt x="390878" y="935567"/>
                                    <a:pt x="491067" y="643467"/>
                                  </a:cubicBezTo>
                                  <a:cubicBezTo>
                                    <a:pt x="591256" y="351367"/>
                                    <a:pt x="601133" y="0"/>
                                    <a:pt x="601133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228" name="Group 227"/>
                      <p:cNvGrpSpPr/>
                      <p:nvPr/>
                    </p:nvGrpSpPr>
                    <p:grpSpPr>
                      <a:xfrm>
                        <a:off x="6191250" y="4222754"/>
                        <a:ext cx="2222500" cy="952510"/>
                        <a:chOff x="3441700" y="3886204"/>
                        <a:chExt cx="2222500" cy="952510"/>
                      </a:xfrm>
                    </p:grpSpPr>
                    <p:sp>
                      <p:nvSpPr>
                        <p:cNvPr id="229" name="Moon 228"/>
                        <p:cNvSpPr/>
                        <p:nvPr/>
                      </p:nvSpPr>
                      <p:spPr>
                        <a:xfrm rot="5400000">
                          <a:off x="4078284" y="3344871"/>
                          <a:ext cx="952510" cy="2035175"/>
                        </a:xfrm>
                        <a:prstGeom prst="moon">
                          <a:avLst>
                            <a:gd name="adj" fmla="val 27342"/>
                          </a:avLst>
                        </a:prstGeom>
                        <a:gradFill flip="none" rotWithShape="1">
                          <a:gsLst>
                            <a:gs pos="0">
                              <a:srgbClr val="800000"/>
                            </a:gs>
                            <a:gs pos="48000">
                              <a:srgbClr val="FF0000"/>
                            </a:gs>
                            <a:gs pos="100000">
                              <a:srgbClr val="00FF00"/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38100">
                          <a:solidFill>
                            <a:schemeClr val="bg1"/>
                          </a:solidFill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0" name="Freeform 229"/>
                        <p:cNvSpPr/>
                        <p:nvPr/>
                      </p:nvSpPr>
                      <p:spPr>
                        <a:xfrm>
                          <a:off x="4775202" y="4042833"/>
                          <a:ext cx="177798" cy="423334"/>
                        </a:xfrm>
                        <a:custGeom>
                          <a:avLst/>
                          <a:gdLst>
                            <a:gd name="connsiteX0" fmla="*/ 1411 w 103011"/>
                            <a:gd name="connsiteY0" fmla="*/ 215900 h 215900"/>
                            <a:gd name="connsiteX1" fmla="*/ 14111 w 103011"/>
                            <a:gd name="connsiteY1" fmla="*/ 105833 h 215900"/>
                            <a:gd name="connsiteX2" fmla="*/ 103011 w 103011"/>
                            <a:gd name="connsiteY2" fmla="*/ 0 h 2159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03011" h="215900">
                              <a:moveTo>
                                <a:pt x="1411" y="215900"/>
                              </a:moveTo>
                              <a:cubicBezTo>
                                <a:pt x="-706" y="178858"/>
                                <a:pt x="-2822" y="141816"/>
                                <a:pt x="14111" y="105833"/>
                              </a:cubicBezTo>
                              <a:cubicBezTo>
                                <a:pt x="31044" y="69850"/>
                                <a:pt x="103011" y="0"/>
                                <a:pt x="103011" y="0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/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1" name="Freeform 230"/>
                        <p:cNvSpPr/>
                        <p:nvPr/>
                      </p:nvSpPr>
                      <p:spPr>
                        <a:xfrm>
                          <a:off x="5088467" y="4257380"/>
                          <a:ext cx="275166" cy="263819"/>
                        </a:xfrm>
                        <a:custGeom>
                          <a:avLst/>
                          <a:gdLst>
                            <a:gd name="connsiteX0" fmla="*/ 0 w 152400"/>
                            <a:gd name="connsiteY0" fmla="*/ 208786 h 208786"/>
                            <a:gd name="connsiteX1" fmla="*/ 16933 w 152400"/>
                            <a:gd name="connsiteY1" fmla="*/ 90252 h 208786"/>
                            <a:gd name="connsiteX2" fmla="*/ 67733 w 152400"/>
                            <a:gd name="connsiteY2" fmla="*/ 9819 h 208786"/>
                            <a:gd name="connsiteX3" fmla="*/ 152400 w 152400"/>
                            <a:gd name="connsiteY3" fmla="*/ 1352 h 208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2400" h="208786">
                              <a:moveTo>
                                <a:pt x="0" y="208786"/>
                              </a:moveTo>
                              <a:cubicBezTo>
                                <a:pt x="2822" y="166099"/>
                                <a:pt x="5644" y="123413"/>
                                <a:pt x="16933" y="90252"/>
                              </a:cubicBezTo>
                              <a:cubicBezTo>
                                <a:pt x="28222" y="57091"/>
                                <a:pt x="45155" y="24636"/>
                                <a:pt x="67733" y="9819"/>
                              </a:cubicBezTo>
                              <a:cubicBezTo>
                                <a:pt x="90311" y="-4998"/>
                                <a:pt x="152400" y="1352"/>
                                <a:pt x="152400" y="1352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/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2" name="Freeform 231"/>
                        <p:cNvSpPr/>
                        <p:nvPr/>
                      </p:nvSpPr>
                      <p:spPr>
                        <a:xfrm>
                          <a:off x="5431367" y="4461934"/>
                          <a:ext cx="232833" cy="224366"/>
                        </a:xfrm>
                        <a:custGeom>
                          <a:avLst/>
                          <a:gdLst>
                            <a:gd name="connsiteX0" fmla="*/ 0 w 220134"/>
                            <a:gd name="connsiteY0" fmla="*/ 217294 h 217294"/>
                            <a:gd name="connsiteX1" fmla="*/ 12700 w 220134"/>
                            <a:gd name="connsiteY1" fmla="*/ 128394 h 217294"/>
                            <a:gd name="connsiteX2" fmla="*/ 38100 w 220134"/>
                            <a:gd name="connsiteY2" fmla="*/ 43727 h 217294"/>
                            <a:gd name="connsiteX3" fmla="*/ 105834 w 220134"/>
                            <a:gd name="connsiteY3" fmla="*/ 1394 h 217294"/>
                            <a:gd name="connsiteX4" fmla="*/ 194734 w 220134"/>
                            <a:gd name="connsiteY4" fmla="*/ 26794 h 217294"/>
                            <a:gd name="connsiteX5" fmla="*/ 220134 w 220134"/>
                            <a:gd name="connsiteY5" fmla="*/ 179194 h 2172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0134" h="217294">
                              <a:moveTo>
                                <a:pt x="0" y="217294"/>
                              </a:moveTo>
                              <a:cubicBezTo>
                                <a:pt x="3175" y="187308"/>
                                <a:pt x="6350" y="157322"/>
                                <a:pt x="12700" y="128394"/>
                              </a:cubicBezTo>
                              <a:cubicBezTo>
                                <a:pt x="19050" y="99466"/>
                                <a:pt x="22578" y="64894"/>
                                <a:pt x="38100" y="43727"/>
                              </a:cubicBezTo>
                              <a:cubicBezTo>
                                <a:pt x="53622" y="22560"/>
                                <a:pt x="79728" y="4216"/>
                                <a:pt x="105834" y="1394"/>
                              </a:cubicBezTo>
                              <a:cubicBezTo>
                                <a:pt x="131940" y="-1428"/>
                                <a:pt x="175684" y="-2839"/>
                                <a:pt x="194734" y="26794"/>
                              </a:cubicBezTo>
                              <a:cubicBezTo>
                                <a:pt x="213784" y="56427"/>
                                <a:pt x="216606" y="156616"/>
                                <a:pt x="220134" y="179194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3" name="Freeform 232"/>
                        <p:cNvSpPr/>
                        <p:nvPr/>
                      </p:nvSpPr>
                      <p:spPr>
                        <a:xfrm>
                          <a:off x="3818466" y="4237566"/>
                          <a:ext cx="270933" cy="283633"/>
                        </a:xfrm>
                        <a:custGeom>
                          <a:avLst/>
                          <a:gdLst>
                            <a:gd name="connsiteX0" fmla="*/ 220133 w 220133"/>
                            <a:gd name="connsiteY0" fmla="*/ 211667 h 211667"/>
                            <a:gd name="connsiteX1" fmla="*/ 203200 w 220133"/>
                            <a:gd name="connsiteY1" fmla="*/ 139700 h 211667"/>
                            <a:gd name="connsiteX2" fmla="*/ 173567 w 220133"/>
                            <a:gd name="connsiteY2" fmla="*/ 76200 h 211667"/>
                            <a:gd name="connsiteX3" fmla="*/ 110067 w 220133"/>
                            <a:gd name="connsiteY3" fmla="*/ 25400 h 211667"/>
                            <a:gd name="connsiteX4" fmla="*/ 0 w 220133"/>
                            <a:gd name="connsiteY4" fmla="*/ 0 h 2116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20133" h="211667">
                              <a:moveTo>
                                <a:pt x="220133" y="211667"/>
                              </a:moveTo>
                              <a:cubicBezTo>
                                <a:pt x="215547" y="186972"/>
                                <a:pt x="210961" y="162278"/>
                                <a:pt x="203200" y="139700"/>
                              </a:cubicBezTo>
                              <a:cubicBezTo>
                                <a:pt x="195439" y="117122"/>
                                <a:pt x="189089" y="95250"/>
                                <a:pt x="173567" y="76200"/>
                              </a:cubicBezTo>
                              <a:cubicBezTo>
                                <a:pt x="158045" y="57150"/>
                                <a:pt x="138995" y="38100"/>
                                <a:pt x="110067" y="25400"/>
                              </a:cubicBezTo>
                              <a:cubicBezTo>
                                <a:pt x="81139" y="12700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/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4" name="Freeform 233"/>
                        <p:cNvSpPr/>
                        <p:nvPr/>
                      </p:nvSpPr>
                      <p:spPr>
                        <a:xfrm>
                          <a:off x="4179889" y="4047066"/>
                          <a:ext cx="210078" cy="410633"/>
                        </a:xfrm>
                        <a:custGeom>
                          <a:avLst/>
                          <a:gdLst>
                            <a:gd name="connsiteX0" fmla="*/ 122767 w 122767"/>
                            <a:gd name="connsiteY0" fmla="*/ 279400 h 279400"/>
                            <a:gd name="connsiteX1" fmla="*/ 118534 w 122767"/>
                            <a:gd name="connsiteY1" fmla="*/ 173567 h 279400"/>
                            <a:gd name="connsiteX2" fmla="*/ 105834 w 122767"/>
                            <a:gd name="connsiteY2" fmla="*/ 118534 h 279400"/>
                            <a:gd name="connsiteX3" fmla="*/ 63500 w 122767"/>
                            <a:gd name="connsiteY3" fmla="*/ 50800 h 279400"/>
                            <a:gd name="connsiteX4" fmla="*/ 0 w 122767"/>
                            <a:gd name="connsiteY4" fmla="*/ 0 h 279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2767" h="279400">
                              <a:moveTo>
                                <a:pt x="122767" y="279400"/>
                              </a:moveTo>
                              <a:cubicBezTo>
                                <a:pt x="122061" y="239889"/>
                                <a:pt x="121356" y="200378"/>
                                <a:pt x="118534" y="173567"/>
                              </a:cubicBezTo>
                              <a:cubicBezTo>
                                <a:pt x="115712" y="146756"/>
                                <a:pt x="115006" y="138995"/>
                                <a:pt x="105834" y="118534"/>
                              </a:cubicBezTo>
                              <a:cubicBezTo>
                                <a:pt x="96662" y="98073"/>
                                <a:pt x="81139" y="70556"/>
                                <a:pt x="63500" y="50800"/>
                              </a:cubicBezTo>
                              <a:cubicBezTo>
                                <a:pt x="45861" y="31044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/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5" name="Freeform 234"/>
                        <p:cNvSpPr/>
                        <p:nvPr/>
                      </p:nvSpPr>
                      <p:spPr>
                        <a:xfrm>
                          <a:off x="3441700" y="4487333"/>
                          <a:ext cx="275167" cy="245534"/>
                        </a:xfrm>
                        <a:custGeom>
                          <a:avLst/>
                          <a:gdLst>
                            <a:gd name="connsiteX0" fmla="*/ 275166 w 275166"/>
                            <a:gd name="connsiteY0" fmla="*/ 318923 h 318923"/>
                            <a:gd name="connsiteX1" fmla="*/ 232833 w 275166"/>
                            <a:gd name="connsiteY1" fmla="*/ 81856 h 318923"/>
                            <a:gd name="connsiteX2" fmla="*/ 165100 w 275166"/>
                            <a:gd name="connsiteY2" fmla="*/ 5656 h 318923"/>
                            <a:gd name="connsiteX3" fmla="*/ 71966 w 275166"/>
                            <a:gd name="connsiteY3" fmla="*/ 14123 h 318923"/>
                            <a:gd name="connsiteX4" fmla="*/ 21166 w 275166"/>
                            <a:gd name="connsiteY4" fmla="*/ 81856 h 318923"/>
                            <a:gd name="connsiteX5" fmla="*/ 0 w 275166"/>
                            <a:gd name="connsiteY5" fmla="*/ 196156 h 31892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5166" h="318923">
                              <a:moveTo>
                                <a:pt x="275166" y="318923"/>
                              </a:moveTo>
                              <a:cubicBezTo>
                                <a:pt x="263171" y="226495"/>
                                <a:pt x="251177" y="134067"/>
                                <a:pt x="232833" y="81856"/>
                              </a:cubicBezTo>
                              <a:cubicBezTo>
                                <a:pt x="214489" y="29645"/>
                                <a:pt x="191911" y="16945"/>
                                <a:pt x="165100" y="5656"/>
                              </a:cubicBezTo>
                              <a:cubicBezTo>
                                <a:pt x="138289" y="-5633"/>
                                <a:pt x="95955" y="1423"/>
                                <a:pt x="71966" y="14123"/>
                              </a:cubicBezTo>
                              <a:cubicBezTo>
                                <a:pt x="47977" y="26823"/>
                                <a:pt x="33160" y="51517"/>
                                <a:pt x="21166" y="81856"/>
                              </a:cubicBezTo>
                              <a:cubicBezTo>
                                <a:pt x="9172" y="112195"/>
                                <a:pt x="0" y="196156"/>
                                <a:pt x="0" y="196156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249" name="Group 248"/>
                    <p:cNvGrpSpPr/>
                    <p:nvPr/>
                  </p:nvGrpSpPr>
                  <p:grpSpPr>
                    <a:xfrm>
                      <a:off x="2565399" y="3826932"/>
                      <a:ext cx="3930652" cy="3081867"/>
                      <a:chOff x="2844603" y="3872401"/>
                      <a:chExt cx="3391664" cy="2534749"/>
                    </a:xfrm>
                  </p:grpSpPr>
                  <p:sp>
                    <p:nvSpPr>
                      <p:cNvPr id="246" name="Freeform 245"/>
                      <p:cNvSpPr/>
                      <p:nvPr/>
                    </p:nvSpPr>
                    <p:spPr>
                      <a:xfrm>
                        <a:off x="4926723" y="3872402"/>
                        <a:ext cx="1309544" cy="2502999"/>
                      </a:xfrm>
                      <a:custGeom>
                        <a:avLst/>
                        <a:gdLst>
                          <a:gd name="connsiteX0" fmla="*/ 641350 w 883216"/>
                          <a:gd name="connsiteY0" fmla="*/ 2292350 h 2292350"/>
                          <a:gd name="connsiteX1" fmla="*/ 882650 w 883216"/>
                          <a:gd name="connsiteY1" fmla="*/ 1727200 h 2292350"/>
                          <a:gd name="connsiteX2" fmla="*/ 711200 w 883216"/>
                          <a:gd name="connsiteY2" fmla="*/ 1181100 h 2292350"/>
                          <a:gd name="connsiteX3" fmla="*/ 812800 w 883216"/>
                          <a:gd name="connsiteY3" fmla="*/ 736600 h 2292350"/>
                          <a:gd name="connsiteX4" fmla="*/ 527050 w 883216"/>
                          <a:gd name="connsiteY4" fmla="*/ 495300 h 2292350"/>
                          <a:gd name="connsiteX5" fmla="*/ 419100 w 883216"/>
                          <a:gd name="connsiteY5" fmla="*/ 171450 h 2292350"/>
                          <a:gd name="connsiteX6" fmla="*/ 0 w 883216"/>
                          <a:gd name="connsiteY6" fmla="*/ 0 h 22923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83216" h="2292350">
                            <a:moveTo>
                              <a:pt x="641350" y="2292350"/>
                            </a:moveTo>
                            <a:cubicBezTo>
                              <a:pt x="756179" y="2102379"/>
                              <a:pt x="871008" y="1912408"/>
                              <a:pt x="882650" y="1727200"/>
                            </a:cubicBezTo>
                            <a:cubicBezTo>
                              <a:pt x="894292" y="1541992"/>
                              <a:pt x="722842" y="1346200"/>
                              <a:pt x="711200" y="1181100"/>
                            </a:cubicBezTo>
                            <a:cubicBezTo>
                              <a:pt x="699558" y="1016000"/>
                              <a:pt x="843492" y="850900"/>
                              <a:pt x="812800" y="736600"/>
                            </a:cubicBezTo>
                            <a:cubicBezTo>
                              <a:pt x="782108" y="622300"/>
                              <a:pt x="592667" y="589492"/>
                              <a:pt x="527050" y="495300"/>
                            </a:cubicBezTo>
                            <a:cubicBezTo>
                              <a:pt x="461433" y="401108"/>
                              <a:pt x="506942" y="254000"/>
                              <a:pt x="419100" y="171450"/>
                            </a:cubicBezTo>
                            <a:cubicBezTo>
                              <a:pt x="331258" y="88900"/>
                              <a:pt x="0" y="0"/>
                              <a:pt x="0" y="0"/>
                            </a:cubicBezTo>
                          </a:path>
                        </a:pathLst>
                      </a:custGeom>
                      <a:ln w="381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prstDash val="soli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7" name="Freeform 246"/>
                      <p:cNvSpPr/>
                      <p:nvPr/>
                    </p:nvSpPr>
                    <p:spPr>
                      <a:xfrm>
                        <a:off x="2844603" y="3872401"/>
                        <a:ext cx="1373468" cy="2534749"/>
                      </a:xfrm>
                      <a:custGeom>
                        <a:avLst/>
                        <a:gdLst>
                          <a:gd name="connsiteX0" fmla="*/ 260546 w 908246"/>
                          <a:gd name="connsiteY0" fmla="*/ 2305050 h 2305050"/>
                          <a:gd name="connsiteX1" fmla="*/ 196 w 908246"/>
                          <a:gd name="connsiteY1" fmla="*/ 1720850 h 2305050"/>
                          <a:gd name="connsiteX2" fmla="*/ 216096 w 908246"/>
                          <a:gd name="connsiteY2" fmla="*/ 1136650 h 2305050"/>
                          <a:gd name="connsiteX3" fmla="*/ 114496 w 908246"/>
                          <a:gd name="connsiteY3" fmla="*/ 742950 h 2305050"/>
                          <a:gd name="connsiteX4" fmla="*/ 438346 w 908246"/>
                          <a:gd name="connsiteY4" fmla="*/ 520700 h 2305050"/>
                          <a:gd name="connsiteX5" fmla="*/ 495496 w 908246"/>
                          <a:gd name="connsiteY5" fmla="*/ 190500 h 2305050"/>
                          <a:gd name="connsiteX6" fmla="*/ 908246 w 908246"/>
                          <a:gd name="connsiteY6" fmla="*/ 0 h 2305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08246" h="2305050">
                            <a:moveTo>
                              <a:pt x="260546" y="2305050"/>
                            </a:moveTo>
                            <a:cubicBezTo>
                              <a:pt x="134075" y="2110316"/>
                              <a:pt x="7604" y="1915583"/>
                              <a:pt x="196" y="1720850"/>
                            </a:cubicBezTo>
                            <a:cubicBezTo>
                              <a:pt x="-7212" y="1526117"/>
                              <a:pt x="197046" y="1299633"/>
                              <a:pt x="216096" y="1136650"/>
                            </a:cubicBezTo>
                            <a:cubicBezTo>
                              <a:pt x="235146" y="973667"/>
                              <a:pt x="77454" y="845608"/>
                              <a:pt x="114496" y="742950"/>
                            </a:cubicBezTo>
                            <a:cubicBezTo>
                              <a:pt x="151538" y="640292"/>
                              <a:pt x="374846" y="612775"/>
                              <a:pt x="438346" y="520700"/>
                            </a:cubicBezTo>
                            <a:cubicBezTo>
                              <a:pt x="501846" y="428625"/>
                              <a:pt x="417179" y="277283"/>
                              <a:pt x="495496" y="190500"/>
                            </a:cubicBezTo>
                            <a:cubicBezTo>
                              <a:pt x="573813" y="103717"/>
                              <a:pt x="908246" y="0"/>
                              <a:pt x="908246" y="0"/>
                            </a:cubicBezTo>
                          </a:path>
                        </a:pathLst>
                      </a:custGeom>
                      <a:ln w="381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prstDash val="soli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56" name="Group 255"/>
                    <p:cNvGrpSpPr/>
                    <p:nvPr/>
                  </p:nvGrpSpPr>
                  <p:grpSpPr>
                    <a:xfrm>
                      <a:off x="3354834" y="4982550"/>
                      <a:ext cx="2430100" cy="711511"/>
                      <a:chOff x="3354834" y="4982550"/>
                      <a:chExt cx="2430100" cy="711511"/>
                    </a:xfrm>
                    <a:solidFill>
                      <a:srgbClr val="0000FF"/>
                    </a:solidFill>
                  </p:grpSpPr>
                  <p:sp>
                    <p:nvSpPr>
                      <p:cNvPr id="251" name="Left Arrow 250"/>
                      <p:cNvSpPr/>
                      <p:nvPr/>
                    </p:nvSpPr>
                    <p:spPr>
                      <a:xfrm>
                        <a:off x="5604934" y="5029199"/>
                        <a:ext cx="180000" cy="180000"/>
                      </a:xfrm>
                      <a:prstGeom prst="leftArrow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dirty="0"/>
                      </a:p>
                    </p:txBody>
                  </p:sp>
                  <p:sp>
                    <p:nvSpPr>
                      <p:cNvPr id="252" name="Left Arrow 251"/>
                      <p:cNvSpPr/>
                      <p:nvPr/>
                    </p:nvSpPr>
                    <p:spPr>
                      <a:xfrm rot="659306">
                        <a:off x="5507705" y="5514061"/>
                        <a:ext cx="180000" cy="180000"/>
                      </a:xfrm>
                      <a:prstGeom prst="leftArrow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/>
                      </a:p>
                    </p:txBody>
                  </p:sp>
                  <p:sp>
                    <p:nvSpPr>
                      <p:cNvPr id="254" name="Left Arrow 253"/>
                      <p:cNvSpPr/>
                      <p:nvPr/>
                    </p:nvSpPr>
                    <p:spPr>
                      <a:xfrm rot="10800000">
                        <a:off x="3354834" y="4982550"/>
                        <a:ext cx="180000" cy="180000"/>
                      </a:xfrm>
                      <a:prstGeom prst="leftArrow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dirty="0"/>
                      </a:p>
                    </p:txBody>
                  </p:sp>
                  <p:sp>
                    <p:nvSpPr>
                      <p:cNvPr id="255" name="Left Arrow 254"/>
                      <p:cNvSpPr/>
                      <p:nvPr/>
                    </p:nvSpPr>
                    <p:spPr>
                      <a:xfrm rot="10203323">
                        <a:off x="3423528" y="5446670"/>
                        <a:ext cx="180000" cy="180000"/>
                      </a:xfrm>
                      <a:prstGeom prst="leftArrow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dirty="0"/>
                      </a:p>
                    </p:txBody>
                  </p:sp>
                </p:grpSp>
                <p:sp>
                  <p:nvSpPr>
                    <p:cNvPr id="257" name="Freeform 256"/>
                    <p:cNvSpPr/>
                    <p:nvPr/>
                  </p:nvSpPr>
                  <p:spPr>
                    <a:xfrm rot="10800000">
                      <a:off x="5156199" y="3657600"/>
                      <a:ext cx="406280" cy="399222"/>
                    </a:xfrm>
                    <a:custGeom>
                      <a:avLst/>
                      <a:gdLst>
                        <a:gd name="connsiteX0" fmla="*/ 220133 w 220133"/>
                        <a:gd name="connsiteY0" fmla="*/ 211667 h 211667"/>
                        <a:gd name="connsiteX1" fmla="*/ 203200 w 220133"/>
                        <a:gd name="connsiteY1" fmla="*/ 139700 h 211667"/>
                        <a:gd name="connsiteX2" fmla="*/ 173567 w 220133"/>
                        <a:gd name="connsiteY2" fmla="*/ 76200 h 211667"/>
                        <a:gd name="connsiteX3" fmla="*/ 110067 w 220133"/>
                        <a:gd name="connsiteY3" fmla="*/ 25400 h 211667"/>
                        <a:gd name="connsiteX4" fmla="*/ 0 w 220133"/>
                        <a:gd name="connsiteY4" fmla="*/ 0 h 211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133" h="211667">
                          <a:moveTo>
                            <a:pt x="220133" y="211667"/>
                          </a:moveTo>
                          <a:cubicBezTo>
                            <a:pt x="215547" y="186972"/>
                            <a:pt x="210961" y="162278"/>
                            <a:pt x="203200" y="139700"/>
                          </a:cubicBezTo>
                          <a:cubicBezTo>
                            <a:pt x="195439" y="117122"/>
                            <a:pt x="189089" y="95250"/>
                            <a:pt x="173567" y="76200"/>
                          </a:cubicBezTo>
                          <a:cubicBezTo>
                            <a:pt x="158045" y="57150"/>
                            <a:pt x="138995" y="38100"/>
                            <a:pt x="110067" y="25400"/>
                          </a:cubicBezTo>
                          <a:cubicBezTo>
                            <a:pt x="81139" y="12700"/>
                            <a:pt x="0" y="0"/>
                            <a:pt x="0" y="0"/>
                          </a:cubicBezTo>
                        </a:path>
                      </a:pathLst>
                    </a:custGeom>
                    <a:ln w="254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tailEnd type="stealth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9" name="Freeform 258"/>
                    <p:cNvSpPr/>
                    <p:nvPr/>
                  </p:nvSpPr>
                  <p:spPr>
                    <a:xfrm rot="10800000">
                      <a:off x="3538949" y="3683000"/>
                      <a:ext cx="338784" cy="390754"/>
                    </a:xfrm>
                    <a:custGeom>
                      <a:avLst/>
                      <a:gdLst>
                        <a:gd name="connsiteX0" fmla="*/ 0 w 152400"/>
                        <a:gd name="connsiteY0" fmla="*/ 208786 h 208786"/>
                        <a:gd name="connsiteX1" fmla="*/ 16933 w 152400"/>
                        <a:gd name="connsiteY1" fmla="*/ 90252 h 208786"/>
                        <a:gd name="connsiteX2" fmla="*/ 67733 w 152400"/>
                        <a:gd name="connsiteY2" fmla="*/ 9819 h 208786"/>
                        <a:gd name="connsiteX3" fmla="*/ 152400 w 152400"/>
                        <a:gd name="connsiteY3" fmla="*/ 1352 h 208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208786">
                          <a:moveTo>
                            <a:pt x="0" y="208786"/>
                          </a:moveTo>
                          <a:cubicBezTo>
                            <a:pt x="2822" y="166099"/>
                            <a:pt x="5644" y="123413"/>
                            <a:pt x="16933" y="90252"/>
                          </a:cubicBezTo>
                          <a:cubicBezTo>
                            <a:pt x="28222" y="57091"/>
                            <a:pt x="45155" y="24636"/>
                            <a:pt x="67733" y="9819"/>
                          </a:cubicBezTo>
                          <a:cubicBezTo>
                            <a:pt x="90311" y="-4998"/>
                            <a:pt x="152400" y="1352"/>
                            <a:pt x="152400" y="1352"/>
                          </a:cubicBezTo>
                        </a:path>
                      </a:pathLst>
                    </a:custGeom>
                    <a:ln w="254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tailEnd type="stealth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0" name="TextBox 259"/>
                    <p:cNvSpPr txBox="1"/>
                    <p:nvPr/>
                  </p:nvSpPr>
                  <p:spPr>
                    <a:xfrm>
                      <a:off x="4080935" y="3369734"/>
                      <a:ext cx="948796" cy="338554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Jet head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264" name="Straight Arrow Connector 263"/>
                    <p:cNvCxnSpPr>
                      <a:stCxn id="266" idx="1"/>
                      <a:endCxn id="14" idx="3"/>
                    </p:cNvCxnSpPr>
                    <p:nvPr/>
                  </p:nvCxnSpPr>
                  <p:spPr>
                    <a:xfrm flipH="1">
                      <a:off x="5770170" y="6541931"/>
                      <a:ext cx="903681" cy="393126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6" name="TextBox 265"/>
                    <p:cNvSpPr txBox="1"/>
                    <p:nvPr/>
                  </p:nvSpPr>
                  <p:spPr>
                    <a:xfrm>
                      <a:off x="6673851" y="6218765"/>
                      <a:ext cx="1310746" cy="646331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Central engine</a:t>
                      </a:r>
                      <a:endParaRPr lang="en-US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271" name="Straight Arrow Connector 270"/>
                    <p:cNvCxnSpPr>
                      <a:stCxn id="272" idx="1"/>
                      <a:endCxn id="370" idx="3"/>
                    </p:cNvCxnSpPr>
                    <p:nvPr/>
                  </p:nvCxnSpPr>
                  <p:spPr>
                    <a:xfrm flipH="1">
                      <a:off x="4761441" y="5854015"/>
                      <a:ext cx="1817159" cy="555252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2" name="TextBox 271"/>
                    <p:cNvSpPr txBox="1"/>
                    <p:nvPr/>
                  </p:nvSpPr>
                  <p:spPr>
                    <a:xfrm>
                      <a:off x="6578600" y="5530849"/>
                      <a:ext cx="1329797" cy="646331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Energy deposition</a:t>
                      </a:r>
                      <a:endParaRPr lang="en-US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276" name="TextBox 275"/>
                    <p:cNvSpPr txBox="1"/>
                    <p:nvPr/>
                  </p:nvSpPr>
                  <p:spPr>
                    <a:xfrm>
                      <a:off x="829734" y="6326124"/>
                      <a:ext cx="1727199" cy="584776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Pre-collimated jet </a:t>
                      </a:r>
                    </a:p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(unshocked)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277" name="Straight Arrow Connector 276"/>
                    <p:cNvCxnSpPr>
                      <a:stCxn id="276" idx="3"/>
                    </p:cNvCxnSpPr>
                    <p:nvPr/>
                  </p:nvCxnSpPr>
                  <p:spPr>
                    <a:xfrm flipV="1">
                      <a:off x="2556933" y="5700695"/>
                      <a:ext cx="1371600" cy="917817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2" name="TextBox 281"/>
                    <p:cNvSpPr txBox="1"/>
                    <p:nvPr/>
                  </p:nvSpPr>
                  <p:spPr>
                    <a:xfrm>
                      <a:off x="1210733" y="5701267"/>
                      <a:ext cx="1168400" cy="584776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collimation </a:t>
                      </a:r>
                    </a:p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shock </a:t>
                      </a:r>
                    </a:p>
                  </p:txBody>
                </p:sp>
                <p:cxnSp>
                  <p:nvCxnSpPr>
                    <p:cNvPr id="283" name="Straight Arrow Connector 282"/>
                    <p:cNvCxnSpPr>
                      <a:stCxn id="282" idx="3"/>
                    </p:cNvCxnSpPr>
                    <p:nvPr/>
                  </p:nvCxnSpPr>
                  <p:spPr>
                    <a:xfrm flipV="1">
                      <a:off x="2379133" y="5613400"/>
                      <a:ext cx="1430867" cy="380255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0" name="TextBox 289"/>
                    <p:cNvSpPr txBox="1"/>
                    <p:nvPr/>
                  </p:nvSpPr>
                  <p:spPr>
                    <a:xfrm>
                      <a:off x="1380066" y="5084233"/>
                      <a:ext cx="1405467" cy="584776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Collimated jet </a:t>
                      </a:r>
                    </a:p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(shocked)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291" name="Straight Arrow Connector 290"/>
                    <p:cNvCxnSpPr>
                      <a:stCxn id="290" idx="3"/>
                    </p:cNvCxnSpPr>
                    <p:nvPr/>
                  </p:nvCxnSpPr>
                  <p:spPr>
                    <a:xfrm flipV="1">
                      <a:off x="2785533" y="5207000"/>
                      <a:ext cx="1007534" cy="169621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Straight Arrow Connector 310"/>
                    <p:cNvCxnSpPr>
                      <a:stCxn id="312" idx="1"/>
                      <a:endCxn id="127" idx="12"/>
                    </p:cNvCxnSpPr>
                    <p:nvPr/>
                  </p:nvCxnSpPr>
                  <p:spPr>
                    <a:xfrm flipH="1">
                      <a:off x="6038469" y="5302765"/>
                      <a:ext cx="406782" cy="200316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2" name="TextBox 311"/>
                    <p:cNvSpPr txBox="1"/>
                    <p:nvPr/>
                  </p:nvSpPr>
                  <p:spPr>
                    <a:xfrm>
                      <a:off x="6445251" y="5118099"/>
                      <a:ext cx="1320800" cy="369332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Turbulence</a:t>
                      </a:r>
                      <a:endParaRPr lang="en-US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315" name="Straight Arrow Connector 314"/>
                    <p:cNvCxnSpPr>
                      <a:stCxn id="312" idx="1"/>
                      <a:endCxn id="128" idx="2"/>
                    </p:cNvCxnSpPr>
                    <p:nvPr/>
                  </p:nvCxnSpPr>
                  <p:spPr>
                    <a:xfrm flipH="1">
                      <a:off x="6004586" y="5302765"/>
                      <a:ext cx="440665" cy="498254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9" name="TextBox 318"/>
                    <p:cNvSpPr txBox="1"/>
                    <p:nvPr/>
                  </p:nvSpPr>
                  <p:spPr>
                    <a:xfrm>
                      <a:off x="1845735" y="4445000"/>
                      <a:ext cx="889000" cy="584776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Cocoon pressure</a:t>
                      </a:r>
                    </a:p>
                  </p:txBody>
                </p:sp>
                <p:cxnSp>
                  <p:nvCxnSpPr>
                    <p:cNvPr id="320" name="Straight Arrow Connector 319"/>
                    <p:cNvCxnSpPr>
                      <a:stCxn id="319" idx="3"/>
                      <a:endCxn id="254" idx="3"/>
                    </p:cNvCxnSpPr>
                    <p:nvPr/>
                  </p:nvCxnSpPr>
                  <p:spPr>
                    <a:xfrm>
                      <a:off x="2734735" y="4737388"/>
                      <a:ext cx="620099" cy="335162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3" name="TextBox 322"/>
                    <p:cNvSpPr txBox="1"/>
                    <p:nvPr/>
                  </p:nvSpPr>
                  <p:spPr>
                    <a:xfrm>
                      <a:off x="5901268" y="3953930"/>
                      <a:ext cx="813330" cy="52322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Stellar surface</a:t>
                      </a:r>
                    </a:p>
                  </p:txBody>
                </p:sp>
                <p:cxnSp>
                  <p:nvCxnSpPr>
                    <p:cNvPr id="324" name="Straight Arrow Connector 323"/>
                    <p:cNvCxnSpPr>
                      <a:stCxn id="319" idx="3"/>
                      <a:endCxn id="255" idx="3"/>
                    </p:cNvCxnSpPr>
                    <p:nvPr/>
                  </p:nvCxnSpPr>
                  <p:spPr>
                    <a:xfrm>
                      <a:off x="2734735" y="4737388"/>
                      <a:ext cx="690145" cy="814825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8" name="TextBox 337"/>
                    <p:cNvSpPr txBox="1"/>
                    <p:nvPr/>
                  </p:nvSpPr>
                  <p:spPr>
                    <a:xfrm>
                      <a:off x="2252133" y="4072466"/>
                      <a:ext cx="1007533" cy="338554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Backflow</a:t>
                      </a:r>
                    </a:p>
                  </p:txBody>
                </p:sp>
                <p:cxnSp>
                  <p:nvCxnSpPr>
                    <p:cNvPr id="339" name="Straight Arrow Connector 338"/>
                    <p:cNvCxnSpPr>
                      <a:stCxn id="338" idx="3"/>
                      <a:endCxn id="259" idx="3"/>
                    </p:cNvCxnSpPr>
                    <p:nvPr/>
                  </p:nvCxnSpPr>
                  <p:spPr>
                    <a:xfrm flipV="1">
                      <a:off x="3259666" y="4071224"/>
                      <a:ext cx="279283" cy="170519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Arrow Connector 341"/>
                    <p:cNvCxnSpPr>
                      <a:stCxn id="338" idx="3"/>
                      <a:endCxn id="235" idx="2"/>
                    </p:cNvCxnSpPr>
                    <p:nvPr/>
                  </p:nvCxnSpPr>
                  <p:spPr>
                    <a:xfrm>
                      <a:off x="3259666" y="4241743"/>
                      <a:ext cx="355484" cy="123804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57" name="TextBox 356"/>
                <p:cNvSpPr txBox="1"/>
                <p:nvPr/>
              </p:nvSpPr>
              <p:spPr>
                <a:xfrm>
                  <a:off x="93225" y="4908036"/>
                  <a:ext cx="863542" cy="369332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CSM</a:t>
                  </a:r>
                </a:p>
              </p:txBody>
            </p:sp>
          </p:grpSp>
          <p:grpSp>
            <p:nvGrpSpPr>
              <p:cNvPr id="371" name="Group 370"/>
              <p:cNvGrpSpPr/>
              <p:nvPr/>
            </p:nvGrpSpPr>
            <p:grpSpPr>
              <a:xfrm>
                <a:off x="4355041" y="6284384"/>
                <a:ext cx="406400" cy="332316"/>
                <a:chOff x="4355041" y="6284384"/>
                <a:chExt cx="406400" cy="332316"/>
              </a:xfrm>
            </p:grpSpPr>
            <p:sp>
              <p:nvSpPr>
                <p:cNvPr id="368" name="4-Point Star 367"/>
                <p:cNvSpPr/>
                <p:nvPr/>
              </p:nvSpPr>
              <p:spPr>
                <a:xfrm>
                  <a:off x="4437591" y="6366934"/>
                  <a:ext cx="241300" cy="249766"/>
                </a:xfrm>
                <a:prstGeom prst="star4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9" name="4-Point Star 368"/>
                <p:cNvSpPr/>
                <p:nvPr/>
              </p:nvSpPr>
              <p:spPr>
                <a:xfrm>
                  <a:off x="4355041" y="6290734"/>
                  <a:ext cx="241300" cy="249766"/>
                </a:xfrm>
                <a:prstGeom prst="star4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0" name="4-Point Star 369"/>
                <p:cNvSpPr/>
                <p:nvPr/>
              </p:nvSpPr>
              <p:spPr>
                <a:xfrm>
                  <a:off x="4520141" y="6284384"/>
                  <a:ext cx="241300" cy="249766"/>
                </a:xfrm>
                <a:prstGeom prst="star4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377" name="Straight Arrow Connector 376"/>
            <p:cNvCxnSpPr>
              <a:stCxn id="323" idx="0"/>
            </p:cNvCxnSpPr>
            <p:nvPr/>
          </p:nvCxnSpPr>
          <p:spPr>
            <a:xfrm flipV="1">
              <a:off x="6307933" y="3627972"/>
              <a:ext cx="16667" cy="2490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>
              <a:stCxn id="383" idx="1"/>
              <a:endCxn id="246" idx="3"/>
            </p:cNvCxnSpPr>
            <p:nvPr/>
          </p:nvCxnSpPr>
          <p:spPr>
            <a:xfrm flipH="1" flipV="1">
              <a:off x="6375054" y="4727929"/>
              <a:ext cx="195079" cy="7318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TextBox 382"/>
            <p:cNvSpPr txBox="1"/>
            <p:nvPr/>
          </p:nvSpPr>
          <p:spPr>
            <a:xfrm>
              <a:off x="6570133" y="4616449"/>
              <a:ext cx="974500" cy="369332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Cocoon</a:t>
              </a:r>
              <a:endParaRPr lang="en-US" i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313267" y="-1"/>
            <a:ext cx="8559799" cy="1481529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Decoupling of the</a:t>
            </a:r>
            <a:b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Central Engine &amp; Stellar Envelope </a:t>
            </a:r>
            <a:b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sz="36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37149" y="2163946"/>
            <a:ext cx="9050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ja-JP" altLang="en-US" sz="4800" b="1" i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ja-JP" altLang="en-US" sz="4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4800" b="1" i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eng</a:t>
            </a:r>
            <a:r>
              <a:rPr lang="en-US" sz="4800" b="1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en-US" sz="5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4800" b="1" i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breakout</a:t>
            </a:r>
            <a:endParaRPr lang="en-US" sz="44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82" name="Straight Arrow Connector 81"/>
          <p:cNvCxnSpPr>
            <a:endCxn id="11" idx="4"/>
          </p:cNvCxnSpPr>
          <p:nvPr/>
        </p:nvCxnSpPr>
        <p:spPr>
          <a:xfrm>
            <a:off x="1737293" y="2996952"/>
            <a:ext cx="1744070" cy="3600336"/>
          </a:xfrm>
          <a:prstGeom prst="straightConnector1">
            <a:avLst/>
          </a:prstGeom>
          <a:ln w="63500">
            <a:solidFill>
              <a:srgbClr val="0432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418833" y="3087276"/>
            <a:ext cx="490651" cy="733347"/>
          </a:xfrm>
          <a:prstGeom prst="straightConnector1">
            <a:avLst/>
          </a:prstGeom>
          <a:ln w="63500">
            <a:solidFill>
              <a:srgbClr val="0432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ut-den-3ph-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" y="-2738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 Successful jet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4" name="Frame 3"/>
          <p:cNvSpPr/>
          <p:nvPr/>
        </p:nvSpPr>
        <p:spPr>
          <a:xfrm>
            <a:off x="4932040" y="5445224"/>
            <a:ext cx="432048" cy="576064"/>
          </a:xfrm>
          <a:prstGeom prst="frame">
            <a:avLst>
              <a:gd name="adj1" fmla="val 2691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4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225" y="3225105"/>
            <a:ext cx="8779842" cy="7217800"/>
            <a:chOff x="93225" y="3225105"/>
            <a:chExt cx="8779842" cy="7217800"/>
          </a:xfrm>
        </p:grpSpPr>
        <p:grpSp>
          <p:nvGrpSpPr>
            <p:cNvPr id="372" name="Group 371"/>
            <p:cNvGrpSpPr/>
            <p:nvPr/>
          </p:nvGrpSpPr>
          <p:grpSpPr>
            <a:xfrm>
              <a:off x="93225" y="3225105"/>
              <a:ext cx="8779842" cy="7217800"/>
              <a:chOff x="93225" y="3302000"/>
              <a:chExt cx="8779842" cy="7217800"/>
            </a:xfrm>
          </p:grpSpPr>
          <p:grpSp>
            <p:nvGrpSpPr>
              <p:cNvPr id="358" name="Group 357"/>
              <p:cNvGrpSpPr/>
              <p:nvPr/>
            </p:nvGrpSpPr>
            <p:grpSpPr>
              <a:xfrm>
                <a:off x="93225" y="3302000"/>
                <a:ext cx="8779842" cy="7217800"/>
                <a:chOff x="93225" y="3302000"/>
                <a:chExt cx="8779842" cy="7217800"/>
              </a:xfrm>
            </p:grpSpPr>
            <p:grpSp>
              <p:nvGrpSpPr>
                <p:cNvPr id="356" name="Group 355"/>
                <p:cNvGrpSpPr/>
                <p:nvPr/>
              </p:nvGrpSpPr>
              <p:grpSpPr>
                <a:xfrm>
                  <a:off x="758889" y="3302000"/>
                  <a:ext cx="8114178" cy="7217800"/>
                  <a:chOff x="758889" y="3302000"/>
                  <a:chExt cx="8114178" cy="7217800"/>
                </a:xfrm>
              </p:grpSpPr>
              <p:sp>
                <p:nvSpPr>
                  <p:cNvPr id="275" name="Rectangle 274"/>
                  <p:cNvSpPr/>
                  <p:nvPr/>
                </p:nvSpPr>
                <p:spPr>
                  <a:xfrm>
                    <a:off x="8178801" y="3302000"/>
                    <a:ext cx="694266" cy="1998133"/>
                  </a:xfrm>
                  <a:prstGeom prst="rect">
                    <a:avLst/>
                  </a:prstGeom>
                  <a:gradFill>
                    <a:gsLst>
                      <a:gs pos="100000">
                        <a:schemeClr val="bg1"/>
                      </a:gs>
                      <a:gs pos="82000">
                        <a:srgbClr val="800000"/>
                      </a:gs>
                      <a:gs pos="69000">
                        <a:srgbClr val="FF0000"/>
                      </a:gs>
                      <a:gs pos="57000">
                        <a:srgbClr val="FF6600"/>
                      </a:gs>
                      <a:gs pos="43000">
                        <a:srgbClr val="00FF00"/>
                      </a:gs>
                      <a:gs pos="29000">
                        <a:srgbClr val="000090"/>
                      </a:gs>
                      <a:gs pos="19000">
                        <a:srgbClr val="0000FF"/>
                      </a:gs>
                      <a:gs pos="8000">
                        <a:srgbClr val="3366FF"/>
                      </a:gs>
                      <a:gs pos="0">
                        <a:schemeClr val="tx1"/>
                      </a:gs>
                    </a:gsLst>
                  </a:gradFill>
                  <a:ln w="254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i="1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log </a:t>
                    </a:r>
                    <a:r>
                      <a:rPr lang="en-US" i="1" dirty="0" err="1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ρ</a:t>
                    </a:r>
                    <a:endParaRPr lang="en-US" i="1" dirty="0">
                      <a:solidFill>
                        <a:srgbClr val="00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grpSp>
                <p:nvGrpSpPr>
                  <p:cNvPr id="355" name="Group 354"/>
                  <p:cNvGrpSpPr/>
                  <p:nvPr/>
                </p:nvGrpSpPr>
                <p:grpSpPr>
                  <a:xfrm>
                    <a:off x="758889" y="3319800"/>
                    <a:ext cx="7629397" cy="7200000"/>
                    <a:chOff x="758889" y="3319800"/>
                    <a:chExt cx="7629397" cy="7200000"/>
                  </a:xfrm>
                </p:grpSpPr>
                <p:sp>
                  <p:nvSpPr>
                    <p:cNvPr id="187" name="Oval 186"/>
                    <p:cNvSpPr>
                      <a:spLocks noChangeAspect="1"/>
                    </p:cNvSpPr>
                    <p:nvPr/>
                  </p:nvSpPr>
                  <p:spPr>
                    <a:xfrm>
                      <a:off x="758889" y="3319800"/>
                      <a:ext cx="7629397" cy="720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800000"/>
                        </a:gs>
                        <a:gs pos="24000">
                          <a:srgbClr val="FF0000"/>
                        </a:gs>
                        <a:gs pos="100000">
                          <a:srgbClr val="0000FF"/>
                        </a:gs>
                        <a:gs pos="49000">
                          <a:srgbClr val="FF6600"/>
                        </a:gs>
                        <a:gs pos="92000">
                          <a:srgbClr val="00FF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50800"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5" name="Group 184"/>
                    <p:cNvGrpSpPr/>
                    <p:nvPr/>
                  </p:nvGrpSpPr>
                  <p:grpSpPr>
                    <a:xfrm>
                      <a:off x="2867943" y="4682560"/>
                      <a:ext cx="3244990" cy="1387642"/>
                      <a:chOff x="2867943" y="4809251"/>
                      <a:chExt cx="3244990" cy="1309123"/>
                    </a:xfrm>
                  </p:grpSpPr>
                  <p:sp>
                    <p:nvSpPr>
                      <p:cNvPr id="115" name="Freeform 114"/>
                      <p:cNvSpPr/>
                      <p:nvPr/>
                    </p:nvSpPr>
                    <p:spPr>
                      <a:xfrm>
                        <a:off x="5759131" y="4809251"/>
                        <a:ext cx="328403" cy="323034"/>
                      </a:xfrm>
                      <a:custGeom>
                        <a:avLst/>
                        <a:gdLst>
                          <a:gd name="connsiteX0" fmla="*/ 214103 w 362009"/>
                          <a:gd name="connsiteY0" fmla="*/ 0 h 433101"/>
                          <a:gd name="connsiteX1" fmla="*/ 328403 w 362009"/>
                          <a:gd name="connsiteY1" fmla="*/ 101600 h 433101"/>
                          <a:gd name="connsiteX2" fmla="*/ 358036 w 362009"/>
                          <a:gd name="connsiteY2" fmla="*/ 194734 h 433101"/>
                          <a:gd name="connsiteX3" fmla="*/ 358036 w 362009"/>
                          <a:gd name="connsiteY3" fmla="*/ 279400 h 433101"/>
                          <a:gd name="connsiteX4" fmla="*/ 324170 w 362009"/>
                          <a:gd name="connsiteY4" fmla="*/ 355600 h 433101"/>
                          <a:gd name="connsiteX5" fmla="*/ 222570 w 362009"/>
                          <a:gd name="connsiteY5" fmla="*/ 427567 h 433101"/>
                          <a:gd name="connsiteX6" fmla="*/ 74403 w 362009"/>
                          <a:gd name="connsiteY6" fmla="*/ 414867 h 433101"/>
                          <a:gd name="connsiteX7" fmla="*/ 10903 w 362009"/>
                          <a:gd name="connsiteY7" fmla="*/ 309034 h 433101"/>
                          <a:gd name="connsiteX8" fmla="*/ 19370 w 362009"/>
                          <a:gd name="connsiteY8" fmla="*/ 194734 h 433101"/>
                          <a:gd name="connsiteX9" fmla="*/ 197170 w 362009"/>
                          <a:gd name="connsiteY9" fmla="*/ 122767 h 4331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62009" h="433101">
                            <a:moveTo>
                              <a:pt x="214103" y="0"/>
                            </a:moveTo>
                            <a:cubicBezTo>
                              <a:pt x="259258" y="34572"/>
                              <a:pt x="304414" y="69144"/>
                              <a:pt x="328403" y="101600"/>
                            </a:cubicBezTo>
                            <a:cubicBezTo>
                              <a:pt x="352392" y="134056"/>
                              <a:pt x="353097" y="165101"/>
                              <a:pt x="358036" y="194734"/>
                            </a:cubicBezTo>
                            <a:cubicBezTo>
                              <a:pt x="362975" y="224367"/>
                              <a:pt x="363680" y="252589"/>
                              <a:pt x="358036" y="279400"/>
                            </a:cubicBezTo>
                            <a:cubicBezTo>
                              <a:pt x="352392" y="306211"/>
                              <a:pt x="346748" y="330906"/>
                              <a:pt x="324170" y="355600"/>
                            </a:cubicBezTo>
                            <a:cubicBezTo>
                              <a:pt x="301592" y="380294"/>
                              <a:pt x="264198" y="417689"/>
                              <a:pt x="222570" y="427567"/>
                            </a:cubicBezTo>
                            <a:cubicBezTo>
                              <a:pt x="180942" y="437445"/>
                              <a:pt x="109681" y="434622"/>
                              <a:pt x="74403" y="414867"/>
                            </a:cubicBezTo>
                            <a:cubicBezTo>
                              <a:pt x="39125" y="395112"/>
                              <a:pt x="20075" y="345723"/>
                              <a:pt x="10903" y="309034"/>
                            </a:cubicBezTo>
                            <a:cubicBezTo>
                              <a:pt x="1731" y="272345"/>
                              <a:pt x="-11674" y="225778"/>
                              <a:pt x="19370" y="194734"/>
                            </a:cubicBezTo>
                            <a:cubicBezTo>
                              <a:pt x="50414" y="163690"/>
                              <a:pt x="197170" y="122767"/>
                              <a:pt x="197170" y="122767"/>
                            </a:cubicBezTo>
                          </a:path>
                        </a:pathLst>
                      </a:custGeom>
                      <a:ln w="254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tailEnd type="stealth" w="lg" len="lg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7" name="Freeform 126"/>
                      <p:cNvSpPr/>
                      <p:nvPr/>
                    </p:nvSpPr>
                    <p:spPr>
                      <a:xfrm>
                        <a:off x="5710765" y="5326170"/>
                        <a:ext cx="402168" cy="283634"/>
                      </a:xfrm>
                      <a:custGeom>
                        <a:avLst/>
                        <a:gdLst>
                          <a:gd name="connsiteX0" fmla="*/ 110960 w 297226"/>
                          <a:gd name="connsiteY0" fmla="*/ 0 h 410864"/>
                          <a:gd name="connsiteX1" fmla="*/ 208326 w 297226"/>
                          <a:gd name="connsiteY1" fmla="*/ 38100 h 410864"/>
                          <a:gd name="connsiteX2" fmla="*/ 259126 w 297226"/>
                          <a:gd name="connsiteY2" fmla="*/ 131234 h 410864"/>
                          <a:gd name="connsiteX3" fmla="*/ 250660 w 297226"/>
                          <a:gd name="connsiteY3" fmla="*/ 237067 h 410864"/>
                          <a:gd name="connsiteX4" fmla="*/ 195626 w 297226"/>
                          <a:gd name="connsiteY4" fmla="*/ 309034 h 410864"/>
                          <a:gd name="connsiteX5" fmla="*/ 85560 w 297226"/>
                          <a:gd name="connsiteY5" fmla="*/ 317500 h 410864"/>
                          <a:gd name="connsiteX6" fmla="*/ 13593 w 297226"/>
                          <a:gd name="connsiteY6" fmla="*/ 258234 h 410864"/>
                          <a:gd name="connsiteX7" fmla="*/ 893 w 297226"/>
                          <a:gd name="connsiteY7" fmla="*/ 173567 h 410864"/>
                          <a:gd name="connsiteX8" fmla="*/ 26293 w 297226"/>
                          <a:gd name="connsiteY8" fmla="*/ 118534 h 410864"/>
                          <a:gd name="connsiteX9" fmla="*/ 127893 w 297226"/>
                          <a:gd name="connsiteY9" fmla="*/ 71967 h 410864"/>
                          <a:gd name="connsiteX10" fmla="*/ 242193 w 297226"/>
                          <a:gd name="connsiteY10" fmla="*/ 110067 h 410864"/>
                          <a:gd name="connsiteX11" fmla="*/ 297226 w 297226"/>
                          <a:gd name="connsiteY11" fmla="*/ 241300 h 410864"/>
                          <a:gd name="connsiteX12" fmla="*/ 242193 w 297226"/>
                          <a:gd name="connsiteY12" fmla="*/ 372534 h 410864"/>
                          <a:gd name="connsiteX13" fmla="*/ 127893 w 297226"/>
                          <a:gd name="connsiteY13" fmla="*/ 410634 h 410864"/>
                          <a:gd name="connsiteX14" fmla="*/ 47460 w 297226"/>
                          <a:gd name="connsiteY14" fmla="*/ 389467 h 4108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97226" h="410864">
                            <a:moveTo>
                              <a:pt x="110960" y="0"/>
                            </a:moveTo>
                            <a:cubicBezTo>
                              <a:pt x="147296" y="8114"/>
                              <a:pt x="183632" y="16228"/>
                              <a:pt x="208326" y="38100"/>
                            </a:cubicBezTo>
                            <a:cubicBezTo>
                              <a:pt x="233020" y="59972"/>
                              <a:pt x="252070" y="98073"/>
                              <a:pt x="259126" y="131234"/>
                            </a:cubicBezTo>
                            <a:cubicBezTo>
                              <a:pt x="266182" y="164395"/>
                              <a:pt x="261243" y="207434"/>
                              <a:pt x="250660" y="237067"/>
                            </a:cubicBezTo>
                            <a:cubicBezTo>
                              <a:pt x="240077" y="266700"/>
                              <a:pt x="223143" y="295629"/>
                              <a:pt x="195626" y="309034"/>
                            </a:cubicBezTo>
                            <a:cubicBezTo>
                              <a:pt x="168109" y="322440"/>
                              <a:pt x="115899" y="325967"/>
                              <a:pt x="85560" y="317500"/>
                            </a:cubicBezTo>
                            <a:cubicBezTo>
                              <a:pt x="55221" y="309033"/>
                              <a:pt x="27704" y="282223"/>
                              <a:pt x="13593" y="258234"/>
                            </a:cubicBezTo>
                            <a:cubicBezTo>
                              <a:pt x="-518" y="234245"/>
                              <a:pt x="-1224" y="196850"/>
                              <a:pt x="893" y="173567"/>
                            </a:cubicBezTo>
                            <a:cubicBezTo>
                              <a:pt x="3010" y="150284"/>
                              <a:pt x="5126" y="135467"/>
                              <a:pt x="26293" y="118534"/>
                            </a:cubicBezTo>
                            <a:cubicBezTo>
                              <a:pt x="47460" y="101601"/>
                              <a:pt x="91910" y="73378"/>
                              <a:pt x="127893" y="71967"/>
                            </a:cubicBezTo>
                            <a:cubicBezTo>
                              <a:pt x="163876" y="70556"/>
                              <a:pt x="213971" y="81845"/>
                              <a:pt x="242193" y="110067"/>
                            </a:cubicBezTo>
                            <a:cubicBezTo>
                              <a:pt x="270415" y="138289"/>
                              <a:pt x="297226" y="197556"/>
                              <a:pt x="297226" y="241300"/>
                            </a:cubicBezTo>
                            <a:cubicBezTo>
                              <a:pt x="297226" y="285044"/>
                              <a:pt x="270415" y="344312"/>
                              <a:pt x="242193" y="372534"/>
                            </a:cubicBezTo>
                            <a:cubicBezTo>
                              <a:pt x="213971" y="400756"/>
                              <a:pt x="160348" y="407812"/>
                              <a:pt x="127893" y="410634"/>
                            </a:cubicBezTo>
                            <a:cubicBezTo>
                              <a:pt x="95438" y="413456"/>
                              <a:pt x="47460" y="389467"/>
                              <a:pt x="47460" y="389467"/>
                            </a:cubicBezTo>
                          </a:path>
                        </a:pathLst>
                      </a:custGeom>
                      <a:ln w="254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tailEnd type="stealth" w="lg" len="lg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8" name="Freeform 127"/>
                      <p:cNvSpPr/>
                      <p:nvPr/>
                    </p:nvSpPr>
                    <p:spPr>
                      <a:xfrm>
                        <a:off x="5795434" y="5764915"/>
                        <a:ext cx="296832" cy="321766"/>
                      </a:xfrm>
                      <a:custGeom>
                        <a:avLst/>
                        <a:gdLst>
                          <a:gd name="connsiteX0" fmla="*/ 84666 w 474632"/>
                          <a:gd name="connsiteY0" fmla="*/ 0 h 410666"/>
                          <a:gd name="connsiteX1" fmla="*/ 232833 w 474632"/>
                          <a:gd name="connsiteY1" fmla="*/ 33866 h 410666"/>
                          <a:gd name="connsiteX2" fmla="*/ 334433 w 474632"/>
                          <a:gd name="connsiteY2" fmla="*/ 127000 h 410666"/>
                          <a:gd name="connsiteX3" fmla="*/ 351366 w 474632"/>
                          <a:gd name="connsiteY3" fmla="*/ 203200 h 410666"/>
                          <a:gd name="connsiteX4" fmla="*/ 275166 w 474632"/>
                          <a:gd name="connsiteY4" fmla="*/ 266700 h 410666"/>
                          <a:gd name="connsiteX5" fmla="*/ 156633 w 474632"/>
                          <a:gd name="connsiteY5" fmla="*/ 275166 h 410666"/>
                          <a:gd name="connsiteX6" fmla="*/ 46566 w 474632"/>
                          <a:gd name="connsiteY6" fmla="*/ 241300 h 410666"/>
                          <a:gd name="connsiteX7" fmla="*/ 25400 w 474632"/>
                          <a:gd name="connsiteY7" fmla="*/ 165100 h 410666"/>
                          <a:gd name="connsiteX8" fmla="*/ 97366 w 474632"/>
                          <a:gd name="connsiteY8" fmla="*/ 80433 h 410666"/>
                          <a:gd name="connsiteX9" fmla="*/ 220133 w 474632"/>
                          <a:gd name="connsiteY9" fmla="*/ 59266 h 410666"/>
                          <a:gd name="connsiteX10" fmla="*/ 372533 w 474632"/>
                          <a:gd name="connsiteY10" fmla="*/ 84666 h 410666"/>
                          <a:gd name="connsiteX11" fmla="*/ 452966 w 474632"/>
                          <a:gd name="connsiteY11" fmla="*/ 186266 h 410666"/>
                          <a:gd name="connsiteX12" fmla="*/ 469900 w 474632"/>
                          <a:gd name="connsiteY12" fmla="*/ 279400 h 410666"/>
                          <a:gd name="connsiteX13" fmla="*/ 381000 w 474632"/>
                          <a:gd name="connsiteY13" fmla="*/ 359833 h 410666"/>
                          <a:gd name="connsiteX14" fmla="*/ 215900 w 474632"/>
                          <a:gd name="connsiteY14" fmla="*/ 410633 h 410666"/>
                          <a:gd name="connsiteX15" fmla="*/ 0 w 474632"/>
                          <a:gd name="connsiteY15" fmla="*/ 368300 h 410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474632" h="410666">
                            <a:moveTo>
                              <a:pt x="84666" y="0"/>
                            </a:moveTo>
                            <a:cubicBezTo>
                              <a:pt x="137935" y="6349"/>
                              <a:pt x="191205" y="12699"/>
                              <a:pt x="232833" y="33866"/>
                            </a:cubicBezTo>
                            <a:cubicBezTo>
                              <a:pt x="274461" y="55033"/>
                              <a:pt x="314678" y="98778"/>
                              <a:pt x="334433" y="127000"/>
                            </a:cubicBezTo>
                            <a:cubicBezTo>
                              <a:pt x="354188" y="155222"/>
                              <a:pt x="361244" y="179917"/>
                              <a:pt x="351366" y="203200"/>
                            </a:cubicBezTo>
                            <a:cubicBezTo>
                              <a:pt x="341488" y="226483"/>
                              <a:pt x="307622" y="254706"/>
                              <a:pt x="275166" y="266700"/>
                            </a:cubicBezTo>
                            <a:cubicBezTo>
                              <a:pt x="242711" y="278694"/>
                              <a:pt x="194733" y="279399"/>
                              <a:pt x="156633" y="275166"/>
                            </a:cubicBezTo>
                            <a:cubicBezTo>
                              <a:pt x="118533" y="270933"/>
                              <a:pt x="68438" y="259644"/>
                              <a:pt x="46566" y="241300"/>
                            </a:cubicBezTo>
                            <a:cubicBezTo>
                              <a:pt x="24694" y="222956"/>
                              <a:pt x="16933" y="191911"/>
                              <a:pt x="25400" y="165100"/>
                            </a:cubicBezTo>
                            <a:cubicBezTo>
                              <a:pt x="33867" y="138289"/>
                              <a:pt x="64911" y="98072"/>
                              <a:pt x="97366" y="80433"/>
                            </a:cubicBezTo>
                            <a:cubicBezTo>
                              <a:pt x="129821" y="62794"/>
                              <a:pt x="174272" y="58561"/>
                              <a:pt x="220133" y="59266"/>
                            </a:cubicBezTo>
                            <a:cubicBezTo>
                              <a:pt x="265994" y="59971"/>
                              <a:pt x="333728" y="63499"/>
                              <a:pt x="372533" y="84666"/>
                            </a:cubicBezTo>
                            <a:cubicBezTo>
                              <a:pt x="411338" y="105833"/>
                              <a:pt x="436738" y="153810"/>
                              <a:pt x="452966" y="186266"/>
                            </a:cubicBezTo>
                            <a:cubicBezTo>
                              <a:pt x="469194" y="218722"/>
                              <a:pt x="481894" y="250472"/>
                              <a:pt x="469900" y="279400"/>
                            </a:cubicBezTo>
                            <a:cubicBezTo>
                              <a:pt x="457906" y="308328"/>
                              <a:pt x="423333" y="337961"/>
                              <a:pt x="381000" y="359833"/>
                            </a:cubicBezTo>
                            <a:cubicBezTo>
                              <a:pt x="338667" y="381705"/>
                              <a:pt x="279400" y="409222"/>
                              <a:pt x="215900" y="410633"/>
                            </a:cubicBezTo>
                            <a:cubicBezTo>
                              <a:pt x="152400" y="412044"/>
                              <a:pt x="0" y="368300"/>
                              <a:pt x="0" y="368300"/>
                            </a:cubicBezTo>
                          </a:path>
                        </a:pathLst>
                      </a:custGeom>
                      <a:ln w="254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tailEnd type="stealth" w="lg" len="lg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grpSp>
                    <p:nvGrpSpPr>
                      <p:cNvPr id="184" name="Group 183"/>
                      <p:cNvGrpSpPr/>
                      <p:nvPr/>
                    </p:nvGrpSpPr>
                    <p:grpSpPr>
                      <a:xfrm>
                        <a:off x="2867943" y="4876682"/>
                        <a:ext cx="594924" cy="1241692"/>
                        <a:chOff x="2867943" y="4876682"/>
                        <a:chExt cx="594924" cy="1241692"/>
                      </a:xfrm>
                    </p:grpSpPr>
                    <p:sp>
                      <p:nvSpPr>
                        <p:cNvPr id="129" name="Freeform 128"/>
                        <p:cNvSpPr/>
                        <p:nvPr/>
                      </p:nvSpPr>
                      <p:spPr>
                        <a:xfrm>
                          <a:off x="2992968" y="4876682"/>
                          <a:ext cx="313268" cy="319504"/>
                        </a:xfrm>
                        <a:custGeom>
                          <a:avLst/>
                          <a:gdLst>
                            <a:gd name="connsiteX0" fmla="*/ 115951 w 340409"/>
                            <a:gd name="connsiteY0" fmla="*/ 0 h 331042"/>
                            <a:gd name="connsiteX1" fmla="*/ 27051 w 340409"/>
                            <a:gd name="connsiteY1" fmla="*/ 93133 h 331042"/>
                            <a:gd name="connsiteX2" fmla="*/ 1651 w 340409"/>
                            <a:gd name="connsiteY2" fmla="*/ 198967 h 331042"/>
                            <a:gd name="connsiteX3" fmla="*/ 65151 w 340409"/>
                            <a:gd name="connsiteY3" fmla="*/ 300567 h 331042"/>
                            <a:gd name="connsiteX4" fmla="*/ 192151 w 340409"/>
                            <a:gd name="connsiteY4" fmla="*/ 330200 h 331042"/>
                            <a:gd name="connsiteX5" fmla="*/ 302217 w 340409"/>
                            <a:gd name="connsiteY5" fmla="*/ 275167 h 331042"/>
                            <a:gd name="connsiteX6" fmla="*/ 340317 w 340409"/>
                            <a:gd name="connsiteY6" fmla="*/ 173567 h 331042"/>
                            <a:gd name="connsiteX7" fmla="*/ 293751 w 340409"/>
                            <a:gd name="connsiteY7" fmla="*/ 110067 h 331042"/>
                            <a:gd name="connsiteX8" fmla="*/ 192151 w 340409"/>
                            <a:gd name="connsiteY8" fmla="*/ 97367 h 331042"/>
                            <a:gd name="connsiteX9" fmla="*/ 107484 w 340409"/>
                            <a:gd name="connsiteY9" fmla="*/ 186267 h 3310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340409" h="331042">
                              <a:moveTo>
                                <a:pt x="115951" y="0"/>
                              </a:moveTo>
                              <a:cubicBezTo>
                                <a:pt x="81026" y="29986"/>
                                <a:pt x="46101" y="59972"/>
                                <a:pt x="27051" y="93133"/>
                              </a:cubicBezTo>
                              <a:cubicBezTo>
                                <a:pt x="8001" y="126294"/>
                                <a:pt x="-4699" y="164395"/>
                                <a:pt x="1651" y="198967"/>
                              </a:cubicBezTo>
                              <a:cubicBezTo>
                                <a:pt x="8001" y="233539"/>
                                <a:pt x="33401" y="278695"/>
                                <a:pt x="65151" y="300567"/>
                              </a:cubicBezTo>
                              <a:cubicBezTo>
                                <a:pt x="96901" y="322439"/>
                                <a:pt x="152640" y="334433"/>
                                <a:pt x="192151" y="330200"/>
                              </a:cubicBezTo>
                              <a:cubicBezTo>
                                <a:pt x="231662" y="325967"/>
                                <a:pt x="277523" y="301273"/>
                                <a:pt x="302217" y="275167"/>
                              </a:cubicBezTo>
                              <a:cubicBezTo>
                                <a:pt x="326911" y="249062"/>
                                <a:pt x="341728" y="201084"/>
                                <a:pt x="340317" y="173567"/>
                              </a:cubicBezTo>
                              <a:cubicBezTo>
                                <a:pt x="338906" y="146050"/>
                                <a:pt x="318445" y="122767"/>
                                <a:pt x="293751" y="110067"/>
                              </a:cubicBezTo>
                              <a:cubicBezTo>
                                <a:pt x="269057" y="97367"/>
                                <a:pt x="223196" y="84667"/>
                                <a:pt x="192151" y="97367"/>
                              </a:cubicBezTo>
                              <a:cubicBezTo>
                                <a:pt x="161107" y="110067"/>
                                <a:pt x="107484" y="186267"/>
                                <a:pt x="107484" y="186267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1" name="Freeform 130"/>
                        <p:cNvSpPr/>
                        <p:nvPr/>
                      </p:nvSpPr>
                      <p:spPr>
                        <a:xfrm>
                          <a:off x="3013141" y="5309797"/>
                          <a:ext cx="449726" cy="254548"/>
                        </a:xfrm>
                        <a:custGeom>
                          <a:avLst/>
                          <a:gdLst>
                            <a:gd name="connsiteX0" fmla="*/ 993 w 352360"/>
                            <a:gd name="connsiteY0" fmla="*/ 57269 h 254548"/>
                            <a:gd name="connsiteX1" fmla="*/ 17926 w 352360"/>
                            <a:gd name="connsiteY1" fmla="*/ 167335 h 254548"/>
                            <a:gd name="connsiteX2" fmla="*/ 123760 w 352360"/>
                            <a:gd name="connsiteY2" fmla="*/ 209669 h 254548"/>
                            <a:gd name="connsiteX3" fmla="*/ 246526 w 352360"/>
                            <a:gd name="connsiteY3" fmla="*/ 184269 h 254548"/>
                            <a:gd name="connsiteX4" fmla="*/ 297326 w 352360"/>
                            <a:gd name="connsiteY4" fmla="*/ 120769 h 254548"/>
                            <a:gd name="connsiteX5" fmla="*/ 259226 w 352360"/>
                            <a:gd name="connsiteY5" fmla="*/ 27635 h 254548"/>
                            <a:gd name="connsiteX6" fmla="*/ 149160 w 352360"/>
                            <a:gd name="connsiteY6" fmla="*/ 2235 h 254548"/>
                            <a:gd name="connsiteX7" fmla="*/ 60260 w 352360"/>
                            <a:gd name="connsiteY7" fmla="*/ 74202 h 254548"/>
                            <a:gd name="connsiteX8" fmla="*/ 56026 w 352360"/>
                            <a:gd name="connsiteY8" fmla="*/ 163102 h 254548"/>
                            <a:gd name="connsiteX9" fmla="*/ 89893 w 352360"/>
                            <a:gd name="connsiteY9" fmla="*/ 239302 h 254548"/>
                            <a:gd name="connsiteX10" fmla="*/ 242293 w 352360"/>
                            <a:gd name="connsiteY10" fmla="*/ 252002 h 254548"/>
                            <a:gd name="connsiteX11" fmla="*/ 352360 w 352360"/>
                            <a:gd name="connsiteY11" fmla="*/ 205435 h 2545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352360" h="254548">
                              <a:moveTo>
                                <a:pt x="993" y="57269"/>
                              </a:moveTo>
                              <a:cubicBezTo>
                                <a:pt x="-771" y="99602"/>
                                <a:pt x="-2535" y="141935"/>
                                <a:pt x="17926" y="167335"/>
                              </a:cubicBezTo>
                              <a:cubicBezTo>
                                <a:pt x="38387" y="192735"/>
                                <a:pt x="85660" y="206847"/>
                                <a:pt x="123760" y="209669"/>
                              </a:cubicBezTo>
                              <a:cubicBezTo>
                                <a:pt x="161860" y="212491"/>
                                <a:pt x="217598" y="199086"/>
                                <a:pt x="246526" y="184269"/>
                              </a:cubicBezTo>
                              <a:cubicBezTo>
                                <a:pt x="275454" y="169452"/>
                                <a:pt x="295209" y="146875"/>
                                <a:pt x="297326" y="120769"/>
                              </a:cubicBezTo>
                              <a:cubicBezTo>
                                <a:pt x="299443" y="94663"/>
                                <a:pt x="283920" y="47391"/>
                                <a:pt x="259226" y="27635"/>
                              </a:cubicBezTo>
                              <a:cubicBezTo>
                                <a:pt x="234532" y="7879"/>
                                <a:pt x="182321" y="-5526"/>
                                <a:pt x="149160" y="2235"/>
                              </a:cubicBezTo>
                              <a:cubicBezTo>
                                <a:pt x="115999" y="9996"/>
                                <a:pt x="75782" y="47391"/>
                                <a:pt x="60260" y="74202"/>
                              </a:cubicBezTo>
                              <a:cubicBezTo>
                                <a:pt x="44738" y="101013"/>
                                <a:pt x="51087" y="135585"/>
                                <a:pt x="56026" y="163102"/>
                              </a:cubicBezTo>
                              <a:cubicBezTo>
                                <a:pt x="60965" y="190619"/>
                                <a:pt x="58849" y="224485"/>
                                <a:pt x="89893" y="239302"/>
                              </a:cubicBezTo>
                              <a:cubicBezTo>
                                <a:pt x="120937" y="254119"/>
                                <a:pt x="198549" y="257646"/>
                                <a:pt x="242293" y="252002"/>
                              </a:cubicBezTo>
                              <a:cubicBezTo>
                                <a:pt x="286037" y="246358"/>
                                <a:pt x="352360" y="205435"/>
                                <a:pt x="352360" y="205435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7" name="Freeform 136"/>
                        <p:cNvSpPr/>
                        <p:nvPr/>
                      </p:nvSpPr>
                      <p:spPr>
                        <a:xfrm>
                          <a:off x="2867943" y="5752137"/>
                          <a:ext cx="354040" cy="366237"/>
                        </a:xfrm>
                        <a:custGeom>
                          <a:avLst/>
                          <a:gdLst>
                            <a:gd name="connsiteX0" fmla="*/ 209691 w 354040"/>
                            <a:gd name="connsiteY0" fmla="*/ 0 h 366237"/>
                            <a:gd name="connsiteX1" fmla="*/ 103858 w 354040"/>
                            <a:gd name="connsiteY1" fmla="*/ 42333 h 366237"/>
                            <a:gd name="connsiteX2" fmla="*/ 53058 w 354040"/>
                            <a:gd name="connsiteY2" fmla="*/ 148167 h 366237"/>
                            <a:gd name="connsiteX3" fmla="*/ 141958 w 354040"/>
                            <a:gd name="connsiteY3" fmla="*/ 245533 h 366237"/>
                            <a:gd name="connsiteX4" fmla="*/ 302824 w 354040"/>
                            <a:gd name="connsiteY4" fmla="*/ 228600 h 366237"/>
                            <a:gd name="connsiteX5" fmla="*/ 353624 w 354040"/>
                            <a:gd name="connsiteY5" fmla="*/ 131233 h 366237"/>
                            <a:gd name="connsiteX6" fmla="*/ 281658 w 354040"/>
                            <a:gd name="connsiteY6" fmla="*/ 76200 h 366237"/>
                            <a:gd name="connsiteX7" fmla="*/ 171591 w 354040"/>
                            <a:gd name="connsiteY7" fmla="*/ 76200 h 366237"/>
                            <a:gd name="connsiteX8" fmla="*/ 23424 w 354040"/>
                            <a:gd name="connsiteY8" fmla="*/ 152400 h 366237"/>
                            <a:gd name="connsiteX9" fmla="*/ 14958 w 354040"/>
                            <a:gd name="connsiteY9" fmla="*/ 262467 h 366237"/>
                            <a:gd name="connsiteX10" fmla="*/ 167358 w 354040"/>
                            <a:gd name="connsiteY10" fmla="*/ 364067 h 366237"/>
                            <a:gd name="connsiteX11" fmla="*/ 340924 w 354040"/>
                            <a:gd name="connsiteY11" fmla="*/ 334433 h 3662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354040" h="366237">
                              <a:moveTo>
                                <a:pt x="209691" y="0"/>
                              </a:moveTo>
                              <a:cubicBezTo>
                                <a:pt x="169827" y="8819"/>
                                <a:pt x="129963" y="17639"/>
                                <a:pt x="103858" y="42333"/>
                              </a:cubicBezTo>
                              <a:cubicBezTo>
                                <a:pt x="77753" y="67027"/>
                                <a:pt x="46708" y="114300"/>
                                <a:pt x="53058" y="148167"/>
                              </a:cubicBezTo>
                              <a:cubicBezTo>
                                <a:pt x="59408" y="182034"/>
                                <a:pt x="100331" y="232128"/>
                                <a:pt x="141958" y="245533"/>
                              </a:cubicBezTo>
                              <a:cubicBezTo>
                                <a:pt x="183585" y="258938"/>
                                <a:pt x="267546" y="247650"/>
                                <a:pt x="302824" y="228600"/>
                              </a:cubicBezTo>
                              <a:cubicBezTo>
                                <a:pt x="338102" y="209550"/>
                                <a:pt x="357152" y="156633"/>
                                <a:pt x="353624" y="131233"/>
                              </a:cubicBezTo>
                              <a:cubicBezTo>
                                <a:pt x="350096" y="105833"/>
                                <a:pt x="311997" y="85372"/>
                                <a:pt x="281658" y="76200"/>
                              </a:cubicBezTo>
                              <a:cubicBezTo>
                                <a:pt x="251319" y="67028"/>
                                <a:pt x="214630" y="63500"/>
                                <a:pt x="171591" y="76200"/>
                              </a:cubicBezTo>
                              <a:cubicBezTo>
                                <a:pt x="128552" y="88900"/>
                                <a:pt x="49529" y="121356"/>
                                <a:pt x="23424" y="152400"/>
                              </a:cubicBezTo>
                              <a:cubicBezTo>
                                <a:pt x="-2681" y="183444"/>
                                <a:pt x="-9031" y="227189"/>
                                <a:pt x="14958" y="262467"/>
                              </a:cubicBezTo>
                              <a:cubicBezTo>
                                <a:pt x="38947" y="297745"/>
                                <a:pt x="113030" y="352073"/>
                                <a:pt x="167358" y="364067"/>
                              </a:cubicBezTo>
                              <a:cubicBezTo>
                                <a:pt x="221686" y="376061"/>
                                <a:pt x="340924" y="334433"/>
                                <a:pt x="340924" y="334433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236" name="Group 235"/>
                    <p:cNvGrpSpPr/>
                    <p:nvPr/>
                  </p:nvGrpSpPr>
                  <p:grpSpPr>
                    <a:xfrm>
                      <a:off x="3379621" y="3751263"/>
                      <a:ext cx="2387933" cy="3546410"/>
                      <a:chOff x="6120822" y="4222754"/>
                      <a:chExt cx="2387933" cy="3495605"/>
                    </a:xfrm>
                  </p:grpSpPr>
                  <p:grpSp>
                    <p:nvGrpSpPr>
                      <p:cNvPr id="227" name="Group 226"/>
                      <p:cNvGrpSpPr/>
                      <p:nvPr/>
                    </p:nvGrpSpPr>
                    <p:grpSpPr>
                      <a:xfrm>
                        <a:off x="6120822" y="4410525"/>
                        <a:ext cx="2387933" cy="3307834"/>
                        <a:chOff x="6127172" y="4404175"/>
                        <a:chExt cx="2387933" cy="3307834"/>
                      </a:xfrm>
                    </p:grpSpPr>
                    <p:sp>
                      <p:nvSpPr>
                        <p:cNvPr id="206" name="Oval 205"/>
                        <p:cNvSpPr/>
                        <p:nvPr/>
                      </p:nvSpPr>
                      <p:spPr>
                        <a:xfrm>
                          <a:off x="6283810" y="4404175"/>
                          <a:ext cx="2059606" cy="20109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059606" h="2112963">
                              <a:moveTo>
                                <a:pt x="1044090" y="0"/>
                              </a:moveTo>
                              <a:cubicBezTo>
                                <a:pt x="1184151" y="0"/>
                                <a:pt x="1314268" y="34582"/>
                                <a:pt x="1422202" y="93808"/>
                              </a:cubicBezTo>
                              <a:lnTo>
                                <a:pt x="1430375" y="99285"/>
                              </a:lnTo>
                              <a:lnTo>
                                <a:pt x="1455885" y="84344"/>
                              </a:lnTo>
                              <a:cubicBezTo>
                                <a:pt x="1882373" y="-116980"/>
                                <a:pt x="2341747" y="759358"/>
                                <a:pt x="1841399" y="2042531"/>
                              </a:cubicBezTo>
                              <a:lnTo>
                                <a:pt x="1811557" y="2112963"/>
                              </a:lnTo>
                              <a:lnTo>
                                <a:pt x="1809887" y="2106299"/>
                              </a:lnTo>
                              <a:lnTo>
                                <a:pt x="1830160" y="2050138"/>
                              </a:lnTo>
                              <a:cubicBezTo>
                                <a:pt x="1836139" y="2024279"/>
                                <a:pt x="1838504" y="1999545"/>
                                <a:pt x="1837654" y="1976044"/>
                              </a:cubicBezTo>
                              <a:lnTo>
                                <a:pt x="1835033" y="1955799"/>
                              </a:lnTo>
                              <a:lnTo>
                                <a:pt x="1837654" y="1935556"/>
                              </a:lnTo>
                              <a:cubicBezTo>
                                <a:pt x="1844030" y="1759293"/>
                                <a:pt x="1669554" y="1513734"/>
                                <a:pt x="1145644" y="1243853"/>
                              </a:cubicBezTo>
                              <a:lnTo>
                                <a:pt x="1041782" y="1192358"/>
                              </a:lnTo>
                              <a:lnTo>
                                <a:pt x="1026646" y="1181343"/>
                              </a:lnTo>
                              <a:lnTo>
                                <a:pt x="970867" y="1221936"/>
                              </a:lnTo>
                              <a:lnTo>
                                <a:pt x="926661" y="1243853"/>
                              </a:lnTo>
                              <a:cubicBezTo>
                                <a:pt x="402750" y="1513734"/>
                                <a:pt x="228275" y="1759293"/>
                                <a:pt x="234651" y="1935556"/>
                              </a:cubicBezTo>
                              <a:lnTo>
                                <a:pt x="237272" y="1955801"/>
                              </a:lnTo>
                              <a:lnTo>
                                <a:pt x="234651" y="1976044"/>
                              </a:lnTo>
                              <a:cubicBezTo>
                                <a:pt x="233801" y="1999545"/>
                                <a:pt x="236166" y="2024279"/>
                                <a:pt x="242146" y="2050138"/>
                              </a:cubicBezTo>
                              <a:lnTo>
                                <a:pt x="251196" y="2075211"/>
                              </a:lnTo>
                              <a:lnTo>
                                <a:pt x="244083" y="2103600"/>
                              </a:lnTo>
                              <a:lnTo>
                                <a:pt x="218207" y="2042531"/>
                              </a:lnTo>
                              <a:cubicBezTo>
                                <a:pt x="-236960" y="875231"/>
                                <a:pt x="102095" y="44606"/>
                                <a:pt x="488111" y="55674"/>
                              </a:cubicBezTo>
                              <a:cubicBezTo>
                                <a:pt x="539202" y="57139"/>
                                <a:pt x="591115" y="73348"/>
                                <a:pt x="642118" y="105472"/>
                              </a:cubicBezTo>
                              <a:lnTo>
                                <a:pt x="645066" y="107822"/>
                              </a:lnTo>
                              <a:lnTo>
                                <a:pt x="665979" y="93808"/>
                              </a:lnTo>
                              <a:cubicBezTo>
                                <a:pt x="773913" y="34582"/>
                                <a:pt x="904029" y="0"/>
                                <a:pt x="1044090" y="0"/>
                              </a:cubicBezTo>
                              <a:close/>
                            </a:path>
                          </a:pathLst>
                        </a:custGeom>
                        <a:gradFill flip="none" rotWithShape="1">
                          <a:gsLst>
                            <a:gs pos="0">
                              <a:srgbClr val="3366FF"/>
                            </a:gs>
                            <a:gs pos="88000">
                              <a:srgbClr val="00FF00"/>
                            </a:gs>
                            <a:gs pos="45000">
                              <a:srgbClr val="000090"/>
                            </a:gs>
                            <a:gs pos="30000">
                              <a:srgbClr val="0000FF"/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25400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226" name="Group 225"/>
                        <p:cNvGrpSpPr/>
                        <p:nvPr/>
                      </p:nvGrpSpPr>
                      <p:grpSpPr>
                        <a:xfrm>
                          <a:off x="6127172" y="4896863"/>
                          <a:ext cx="2387933" cy="2815146"/>
                          <a:chOff x="3390322" y="4407913"/>
                          <a:chExt cx="2387933" cy="2815146"/>
                        </a:xfrm>
                      </p:grpSpPr>
                      <p:grpSp>
                        <p:nvGrpSpPr>
                          <p:cNvPr id="224" name="Group 223"/>
                          <p:cNvGrpSpPr/>
                          <p:nvPr/>
                        </p:nvGrpSpPr>
                        <p:grpSpPr>
                          <a:xfrm>
                            <a:off x="3390322" y="5012267"/>
                            <a:ext cx="2387933" cy="2210792"/>
                            <a:chOff x="3390322" y="5012267"/>
                            <a:chExt cx="2387933" cy="2210792"/>
                          </a:xfrm>
                        </p:grpSpPr>
                        <p:sp>
                          <p:nvSpPr>
                            <p:cNvPr id="11" name="Teardrop 10"/>
                            <p:cNvSpPr/>
                            <p:nvPr/>
                          </p:nvSpPr>
                          <p:spPr>
                            <a:xfrm rot="2700000">
                              <a:off x="3390322" y="6503059"/>
                              <a:ext cx="720000" cy="720000"/>
                            </a:xfrm>
                            <a:prstGeom prst="teardrop">
                              <a:avLst>
                                <a:gd name="adj" fmla="val 161368"/>
                              </a:avLst>
                            </a:prstGeom>
                            <a:gradFill flip="none" rotWithShape="1">
                              <a:gsLst>
                                <a:gs pos="68000">
                                  <a:srgbClr val="800000"/>
                                </a:gs>
                                <a:gs pos="100000">
                                  <a:srgbClr val="FF6600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  <a:effectLst>
                              <a:glow rad="495300">
                                <a:srgbClr val="FF6600">
                                  <a:alpha val="75000"/>
                                </a:srgbClr>
                              </a:glow>
                              <a:outerShdw blurRad="40000" dist="23000" dir="5400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14" name="Teardrop 13"/>
                            <p:cNvSpPr/>
                            <p:nvPr/>
                          </p:nvSpPr>
                          <p:spPr>
                            <a:xfrm rot="13500000">
                              <a:off x="5058255" y="6503059"/>
                              <a:ext cx="720000" cy="720000"/>
                            </a:xfrm>
                            <a:prstGeom prst="teardrop">
                              <a:avLst>
                                <a:gd name="adj" fmla="val 161368"/>
                              </a:avLst>
                            </a:prstGeom>
                            <a:gradFill flip="none" rotWithShape="1">
                              <a:gsLst>
                                <a:gs pos="68000">
                                  <a:srgbClr val="800000"/>
                                </a:gs>
                                <a:gs pos="100000">
                                  <a:srgbClr val="FF6600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  <a:effectLst>
                              <a:glow rad="495300">
                                <a:srgbClr val="FF6600">
                                  <a:alpha val="75000"/>
                                </a:srgbClr>
                              </a:glow>
                              <a:outerShdw blurRad="40000" dist="23000" dir="5400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8" name="Oval 7"/>
                            <p:cNvSpPr/>
                            <p:nvPr/>
                          </p:nvSpPr>
                          <p:spPr>
                            <a:xfrm>
                              <a:off x="4343400" y="6642100"/>
                              <a:ext cx="444500" cy="431800"/>
                            </a:xfrm>
                            <a:prstGeom prst="ellipse">
                              <a:avLst/>
                            </a:prstGeom>
                            <a:gradFill flip="none" rotWithShape="1">
                              <a:gsLst>
                                <a:gs pos="31000">
                                  <a:schemeClr val="bg1"/>
                                </a:gs>
                                <a:gs pos="63000">
                                  <a:srgbClr val="800000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  <a:effectLst>
                              <a:glow rad="482600">
                                <a:srgbClr val="800000">
                                  <a:alpha val="75000"/>
                                </a:srgbClr>
                              </a:glow>
                              <a:outerShdw blurRad="40000" dist="23000" dir="5400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19" name="Heart 18"/>
                            <p:cNvSpPr/>
                            <p:nvPr/>
                          </p:nvSpPr>
                          <p:spPr>
                            <a:xfrm rot="10800000">
                              <a:off x="3770330" y="5012267"/>
                              <a:ext cx="1603337" cy="1532466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603337" h="1930401">
                                  <a:moveTo>
                                    <a:pt x="801669" y="1930401"/>
                                  </a:moveTo>
                                  <a:cubicBezTo>
                                    <a:pt x="192334" y="1563689"/>
                                    <a:pt x="-6634" y="1227536"/>
                                    <a:pt x="167" y="990701"/>
                                  </a:cubicBezTo>
                                  <a:lnTo>
                                    <a:pt x="2788" y="965202"/>
                                  </a:lnTo>
                                  <a:lnTo>
                                    <a:pt x="167" y="939700"/>
                                  </a:lnTo>
                                  <a:cubicBezTo>
                                    <a:pt x="-6634" y="702865"/>
                                    <a:pt x="192333" y="366712"/>
                                    <a:pt x="801668" y="0"/>
                                  </a:cubicBezTo>
                                  <a:cubicBezTo>
                                    <a:pt x="1411004" y="366712"/>
                                    <a:pt x="1609971" y="702865"/>
                                    <a:pt x="1603170" y="939700"/>
                                  </a:cubicBezTo>
                                  <a:lnTo>
                                    <a:pt x="1600549" y="965199"/>
                                  </a:lnTo>
                                  <a:lnTo>
                                    <a:pt x="1603170" y="990701"/>
                                  </a:lnTo>
                                  <a:cubicBezTo>
                                    <a:pt x="1609971" y="1227536"/>
                                    <a:pt x="1411004" y="1563689"/>
                                    <a:pt x="801669" y="1930401"/>
                                  </a:cubicBezTo>
                                  <a:close/>
                                </a:path>
                              </a:pathLst>
                            </a:custGeom>
                            <a:gradFill flip="none" rotWithShape="1">
                              <a:gsLst>
                                <a:gs pos="57000">
                                  <a:srgbClr val="000090"/>
                                </a:gs>
                                <a:gs pos="32000">
                                  <a:srgbClr val="3366FF"/>
                                </a:gs>
                                <a:gs pos="0">
                                  <a:schemeClr val="tx1"/>
                                </a:gs>
                                <a:gs pos="100000">
                                  <a:srgbClr val="00FF00"/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 w="38100">
                              <a:solidFill>
                                <a:srgbClr val="0000FF"/>
                              </a:solidFill>
                            </a:ln>
                            <a:effectLst>
                              <a:outerShdw blurRad="40000" dist="23000" dir="5400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  <p:grpSp>
                        <p:nvGrpSpPr>
                          <p:cNvPr id="225" name="Group 224"/>
                          <p:cNvGrpSpPr/>
                          <p:nvPr/>
                        </p:nvGrpSpPr>
                        <p:grpSpPr>
                          <a:xfrm>
                            <a:off x="3712632" y="4407913"/>
                            <a:ext cx="1710268" cy="2098720"/>
                            <a:chOff x="3712632" y="4407913"/>
                            <a:chExt cx="1710268" cy="2098720"/>
                          </a:xfrm>
                        </p:grpSpPr>
                        <p:sp>
                          <p:nvSpPr>
                            <p:cNvPr id="47" name="Freeform 46"/>
                            <p:cNvSpPr/>
                            <p:nvPr/>
                          </p:nvSpPr>
                          <p:spPr>
                            <a:xfrm>
                              <a:off x="3712632" y="4602209"/>
                              <a:ext cx="876301" cy="1904424"/>
                            </a:xfrm>
                            <a:custGeom>
                              <a:avLst/>
                              <a:gdLst>
                                <a:gd name="connsiteX0" fmla="*/ 969433 w 969433"/>
                                <a:gd name="connsiteY0" fmla="*/ 1697566 h 1697566"/>
                                <a:gd name="connsiteX1" fmla="*/ 249766 w 969433"/>
                                <a:gd name="connsiteY1" fmla="*/ 986366 h 1697566"/>
                                <a:gd name="connsiteX2" fmla="*/ 0 w 969433"/>
                                <a:gd name="connsiteY2" fmla="*/ 0 h 169756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969433" h="1697566">
                                  <a:moveTo>
                                    <a:pt x="969433" y="1697566"/>
                                  </a:moveTo>
                                  <a:cubicBezTo>
                                    <a:pt x="690385" y="1483430"/>
                                    <a:pt x="411338" y="1269294"/>
                                    <a:pt x="249766" y="986366"/>
                                  </a:cubicBezTo>
                                  <a:cubicBezTo>
                                    <a:pt x="88194" y="703438"/>
                                    <a:pt x="0" y="0"/>
                                    <a:pt x="0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48" name="Freeform 47"/>
                            <p:cNvSpPr/>
                            <p:nvPr/>
                          </p:nvSpPr>
                          <p:spPr>
                            <a:xfrm>
                              <a:off x="4576233" y="4589509"/>
                              <a:ext cx="846667" cy="1904425"/>
                            </a:xfrm>
                            <a:custGeom>
                              <a:avLst/>
                              <a:gdLst>
                                <a:gd name="connsiteX0" fmla="*/ 0 w 994834"/>
                                <a:gd name="connsiteY0" fmla="*/ 1667933 h 1667933"/>
                                <a:gd name="connsiteX1" fmla="*/ 719667 w 994834"/>
                                <a:gd name="connsiteY1" fmla="*/ 977900 h 1667933"/>
                                <a:gd name="connsiteX2" fmla="*/ 994834 w 994834"/>
                                <a:gd name="connsiteY2" fmla="*/ 0 h 16679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994834" h="1667933">
                                  <a:moveTo>
                                    <a:pt x="0" y="1667933"/>
                                  </a:moveTo>
                                  <a:cubicBezTo>
                                    <a:pt x="276930" y="1461911"/>
                                    <a:pt x="553861" y="1255889"/>
                                    <a:pt x="719667" y="977900"/>
                                  </a:cubicBezTo>
                                  <a:cubicBezTo>
                                    <a:pt x="885473" y="699911"/>
                                    <a:pt x="948973" y="163689"/>
                                    <a:pt x="994834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50" name="Freeform 49"/>
                            <p:cNvSpPr/>
                            <p:nvPr/>
                          </p:nvSpPr>
                          <p:spPr>
                            <a:xfrm>
                              <a:off x="4093633" y="4463840"/>
                              <a:ext cx="479954" cy="1979294"/>
                            </a:xfrm>
                            <a:custGeom>
                              <a:avLst/>
                              <a:gdLst>
                                <a:gd name="connsiteX0" fmla="*/ 563033 w 563033"/>
                                <a:gd name="connsiteY0" fmla="*/ 1794933 h 1794933"/>
                                <a:gd name="connsiteX1" fmla="*/ 97367 w 563033"/>
                                <a:gd name="connsiteY1" fmla="*/ 668867 h 1794933"/>
                                <a:gd name="connsiteX2" fmla="*/ 0 w 563033"/>
                                <a:gd name="connsiteY2" fmla="*/ 0 h 17949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563033" h="1794933">
                                  <a:moveTo>
                                    <a:pt x="563033" y="1794933"/>
                                  </a:moveTo>
                                  <a:cubicBezTo>
                                    <a:pt x="377119" y="1381477"/>
                                    <a:pt x="191206" y="968022"/>
                                    <a:pt x="97367" y="668867"/>
                                  </a:cubicBezTo>
                                  <a:cubicBezTo>
                                    <a:pt x="3528" y="369711"/>
                                    <a:pt x="16228" y="109361"/>
                                    <a:pt x="0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headEnd type="none"/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52" name="Freeform 51"/>
                            <p:cNvSpPr/>
                            <p:nvPr/>
                          </p:nvSpPr>
                          <p:spPr>
                            <a:xfrm>
                              <a:off x="4588933" y="4467850"/>
                              <a:ext cx="478368" cy="2026085"/>
                            </a:xfrm>
                            <a:custGeom>
                              <a:avLst/>
                              <a:gdLst>
                                <a:gd name="connsiteX0" fmla="*/ 0 w 601133"/>
                                <a:gd name="connsiteY0" fmla="*/ 1752600 h 1752600"/>
                                <a:gd name="connsiteX1" fmla="*/ 491067 w 601133"/>
                                <a:gd name="connsiteY1" fmla="*/ 643467 h 1752600"/>
                                <a:gd name="connsiteX2" fmla="*/ 601133 w 601133"/>
                                <a:gd name="connsiteY2" fmla="*/ 0 h 175260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601133" h="1752600">
                                  <a:moveTo>
                                    <a:pt x="0" y="1752600"/>
                                  </a:moveTo>
                                  <a:cubicBezTo>
                                    <a:pt x="195439" y="1344083"/>
                                    <a:pt x="390878" y="935567"/>
                                    <a:pt x="491067" y="643467"/>
                                  </a:cubicBezTo>
                                  <a:cubicBezTo>
                                    <a:pt x="591256" y="351367"/>
                                    <a:pt x="601133" y="0"/>
                                    <a:pt x="601133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53" name="Freeform 52"/>
                            <p:cNvSpPr/>
                            <p:nvPr/>
                          </p:nvSpPr>
                          <p:spPr>
                            <a:xfrm>
                              <a:off x="4406901" y="4411252"/>
                              <a:ext cx="169331" cy="2086914"/>
                            </a:xfrm>
                            <a:custGeom>
                              <a:avLst/>
                              <a:gdLst>
                                <a:gd name="connsiteX0" fmla="*/ 563033 w 563033"/>
                                <a:gd name="connsiteY0" fmla="*/ 1794933 h 1794933"/>
                                <a:gd name="connsiteX1" fmla="*/ 97367 w 563033"/>
                                <a:gd name="connsiteY1" fmla="*/ 668867 h 1794933"/>
                                <a:gd name="connsiteX2" fmla="*/ 0 w 563033"/>
                                <a:gd name="connsiteY2" fmla="*/ 0 h 17949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563033" h="1794933">
                                  <a:moveTo>
                                    <a:pt x="563033" y="1794933"/>
                                  </a:moveTo>
                                  <a:cubicBezTo>
                                    <a:pt x="377119" y="1381477"/>
                                    <a:pt x="191206" y="968022"/>
                                    <a:pt x="97367" y="668867"/>
                                  </a:cubicBezTo>
                                  <a:cubicBezTo>
                                    <a:pt x="3528" y="369711"/>
                                    <a:pt x="16228" y="109361"/>
                                    <a:pt x="0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headEnd type="none"/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54" name="Freeform 53"/>
                            <p:cNvSpPr/>
                            <p:nvPr/>
                          </p:nvSpPr>
                          <p:spPr>
                            <a:xfrm>
                              <a:off x="4576233" y="4407913"/>
                              <a:ext cx="194734" cy="2077555"/>
                            </a:xfrm>
                            <a:custGeom>
                              <a:avLst/>
                              <a:gdLst>
                                <a:gd name="connsiteX0" fmla="*/ 0 w 601133"/>
                                <a:gd name="connsiteY0" fmla="*/ 1752600 h 1752600"/>
                                <a:gd name="connsiteX1" fmla="*/ 491067 w 601133"/>
                                <a:gd name="connsiteY1" fmla="*/ 643467 h 1752600"/>
                                <a:gd name="connsiteX2" fmla="*/ 601133 w 601133"/>
                                <a:gd name="connsiteY2" fmla="*/ 0 h 175260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601133" h="1752600">
                                  <a:moveTo>
                                    <a:pt x="0" y="1752600"/>
                                  </a:moveTo>
                                  <a:cubicBezTo>
                                    <a:pt x="195439" y="1344083"/>
                                    <a:pt x="390878" y="935567"/>
                                    <a:pt x="491067" y="643467"/>
                                  </a:cubicBezTo>
                                  <a:cubicBezTo>
                                    <a:pt x="591256" y="351367"/>
                                    <a:pt x="601133" y="0"/>
                                    <a:pt x="601133" y="0"/>
                                  </a:cubicBezTo>
                                </a:path>
                              </a:pathLst>
                            </a:custGeom>
                            <a:ln w="38100">
                              <a:solidFill>
                                <a:schemeClr val="bg1"/>
                              </a:solidFill>
                              <a:tailEnd type="stealth" w="lg" len="lg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228" name="Group 227"/>
                      <p:cNvGrpSpPr/>
                      <p:nvPr/>
                    </p:nvGrpSpPr>
                    <p:grpSpPr>
                      <a:xfrm>
                        <a:off x="6191250" y="4222754"/>
                        <a:ext cx="2222500" cy="952510"/>
                        <a:chOff x="3441700" y="3886204"/>
                        <a:chExt cx="2222500" cy="952510"/>
                      </a:xfrm>
                    </p:grpSpPr>
                    <p:sp>
                      <p:nvSpPr>
                        <p:cNvPr id="229" name="Moon 228"/>
                        <p:cNvSpPr/>
                        <p:nvPr/>
                      </p:nvSpPr>
                      <p:spPr>
                        <a:xfrm rot="5400000">
                          <a:off x="4078284" y="3344871"/>
                          <a:ext cx="952510" cy="2035175"/>
                        </a:xfrm>
                        <a:prstGeom prst="moon">
                          <a:avLst>
                            <a:gd name="adj" fmla="val 27342"/>
                          </a:avLst>
                        </a:prstGeom>
                        <a:gradFill flip="none" rotWithShape="1">
                          <a:gsLst>
                            <a:gs pos="0">
                              <a:srgbClr val="800000"/>
                            </a:gs>
                            <a:gs pos="48000">
                              <a:srgbClr val="FF0000"/>
                            </a:gs>
                            <a:gs pos="100000">
                              <a:srgbClr val="00FF00"/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38100">
                          <a:solidFill>
                            <a:schemeClr val="bg1"/>
                          </a:solidFill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0" name="Freeform 229"/>
                        <p:cNvSpPr/>
                        <p:nvPr/>
                      </p:nvSpPr>
                      <p:spPr>
                        <a:xfrm>
                          <a:off x="4775202" y="4042833"/>
                          <a:ext cx="177798" cy="423334"/>
                        </a:xfrm>
                        <a:custGeom>
                          <a:avLst/>
                          <a:gdLst>
                            <a:gd name="connsiteX0" fmla="*/ 1411 w 103011"/>
                            <a:gd name="connsiteY0" fmla="*/ 215900 h 215900"/>
                            <a:gd name="connsiteX1" fmla="*/ 14111 w 103011"/>
                            <a:gd name="connsiteY1" fmla="*/ 105833 h 215900"/>
                            <a:gd name="connsiteX2" fmla="*/ 103011 w 103011"/>
                            <a:gd name="connsiteY2" fmla="*/ 0 h 2159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03011" h="215900">
                              <a:moveTo>
                                <a:pt x="1411" y="215900"/>
                              </a:moveTo>
                              <a:cubicBezTo>
                                <a:pt x="-706" y="178858"/>
                                <a:pt x="-2822" y="141816"/>
                                <a:pt x="14111" y="105833"/>
                              </a:cubicBezTo>
                              <a:cubicBezTo>
                                <a:pt x="31044" y="69850"/>
                                <a:pt x="103011" y="0"/>
                                <a:pt x="103011" y="0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/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1" name="Freeform 230"/>
                        <p:cNvSpPr/>
                        <p:nvPr/>
                      </p:nvSpPr>
                      <p:spPr>
                        <a:xfrm>
                          <a:off x="5088467" y="4257380"/>
                          <a:ext cx="275166" cy="263819"/>
                        </a:xfrm>
                        <a:custGeom>
                          <a:avLst/>
                          <a:gdLst>
                            <a:gd name="connsiteX0" fmla="*/ 0 w 152400"/>
                            <a:gd name="connsiteY0" fmla="*/ 208786 h 208786"/>
                            <a:gd name="connsiteX1" fmla="*/ 16933 w 152400"/>
                            <a:gd name="connsiteY1" fmla="*/ 90252 h 208786"/>
                            <a:gd name="connsiteX2" fmla="*/ 67733 w 152400"/>
                            <a:gd name="connsiteY2" fmla="*/ 9819 h 208786"/>
                            <a:gd name="connsiteX3" fmla="*/ 152400 w 152400"/>
                            <a:gd name="connsiteY3" fmla="*/ 1352 h 208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2400" h="208786">
                              <a:moveTo>
                                <a:pt x="0" y="208786"/>
                              </a:moveTo>
                              <a:cubicBezTo>
                                <a:pt x="2822" y="166099"/>
                                <a:pt x="5644" y="123413"/>
                                <a:pt x="16933" y="90252"/>
                              </a:cubicBezTo>
                              <a:cubicBezTo>
                                <a:pt x="28222" y="57091"/>
                                <a:pt x="45155" y="24636"/>
                                <a:pt x="67733" y="9819"/>
                              </a:cubicBezTo>
                              <a:cubicBezTo>
                                <a:pt x="90311" y="-4998"/>
                                <a:pt x="152400" y="1352"/>
                                <a:pt x="152400" y="1352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/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2" name="Freeform 231"/>
                        <p:cNvSpPr/>
                        <p:nvPr/>
                      </p:nvSpPr>
                      <p:spPr>
                        <a:xfrm>
                          <a:off x="5431367" y="4461934"/>
                          <a:ext cx="232833" cy="224366"/>
                        </a:xfrm>
                        <a:custGeom>
                          <a:avLst/>
                          <a:gdLst>
                            <a:gd name="connsiteX0" fmla="*/ 0 w 220134"/>
                            <a:gd name="connsiteY0" fmla="*/ 217294 h 217294"/>
                            <a:gd name="connsiteX1" fmla="*/ 12700 w 220134"/>
                            <a:gd name="connsiteY1" fmla="*/ 128394 h 217294"/>
                            <a:gd name="connsiteX2" fmla="*/ 38100 w 220134"/>
                            <a:gd name="connsiteY2" fmla="*/ 43727 h 217294"/>
                            <a:gd name="connsiteX3" fmla="*/ 105834 w 220134"/>
                            <a:gd name="connsiteY3" fmla="*/ 1394 h 217294"/>
                            <a:gd name="connsiteX4" fmla="*/ 194734 w 220134"/>
                            <a:gd name="connsiteY4" fmla="*/ 26794 h 217294"/>
                            <a:gd name="connsiteX5" fmla="*/ 220134 w 220134"/>
                            <a:gd name="connsiteY5" fmla="*/ 179194 h 2172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0134" h="217294">
                              <a:moveTo>
                                <a:pt x="0" y="217294"/>
                              </a:moveTo>
                              <a:cubicBezTo>
                                <a:pt x="3175" y="187308"/>
                                <a:pt x="6350" y="157322"/>
                                <a:pt x="12700" y="128394"/>
                              </a:cubicBezTo>
                              <a:cubicBezTo>
                                <a:pt x="19050" y="99466"/>
                                <a:pt x="22578" y="64894"/>
                                <a:pt x="38100" y="43727"/>
                              </a:cubicBezTo>
                              <a:cubicBezTo>
                                <a:pt x="53622" y="22560"/>
                                <a:pt x="79728" y="4216"/>
                                <a:pt x="105834" y="1394"/>
                              </a:cubicBezTo>
                              <a:cubicBezTo>
                                <a:pt x="131940" y="-1428"/>
                                <a:pt x="175684" y="-2839"/>
                                <a:pt x="194734" y="26794"/>
                              </a:cubicBezTo>
                              <a:cubicBezTo>
                                <a:pt x="213784" y="56427"/>
                                <a:pt x="216606" y="156616"/>
                                <a:pt x="220134" y="179194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3" name="Freeform 232"/>
                        <p:cNvSpPr/>
                        <p:nvPr/>
                      </p:nvSpPr>
                      <p:spPr>
                        <a:xfrm>
                          <a:off x="3818466" y="4237566"/>
                          <a:ext cx="270933" cy="283633"/>
                        </a:xfrm>
                        <a:custGeom>
                          <a:avLst/>
                          <a:gdLst>
                            <a:gd name="connsiteX0" fmla="*/ 220133 w 220133"/>
                            <a:gd name="connsiteY0" fmla="*/ 211667 h 211667"/>
                            <a:gd name="connsiteX1" fmla="*/ 203200 w 220133"/>
                            <a:gd name="connsiteY1" fmla="*/ 139700 h 211667"/>
                            <a:gd name="connsiteX2" fmla="*/ 173567 w 220133"/>
                            <a:gd name="connsiteY2" fmla="*/ 76200 h 211667"/>
                            <a:gd name="connsiteX3" fmla="*/ 110067 w 220133"/>
                            <a:gd name="connsiteY3" fmla="*/ 25400 h 211667"/>
                            <a:gd name="connsiteX4" fmla="*/ 0 w 220133"/>
                            <a:gd name="connsiteY4" fmla="*/ 0 h 2116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20133" h="211667">
                              <a:moveTo>
                                <a:pt x="220133" y="211667"/>
                              </a:moveTo>
                              <a:cubicBezTo>
                                <a:pt x="215547" y="186972"/>
                                <a:pt x="210961" y="162278"/>
                                <a:pt x="203200" y="139700"/>
                              </a:cubicBezTo>
                              <a:cubicBezTo>
                                <a:pt x="195439" y="117122"/>
                                <a:pt x="189089" y="95250"/>
                                <a:pt x="173567" y="76200"/>
                              </a:cubicBezTo>
                              <a:cubicBezTo>
                                <a:pt x="158045" y="57150"/>
                                <a:pt x="138995" y="38100"/>
                                <a:pt x="110067" y="25400"/>
                              </a:cubicBezTo>
                              <a:cubicBezTo>
                                <a:pt x="81139" y="12700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/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4" name="Freeform 233"/>
                        <p:cNvSpPr/>
                        <p:nvPr/>
                      </p:nvSpPr>
                      <p:spPr>
                        <a:xfrm>
                          <a:off x="4179889" y="4047066"/>
                          <a:ext cx="210078" cy="410633"/>
                        </a:xfrm>
                        <a:custGeom>
                          <a:avLst/>
                          <a:gdLst>
                            <a:gd name="connsiteX0" fmla="*/ 122767 w 122767"/>
                            <a:gd name="connsiteY0" fmla="*/ 279400 h 279400"/>
                            <a:gd name="connsiteX1" fmla="*/ 118534 w 122767"/>
                            <a:gd name="connsiteY1" fmla="*/ 173567 h 279400"/>
                            <a:gd name="connsiteX2" fmla="*/ 105834 w 122767"/>
                            <a:gd name="connsiteY2" fmla="*/ 118534 h 279400"/>
                            <a:gd name="connsiteX3" fmla="*/ 63500 w 122767"/>
                            <a:gd name="connsiteY3" fmla="*/ 50800 h 279400"/>
                            <a:gd name="connsiteX4" fmla="*/ 0 w 122767"/>
                            <a:gd name="connsiteY4" fmla="*/ 0 h 279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2767" h="279400">
                              <a:moveTo>
                                <a:pt x="122767" y="279400"/>
                              </a:moveTo>
                              <a:cubicBezTo>
                                <a:pt x="122061" y="239889"/>
                                <a:pt x="121356" y="200378"/>
                                <a:pt x="118534" y="173567"/>
                              </a:cubicBezTo>
                              <a:cubicBezTo>
                                <a:pt x="115712" y="146756"/>
                                <a:pt x="115006" y="138995"/>
                                <a:pt x="105834" y="118534"/>
                              </a:cubicBezTo>
                              <a:cubicBezTo>
                                <a:pt x="96662" y="98073"/>
                                <a:pt x="81139" y="70556"/>
                                <a:pt x="63500" y="50800"/>
                              </a:cubicBezTo>
                              <a:cubicBezTo>
                                <a:pt x="45861" y="31044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/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5" name="Freeform 234"/>
                        <p:cNvSpPr/>
                        <p:nvPr/>
                      </p:nvSpPr>
                      <p:spPr>
                        <a:xfrm>
                          <a:off x="3441700" y="4487333"/>
                          <a:ext cx="275167" cy="245534"/>
                        </a:xfrm>
                        <a:custGeom>
                          <a:avLst/>
                          <a:gdLst>
                            <a:gd name="connsiteX0" fmla="*/ 275166 w 275166"/>
                            <a:gd name="connsiteY0" fmla="*/ 318923 h 318923"/>
                            <a:gd name="connsiteX1" fmla="*/ 232833 w 275166"/>
                            <a:gd name="connsiteY1" fmla="*/ 81856 h 318923"/>
                            <a:gd name="connsiteX2" fmla="*/ 165100 w 275166"/>
                            <a:gd name="connsiteY2" fmla="*/ 5656 h 318923"/>
                            <a:gd name="connsiteX3" fmla="*/ 71966 w 275166"/>
                            <a:gd name="connsiteY3" fmla="*/ 14123 h 318923"/>
                            <a:gd name="connsiteX4" fmla="*/ 21166 w 275166"/>
                            <a:gd name="connsiteY4" fmla="*/ 81856 h 318923"/>
                            <a:gd name="connsiteX5" fmla="*/ 0 w 275166"/>
                            <a:gd name="connsiteY5" fmla="*/ 196156 h 31892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5166" h="318923">
                              <a:moveTo>
                                <a:pt x="275166" y="318923"/>
                              </a:moveTo>
                              <a:cubicBezTo>
                                <a:pt x="263171" y="226495"/>
                                <a:pt x="251177" y="134067"/>
                                <a:pt x="232833" y="81856"/>
                              </a:cubicBezTo>
                              <a:cubicBezTo>
                                <a:pt x="214489" y="29645"/>
                                <a:pt x="191911" y="16945"/>
                                <a:pt x="165100" y="5656"/>
                              </a:cubicBezTo>
                              <a:cubicBezTo>
                                <a:pt x="138289" y="-5633"/>
                                <a:pt x="95955" y="1423"/>
                                <a:pt x="71966" y="14123"/>
                              </a:cubicBezTo>
                              <a:cubicBezTo>
                                <a:pt x="47977" y="26823"/>
                                <a:pt x="33160" y="51517"/>
                                <a:pt x="21166" y="81856"/>
                              </a:cubicBezTo>
                              <a:cubicBezTo>
                                <a:pt x="9172" y="112195"/>
                                <a:pt x="0" y="196156"/>
                                <a:pt x="0" y="196156"/>
                              </a:cubicBezTo>
                            </a:path>
                          </a:pathLst>
                        </a:custGeom>
                        <a:ln w="254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tailEnd type="stealth" w="lg" len="lg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249" name="Group 248"/>
                    <p:cNvGrpSpPr/>
                    <p:nvPr/>
                  </p:nvGrpSpPr>
                  <p:grpSpPr>
                    <a:xfrm>
                      <a:off x="2565399" y="3826932"/>
                      <a:ext cx="3930652" cy="3081867"/>
                      <a:chOff x="2844603" y="3872401"/>
                      <a:chExt cx="3391664" cy="2534749"/>
                    </a:xfrm>
                  </p:grpSpPr>
                  <p:sp>
                    <p:nvSpPr>
                      <p:cNvPr id="246" name="Freeform 245"/>
                      <p:cNvSpPr/>
                      <p:nvPr/>
                    </p:nvSpPr>
                    <p:spPr>
                      <a:xfrm>
                        <a:off x="4926723" y="3872402"/>
                        <a:ext cx="1309544" cy="2502999"/>
                      </a:xfrm>
                      <a:custGeom>
                        <a:avLst/>
                        <a:gdLst>
                          <a:gd name="connsiteX0" fmla="*/ 641350 w 883216"/>
                          <a:gd name="connsiteY0" fmla="*/ 2292350 h 2292350"/>
                          <a:gd name="connsiteX1" fmla="*/ 882650 w 883216"/>
                          <a:gd name="connsiteY1" fmla="*/ 1727200 h 2292350"/>
                          <a:gd name="connsiteX2" fmla="*/ 711200 w 883216"/>
                          <a:gd name="connsiteY2" fmla="*/ 1181100 h 2292350"/>
                          <a:gd name="connsiteX3" fmla="*/ 812800 w 883216"/>
                          <a:gd name="connsiteY3" fmla="*/ 736600 h 2292350"/>
                          <a:gd name="connsiteX4" fmla="*/ 527050 w 883216"/>
                          <a:gd name="connsiteY4" fmla="*/ 495300 h 2292350"/>
                          <a:gd name="connsiteX5" fmla="*/ 419100 w 883216"/>
                          <a:gd name="connsiteY5" fmla="*/ 171450 h 2292350"/>
                          <a:gd name="connsiteX6" fmla="*/ 0 w 883216"/>
                          <a:gd name="connsiteY6" fmla="*/ 0 h 22923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83216" h="2292350">
                            <a:moveTo>
                              <a:pt x="641350" y="2292350"/>
                            </a:moveTo>
                            <a:cubicBezTo>
                              <a:pt x="756179" y="2102379"/>
                              <a:pt x="871008" y="1912408"/>
                              <a:pt x="882650" y="1727200"/>
                            </a:cubicBezTo>
                            <a:cubicBezTo>
                              <a:pt x="894292" y="1541992"/>
                              <a:pt x="722842" y="1346200"/>
                              <a:pt x="711200" y="1181100"/>
                            </a:cubicBezTo>
                            <a:cubicBezTo>
                              <a:pt x="699558" y="1016000"/>
                              <a:pt x="843492" y="850900"/>
                              <a:pt x="812800" y="736600"/>
                            </a:cubicBezTo>
                            <a:cubicBezTo>
                              <a:pt x="782108" y="622300"/>
                              <a:pt x="592667" y="589492"/>
                              <a:pt x="527050" y="495300"/>
                            </a:cubicBezTo>
                            <a:cubicBezTo>
                              <a:pt x="461433" y="401108"/>
                              <a:pt x="506942" y="254000"/>
                              <a:pt x="419100" y="171450"/>
                            </a:cubicBezTo>
                            <a:cubicBezTo>
                              <a:pt x="331258" y="88900"/>
                              <a:pt x="0" y="0"/>
                              <a:pt x="0" y="0"/>
                            </a:cubicBezTo>
                          </a:path>
                        </a:pathLst>
                      </a:custGeom>
                      <a:ln w="381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prstDash val="soli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7" name="Freeform 246"/>
                      <p:cNvSpPr/>
                      <p:nvPr/>
                    </p:nvSpPr>
                    <p:spPr>
                      <a:xfrm>
                        <a:off x="2844603" y="3872401"/>
                        <a:ext cx="1373468" cy="2534749"/>
                      </a:xfrm>
                      <a:custGeom>
                        <a:avLst/>
                        <a:gdLst>
                          <a:gd name="connsiteX0" fmla="*/ 260546 w 908246"/>
                          <a:gd name="connsiteY0" fmla="*/ 2305050 h 2305050"/>
                          <a:gd name="connsiteX1" fmla="*/ 196 w 908246"/>
                          <a:gd name="connsiteY1" fmla="*/ 1720850 h 2305050"/>
                          <a:gd name="connsiteX2" fmla="*/ 216096 w 908246"/>
                          <a:gd name="connsiteY2" fmla="*/ 1136650 h 2305050"/>
                          <a:gd name="connsiteX3" fmla="*/ 114496 w 908246"/>
                          <a:gd name="connsiteY3" fmla="*/ 742950 h 2305050"/>
                          <a:gd name="connsiteX4" fmla="*/ 438346 w 908246"/>
                          <a:gd name="connsiteY4" fmla="*/ 520700 h 2305050"/>
                          <a:gd name="connsiteX5" fmla="*/ 495496 w 908246"/>
                          <a:gd name="connsiteY5" fmla="*/ 190500 h 2305050"/>
                          <a:gd name="connsiteX6" fmla="*/ 908246 w 908246"/>
                          <a:gd name="connsiteY6" fmla="*/ 0 h 2305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08246" h="2305050">
                            <a:moveTo>
                              <a:pt x="260546" y="2305050"/>
                            </a:moveTo>
                            <a:cubicBezTo>
                              <a:pt x="134075" y="2110316"/>
                              <a:pt x="7604" y="1915583"/>
                              <a:pt x="196" y="1720850"/>
                            </a:cubicBezTo>
                            <a:cubicBezTo>
                              <a:pt x="-7212" y="1526117"/>
                              <a:pt x="197046" y="1299633"/>
                              <a:pt x="216096" y="1136650"/>
                            </a:cubicBezTo>
                            <a:cubicBezTo>
                              <a:pt x="235146" y="973667"/>
                              <a:pt x="77454" y="845608"/>
                              <a:pt x="114496" y="742950"/>
                            </a:cubicBezTo>
                            <a:cubicBezTo>
                              <a:pt x="151538" y="640292"/>
                              <a:pt x="374846" y="612775"/>
                              <a:pt x="438346" y="520700"/>
                            </a:cubicBezTo>
                            <a:cubicBezTo>
                              <a:pt x="501846" y="428625"/>
                              <a:pt x="417179" y="277283"/>
                              <a:pt x="495496" y="190500"/>
                            </a:cubicBezTo>
                            <a:cubicBezTo>
                              <a:pt x="573813" y="103717"/>
                              <a:pt x="908246" y="0"/>
                              <a:pt x="908246" y="0"/>
                            </a:cubicBezTo>
                          </a:path>
                        </a:pathLst>
                      </a:custGeom>
                      <a:ln w="381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prstDash val="soli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56" name="Group 255"/>
                    <p:cNvGrpSpPr/>
                    <p:nvPr/>
                  </p:nvGrpSpPr>
                  <p:grpSpPr>
                    <a:xfrm>
                      <a:off x="3354834" y="4982550"/>
                      <a:ext cx="2430100" cy="711511"/>
                      <a:chOff x="3354834" y="4982550"/>
                      <a:chExt cx="2430100" cy="711511"/>
                    </a:xfrm>
                    <a:solidFill>
                      <a:srgbClr val="0000FF"/>
                    </a:solidFill>
                  </p:grpSpPr>
                  <p:sp>
                    <p:nvSpPr>
                      <p:cNvPr id="251" name="Left Arrow 250"/>
                      <p:cNvSpPr/>
                      <p:nvPr/>
                    </p:nvSpPr>
                    <p:spPr>
                      <a:xfrm>
                        <a:off x="5604934" y="5029199"/>
                        <a:ext cx="180000" cy="180000"/>
                      </a:xfrm>
                      <a:prstGeom prst="leftArrow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dirty="0"/>
                      </a:p>
                    </p:txBody>
                  </p:sp>
                  <p:sp>
                    <p:nvSpPr>
                      <p:cNvPr id="252" name="Left Arrow 251"/>
                      <p:cNvSpPr/>
                      <p:nvPr/>
                    </p:nvSpPr>
                    <p:spPr>
                      <a:xfrm rot="659306">
                        <a:off x="5507705" y="5514061"/>
                        <a:ext cx="180000" cy="180000"/>
                      </a:xfrm>
                      <a:prstGeom prst="leftArrow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/>
                      </a:p>
                    </p:txBody>
                  </p:sp>
                  <p:sp>
                    <p:nvSpPr>
                      <p:cNvPr id="254" name="Left Arrow 253"/>
                      <p:cNvSpPr/>
                      <p:nvPr/>
                    </p:nvSpPr>
                    <p:spPr>
                      <a:xfrm rot="10800000">
                        <a:off x="3354834" y="4982550"/>
                        <a:ext cx="180000" cy="180000"/>
                      </a:xfrm>
                      <a:prstGeom prst="leftArrow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dirty="0"/>
                      </a:p>
                    </p:txBody>
                  </p:sp>
                  <p:sp>
                    <p:nvSpPr>
                      <p:cNvPr id="255" name="Left Arrow 254"/>
                      <p:cNvSpPr/>
                      <p:nvPr/>
                    </p:nvSpPr>
                    <p:spPr>
                      <a:xfrm rot="10203323">
                        <a:off x="3423528" y="5446670"/>
                        <a:ext cx="180000" cy="180000"/>
                      </a:xfrm>
                      <a:prstGeom prst="leftArrow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dirty="0"/>
                      </a:p>
                    </p:txBody>
                  </p:sp>
                </p:grpSp>
                <p:sp>
                  <p:nvSpPr>
                    <p:cNvPr id="257" name="Freeform 256"/>
                    <p:cNvSpPr/>
                    <p:nvPr/>
                  </p:nvSpPr>
                  <p:spPr>
                    <a:xfrm rot="10800000">
                      <a:off x="5156199" y="3657600"/>
                      <a:ext cx="406280" cy="399222"/>
                    </a:xfrm>
                    <a:custGeom>
                      <a:avLst/>
                      <a:gdLst>
                        <a:gd name="connsiteX0" fmla="*/ 220133 w 220133"/>
                        <a:gd name="connsiteY0" fmla="*/ 211667 h 211667"/>
                        <a:gd name="connsiteX1" fmla="*/ 203200 w 220133"/>
                        <a:gd name="connsiteY1" fmla="*/ 139700 h 211667"/>
                        <a:gd name="connsiteX2" fmla="*/ 173567 w 220133"/>
                        <a:gd name="connsiteY2" fmla="*/ 76200 h 211667"/>
                        <a:gd name="connsiteX3" fmla="*/ 110067 w 220133"/>
                        <a:gd name="connsiteY3" fmla="*/ 25400 h 211667"/>
                        <a:gd name="connsiteX4" fmla="*/ 0 w 220133"/>
                        <a:gd name="connsiteY4" fmla="*/ 0 h 211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133" h="211667">
                          <a:moveTo>
                            <a:pt x="220133" y="211667"/>
                          </a:moveTo>
                          <a:cubicBezTo>
                            <a:pt x="215547" y="186972"/>
                            <a:pt x="210961" y="162278"/>
                            <a:pt x="203200" y="139700"/>
                          </a:cubicBezTo>
                          <a:cubicBezTo>
                            <a:pt x="195439" y="117122"/>
                            <a:pt x="189089" y="95250"/>
                            <a:pt x="173567" y="76200"/>
                          </a:cubicBezTo>
                          <a:cubicBezTo>
                            <a:pt x="158045" y="57150"/>
                            <a:pt x="138995" y="38100"/>
                            <a:pt x="110067" y="25400"/>
                          </a:cubicBezTo>
                          <a:cubicBezTo>
                            <a:pt x="81139" y="12700"/>
                            <a:pt x="0" y="0"/>
                            <a:pt x="0" y="0"/>
                          </a:cubicBezTo>
                        </a:path>
                      </a:pathLst>
                    </a:custGeom>
                    <a:ln w="254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tailEnd type="stealth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9" name="Freeform 258"/>
                    <p:cNvSpPr/>
                    <p:nvPr/>
                  </p:nvSpPr>
                  <p:spPr>
                    <a:xfrm rot="10800000">
                      <a:off x="3538949" y="3683000"/>
                      <a:ext cx="338784" cy="390754"/>
                    </a:xfrm>
                    <a:custGeom>
                      <a:avLst/>
                      <a:gdLst>
                        <a:gd name="connsiteX0" fmla="*/ 0 w 152400"/>
                        <a:gd name="connsiteY0" fmla="*/ 208786 h 208786"/>
                        <a:gd name="connsiteX1" fmla="*/ 16933 w 152400"/>
                        <a:gd name="connsiteY1" fmla="*/ 90252 h 208786"/>
                        <a:gd name="connsiteX2" fmla="*/ 67733 w 152400"/>
                        <a:gd name="connsiteY2" fmla="*/ 9819 h 208786"/>
                        <a:gd name="connsiteX3" fmla="*/ 152400 w 152400"/>
                        <a:gd name="connsiteY3" fmla="*/ 1352 h 208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2400" h="208786">
                          <a:moveTo>
                            <a:pt x="0" y="208786"/>
                          </a:moveTo>
                          <a:cubicBezTo>
                            <a:pt x="2822" y="166099"/>
                            <a:pt x="5644" y="123413"/>
                            <a:pt x="16933" y="90252"/>
                          </a:cubicBezTo>
                          <a:cubicBezTo>
                            <a:pt x="28222" y="57091"/>
                            <a:pt x="45155" y="24636"/>
                            <a:pt x="67733" y="9819"/>
                          </a:cubicBezTo>
                          <a:cubicBezTo>
                            <a:pt x="90311" y="-4998"/>
                            <a:pt x="152400" y="1352"/>
                            <a:pt x="152400" y="1352"/>
                          </a:cubicBezTo>
                        </a:path>
                      </a:pathLst>
                    </a:custGeom>
                    <a:ln w="2540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tailEnd type="stealth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0" name="TextBox 259"/>
                    <p:cNvSpPr txBox="1"/>
                    <p:nvPr/>
                  </p:nvSpPr>
                  <p:spPr>
                    <a:xfrm>
                      <a:off x="4080935" y="3369734"/>
                      <a:ext cx="948796" cy="338554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Jet head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264" name="Straight Arrow Connector 263"/>
                    <p:cNvCxnSpPr>
                      <a:stCxn id="266" idx="1"/>
                      <a:endCxn id="14" idx="3"/>
                    </p:cNvCxnSpPr>
                    <p:nvPr/>
                  </p:nvCxnSpPr>
                  <p:spPr>
                    <a:xfrm flipH="1">
                      <a:off x="5770170" y="6541931"/>
                      <a:ext cx="903681" cy="393126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6" name="TextBox 265"/>
                    <p:cNvSpPr txBox="1"/>
                    <p:nvPr/>
                  </p:nvSpPr>
                  <p:spPr>
                    <a:xfrm>
                      <a:off x="6673851" y="6218765"/>
                      <a:ext cx="1310746" cy="646331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Central engine</a:t>
                      </a:r>
                      <a:endParaRPr lang="en-US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271" name="Straight Arrow Connector 270"/>
                    <p:cNvCxnSpPr>
                      <a:stCxn id="272" idx="1"/>
                      <a:endCxn id="370" idx="3"/>
                    </p:cNvCxnSpPr>
                    <p:nvPr/>
                  </p:nvCxnSpPr>
                  <p:spPr>
                    <a:xfrm flipH="1">
                      <a:off x="4761441" y="5854015"/>
                      <a:ext cx="1817159" cy="555252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2" name="TextBox 271"/>
                    <p:cNvSpPr txBox="1"/>
                    <p:nvPr/>
                  </p:nvSpPr>
                  <p:spPr>
                    <a:xfrm>
                      <a:off x="6578600" y="5530849"/>
                      <a:ext cx="1329797" cy="646331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Energy deposition</a:t>
                      </a:r>
                      <a:endParaRPr lang="en-US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276" name="TextBox 275"/>
                    <p:cNvSpPr txBox="1"/>
                    <p:nvPr/>
                  </p:nvSpPr>
                  <p:spPr>
                    <a:xfrm>
                      <a:off x="829734" y="6326124"/>
                      <a:ext cx="1727199" cy="584776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Pre-collimated jet </a:t>
                      </a:r>
                    </a:p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(unshocked)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277" name="Straight Arrow Connector 276"/>
                    <p:cNvCxnSpPr>
                      <a:stCxn id="276" idx="3"/>
                    </p:cNvCxnSpPr>
                    <p:nvPr/>
                  </p:nvCxnSpPr>
                  <p:spPr>
                    <a:xfrm flipV="1">
                      <a:off x="2556933" y="5700695"/>
                      <a:ext cx="1371600" cy="917817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2" name="TextBox 281"/>
                    <p:cNvSpPr txBox="1"/>
                    <p:nvPr/>
                  </p:nvSpPr>
                  <p:spPr>
                    <a:xfrm>
                      <a:off x="1210733" y="5701267"/>
                      <a:ext cx="1168400" cy="584776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collimation </a:t>
                      </a:r>
                    </a:p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shock </a:t>
                      </a:r>
                    </a:p>
                  </p:txBody>
                </p:sp>
                <p:cxnSp>
                  <p:nvCxnSpPr>
                    <p:cNvPr id="283" name="Straight Arrow Connector 282"/>
                    <p:cNvCxnSpPr>
                      <a:stCxn id="282" idx="3"/>
                    </p:cNvCxnSpPr>
                    <p:nvPr/>
                  </p:nvCxnSpPr>
                  <p:spPr>
                    <a:xfrm flipV="1">
                      <a:off x="2379133" y="5613400"/>
                      <a:ext cx="1430867" cy="380255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0" name="TextBox 289"/>
                    <p:cNvSpPr txBox="1"/>
                    <p:nvPr/>
                  </p:nvSpPr>
                  <p:spPr>
                    <a:xfrm>
                      <a:off x="1380066" y="5084233"/>
                      <a:ext cx="1405467" cy="584776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Collimated jet </a:t>
                      </a:r>
                    </a:p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(shocked)</a:t>
                      </a:r>
                      <a:endParaRPr lang="en-US" sz="1600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291" name="Straight Arrow Connector 290"/>
                    <p:cNvCxnSpPr>
                      <a:stCxn id="290" idx="3"/>
                    </p:cNvCxnSpPr>
                    <p:nvPr/>
                  </p:nvCxnSpPr>
                  <p:spPr>
                    <a:xfrm flipV="1">
                      <a:off x="2785533" y="5207000"/>
                      <a:ext cx="1007534" cy="169621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Straight Arrow Connector 310"/>
                    <p:cNvCxnSpPr>
                      <a:stCxn id="312" idx="1"/>
                      <a:endCxn id="127" idx="12"/>
                    </p:cNvCxnSpPr>
                    <p:nvPr/>
                  </p:nvCxnSpPr>
                  <p:spPr>
                    <a:xfrm flipH="1">
                      <a:off x="6038469" y="5302765"/>
                      <a:ext cx="406782" cy="200316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2" name="TextBox 311"/>
                    <p:cNvSpPr txBox="1"/>
                    <p:nvPr/>
                  </p:nvSpPr>
                  <p:spPr>
                    <a:xfrm>
                      <a:off x="6445251" y="5118099"/>
                      <a:ext cx="1320800" cy="369332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Turbulence</a:t>
                      </a:r>
                      <a:endParaRPr lang="en-US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cxnSp>
                  <p:nvCxnSpPr>
                    <p:cNvPr id="315" name="Straight Arrow Connector 314"/>
                    <p:cNvCxnSpPr>
                      <a:stCxn id="312" idx="1"/>
                      <a:endCxn id="128" idx="2"/>
                    </p:cNvCxnSpPr>
                    <p:nvPr/>
                  </p:nvCxnSpPr>
                  <p:spPr>
                    <a:xfrm flipH="1">
                      <a:off x="6004586" y="5302765"/>
                      <a:ext cx="440665" cy="498254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9" name="TextBox 318"/>
                    <p:cNvSpPr txBox="1"/>
                    <p:nvPr/>
                  </p:nvSpPr>
                  <p:spPr>
                    <a:xfrm>
                      <a:off x="1845735" y="4445000"/>
                      <a:ext cx="889000" cy="584776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Cocoon pressure</a:t>
                      </a:r>
                    </a:p>
                  </p:txBody>
                </p:sp>
                <p:cxnSp>
                  <p:nvCxnSpPr>
                    <p:cNvPr id="320" name="Straight Arrow Connector 319"/>
                    <p:cNvCxnSpPr>
                      <a:stCxn id="319" idx="3"/>
                      <a:endCxn id="254" idx="3"/>
                    </p:cNvCxnSpPr>
                    <p:nvPr/>
                  </p:nvCxnSpPr>
                  <p:spPr>
                    <a:xfrm>
                      <a:off x="2734735" y="4737388"/>
                      <a:ext cx="620099" cy="335162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3" name="TextBox 322"/>
                    <p:cNvSpPr txBox="1"/>
                    <p:nvPr/>
                  </p:nvSpPr>
                  <p:spPr>
                    <a:xfrm>
                      <a:off x="5901268" y="3953930"/>
                      <a:ext cx="813330" cy="52322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Stellar surface</a:t>
                      </a:r>
                    </a:p>
                  </p:txBody>
                </p:sp>
                <p:cxnSp>
                  <p:nvCxnSpPr>
                    <p:cNvPr id="324" name="Straight Arrow Connector 323"/>
                    <p:cNvCxnSpPr>
                      <a:stCxn id="319" idx="3"/>
                      <a:endCxn id="255" idx="3"/>
                    </p:cNvCxnSpPr>
                    <p:nvPr/>
                  </p:nvCxnSpPr>
                  <p:spPr>
                    <a:xfrm>
                      <a:off x="2734735" y="4737388"/>
                      <a:ext cx="690145" cy="814825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8" name="TextBox 337"/>
                    <p:cNvSpPr txBox="1"/>
                    <p:nvPr/>
                  </p:nvSpPr>
                  <p:spPr>
                    <a:xfrm>
                      <a:off x="2252133" y="4072466"/>
                      <a:ext cx="1007533" cy="338554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Backflow</a:t>
                      </a:r>
                    </a:p>
                  </p:txBody>
                </p:sp>
                <p:cxnSp>
                  <p:nvCxnSpPr>
                    <p:cNvPr id="339" name="Straight Arrow Connector 338"/>
                    <p:cNvCxnSpPr>
                      <a:stCxn id="338" idx="3"/>
                      <a:endCxn id="259" idx="3"/>
                    </p:cNvCxnSpPr>
                    <p:nvPr/>
                  </p:nvCxnSpPr>
                  <p:spPr>
                    <a:xfrm flipV="1">
                      <a:off x="3259666" y="4071224"/>
                      <a:ext cx="279283" cy="170519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Arrow Connector 341"/>
                    <p:cNvCxnSpPr>
                      <a:stCxn id="338" idx="3"/>
                      <a:endCxn id="235" idx="2"/>
                    </p:cNvCxnSpPr>
                    <p:nvPr/>
                  </p:nvCxnSpPr>
                  <p:spPr>
                    <a:xfrm>
                      <a:off x="3259666" y="4241743"/>
                      <a:ext cx="355484" cy="123804"/>
                    </a:xfrm>
                    <a:prstGeom prst="straightConnector1">
                      <a:avLst/>
                    </a:prstGeom>
                    <a:ln>
                      <a:solidFill>
                        <a:schemeClr val="bg1"/>
                      </a:solidFill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57" name="TextBox 356"/>
                <p:cNvSpPr txBox="1"/>
                <p:nvPr/>
              </p:nvSpPr>
              <p:spPr>
                <a:xfrm>
                  <a:off x="93225" y="4908036"/>
                  <a:ext cx="863542" cy="369332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CSM</a:t>
                  </a:r>
                </a:p>
              </p:txBody>
            </p:sp>
          </p:grpSp>
          <p:grpSp>
            <p:nvGrpSpPr>
              <p:cNvPr id="371" name="Group 370"/>
              <p:cNvGrpSpPr/>
              <p:nvPr/>
            </p:nvGrpSpPr>
            <p:grpSpPr>
              <a:xfrm>
                <a:off x="4355041" y="6284384"/>
                <a:ext cx="406400" cy="332316"/>
                <a:chOff x="4355041" y="6284384"/>
                <a:chExt cx="406400" cy="332316"/>
              </a:xfrm>
            </p:grpSpPr>
            <p:sp>
              <p:nvSpPr>
                <p:cNvPr id="368" name="4-Point Star 367"/>
                <p:cNvSpPr/>
                <p:nvPr/>
              </p:nvSpPr>
              <p:spPr>
                <a:xfrm>
                  <a:off x="4437591" y="6366934"/>
                  <a:ext cx="241300" cy="249766"/>
                </a:xfrm>
                <a:prstGeom prst="star4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9" name="4-Point Star 368"/>
                <p:cNvSpPr/>
                <p:nvPr/>
              </p:nvSpPr>
              <p:spPr>
                <a:xfrm>
                  <a:off x="4355041" y="6290734"/>
                  <a:ext cx="241300" cy="249766"/>
                </a:xfrm>
                <a:prstGeom prst="star4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0" name="4-Point Star 369"/>
                <p:cNvSpPr/>
                <p:nvPr/>
              </p:nvSpPr>
              <p:spPr>
                <a:xfrm>
                  <a:off x="4520141" y="6284384"/>
                  <a:ext cx="241300" cy="249766"/>
                </a:xfrm>
                <a:prstGeom prst="star4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377" name="Straight Arrow Connector 376"/>
            <p:cNvCxnSpPr>
              <a:stCxn id="323" idx="0"/>
            </p:cNvCxnSpPr>
            <p:nvPr/>
          </p:nvCxnSpPr>
          <p:spPr>
            <a:xfrm flipV="1">
              <a:off x="6307933" y="3627972"/>
              <a:ext cx="16667" cy="2490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>
              <a:stCxn id="383" idx="1"/>
              <a:endCxn id="246" idx="3"/>
            </p:cNvCxnSpPr>
            <p:nvPr/>
          </p:nvCxnSpPr>
          <p:spPr>
            <a:xfrm flipH="1" flipV="1">
              <a:off x="6375054" y="4727929"/>
              <a:ext cx="195079" cy="7318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TextBox 382"/>
            <p:cNvSpPr txBox="1"/>
            <p:nvPr/>
          </p:nvSpPr>
          <p:spPr>
            <a:xfrm>
              <a:off x="6570133" y="4616449"/>
              <a:ext cx="974500" cy="369332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Cocoon</a:t>
              </a:r>
              <a:endParaRPr lang="en-US" i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313267" y="0"/>
            <a:ext cx="8559799" cy="101600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Jets Failure or Success </a:t>
            </a:r>
            <a:b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36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 quantitative manipulation</a:t>
            </a:r>
            <a:endParaRPr lang="en-US" sz="36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79" y="1414568"/>
            <a:ext cx="9050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4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4800" b="1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inj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= 0.01-100s </a:t>
            </a:r>
            <a:r>
              <a:rPr lang="ja-JP" altLang="en-US" sz="4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ja-JP" altLang="en-US" sz="4800" b="1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4800" b="1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inj </a:t>
            </a:r>
            <a:r>
              <a:rPr lang="en-US" sz="5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4800" b="1" i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breakout</a:t>
            </a:r>
            <a:r>
              <a:rPr lang="en-US" sz="4800" b="1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~ 0.1</a:t>
            </a:r>
            <a:r>
              <a:rPr lang="en-US" altLang="ja-JP" sz="4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lang="en-US" sz="4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endParaRPr lang="en-US" sz="44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6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13167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Method: 2D HD simulations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7308304" cy="540112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1800" dirty="0" smtClean="0">
              <a:latin typeface="Times New Roman"/>
              <a:cs typeface="Times New Roman"/>
            </a:endParaRPr>
          </a:p>
          <a:p>
            <a:r>
              <a:rPr lang="en-US" sz="18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Stellar Model</a:t>
            </a:r>
            <a:endParaRPr lang="en-US" sz="1800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Progenitor: 25 </a:t>
            </a:r>
            <a:r>
              <a:rPr lang="en-US" sz="1800" dirty="0">
                <a:latin typeface="Times New Roman"/>
                <a:cs typeface="Times New Roman"/>
              </a:rPr>
              <a:t>solar mass WR </a:t>
            </a:r>
            <a:r>
              <a:rPr lang="en-US" sz="1800" dirty="0" smtClean="0">
                <a:latin typeface="Times New Roman"/>
                <a:cs typeface="Times New Roman"/>
              </a:rPr>
              <a:t>star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Radius: ~ 3.3</a:t>
            </a:r>
            <a:r>
              <a:rPr lang="en-US" sz="1800" i="1" dirty="0" smtClean="0">
                <a:latin typeface="Times New Roman"/>
                <a:cs typeface="Times New Roman"/>
              </a:rPr>
              <a:t>×</a:t>
            </a:r>
            <a:r>
              <a:rPr lang="en-US" sz="1800" dirty="0" smtClean="0">
                <a:latin typeface="Times New Roman"/>
                <a:cs typeface="Times New Roman"/>
              </a:rPr>
              <a:t>10</a:t>
            </a:r>
            <a:r>
              <a:rPr lang="en-US" sz="1800" baseline="30000" dirty="0" smtClean="0">
                <a:latin typeface="Times New Roman"/>
                <a:cs typeface="Times New Roman"/>
              </a:rPr>
              <a:t>10</a:t>
            </a:r>
            <a:r>
              <a:rPr lang="en-US" sz="1800" dirty="0" smtClean="0">
                <a:latin typeface="Times New Roman"/>
                <a:cs typeface="Times New Roman"/>
              </a:rPr>
              <a:t> cm (</a:t>
            </a:r>
            <a:r>
              <a:rPr lang="en-US" sz="1800" dirty="0">
                <a:latin typeface="Times New Roman"/>
                <a:cs typeface="Times New Roman"/>
              </a:rPr>
              <a:t>Umeda et al., 2005</a:t>
            </a:r>
            <a:r>
              <a:rPr lang="en-US" sz="1800" dirty="0" smtClean="0">
                <a:latin typeface="Times New Roman"/>
                <a:cs typeface="Times New Roman"/>
              </a:rPr>
              <a:t>)</a:t>
            </a:r>
          </a:p>
          <a:p>
            <a:pPr marL="457200" lvl="1" indent="0">
              <a:buNone/>
            </a:pPr>
            <a:endParaRPr lang="en-US" sz="1800" dirty="0" smtClean="0">
              <a:latin typeface="Times New Roman"/>
              <a:cs typeface="Times New Roman"/>
            </a:endParaRPr>
          </a:p>
          <a:p>
            <a:r>
              <a:rPr lang="en-US" sz="18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Jet Initial conditions:</a:t>
            </a:r>
          </a:p>
          <a:p>
            <a:pPr lvl="1"/>
            <a:r>
              <a:rPr lang="en-US" sz="1800" b="1" i="1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1800" b="1" i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inj</a:t>
            </a:r>
            <a:r>
              <a:rPr lang="en-US" sz="1800" i="1" dirty="0" smtClean="0">
                <a:solidFill>
                  <a:srgbClr val="0432FF"/>
                </a:solidFill>
                <a:latin typeface="Times New Roman"/>
                <a:cs typeface="Times New Roman"/>
              </a:rPr>
              <a:t> </a:t>
            </a:r>
            <a:r>
              <a:rPr lang="ja-JP" altLang="en-US" sz="1800" i="1" dirty="0" smtClean="0">
                <a:solidFill>
                  <a:srgbClr val="0432FF"/>
                </a:solidFill>
                <a:latin typeface="Times New Roman"/>
                <a:cs typeface="Times New Roman"/>
              </a:rPr>
              <a:t>：　</a:t>
            </a:r>
            <a:r>
              <a:rPr lang="en-US" sz="1800" i="1" dirty="0" smtClean="0">
                <a:solidFill>
                  <a:srgbClr val="0432FF"/>
                </a:solidFill>
                <a:latin typeface="Times New Roman"/>
                <a:cs typeface="Times New Roman"/>
              </a:rPr>
              <a:t>from 0.01 to 100s</a:t>
            </a:r>
          </a:p>
          <a:p>
            <a:pPr lvl="1"/>
            <a:r>
              <a:rPr lang="en-US" sz="1800" i="1" dirty="0" err="1" smtClean="0">
                <a:latin typeface="Times New Roman"/>
                <a:cs typeface="Times New Roman"/>
              </a:rPr>
              <a:t>θ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op</a:t>
            </a:r>
            <a:r>
              <a:rPr lang="en-US" sz="1800" dirty="0" smtClean="0">
                <a:latin typeface="Times New Roman"/>
                <a:cs typeface="Times New Roman"/>
              </a:rPr>
              <a:t> = 10º </a:t>
            </a:r>
          </a:p>
          <a:p>
            <a:pPr lvl="1"/>
            <a:r>
              <a:rPr lang="en-US" sz="1800" i="1" dirty="0" err="1" smtClean="0">
                <a:latin typeface="Times New Roman"/>
                <a:cs typeface="Times New Roman"/>
              </a:rPr>
              <a:t>f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th</a:t>
            </a:r>
            <a:r>
              <a:rPr lang="en-US" sz="1800" dirty="0" smtClean="0">
                <a:latin typeface="Times New Roman"/>
                <a:cs typeface="Times New Roman"/>
              </a:rPr>
              <a:t>  = 0.975</a:t>
            </a:r>
            <a:endParaRPr lang="en-US" sz="1800" dirty="0">
              <a:latin typeface="Times New Roman"/>
              <a:cs typeface="Times New Roman"/>
            </a:endParaRPr>
          </a:p>
          <a:p>
            <a:pPr lvl="1"/>
            <a:r>
              <a:rPr lang="en-US" sz="1800" i="1" dirty="0">
                <a:latin typeface="Times New Roman"/>
                <a:cs typeface="Times New Roman"/>
              </a:rPr>
              <a:t>Γ</a:t>
            </a:r>
            <a:r>
              <a:rPr lang="en-US" sz="1800" i="1" baseline="-25000" dirty="0">
                <a:latin typeface="Times New Roman"/>
                <a:cs typeface="Times New Roman"/>
              </a:rPr>
              <a:t>0</a:t>
            </a:r>
            <a:r>
              <a:rPr lang="en-US" sz="1800" baseline="-25000" dirty="0">
                <a:latin typeface="Times New Roman"/>
                <a:cs typeface="Times New Roman"/>
              </a:rPr>
              <a:t> </a:t>
            </a:r>
            <a:r>
              <a:rPr lang="en-US" sz="1800" baseline="-25000" dirty="0" smtClean="0">
                <a:latin typeface="Times New Roman"/>
                <a:cs typeface="Times New Roman"/>
              </a:rPr>
              <a:t>   </a:t>
            </a:r>
            <a:r>
              <a:rPr lang="en-US" sz="1800" dirty="0" smtClean="0">
                <a:latin typeface="Times New Roman"/>
                <a:cs typeface="Times New Roman"/>
              </a:rPr>
              <a:t>= 5 (Bernoulli equation: </a:t>
            </a:r>
            <a:r>
              <a:rPr lang="en-US" sz="1800" i="1" dirty="0" err="1" smtClean="0">
                <a:latin typeface="Times New Roman"/>
                <a:cs typeface="Times New Roman"/>
              </a:rPr>
              <a:t>Γ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max</a:t>
            </a:r>
            <a:r>
              <a:rPr lang="en-US" sz="1800" i="1" dirty="0" smtClean="0">
                <a:latin typeface="Times New Roman"/>
                <a:cs typeface="Times New Roman"/>
              </a:rPr>
              <a:t> = </a:t>
            </a:r>
            <a:r>
              <a:rPr lang="en-US" sz="1800" i="1" dirty="0" err="1" smtClean="0">
                <a:latin typeface="Times New Roman"/>
                <a:cs typeface="Times New Roman"/>
              </a:rPr>
              <a:t>hΓ</a:t>
            </a:r>
            <a:r>
              <a:rPr lang="en-US" sz="1800" i="1" dirty="0" smtClean="0">
                <a:latin typeface="Times New Roman"/>
                <a:cs typeface="Times New Roman"/>
              </a:rPr>
              <a:t> = 160</a:t>
            </a:r>
            <a:r>
              <a:rPr lang="en-US" sz="1800" dirty="0" smtClean="0">
                <a:latin typeface="Times New Roman"/>
                <a:cs typeface="Times New Roman"/>
              </a:rPr>
              <a:t>)</a:t>
            </a:r>
          </a:p>
          <a:p>
            <a:pPr lvl="1"/>
            <a:endParaRPr lang="en-US" sz="1800" dirty="0">
              <a:latin typeface="Times New Roman"/>
              <a:cs typeface="Times New Roman"/>
            </a:endParaRPr>
          </a:p>
          <a:p>
            <a:r>
              <a:rPr lang="en-US" sz="18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Grid:</a:t>
            </a:r>
            <a:endParaRPr lang="en-US" sz="1800" i="1" u="sng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18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n-US" sz="18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= 10</a:t>
            </a:r>
            <a:r>
              <a:rPr lang="en-US" sz="1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8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to </a:t>
            </a:r>
            <a:r>
              <a:rPr lang="en-US" sz="1800" i="1" dirty="0">
                <a:latin typeface="Times New Roman"/>
                <a:cs typeface="Times New Roman"/>
              </a:rPr>
              <a:t>R</a:t>
            </a:r>
            <a:r>
              <a:rPr lang="en-US" sz="1800" i="1" baseline="-25000" dirty="0">
                <a:latin typeface="Times New Roman"/>
                <a:cs typeface="Times New Roman"/>
              </a:rPr>
              <a:t>out</a:t>
            </a:r>
            <a:r>
              <a:rPr lang="en-US" sz="1800" dirty="0">
                <a:latin typeface="Times New Roman"/>
                <a:cs typeface="Times New Roman"/>
              </a:rPr>
              <a:t> = 3×</a:t>
            </a:r>
            <a:r>
              <a:rPr lang="en-US" sz="1800" dirty="0" smtClean="0">
                <a:latin typeface="Times New Roman"/>
                <a:cs typeface="Times New Roman"/>
              </a:rPr>
              <a:t>10</a:t>
            </a:r>
            <a:r>
              <a:rPr lang="en-US" sz="1800" baseline="30000" dirty="0" smtClean="0">
                <a:latin typeface="Times New Roman"/>
                <a:cs typeface="Times New Roman"/>
              </a:rPr>
              <a:t>12</a:t>
            </a:r>
            <a:r>
              <a:rPr lang="en-US" sz="1800" dirty="0" smtClean="0">
                <a:latin typeface="Times New Roman"/>
                <a:cs typeface="Times New Roman"/>
              </a:rPr>
              <a:t> (∆</a:t>
            </a:r>
            <a:r>
              <a:rPr lang="en-US" sz="1800" i="1" dirty="0" err="1" smtClean="0">
                <a:latin typeface="Times New Roman"/>
                <a:cs typeface="Times New Roman"/>
              </a:rPr>
              <a:t>r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min</a:t>
            </a:r>
            <a:r>
              <a:rPr lang="en-US" sz="1800" i="1" dirty="0" smtClean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= 9.7</a:t>
            </a:r>
            <a:r>
              <a:rPr lang="en-US" sz="1800" dirty="0">
                <a:latin typeface="Times New Roman"/>
                <a:cs typeface="Times New Roman"/>
              </a:rPr>
              <a:t>×10</a:t>
            </a:r>
            <a:r>
              <a:rPr lang="en-US" sz="1800" baseline="30000" dirty="0">
                <a:latin typeface="Times New Roman"/>
                <a:cs typeface="Times New Roman"/>
              </a:rPr>
              <a:t>6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to </a:t>
            </a:r>
            <a:r>
              <a:rPr lang="en-US" sz="1800" dirty="0">
                <a:latin typeface="Times New Roman"/>
                <a:cs typeface="Times New Roman"/>
              </a:rPr>
              <a:t>∆</a:t>
            </a:r>
            <a:r>
              <a:rPr lang="en-US" sz="1800" i="1" dirty="0" err="1">
                <a:latin typeface="Times New Roman"/>
                <a:cs typeface="Times New Roman"/>
              </a:rPr>
              <a:t>r</a:t>
            </a:r>
            <a:r>
              <a:rPr lang="en-US" sz="1800" i="1" baseline="-25000" dirty="0" err="1">
                <a:latin typeface="Times New Roman"/>
                <a:cs typeface="Times New Roman"/>
              </a:rPr>
              <a:t>max</a:t>
            </a:r>
            <a:r>
              <a:rPr lang="en-US" sz="1800" i="1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= </a:t>
            </a:r>
            <a:r>
              <a:rPr lang="en-US" sz="1800" dirty="0" smtClean="0">
                <a:latin typeface="Times New Roman"/>
                <a:cs typeface="Times New Roman"/>
              </a:rPr>
              <a:t>10</a:t>
            </a:r>
            <a:r>
              <a:rPr lang="en-US" sz="1800" baseline="30000" dirty="0" smtClean="0">
                <a:latin typeface="Times New Roman"/>
                <a:cs typeface="Times New Roman"/>
              </a:rPr>
              <a:t>10</a:t>
            </a:r>
            <a:r>
              <a:rPr lang="en-US" sz="1800" dirty="0" smtClean="0">
                <a:latin typeface="Times New Roman"/>
                <a:cs typeface="Times New Roman"/>
              </a:rPr>
              <a:t> cm )</a:t>
            </a:r>
            <a:endParaRPr lang="en-US" sz="1800" dirty="0">
              <a:latin typeface="Times New Roman"/>
              <a:cs typeface="Times New Roman"/>
            </a:endParaRPr>
          </a:p>
          <a:p>
            <a:pPr lvl="1"/>
            <a:r>
              <a:rPr lang="en-US" sz="1800" i="1" dirty="0" err="1">
                <a:latin typeface="Times New Roman"/>
                <a:cs typeface="Times New Roman"/>
              </a:rPr>
              <a:t>N</a:t>
            </a:r>
            <a:r>
              <a:rPr lang="en-US" sz="1800" i="1" baseline="-25000" dirty="0" err="1">
                <a:latin typeface="Times New Roman"/>
                <a:cs typeface="Times New Roman"/>
              </a:rPr>
              <a:t>θ</a:t>
            </a:r>
            <a:r>
              <a:rPr lang="en-US" sz="1800" dirty="0">
                <a:latin typeface="Times New Roman"/>
                <a:cs typeface="Times New Roman"/>
              </a:rPr>
              <a:t> = 256 </a:t>
            </a:r>
            <a:r>
              <a:rPr lang="en-US" sz="1800" dirty="0" smtClean="0">
                <a:latin typeface="Times New Roman"/>
                <a:cs typeface="Times New Roman"/>
              </a:rPr>
              <a:t>(</a:t>
            </a:r>
            <a:r>
              <a:rPr lang="en-US" sz="1800" dirty="0">
                <a:latin typeface="Times New Roman"/>
                <a:cs typeface="Times New Roman"/>
              </a:rPr>
              <a:t>from </a:t>
            </a:r>
            <a:r>
              <a:rPr lang="en-US" sz="1800" i="1" dirty="0">
                <a:latin typeface="Times New Roman"/>
                <a:cs typeface="Times New Roman"/>
              </a:rPr>
              <a:t>∆θ</a:t>
            </a:r>
            <a:r>
              <a:rPr lang="en-US" sz="1800" i="1" baseline="-25000" dirty="0">
                <a:latin typeface="Times New Roman"/>
                <a:cs typeface="Times New Roman"/>
              </a:rPr>
              <a:t>0</a:t>
            </a:r>
            <a:r>
              <a:rPr lang="en-US" sz="1800" dirty="0">
                <a:latin typeface="Times New Roman"/>
                <a:cs typeface="Times New Roman"/>
              </a:rPr>
              <a:t> = 0.088</a:t>
            </a:r>
            <a:r>
              <a:rPr lang="en-US" sz="1800" dirty="0">
                <a:latin typeface="Times New Roman"/>
                <a:cs typeface="Times New Roman"/>
                <a:sym typeface="Symbol"/>
              </a:rPr>
              <a:t>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to  </a:t>
            </a:r>
            <a:r>
              <a:rPr lang="en-US" sz="1800" i="1" dirty="0">
                <a:latin typeface="Times New Roman"/>
                <a:cs typeface="Times New Roman"/>
              </a:rPr>
              <a:t>∆</a:t>
            </a:r>
            <a:r>
              <a:rPr lang="en-US" sz="1800" i="1" dirty="0" err="1">
                <a:latin typeface="Times New Roman"/>
                <a:cs typeface="Times New Roman"/>
              </a:rPr>
              <a:t>θ</a:t>
            </a:r>
            <a:r>
              <a:rPr lang="en-US" sz="1800" i="1" baseline="-25000" dirty="0" err="1">
                <a:latin typeface="Times New Roman"/>
                <a:cs typeface="Times New Roman"/>
              </a:rPr>
              <a:t>max</a:t>
            </a:r>
            <a:r>
              <a:rPr lang="en-US" sz="1800" dirty="0">
                <a:latin typeface="Times New Roman"/>
                <a:cs typeface="Times New Roman"/>
              </a:rPr>
              <a:t> = 0.896</a:t>
            </a:r>
            <a:r>
              <a:rPr lang="en-US" sz="1800" dirty="0" smtClean="0">
                <a:latin typeface="Times New Roman"/>
                <a:cs typeface="Times New Roman"/>
                <a:sym typeface="Symbol"/>
              </a:rPr>
              <a:t></a:t>
            </a:r>
            <a:r>
              <a:rPr lang="en-US" sz="1800" dirty="0" smtClean="0">
                <a:latin typeface="Times New Roman"/>
                <a:cs typeface="Times New Roman"/>
              </a:rPr>
              <a:t>)</a:t>
            </a: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1630705"/>
            <a:ext cx="3458261" cy="354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4868" y="6488668"/>
            <a:ext cx="297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Credit: Tominaga et al., 2007 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64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The assumptions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10" y="1725578"/>
            <a:ext cx="8727380" cy="5164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/>
                <a:cs typeface="Times New Roman"/>
              </a:rPr>
              <a:t>Prompt Emission</a:t>
            </a:r>
          </a:p>
          <a:p>
            <a:r>
              <a:rPr lang="en-US" sz="2800" dirty="0" err="1" smtClean="0">
                <a:latin typeface="Times New Roman"/>
                <a:cs typeface="Times New Roman"/>
              </a:rPr>
              <a:t>Γ</a:t>
            </a:r>
            <a:r>
              <a:rPr lang="en-US" sz="2800" baseline="-25000" dirty="0" smtClean="0">
                <a:latin typeface="Times New Roman"/>
                <a:cs typeface="Times New Roman"/>
              </a:rPr>
              <a:t>  </a:t>
            </a:r>
            <a:r>
              <a:rPr lang="en-US" sz="2800" dirty="0" smtClean="0">
                <a:latin typeface="Times New Roman"/>
                <a:cs typeface="Times New Roman"/>
              </a:rPr>
              <a:t>&lt; 10 outflow has no contribution </a:t>
            </a:r>
          </a:p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dirty="0" err="1" smtClean="0">
                <a:latin typeface="Times New Roman"/>
                <a:cs typeface="Times New Roman"/>
              </a:rPr>
              <a:t>Morsoney</a:t>
            </a:r>
            <a:r>
              <a:rPr lang="en-US" sz="2000" dirty="0" smtClean="0">
                <a:latin typeface="Times New Roman"/>
                <a:cs typeface="Times New Roman"/>
              </a:rPr>
              <a:t>, Lazzati, Begelman 2007)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Radiation efficiency 1- 10%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	(From Swift LGRBs’ jet break; Zhang+ 2007)</a:t>
            </a:r>
          </a:p>
          <a:p>
            <a:pPr marL="0" indent="0">
              <a:buNone/>
            </a:pP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/>
                <a:cs typeface="Times New Roman"/>
              </a:rPr>
              <a:t>The SN</a:t>
            </a:r>
            <a:endParaRPr lang="en-US" sz="2800" dirty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Material with </a:t>
            </a:r>
            <a:r>
              <a:rPr lang="en-US" sz="2800" i="1" dirty="0" smtClean="0">
                <a:latin typeface="Times New Roman"/>
                <a:cs typeface="Times New Roman"/>
              </a:rPr>
              <a:t>v &lt; c</a:t>
            </a:r>
            <a:r>
              <a:rPr lang="en-US" sz="2800" dirty="0" smtClean="0">
                <a:latin typeface="Times New Roman"/>
                <a:cs typeface="Times New Roman"/>
              </a:rPr>
              <a:t>/10 energetically contributes to </a:t>
            </a:r>
            <a:r>
              <a:rPr lang="en-US" sz="2800" i="1" dirty="0" err="1" smtClean="0">
                <a:latin typeface="Times New Roman"/>
                <a:cs typeface="Times New Roman"/>
              </a:rPr>
              <a:t>E</a:t>
            </a:r>
            <a:r>
              <a:rPr lang="en-US" sz="2800" i="1" baseline="-25000" dirty="0" err="1" smtClean="0">
                <a:latin typeface="Times New Roman"/>
                <a:cs typeface="Times New Roman"/>
              </a:rPr>
              <a:t>K,sn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GRB-SNe powered in the jet-star </a:t>
            </a:r>
            <a:r>
              <a:rPr lang="en-US" sz="2000" dirty="0" smtClean="0">
                <a:latin typeface="Times New Roman"/>
                <a:cs typeface="Times New Roman"/>
              </a:rPr>
              <a:t>interaction (Zhang</a:t>
            </a:r>
            <a:r>
              <a:rPr lang="en-US" sz="2000" dirty="0">
                <a:latin typeface="Times New Roman"/>
                <a:cs typeface="Times New Roman"/>
              </a:rPr>
              <a:t>, Woosley, MacFadyen 2003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44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latin typeface="Times New Roman"/>
                <a:cs typeface="Times New Roman"/>
              </a:rPr>
              <a:t>Data/Observations </a:t>
            </a:r>
            <a:r>
              <a:rPr lang="ja-JP" altLang="en-US" sz="3600" i="1" dirty="0" smtClean="0">
                <a:latin typeface="Times New Roman"/>
                <a:cs typeface="Times New Roman"/>
              </a:rPr>
              <a:t>→ </a:t>
            </a:r>
            <a:r>
              <a:rPr lang="en-US" sz="3600" i="1" dirty="0" smtClean="0">
                <a:latin typeface="Times New Roman"/>
                <a:cs typeface="Times New Roman"/>
              </a:rPr>
              <a:t>Mechanism </a:t>
            </a:r>
            <a:r>
              <a:rPr lang="ja-JP" altLang="en-US" sz="3600" i="1" dirty="0" smtClean="0">
                <a:latin typeface="Times New Roman"/>
                <a:cs typeface="Times New Roman"/>
              </a:rPr>
              <a:t>→ </a:t>
            </a:r>
            <a:r>
              <a:rPr lang="en-US" i="1" dirty="0" smtClean="0">
                <a:latin typeface="Times New Roman"/>
                <a:cs typeface="Times New Roman"/>
              </a:rPr>
              <a:t>Origin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462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age result for 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94483"/>
            <a:ext cx="3742730" cy="37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Hydrodynamic Spreading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1032" name="Picture 8" descr="mage result for c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48723" y="2393944"/>
            <a:ext cx="1562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47838" y="236427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432FF"/>
                </a:solidFill>
                <a:latin typeface="Times New Roman"/>
                <a:cs typeface="Times New Roman"/>
              </a:rPr>
              <a:t>1/</a:t>
            </a:r>
            <a:r>
              <a:rPr lang="en-US" b="1" dirty="0" err="1" smtClean="0">
                <a:solidFill>
                  <a:srgbClr val="0432FF"/>
                </a:solidFill>
                <a:latin typeface="Times New Roman"/>
                <a:cs typeface="Times New Roman"/>
              </a:rPr>
              <a:t>Γ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5737" y="416999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E, </a:t>
            </a:r>
            <a:r>
              <a:rPr lang="en-US" dirty="0" err="1" smtClean="0">
                <a:latin typeface="Times New Roman"/>
                <a:cs typeface="Times New Roman"/>
              </a:rPr>
              <a:t>Γ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715173" y="2717101"/>
            <a:ext cx="795650" cy="0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8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I) Rates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1304391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Deriving the probability of observation</a:t>
            </a:r>
            <a:endParaRPr lang="en-US" i="1" dirty="0">
              <a:latin typeface="Times New Roman"/>
              <a:cs typeface="Times New Roman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-228601" y="3170755"/>
            <a:ext cx="3665767" cy="4421119"/>
            <a:chOff x="4022725" y="1266699"/>
            <a:chExt cx="5308643" cy="6566027"/>
          </a:xfrm>
        </p:grpSpPr>
        <p:cxnSp>
          <p:nvCxnSpPr>
            <p:cNvPr id="40" name="Straight Arrow Connector 39"/>
            <p:cNvCxnSpPr/>
            <p:nvPr/>
          </p:nvCxnSpPr>
          <p:spPr>
            <a:xfrm flipH="1" flipV="1">
              <a:off x="6017154" y="2044359"/>
              <a:ext cx="28048" cy="40818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045200" y="6126163"/>
              <a:ext cx="27813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/>
            <p:cNvSpPr/>
            <p:nvPr/>
          </p:nvSpPr>
          <p:spPr>
            <a:xfrm>
              <a:off x="4022725" y="4352926"/>
              <a:ext cx="4019550" cy="347980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>
              <a:off x="5467350" y="5596731"/>
              <a:ext cx="1155700" cy="1058863"/>
            </a:xfrm>
            <a:prstGeom prst="arc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6223000" y="4445000"/>
              <a:ext cx="400050" cy="11517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rc 44"/>
            <p:cNvSpPr/>
            <p:nvPr/>
          </p:nvSpPr>
          <p:spPr>
            <a:xfrm>
              <a:off x="5588000" y="4660900"/>
              <a:ext cx="914400" cy="26670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xplosion 1 45"/>
            <p:cNvSpPr/>
            <p:nvPr/>
          </p:nvSpPr>
          <p:spPr>
            <a:xfrm>
              <a:off x="5880100" y="5715000"/>
              <a:ext cx="622300" cy="508000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Notched Right Arrow 46"/>
            <p:cNvSpPr/>
            <p:nvPr/>
          </p:nvSpPr>
          <p:spPr>
            <a:xfrm rot="16902327">
              <a:off x="5936169" y="4916699"/>
              <a:ext cx="577850" cy="307969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Notched Right Arrow 47"/>
            <p:cNvSpPr/>
            <p:nvPr/>
          </p:nvSpPr>
          <p:spPr>
            <a:xfrm rot="16976710">
              <a:off x="5934967" y="3221671"/>
              <a:ext cx="1086774" cy="575668"/>
            </a:xfrm>
            <a:prstGeom prst="notchedRightArrow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623050" y="3149600"/>
              <a:ext cx="615950" cy="1203326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524386" y="5439755"/>
              <a:ext cx="1422824" cy="95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/>
                  <a:cs typeface="Times New Roman"/>
                </a:rPr>
                <a:t>Central Engine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sp>
          <p:nvSpPr>
            <p:cNvPr id="52" name="Moon 51"/>
            <p:cNvSpPr/>
            <p:nvPr/>
          </p:nvSpPr>
          <p:spPr>
            <a:xfrm rot="6640990">
              <a:off x="6596079" y="1930921"/>
              <a:ext cx="269568" cy="1427108"/>
            </a:xfrm>
            <a:prstGeom prst="moon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Down Arrow 52"/>
            <p:cNvSpPr/>
            <p:nvPr/>
          </p:nvSpPr>
          <p:spPr>
            <a:xfrm rot="808657">
              <a:off x="6785214" y="1704068"/>
              <a:ext cx="231269" cy="680579"/>
            </a:xfrm>
            <a:prstGeom prst="down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238998" y="2489181"/>
              <a:ext cx="2092370" cy="137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Energy integration overtime</a:t>
              </a:r>
              <a:endParaRPr lang="en-US" i="1" dirty="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00848" y="4060652"/>
              <a:ext cx="2282853" cy="54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3366FF"/>
                  </a:solidFill>
                  <a:latin typeface="Times New Roman"/>
                  <a:cs typeface="Times New Roman"/>
                </a:rPr>
                <a:t>Relativistic jet</a:t>
              </a:r>
              <a:endParaRPr lang="en-US" i="1" dirty="0">
                <a:solidFill>
                  <a:srgbClr val="3366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6" name="Smiley Face 55"/>
            <p:cNvSpPr/>
            <p:nvPr/>
          </p:nvSpPr>
          <p:spPr>
            <a:xfrm>
              <a:off x="6836112" y="1266699"/>
              <a:ext cx="444500" cy="419101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-14114" y="3762824"/>
            <a:ext cx="1114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Radius</a:t>
            </a:r>
            <a:endParaRPr lang="en-US" sz="2400" i="1" baseline="-25000" dirty="0">
              <a:latin typeface="Times New Roman"/>
              <a:cs typeface="Times New Roman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992326" y="6396335"/>
            <a:ext cx="1174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Angle </a:t>
            </a:r>
            <a:r>
              <a:rPr lang="en-US" sz="2400" dirty="0" err="1">
                <a:latin typeface="Times New Roman"/>
                <a:cs typeface="Times New Roman"/>
              </a:rPr>
              <a:t>θ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6875302" y="3651658"/>
            <a:ext cx="20374" cy="2801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895675" y="6452920"/>
            <a:ext cx="19205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759134" y="3429000"/>
            <a:ext cx="114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err="1" smtClean="0">
                <a:latin typeface="Times New Roman"/>
                <a:cs typeface="Times New Roman"/>
              </a:rPr>
              <a:t>E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iso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i="1" baseline="-25000" dirty="0">
              <a:latin typeface="Times New Roman"/>
              <a:cs typeface="Times New Roman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096818" y="6387653"/>
            <a:ext cx="155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Probability 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cxnSp>
        <p:nvCxnSpPr>
          <p:cNvPr id="83" name="Curved Connector 82"/>
          <p:cNvCxnSpPr/>
          <p:nvPr/>
        </p:nvCxnSpPr>
        <p:spPr>
          <a:xfrm rot="16200000" flipH="1">
            <a:off x="6330091" y="4388310"/>
            <a:ext cx="2630196" cy="1499023"/>
          </a:xfrm>
          <a:prstGeom prst="curvedConnector3">
            <a:avLst>
              <a:gd name="adj1" fmla="val 89111"/>
            </a:avLst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180694" y="3452949"/>
            <a:ext cx="3261331" cy="3438934"/>
            <a:chOff x="3180694" y="3452949"/>
            <a:chExt cx="3261331" cy="3438934"/>
          </a:xfrm>
        </p:grpSpPr>
        <p:cxnSp>
          <p:nvCxnSpPr>
            <p:cNvPr id="64" name="Straight Arrow Connector 63"/>
            <p:cNvCxnSpPr/>
            <p:nvPr/>
          </p:nvCxnSpPr>
          <p:spPr>
            <a:xfrm flipH="1" flipV="1">
              <a:off x="4271800" y="3651658"/>
              <a:ext cx="20376" cy="28158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4292175" y="6467531"/>
              <a:ext cx="192056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3180694" y="3452949"/>
              <a:ext cx="10542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i="1" dirty="0" err="1" smtClean="0">
                  <a:latin typeface="Times New Roman"/>
                  <a:cs typeface="Times New Roman"/>
                </a:rPr>
                <a:t>E</a:t>
              </a:r>
              <a:r>
                <a:rPr lang="en-US" sz="2400" i="1" baseline="-25000" dirty="0" err="1" smtClean="0">
                  <a:latin typeface="Times New Roman"/>
                  <a:cs typeface="Times New Roman"/>
                </a:rPr>
                <a:t>iso</a:t>
              </a:r>
              <a:r>
                <a:rPr lang="en-US" sz="2400" dirty="0" smtClean="0">
                  <a:latin typeface="Times New Roman"/>
                  <a:cs typeface="Times New Roman"/>
                </a:rPr>
                <a:t>(</a:t>
              </a:r>
              <a:r>
                <a:rPr lang="en-US" sz="2400" dirty="0" err="1">
                  <a:latin typeface="Times New Roman"/>
                  <a:cs typeface="Times New Roman"/>
                </a:rPr>
                <a:t>θ</a:t>
              </a:r>
              <a:r>
                <a:rPr lang="en-US" sz="2400" dirty="0" smtClean="0">
                  <a:latin typeface="Times New Roman"/>
                  <a:cs typeface="Times New Roman"/>
                </a:rPr>
                <a:t>)</a:t>
              </a:r>
              <a:endParaRPr lang="en-US" sz="240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32326" y="6430218"/>
              <a:ext cx="11740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atin typeface="Times New Roman"/>
                  <a:cs typeface="Times New Roman"/>
                </a:rPr>
                <a:t>Angle </a:t>
              </a:r>
              <a:r>
                <a:rPr lang="en-US" sz="2400" dirty="0" err="1">
                  <a:latin typeface="Times New Roman"/>
                  <a:cs typeface="Times New Roman"/>
                </a:rPr>
                <a:t>θ</a:t>
              </a:r>
              <a:endParaRPr lang="en-US" sz="2400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79" name="Curved Connector 78"/>
            <p:cNvCxnSpPr/>
            <p:nvPr/>
          </p:nvCxnSpPr>
          <p:spPr>
            <a:xfrm>
              <a:off x="4309533" y="5052014"/>
              <a:ext cx="1511687" cy="1415521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4271800" y="4310147"/>
              <a:ext cx="21702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Estimation of the prompt emission energy</a:t>
              </a:r>
            </a:p>
            <a:p>
              <a:pPr algn="ctr"/>
              <a:r>
                <a:rPr lang="en-US" i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“</a:t>
              </a:r>
              <a:r>
                <a:rPr lang="en-US" i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E</a:t>
              </a:r>
              <a:r>
                <a:rPr lang="en-US" i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iso</a:t>
              </a:r>
              <a:r>
                <a:rPr lang="en-US" i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”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89638" y="2205046"/>
            <a:ext cx="856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Hydro </a:t>
            </a:r>
            <a:r>
              <a:rPr lang="ja-JP" altLang="en-US" sz="2400" i="1" dirty="0" smtClean="0">
                <a:latin typeface="Times New Roman"/>
                <a:cs typeface="Times New Roman"/>
              </a:rPr>
              <a:t>→</a:t>
            </a:r>
            <a:r>
              <a:rPr lang="en-US" sz="2400" i="1" dirty="0" smtClean="0">
                <a:latin typeface="Times New Roman"/>
                <a:cs typeface="Times New Roman"/>
              </a:rPr>
              <a:t> Angular distribution</a:t>
            </a:r>
            <a:r>
              <a:rPr lang="en-US" sz="1600" i="1" dirty="0" smtClean="0">
                <a:latin typeface="Times New Roman"/>
                <a:cs typeface="Times New Roman"/>
              </a:rPr>
              <a:t> (assumptions)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ja-JP" altLang="en-US" sz="2400" i="1" dirty="0" smtClean="0">
                <a:latin typeface="Times New Roman"/>
                <a:cs typeface="Times New Roman"/>
              </a:rPr>
              <a:t>→</a:t>
            </a:r>
            <a:r>
              <a:rPr lang="en-US" sz="2400" i="1" dirty="0" smtClean="0">
                <a:latin typeface="Times New Roman"/>
                <a:cs typeface="Times New Roman"/>
              </a:rPr>
              <a:t> P(</a:t>
            </a:r>
            <a:r>
              <a:rPr lang="en-US" sz="2400" i="1" dirty="0" err="1" smtClean="0">
                <a:latin typeface="Times New Roman"/>
                <a:cs typeface="Times New Roman"/>
              </a:rPr>
              <a:t>E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iso</a:t>
            </a:r>
            <a:r>
              <a:rPr lang="en-US" sz="2400" i="1" dirty="0" smtClean="0">
                <a:latin typeface="Times New Roman"/>
                <a:cs typeface="Times New Roman"/>
              </a:rPr>
              <a:t>)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105" name="Down Arrow 104"/>
          <p:cNvSpPr/>
          <p:nvPr/>
        </p:nvSpPr>
        <p:spPr>
          <a:xfrm>
            <a:off x="1192310" y="3429351"/>
            <a:ext cx="159698" cy="458256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Smiley Face 105"/>
          <p:cNvSpPr/>
          <p:nvPr/>
        </p:nvSpPr>
        <p:spPr>
          <a:xfrm>
            <a:off x="1128845" y="3082788"/>
            <a:ext cx="306940" cy="28219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Down Arrow 106"/>
          <p:cNvSpPr/>
          <p:nvPr/>
        </p:nvSpPr>
        <p:spPr>
          <a:xfrm rot="1757629">
            <a:off x="2143589" y="3670780"/>
            <a:ext cx="159698" cy="458256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Smiley Face 107"/>
          <p:cNvSpPr/>
          <p:nvPr/>
        </p:nvSpPr>
        <p:spPr>
          <a:xfrm>
            <a:off x="2295447" y="3363279"/>
            <a:ext cx="306940" cy="28219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221127" y="5578641"/>
            <a:ext cx="1239305" cy="399583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P(ll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GRB)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36753" y="4517112"/>
            <a:ext cx="1046296" cy="400110"/>
          </a:xfrm>
          <a:prstGeom prst="rect">
            <a:avLst/>
          </a:prstGeom>
          <a:solidFill>
            <a:schemeClr val="bg1"/>
          </a:solidFill>
          <a:ln w="508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P(GRB)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895677" y="5382088"/>
            <a:ext cx="1920566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895675" y="5185101"/>
            <a:ext cx="1920566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6024536" y="5731647"/>
            <a:ext cx="1190042" cy="3693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47-49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erg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7" name="TextBox 66"/>
          <p:cNvSpPr txBox="1"/>
          <p:nvPr/>
        </p:nvSpPr>
        <p:spPr>
          <a:xfrm rot="16200000">
            <a:off x="6033853" y="4405414"/>
            <a:ext cx="1190042" cy="369332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</a:t>
            </a:r>
            <a:r>
              <a:rPr lang="en-US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52-54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erg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78375" y="5456181"/>
            <a:ext cx="1274246" cy="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751645" y="5084561"/>
            <a:ext cx="370216" cy="0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3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latin typeface="Times New Roman"/>
                <a:cs typeface="Times New Roman"/>
              </a:rPr>
              <a:t>Collapsar Model For LGRBs </a:t>
            </a:r>
            <a:endParaRPr lang="en-US" sz="4800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6536" y="1863997"/>
            <a:ext cx="4406900" cy="3721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Theory: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The energy output: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10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52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ergs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Can produce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relativistic jets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l-GR" sz="2000" dirty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fr-FR" sz="2000" dirty="0">
                <a:solidFill>
                  <a:srgbClr val="FF0000"/>
                </a:solidFill>
                <a:latin typeface="Times New Roman"/>
                <a:cs typeface="Times New Roman"/>
              </a:rPr>
              <a:t>&gt;</a:t>
            </a:r>
            <a:r>
              <a:rPr lang="fr-FR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100)</a:t>
            </a:r>
            <a:endParaRPr lang="en-US" sz="2000" b="1" i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000" b="1" i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Observation: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Found in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high SFR/low Z </a:t>
            </a:r>
            <a:r>
              <a:rPr lang="en-US" sz="2000" dirty="0" smtClean="0">
                <a:latin typeface="Times New Roman"/>
                <a:cs typeface="Times New Roman"/>
              </a:rPr>
              <a:t>environment (Savaglio et al., 09)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GRB-SN connections</a:t>
            </a:r>
            <a:r>
              <a:rPr lang="en-US" sz="2000" dirty="0" smtClean="0">
                <a:latin typeface="Times New Roman"/>
                <a:cs typeface="Times New Roman"/>
              </a:rPr>
              <a:t>: SN1998bw, 2003lw…</a:t>
            </a:r>
            <a:endParaRPr lang="en-US" sz="1600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678" y="1845594"/>
            <a:ext cx="7016814" cy="4442097"/>
          </a:xfrm>
          <a:prstGeom prst="flowChartAlternateProcess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8264" y="6381328"/>
            <a:ext cx="201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Credit: T. Totani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654" y="814458"/>
            <a:ext cx="8842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i="1" dirty="0" smtClean="0">
                <a:latin typeface="Times New Roman"/>
                <a:cs typeface="Times New Roman"/>
              </a:rPr>
              <a:t>Woosley 1993; MacFadyen </a:t>
            </a:r>
            <a:r>
              <a:rPr lang="da-DK" sz="2000" i="1" dirty="0">
                <a:latin typeface="Times New Roman"/>
                <a:cs typeface="Times New Roman"/>
              </a:rPr>
              <a:t>et al., 1999 &amp; Woosley et al., </a:t>
            </a:r>
            <a:r>
              <a:rPr lang="da-DK" sz="2000" i="1" dirty="0" smtClean="0">
                <a:latin typeface="Times New Roman"/>
                <a:cs typeface="Times New Roman"/>
              </a:rPr>
              <a:t>2006</a:t>
            </a:r>
            <a:endParaRPr lang="en-US" sz="20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55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Angular distribution &amp; Probabilities</a:t>
            </a:r>
            <a:endParaRPr lang="en-US" i="1" dirty="0">
              <a:latin typeface="Times New Roman"/>
              <a:cs typeface="Times New Roman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7184" y="2636912"/>
            <a:ext cx="8469312" cy="3075784"/>
            <a:chOff x="-256508" y="3501008"/>
            <a:chExt cx="8469312" cy="3075784"/>
          </a:xfrm>
        </p:grpSpPr>
        <p:grpSp>
          <p:nvGrpSpPr>
            <p:cNvPr id="8" name="Group 7"/>
            <p:cNvGrpSpPr/>
            <p:nvPr/>
          </p:nvGrpSpPr>
          <p:grpSpPr>
            <a:xfrm>
              <a:off x="4193780" y="4049407"/>
              <a:ext cx="4019024" cy="2527385"/>
              <a:chOff x="4193780" y="4049407"/>
              <a:chExt cx="4019024" cy="2527385"/>
            </a:xfrm>
          </p:grpSpPr>
          <p:pic>
            <p:nvPicPr>
              <p:cNvPr id="20" name="Picture 19" descr="Macintosh HD:Users:hamidhamidani:Desktop:paper draft:to be used:pl-pb-4pl.eps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780" y="4049407"/>
                <a:ext cx="4019024" cy="252738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>
                <a:off x="5148000" y="5085184"/>
                <a:ext cx="2722880" cy="0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/>
              <p:cNvGrpSpPr/>
              <p:nvPr/>
            </p:nvGrpSpPr>
            <p:grpSpPr>
              <a:xfrm>
                <a:off x="5130800" y="4815584"/>
                <a:ext cx="2722880" cy="1514096"/>
                <a:chOff x="5130800" y="4663184"/>
                <a:chExt cx="2722880" cy="1514096"/>
              </a:xfrm>
            </p:grpSpPr>
            <p:sp>
              <p:nvSpPr>
                <p:cNvPr id="23" name="Frame 22"/>
                <p:cNvSpPr/>
                <p:nvPr/>
              </p:nvSpPr>
              <p:spPr>
                <a:xfrm>
                  <a:off x="5130800" y="5229748"/>
                  <a:ext cx="2722880" cy="947532"/>
                </a:xfrm>
                <a:prstGeom prst="frame">
                  <a:avLst>
                    <a:gd name="adj1" fmla="val 3035"/>
                  </a:avLst>
                </a:prstGeom>
                <a:solidFill>
                  <a:schemeClr val="accent1"/>
                </a:solidFill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845574" y="4663184"/>
                  <a:ext cx="1390722" cy="400110"/>
                </a:xfrm>
                <a:prstGeom prst="rect">
                  <a:avLst/>
                </a:prstGeom>
                <a:solidFill>
                  <a:schemeClr val="bg1"/>
                </a:solidFill>
                <a:ln w="50800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i="1" dirty="0" smtClean="0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P</a:t>
                  </a:r>
                  <a:r>
                    <a:rPr lang="en-US" sz="2000" dirty="0" smtClean="0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(</a:t>
                  </a:r>
                  <a:r>
                    <a:rPr lang="en-US" sz="2000" i="1" dirty="0" smtClean="0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ll</a:t>
                  </a:r>
                  <a:r>
                    <a:rPr lang="en-US" sz="2000" dirty="0" smtClean="0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GRBs)</a:t>
                  </a:r>
                  <a:endParaRPr lang="en-US" sz="2000" dirty="0">
                    <a:solidFill>
                      <a:srgbClr val="0000FF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4479027" y="3501008"/>
              <a:ext cx="1234969" cy="1104747"/>
              <a:chOff x="4479027" y="3501008"/>
              <a:chExt cx="1234969" cy="110474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493229" y="3501008"/>
                <a:ext cx="1220767" cy="1104747"/>
                <a:chOff x="4820117" y="3447104"/>
                <a:chExt cx="1220767" cy="1104747"/>
              </a:xfrm>
            </p:grpSpPr>
            <p:sp>
              <p:nvSpPr>
                <p:cNvPr id="18" name="Frame 17"/>
                <p:cNvSpPr/>
                <p:nvPr/>
              </p:nvSpPr>
              <p:spPr>
                <a:xfrm>
                  <a:off x="4866638" y="4049407"/>
                  <a:ext cx="111759" cy="502444"/>
                </a:xfrm>
                <a:prstGeom prst="frame">
                  <a:avLst>
                    <a:gd name="adj1" fmla="val 13797"/>
                  </a:avLst>
                </a:prstGeom>
                <a:solidFill>
                  <a:srgbClr val="FF0000"/>
                </a:solidFill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820117" y="3447104"/>
                  <a:ext cx="1220767" cy="399583"/>
                </a:xfrm>
                <a:prstGeom prst="rect">
                  <a:avLst/>
                </a:prstGeom>
                <a:noFill/>
                <a:ln w="508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i="1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P</a:t>
                  </a:r>
                  <a:r>
                    <a:rPr lang="en-US" sz="2000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(GRBs)</a:t>
                  </a:r>
                  <a:endPara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4479027" y="4014185"/>
                <a:ext cx="225704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-256508" y="4049407"/>
              <a:ext cx="3860800" cy="2509764"/>
              <a:chOff x="-256508" y="4049407"/>
              <a:chExt cx="3860800" cy="2509764"/>
            </a:xfrm>
          </p:grpSpPr>
          <p:pic>
            <p:nvPicPr>
              <p:cNvPr id="11" name="Picture 10" descr="Macintosh HD:Users:hamidhamidani:Desktop:paper draft:to be used:pl-fr-4pl.eps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6508" y="4049407"/>
                <a:ext cx="3860800" cy="25097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969197" y="586922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B</a:t>
                </a:r>
                <a:endParaRPr lang="en-US" b="1" i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36140" y="5861529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00FF00"/>
                    </a:solidFill>
                    <a:latin typeface="Times New Roman"/>
                    <a:cs typeface="Times New Roman"/>
                  </a:rPr>
                  <a:t>S</a:t>
                </a:r>
                <a:endParaRPr lang="en-US" b="1" i="1" dirty="0">
                  <a:solidFill>
                    <a:srgbClr val="00FF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76100" y="5789729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I</a:t>
                </a:r>
                <a:endParaRPr lang="en-US" b="1" i="1" dirty="0">
                  <a:solidFill>
                    <a:srgbClr val="0000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36040" y="586922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FF00FF"/>
                    </a:solidFill>
                    <a:latin typeface="Times New Roman"/>
                    <a:cs typeface="Times New Roman"/>
                  </a:rPr>
                  <a:t>L</a:t>
                </a:r>
                <a:endParaRPr lang="en-US" b="1" i="1" dirty="0">
                  <a:solidFill>
                    <a:srgbClr val="FF00FF"/>
                  </a:solidFill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6669266" y="5710464"/>
            <a:ext cx="800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>
                <a:latin typeface="Times New Roman"/>
                <a:cs typeface="Times New Roman"/>
              </a:rPr>
              <a:t>P(</a:t>
            </a:r>
            <a:r>
              <a:rPr lang="en-US" i="1" dirty="0" err="1" smtClean="0">
                <a:latin typeface="Times New Roman"/>
                <a:cs typeface="Times New Roman"/>
              </a:rPr>
              <a:t>E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iso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64435" y="335193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 smtClean="0">
                <a:latin typeface="Times New Roman"/>
                <a:cs typeface="Times New Roman"/>
              </a:rPr>
              <a:t>E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iso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2857" y="5695075"/>
            <a:ext cx="1493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θ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29375" y="3351938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 smtClean="0">
                <a:latin typeface="Times New Roman"/>
                <a:cs typeface="Times New Roman"/>
              </a:rPr>
              <a:t>E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iso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 err="1">
                <a:latin typeface="Times New Roman"/>
                <a:cs typeface="Times New Roman"/>
              </a:rPr>
              <a:t>θ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2196473" y="3797571"/>
            <a:ext cx="1813177" cy="853525"/>
          </a:xfrm>
          <a:prstGeom prst="leftArrow">
            <a:avLst/>
          </a:prstGeom>
          <a:gradFill flip="none" rotWithShape="1">
            <a:gsLst>
              <a:gs pos="32000">
                <a:srgbClr val="0432FF"/>
              </a:gs>
              <a:gs pos="68000">
                <a:srgbClr val="FFC000"/>
              </a:gs>
              <a:gs pos="6000">
                <a:srgbClr val="FF00FF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inj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/T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endParaRPr lang="en-US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The rates’ ratio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2064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latin typeface="Times New Roman"/>
                <a:cs typeface="Times New Roman"/>
              </a:rPr>
              <a:t>Failed jets (alone) result ~ 100 </a:t>
            </a:r>
            <a:r>
              <a:rPr lang="en-US" sz="2800" i="1" dirty="0" smtClean="0">
                <a:latin typeface="Times New Roman"/>
                <a:cs typeface="Times New Roman"/>
              </a:rPr>
              <a:t>ll</a:t>
            </a:r>
            <a:r>
              <a:rPr lang="en-US" sz="2800" dirty="0" smtClean="0">
                <a:latin typeface="Times New Roman"/>
                <a:cs typeface="Times New Roman"/>
              </a:rPr>
              <a:t>GRBs per one LGRB 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800" dirty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Remember: LGRBs ~1Gpc/</a:t>
            </a:r>
            <a:r>
              <a:rPr lang="en-US" sz="2000" dirty="0" err="1" smtClean="0">
                <a:latin typeface="Times New Roman"/>
                <a:cs typeface="Times New Roman"/>
              </a:rPr>
              <a:t>yr</a:t>
            </a:r>
            <a:r>
              <a:rPr lang="en-US" sz="2000" dirty="0" smtClean="0">
                <a:latin typeface="Times New Roman"/>
                <a:cs typeface="Times New Roman"/>
              </a:rPr>
              <a:t>; </a:t>
            </a:r>
            <a:r>
              <a:rPr lang="en-US" sz="2000" i="1" dirty="0" smtClean="0">
                <a:latin typeface="Times New Roman"/>
                <a:cs typeface="Times New Roman"/>
              </a:rPr>
              <a:t>ll</a:t>
            </a:r>
            <a:r>
              <a:rPr lang="en-US" sz="2000" dirty="0" smtClean="0">
                <a:latin typeface="Times New Roman"/>
                <a:cs typeface="Times New Roman"/>
              </a:rPr>
              <a:t>GRBs~100Gpc/</a:t>
            </a:r>
            <a:r>
              <a:rPr lang="en-US" sz="2000" dirty="0" err="1" smtClean="0">
                <a:latin typeface="Times New Roman"/>
                <a:cs typeface="Times New Roman"/>
              </a:rPr>
              <a:t>yr</a:t>
            </a:r>
            <a:endParaRPr lang="en-US" sz="2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8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rate-2v3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42" y="2081944"/>
            <a:ext cx="4208824" cy="3302000"/>
          </a:xfrm>
          <a:prstGeom prst="rect">
            <a:avLst/>
          </a:prstGeom>
        </p:spPr>
      </p:pic>
      <p:pic>
        <p:nvPicPr>
          <p:cNvPr id="11" name="Picture 10" descr="rates as tinj over t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04" y="1698496"/>
            <a:ext cx="4536504" cy="3552263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239056" y="2943280"/>
            <a:ext cx="4527856" cy="3545491"/>
            <a:chOff x="4616144" y="3183105"/>
            <a:chExt cx="4527856" cy="3545491"/>
          </a:xfrm>
        </p:grpSpPr>
        <p:pic>
          <p:nvPicPr>
            <p:cNvPr id="15" name="Picture 14" descr="rates as tinj over tb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144" y="3183105"/>
              <a:ext cx="4527856" cy="3545491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5220072" y="3833130"/>
              <a:ext cx="3528392" cy="2447952"/>
              <a:chOff x="5220072" y="3833130"/>
              <a:chExt cx="3528392" cy="244795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156176" y="3833130"/>
                <a:ext cx="2592288" cy="2360092"/>
                <a:chOff x="6156176" y="3789040"/>
                <a:chExt cx="2592288" cy="2360092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6156176" y="3789040"/>
                  <a:ext cx="2592288" cy="1180046"/>
                </a:xfrm>
                <a:prstGeom prst="rect">
                  <a:avLst/>
                </a:prstGeom>
                <a:solidFill>
                  <a:srgbClr val="FF0000">
                    <a:alpha val="24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b="1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r>
                    <a:rPr lang="en-US" sz="1400" b="1" i="1" dirty="0" smtClean="0">
                      <a:solidFill>
                        <a:srgbClr val="800000"/>
                      </a:solidFill>
                      <a:latin typeface="Times New Roman"/>
                      <a:cs typeface="Times New Roman"/>
                    </a:rPr>
                    <a:t>llGRB estimated rates</a:t>
                  </a:r>
                  <a:endParaRPr lang="en-US" sz="1400" b="1" dirty="0" smtClean="0">
                    <a:solidFill>
                      <a:srgbClr val="80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i="1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dirty="0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5185110"/>
                  <a:ext cx="1944216" cy="964022"/>
                </a:xfrm>
                <a:prstGeom prst="rect">
                  <a:avLst/>
                </a:prstGeom>
                <a:solidFill>
                  <a:srgbClr val="3366FF">
                    <a:alpha val="24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b="1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b="1" i="1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b="1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b="1" i="1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b="1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b="1" i="1" dirty="0" smtClean="0">
                    <a:solidFill>
                      <a:srgbClr val="3366FF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r>
                    <a:rPr lang="en-US" sz="1400" b="1" i="1" dirty="0" smtClean="0">
                      <a:solidFill>
                        <a:srgbClr val="3366FF"/>
                      </a:solidFill>
                      <a:latin typeface="Times New Roman"/>
                      <a:cs typeface="Times New Roman"/>
                    </a:rPr>
                    <a:t>Successful </a:t>
                  </a:r>
                </a:p>
                <a:p>
                  <a:pPr algn="ctr"/>
                  <a:r>
                    <a:rPr lang="en-US" sz="1400" b="1" i="1" dirty="0" smtClean="0">
                      <a:solidFill>
                        <a:srgbClr val="3366FF"/>
                      </a:solidFill>
                      <a:latin typeface="Times New Roman"/>
                      <a:cs typeface="Times New Roman"/>
                    </a:rPr>
                    <a:t>(&lt;65 Cobb+06)</a:t>
                  </a:r>
                  <a:endParaRPr lang="en-US" sz="1400" b="1" dirty="0" smtClean="0">
                    <a:solidFill>
                      <a:srgbClr val="3366FF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i="1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i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6156176" y="5757862"/>
                <a:ext cx="6480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latin typeface="Times New Roman"/>
                    <a:cs typeface="Times New Roman"/>
                  </a:rPr>
                  <a:t>Failed</a:t>
                </a:r>
              </a:p>
              <a:p>
                <a:pPr algn="ctr"/>
                <a:r>
                  <a:rPr lang="en-US" sz="1400" dirty="0">
                    <a:latin typeface="Times New Roman"/>
                    <a:cs typeface="Times New Roman"/>
                  </a:rPr>
                  <a:t>&lt;1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49118" y="3833130"/>
                <a:ext cx="907058" cy="2361332"/>
              </a:xfrm>
              <a:prstGeom prst="rect">
                <a:avLst/>
              </a:prstGeom>
              <a:pattFill prst="dkDnDiag">
                <a:fgClr>
                  <a:schemeClr val="bg1">
                    <a:lumMod val="50000"/>
                  </a:schemeClr>
                </a:fgClr>
                <a:bgClr>
                  <a:prstClr val="white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 smtClean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sz="1400" b="1" i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sz="1400" b="1" i="1" dirty="0" smtClean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sz="1400" b="1" i="1" dirty="0" smtClean="0">
                  <a:solidFill>
                    <a:srgbClr val="3366FF"/>
                  </a:solidFill>
                  <a:latin typeface="Times New Roman"/>
                  <a:cs typeface="Times New Roman"/>
                </a:endParaRPr>
              </a:p>
              <a:p>
                <a:pPr algn="ctr"/>
                <a:r>
                  <a:rPr lang="en-US" sz="1400" b="1" i="1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No GRB</a:t>
                </a:r>
              </a:p>
              <a:p>
                <a:pPr algn="ctr"/>
                <a:r>
                  <a:rPr lang="en-US" sz="1400" b="1" i="1" dirty="0" err="1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Ib</a:t>
                </a:r>
                <a:r>
                  <a:rPr lang="en-US" sz="1400" b="1" i="1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/c SN?</a:t>
                </a:r>
                <a:endParaRPr lang="en-US" sz="1400" b="1" dirty="0" smtClean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i="1" dirty="0" smtClean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i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i="1" dirty="0" smtClean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20072" y="5517232"/>
                <a:ext cx="97906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latin typeface="Times New Roman"/>
                    <a:cs typeface="Times New Roman"/>
                  </a:rPr>
                  <a:t>Non-relativistic</a:t>
                </a:r>
              </a:p>
              <a:p>
                <a:pPr algn="ctr"/>
                <a:r>
                  <a:rPr lang="en-US" sz="1400" dirty="0" smtClean="0">
                    <a:latin typeface="Times New Roman"/>
                    <a:cs typeface="Times New Roman"/>
                  </a:rPr>
                  <a:t>&lt;&lt;1</a:t>
                </a:r>
                <a:endParaRPr lang="en-US" sz="1400" dirty="0">
                  <a:latin typeface="Times New Roman"/>
                  <a:cs typeface="Times New Roman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9807988" y="2054692"/>
            <a:ext cx="4248472" cy="3076108"/>
            <a:chOff x="683568" y="3731668"/>
            <a:chExt cx="4248472" cy="3076108"/>
          </a:xfrm>
        </p:grpSpPr>
        <p:pic>
          <p:nvPicPr>
            <p:cNvPr id="29" name="Picture 28" descr="Eiso Pb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3731668"/>
              <a:ext cx="4248472" cy="307610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763688" y="4035480"/>
              <a:ext cx="2902611" cy="2232248"/>
              <a:chOff x="1331640" y="3933056"/>
              <a:chExt cx="2902611" cy="2232248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243386" y="3933056"/>
                <a:ext cx="0" cy="223224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298147" y="5159008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275360" y="4869160"/>
                <a:ext cx="0" cy="129614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331640" y="3933056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llGRBs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43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Allowed Collapsar duration distribution in the universe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143000"/>
            <a:ext cx="8699500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power law index ≥ 1 is needed to explain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ll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GRBs high rates…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Bromberg+12: simple extrapolation suggest p ~ 3-4</a:t>
            </a:r>
          </a:p>
          <a:p>
            <a:endParaRPr lang="en-US" sz="2800" dirty="0" smtClean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304345"/>
              </p:ext>
            </p:extLst>
          </p:nvPr>
        </p:nvGraphicFramePr>
        <p:xfrm>
          <a:off x="-1543066" y="2194811"/>
          <a:ext cx="1249838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4" name="Document" r:id="rId3" imgW="5753100" imgH="215900" progId="Word.Document.12">
                  <p:embed/>
                </p:oleObj>
              </mc:Choice>
              <mc:Fallback>
                <p:oleObj name="Document" r:id="rId3" imgW="5753100" imgH="215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43066" y="2194811"/>
                        <a:ext cx="12498388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018374"/>
              </p:ext>
            </p:extLst>
          </p:nvPr>
        </p:nvGraphicFramePr>
        <p:xfrm>
          <a:off x="-1404664" y="2829530"/>
          <a:ext cx="12498388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5" name="Document" r:id="rId5" imgW="5753100" imgH="228600" progId="Word.Document.12">
                  <p:embed/>
                </p:oleObj>
              </mc:Choice>
              <mc:Fallback>
                <p:oleObj name="Document" r:id="rId5" imgW="5753100" imgH="228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404664" y="2829530"/>
                        <a:ext cx="12498388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051720" y="3485989"/>
            <a:ext cx="4737099" cy="3456619"/>
            <a:chOff x="4443413" y="3465990"/>
            <a:chExt cx="4737099" cy="3456619"/>
          </a:xfrm>
        </p:grpSpPr>
        <p:grpSp>
          <p:nvGrpSpPr>
            <p:cNvPr id="14" name="Group 13"/>
            <p:cNvGrpSpPr/>
            <p:nvPr/>
          </p:nvGrpSpPr>
          <p:grpSpPr>
            <a:xfrm>
              <a:off x="4443413" y="3465990"/>
              <a:ext cx="4737099" cy="3456619"/>
              <a:chOff x="4443413" y="3465990"/>
              <a:chExt cx="4737099" cy="345661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443413" y="3465990"/>
                <a:ext cx="4737099" cy="3456619"/>
                <a:chOff x="4521201" y="3498850"/>
                <a:chExt cx="4419600" cy="313690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21201" y="3498850"/>
                  <a:ext cx="4419600" cy="3136900"/>
                </a:xfrm>
                <a:prstGeom prst="rect">
                  <a:avLst/>
                </a:prstGeom>
              </p:spPr>
            </p:pic>
            <p:cxnSp>
              <p:nvCxnSpPr>
                <p:cNvPr id="6" name="Straight Connector 5"/>
                <p:cNvCxnSpPr/>
                <p:nvPr/>
              </p:nvCxnSpPr>
              <p:spPr>
                <a:xfrm>
                  <a:off x="5308600" y="5308600"/>
                  <a:ext cx="33782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Rectangle 10"/>
              <p:cNvSpPr/>
              <p:nvPr/>
            </p:nvSpPr>
            <p:spPr>
              <a:xfrm>
                <a:off x="5249118" y="3833129"/>
                <a:ext cx="907058" cy="24041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 smtClean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sz="1400" b="1" i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sz="1400" b="1" i="1" dirty="0" smtClean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sz="1400" b="1" i="1" dirty="0" smtClean="0">
                  <a:solidFill>
                    <a:srgbClr val="3366FF"/>
                  </a:solidFill>
                  <a:latin typeface="Times New Roman"/>
                  <a:cs typeface="Times New Roman"/>
                </a:endParaRPr>
              </a:p>
              <a:p>
                <a:pPr algn="ctr"/>
                <a:r>
                  <a:rPr lang="en-US" sz="1600" b="1" i="1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Not enough llGRBs</a:t>
                </a:r>
                <a:endParaRPr lang="en-US" sz="1600" b="1" dirty="0" smtClean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i="1" dirty="0" smtClean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i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i="1" dirty="0" smtClean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endParaRPr lang="en-US" sz="1400" dirty="0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6228184" y="4062524"/>
                <a:ext cx="0" cy="19587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ight Arrow 4"/>
            <p:cNvSpPr/>
            <p:nvPr/>
          </p:nvSpPr>
          <p:spPr>
            <a:xfrm>
              <a:off x="7357976" y="4408382"/>
              <a:ext cx="1540146" cy="1267048"/>
            </a:xfrm>
            <a:prstGeom prst="rightArrow">
              <a:avLst>
                <a:gd name="adj1" fmla="val 50000"/>
                <a:gd name="adj2" fmla="val 42984"/>
              </a:avLst>
            </a:prstGeom>
            <a:noFill/>
            <a:ln w="635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Bromberg+12</a:t>
              </a:r>
              <a:r>
                <a:rPr lang="en-US" sz="1400" i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: </a:t>
              </a:r>
            </a:p>
            <a:p>
              <a:pPr algn="ctr"/>
              <a:r>
                <a:rPr lang="en-US" sz="1400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~3 – 4</a:t>
              </a:r>
              <a:endParaRPr lang="en-US" sz="1400" i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3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Two Contribution channels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8985"/>
            <a:ext cx="8686800" cy="5130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latin typeface="Times New Roman"/>
                <a:cs typeface="Times New Roman"/>
              </a:rPr>
              <a:t>ll</a:t>
            </a:r>
            <a:r>
              <a:rPr lang="en-US" sz="3600" dirty="0" smtClean="0">
                <a:latin typeface="Times New Roman"/>
                <a:cs typeface="Times New Roman"/>
              </a:rPr>
              <a:t>GRBs:</a:t>
            </a:r>
          </a:p>
          <a:p>
            <a:pPr>
              <a:buFont typeface="Wingdings" charset="2"/>
              <a:buChar char="è"/>
            </a:pPr>
            <a:r>
              <a:rPr lang="en-US" sz="28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Successful jet </a:t>
            </a:r>
            <a:r>
              <a:rPr lang="en-US" sz="2800" dirty="0" smtClean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(off-axis)	</a:t>
            </a:r>
            <a:r>
              <a:rPr lang="en-US" sz="2800" dirty="0" smtClean="0">
                <a:latin typeface="Times New Roman"/>
                <a:cs typeface="Times New Roman"/>
              </a:rPr>
              <a:t>					</a:t>
            </a:r>
            <a:r>
              <a:rPr lang="en-US" sz="2000" dirty="0">
                <a:latin typeface="Times New Roman"/>
                <a:cs typeface="Times New Roman"/>
              </a:rPr>
              <a:t>(low P )</a:t>
            </a:r>
            <a:endParaRPr lang="en-US" sz="2000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è"/>
            </a:pP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Failed jet 	</a:t>
            </a:r>
            <a:r>
              <a:rPr lang="en-US" sz="2800" dirty="0" smtClean="0">
                <a:latin typeface="Times New Roman"/>
                <a:cs typeface="Times New Roman"/>
              </a:rPr>
              <a:t>		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(off-axis)	</a:t>
            </a:r>
            <a:r>
              <a:rPr lang="en-US" sz="2800" dirty="0" smtClean="0">
                <a:latin typeface="Times New Roman"/>
                <a:cs typeface="Times New Roman"/>
              </a:rPr>
              <a:t>					</a:t>
            </a:r>
            <a:r>
              <a:rPr lang="en-US" sz="3600" dirty="0" smtClean="0">
                <a:latin typeface="Times New Roman"/>
                <a:cs typeface="Times New Roman"/>
              </a:rPr>
              <a:t>(high P)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432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/>
                <a:cs typeface="Times New Roman"/>
              </a:rPr>
              <a:t>LGRBs:</a:t>
            </a:r>
          </a:p>
          <a:p>
            <a:pPr>
              <a:buFont typeface="Wingdings" charset="2"/>
              <a:buChar char="è"/>
            </a:pPr>
            <a:r>
              <a:rPr lang="en-US" sz="2800" dirty="0">
                <a:solidFill>
                  <a:srgbClr val="0432FF"/>
                </a:solidFill>
                <a:latin typeface="Times New Roman"/>
                <a:cs typeface="Times New Roman"/>
              </a:rPr>
              <a:t>Successful jet </a:t>
            </a:r>
            <a:r>
              <a:rPr lang="en-US" sz="2800" dirty="0" smtClean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(on-axis) </a:t>
            </a:r>
            <a:r>
              <a:rPr lang="en-US" sz="2800" dirty="0" smtClean="0">
                <a:latin typeface="Times New Roman"/>
                <a:cs typeface="Times New Roman"/>
              </a:rPr>
              <a:t>					</a:t>
            </a:r>
            <a:r>
              <a:rPr lang="en-US" sz="3600" dirty="0" smtClean="0">
                <a:latin typeface="Times New Roman"/>
                <a:cs typeface="Times New Roman"/>
              </a:rPr>
              <a:t>(high P)</a:t>
            </a:r>
            <a:endParaRPr lang="en-US" sz="3600" dirty="0">
              <a:latin typeface="Times New Roman"/>
              <a:cs typeface="Times New Roman"/>
            </a:endParaRPr>
          </a:p>
          <a:p>
            <a:pPr>
              <a:buFont typeface="Wingdings" charset="2"/>
              <a:buChar char="è"/>
            </a:pP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Failed jet </a:t>
            </a:r>
            <a:r>
              <a:rPr lang="en-US" sz="2800" dirty="0" smtClean="0">
                <a:latin typeface="Times New Roman"/>
                <a:cs typeface="Times New Roman"/>
              </a:rPr>
              <a:t>			</a:t>
            </a:r>
            <a:r>
              <a:rPr lang="en-US" sz="28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(on-axis)	</a:t>
            </a:r>
            <a:r>
              <a:rPr lang="en-US" sz="2800" dirty="0" smtClean="0">
                <a:latin typeface="Times New Roman"/>
                <a:cs typeface="Times New Roman"/>
              </a:rPr>
              <a:t>					</a:t>
            </a:r>
            <a:r>
              <a:rPr lang="en-US" sz="2000" dirty="0" smtClean="0">
                <a:latin typeface="Times New Roman"/>
                <a:cs typeface="Times New Roman"/>
              </a:rPr>
              <a:t>(low P)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rate-2v3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42" y="2081944"/>
            <a:ext cx="4208824" cy="3302000"/>
          </a:xfrm>
          <a:prstGeom prst="rect">
            <a:avLst/>
          </a:prstGeom>
        </p:spPr>
      </p:pic>
      <p:pic>
        <p:nvPicPr>
          <p:cNvPr id="11" name="Picture 10" descr="rates as tinj over t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04" y="1698496"/>
            <a:ext cx="4536504" cy="355226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807988" y="2054692"/>
            <a:ext cx="4248472" cy="3076108"/>
            <a:chOff x="683568" y="3731668"/>
            <a:chExt cx="4248472" cy="3076108"/>
          </a:xfrm>
        </p:grpSpPr>
        <p:pic>
          <p:nvPicPr>
            <p:cNvPr id="29" name="Picture 28" descr="Eiso Pb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3731668"/>
              <a:ext cx="4248472" cy="307610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763688" y="4035480"/>
              <a:ext cx="2902611" cy="2232248"/>
              <a:chOff x="1331640" y="3933056"/>
              <a:chExt cx="2902611" cy="2232248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243386" y="3933056"/>
                <a:ext cx="0" cy="223224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298147" y="5159008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275360" y="4869160"/>
                <a:ext cx="0" cy="129614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331640" y="3933056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llGRBs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12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II)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smtClean="0">
                <a:latin typeface="Times New Roman"/>
                <a:cs typeface="Times New Roman"/>
              </a:rPr>
              <a:t>The SN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781" y="122238"/>
            <a:ext cx="8229600" cy="1020762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SN-GRB connection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9177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 less energetic the GRB, the higher the SN evidence is: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Biased with redshift?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GRB 060614 &amp; GRB 060505 are at low redshift, though SN-less GRBs…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Are the SNe fundamentally different? 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e.g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energy?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Macintosh HD:Users:hamidhamidani:Desktop:SN evidence-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81" y="3187701"/>
            <a:ext cx="4742816" cy="31622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840097" y="6487636"/>
            <a:ext cx="3954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Hjorth </a:t>
            </a:r>
            <a:r>
              <a:rPr lang="en-US" i="1" dirty="0">
                <a:latin typeface="Times New Roman"/>
                <a:cs typeface="Times New Roman"/>
              </a:rPr>
              <a:t>2011 &amp; 2013; Zhang et al., </a:t>
            </a:r>
            <a:r>
              <a:rPr lang="en-US" i="1" dirty="0" smtClean="0">
                <a:latin typeface="Times New Roman"/>
                <a:cs typeface="Times New Roman"/>
              </a:rPr>
              <a:t>2012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3060701"/>
            <a:ext cx="3390900" cy="31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SN vs. GRB energy reservoir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11" name="Picture 10" descr="SN-1v3.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8960"/>
            <a:ext cx="7957309" cy="374441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7800" y="1268760"/>
            <a:ext cx="8699500" cy="185544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SN reservoir (solid)</a:t>
            </a:r>
            <a:r>
              <a:rPr lang="en-US" sz="2400" dirty="0" smtClean="0">
                <a:latin typeface="Times New Roman"/>
                <a:cs typeface="Times New Roman"/>
              </a:rPr>
              <a:t>: Non-relativistic ejecta (&lt; 30 000 km/s) (Zhang+03)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GRB/jet reservoir: </a:t>
            </a:r>
            <a:r>
              <a:rPr lang="en-US" sz="2400" dirty="0" err="1" smtClean="0">
                <a:latin typeface="Times New Roman"/>
                <a:cs typeface="Times New Roman"/>
              </a:rPr>
              <a:t>Relativitc</a:t>
            </a:r>
            <a:r>
              <a:rPr lang="en-US" sz="2400" dirty="0" smtClean="0">
                <a:latin typeface="Times New Roman"/>
                <a:cs typeface="Times New Roman"/>
              </a:rPr>
              <a:t> outflow  (</a:t>
            </a:r>
            <a:r>
              <a:rPr lang="en-US" sz="2400" dirty="0" err="1" smtClean="0">
                <a:latin typeface="Times New Roman"/>
                <a:cs typeface="Times New Roman"/>
              </a:rPr>
              <a:t>Γ</a:t>
            </a:r>
            <a:r>
              <a:rPr lang="en-US" sz="2400" dirty="0" smtClean="0">
                <a:latin typeface="Times New Roman"/>
                <a:cs typeface="Times New Roman"/>
              </a:rPr>
              <a:t> &gt; 10) (Morsony+07)</a:t>
            </a:r>
          </a:p>
          <a:p>
            <a:r>
              <a:rPr lang="en-US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Cocoon energy (dashed)</a:t>
            </a:r>
            <a:r>
              <a:rPr lang="en-US" sz="2400" dirty="0" smtClean="0">
                <a:latin typeface="Times New Roman"/>
                <a:cs typeface="Times New Roman"/>
              </a:rPr>
              <a:t>: Energy wasted in the cocoon (Ramirez-Ruiz+02)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ll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GRB =&gt;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Energetic SN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GRB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=&gt;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Much less energetic SN (observationally SN-less LGRBs?)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018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39392" y="6488668"/>
            <a:ext cx="442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Ramirez-Ruiz et al., 2002 &amp; Zhang </a:t>
            </a:r>
            <a:r>
              <a:rPr lang="en-US" dirty="0"/>
              <a:t>et al., </a:t>
            </a:r>
            <a:r>
              <a:rPr lang="en-US" dirty="0" smtClean="0"/>
              <a:t>2003 </a:t>
            </a:r>
            <a:endParaRPr lang="en-US" dirty="0"/>
          </a:p>
        </p:txBody>
      </p:sp>
      <p:pic>
        <p:nvPicPr>
          <p:cNvPr id="10" name="Picture 9" descr="SN-1v3.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3505378"/>
            <a:ext cx="7124700" cy="3352621"/>
          </a:xfrm>
          <a:prstGeom prst="rect">
            <a:avLst/>
          </a:prstGeom>
        </p:spPr>
      </p:pic>
      <p:pic>
        <p:nvPicPr>
          <p:cNvPr id="11" name="Picture 10" descr="SN-2v3.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45644"/>
            <a:ext cx="7137400" cy="3367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191" y="333252"/>
            <a:ext cx="2081825" cy="3028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32656"/>
            <a:ext cx="1805825" cy="302811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112700" y="3962065"/>
            <a:ext cx="5514862" cy="2341922"/>
            <a:chOff x="5112700" y="3962065"/>
            <a:chExt cx="5514862" cy="2341922"/>
          </a:xfrm>
        </p:grpSpPr>
        <p:sp>
          <p:nvSpPr>
            <p:cNvPr id="13" name="Right Arrow 12"/>
            <p:cNvSpPr/>
            <p:nvPr/>
          </p:nvSpPr>
          <p:spPr>
            <a:xfrm rot="19097002">
              <a:off x="5635461" y="4496551"/>
              <a:ext cx="1285981" cy="494313"/>
            </a:xfrm>
            <a:prstGeom prst="rightArrow">
              <a:avLst/>
            </a:prstGeom>
            <a:noFill/>
            <a:ln w="635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 rot="2914742">
              <a:off x="4775659" y="5472632"/>
              <a:ext cx="1168396" cy="494313"/>
            </a:xfrm>
            <a:prstGeom prst="rightArrow">
              <a:avLst/>
            </a:prstGeom>
            <a:noFill/>
            <a:ln w="63500">
              <a:solidFill>
                <a:srgbClr val="0000FF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256706" y="3962065"/>
              <a:ext cx="1370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latin typeface="Times New Roman"/>
                  <a:cs typeface="Times New Roman"/>
                </a:rPr>
                <a:t>T</a:t>
              </a:r>
              <a:r>
                <a:rPr lang="en-US" sz="1600" b="1" i="1" baseline="-25000" dirty="0" smtClean="0">
                  <a:latin typeface="Times New Roman"/>
                  <a:cs typeface="Times New Roman"/>
                </a:rPr>
                <a:t>inj</a:t>
              </a:r>
              <a:r>
                <a:rPr lang="en-US" sz="1600" b="1" i="1" dirty="0" smtClean="0">
                  <a:latin typeface="Times New Roman"/>
                  <a:cs typeface="Times New Roman"/>
                </a:rPr>
                <a:t> ~ </a:t>
              </a:r>
              <a:r>
                <a:rPr lang="en-US" sz="1600" b="1" i="1" dirty="0" err="1" smtClean="0">
                  <a:latin typeface="Times New Roman"/>
                  <a:cs typeface="Times New Roman"/>
                </a:rPr>
                <a:t>T</a:t>
              </a:r>
              <a:r>
                <a:rPr lang="en-US" sz="1600" b="1" i="1" baseline="-25000" dirty="0" err="1" smtClean="0">
                  <a:latin typeface="Times New Roman"/>
                  <a:cs typeface="Times New Roman"/>
                </a:rPr>
                <a:t>breakout</a:t>
              </a:r>
              <a:endParaRPr lang="en-US" sz="1600" b="1" i="1" baseline="-25000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9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101"/>
          </a:xfrm>
        </p:spPr>
        <p:txBody>
          <a:bodyPr>
            <a:normAutofit fontScale="90000"/>
          </a:bodyPr>
          <a:lstStyle/>
          <a:p>
            <a:r>
              <a:rPr lang="en-US" i="1" baseline="30000" dirty="0" smtClean="0">
                <a:latin typeface="Times New Roman"/>
                <a:cs typeface="Times New Roman"/>
              </a:rPr>
              <a:t>56</a:t>
            </a:r>
            <a:r>
              <a:rPr lang="en-US" i="1" dirty="0" smtClean="0">
                <a:latin typeface="Times New Roman"/>
                <a:cs typeface="Times New Roman"/>
              </a:rPr>
              <a:t>Ni </a:t>
            </a:r>
            <a:r>
              <a:rPr lang="en-US" i="1" dirty="0" smtClean="0">
                <a:latin typeface="Times New Roman"/>
                <a:cs typeface="Times New Roman"/>
              </a:rPr>
              <a:t>synthesis (preliminary)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rate-2v3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42" y="2081944"/>
            <a:ext cx="4208824" cy="3302000"/>
          </a:xfrm>
          <a:prstGeom prst="rect">
            <a:avLst/>
          </a:prstGeom>
        </p:spPr>
      </p:pic>
      <p:pic>
        <p:nvPicPr>
          <p:cNvPr id="11" name="Picture 10" descr="rates as tinj over t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04" y="1698496"/>
            <a:ext cx="4536504" cy="355226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807988" y="2054692"/>
            <a:ext cx="4248472" cy="3076108"/>
            <a:chOff x="683568" y="3731668"/>
            <a:chExt cx="4248472" cy="3076108"/>
          </a:xfrm>
        </p:grpSpPr>
        <p:pic>
          <p:nvPicPr>
            <p:cNvPr id="29" name="Picture 28" descr="Eiso Pb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3731668"/>
              <a:ext cx="4248472" cy="307610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763688" y="4035480"/>
              <a:ext cx="2902611" cy="2232248"/>
              <a:chOff x="1331640" y="3933056"/>
              <a:chExt cx="2902611" cy="2232248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243386" y="3933056"/>
                <a:ext cx="0" cy="223224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298147" y="5159008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275360" y="4869160"/>
                <a:ext cx="0" cy="129614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331640" y="3933056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llGRBs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348" y="1484784"/>
            <a:ext cx="4801230" cy="41844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1463" y="1484784"/>
            <a:ext cx="4601179" cy="41844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3568" y="5837202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Times New Roman"/>
                <a:cs typeface="Times New Roman"/>
              </a:rPr>
              <a:t>Failed (T</a:t>
            </a:r>
            <a:r>
              <a:rPr lang="en-US" i="1" baseline="-25000" dirty="0" smtClean="0">
                <a:latin typeface="Times New Roman"/>
                <a:cs typeface="Times New Roman"/>
              </a:rPr>
              <a:t>inj </a:t>
            </a:r>
            <a:r>
              <a:rPr lang="en-US" sz="2000" i="1" dirty="0">
                <a:latin typeface="Times New Roman"/>
                <a:cs typeface="Times New Roman"/>
              </a:rPr>
              <a:t>/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</a:t>
            </a:r>
            <a:r>
              <a:rPr lang="en-US" i="1" baseline="-25000" dirty="0" err="1">
                <a:latin typeface="Times New Roman"/>
                <a:cs typeface="Times New Roman"/>
              </a:rPr>
              <a:t>breakout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~ 0.5)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t = 0.1s: </a:t>
            </a:r>
            <a:r>
              <a:rPr lang="en-US" sz="2400" i="1" dirty="0" err="1" smtClean="0">
                <a:latin typeface="Times New Roman"/>
                <a:cs typeface="Times New Roman"/>
              </a:rPr>
              <a:t>M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ni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~ 0.0416 </a:t>
            </a:r>
            <a:r>
              <a:rPr lang="en-US" sz="2400" i="1" dirty="0" err="1" smtClean="0">
                <a:latin typeface="Times New Roman"/>
                <a:cs typeface="Times New Roman"/>
              </a:rPr>
              <a:t>M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sun</a:t>
            </a:r>
            <a:endParaRPr lang="en-US" sz="2400" i="1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5364088" y="5837202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Times New Roman"/>
                <a:cs typeface="Times New Roman"/>
              </a:rPr>
              <a:t>Successful (T</a:t>
            </a:r>
            <a:r>
              <a:rPr lang="en-US" i="1" baseline="-25000" dirty="0" smtClean="0">
                <a:latin typeface="Times New Roman"/>
                <a:cs typeface="Times New Roman"/>
              </a:rPr>
              <a:t>inj </a:t>
            </a:r>
            <a:r>
              <a:rPr lang="en-US" sz="2000" i="1" dirty="0">
                <a:latin typeface="Times New Roman"/>
                <a:cs typeface="Times New Roman"/>
              </a:rPr>
              <a:t>/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T</a:t>
            </a:r>
            <a:r>
              <a:rPr lang="en-US" i="1" baseline="-25000" dirty="0" err="1">
                <a:latin typeface="Times New Roman"/>
                <a:cs typeface="Times New Roman"/>
              </a:rPr>
              <a:t>breakout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~ 5)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t = 0.1s: </a:t>
            </a:r>
            <a:r>
              <a:rPr lang="en-US" sz="2400" i="1" dirty="0" err="1" smtClean="0">
                <a:latin typeface="Times New Roman"/>
                <a:cs typeface="Times New Roman"/>
              </a:rPr>
              <a:t>M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ni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~ 0.0016 </a:t>
            </a:r>
            <a:r>
              <a:rPr lang="en-US" sz="2400" i="1" dirty="0" err="1" smtClean="0">
                <a:latin typeface="Times New Roman"/>
                <a:cs typeface="Times New Roman"/>
              </a:rPr>
              <a:t>M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sun</a:t>
            </a:r>
            <a:endParaRPr lang="en-US" sz="2400" i="1" baseline="-25000" dirty="0"/>
          </a:p>
        </p:txBody>
      </p:sp>
    </p:spTree>
    <p:extLst>
      <p:ext uri="{BB962C8B-B14F-4D97-AF65-F5344CB8AC3E}">
        <p14:creationId xmlns:p14="http://schemas.microsoft.com/office/powerpoint/2010/main" val="71453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Two Contribution channels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8985"/>
            <a:ext cx="8686800" cy="5130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latin typeface="Times New Roman"/>
                <a:cs typeface="Times New Roman"/>
              </a:rPr>
              <a:t>ll</a:t>
            </a:r>
            <a:r>
              <a:rPr lang="en-US" sz="3600" dirty="0" smtClean="0">
                <a:latin typeface="Times New Roman"/>
                <a:cs typeface="Times New Roman"/>
              </a:rPr>
              <a:t>GRBs:</a:t>
            </a:r>
          </a:p>
          <a:p>
            <a:pPr>
              <a:buFont typeface="Wingdings" charset="2"/>
              <a:buChar char="è"/>
            </a:pPr>
            <a:r>
              <a:rPr lang="en-US" sz="28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Successful jet </a:t>
            </a:r>
            <a:r>
              <a:rPr lang="en-US" sz="2800" dirty="0" smtClean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(off-axis)	</a:t>
            </a:r>
            <a:r>
              <a:rPr lang="en-US" sz="2800" dirty="0" smtClean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(high P)</a:t>
            </a:r>
            <a:r>
              <a:rPr lang="en-US" sz="2800" dirty="0" smtClean="0">
                <a:latin typeface="Times New Roman"/>
                <a:cs typeface="Times New Roman"/>
              </a:rPr>
              <a:t>		</a:t>
            </a:r>
            <a:r>
              <a:rPr lang="en-US" sz="2000" dirty="0" smtClean="0">
                <a:latin typeface="Times New Roman"/>
                <a:cs typeface="Times New Roman"/>
              </a:rPr>
              <a:t>	Weak SN</a:t>
            </a:r>
          </a:p>
          <a:p>
            <a:pPr>
              <a:buFont typeface="Wingdings" charset="2"/>
              <a:buChar char="è"/>
            </a:pP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Failed jet </a:t>
            </a:r>
            <a:r>
              <a:rPr lang="en-US" sz="2800" dirty="0" smtClean="0">
                <a:latin typeface="Times New Roman"/>
                <a:cs typeface="Times New Roman"/>
              </a:rPr>
              <a:t>			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(off-axis)	</a:t>
            </a:r>
            <a:r>
              <a:rPr lang="en-US" sz="2800" dirty="0" smtClean="0">
                <a:latin typeface="Times New Roman"/>
                <a:cs typeface="Times New Roman"/>
              </a:rPr>
              <a:t>	(high P)		</a:t>
            </a:r>
            <a:r>
              <a:rPr lang="en-US" sz="2800" b="1" dirty="0" smtClean="0">
                <a:latin typeface="Times New Roman"/>
                <a:cs typeface="Times New Roman"/>
              </a:rPr>
              <a:t>Powerful SN</a:t>
            </a:r>
          </a:p>
          <a:p>
            <a:pPr marL="0" indent="0">
              <a:buNone/>
            </a:pP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/>
                <a:cs typeface="Times New Roman"/>
              </a:rPr>
              <a:t>LGRBs:</a:t>
            </a:r>
          </a:p>
          <a:p>
            <a:pPr>
              <a:buFont typeface="Wingdings" charset="2"/>
              <a:buChar char="è"/>
            </a:pPr>
            <a:r>
              <a:rPr lang="en-US" sz="2800" dirty="0">
                <a:solidFill>
                  <a:srgbClr val="0432FF"/>
                </a:solidFill>
                <a:latin typeface="Times New Roman"/>
                <a:cs typeface="Times New Roman"/>
              </a:rPr>
              <a:t>Successful jet </a:t>
            </a:r>
            <a:r>
              <a:rPr lang="en-US" sz="28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	(on-axis) </a:t>
            </a:r>
            <a:r>
              <a:rPr lang="en-US" sz="2800" dirty="0" smtClean="0">
                <a:latin typeface="Times New Roman"/>
                <a:cs typeface="Times New Roman"/>
              </a:rPr>
              <a:t>	(low P)</a:t>
            </a:r>
            <a:r>
              <a:rPr lang="en-US" sz="2000" dirty="0" smtClean="0">
                <a:latin typeface="Times New Roman"/>
                <a:cs typeface="Times New Roman"/>
              </a:rPr>
              <a:t>		Weak SN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buFont typeface="Wingdings" charset="2"/>
              <a:buChar char="è"/>
            </a:pP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Failed jet </a:t>
            </a:r>
            <a:r>
              <a:rPr lang="en-US" sz="2800" dirty="0" smtClean="0">
                <a:latin typeface="Times New Roman"/>
                <a:cs typeface="Times New Roman"/>
              </a:rPr>
              <a:t>			</a:t>
            </a:r>
            <a:r>
              <a:rPr lang="en-US" sz="28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(on-axis)</a:t>
            </a:r>
            <a:r>
              <a:rPr lang="en-US" sz="2800" dirty="0" smtClean="0">
                <a:latin typeface="Times New Roman"/>
                <a:cs typeface="Times New Roman"/>
              </a:rPr>
              <a:t>		</a:t>
            </a:r>
            <a:r>
              <a:rPr lang="en-US" sz="2000" dirty="0" smtClean="0">
                <a:latin typeface="Times New Roman"/>
                <a:cs typeface="Times New Roman"/>
              </a:rPr>
              <a:t>(low P)			</a:t>
            </a:r>
            <a:r>
              <a:rPr lang="en-US" sz="2800" b="1" dirty="0" smtClean="0">
                <a:latin typeface="Times New Roman"/>
                <a:cs typeface="Times New Roman"/>
              </a:rPr>
              <a:t>Powerful SN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rate-2v3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42" y="2081944"/>
            <a:ext cx="4208824" cy="3302000"/>
          </a:xfrm>
          <a:prstGeom prst="rect">
            <a:avLst/>
          </a:prstGeom>
        </p:spPr>
      </p:pic>
      <p:pic>
        <p:nvPicPr>
          <p:cNvPr id="11" name="Picture 10" descr="rates as tinj over t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04" y="1698496"/>
            <a:ext cx="4536504" cy="355226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807988" y="2054692"/>
            <a:ext cx="4248472" cy="3076108"/>
            <a:chOff x="683568" y="3731668"/>
            <a:chExt cx="4248472" cy="3076108"/>
          </a:xfrm>
        </p:grpSpPr>
        <p:pic>
          <p:nvPicPr>
            <p:cNvPr id="29" name="Picture 28" descr="Eiso Pb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3731668"/>
              <a:ext cx="4248472" cy="307610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763688" y="4035480"/>
              <a:ext cx="2902611" cy="2232248"/>
              <a:chOff x="1331640" y="3933056"/>
              <a:chExt cx="2902611" cy="2232248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243386" y="3933056"/>
                <a:ext cx="0" cy="223224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298147" y="5159008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275360" y="4869160"/>
                <a:ext cx="0" cy="129614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331640" y="3933056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llGRBs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46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792162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 new team: llGRBs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8700"/>
            <a:ext cx="9144000" cy="2165309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Smoother and ~10 000 softer than LGRBs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Mildly </a:t>
            </a:r>
            <a:r>
              <a:rPr lang="en-US" sz="2000" dirty="0" err="1" smtClean="0">
                <a:latin typeface="Times New Roman"/>
                <a:cs typeface="Times New Roman"/>
              </a:rPr>
              <a:t>relativsitic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Shock breakouts (Bromberg+ 2012, Nakar+ 2014, 2015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Nearby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Huge rates!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Associated with exceptionally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energetic SN </a:t>
            </a:r>
            <a:r>
              <a:rPr lang="en-US" sz="2400" dirty="0" smtClean="0">
                <a:latin typeface="Times New Roman"/>
                <a:cs typeface="Times New Roman"/>
              </a:rPr>
              <a:t>(BL)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3528" y="6396335"/>
            <a:ext cx="749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Times New Roman"/>
                <a:cs typeface="Times New Roman"/>
              </a:rPr>
              <a:t>Amati et al., 2008 &amp; 2010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496" y="2999716"/>
            <a:ext cx="5054600" cy="352562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51520" y="3199441"/>
            <a:ext cx="4508500" cy="3132843"/>
            <a:chOff x="4605065" y="3313744"/>
            <a:chExt cx="4508500" cy="3132843"/>
          </a:xfrm>
        </p:grpSpPr>
        <p:grpSp>
          <p:nvGrpSpPr>
            <p:cNvPr id="26" name="Group 25"/>
            <p:cNvGrpSpPr/>
            <p:nvPr/>
          </p:nvGrpSpPr>
          <p:grpSpPr>
            <a:xfrm>
              <a:off x="4605065" y="3313744"/>
              <a:ext cx="4508500" cy="3132843"/>
              <a:chOff x="88900" y="2959100"/>
              <a:chExt cx="4508500" cy="3132843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900" y="2959100"/>
                <a:ext cx="4508500" cy="3132843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448391" y="3479565"/>
                <a:ext cx="3936709" cy="2438339"/>
                <a:chOff x="448391" y="3479565"/>
                <a:chExt cx="3936709" cy="2438339"/>
              </a:xfrm>
            </p:grpSpPr>
            <p:sp>
              <p:nvSpPr>
                <p:cNvPr id="30" name="Oval 29"/>
                <p:cNvSpPr/>
                <p:nvPr/>
              </p:nvSpPr>
              <p:spPr>
                <a:xfrm rot="19686011">
                  <a:off x="2478135" y="3584568"/>
                  <a:ext cx="1906965" cy="815906"/>
                </a:xfrm>
                <a:prstGeom prst="ellipse">
                  <a:avLst/>
                </a:prstGeom>
                <a:gradFill>
                  <a:gsLst>
                    <a:gs pos="50000">
                      <a:srgbClr val="3366FF">
                        <a:alpha val="10000"/>
                      </a:srgbClr>
                    </a:gs>
                    <a:gs pos="100000">
                      <a:schemeClr val="bg1"/>
                    </a:gs>
                    <a:gs pos="0">
                      <a:schemeClr val="bg1"/>
                    </a:gs>
                  </a:gsLst>
                </a:gradFill>
                <a:ln w="25400"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dirty="0" smtClean="0">
                      <a:solidFill>
                        <a:srgbClr val="3366FF"/>
                      </a:solidFill>
                      <a:latin typeface="Times New Roman"/>
                      <a:cs typeface="Times New Roman"/>
                    </a:rPr>
                    <a:t>LGRBs</a:t>
                  </a:r>
                  <a:endParaRPr lang="en-US" b="1" i="1" dirty="0">
                    <a:solidFill>
                      <a:srgbClr val="3366FF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 rot="19598055">
                  <a:off x="448391" y="5196831"/>
                  <a:ext cx="1248330" cy="721073"/>
                </a:xfrm>
                <a:prstGeom prst="ellipse">
                  <a:avLst/>
                </a:prstGeom>
                <a:gradFill>
                  <a:gsLst>
                    <a:gs pos="50000">
                      <a:srgbClr val="FF0000">
                        <a:alpha val="10000"/>
                      </a:srgbClr>
                    </a:gs>
                    <a:gs pos="100000">
                      <a:schemeClr val="bg1"/>
                    </a:gs>
                    <a:gs pos="0">
                      <a:schemeClr val="bg1"/>
                    </a:gs>
                  </a:gsLst>
                </a:gradFill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llGRBs</a:t>
                  </a:r>
                  <a:endPara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</p:txBody>
            </p:sp>
            <p:cxnSp>
              <p:nvCxnSpPr>
                <p:cNvPr id="32" name="Straight Arrow Connector 31"/>
                <p:cNvCxnSpPr>
                  <a:stCxn id="31" idx="6"/>
                  <a:endCxn id="30" idx="2"/>
                </p:cNvCxnSpPr>
                <p:nvPr/>
              </p:nvCxnSpPr>
              <p:spPr>
                <a:xfrm flipV="1">
                  <a:off x="1593844" y="4496375"/>
                  <a:ext cx="1028292" cy="717714"/>
                </a:xfrm>
                <a:prstGeom prst="straightConnector1">
                  <a:avLst/>
                </a:prstGeom>
                <a:ln w="127000">
                  <a:solidFill>
                    <a:schemeClr val="bg1">
                      <a:lumMod val="75000"/>
                      <a:alpha val="50000"/>
                    </a:schemeClr>
                  </a:solidFill>
                  <a:headEnd type="stealth"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 rot="19567469">
                  <a:off x="1611044" y="4871443"/>
                  <a:ext cx="14605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i="1" dirty="0" smtClean="0">
                      <a:latin typeface="Times New Roman"/>
                      <a:cs typeface="Times New Roman"/>
                    </a:rPr>
                    <a:t>Mind the gap!</a:t>
                  </a:r>
                  <a:endParaRPr lang="en-US" sz="1600" i="1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4" name="Manual Operation 33"/>
                <p:cNvSpPr/>
                <p:nvPr/>
              </p:nvSpPr>
              <p:spPr>
                <a:xfrm rot="19643842">
                  <a:off x="838019" y="3479565"/>
                  <a:ext cx="2709337" cy="685342"/>
                </a:xfrm>
                <a:prstGeom prst="flowChartManualOperation">
                  <a:avLst/>
                </a:prstGeom>
                <a:gradFill>
                  <a:gsLst>
                    <a:gs pos="50000">
                      <a:srgbClr val="000090">
                        <a:alpha val="10000"/>
                      </a:srgbClr>
                    </a:gs>
                    <a:gs pos="100000">
                      <a:schemeClr val="bg1"/>
                    </a:gs>
                    <a:gs pos="0">
                      <a:schemeClr val="bg1"/>
                    </a:gs>
                  </a:gsLst>
                </a:gradFill>
                <a:ln w="25400">
                  <a:solidFill>
                    <a:srgbClr val="00009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dirty="0" smtClean="0">
                      <a:solidFill>
                        <a:srgbClr val="000090"/>
                      </a:solidFill>
                      <a:latin typeface="Times New Roman"/>
                      <a:cs typeface="Times New Roman"/>
                    </a:rPr>
                    <a:t>SGRBs</a:t>
                  </a:r>
                  <a:endParaRPr lang="en-US" b="1" i="1" dirty="0">
                    <a:solidFill>
                      <a:srgbClr val="000090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</p:grpSp>
        <p:sp>
          <p:nvSpPr>
            <p:cNvPr id="27" name="Oval 26"/>
            <p:cNvSpPr/>
            <p:nvPr/>
          </p:nvSpPr>
          <p:spPr>
            <a:xfrm rot="878825">
              <a:off x="4927225" y="4874829"/>
              <a:ext cx="1248330" cy="501282"/>
            </a:xfrm>
            <a:prstGeom prst="ellipse">
              <a:avLst/>
            </a:prstGeom>
            <a:gradFill>
              <a:gsLst>
                <a:gs pos="50000">
                  <a:srgbClr val="FF0000">
                    <a:alpha val="10000"/>
                  </a:srgbClr>
                </a:gs>
                <a:gs pos="100000">
                  <a:schemeClr val="bg1"/>
                </a:gs>
                <a:gs pos="0">
                  <a:schemeClr val="bg1"/>
                </a:gs>
              </a:gsLst>
            </a:gra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llGRBs</a:t>
              </a:r>
              <a:endParaRPr lang="en-US" b="1" i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92" y="3280143"/>
            <a:ext cx="3083708" cy="290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627062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latin typeface="Times New Roman"/>
                <a:cs typeface="Times New Roman"/>
              </a:rPr>
              <a:t>Naïve Predictions</a:t>
            </a:r>
            <a:endParaRPr lang="en-US" sz="3600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SN-less GRB 060614: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An off-axis observation of a successful </a:t>
            </a:r>
            <a:r>
              <a:rPr lang="en-US" sz="2400" dirty="0" smtClean="0">
                <a:latin typeface="Times New Roman"/>
                <a:cs typeface="Times New Roman"/>
              </a:rPr>
              <a:t>jet (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inj</a:t>
            </a:r>
            <a:r>
              <a:rPr lang="en-US" sz="2400" i="1" dirty="0" smtClean="0">
                <a:latin typeface="Times New Roman"/>
                <a:cs typeface="Times New Roman"/>
              </a:rPr>
              <a:t>/T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&gt;&gt;1)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LGRB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030329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 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SN 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2003dh: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An on-axis observation of a failed </a:t>
            </a:r>
            <a:r>
              <a:rPr lang="en-US" sz="2400" dirty="0">
                <a:latin typeface="Times New Roman"/>
                <a:cs typeface="Times New Roman"/>
              </a:rPr>
              <a:t>jet (</a:t>
            </a:r>
            <a:r>
              <a:rPr lang="en-US" sz="2400" i="1" dirty="0">
                <a:latin typeface="Times New Roman"/>
                <a:cs typeface="Times New Roman"/>
              </a:rPr>
              <a:t>T</a:t>
            </a:r>
            <a:r>
              <a:rPr lang="en-US" sz="2400" i="1" baseline="-25000" dirty="0">
                <a:latin typeface="Times New Roman"/>
                <a:cs typeface="Times New Roman"/>
              </a:rPr>
              <a:t>inj</a:t>
            </a:r>
            <a:r>
              <a:rPr lang="en-US" sz="2400" i="1" dirty="0">
                <a:latin typeface="Times New Roman"/>
                <a:cs typeface="Times New Roman"/>
              </a:rPr>
              <a:t>/T</a:t>
            </a:r>
            <a:r>
              <a:rPr lang="en-US" sz="2400" i="1" baseline="-25000" dirty="0">
                <a:latin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cs typeface="Times New Roman"/>
              </a:rPr>
              <a:t>&lt;1)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SN-less llGRB 111005A: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An </a:t>
            </a:r>
            <a:r>
              <a:rPr lang="en-US" sz="2400" dirty="0" smtClean="0">
                <a:latin typeface="Times New Roman"/>
                <a:cs typeface="Times New Roman"/>
              </a:rPr>
              <a:t>off-axis </a:t>
            </a:r>
            <a:r>
              <a:rPr lang="en-US" sz="2400" dirty="0">
                <a:latin typeface="Times New Roman"/>
                <a:cs typeface="Times New Roman"/>
              </a:rPr>
              <a:t>observation of a </a:t>
            </a:r>
            <a:r>
              <a:rPr lang="en-US" sz="2400" dirty="0" smtClean="0">
                <a:latin typeface="Times New Roman"/>
                <a:cs typeface="Times New Roman"/>
              </a:rPr>
              <a:t>successful </a:t>
            </a:r>
            <a:r>
              <a:rPr lang="en-US" sz="2400" dirty="0">
                <a:latin typeface="Times New Roman"/>
                <a:cs typeface="Times New Roman"/>
              </a:rPr>
              <a:t>jet (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inj</a:t>
            </a:r>
            <a:r>
              <a:rPr lang="en-US" sz="2400" i="1" dirty="0" smtClean="0">
                <a:latin typeface="Times New Roman"/>
                <a:cs typeface="Times New Roman"/>
              </a:rPr>
              <a:t>/T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&gt;&gt;1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72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627062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latin typeface="Times New Roman"/>
                <a:cs typeface="Times New Roman"/>
              </a:rPr>
              <a:t>Conclusion</a:t>
            </a:r>
            <a:endParaRPr lang="en-US" sz="3600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Rates: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ll</a:t>
            </a:r>
            <a:r>
              <a:rPr lang="en-US" sz="2400" dirty="0" smtClean="0">
                <a:latin typeface="Times New Roman"/>
                <a:cs typeface="Times New Roman"/>
              </a:rPr>
              <a:t>GRB high rate relative to LGRB can be explained with failed jets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Brief engine, </a:t>
            </a:r>
            <a:r>
              <a:rPr lang="en-US" sz="2000" dirty="0">
                <a:latin typeface="Times New Roman"/>
                <a:cs typeface="Times New Roman"/>
              </a:rPr>
              <a:t>large </a:t>
            </a:r>
            <a:r>
              <a:rPr lang="en-US" sz="2000" dirty="0" err="1">
                <a:latin typeface="Times New Roman"/>
                <a:cs typeface="Times New Roman"/>
              </a:rPr>
              <a:t>θ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i="1" dirty="0" err="1" smtClean="0">
                <a:latin typeface="Times New Roman"/>
                <a:cs typeface="Times New Roman"/>
              </a:rPr>
              <a:t>M</a:t>
            </a:r>
            <a:r>
              <a:rPr lang="en-US" sz="2000" i="1" baseline="-25000" dirty="0" err="1" smtClean="0">
                <a:latin typeface="Times New Roman"/>
                <a:cs typeface="Times New Roman"/>
              </a:rPr>
              <a:t>ext</a:t>
            </a:r>
            <a:r>
              <a:rPr lang="en-US" sz="2000" dirty="0" smtClean="0">
                <a:latin typeface="Times New Roman"/>
                <a:cs typeface="Times New Roman"/>
              </a:rPr>
              <a:t> (Nakar 15), Progenitor</a:t>
            </a:r>
            <a:r>
              <a:rPr lang="mr-IN" sz="2000" dirty="0" smtClean="0">
                <a:latin typeface="Times New Roman"/>
                <a:cs typeface="Times New Roman"/>
              </a:rPr>
              <a:t>…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An </a:t>
            </a:r>
            <a:r>
              <a:rPr lang="en-US" sz="2400" dirty="0">
                <a:latin typeface="Times New Roman"/>
                <a:cs typeface="Times New Roman"/>
              </a:rPr>
              <a:t>index p ≥ 1 for 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ing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distribution can explain the whole </a:t>
            </a:r>
            <a:r>
              <a:rPr lang="en-US" sz="2400" dirty="0" smtClean="0">
                <a:latin typeface="Times New Roman"/>
                <a:cs typeface="Times New Roman"/>
              </a:rPr>
              <a:t>rates!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Small </a:t>
            </a:r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inj</a:t>
            </a:r>
            <a:r>
              <a:rPr lang="en-US" sz="2000" i="1" dirty="0" smtClean="0">
                <a:latin typeface="Times New Roman"/>
                <a:cs typeface="Times New Roman"/>
              </a:rPr>
              <a:t>/T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b</a:t>
            </a:r>
            <a:r>
              <a:rPr lang="en-US" sz="2000" i="1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should be favored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SN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General trend (</a:t>
            </a:r>
            <a:r>
              <a:rPr lang="en-US" sz="2400" i="1" dirty="0" smtClean="0">
                <a:latin typeface="Times New Roman"/>
                <a:cs typeface="Times New Roman"/>
              </a:rPr>
              <a:t>ll</a:t>
            </a:r>
            <a:r>
              <a:rPr lang="en-US" sz="2400" dirty="0" smtClean="0">
                <a:latin typeface="Times New Roman"/>
                <a:cs typeface="Times New Roman"/>
              </a:rPr>
              <a:t>GRB-SN &amp; LGRB SN-less) explained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Outliers/irregularities </a:t>
            </a:r>
            <a:r>
              <a:rPr lang="en-US" sz="2400" dirty="0" smtClean="0">
                <a:latin typeface="Times New Roman"/>
                <a:cs typeface="Times New Roman"/>
              </a:rPr>
              <a:t>also explained</a:t>
            </a:r>
          </a:p>
          <a:p>
            <a:pPr lvl="1"/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Prediction: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Dimer </a:t>
            </a:r>
            <a:r>
              <a:rPr lang="en-US" sz="2400" dirty="0">
                <a:latin typeface="Times New Roman"/>
                <a:cs typeface="Times New Roman"/>
              </a:rPr>
              <a:t>transients </a:t>
            </a:r>
            <a:r>
              <a:rPr lang="en-US" sz="2400" dirty="0" smtClean="0">
                <a:latin typeface="Times New Roman"/>
                <a:cs typeface="Times New Roman"/>
              </a:rPr>
              <a:t>than </a:t>
            </a:r>
            <a:r>
              <a:rPr lang="en-US" sz="2400" i="1" dirty="0" smtClean="0">
                <a:latin typeface="Times New Roman"/>
                <a:cs typeface="Times New Roman"/>
              </a:rPr>
              <a:t>ll</a:t>
            </a:r>
            <a:r>
              <a:rPr lang="en-US" sz="2400" dirty="0" smtClean="0">
                <a:latin typeface="Times New Roman"/>
                <a:cs typeface="Times New Roman"/>
              </a:rPr>
              <a:t>GRBs with order of magnitudes even higher rate yet </a:t>
            </a:r>
            <a:r>
              <a:rPr lang="en-US" sz="2400" dirty="0">
                <a:latin typeface="Times New Roman"/>
                <a:cs typeface="Times New Roman"/>
              </a:rPr>
              <a:t>to be detected</a:t>
            </a:r>
            <a:r>
              <a:rPr lang="mr-IN" sz="2400" dirty="0" smtClean="0">
                <a:latin typeface="Times New Roman"/>
                <a:cs typeface="Times New Roman"/>
              </a:rPr>
              <a:t>…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lvl="1" indent="0">
              <a:buNone/>
            </a:pPr>
            <a:endParaRPr lang="en-US" sz="20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000" i="1" dirty="0">
              <a:latin typeface="Times New Roman"/>
              <a:cs typeface="Times New Roman"/>
            </a:endParaRPr>
          </a:p>
          <a:p>
            <a:pPr lvl="1"/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69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284984"/>
            <a:ext cx="8229600" cy="627062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latin typeface="Times New Roman"/>
                <a:cs typeface="Times New Roman"/>
              </a:rPr>
              <a:t>Backup Slides</a:t>
            </a:r>
            <a:endParaRPr lang="en-US" sz="3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631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l-tb-1-10-45deg-3den-bpx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8867"/>
            <a:ext cx="5026825" cy="3518777"/>
          </a:xfrm>
          <a:prstGeom prst="rect">
            <a:avLst/>
          </a:prstGeom>
        </p:spPr>
      </p:pic>
      <p:pic>
        <p:nvPicPr>
          <p:cNvPr id="10" name="Picture 9" descr="spl-tb-1-10-45deg-3den--aox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71" y="536944"/>
            <a:ext cx="5046693" cy="3532686"/>
          </a:xfrm>
          <a:prstGeom prst="rect">
            <a:avLst/>
          </a:prstGeom>
        </p:spPr>
      </p:pic>
      <p:pic>
        <p:nvPicPr>
          <p:cNvPr id="6" name="Picture 5" descr="spl-tb-1-10-45deg-3den-anxx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90" y="3621781"/>
            <a:ext cx="4589966" cy="3212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0609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Wide Jets </a:t>
            </a:r>
            <a:r>
              <a:rPr lang="ja-JP" altLang="en-US" sz="3200" i="1" dirty="0" smtClean="0">
                <a:latin typeface="Times New Roman"/>
                <a:cs typeface="Times New Roman"/>
              </a:rPr>
              <a:t>→</a:t>
            </a:r>
            <a:r>
              <a:rPr lang="en-US" altLang="ja-JP" sz="3200" i="1" dirty="0" smtClean="0">
                <a:latin typeface="Times New Roman"/>
                <a:cs typeface="Times New Roman"/>
              </a:rPr>
              <a:t> large T</a:t>
            </a:r>
            <a:r>
              <a:rPr lang="en-US" altLang="ja-JP" sz="3200" i="1" baseline="-25000" dirty="0" smtClean="0">
                <a:latin typeface="Times New Roman"/>
                <a:cs typeface="Times New Roman"/>
              </a:rPr>
              <a:t>inj</a:t>
            </a:r>
            <a:r>
              <a:rPr lang="en-US" altLang="ja-JP" sz="3200" i="1" dirty="0" smtClean="0">
                <a:latin typeface="Times New Roman"/>
                <a:cs typeface="Times New Roman"/>
              </a:rPr>
              <a:t>/</a:t>
            </a:r>
            <a:r>
              <a:rPr lang="en-US" altLang="ja-JP" sz="3200" i="1" dirty="0" err="1" smtClean="0">
                <a:latin typeface="Times New Roman"/>
                <a:cs typeface="Times New Roman"/>
              </a:rPr>
              <a:t>T</a:t>
            </a:r>
            <a:r>
              <a:rPr lang="en-US" altLang="ja-JP" sz="3200" i="1" baseline="-25000" dirty="0" err="1" smtClean="0">
                <a:latin typeface="Times New Roman"/>
                <a:cs typeface="Times New Roman"/>
              </a:rPr>
              <a:t>breakout</a:t>
            </a:r>
            <a:endParaRPr lang="en-US" sz="2400" i="1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840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25604"/>
            <a:ext cx="5471616" cy="390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37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0609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Breakouts </a:t>
            </a:r>
            <a:endParaRPr lang="en-US" sz="2400" i="1" baseline="-25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9425" y="908720"/>
            <a:ext cx="2500727" cy="1008112"/>
          </a:xfrm>
        </p:spPr>
        <p:txBody>
          <a:bodyPr>
            <a:normAutofit fontScale="55000" lnSpcReduction="20000"/>
          </a:bodyPr>
          <a:lstStyle/>
          <a:p>
            <a:r>
              <a:rPr lang="en-US" sz="3100" i="1" dirty="0" smtClean="0">
                <a:latin typeface="Times New Roman"/>
                <a:cs typeface="Times New Roman"/>
              </a:rPr>
              <a:t>Not all long jets are successful</a:t>
            </a:r>
          </a:p>
          <a:p>
            <a:r>
              <a:rPr lang="en-US" sz="3100" i="1" dirty="0" smtClean="0">
                <a:latin typeface="Times New Roman"/>
                <a:cs typeface="Times New Roman"/>
              </a:rPr>
              <a:t>Breakout times differ significantly</a:t>
            </a:r>
          </a:p>
        </p:txBody>
      </p:sp>
      <p:pic>
        <p:nvPicPr>
          <p:cNvPr id="6" name="Picture 5" descr="spl-tb-1-10-45deg-3den-anx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39446"/>
            <a:ext cx="3779912" cy="2645938"/>
          </a:xfrm>
          <a:prstGeom prst="rect">
            <a:avLst/>
          </a:prstGeom>
        </p:spPr>
      </p:pic>
      <p:pic>
        <p:nvPicPr>
          <p:cNvPr id="7" name="Picture 6" descr="spl-tb-1-10-45deg-3den-bpx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88840"/>
            <a:ext cx="3674450" cy="2572115"/>
          </a:xfrm>
          <a:prstGeom prst="rect">
            <a:avLst/>
          </a:prstGeom>
        </p:spPr>
      </p:pic>
      <p:pic>
        <p:nvPicPr>
          <p:cNvPr id="10" name="Picture 9" descr="spl-tb-1-10-45deg-3den--aoxx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-287288"/>
            <a:ext cx="3663085" cy="2564160"/>
          </a:xfrm>
          <a:prstGeom prst="rect">
            <a:avLst/>
          </a:prstGeom>
        </p:spPr>
      </p:pic>
      <p:pic>
        <p:nvPicPr>
          <p:cNvPr id="11" name="Picture 10" descr="spl-tb-1-10-45-3lf-OA-anxx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293096"/>
            <a:ext cx="3779912" cy="2645938"/>
          </a:xfrm>
          <a:prstGeom prst="rect">
            <a:avLst/>
          </a:prstGeom>
        </p:spPr>
      </p:pic>
      <p:pic>
        <p:nvPicPr>
          <p:cNvPr id="13" name="Picture 12" descr="spl-tb-1-10-45-3lf-OA-bpxx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988840"/>
            <a:ext cx="3806137" cy="2664296"/>
          </a:xfrm>
          <a:prstGeom prst="rect">
            <a:avLst/>
          </a:prstGeom>
        </p:spPr>
      </p:pic>
      <p:pic>
        <p:nvPicPr>
          <p:cNvPr id="15" name="Picture 14" descr="spl-tb-1-10-45-3lf-OA-aoxx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" y="-243408"/>
            <a:ext cx="3703268" cy="2592288"/>
          </a:xfrm>
          <a:prstGeom prst="rect">
            <a:avLst/>
          </a:prstGeom>
        </p:spPr>
      </p:pic>
      <p:sp>
        <p:nvSpPr>
          <p:cNvPr id="16" name="Left-Right Arrow 15"/>
          <p:cNvSpPr/>
          <p:nvPr/>
        </p:nvSpPr>
        <p:spPr>
          <a:xfrm>
            <a:off x="3439425" y="4581128"/>
            <a:ext cx="2444663" cy="1944216"/>
          </a:xfrm>
          <a:prstGeom prst="leftRightArrow">
            <a:avLst>
              <a:gd name="adj1" fmla="val 50000"/>
              <a:gd name="adj2" fmla="val 40202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latin typeface="Times New Roman"/>
                <a:cs typeface="Times New Roman"/>
              </a:rPr>
              <a:t>Opening Angle (θ</a:t>
            </a:r>
            <a:r>
              <a:rPr lang="en-US" i="1" baseline="-25000" dirty="0" smtClean="0">
                <a:latin typeface="Times New Roman"/>
                <a:cs typeface="Times New Roman"/>
              </a:rPr>
              <a:t>0</a:t>
            </a:r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en-US" i="1" dirty="0" smtClean="0">
                <a:latin typeface="Times New Roman"/>
                <a:cs typeface="Times New Roman"/>
              </a:rPr>
              <a:t>):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45, 10 &amp; 1° 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3439425" y="2420888"/>
            <a:ext cx="2428719" cy="2140067"/>
          </a:xfrm>
          <a:prstGeom prst="downArrow">
            <a:avLst>
              <a:gd name="adj1" fmla="val 50000"/>
              <a:gd name="adj2" fmla="val 3535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cs typeface="Times New Roman"/>
              </a:rPr>
              <a:t>Engine Duration (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latin typeface="Times New Roman"/>
                <a:cs typeface="Times New Roman"/>
              </a:rPr>
              <a:t>inj</a:t>
            </a:r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en-US" i="1" dirty="0" smtClean="0">
                <a:latin typeface="Times New Roman"/>
                <a:cs typeface="Times New Roman"/>
              </a:rPr>
              <a:t>):</a:t>
            </a:r>
            <a:endParaRPr lang="en-US" i="1" dirty="0">
              <a:latin typeface="Times New Roman"/>
              <a:cs typeface="Times New Roman"/>
            </a:endParaRPr>
          </a:p>
          <a:p>
            <a:pPr algn="ctr"/>
            <a:r>
              <a:rPr lang="en-US" i="1" dirty="0">
                <a:latin typeface="Times New Roman"/>
                <a:cs typeface="Times New Roman"/>
              </a:rPr>
              <a:t>1s</a:t>
            </a:r>
          </a:p>
          <a:p>
            <a:pPr algn="ctr"/>
            <a:r>
              <a:rPr lang="en-US" i="1" dirty="0">
                <a:latin typeface="Times New Roman"/>
                <a:cs typeface="Times New Roman"/>
              </a:rPr>
              <a:t>5s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10s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791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80423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The Main Findings</a:t>
            </a:r>
            <a:endParaRPr lang="en-US" dirty="0"/>
          </a:p>
        </p:txBody>
      </p:sp>
      <p:pic>
        <p:nvPicPr>
          <p:cNvPr id="7" name="Picture 6" descr="Summary Ilustration Ph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340768"/>
            <a:ext cx="66421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2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1" dirty="0">
                <a:latin typeface="Times New Roman"/>
                <a:cs typeface="Times New Roman"/>
              </a:rPr>
              <a:t>A trio of gamma-ray burst supernovae</a:t>
            </a:r>
            <a:r>
              <a:rPr lang="en-US" sz="2800" i="1" dirty="0">
                <a:latin typeface="Times New Roman"/>
                <a:cs typeface="Times New Roman"/>
              </a:rPr>
              <a:t>:</a:t>
            </a:r>
            <a:r>
              <a:rPr lang="en-US" sz="2400" i="1" dirty="0">
                <a:latin typeface="Times New Roman"/>
                <a:cs typeface="Times New Roman"/>
              </a:rPr>
              <a:t/>
            </a:r>
            <a:br>
              <a:rPr lang="en-US" sz="2400" i="1" dirty="0">
                <a:latin typeface="Times New Roman"/>
                <a:cs typeface="Times New Roman"/>
              </a:rPr>
            </a:br>
            <a:r>
              <a:rPr lang="en-US" sz="2000" i="1" dirty="0">
                <a:latin typeface="Times New Roman"/>
                <a:cs typeface="Times New Roman"/>
              </a:rPr>
              <a:t>GRB 120729A, GRB 130215A/SN 2013ez, and GRB 130831A/SN 2013fu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278" y="4077072"/>
            <a:ext cx="4414218" cy="1001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0" y="3689648"/>
            <a:ext cx="4245154" cy="283569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0516" y="6396335"/>
            <a:ext cx="4645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Times New Roman"/>
                <a:cs typeface="Times New Roman"/>
              </a:rPr>
              <a:t>Credit: Cano et al., 2014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2830" y="1600201"/>
            <a:ext cx="8503970" cy="17567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Not </a:t>
            </a:r>
            <a:r>
              <a:rPr lang="en-US" sz="2400" dirty="0" err="1" smtClean="0">
                <a:latin typeface="Times New Roman"/>
                <a:cs typeface="Times New Roman"/>
              </a:rPr>
              <a:t>Ic</a:t>
            </a:r>
            <a:r>
              <a:rPr lang="en-US" sz="2400" dirty="0" smtClean="0">
                <a:latin typeface="Times New Roman"/>
                <a:cs typeface="Times New Roman"/>
              </a:rPr>
              <a:t> BL SNe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Unusually low expansion velocities (lowest ever for a GRB-SN):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 ~4000 – 6350 km s</a:t>
            </a:r>
            <a:r>
              <a:rPr lang="en-US" sz="2000" baseline="30000" dirty="0" smtClean="0">
                <a:latin typeface="Times New Roman"/>
                <a:cs typeface="Times New Roman"/>
              </a:rPr>
              <a:t>-1</a:t>
            </a:r>
            <a:endParaRPr lang="en-US" sz="2000" baseline="30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535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56" y="49077"/>
            <a:ext cx="8229600" cy="715627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Some Assumptions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012912" cy="3422706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Radiative efficiency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η</a:t>
            </a:r>
            <a:r>
              <a:rPr lang="en-US" sz="2000" i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1% </a:t>
            </a:r>
            <a:r>
              <a:rPr lang="en-US" sz="2000" dirty="0">
                <a:latin typeface="Times New Roman"/>
                <a:cs typeface="Times New Roman"/>
              </a:rPr>
              <a:t>(Zhang et al., 2007</a:t>
            </a:r>
            <a:r>
              <a:rPr lang="en-US" sz="2000" dirty="0" smtClean="0">
                <a:latin typeface="Times New Roman"/>
                <a:cs typeface="Times New Roman"/>
              </a:rPr>
              <a:t>) for outflow moving with </a:t>
            </a:r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&gt; 10 </a:t>
            </a:r>
            <a:r>
              <a:rPr lang="en-US" sz="2000" dirty="0" smtClean="0">
                <a:latin typeface="Times New Roman"/>
                <a:cs typeface="Times New Roman"/>
              </a:rPr>
              <a:t>: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Prompt emission is released inside the computational domain (Lazzati et al., 2010)</a:t>
            </a:r>
          </a:p>
          <a:p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llGRB: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iso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≤ 10</a:t>
            </a:r>
            <a:r>
              <a:rPr lang="en-US" sz="2000" i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49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erg </a:t>
            </a:r>
            <a:r>
              <a:rPr lang="en-US" sz="2000" i="1" dirty="0" smtClean="0">
                <a:latin typeface="Times New Roman"/>
                <a:cs typeface="Times New Roman"/>
              </a:rPr>
              <a:t>&amp;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LGRB: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2000" i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iso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≥ 10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52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erg</a:t>
            </a:r>
          </a:p>
          <a:p>
            <a:pPr marL="0" indent="0">
              <a:buNone/>
            </a:pPr>
            <a:r>
              <a:rPr lang="en-US" sz="2000" i="1" dirty="0" smtClean="0">
                <a:latin typeface="Times New Roman"/>
                <a:cs typeface="Times New Roman"/>
              </a:rPr>
              <a:t>Hence, probability to observe E ≥ x, and the rates ratio llGRB/GRB can be written as:</a:t>
            </a:r>
            <a:endParaRPr lang="en-US" sz="2000" i="1" dirty="0">
              <a:latin typeface="Times New Roman"/>
              <a:cs typeface="Times New Roman"/>
            </a:endParaRPr>
          </a:p>
          <a:p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3360" y="6416251"/>
            <a:ext cx="3393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Times New Roman"/>
                <a:cs typeface="Times New Roman"/>
              </a:rPr>
              <a:t>Zhang et al., 2007 &amp; Amati et al., 2009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751" y="1408167"/>
            <a:ext cx="1945369" cy="807726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523020"/>
              </p:ext>
            </p:extLst>
          </p:nvPr>
        </p:nvGraphicFramePr>
        <p:xfrm>
          <a:off x="-2811784" y="3717032"/>
          <a:ext cx="9456666" cy="584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Document" r:id="rId4" imgW="5753100" imgH="355600" progId="Word.Document.12">
                  <p:embed/>
                </p:oleObj>
              </mc:Choice>
              <mc:Fallback>
                <p:oleObj name="Document" r:id="rId4" imgW="5753100" imgH="35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811784" y="3717032"/>
                        <a:ext cx="9456666" cy="584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25106"/>
              </p:ext>
            </p:extLst>
          </p:nvPr>
        </p:nvGraphicFramePr>
        <p:xfrm>
          <a:off x="-1977404" y="4766838"/>
          <a:ext cx="8516938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" name="Document" r:id="rId6" imgW="5905500" imgH="1143000" progId="Word.Document.12">
                  <p:embed/>
                </p:oleObj>
              </mc:Choice>
              <mc:Fallback>
                <p:oleObj name="Document" r:id="rId6" imgW="5905500" imgH="1143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977404" y="4766838"/>
                        <a:ext cx="8516938" cy="164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605065" y="3313744"/>
            <a:ext cx="4508500" cy="3132843"/>
            <a:chOff x="4605065" y="3313744"/>
            <a:chExt cx="4508500" cy="3132843"/>
          </a:xfrm>
        </p:grpSpPr>
        <p:grpSp>
          <p:nvGrpSpPr>
            <p:cNvPr id="12" name="Group 11"/>
            <p:cNvGrpSpPr/>
            <p:nvPr/>
          </p:nvGrpSpPr>
          <p:grpSpPr>
            <a:xfrm>
              <a:off x="4605065" y="3313744"/>
              <a:ext cx="4508500" cy="3132843"/>
              <a:chOff x="88900" y="2959100"/>
              <a:chExt cx="4508500" cy="313284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900" y="2959100"/>
                <a:ext cx="4508500" cy="3132843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448391" y="3479565"/>
                <a:ext cx="3936709" cy="2438339"/>
                <a:chOff x="448391" y="3479565"/>
                <a:chExt cx="3936709" cy="2438339"/>
              </a:xfrm>
            </p:grpSpPr>
            <p:sp>
              <p:nvSpPr>
                <p:cNvPr id="17" name="Oval 16"/>
                <p:cNvSpPr/>
                <p:nvPr/>
              </p:nvSpPr>
              <p:spPr>
                <a:xfrm rot="19686011">
                  <a:off x="2478135" y="3584568"/>
                  <a:ext cx="1906965" cy="815906"/>
                </a:xfrm>
                <a:prstGeom prst="ellipse">
                  <a:avLst/>
                </a:prstGeom>
                <a:gradFill>
                  <a:gsLst>
                    <a:gs pos="50000">
                      <a:srgbClr val="3366FF">
                        <a:alpha val="10000"/>
                      </a:srgbClr>
                    </a:gs>
                    <a:gs pos="100000">
                      <a:schemeClr val="bg1"/>
                    </a:gs>
                    <a:gs pos="0">
                      <a:schemeClr val="bg1"/>
                    </a:gs>
                  </a:gsLst>
                </a:gradFill>
                <a:ln w="25400"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dirty="0" smtClean="0">
                      <a:solidFill>
                        <a:srgbClr val="3366FF"/>
                      </a:solidFill>
                      <a:latin typeface="Times New Roman"/>
                      <a:cs typeface="Times New Roman"/>
                    </a:rPr>
                    <a:t>LGRBs</a:t>
                  </a:r>
                  <a:endParaRPr lang="en-US" b="1" i="1" dirty="0">
                    <a:solidFill>
                      <a:srgbClr val="3366FF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9598055">
                  <a:off x="448391" y="5196831"/>
                  <a:ext cx="1248330" cy="721073"/>
                </a:xfrm>
                <a:prstGeom prst="ellipse">
                  <a:avLst/>
                </a:prstGeom>
                <a:gradFill>
                  <a:gsLst>
                    <a:gs pos="50000">
                      <a:srgbClr val="FF0000">
                        <a:alpha val="10000"/>
                      </a:srgbClr>
                    </a:gs>
                    <a:gs pos="100000">
                      <a:schemeClr val="bg1"/>
                    </a:gs>
                    <a:gs pos="0">
                      <a:schemeClr val="bg1"/>
                    </a:gs>
                  </a:gsLst>
                </a:gradFill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llGRBs</a:t>
                  </a:r>
                  <a:endPara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endParaRPr>
                </a:p>
              </p:txBody>
            </p:sp>
            <p:cxnSp>
              <p:nvCxnSpPr>
                <p:cNvPr id="19" name="Straight Arrow Connector 18"/>
                <p:cNvCxnSpPr>
                  <a:stCxn id="18" idx="6"/>
                  <a:endCxn id="17" idx="2"/>
                </p:cNvCxnSpPr>
                <p:nvPr/>
              </p:nvCxnSpPr>
              <p:spPr>
                <a:xfrm flipV="1">
                  <a:off x="1593844" y="4496375"/>
                  <a:ext cx="1028292" cy="717714"/>
                </a:xfrm>
                <a:prstGeom prst="straightConnector1">
                  <a:avLst/>
                </a:prstGeom>
                <a:ln w="127000">
                  <a:solidFill>
                    <a:schemeClr val="bg1">
                      <a:lumMod val="75000"/>
                      <a:alpha val="50000"/>
                    </a:schemeClr>
                  </a:solidFill>
                  <a:headEnd type="stealth"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 rot="19567469">
                  <a:off x="1611044" y="4871443"/>
                  <a:ext cx="14605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i="1" dirty="0" smtClean="0">
                      <a:latin typeface="Times New Roman"/>
                      <a:cs typeface="Times New Roman"/>
                    </a:rPr>
                    <a:t>Mind the gap!</a:t>
                  </a:r>
                  <a:endParaRPr lang="en-US" sz="1600" i="1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1" name="Manual Operation 20"/>
                <p:cNvSpPr/>
                <p:nvPr/>
              </p:nvSpPr>
              <p:spPr>
                <a:xfrm rot="19643842">
                  <a:off x="838019" y="3479565"/>
                  <a:ext cx="2709337" cy="685342"/>
                </a:xfrm>
                <a:prstGeom prst="flowChartManualOperation">
                  <a:avLst/>
                </a:prstGeom>
                <a:gradFill>
                  <a:gsLst>
                    <a:gs pos="50000">
                      <a:srgbClr val="000090">
                        <a:alpha val="10000"/>
                      </a:srgbClr>
                    </a:gs>
                    <a:gs pos="100000">
                      <a:schemeClr val="bg1"/>
                    </a:gs>
                    <a:gs pos="0">
                      <a:schemeClr val="bg1"/>
                    </a:gs>
                  </a:gsLst>
                </a:gradFill>
                <a:ln w="25400">
                  <a:solidFill>
                    <a:srgbClr val="00009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dirty="0" smtClean="0">
                      <a:solidFill>
                        <a:srgbClr val="000090"/>
                      </a:solidFill>
                      <a:latin typeface="Times New Roman"/>
                      <a:cs typeface="Times New Roman"/>
                    </a:rPr>
                    <a:t>SGRBs</a:t>
                  </a:r>
                  <a:endParaRPr lang="en-US" b="1" i="1" dirty="0">
                    <a:solidFill>
                      <a:srgbClr val="000090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</p:grpSp>
        <p:sp>
          <p:nvSpPr>
            <p:cNvPr id="24" name="Oval 23"/>
            <p:cNvSpPr/>
            <p:nvPr/>
          </p:nvSpPr>
          <p:spPr>
            <a:xfrm rot="878825">
              <a:off x="4927225" y="4874829"/>
              <a:ext cx="1248330" cy="501282"/>
            </a:xfrm>
            <a:prstGeom prst="ellipse">
              <a:avLst/>
            </a:prstGeom>
            <a:gradFill>
              <a:gsLst>
                <a:gs pos="50000">
                  <a:srgbClr val="FF0000">
                    <a:alpha val="10000"/>
                  </a:srgbClr>
                </a:gs>
                <a:gs pos="100000">
                  <a:schemeClr val="bg1"/>
                </a:gs>
                <a:gs pos="0">
                  <a:schemeClr val="bg1"/>
                </a:gs>
              </a:gsLst>
            </a:gra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llGRBs</a:t>
              </a:r>
              <a:endParaRPr lang="en-US" b="1" i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6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69512" y="0"/>
            <a:ext cx="8947405" cy="6757752"/>
            <a:chOff x="169512" y="0"/>
            <a:chExt cx="8947405" cy="6757752"/>
          </a:xfrm>
        </p:grpSpPr>
        <p:grpSp>
          <p:nvGrpSpPr>
            <p:cNvPr id="9" name="Group 8"/>
            <p:cNvGrpSpPr/>
            <p:nvPr/>
          </p:nvGrpSpPr>
          <p:grpSpPr>
            <a:xfrm>
              <a:off x="169512" y="0"/>
              <a:ext cx="8834791" cy="6757752"/>
              <a:chOff x="169512" y="0"/>
              <a:chExt cx="8834791" cy="675775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9512" y="0"/>
                <a:ext cx="8834791" cy="6757752"/>
                <a:chOff x="169512" y="0"/>
                <a:chExt cx="8834791" cy="6757752"/>
              </a:xfrm>
            </p:grpSpPr>
            <p:sp>
              <p:nvSpPr>
                <p:cNvPr id="17" name="Down Arrow 16"/>
                <p:cNvSpPr/>
                <p:nvPr/>
              </p:nvSpPr>
              <p:spPr>
                <a:xfrm>
                  <a:off x="2984500" y="825500"/>
                  <a:ext cx="3060700" cy="292100"/>
                </a:xfrm>
                <a:prstGeom prst="downArrow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i="1" dirty="0" smtClean="0">
                      <a:latin typeface="Times New Roman"/>
                      <a:cs typeface="Times New Roman"/>
                    </a:rPr>
                    <a:t>Progenitor?</a:t>
                  </a:r>
                  <a:endParaRPr lang="en-US" sz="1400" i="1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9" name="Down Arrow 18"/>
                <p:cNvSpPr/>
                <p:nvPr/>
              </p:nvSpPr>
              <p:spPr>
                <a:xfrm>
                  <a:off x="4043013" y="2713438"/>
                  <a:ext cx="2560987" cy="613606"/>
                </a:xfrm>
                <a:prstGeom prst="downArrow">
                  <a:avLst>
                    <a:gd name="adj1" fmla="val 56639"/>
                    <a:gd name="adj2" fmla="val 50000"/>
                  </a:avLst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i="1" dirty="0" smtClean="0">
                      <a:latin typeface="Times New Roman"/>
                      <a:cs typeface="Times New Roman"/>
                    </a:rPr>
                    <a:t>Explosion energy?</a:t>
                  </a:r>
                  <a:endParaRPr lang="en-US" sz="1400" i="1" dirty="0">
                    <a:latin typeface="Times New Roman"/>
                    <a:cs typeface="Times New Roman"/>
                  </a:endParaRPr>
                </a:p>
              </p:txBody>
            </p:sp>
            <p:grpSp>
              <p:nvGrpSpPr>
                <p:cNvPr id="6" name="Group 5"/>
                <p:cNvGrpSpPr/>
                <p:nvPr/>
              </p:nvGrpSpPr>
              <p:grpSpPr>
                <a:xfrm>
                  <a:off x="169512" y="0"/>
                  <a:ext cx="8834791" cy="6757752"/>
                  <a:chOff x="169512" y="0"/>
                  <a:chExt cx="8834791" cy="6757752"/>
                </a:xfrm>
              </p:grpSpPr>
              <p:sp>
                <p:nvSpPr>
                  <p:cNvPr id="15" name="Alternate Process 14"/>
                  <p:cNvSpPr/>
                  <p:nvPr/>
                </p:nvSpPr>
                <p:spPr>
                  <a:xfrm>
                    <a:off x="169512" y="3487784"/>
                    <a:ext cx="3937001" cy="472258"/>
                  </a:xfrm>
                  <a:prstGeom prst="flowChartAlternateProcess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i="1" dirty="0" smtClean="0">
                        <a:latin typeface="Times New Roman"/>
                        <a:cs typeface="Times New Roman"/>
                      </a:rPr>
                      <a:t>Theoretically:</a:t>
                    </a:r>
                    <a:r>
                      <a:rPr lang="en-US" sz="2000" dirty="0" smtClean="0">
                        <a:latin typeface="Times New Roman"/>
                        <a:cs typeface="Times New Roman"/>
                      </a:rPr>
                      <a:t> Not well-understood</a:t>
                    </a:r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330199" y="0"/>
                    <a:ext cx="8572501" cy="4087041"/>
                    <a:chOff x="330199" y="0"/>
                    <a:chExt cx="8572501" cy="4087041"/>
                  </a:xfrm>
                </p:grpSpPr>
                <p:sp>
                  <p:nvSpPr>
                    <p:cNvPr id="4" name="Explosion 2 3"/>
                    <p:cNvSpPr/>
                    <p:nvPr/>
                  </p:nvSpPr>
                  <p:spPr>
                    <a:xfrm>
                      <a:off x="2753360" y="0"/>
                      <a:ext cx="3535680" cy="825500"/>
                    </a:xfrm>
                    <a:prstGeom prst="irregularSeal2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LGRB</a:t>
                      </a:r>
                      <a:endParaRPr lang="en-US" sz="1400" b="1" i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5" name="Alternate Process 4"/>
                    <p:cNvSpPr/>
                    <p:nvPr/>
                  </p:nvSpPr>
                  <p:spPr>
                    <a:xfrm>
                      <a:off x="330199" y="1170072"/>
                      <a:ext cx="8572501" cy="498815"/>
                    </a:xfrm>
                    <a:prstGeom prst="flowChartAlternateProcess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Compact WR star of ~ 25 solar mass &amp; 10</a:t>
                      </a:r>
                      <a:r>
                        <a:rPr lang="en-US" sz="2000" baseline="30000" dirty="0" smtClean="0">
                          <a:latin typeface="Times New Roman"/>
                          <a:cs typeface="Times New Roman"/>
                        </a:rPr>
                        <a:t>10-11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cm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(Iwamoto+98; </a:t>
                      </a:r>
                      <a:r>
                        <a:rPr lang="en-US" sz="1400" dirty="0" err="1" smtClean="0">
                          <a:latin typeface="Times New Roman"/>
                          <a:cs typeface="Times New Roman"/>
                        </a:rPr>
                        <a:t>Matzner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 03 &amp; Campan+06)</a:t>
                      </a:r>
                    </a:p>
                  </p:txBody>
                </p:sp>
                <p:sp>
                  <p:nvSpPr>
                    <p:cNvPr id="8" name="Alternate Process 7"/>
                    <p:cNvSpPr/>
                    <p:nvPr/>
                  </p:nvSpPr>
                  <p:spPr>
                    <a:xfrm>
                      <a:off x="4352290" y="3418702"/>
                      <a:ext cx="3873500" cy="668339"/>
                    </a:xfrm>
                    <a:prstGeom prst="flowChartAlternateProcess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i="1" dirty="0" smtClean="0">
                          <a:latin typeface="Times New Roman"/>
                          <a:cs typeface="Times New Roman"/>
                        </a:rPr>
                        <a:t>From GRB-SN: </a:t>
                      </a:r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~10</a:t>
                      </a:r>
                      <a:r>
                        <a:rPr lang="en-US" sz="2000" baseline="30000" dirty="0" smtClean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52 </a:t>
                      </a:r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ergs </a:t>
                      </a:r>
                    </a:p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(Iwamoto+ 98; Nomoto+ 06; etc.)</a:t>
                      </a:r>
                    </a:p>
                  </p:txBody>
                </p:sp>
              </p:grpSp>
              <p:sp>
                <p:nvSpPr>
                  <p:cNvPr id="24" name="Alternate Process 23"/>
                  <p:cNvSpPr/>
                  <p:nvPr/>
                </p:nvSpPr>
                <p:spPr>
                  <a:xfrm>
                    <a:off x="169513" y="2100671"/>
                    <a:ext cx="6002687" cy="573857"/>
                  </a:xfrm>
                  <a:prstGeom prst="flowChartAlternateProcess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i="1" dirty="0" smtClean="0">
                        <a:latin typeface="Times New Roman"/>
                        <a:cs typeface="Times New Roman"/>
                      </a:rPr>
                      <a:t>Collapsar engine: </a:t>
                    </a:r>
                    <a:r>
                      <a:rPr lang="en-US" dirty="0" smtClean="0">
                        <a:latin typeface="Times New Roman"/>
                        <a:cs typeface="Times New Roman"/>
                      </a:rPr>
                      <a:t>Neutrino</a:t>
                    </a:r>
                    <a:r>
                      <a:rPr lang="en-US" dirty="0">
                        <a:latin typeface="Times New Roman"/>
                        <a:cs typeface="Times New Roman"/>
                      </a:rPr>
                      <a:t>/MHD </a:t>
                    </a:r>
                    <a:r>
                      <a:rPr lang="en-US" sz="1400" dirty="0">
                        <a:latin typeface="Times New Roman"/>
                        <a:cs typeface="Times New Roman"/>
                      </a:rPr>
                      <a:t>(MW99</a:t>
                    </a:r>
                    <a:r>
                      <a:rPr lang="en-US" sz="1400" dirty="0" smtClean="0">
                        <a:latin typeface="Times New Roman"/>
                        <a:cs typeface="Times New Roman"/>
                      </a:rPr>
                      <a:t>; Nagataki+07; Harikae+09)</a:t>
                    </a:r>
                    <a:endParaRPr lang="en-US" sz="1400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6" name="Down Arrow 25"/>
                  <p:cNvSpPr/>
                  <p:nvPr/>
                </p:nvSpPr>
                <p:spPr>
                  <a:xfrm>
                    <a:off x="2984500" y="1720851"/>
                    <a:ext cx="3060700" cy="317500"/>
                  </a:xfrm>
                  <a:prstGeom prst="downArrow">
                    <a:avLst/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i="1" dirty="0" smtClean="0">
                        <a:latin typeface="Times New Roman"/>
                        <a:cs typeface="Times New Roman"/>
                      </a:rPr>
                      <a:t>Mechanism?</a:t>
                    </a:r>
                    <a:endParaRPr lang="en-US" sz="1400" i="1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7" name="Down Arrow 26"/>
                  <p:cNvSpPr/>
                  <p:nvPr/>
                </p:nvSpPr>
                <p:spPr>
                  <a:xfrm>
                    <a:off x="169512" y="2721581"/>
                    <a:ext cx="3937001" cy="665581"/>
                  </a:xfrm>
                  <a:prstGeom prst="downArrow">
                    <a:avLst>
                      <a:gd name="adj1" fmla="val 61613"/>
                      <a:gd name="adj2" fmla="val 50000"/>
                    </a:avLst>
                  </a:prstGeom>
                  <a:solidFill>
                    <a:srgbClr val="0000FF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i="1" dirty="0" smtClean="0">
                        <a:latin typeface="Times New Roman"/>
                        <a:cs typeface="Times New Roman"/>
                      </a:rPr>
                      <a:t>The engine timescale T</a:t>
                    </a:r>
                    <a:r>
                      <a:rPr lang="en-US" sz="1600" i="1" baseline="-25000" dirty="0" smtClean="0">
                        <a:latin typeface="Times New Roman"/>
                        <a:cs typeface="Times New Roman"/>
                      </a:rPr>
                      <a:t>inj</a:t>
                    </a:r>
                    <a:r>
                      <a:rPr lang="en-US" sz="1600" i="1" dirty="0" smtClean="0">
                        <a:latin typeface="Times New Roman"/>
                        <a:cs typeface="Times New Roman"/>
                      </a:rPr>
                      <a:t>?</a:t>
                    </a:r>
                    <a:endParaRPr lang="en-US" sz="1600" i="1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8" name="Alternate Process 27"/>
                  <p:cNvSpPr/>
                  <p:nvPr/>
                </p:nvSpPr>
                <p:spPr>
                  <a:xfrm>
                    <a:off x="328291" y="4953000"/>
                    <a:ext cx="3329309" cy="801278"/>
                  </a:xfrm>
                  <a:prstGeom prst="flowChartAlternateProcess">
                    <a:avLst/>
                  </a:prstGeom>
                  <a:solidFill>
                    <a:srgbClr val="8000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i="1" dirty="0" smtClean="0">
                        <a:latin typeface="Times New Roman"/>
                        <a:cs typeface="Times New Roman"/>
                      </a:rPr>
                      <a:t>I. Lazzati+13: </a:t>
                    </a:r>
                  </a:p>
                  <a:p>
                    <a:pPr algn="ctr"/>
                    <a:r>
                      <a:rPr lang="en-US" sz="2000" dirty="0" smtClean="0">
                        <a:solidFill>
                          <a:srgbClr val="FFFF00"/>
                        </a:solidFill>
                        <a:latin typeface="Times New Roman"/>
                        <a:cs typeface="Times New Roman"/>
                      </a:rPr>
                      <a:t>~10 – 20s for BATSE (&lt;100s)</a:t>
                    </a:r>
                  </a:p>
                </p:txBody>
              </p:sp>
              <p:sp>
                <p:nvSpPr>
                  <p:cNvPr id="29" name="Alternate Process 28"/>
                  <p:cNvSpPr/>
                  <p:nvPr/>
                </p:nvSpPr>
                <p:spPr>
                  <a:xfrm>
                    <a:off x="5422900" y="4952999"/>
                    <a:ext cx="3581403" cy="1804753"/>
                  </a:xfrm>
                  <a:prstGeom prst="flowChartAlternateProcess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i="1" dirty="0" smtClean="0">
                        <a:solidFill>
                          <a:schemeClr val="bg1"/>
                        </a:solidFill>
                        <a:latin typeface="Times New Roman"/>
                        <a:cs typeface="Times New Roman"/>
                        <a:sym typeface="Wingdings"/>
                      </a:rPr>
                      <a:t>- N</a:t>
                    </a:r>
                    <a:r>
                      <a:rPr lang="en-US" sz="2000" b="1" i="1" dirty="0" smtClean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umerical study -</a:t>
                    </a:r>
                  </a:p>
                  <a:p>
                    <a:pPr algn="ctr"/>
                    <a:r>
                      <a:rPr lang="en-US" sz="2000" b="1" i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The role of T</a:t>
                    </a:r>
                    <a:r>
                      <a:rPr lang="en-US" sz="2000" b="1" i="1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inj</a:t>
                    </a:r>
                    <a:r>
                      <a:rPr lang="en-US" sz="2000" b="1" i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  <a:sym typeface="Wingdings"/>
                      </a:rPr>
                      <a:t>:</a:t>
                    </a:r>
                    <a:endParaRPr lang="en-US" sz="2000" b="1" i="1" dirty="0" smtClean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  <a:p>
                    <a:pPr algn="ctr"/>
                    <a:r>
                      <a:rPr lang="en-US" sz="2000" dirty="0" smtClean="0">
                        <a:solidFill>
                          <a:srgbClr val="FFFF00"/>
                        </a:solidFill>
                        <a:latin typeface="Times New Roman"/>
                        <a:cs typeface="Times New Roman"/>
                      </a:rPr>
                      <a:t>10</a:t>
                    </a:r>
                    <a:r>
                      <a:rPr lang="en-US" sz="2000" baseline="30000" dirty="0" smtClean="0">
                        <a:solidFill>
                          <a:srgbClr val="FFFF00"/>
                        </a:solidFill>
                        <a:latin typeface="Times New Roman"/>
                        <a:cs typeface="Times New Roman"/>
                      </a:rPr>
                      <a:t>52 </a:t>
                    </a:r>
                    <a:r>
                      <a:rPr lang="en-US" sz="2000" dirty="0" smtClean="0">
                        <a:solidFill>
                          <a:srgbClr val="FFFF00"/>
                        </a:solidFill>
                        <a:latin typeface="Times New Roman"/>
                        <a:cs typeface="Times New Roman"/>
                      </a:rPr>
                      <a:t>erg </a:t>
                    </a:r>
                    <a:r>
                      <a:rPr lang="en-US" sz="2000" dirty="0" smtClean="0">
                        <a:latin typeface="Times New Roman"/>
                        <a:cs typeface="Times New Roman"/>
                      </a:rPr>
                      <a:t>collapsars with various </a:t>
                    </a:r>
                    <a:r>
                      <a:rPr lang="en-US" sz="2000" i="1" dirty="0" smtClean="0">
                        <a:latin typeface="Times New Roman"/>
                        <a:cs typeface="Times New Roman"/>
                      </a:rPr>
                      <a:t>T</a:t>
                    </a:r>
                    <a:r>
                      <a:rPr lang="en-US" sz="2000" i="1" baseline="-25000" dirty="0" smtClean="0">
                        <a:latin typeface="Times New Roman"/>
                        <a:cs typeface="Times New Roman"/>
                      </a:rPr>
                      <a:t>inj</a:t>
                    </a:r>
                    <a:r>
                      <a:rPr lang="en-US" sz="2000" dirty="0" smtClean="0">
                        <a:latin typeface="Times New Roman"/>
                        <a:cs typeface="Times New Roman"/>
                      </a:rPr>
                      <a:t> </a:t>
                    </a:r>
                    <a:r>
                      <a:rPr lang="en-US" sz="2000" dirty="0" smtClean="0">
                        <a:solidFill>
                          <a:srgbClr val="FFFF00"/>
                        </a:solidFill>
                        <a:latin typeface="Times New Roman"/>
                        <a:cs typeface="Times New Roman"/>
                      </a:rPr>
                      <a:t>(0.1-100s) </a:t>
                    </a:r>
                    <a:r>
                      <a:rPr lang="en-US" sz="2000" dirty="0" smtClean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&amp; </a:t>
                    </a:r>
                    <a:r>
                      <a:rPr lang="en-US" sz="2000" i="1" dirty="0" err="1" smtClean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θ</a:t>
                    </a:r>
                    <a:r>
                      <a:rPr lang="en-US" sz="2000" i="1" baseline="-25000" dirty="0" err="1" smtClean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op</a:t>
                    </a:r>
                    <a:endParaRPr lang="en-US" sz="2000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endParaRPr>
                  </a:p>
                  <a:p>
                    <a:pPr algn="ctr"/>
                    <a:r>
                      <a:rPr lang="en-US" sz="2000" dirty="0" smtClean="0">
                        <a:latin typeface="Times New Roman"/>
                        <a:cs typeface="Times New Roman"/>
                      </a:rPr>
                      <a:t>(link to GRB diversity?)</a:t>
                    </a:r>
                    <a:endParaRPr lang="en-US" sz="2000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0" name="Down Arrow 29"/>
                  <p:cNvSpPr/>
                  <p:nvPr/>
                </p:nvSpPr>
                <p:spPr>
                  <a:xfrm>
                    <a:off x="330200" y="4064044"/>
                    <a:ext cx="3327400" cy="787400"/>
                  </a:xfrm>
                  <a:prstGeom prst="downArrow">
                    <a:avLst/>
                  </a:prstGeom>
                  <a:solidFill>
                    <a:srgbClr val="8000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i="1" dirty="0" smtClean="0">
                        <a:latin typeface="Times New Roman"/>
                        <a:cs typeface="Times New Roman"/>
                      </a:rPr>
                      <a:t>From observations:</a:t>
                    </a:r>
                  </a:p>
                  <a:p>
                    <a:pPr algn="ctr"/>
                    <a:r>
                      <a:rPr lang="en-US" sz="1400" i="1" dirty="0" smtClean="0">
                        <a:latin typeface="Times New Roman"/>
                        <a:cs typeface="Times New Roman"/>
                      </a:rPr>
                      <a:t>T</a:t>
                    </a:r>
                    <a:r>
                      <a:rPr lang="en-US" sz="1400" i="1" baseline="-25000" dirty="0" smtClean="0">
                        <a:latin typeface="Times New Roman"/>
                        <a:cs typeface="Times New Roman"/>
                      </a:rPr>
                      <a:t>90</a:t>
                    </a:r>
                    <a:r>
                      <a:rPr lang="en-US" sz="1400" i="1" dirty="0" smtClean="0">
                        <a:latin typeface="Times New Roman"/>
                        <a:cs typeface="Times New Roman"/>
                      </a:rPr>
                      <a:t> distribution</a:t>
                    </a:r>
                    <a:endParaRPr lang="en-US" sz="1400" i="1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" name="Right Arrow 2"/>
                  <p:cNvSpPr/>
                  <p:nvPr/>
                </p:nvSpPr>
                <p:spPr>
                  <a:xfrm>
                    <a:off x="3733803" y="4952998"/>
                    <a:ext cx="1549397" cy="1771411"/>
                  </a:xfrm>
                  <a:prstGeom prst="rightArrow">
                    <a:avLst>
                      <a:gd name="adj1" fmla="val 59846"/>
                      <a:gd name="adj2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i="1" dirty="0" smtClean="0">
                        <a:solidFill>
                          <a:srgbClr val="FFFF00"/>
                        </a:solidFill>
                        <a:latin typeface="Times New Roman"/>
                        <a:cs typeface="Times New Roman"/>
                      </a:rPr>
                      <a:t>Short T</a:t>
                    </a:r>
                    <a:r>
                      <a:rPr lang="en-US" i="1" baseline="-25000" dirty="0" smtClean="0">
                        <a:solidFill>
                          <a:srgbClr val="FFFF00"/>
                        </a:solidFill>
                        <a:latin typeface="Times New Roman"/>
                        <a:cs typeface="Times New Roman"/>
                      </a:rPr>
                      <a:t>inj</a:t>
                    </a:r>
                    <a:r>
                      <a:rPr lang="en-US" i="1" dirty="0" smtClean="0">
                        <a:solidFill>
                          <a:srgbClr val="FFFF00"/>
                        </a:solidFill>
                        <a:latin typeface="Times New Roman"/>
                        <a:cs typeface="Times New Roman"/>
                      </a:rPr>
                      <a:t> as well!</a:t>
                    </a:r>
                    <a:endParaRPr lang="en-US" i="1" dirty="0">
                      <a:solidFill>
                        <a:srgbClr val="FFFF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</p:grpSp>
          <p:sp>
            <p:nvSpPr>
              <p:cNvPr id="20" name="Alternate Process 19"/>
              <p:cNvSpPr/>
              <p:nvPr/>
            </p:nvSpPr>
            <p:spPr>
              <a:xfrm>
                <a:off x="328292" y="5923131"/>
                <a:ext cx="3329308" cy="801278"/>
              </a:xfrm>
              <a:prstGeom prst="flowChartAlternateProcess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>
                    <a:latin typeface="Times New Roman"/>
                    <a:cs typeface="Times New Roman"/>
                  </a:rPr>
                  <a:t>II. Bromberg+ 12:</a:t>
                </a:r>
              </a:p>
              <a:p>
                <a:pPr algn="ctr"/>
                <a:r>
                  <a:rPr lang="en-US" sz="2000" dirty="0" smtClean="0">
                    <a:solidFill>
                      <a:srgbClr val="FFFF00"/>
                    </a:solidFill>
                    <a:latin typeface="Times New Roman"/>
                    <a:cs typeface="Times New Roman"/>
                  </a:rPr>
                  <a:t>Power law ~3 to 4 (&lt;100s)</a:t>
                </a:r>
              </a:p>
            </p:txBody>
          </p:sp>
        </p:grpSp>
        <p:sp>
          <p:nvSpPr>
            <p:cNvPr id="21" name="Down Arrow 20"/>
            <p:cNvSpPr/>
            <p:nvPr/>
          </p:nvSpPr>
          <p:spPr>
            <a:xfrm>
              <a:off x="4784089" y="4140199"/>
              <a:ext cx="3009902" cy="727200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10</a:t>
              </a:r>
              <a:r>
                <a:rPr lang="en-US" i="1" baseline="300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52</a:t>
              </a:r>
              <a:r>
                <a:rPr lang="en-US" i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erg collapsar</a:t>
              </a:r>
              <a:endParaRPr lang="en-US" i="1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7467600" y="1835526"/>
              <a:ext cx="1623694" cy="1309306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en-US" sz="1600" dirty="0" smtClean="0">
                  <a:latin typeface="Times New Roman"/>
                  <a:cs typeface="Times New Roman"/>
                </a:rPr>
                <a:t>Polar: </a:t>
              </a:r>
              <a:r>
                <a:rPr lang="en-US" sz="1600" i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θ</a:t>
              </a:r>
              <a:r>
                <a:rPr lang="en-US" sz="1600" i="1" baseline="-25000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op</a:t>
              </a:r>
              <a:r>
                <a:rPr lang="en-US" sz="16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6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~ </a:t>
              </a:r>
              <a:r>
                <a:rPr lang="en-US" sz="16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10º</a:t>
              </a:r>
            </a:p>
            <a:p>
              <a:pPr marL="0" lvl="1"/>
              <a:r>
                <a:rPr lang="en-US" sz="1600" dirty="0" smtClean="0">
                  <a:latin typeface="Times New Roman"/>
                  <a:cs typeface="Times New Roman"/>
                </a:rPr>
                <a:t>Hot: </a:t>
              </a:r>
              <a:r>
                <a:rPr lang="en-US" sz="1600" i="1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f</a:t>
              </a:r>
              <a:r>
                <a:rPr lang="en-US" sz="1600" i="1" baseline="-25000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th</a:t>
              </a:r>
              <a:r>
                <a:rPr lang="en-US" sz="16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  </a:t>
              </a:r>
              <a:r>
                <a:rPr lang="en-US" sz="16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= 0.975</a:t>
              </a:r>
            </a:p>
            <a:p>
              <a:r>
                <a:rPr lang="en-US" sz="1600" dirty="0" smtClean="0">
                  <a:latin typeface="Times New Roman"/>
                  <a:cs typeface="Times New Roman"/>
                </a:rPr>
                <a:t>Mildly: </a:t>
              </a:r>
              <a:r>
                <a:rPr lang="en-US" sz="1600" i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Γ</a:t>
              </a:r>
              <a:r>
                <a:rPr lang="en-US" sz="1600" i="1" baseline="-250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0</a:t>
              </a:r>
              <a:r>
                <a:rPr lang="en-US" sz="1600" baseline="-250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6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= 5 </a:t>
              </a:r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8036339" y="3252684"/>
              <a:ext cx="1080578" cy="1635917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/>
              <a:endParaRPr lang="en-US" i="1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/>
              <a:r>
                <a:rPr lang="en-US" i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θ</a:t>
              </a:r>
              <a:r>
                <a:rPr lang="en-US" i="1" baseline="-25000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op</a:t>
              </a:r>
              <a:endParaRPr lang="en-US" i="1" baseline="-25000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/>
              <a:r>
                <a:rPr lang="en-US" i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f</a:t>
              </a:r>
              <a:r>
                <a:rPr lang="en-US" i="1" baseline="-25000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th</a:t>
              </a:r>
              <a:endParaRPr lang="en-US" i="1" baseline="-25000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/>
              <a:r>
                <a:rPr lang="en-US" i="1" dirty="0">
                  <a:solidFill>
                    <a:srgbClr val="FFFF00"/>
                  </a:solidFill>
                  <a:latin typeface="Times New Roman"/>
                  <a:cs typeface="Times New Roman"/>
                </a:rPr>
                <a:t>Γ</a:t>
              </a:r>
              <a:r>
                <a:rPr lang="en-US" i="1" baseline="-250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0</a:t>
              </a:r>
              <a:r>
                <a:rPr lang="en-US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</a:p>
            <a:p>
              <a:pPr algn="ctr"/>
              <a:endParaRPr lang="en-US" i="1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6210300" y="1802815"/>
              <a:ext cx="1206499" cy="1154545"/>
            </a:xfrm>
            <a:prstGeom prst="rightArrow">
              <a:avLst>
                <a:gd name="adj1" fmla="val 45600"/>
                <a:gd name="adj2" fmla="val 3350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 smtClean="0">
                  <a:latin typeface="Times New Roman"/>
                  <a:cs typeface="Times New Roman"/>
                </a:rPr>
                <a:t>Deposition?</a:t>
              </a:r>
              <a:endParaRPr lang="en-US" sz="1400" i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20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contenu 2"/>
          <p:cNvSpPr>
            <a:spLocks noGrp="1"/>
          </p:cNvSpPr>
          <p:nvPr>
            <p:ph idx="1"/>
          </p:nvPr>
        </p:nvSpPr>
        <p:spPr>
          <a:xfrm>
            <a:off x="-2" y="838199"/>
            <a:ext cx="7524329" cy="57370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I) Huge </a:t>
            </a:r>
            <a:r>
              <a:rPr lang="en-US" sz="3000" i="1" dirty="0">
                <a:solidFill>
                  <a:srgbClr val="FF0000"/>
                </a:solidFill>
                <a:latin typeface="Times New Roman"/>
                <a:cs typeface="Times New Roman"/>
              </a:rPr>
              <a:t>rates, </a:t>
            </a:r>
            <a:r>
              <a:rPr lang="en-US" sz="3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~100</a:t>
            </a:r>
            <a:r>
              <a:rPr lang="en-US" sz="30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000" i="1" dirty="0">
                <a:solidFill>
                  <a:srgbClr val="FF0000"/>
                </a:solidFill>
                <a:latin typeface="Times New Roman"/>
                <a:cs typeface="Times New Roman"/>
              </a:rPr>
              <a:t>times </a:t>
            </a:r>
            <a:r>
              <a:rPr lang="en-US" sz="3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LGRBs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Coward </a:t>
            </a:r>
            <a:r>
              <a:rPr lang="en-US" sz="2000" dirty="0">
                <a:latin typeface="Times New Roman"/>
                <a:cs typeface="Times New Roman"/>
              </a:rPr>
              <a:t>2005: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~220 Gpc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yr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Piran et al., 2006: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~110 Gpc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yr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Soderberg et al., 2006: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~260 Gpc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yr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Cobb et al., 2006: the rate of </a:t>
            </a:r>
            <a:r>
              <a:rPr lang="en-US" sz="2000" i="1" dirty="0">
                <a:latin typeface="Times New Roman"/>
                <a:cs typeface="Times New Roman"/>
              </a:rPr>
              <a:t>ll</a:t>
            </a:r>
            <a:r>
              <a:rPr lang="en-US" sz="2000" dirty="0">
                <a:latin typeface="Times New Roman"/>
                <a:cs typeface="Times New Roman"/>
              </a:rPr>
              <a:t>GRBs/GRBs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~300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- 1000</a:t>
            </a:r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Liang et al., 2007: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~325 Gpc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yr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Guetta &amp; Della Valle 2007: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~380 Gpc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yr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</a:p>
          <a:p>
            <a:pPr marL="457200" lvl="1" indent="0">
              <a:buNone/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cs typeface="Times New Roman"/>
              </a:rPr>
              <a:t>(The rate of GRB is 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~1 Gpc</a:t>
            </a:r>
            <a:r>
              <a:rPr lang="en-US" sz="2000" i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 yr</a:t>
            </a:r>
            <a:r>
              <a:rPr lang="en-US" sz="2000" i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Piran+ 2006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sz="2000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000" i="1" dirty="0">
                <a:solidFill>
                  <a:srgbClr val="FF0000"/>
                </a:solidFill>
                <a:latin typeface="Times New Roman"/>
                <a:cs typeface="Times New Roman"/>
              </a:rPr>
              <a:t>II) </a:t>
            </a:r>
            <a:r>
              <a:rPr lang="en-US" sz="3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Strong SN connection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980425/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1998bw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031203/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2003lw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060218/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2006aj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100316D/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2010bh</a:t>
            </a:r>
            <a:endParaRPr lang="en-US" sz="1800" dirty="0">
              <a:latin typeface="Times New Roman"/>
              <a:cs typeface="Times New Roman"/>
            </a:endParaRP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120422A/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2012bz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All associate with BL SNe </a:t>
            </a:r>
          </a:p>
          <a:p>
            <a:pPr lvl="1"/>
            <a:r>
              <a:rPr lang="en-US" sz="1600" dirty="0" err="1" smtClean="0">
                <a:latin typeface="Times New Roman"/>
                <a:cs typeface="Times New Roman"/>
              </a:rPr>
              <a:t>Ibc</a:t>
            </a:r>
            <a:r>
              <a:rPr lang="en-US" sz="1600" dirty="0" smtClean="0">
                <a:latin typeface="Times New Roman"/>
                <a:cs typeface="Times New Roman"/>
              </a:rPr>
              <a:t> rate is 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~9 000 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Gpc</a:t>
            </a:r>
            <a:r>
              <a:rPr lang="en-US" sz="16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 yr</a:t>
            </a:r>
            <a:r>
              <a:rPr lang="en-US" sz="16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lang="en-US" sz="16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 </a:t>
            </a:r>
            <a:r>
              <a:rPr lang="en-US" sz="1600" dirty="0" smtClean="0">
                <a:latin typeface="Times New Roman"/>
                <a:cs typeface="Times New Roman"/>
              </a:rPr>
              <a:t>&amp;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6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BL </a:t>
            </a:r>
            <a:r>
              <a:rPr lang="en-US" sz="1600" dirty="0">
                <a:latin typeface="Times New Roman"/>
                <a:cs typeface="Times New Roman"/>
              </a:rPr>
              <a:t>rate is 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~450 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Gpc</a:t>
            </a:r>
            <a:r>
              <a:rPr lang="en-US" sz="16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-3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 yr</a:t>
            </a:r>
            <a:r>
              <a:rPr lang="en-US" sz="16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 </a:t>
            </a:r>
            <a:r>
              <a:rPr lang="en-US" sz="1600" dirty="0" smtClean="0">
                <a:latin typeface="Times New Roman"/>
                <a:cs typeface="Times New Roman"/>
              </a:rPr>
              <a:t>(Soderberg+06)</a:t>
            </a:r>
            <a:endParaRPr lang="en-US" sz="1600" baseline="300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8144" y="6453336"/>
            <a:ext cx="3275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latin typeface="Times New Roman"/>
                <a:cs typeface="Times New Roman"/>
              </a:rPr>
              <a:t>Credit: Liang et al., 2007 &amp; Hjorth &amp; Bloom 2011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6057900" cy="6858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llGRB features: I. Rates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660232" y="476672"/>
            <a:ext cx="2183927" cy="3377208"/>
            <a:chOff x="6960073" y="3282739"/>
            <a:chExt cx="2183927" cy="33772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0073" y="3282739"/>
              <a:ext cx="2183927" cy="337720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8172400" y="3501008"/>
              <a:ext cx="0" cy="23762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190138" y="4653136"/>
              <a:ext cx="105427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Nearby Universe</a:t>
              </a:r>
              <a:endParaRPr lang="en-US" sz="1600" i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564364"/>
              </p:ext>
            </p:extLst>
          </p:nvPr>
        </p:nvGraphicFramePr>
        <p:xfrm>
          <a:off x="4856325" y="4223333"/>
          <a:ext cx="4067944" cy="1512167"/>
        </p:xfrm>
        <a:graphic>
          <a:graphicData uri="http://schemas.openxmlformats.org/drawingml/2006/table">
            <a:tbl>
              <a:tblPr/>
              <a:tblGrid>
                <a:gridCol w="710999"/>
                <a:gridCol w="632000"/>
                <a:gridCol w="553000"/>
                <a:gridCol w="474000"/>
                <a:gridCol w="869000"/>
                <a:gridCol w="828945"/>
              </a:tblGrid>
              <a:tr h="483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GRB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z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</a:t>
                      </a:r>
                      <a:r>
                        <a:rPr lang="en-US" sz="14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(s)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</a:t>
                      </a:r>
                      <a:r>
                        <a:rPr lang="de-DE" sz="1400" b="0" i="1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iso</a:t>
                      </a:r>
                      <a:r>
                        <a:rPr lang="de-DE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de-DE" sz="1400" b="0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de-DE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de-DE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r>
                        <a:rPr lang="de-DE" sz="1400" b="0" i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</a:t>
                      </a:r>
                      <a:r>
                        <a:rPr lang="de-DE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de-DE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erg</a:t>
                      </a:r>
                      <a:r>
                        <a:rPr lang="de-DE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</a:t>
                      </a:r>
                      <a:r>
                        <a:rPr lang="en-US" sz="14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en-US" sz="1400" b="0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r>
                        <a:rPr lang="en-US" sz="1400" b="0" i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erg)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980425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1998bw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0.0085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7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031203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2003lw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0.1055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060218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2006aj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0.0334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100316D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2010bh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0.0591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110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ut-den-lateguys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8560" y="44624"/>
            <a:ext cx="9717959" cy="72891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The contrast: Brief vs. Long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289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contenu 2"/>
          <p:cNvSpPr>
            <a:spLocks noGrp="1"/>
          </p:cNvSpPr>
          <p:nvPr>
            <p:ph idx="1"/>
          </p:nvPr>
        </p:nvSpPr>
        <p:spPr>
          <a:xfrm>
            <a:off x="179512" y="1628800"/>
            <a:ext cx="7310785" cy="5737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llGRBs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Weak prompt emission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sz="3600" dirty="0" smtClean="0">
                <a:latin typeface="Times New Roman"/>
                <a:cs typeface="Times New Roman"/>
              </a:rPr>
              <a:t>Bright SN</a:t>
            </a:r>
          </a:p>
          <a:p>
            <a:pPr marL="457200" lvl="1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LGRBs</a:t>
            </a:r>
          </a:p>
          <a:p>
            <a:pPr lvl="1"/>
            <a:r>
              <a:rPr lang="en-US" sz="3600" dirty="0" smtClean="0">
                <a:latin typeface="Times New Roman"/>
                <a:cs typeface="Times New Roman"/>
              </a:rPr>
              <a:t>Bright prompt emission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SN-less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" y="0"/>
            <a:ext cx="9144002" cy="1340768"/>
          </a:xfrm>
        </p:spPr>
        <p:txBody>
          <a:bodyPr>
            <a:noAutofit/>
          </a:bodyPr>
          <a:lstStyle/>
          <a:p>
            <a:r>
              <a:rPr lang="en-US" sz="4000" i="1" dirty="0" smtClean="0">
                <a:latin typeface="Times New Roman"/>
                <a:cs typeface="Times New Roman"/>
              </a:rPr>
              <a:t>The General Picture</a:t>
            </a:r>
            <a:endParaRPr lang="en-US" sz="4000" i="1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60848"/>
            <a:ext cx="4346164" cy="28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60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contenu 2"/>
          <p:cNvSpPr>
            <a:spLocks noGrp="1"/>
          </p:cNvSpPr>
          <p:nvPr>
            <p:ph idx="1"/>
          </p:nvPr>
        </p:nvSpPr>
        <p:spPr>
          <a:xfrm>
            <a:off x="-30247" y="1410769"/>
            <a:ext cx="5182095" cy="57370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llGRBs (BL SN)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SN-less nearby </a:t>
            </a:r>
            <a:r>
              <a:rPr lang="en-US" sz="2400" i="1" dirty="0" smtClean="0">
                <a:latin typeface="Times New Roman"/>
                <a:cs typeface="Times New Roman"/>
              </a:rPr>
              <a:t>ll</a:t>
            </a:r>
            <a:r>
              <a:rPr lang="en-US" sz="2400" dirty="0" smtClean="0">
                <a:latin typeface="Times New Roman"/>
                <a:cs typeface="Times New Roman"/>
              </a:rPr>
              <a:t>GRB-like events: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GRB060505 (z ~ 0.089)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GRB111005A (z ~0.01 2</a:t>
            </a:r>
            <a:r>
              <a:rPr lang="en-US" sz="1800" baseline="30000" dirty="0" smtClean="0">
                <a:latin typeface="Times New Roman"/>
                <a:cs typeface="Times New Roman"/>
              </a:rPr>
              <a:t>nd</a:t>
            </a:r>
            <a:r>
              <a:rPr lang="en-US" sz="1800" dirty="0" smtClean="0">
                <a:latin typeface="Times New Roman"/>
                <a:cs typeface="Times New Roman"/>
              </a:rPr>
              <a:t> closest)</a:t>
            </a:r>
          </a:p>
          <a:p>
            <a:pPr marL="0" indent="0">
              <a:buNone/>
            </a:pPr>
            <a:endParaRPr lang="en-US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LGRBs (SN-less)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latin typeface="Times New Roman"/>
                <a:cs typeface="Times New Roman"/>
              </a:rPr>
              <a:t>RareLGRB</a:t>
            </a:r>
            <a:r>
              <a:rPr lang="en-US" sz="2400" dirty="0" smtClean="0">
                <a:latin typeface="Times New Roman"/>
                <a:cs typeface="Times New Roman"/>
              </a:rPr>
              <a:t>-SN associations: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	- LGRB 030329 (Mazzali+03) </a:t>
            </a:r>
            <a:r>
              <a:rPr lang="en-US" sz="18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(why?) </a:t>
            </a:r>
          </a:p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	</a:t>
            </a:r>
            <a:r>
              <a:rPr lang="en-US" sz="1800" dirty="0" smtClean="0">
                <a:latin typeface="Times New Roman"/>
                <a:cs typeface="Times New Roman"/>
              </a:rPr>
              <a:t>- A trio </a:t>
            </a:r>
            <a:r>
              <a:rPr lang="en-US" sz="1800" dirty="0">
                <a:latin typeface="Times New Roman"/>
                <a:cs typeface="Times New Roman"/>
              </a:rPr>
              <a:t>of </a:t>
            </a:r>
            <a:r>
              <a:rPr lang="en-US" sz="1800" dirty="0" smtClean="0">
                <a:latin typeface="Times New Roman"/>
                <a:cs typeface="Times New Roman"/>
              </a:rPr>
              <a:t>LGRB SNe (Cano+13)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	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dirty="0" smtClean="0">
                <a:latin typeface="Times New Roman"/>
                <a:cs typeface="Times New Roman"/>
              </a:rPr>
              <a:t>SN-less :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dirty="0" smtClean="0">
                <a:latin typeface="Times New Roman"/>
                <a:cs typeface="Times New Roman"/>
              </a:rPr>
              <a:t>e.g</a:t>
            </a:r>
            <a:r>
              <a:rPr lang="en-US" sz="2400" dirty="0">
                <a:latin typeface="Times New Roman"/>
                <a:cs typeface="Times New Roman"/>
              </a:rPr>
              <a:t>. GRB060614 (z ~ 0.125) </a:t>
            </a:r>
          </a:p>
          <a:p>
            <a:pPr lvl="2"/>
            <a:r>
              <a:rPr lang="en-US" sz="1800" dirty="0">
                <a:latin typeface="Times New Roman"/>
                <a:cs typeface="Times New Roman"/>
              </a:rPr>
              <a:t>M</a:t>
            </a:r>
            <a:r>
              <a:rPr lang="en-US" sz="1800" baseline="-25000" dirty="0">
                <a:latin typeface="Times New Roman"/>
                <a:cs typeface="Times New Roman"/>
              </a:rPr>
              <a:t>Ni56</a:t>
            </a:r>
            <a:r>
              <a:rPr lang="en-US" sz="1800" dirty="0">
                <a:latin typeface="Times New Roman"/>
                <a:cs typeface="Times New Roman"/>
              </a:rPr>
              <a:t> &lt; 0.001 </a:t>
            </a:r>
            <a:r>
              <a:rPr lang="en-US" sz="1800" dirty="0" err="1">
                <a:latin typeface="Times New Roman"/>
                <a:cs typeface="Times New Roman"/>
              </a:rPr>
              <a:t>M</a:t>
            </a:r>
            <a:r>
              <a:rPr lang="en-US" sz="1800" baseline="-25000" dirty="0" err="1">
                <a:latin typeface="Times New Roman"/>
                <a:cs typeface="Times New Roman"/>
              </a:rPr>
              <a:t>sun</a:t>
            </a:r>
            <a:endParaRPr lang="en-US" baseline="-25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" y="0"/>
            <a:ext cx="9144002" cy="1340768"/>
          </a:xfrm>
        </p:spPr>
        <p:txBody>
          <a:bodyPr>
            <a:noAutofit/>
          </a:bodyPr>
          <a:lstStyle/>
          <a:p>
            <a:r>
              <a:rPr lang="en-US" sz="4000" i="1" dirty="0" smtClean="0">
                <a:latin typeface="Times New Roman"/>
                <a:cs typeface="Times New Roman"/>
              </a:rPr>
              <a:t>Regularities and Irregularities</a:t>
            </a:r>
            <a:endParaRPr lang="en-US" sz="4000" i="1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627" y="4279302"/>
            <a:ext cx="3793613" cy="2534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357" y="1795026"/>
            <a:ext cx="3623139" cy="25922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75429" y="6581001"/>
            <a:ext cx="3275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latin typeface="Times New Roman"/>
                <a:cs typeface="Times New Roman"/>
              </a:rPr>
              <a:t>Credit: Melandri+12; Cazo+13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13" name="Frame 12"/>
          <p:cNvSpPr/>
          <p:nvPr/>
        </p:nvSpPr>
        <p:spPr>
          <a:xfrm>
            <a:off x="6444207" y="2420888"/>
            <a:ext cx="1080122" cy="1080120"/>
          </a:xfrm>
          <a:prstGeom prst="frame">
            <a:avLst>
              <a:gd name="adj1" fmla="val 2567"/>
            </a:avLst>
          </a:prstGeom>
          <a:gradFill>
            <a:gsLst>
              <a:gs pos="0">
                <a:srgbClr val="FF0000"/>
              </a:gs>
              <a:gs pos="100000">
                <a:srgbClr val="FF66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7906420" y="2062557"/>
            <a:ext cx="924432" cy="679830"/>
          </a:xfrm>
          <a:prstGeom prst="frame">
            <a:avLst>
              <a:gd name="adj1" fmla="val 2691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59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781" y="122238"/>
            <a:ext cx="8229600" cy="1020762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e.g. GRB 060614 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0097" y="6487636"/>
            <a:ext cx="2059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Hjorth </a:t>
            </a:r>
            <a:r>
              <a:rPr lang="en-US" i="1" dirty="0">
                <a:latin typeface="Times New Roman"/>
                <a:cs typeface="Times New Roman"/>
              </a:rPr>
              <a:t>2011 &amp; </a:t>
            </a:r>
            <a:r>
              <a:rPr lang="en-US" i="1" dirty="0" smtClean="0">
                <a:latin typeface="Times New Roman"/>
                <a:cs typeface="Times New Roman"/>
              </a:rPr>
              <a:t>2013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556792"/>
            <a:ext cx="5046464" cy="47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4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te-2v3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42" y="2081944"/>
            <a:ext cx="4208824" cy="3302000"/>
          </a:xfrm>
          <a:prstGeom prst="rect">
            <a:avLst/>
          </a:prstGeom>
        </p:spPr>
      </p:pic>
      <p:pic>
        <p:nvPicPr>
          <p:cNvPr id="11" name="Picture 10" descr="rates as tinj over t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04" y="1698496"/>
            <a:ext cx="4536504" cy="355226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807988" y="2054692"/>
            <a:ext cx="4248472" cy="3076108"/>
            <a:chOff x="683568" y="3731668"/>
            <a:chExt cx="4248472" cy="3076108"/>
          </a:xfrm>
        </p:grpSpPr>
        <p:pic>
          <p:nvPicPr>
            <p:cNvPr id="29" name="Picture 28" descr="Eiso Pb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3731668"/>
              <a:ext cx="4248472" cy="307610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763688" y="4035480"/>
              <a:ext cx="2902611" cy="2232248"/>
              <a:chOff x="1331640" y="3933056"/>
              <a:chExt cx="2902611" cy="2232248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243386" y="3933056"/>
                <a:ext cx="0" cy="223224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298147" y="5159008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275360" y="4869160"/>
                <a:ext cx="0" cy="129614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331640" y="3933056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llGRBs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60" y="229106"/>
            <a:ext cx="3407058" cy="1323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227" y="5250759"/>
            <a:ext cx="4620122" cy="1619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895" y="5275733"/>
            <a:ext cx="4308409" cy="1595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241" y="1868093"/>
            <a:ext cx="5788339" cy="609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12576" y="3143863"/>
            <a:ext cx="11103538" cy="13169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5170" y="229105"/>
            <a:ext cx="5581604" cy="12142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9" y="1592609"/>
            <a:ext cx="6502400" cy="1003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73" y="2423606"/>
            <a:ext cx="7475919" cy="8997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1391" y="4461890"/>
            <a:ext cx="66167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Regularities and Irregularities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1" y="1604044"/>
            <a:ext cx="8686800" cy="5130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latin typeface="Times New Roman"/>
                <a:cs typeface="Times New Roman"/>
              </a:rPr>
              <a:t>ll</a:t>
            </a:r>
            <a:r>
              <a:rPr lang="en-US" sz="3600" dirty="0" smtClean="0">
                <a:latin typeface="Times New Roman"/>
                <a:cs typeface="Times New Roman"/>
              </a:rPr>
              <a:t>GRBs:</a:t>
            </a:r>
          </a:p>
          <a:p>
            <a:pPr>
              <a:buFont typeface="Wingdings" charset="2"/>
              <a:buChar char="è"/>
            </a:pPr>
            <a:r>
              <a:rPr lang="en-US" altLang="ja-JP" sz="2800" dirty="0" smtClean="0">
                <a:latin typeface="Times New Roman"/>
                <a:cs typeface="Times New Roman"/>
              </a:rPr>
              <a:t>Type1</a:t>
            </a:r>
            <a:r>
              <a:rPr lang="ja-JP" altLang="en-US" sz="2800" dirty="0" smtClean="0">
                <a:latin typeface="Times New Roman"/>
                <a:cs typeface="Times New Roman"/>
              </a:rPr>
              <a:t>	</a:t>
            </a:r>
            <a:r>
              <a:rPr lang="en-US" altLang="ja-JP" sz="2800" dirty="0" smtClean="0">
                <a:latin typeface="Times New Roman"/>
                <a:cs typeface="Times New Roman"/>
              </a:rPr>
              <a:t>		</a:t>
            </a:r>
            <a:r>
              <a:rPr lang="ja-JP" altLang="en-US" sz="2800" dirty="0" smtClean="0">
                <a:latin typeface="Times New Roman"/>
                <a:cs typeface="Times New Roman"/>
              </a:rPr>
              <a:t>		</a:t>
            </a:r>
            <a:r>
              <a:rPr lang="en-US" sz="2800" dirty="0" smtClean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Rarely				</a:t>
            </a:r>
            <a:r>
              <a:rPr lang="en-US" sz="2000" dirty="0" smtClean="0">
                <a:latin typeface="Times New Roman"/>
                <a:cs typeface="Times New Roman"/>
              </a:rPr>
              <a:t>Weak/No </a:t>
            </a:r>
            <a:r>
              <a:rPr lang="en-US" sz="2000" dirty="0" smtClean="0">
                <a:latin typeface="Times New Roman"/>
                <a:cs typeface="Times New Roman"/>
              </a:rPr>
              <a:t>SN</a:t>
            </a:r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è"/>
            </a:pPr>
            <a:r>
              <a:rPr lang="en-US" sz="2800" dirty="0" smtClean="0">
                <a:latin typeface="Times New Roman"/>
                <a:cs typeface="Times New Roman"/>
              </a:rPr>
              <a:t>Type2						Frequently		Powerful SN</a:t>
            </a:r>
          </a:p>
          <a:p>
            <a:pPr marL="0" indent="0">
              <a:buNone/>
            </a:pP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/>
                <a:cs typeface="Times New Roman"/>
              </a:rPr>
              <a:t>LGRBs:</a:t>
            </a:r>
          </a:p>
          <a:p>
            <a:pPr>
              <a:buFont typeface="Wingdings" charset="2"/>
              <a:buChar char="è"/>
            </a:pPr>
            <a:r>
              <a:rPr lang="en-US" sz="2800" dirty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latin typeface="Times New Roman"/>
                <a:cs typeface="Times New Roman"/>
              </a:rPr>
              <a:t>Type1	</a:t>
            </a:r>
            <a:r>
              <a:rPr lang="en-US" sz="2800" dirty="0">
                <a:latin typeface="Times New Roman"/>
                <a:cs typeface="Times New Roman"/>
              </a:rPr>
              <a:t>					</a:t>
            </a:r>
            <a:r>
              <a:rPr lang="en-US" sz="2800" dirty="0" smtClean="0">
                <a:latin typeface="Times New Roman"/>
                <a:cs typeface="Times New Roman"/>
              </a:rPr>
              <a:t>Frequently</a:t>
            </a:r>
            <a:r>
              <a:rPr lang="en-US" sz="2800" dirty="0">
                <a:latin typeface="Times New Roman"/>
                <a:cs typeface="Times New Roman"/>
              </a:rPr>
              <a:t>		</a:t>
            </a:r>
            <a:r>
              <a:rPr lang="en-US" sz="2800" dirty="0" smtClean="0">
                <a:latin typeface="Times New Roman"/>
                <a:cs typeface="Times New Roman"/>
              </a:rPr>
              <a:t>Weak/No SN</a:t>
            </a:r>
            <a:endParaRPr lang="en-US" sz="2800" dirty="0" smtClean="0">
              <a:latin typeface="Times New Roman"/>
              <a:cs typeface="Times New Roman"/>
            </a:endParaRPr>
          </a:p>
          <a:p>
            <a:pPr>
              <a:buFont typeface="Wingdings" charset="2"/>
              <a:buChar char="è"/>
            </a:pPr>
            <a:r>
              <a:rPr lang="en-US" sz="2800" dirty="0" smtClean="0">
                <a:latin typeface="Times New Roman"/>
                <a:cs typeface="Times New Roman"/>
              </a:rPr>
              <a:t> Type2		</a:t>
            </a:r>
            <a:r>
              <a:rPr lang="en-US" sz="3600" dirty="0" smtClean="0">
                <a:latin typeface="Times New Roman"/>
                <a:cs typeface="Times New Roman"/>
              </a:rPr>
              <a:t>				</a:t>
            </a:r>
            <a:r>
              <a:rPr lang="en-US" sz="2000" dirty="0" smtClean="0">
                <a:latin typeface="Times New Roman"/>
                <a:cs typeface="Times New Roman"/>
              </a:rPr>
              <a:t>Rarely				Powerful SN</a:t>
            </a:r>
          </a:p>
          <a:p>
            <a:pPr>
              <a:buFont typeface="Wingdings" charset="2"/>
              <a:buChar char="è"/>
            </a:pP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5" name="Picture 4" descr="rate-2v3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42" y="2081944"/>
            <a:ext cx="4208824" cy="3302000"/>
          </a:xfrm>
          <a:prstGeom prst="rect">
            <a:avLst/>
          </a:prstGeom>
        </p:spPr>
      </p:pic>
      <p:pic>
        <p:nvPicPr>
          <p:cNvPr id="11" name="Picture 10" descr="rates as tinj over t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04" y="1698496"/>
            <a:ext cx="4536504" cy="355226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807988" y="2054692"/>
            <a:ext cx="4248472" cy="3076108"/>
            <a:chOff x="683568" y="3731668"/>
            <a:chExt cx="4248472" cy="3076108"/>
          </a:xfrm>
        </p:grpSpPr>
        <p:pic>
          <p:nvPicPr>
            <p:cNvPr id="29" name="Picture 28" descr="Eiso Pb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3731668"/>
              <a:ext cx="4248472" cy="307610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763688" y="4035480"/>
              <a:ext cx="2902611" cy="2232248"/>
              <a:chOff x="1331640" y="3933056"/>
              <a:chExt cx="2902611" cy="2232248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243386" y="3933056"/>
                <a:ext cx="0" cy="223224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298147" y="5159008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275360" y="4869160"/>
                <a:ext cx="0" cy="129614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331640" y="3933056"/>
                <a:ext cx="9361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llGRBs</a:t>
                </a:r>
              </a:p>
              <a:p>
                <a:pPr algn="ctr"/>
                <a:r>
                  <a:rPr lang="en-US" sz="1600" i="1" dirty="0" smtClean="0">
                    <a:latin typeface="Times New Roman"/>
                    <a:cs typeface="Times New Roman"/>
                  </a:rPr>
                  <a:t>domain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81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110621</TotalTime>
  <Words>1505</Words>
  <Application>Microsoft Macintosh PowerPoint</Application>
  <PresentationFormat>On-screen Show (4:3)</PresentationFormat>
  <Paragraphs>431</Paragraphs>
  <Slides>40</Slides>
  <Notes>12</Notes>
  <HiddenSlides>12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Calibri</vt:lpstr>
      <vt:lpstr>ＭＳ Ｐゴシック</vt:lpstr>
      <vt:lpstr>Symbol</vt:lpstr>
      <vt:lpstr>Times New Roman</vt:lpstr>
      <vt:lpstr>Wingdings</vt:lpstr>
      <vt:lpstr>Arial</vt:lpstr>
      <vt:lpstr>Office Theme</vt:lpstr>
      <vt:lpstr>Black</vt:lpstr>
      <vt:lpstr>Document</vt:lpstr>
      <vt:lpstr>A Numerical Explanation of  llGRBs high rate in the local Universe</vt:lpstr>
      <vt:lpstr>Collapsar Model For LGRBs </vt:lpstr>
      <vt:lpstr>A new team: llGRBs</vt:lpstr>
      <vt:lpstr>llGRB features: I. Rates</vt:lpstr>
      <vt:lpstr>The General Picture</vt:lpstr>
      <vt:lpstr>Regularities and Irregularities</vt:lpstr>
      <vt:lpstr>e.g. GRB 060614 </vt:lpstr>
      <vt:lpstr>PowerPoint Presentation</vt:lpstr>
      <vt:lpstr>Regularities and Irregularities</vt:lpstr>
      <vt:lpstr>PowerPoint Presentation</vt:lpstr>
      <vt:lpstr> Decoupling of the Central Engine &amp; Stellar Envelope  </vt:lpstr>
      <vt:lpstr>A Successful jet</vt:lpstr>
      <vt:lpstr>Jets Failure or Success  A quantitative manipulation</vt:lpstr>
      <vt:lpstr>Method: 2D HD simulations</vt:lpstr>
      <vt:lpstr>The assumptions</vt:lpstr>
      <vt:lpstr>Data/Observations → Mechanism → Origin</vt:lpstr>
      <vt:lpstr>Hydrodynamic Spreading</vt:lpstr>
      <vt:lpstr>I) Rates</vt:lpstr>
      <vt:lpstr>Deriving the probability of observation</vt:lpstr>
      <vt:lpstr>Angular distribution &amp; Probabilities</vt:lpstr>
      <vt:lpstr>The rates’ ratio</vt:lpstr>
      <vt:lpstr>Allowed Collapsar duration distribution in the universe</vt:lpstr>
      <vt:lpstr>Two Contribution channels</vt:lpstr>
      <vt:lpstr>II) The SN</vt:lpstr>
      <vt:lpstr>SN-GRB connection</vt:lpstr>
      <vt:lpstr>SN vs. GRB energy reservoir</vt:lpstr>
      <vt:lpstr>PowerPoint Presentation</vt:lpstr>
      <vt:lpstr>56Ni synthesis (preliminary)</vt:lpstr>
      <vt:lpstr>Two Contribution channels</vt:lpstr>
      <vt:lpstr>Naïve Predictions</vt:lpstr>
      <vt:lpstr>Conclusion</vt:lpstr>
      <vt:lpstr>Backup Slides</vt:lpstr>
      <vt:lpstr>Wide Jets → large Tinj/Tbreakout</vt:lpstr>
      <vt:lpstr>PowerPoint Presentation</vt:lpstr>
      <vt:lpstr>Breakouts </vt:lpstr>
      <vt:lpstr>The Main Findings</vt:lpstr>
      <vt:lpstr>A trio of gamma-ray burst supernovae: GRB 120729A, GRB 130215A/SN 2013ez, and GRB 130831A/SN 2013fu </vt:lpstr>
      <vt:lpstr>Some Assumptions</vt:lpstr>
      <vt:lpstr>PowerPoint Presentation</vt:lpstr>
      <vt:lpstr>The contrast: Brief vs. Long</vt:lpstr>
    </vt:vector>
  </TitlesOfParts>
  <Company>Tokyo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Hamid Hamidani</dc:creator>
  <cp:lastModifiedBy>Hamid Hamidani</cp:lastModifiedBy>
  <cp:revision>950</cp:revision>
  <dcterms:created xsi:type="dcterms:W3CDTF">2015-08-17T07:03:25Z</dcterms:created>
  <dcterms:modified xsi:type="dcterms:W3CDTF">2018-05-16T07:14:33Z</dcterms:modified>
</cp:coreProperties>
</file>