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3"/>
  </p:notesMasterIdLst>
  <p:handoutMasterIdLst>
    <p:handoutMasterId r:id="rId44"/>
  </p:handoutMasterIdLst>
  <p:sldIdLst>
    <p:sldId id="440" r:id="rId2"/>
    <p:sldId id="793" r:id="rId3"/>
    <p:sldId id="697" r:id="rId4"/>
    <p:sldId id="699" r:id="rId5"/>
    <p:sldId id="700" r:id="rId6"/>
    <p:sldId id="790" r:id="rId7"/>
    <p:sldId id="832" r:id="rId8"/>
    <p:sldId id="332" r:id="rId9"/>
    <p:sldId id="713" r:id="rId10"/>
    <p:sldId id="714" r:id="rId11"/>
    <p:sldId id="766" r:id="rId12"/>
    <p:sldId id="767" r:id="rId13"/>
    <p:sldId id="833" r:id="rId14"/>
    <p:sldId id="834" r:id="rId15"/>
    <p:sldId id="835" r:id="rId16"/>
    <p:sldId id="836" r:id="rId17"/>
    <p:sldId id="837" r:id="rId18"/>
    <p:sldId id="839" r:id="rId19"/>
    <p:sldId id="883" r:id="rId20"/>
    <p:sldId id="840" r:id="rId21"/>
    <p:sldId id="841" r:id="rId22"/>
    <p:sldId id="842" r:id="rId23"/>
    <p:sldId id="845" r:id="rId24"/>
    <p:sldId id="844" r:id="rId25"/>
    <p:sldId id="838" r:id="rId26"/>
    <p:sldId id="849" r:id="rId27"/>
    <p:sldId id="846" r:id="rId28"/>
    <p:sldId id="852" r:id="rId29"/>
    <p:sldId id="853" r:id="rId30"/>
    <p:sldId id="850" r:id="rId31"/>
    <p:sldId id="882" r:id="rId32"/>
    <p:sldId id="854" r:id="rId33"/>
    <p:sldId id="855" r:id="rId34"/>
    <p:sldId id="873" r:id="rId35"/>
    <p:sldId id="874" r:id="rId36"/>
    <p:sldId id="876" r:id="rId37"/>
    <p:sldId id="857" r:id="rId38"/>
    <p:sldId id="877" r:id="rId39"/>
    <p:sldId id="880" r:id="rId40"/>
    <p:sldId id="881" r:id="rId41"/>
    <p:sldId id="878" r:id="rId42"/>
  </p:sldIdLst>
  <p:sldSz cx="9144000" cy="6858000" type="screen4x3"/>
  <p:notesSz cx="6742113" cy="987266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6FFEFE"/>
    <a:srgbClr val="9FE1FF"/>
    <a:srgbClr val="F200F5"/>
    <a:srgbClr val="FF66CC"/>
    <a:srgbClr val="000000"/>
    <a:srgbClr val="D9D9D9"/>
    <a:srgbClr val="DDDDDD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97" autoAdjust="0"/>
    <p:restoredTop sz="95521" autoAdjust="0"/>
  </p:normalViewPr>
  <p:slideViewPr>
    <p:cSldViewPr>
      <p:cViewPr varScale="1">
        <p:scale>
          <a:sx n="116" d="100"/>
          <a:sy n="116" d="100"/>
        </p:scale>
        <p:origin x="136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2054" cy="493555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18486" y="0"/>
            <a:ext cx="2922054" cy="493555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r">
              <a:defRPr sz="1200"/>
            </a:lvl1pPr>
          </a:lstStyle>
          <a:p>
            <a:fld id="{1F1333BF-72E4-4031-8D90-C50942ABEA1F}" type="datetimeFigureOut">
              <a:rPr kumimoji="1" lang="ja-JP" altLang="en-US" smtClean="0"/>
              <a:t>2018/5/16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377532"/>
            <a:ext cx="2922054" cy="493554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8486" y="9377532"/>
            <a:ext cx="2922054" cy="493554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r">
              <a:defRPr sz="1200"/>
            </a:lvl1pPr>
          </a:lstStyle>
          <a:p>
            <a:fld id="{005B4FCA-978E-4877-982E-67F2FF75F9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55865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054" cy="49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27" tIns="45363" rIns="90727" bIns="45363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8486" y="0"/>
            <a:ext cx="2922054" cy="49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27" tIns="45363" rIns="90727" bIns="4536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6463" y="741363"/>
            <a:ext cx="4932362" cy="3700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684" y="4689554"/>
            <a:ext cx="5392746" cy="4441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27" tIns="45363" rIns="90727" bIns="453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7532"/>
            <a:ext cx="2922054" cy="493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27" tIns="45363" rIns="90727" bIns="4536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8486" y="9377532"/>
            <a:ext cx="2922054" cy="493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27" tIns="45363" rIns="90727" bIns="4536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30A51476-2E31-4A16-AA70-760F5266F63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467355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1pPr>
            <a:lvl2pPr marL="737155" indent="-2835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2pPr>
            <a:lvl3pPr marL="1134085" indent="-226817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3pPr>
            <a:lvl4pPr marL="1587718" indent="-226817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4pPr>
            <a:lvl5pPr marL="2041352" indent="-226817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5pPr>
            <a:lvl6pPr marL="2494986" indent="-2268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6pPr>
            <a:lvl7pPr marL="2948620" indent="-2268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7pPr>
            <a:lvl8pPr marL="3402254" indent="-2268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8pPr>
            <a:lvl9pPr marL="3855888" indent="-2268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ACD5FE8-6AB1-48E5-8C54-C10C5AE34C02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1</a:t>
            </a:fld>
            <a:endParaRPr lang="en-US" altLang="ja-JP">
              <a:ea typeface="ＭＳ Ｐゴシック" pitchFamily="50" charset="-128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771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衝撃波面の近辺において、光子は非熱的スペクトルを示す。定量的には、光子による減速がより強く働く必要があるため、よりハードなスペクトルとなる。</a:t>
            </a:r>
            <a:r>
              <a:rPr lang="en-US" altLang="ja-JP" sz="1100" dirty="0"/>
              <a:t> </a:t>
            </a:r>
            <a:r>
              <a:rPr lang="en-US" altLang="ja-JP" sz="1100" dirty="0" err="1"/>
              <a:t>F</a:t>
            </a:r>
            <a:r>
              <a:rPr lang="en-US" altLang="ja-JP" baseline="-25000" dirty="0" err="1"/>
              <a:t>m,rad</a:t>
            </a:r>
            <a:r>
              <a:rPr lang="en-US" altLang="ja-JP" dirty="0"/>
              <a:t> </a:t>
            </a:r>
            <a:r>
              <a:rPr lang="en-US" altLang="ja-JP" sz="1100" dirty="0"/>
              <a:t>&gt;&gt;</a:t>
            </a:r>
            <a:r>
              <a:rPr lang="en-US" altLang="ja-JP" dirty="0"/>
              <a:t> </a:t>
            </a:r>
            <a:r>
              <a:rPr lang="en-US" altLang="ja-JP" sz="1100" dirty="0" err="1"/>
              <a:t>F</a:t>
            </a:r>
            <a:r>
              <a:rPr lang="en-US" altLang="ja-JP" baseline="-25000" dirty="0" err="1"/>
              <a:t>m,matt</a:t>
            </a:r>
            <a:r>
              <a:rPr lang="ja-JP" altLang="en-US" dirty="0"/>
              <a:t>おいては撃波面（紫）における光子スペクトルは、ローレンツ因子によらず　</a:t>
            </a:r>
            <a:r>
              <a:rPr lang="en-US" altLang="ja-JP" dirty="0" err="1">
                <a:latin typeface="Symbol" panose="05050102010706020507" pitchFamily="18" charset="2"/>
              </a:rPr>
              <a:t>n</a:t>
            </a:r>
            <a:r>
              <a:rPr lang="en-US" altLang="ja-JP" sz="1000" dirty="0" err="1"/>
              <a:t>f</a:t>
            </a:r>
            <a:r>
              <a:rPr lang="en-US" altLang="ja-JP" sz="1400" baseline="-25000" dirty="0" err="1">
                <a:latin typeface="Symbol" panose="05050102010706020507" pitchFamily="18" charset="2"/>
              </a:rPr>
              <a:t>n</a:t>
            </a:r>
            <a:r>
              <a:rPr lang="ja-JP" altLang="en-US" sz="1400" baseline="-25000" dirty="0">
                <a:latin typeface="Symbol" panose="05050102010706020507" pitchFamily="18" charset="2"/>
              </a:rPr>
              <a:t>　</a:t>
            </a:r>
            <a:r>
              <a:rPr lang="ja-JP" altLang="en-US" sz="11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∝</a:t>
            </a:r>
            <a:r>
              <a:rPr lang="en-US" altLang="ja-JP" dirty="0">
                <a:latin typeface="Symbol" panose="05050102010706020507" pitchFamily="18" charset="2"/>
                <a:ea typeface="HGPｺﾞｼｯｸE" panose="020B0900000000000000" pitchFamily="50" charset="-128"/>
              </a:rPr>
              <a:t>n</a:t>
            </a:r>
            <a:r>
              <a:rPr lang="en-US" altLang="ja-JP" sz="1400" baseline="30000" dirty="0">
                <a:latin typeface="Symbol" panose="05050102010706020507" pitchFamily="18" charset="2"/>
                <a:ea typeface="HGPｺﾞｼｯｸE" panose="020B0900000000000000" pitchFamily="50" charset="-128"/>
              </a:rPr>
              <a:t>0 </a:t>
            </a:r>
            <a:r>
              <a:rPr lang="ja-JP" altLang="en-US" sz="1000" dirty="0">
                <a:latin typeface="+mn-ea"/>
              </a:rPr>
              <a:t>となる。</a:t>
            </a:r>
            <a:endParaRPr lang="en-US" altLang="ja-JP" sz="1000" dirty="0">
              <a:latin typeface="+mn-ea"/>
            </a:endParaRPr>
          </a:p>
          <a:p>
            <a:endParaRPr lang="en-US" altLang="ja-JP" sz="300" dirty="0">
              <a:latin typeface="+mn-ea"/>
            </a:endParaRPr>
          </a:p>
          <a:p>
            <a:r>
              <a:rPr lang="ja-JP" altLang="en-US" sz="1000" dirty="0">
                <a:latin typeface="+mn-ea"/>
              </a:rPr>
              <a:t>ガンマ線バーストの非熱的な高エネルギーのスペクトルを再現できる。</a:t>
            </a:r>
            <a:endParaRPr lang="en-US" altLang="ja-JP" sz="1000" dirty="0">
              <a:latin typeface="+mn-ea"/>
            </a:endParaRPr>
          </a:p>
          <a:p>
            <a:r>
              <a:rPr lang="ja-JP" altLang="en-US" sz="1000" dirty="0">
                <a:latin typeface="+mn-ea"/>
              </a:rPr>
              <a:t>ただ、</a:t>
            </a:r>
            <a:r>
              <a:rPr lang="en-US" altLang="ja-JP" sz="1000" dirty="0" err="1">
                <a:latin typeface="+mn-ea"/>
              </a:rPr>
              <a:t>γγ</a:t>
            </a:r>
            <a:r>
              <a:rPr lang="ja-JP" altLang="en-US" sz="1000" dirty="0">
                <a:latin typeface="+mn-ea"/>
              </a:rPr>
              <a:t>が入っていないが、実際は聞くはず。定性的に強い非熱的スペクトルが見えるはずだが、定量的にどの程度ずれるかは、計算してみないと分からないので、</a:t>
            </a:r>
            <a:r>
              <a:rPr lang="en-US" altLang="ja-JP" sz="1000" dirty="0">
                <a:latin typeface="+mn-ea"/>
              </a:rPr>
              <a:t>future work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A51476-2E31-4A16-AA70-760F5266F638}" type="slidenum">
              <a:rPr lang="en-US" altLang="ja-JP" smtClean="0"/>
              <a:pPr>
                <a:defRPr/>
              </a:pPr>
              <a:t>34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16627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衝撃波面の近辺において、光子は非熱的スペクトルを示す。定量的には、光子による減速がより強く働く必要があるため、よりハードなスペクトルとなる。</a:t>
            </a:r>
            <a:r>
              <a:rPr lang="en-US" altLang="ja-JP" sz="1100" dirty="0"/>
              <a:t> </a:t>
            </a:r>
            <a:r>
              <a:rPr lang="en-US" altLang="ja-JP" sz="1100" dirty="0" err="1"/>
              <a:t>F</a:t>
            </a:r>
            <a:r>
              <a:rPr lang="en-US" altLang="ja-JP" baseline="-25000" dirty="0" err="1"/>
              <a:t>m,rad</a:t>
            </a:r>
            <a:r>
              <a:rPr lang="en-US" altLang="ja-JP" dirty="0"/>
              <a:t> </a:t>
            </a:r>
            <a:r>
              <a:rPr lang="en-US" altLang="ja-JP" sz="1100" dirty="0"/>
              <a:t>&gt;&gt;</a:t>
            </a:r>
            <a:r>
              <a:rPr lang="en-US" altLang="ja-JP" dirty="0"/>
              <a:t> </a:t>
            </a:r>
            <a:r>
              <a:rPr lang="en-US" altLang="ja-JP" sz="1100" dirty="0" err="1"/>
              <a:t>F</a:t>
            </a:r>
            <a:r>
              <a:rPr lang="en-US" altLang="ja-JP" baseline="-25000" dirty="0" err="1"/>
              <a:t>m,matt</a:t>
            </a:r>
            <a:r>
              <a:rPr lang="ja-JP" altLang="en-US" dirty="0"/>
              <a:t>おいては撃波面（紫）における光子スペクトルは、ローレンツ因子によらず　</a:t>
            </a:r>
            <a:r>
              <a:rPr lang="en-US" altLang="ja-JP" dirty="0" err="1">
                <a:latin typeface="Symbol" panose="05050102010706020507" pitchFamily="18" charset="2"/>
              </a:rPr>
              <a:t>n</a:t>
            </a:r>
            <a:r>
              <a:rPr lang="en-US" altLang="ja-JP" sz="1000" dirty="0" err="1"/>
              <a:t>f</a:t>
            </a:r>
            <a:r>
              <a:rPr lang="en-US" altLang="ja-JP" sz="1400" baseline="-25000" dirty="0" err="1">
                <a:latin typeface="Symbol" panose="05050102010706020507" pitchFamily="18" charset="2"/>
              </a:rPr>
              <a:t>n</a:t>
            </a:r>
            <a:r>
              <a:rPr lang="ja-JP" altLang="en-US" sz="1400" baseline="-25000" dirty="0">
                <a:latin typeface="Symbol" panose="05050102010706020507" pitchFamily="18" charset="2"/>
              </a:rPr>
              <a:t>　</a:t>
            </a:r>
            <a:r>
              <a:rPr lang="ja-JP" altLang="en-US" sz="11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∝</a:t>
            </a:r>
            <a:r>
              <a:rPr lang="en-US" altLang="ja-JP" dirty="0">
                <a:latin typeface="Symbol" panose="05050102010706020507" pitchFamily="18" charset="2"/>
                <a:ea typeface="HGPｺﾞｼｯｸE" panose="020B0900000000000000" pitchFamily="50" charset="-128"/>
              </a:rPr>
              <a:t>n</a:t>
            </a:r>
            <a:r>
              <a:rPr lang="en-US" altLang="ja-JP" sz="1400" baseline="30000" dirty="0">
                <a:latin typeface="Symbol" panose="05050102010706020507" pitchFamily="18" charset="2"/>
                <a:ea typeface="HGPｺﾞｼｯｸE" panose="020B0900000000000000" pitchFamily="50" charset="-128"/>
              </a:rPr>
              <a:t>0 </a:t>
            </a:r>
            <a:r>
              <a:rPr lang="ja-JP" altLang="en-US" sz="1000" dirty="0">
                <a:latin typeface="+mn-ea"/>
              </a:rPr>
              <a:t>となる。</a:t>
            </a:r>
            <a:endParaRPr lang="en-US" altLang="ja-JP" sz="1000" dirty="0">
              <a:latin typeface="+mn-ea"/>
            </a:endParaRPr>
          </a:p>
          <a:p>
            <a:endParaRPr lang="en-US" altLang="ja-JP" sz="300" dirty="0">
              <a:latin typeface="+mn-ea"/>
            </a:endParaRPr>
          </a:p>
          <a:p>
            <a:r>
              <a:rPr lang="ja-JP" altLang="en-US" sz="1000" dirty="0">
                <a:latin typeface="+mn-ea"/>
              </a:rPr>
              <a:t>ガンマ線バーストの非熱的な高エネルギーのスペクトルを再現できる。</a:t>
            </a:r>
            <a:endParaRPr lang="en-US" altLang="ja-JP" sz="1000" dirty="0">
              <a:latin typeface="+mn-ea"/>
            </a:endParaRPr>
          </a:p>
          <a:p>
            <a:r>
              <a:rPr lang="ja-JP" altLang="en-US" sz="1000" dirty="0">
                <a:latin typeface="+mn-ea"/>
              </a:rPr>
              <a:t>ただ、</a:t>
            </a:r>
            <a:r>
              <a:rPr lang="en-US" altLang="ja-JP" sz="1000" dirty="0" err="1">
                <a:latin typeface="+mn-ea"/>
              </a:rPr>
              <a:t>γγ</a:t>
            </a:r>
            <a:r>
              <a:rPr lang="ja-JP" altLang="en-US" sz="1000" dirty="0">
                <a:latin typeface="+mn-ea"/>
              </a:rPr>
              <a:t>が入っていないが、実際は聞くはず。定性的に強い非熱的スペクトルが見えるはずだが、定量的にどの程度ずれるかは、計算してみないと分からないので、</a:t>
            </a:r>
            <a:r>
              <a:rPr lang="en-US" altLang="ja-JP" sz="1000" dirty="0">
                <a:latin typeface="+mn-ea"/>
              </a:rPr>
              <a:t>future work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A51476-2E31-4A16-AA70-760F5266F638}" type="slidenum">
              <a:rPr lang="en-US" altLang="ja-JP" smtClean="0"/>
              <a:pPr>
                <a:defRPr/>
              </a:pPr>
              <a:t>35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05497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1pPr>
            <a:lvl2pPr marL="737155" indent="-2835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2pPr>
            <a:lvl3pPr marL="1134085" indent="-226817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3pPr>
            <a:lvl4pPr marL="1587718" indent="-226817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4pPr>
            <a:lvl5pPr marL="2041352" indent="-226817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5pPr>
            <a:lvl6pPr marL="2494986" indent="-2268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6pPr>
            <a:lvl7pPr marL="2948620" indent="-2268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7pPr>
            <a:lvl8pPr marL="3402254" indent="-2268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8pPr>
            <a:lvl9pPr marL="3855888" indent="-2268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E5EA395-6B71-4274-A933-8201AF364BB4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41</a:t>
            </a:fld>
            <a:endParaRPr lang="en-US" altLang="ja-JP">
              <a:ea typeface="ＭＳ Ｐゴシック" pitchFamily="50" charset="-128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175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en-US" altLang="ja-JP" noProof="0"/>
              <a:t>マスタ タイトルの書式設定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altLang="ja-JP" noProof="0"/>
              <a:t>マスタ サブタイトルの書式設定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CA8DF-976F-4299-B109-75839069947E}" type="datetimeFigureOut">
              <a:rPr lang="ja-JP" altLang="en-US"/>
              <a:pPr>
                <a:defRPr/>
              </a:pPr>
              <a:t>2018/5/16</a:t>
            </a:fld>
            <a:endParaRPr lang="en-US" altLang="ja-JP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5F878-A12D-478E-BC4C-83352B929CD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15672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3C6EA-EF57-4435-9006-4C7E7DE71F70}" type="datetimeFigureOut">
              <a:rPr lang="ja-JP" altLang="en-US"/>
              <a:pPr>
                <a:defRPr/>
              </a:pPr>
              <a:t>2018/5/16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5BA78-CF47-49E5-B95E-C270CA2DF88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37773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115C6-CA10-423F-81FD-A69EF0BA43F4}" type="datetimeFigureOut">
              <a:rPr lang="ja-JP" altLang="en-US"/>
              <a:pPr>
                <a:defRPr/>
              </a:pPr>
              <a:t>2018/5/16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26938-5722-40CC-8A7D-355F293A503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07992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058FC-C5FF-4F64-A64D-709766EE531F}" type="datetimeFigureOut">
              <a:rPr lang="ja-JP" altLang="en-US"/>
              <a:pPr>
                <a:defRPr/>
              </a:pPr>
              <a:t>2018/5/16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400F5-A85E-44E2-9A61-FAA2025D8EE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43339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ACDCD-8F03-41ED-AA94-3A40ABAD8076}" type="datetimeFigureOut">
              <a:rPr lang="ja-JP" altLang="en-US"/>
              <a:pPr>
                <a:defRPr/>
              </a:pPr>
              <a:t>2018/5/16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C626F-0EB3-48E7-B410-D24C39E9A49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81345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C00FE-9304-4519-8D9D-72868F64163D}" type="datetimeFigureOut">
              <a:rPr lang="ja-JP" altLang="en-US"/>
              <a:pPr>
                <a:defRPr/>
              </a:pPr>
              <a:t>2018/5/16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C2F8-DF09-4993-A1E4-073D22FB638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38400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CA44A-9792-4FFE-A0CF-C7047A3E8F37}" type="datetimeFigureOut">
              <a:rPr lang="ja-JP" altLang="en-US"/>
              <a:pPr>
                <a:defRPr/>
              </a:pPr>
              <a:t>2018/5/16</a:t>
            </a:fld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E02D0-527B-473D-BF37-256E918D916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6315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2070B-F356-4975-AB13-FC56A2E3224A}" type="datetimeFigureOut">
              <a:rPr lang="ja-JP" altLang="en-US"/>
              <a:pPr>
                <a:defRPr/>
              </a:pPr>
              <a:t>2018/5/16</a:t>
            </a:fld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56C57-E173-4DB1-B3DD-4AC47BDF2B9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51039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C3BCD-E74D-4072-A8CE-CB64C31F428D}" type="datetimeFigureOut">
              <a:rPr lang="ja-JP" altLang="en-US"/>
              <a:pPr>
                <a:defRPr/>
              </a:pPr>
              <a:t>2018/5/16</a:t>
            </a:fld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9217F-D132-4038-A667-6136D9A7116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60325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A4607-7B8A-4360-B2D0-1CC57FCB8B35}" type="datetimeFigureOut">
              <a:rPr lang="ja-JP" altLang="en-US"/>
              <a:pPr>
                <a:defRPr/>
              </a:pPr>
              <a:t>2018/5/16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6F3F2-382B-4D15-B40F-3D1E2047FF0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23438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52CCB-6D21-4B57-BB12-7AA24958E67B}" type="datetimeFigureOut">
              <a:rPr lang="ja-JP" altLang="en-US"/>
              <a:pPr>
                <a:defRPr/>
              </a:pPr>
              <a:t>2018/5/16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1CBE2-F4F8-49F9-86A9-F1D3D752CFF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14179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マスタ テキストの書式設定</a:t>
            </a:r>
          </a:p>
          <a:p>
            <a:pPr lvl="1"/>
            <a:r>
              <a:rPr lang="en-US" altLang="ja-JP"/>
              <a:t>第 2 レベル</a:t>
            </a:r>
          </a:p>
          <a:p>
            <a:pPr lvl="2"/>
            <a:r>
              <a:rPr lang="en-US" altLang="ja-JP"/>
              <a:t>第 3 レベル</a:t>
            </a:r>
          </a:p>
          <a:p>
            <a:pPr lvl="3"/>
            <a:r>
              <a:rPr lang="en-US" altLang="ja-JP"/>
              <a:t>第 4 レベル</a:t>
            </a:r>
          </a:p>
          <a:p>
            <a:pPr lvl="4"/>
            <a:r>
              <a:rPr lang="en-US" altLang="ja-JP"/>
              <a:t>第 5 レベル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+mj-lt"/>
              </a:defRPr>
            </a:lvl1pPr>
          </a:lstStyle>
          <a:p>
            <a:pPr>
              <a:defRPr/>
            </a:pPr>
            <a:fld id="{FD0D9D73-5CDA-4342-86E4-C2D3A61AC826}" type="datetimeFigureOut">
              <a:rPr lang="ja-JP" altLang="en-US"/>
              <a:pPr>
                <a:defRPr/>
              </a:pPr>
              <a:t>2018/5/16</a:t>
            </a:fld>
            <a:endParaRPr lang="en-US" altLang="ja-JP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>
                <a:latin typeface="+mj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+mj-lt"/>
              </a:defRPr>
            </a:lvl1pPr>
          </a:lstStyle>
          <a:p>
            <a:pPr>
              <a:defRPr/>
            </a:pPr>
            <a:fld id="{73F07304-CC84-4B3C-BD99-FD3612E4AB6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ＭＳ Ｐゴシック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ＭＳ Ｐゴシック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ＭＳ Ｐゴシック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ＭＳ Ｐゴシック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ＭＳ Ｐゴシック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ＭＳ Ｐゴシック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ＭＳ Ｐゴシック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kumimoji="1" sz="2600">
          <a:solidFill>
            <a:schemeClr val="tx1"/>
          </a:solidFill>
          <a:latin typeface="+mn-lt"/>
          <a:ea typeface="+mn-ea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kumimoji="1" sz="2200">
          <a:solidFill>
            <a:schemeClr val="tx1"/>
          </a:solidFill>
          <a:latin typeface="+mn-lt"/>
          <a:ea typeface="+mn-ea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kumimoji="1" sz="2000">
          <a:solidFill>
            <a:schemeClr val="tx1"/>
          </a:solidFill>
          <a:latin typeface="+mn-lt"/>
          <a:ea typeface="+mn-ea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9"/>
          <p:cNvSpPr txBox="1">
            <a:spLocks noChangeArrowheads="1"/>
          </p:cNvSpPr>
          <p:nvPr/>
        </p:nvSpPr>
        <p:spPr bwMode="auto">
          <a:xfrm>
            <a:off x="7072313" y="6381750"/>
            <a:ext cx="2232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ja-JP" altLang="ja-JP" sz="1800" b="1" i="1">
              <a:latin typeface="Garamond" pitchFamily="18" charset="0"/>
            </a:endParaRPr>
          </a:p>
        </p:txBody>
      </p:sp>
      <p:sp>
        <p:nvSpPr>
          <p:cNvPr id="3075" name="Rectangle 12"/>
          <p:cNvSpPr>
            <a:spLocks noChangeArrowheads="1"/>
          </p:cNvSpPr>
          <p:nvPr/>
        </p:nvSpPr>
        <p:spPr bwMode="auto">
          <a:xfrm>
            <a:off x="1044253" y="1860848"/>
            <a:ext cx="7272163" cy="19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4800" b="1" dirty="0">
                <a:solidFill>
                  <a:schemeClr val="tx2"/>
                </a:solidFill>
                <a:latin typeface="ＭＳ Ｐゴシック" pitchFamily="50" charset="-128"/>
              </a:rPr>
              <a:t>Relativistic Radiation Mediated Shocks</a:t>
            </a:r>
            <a:br>
              <a:rPr lang="en-US" altLang="ja-JP" sz="4800" b="1" dirty="0">
                <a:solidFill>
                  <a:schemeClr val="tx2"/>
                </a:solidFill>
                <a:latin typeface="ＭＳ Ｐゴシック" pitchFamily="50" charset="-128"/>
              </a:rPr>
            </a:br>
            <a:endParaRPr lang="en-US" altLang="ja-JP" sz="4800" b="1" dirty="0">
              <a:solidFill>
                <a:schemeClr val="tx2"/>
              </a:solidFill>
              <a:latin typeface="ＭＳ Ｐゴシック" pitchFamily="50" charset="-128"/>
            </a:endParaRPr>
          </a:p>
        </p:txBody>
      </p:sp>
      <p:sp>
        <p:nvSpPr>
          <p:cNvPr id="3076" name="Rectangle 25"/>
          <p:cNvSpPr>
            <a:spLocks noChangeArrowheads="1"/>
          </p:cNvSpPr>
          <p:nvPr/>
        </p:nvSpPr>
        <p:spPr bwMode="auto">
          <a:xfrm>
            <a:off x="1258888" y="4005263"/>
            <a:ext cx="7131050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ja-JP" sz="2800" dirty="0" err="1"/>
              <a:t>Hirotaka</a:t>
            </a:r>
            <a:r>
              <a:rPr lang="en-US" altLang="ja-JP" sz="2800" dirty="0"/>
              <a:t> Ito  </a:t>
            </a:r>
            <a:r>
              <a:rPr lang="en-US" altLang="ja-JP" sz="2000" dirty="0"/>
              <a:t>RIKEN</a:t>
            </a:r>
            <a:endParaRPr lang="en-US" altLang="ja-JP" sz="2000" b="1" dirty="0"/>
          </a:p>
          <a:p>
            <a:pPr eaLnBrk="1" hangingPunct="1">
              <a:buFont typeface="Wingdings" pitchFamily="2" charset="2"/>
              <a:buNone/>
            </a:pPr>
            <a:r>
              <a:rPr lang="ja-JP" altLang="en-US" sz="2800" b="1" dirty="0"/>
              <a:t>　　</a:t>
            </a:r>
          </a:p>
        </p:txBody>
      </p:sp>
      <p:sp>
        <p:nvSpPr>
          <p:cNvPr id="3077" name="Text Box 30"/>
          <p:cNvSpPr txBox="1">
            <a:spLocks noChangeArrowheads="1"/>
          </p:cNvSpPr>
          <p:nvPr/>
        </p:nvSpPr>
        <p:spPr bwMode="auto">
          <a:xfrm>
            <a:off x="-468560" y="6453336"/>
            <a:ext cx="945197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None/>
            </a:pPr>
            <a:r>
              <a:rPr lang="ja-JP" altLang="en-US" sz="1200" i="1" dirty="0">
                <a:latin typeface="HGPｺﾞｼｯｸE" pitchFamily="50" charset="-128"/>
                <a:ea typeface="HGPｺﾞｼｯｸE" pitchFamily="50" charset="-128"/>
              </a:rPr>
              <a:t>＠</a:t>
            </a:r>
            <a:r>
              <a:rPr lang="ja-JP" altLang="en-US" sz="1200" i="1">
                <a:latin typeface="HGPｺﾞｼｯｸE" pitchFamily="50" charset="-128"/>
                <a:ea typeface="HGPｺﾞｼｯｸE" pitchFamily="50" charset="-128"/>
              </a:rPr>
              <a:t>　</a:t>
            </a:r>
            <a:r>
              <a:rPr lang="en" altLang="ja-JP" sz="1200" i="1" dirty="0">
                <a:latin typeface="HGPｺﾞｼｯｸE" pitchFamily="50" charset="-128"/>
                <a:ea typeface="HGPｺﾞｼｯｸE" pitchFamily="50" charset="-128"/>
              </a:rPr>
              <a:t>Jet and Shock Breakouts in Cosmic Transients</a:t>
            </a:r>
            <a:r>
              <a:rPr lang="en-US" altLang="ja-JP" sz="1200" i="1" dirty="0">
                <a:latin typeface="HGPｺﾞｼｯｸE" pitchFamily="50" charset="-128"/>
                <a:ea typeface="HGPｺﾞｼｯｸE" pitchFamily="50" charset="-128"/>
              </a:rPr>
              <a:t> 2018 /5/16</a:t>
            </a:r>
            <a:endParaRPr lang="ja-JP" altLang="en-US" sz="1200" i="1" dirty="0">
              <a:latin typeface="HGPｺﾞｼｯｸE" pitchFamily="50" charset="-128"/>
              <a:ea typeface="HGPｺﾞｼｯｸE" pitchFamily="50" charset="-128"/>
            </a:endParaRPr>
          </a:p>
        </p:txBody>
      </p:sp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1587452" y="4478452"/>
            <a:ext cx="48974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ja-JP" sz="1800" u="sng" dirty="0"/>
              <a:t>Collaborators</a:t>
            </a:r>
            <a:endParaRPr lang="ja-JP" altLang="en-US" sz="1800" u="sng" dirty="0"/>
          </a:p>
        </p:txBody>
      </p:sp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1763688" y="4854689"/>
            <a:ext cx="6535713" cy="84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 eaLnBrk="1" hangingPunct="1">
              <a:spcBef>
                <a:spcPts val="400"/>
              </a:spcBef>
              <a:buClrTx/>
              <a:buSzTx/>
              <a:buFontTx/>
              <a:buNone/>
            </a:pPr>
            <a:r>
              <a:rPr lang="en-US" altLang="ja-JP" sz="1400" b="1" dirty="0"/>
              <a:t>Amir Levinson (Tel Aviv </a:t>
            </a:r>
            <a:r>
              <a:rPr lang="en-US" altLang="ja-JP" sz="1400" b="1" dirty="0" err="1"/>
              <a:t>Univ</a:t>
            </a:r>
            <a:r>
              <a:rPr lang="en-US" altLang="ja-JP" sz="1400" b="1"/>
              <a:t>)</a:t>
            </a:r>
            <a:endParaRPr lang="en-US" altLang="ja-JP" sz="1400" b="1" dirty="0"/>
          </a:p>
          <a:p>
            <a:pPr eaLnBrk="1" hangingPunct="1">
              <a:spcBef>
                <a:spcPts val="400"/>
              </a:spcBef>
              <a:buClrTx/>
              <a:buSzTx/>
              <a:buFontTx/>
              <a:buNone/>
            </a:pPr>
            <a:r>
              <a:rPr lang="en-US" altLang="ja-JP" sz="1400" b="1" dirty="0"/>
              <a:t>Boris Stern (INR RAS)</a:t>
            </a:r>
          </a:p>
          <a:p>
            <a:pPr eaLnBrk="1" hangingPunct="1">
              <a:spcBef>
                <a:spcPts val="400"/>
              </a:spcBef>
              <a:buClrTx/>
              <a:buSzTx/>
              <a:buFontTx/>
              <a:buNone/>
            </a:pPr>
            <a:r>
              <a:rPr lang="en-US" altLang="ja-JP" sz="1400" b="1" dirty="0" err="1"/>
              <a:t>Shigehiro</a:t>
            </a:r>
            <a:r>
              <a:rPr lang="en-US" altLang="ja-JP" sz="1400" b="1" dirty="0"/>
              <a:t> </a:t>
            </a:r>
            <a:r>
              <a:rPr lang="en-US" altLang="ja-JP" sz="1400" b="1" dirty="0" err="1"/>
              <a:t>Nagataki</a:t>
            </a:r>
            <a:r>
              <a:rPr lang="ja-JP" altLang="ja-JP" sz="1400" b="1" dirty="0"/>
              <a:t> </a:t>
            </a:r>
            <a:r>
              <a:rPr lang="en-US" altLang="ja-JP" sz="1400" b="1" dirty="0"/>
              <a:t> (RIKEN)</a:t>
            </a:r>
            <a:endParaRPr lang="ja-JP" altLang="en-US" sz="14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544755" y="355271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>
                <a:solidFill>
                  <a:schemeClr val="accent6">
                    <a:lumMod val="75000"/>
                  </a:schemeClr>
                </a:solidFill>
              </a:rPr>
              <a:t>RRMS</a:t>
            </a:r>
            <a:r>
              <a:rPr kumimoji="1" lang="en-US" altLang="ja-JP" sz="3200" dirty="0">
                <a:solidFill>
                  <a:schemeClr val="accent6">
                    <a:lumMod val="75000"/>
                  </a:schemeClr>
                </a:solidFill>
              </a:rPr>
              <a:t> in GRB fireball</a:t>
            </a:r>
            <a:endParaRPr kumimoji="1" lang="ja-JP" alt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3568" y="1053049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Hot upstream (</a:t>
            </a:r>
            <a:r>
              <a:rPr lang="en-US" altLang="ja-JP" sz="2400" dirty="0" err="1"/>
              <a:t>n</a:t>
            </a:r>
            <a:r>
              <a:rPr lang="en-US" altLang="ja-JP" sz="2400" baseline="-25000" dirty="0" err="1"/>
              <a:t>γ</a:t>
            </a:r>
            <a:r>
              <a:rPr lang="ja-JP" altLang="en-US" sz="2400" baseline="-25000" dirty="0"/>
              <a:t> </a:t>
            </a:r>
            <a:r>
              <a:rPr lang="en-US" altLang="ja-JP" sz="2400" dirty="0"/>
              <a:t>/n</a:t>
            </a:r>
            <a:r>
              <a:rPr lang="en-US" altLang="ja-JP" sz="2400" baseline="-25000" dirty="0"/>
              <a:t>p</a:t>
            </a:r>
            <a:r>
              <a:rPr lang="en-US" altLang="ja-JP" sz="2400" dirty="0"/>
              <a:t>~</a:t>
            </a:r>
            <a:r>
              <a:rPr lang="ja-JP" altLang="en-US" sz="2400" dirty="0"/>
              <a:t> </a:t>
            </a:r>
            <a:r>
              <a:rPr lang="en-US" altLang="ja-JP" sz="2400" dirty="0"/>
              <a:t>10</a:t>
            </a:r>
            <a:r>
              <a:rPr lang="en-US" altLang="ja-JP" sz="2400" baseline="30000" dirty="0"/>
              <a:t>4</a:t>
            </a:r>
            <a:r>
              <a:rPr lang="en-US" altLang="ja-JP" sz="2400" dirty="0"/>
              <a:t> -10</a:t>
            </a:r>
            <a:r>
              <a:rPr lang="en-US" altLang="ja-JP" sz="2400" baseline="30000" dirty="0"/>
              <a:t>6 </a:t>
            </a:r>
            <a:r>
              <a:rPr lang="en-US" altLang="ja-JP" sz="2400" dirty="0"/>
              <a:t>&gt;&gt;1) </a:t>
            </a:r>
            <a:endParaRPr kumimoji="1" lang="ja-JP" altLang="en-US" sz="2400" dirty="0"/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863026" y="2610395"/>
            <a:ext cx="7399337" cy="1394669"/>
          </a:xfrm>
          <a:prstGeom prst="rect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800">
              <a:solidFill>
                <a:schemeClr val="accent6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88414" y="1529926"/>
            <a:ext cx="4544325" cy="707851"/>
          </a:xfrm>
        </p:spPr>
        <p:txBody>
          <a:bodyPr/>
          <a:lstStyle/>
          <a:p>
            <a:pPr rtl="0">
              <a:defRPr/>
            </a:pPr>
            <a:r>
              <a:rPr lang="en-US" sz="3600" u="sng" dirty="0" err="1">
                <a:solidFill>
                  <a:srgbClr val="0000FF"/>
                </a:solidFill>
                <a:latin typeface="+mj-lt"/>
                <a:ea typeface="+mj-ea"/>
                <a:cs typeface="+mj-cs"/>
              </a:rPr>
              <a:t>Thermalization</a:t>
            </a:r>
            <a:r>
              <a:rPr lang="en-US" sz="3600" u="sng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depth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031917" y="3343820"/>
            <a:ext cx="7327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ja-JP" sz="2800" dirty="0">
                <a:solidFill>
                  <a:schemeClr val="accent6">
                    <a:lumMod val="75000"/>
                  </a:schemeClr>
                </a:solidFill>
              </a:rPr>
              <a:t>Double Compton:  </a:t>
            </a:r>
            <a:r>
              <a:rPr lang="el-GR" altLang="ja-JP" sz="2800" dirty="0">
                <a:solidFill>
                  <a:schemeClr val="accent6">
                    <a:lumMod val="75000"/>
                  </a:schemeClr>
                </a:solidFill>
              </a:rPr>
              <a:t>τ′</a:t>
            </a:r>
            <a:r>
              <a:rPr lang="en-US" altLang="ja-JP" sz="2800" baseline="-25000" dirty="0">
                <a:solidFill>
                  <a:schemeClr val="accent6">
                    <a:lumMod val="75000"/>
                  </a:schemeClr>
                </a:solidFill>
              </a:rPr>
              <a:t>DC</a:t>
            </a:r>
            <a:r>
              <a:rPr lang="el-GR" altLang="ja-JP" sz="2800" dirty="0">
                <a:solidFill>
                  <a:schemeClr val="accent6">
                    <a:lumMod val="75000"/>
                  </a:schemeClr>
                </a:solidFill>
              </a:rPr>
              <a:t>= 10</a:t>
            </a:r>
            <a:r>
              <a:rPr lang="el-GR" altLang="ja-JP" sz="2800" baseline="30000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en-US" altLang="ja-JP" sz="2800" baseline="30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altLang="ja-JP" sz="2800" dirty="0">
                <a:solidFill>
                  <a:schemeClr val="accent6">
                    <a:lumMod val="75000"/>
                  </a:schemeClr>
                </a:solidFill>
              </a:rPr>
              <a:t>Λ</a:t>
            </a:r>
            <a:r>
              <a:rPr lang="en-US" altLang="ja-JP" sz="2800" baseline="-25000" dirty="0">
                <a:solidFill>
                  <a:schemeClr val="accent6">
                    <a:lumMod val="75000"/>
                  </a:schemeClr>
                </a:solidFill>
              </a:rPr>
              <a:t>DC</a:t>
            </a:r>
            <a:r>
              <a:rPr lang="el-GR" altLang="ja-JP" sz="2800" baseline="30000" dirty="0">
                <a:solidFill>
                  <a:schemeClr val="accent6">
                    <a:lumMod val="75000"/>
                  </a:schemeClr>
                </a:solidFill>
              </a:rPr>
              <a:t>−1</a:t>
            </a:r>
            <a:r>
              <a:rPr lang="el-GR" altLang="ja-JP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ja-JP" sz="28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l-GR" altLang="ja-JP" sz="2800" dirty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n-US" altLang="ja-JP" sz="2800" baseline="-25000" dirty="0">
                <a:solidFill>
                  <a:schemeClr val="accent6">
                    <a:lumMod val="75000"/>
                  </a:schemeClr>
                </a:solidFill>
              </a:rPr>
              <a:t>u15</a:t>
            </a:r>
            <a:r>
              <a:rPr lang="en-US" altLang="ja-JP" sz="2800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r>
              <a:rPr lang="el-GR" altLang="ja-JP" sz="2800" baseline="30000" dirty="0">
                <a:solidFill>
                  <a:schemeClr val="accent6">
                    <a:lumMod val="75000"/>
                  </a:schemeClr>
                </a:solidFill>
              </a:rPr>
              <a:t>−1/2</a:t>
            </a:r>
            <a:r>
              <a:rPr lang="el-GR" altLang="ja-JP" sz="2800" dirty="0">
                <a:solidFill>
                  <a:schemeClr val="accent6">
                    <a:lumMod val="75000"/>
                  </a:schemeClr>
                </a:solidFill>
              </a:rPr>
              <a:t>γ</a:t>
            </a:r>
            <a:r>
              <a:rPr lang="en-US" altLang="ja-JP" sz="2800" baseline="-25000" dirty="0">
                <a:solidFill>
                  <a:schemeClr val="accent6">
                    <a:lumMod val="75000"/>
                  </a:schemeClr>
                </a:solidFill>
              </a:rPr>
              <a:t>u</a:t>
            </a:r>
            <a:r>
              <a:rPr lang="el-GR" altLang="ja-JP" sz="2800" baseline="30000" dirty="0">
                <a:solidFill>
                  <a:schemeClr val="accent6">
                    <a:lumMod val="75000"/>
                  </a:schemeClr>
                </a:solidFill>
              </a:rPr>
              <a:t>−1</a:t>
            </a:r>
            <a:endParaRPr lang="en-US" altLang="ja-JP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006195" y="2780257"/>
            <a:ext cx="629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l" rtl="0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ja-JP" sz="2800" dirty="0">
                <a:solidFill>
                  <a:schemeClr val="accent6">
                    <a:lumMod val="75000"/>
                  </a:schemeClr>
                </a:solidFill>
              </a:rPr>
              <a:t>Free-free:  </a:t>
            </a:r>
            <a:r>
              <a:rPr lang="el-GR" altLang="ja-JP" sz="2800" dirty="0">
                <a:solidFill>
                  <a:schemeClr val="accent6">
                    <a:lumMod val="75000"/>
                  </a:schemeClr>
                </a:solidFill>
              </a:rPr>
              <a:t>τ′</a:t>
            </a:r>
            <a:r>
              <a:rPr lang="en-US" altLang="ja-JP" sz="2800" baseline="-25000" dirty="0" err="1">
                <a:solidFill>
                  <a:schemeClr val="accent6">
                    <a:lumMod val="75000"/>
                  </a:schemeClr>
                </a:solidFill>
              </a:rPr>
              <a:t>ff</a:t>
            </a:r>
            <a:r>
              <a:rPr lang="en-US" altLang="ja-JP" sz="2800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altLang="ja-JP" sz="2800" dirty="0">
                <a:solidFill>
                  <a:schemeClr val="accent6">
                    <a:lumMod val="75000"/>
                  </a:schemeClr>
                </a:solidFill>
              </a:rPr>
              <a:t>= 10</a:t>
            </a:r>
            <a:r>
              <a:rPr lang="el-GR" altLang="ja-JP" sz="2800" baseline="30000" dirty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el-GR" altLang="ja-JP" sz="2800" dirty="0">
                <a:solidFill>
                  <a:schemeClr val="accent6">
                    <a:lumMod val="75000"/>
                  </a:schemeClr>
                </a:solidFill>
              </a:rPr>
              <a:t>Λ</a:t>
            </a:r>
            <a:r>
              <a:rPr lang="en-US" altLang="ja-JP" sz="2800" baseline="-25000" dirty="0" err="1">
                <a:solidFill>
                  <a:schemeClr val="accent6">
                    <a:lumMod val="75000"/>
                  </a:schemeClr>
                </a:solidFill>
              </a:rPr>
              <a:t>ff</a:t>
            </a:r>
            <a:r>
              <a:rPr lang="el-GR" altLang="ja-JP" sz="2800" baseline="30000" dirty="0">
                <a:solidFill>
                  <a:schemeClr val="accent6">
                    <a:lumMod val="75000"/>
                  </a:schemeClr>
                </a:solidFill>
              </a:rPr>
              <a:t>−1</a:t>
            </a:r>
            <a:r>
              <a:rPr lang="el-GR" altLang="ja-JP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ja-JP" sz="28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l-GR" altLang="ja-JP" sz="2800" dirty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n-US" altLang="ja-JP" sz="2800" baseline="-25000" dirty="0">
                <a:solidFill>
                  <a:schemeClr val="accent6">
                    <a:lumMod val="75000"/>
                  </a:schemeClr>
                </a:solidFill>
              </a:rPr>
              <a:t>u15</a:t>
            </a:r>
            <a:r>
              <a:rPr lang="en-US" altLang="ja-JP" sz="2800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r>
              <a:rPr lang="el-GR" altLang="ja-JP" sz="2800" baseline="30000" dirty="0">
                <a:solidFill>
                  <a:schemeClr val="accent6">
                    <a:lumMod val="75000"/>
                  </a:schemeClr>
                </a:solidFill>
              </a:rPr>
              <a:t>−1/8</a:t>
            </a:r>
            <a:r>
              <a:rPr lang="el-GR" altLang="ja-JP" sz="2800" dirty="0">
                <a:solidFill>
                  <a:schemeClr val="accent6">
                    <a:lumMod val="75000"/>
                  </a:schemeClr>
                </a:solidFill>
              </a:rPr>
              <a:t>γ</a:t>
            </a:r>
            <a:r>
              <a:rPr lang="en-US" altLang="ja-JP" sz="2800" baseline="-25000" dirty="0">
                <a:solidFill>
                  <a:schemeClr val="accent6">
                    <a:lumMod val="75000"/>
                  </a:schemeClr>
                </a:solidFill>
              </a:rPr>
              <a:t>u</a:t>
            </a:r>
            <a:r>
              <a:rPr lang="el-GR" altLang="ja-JP" sz="2800" baseline="30000" dirty="0">
                <a:solidFill>
                  <a:schemeClr val="accent6">
                    <a:lumMod val="75000"/>
                  </a:schemeClr>
                </a:solidFill>
              </a:rPr>
              <a:t>3/4</a:t>
            </a:r>
            <a:endParaRPr lang="en-US" altLang="ja-JP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847767" y="2132856"/>
            <a:ext cx="7696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ja-JP" sz="2000" dirty="0">
                <a:solidFill>
                  <a:schemeClr val="accent6">
                    <a:lumMod val="75000"/>
                  </a:schemeClr>
                </a:solidFill>
                <a:sym typeface="Symbol" pitchFamily="18" charset="2"/>
              </a:rPr>
              <a:t>Photon generation:  </a:t>
            </a:r>
            <a:r>
              <a:rPr lang="en-US" altLang="ja-JP" sz="2000" dirty="0" err="1">
                <a:solidFill>
                  <a:schemeClr val="accent6">
                    <a:lumMod val="75000"/>
                  </a:schemeClr>
                </a:solidFill>
                <a:sym typeface="Symbol" pitchFamily="18" charset="2"/>
              </a:rPr>
              <a:t>Bremst</a:t>
            </a:r>
            <a:r>
              <a:rPr lang="en-US" altLang="ja-JP" sz="2000" dirty="0">
                <a:solidFill>
                  <a:schemeClr val="accent6">
                    <a:lumMod val="75000"/>
                  </a:schemeClr>
                </a:solidFill>
                <a:sym typeface="Symbol" pitchFamily="18" charset="2"/>
              </a:rPr>
              <a:t>. + double Compton</a:t>
            </a:r>
            <a:endParaRPr lang="en-US" altLang="ja-JP" sz="2000" baseline="-25000" dirty="0">
              <a:solidFill>
                <a:schemeClr val="accent6">
                  <a:lumMod val="75000"/>
                </a:schemeClr>
              </a:solidFill>
              <a:sym typeface="Symbol" pitchFamily="18" charset="2"/>
            </a:endParaRP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1115616" y="4149080"/>
            <a:ext cx="64684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err="1">
                <a:ea typeface="+mn-ea"/>
              </a:rPr>
              <a:t>Thermalization</a:t>
            </a:r>
            <a:r>
              <a:rPr lang="en-US" sz="2400" dirty="0">
                <a:ea typeface="+mn-ea"/>
              </a:rPr>
              <a:t> length &gt;&gt; shock width (</a:t>
            </a:r>
            <a:r>
              <a:rPr lang="en-US" altLang="ja-JP" sz="2400" dirty="0">
                <a:ea typeface="+mn-ea"/>
              </a:rPr>
              <a:t>τ</a:t>
            </a:r>
            <a:r>
              <a:rPr lang="ja-JP" altLang="en-US" sz="2400" dirty="0">
                <a:ea typeface="+mn-ea"/>
              </a:rPr>
              <a:t>～</a:t>
            </a:r>
            <a:r>
              <a:rPr lang="en-US" altLang="ja-JP" sz="2400" dirty="0">
                <a:ea typeface="+mn-ea"/>
              </a:rPr>
              <a:t>few</a:t>
            </a:r>
            <a:r>
              <a:rPr lang="en-US" sz="2400" dirty="0">
                <a:ea typeface="+mn-ea"/>
              </a:rPr>
              <a:t>)</a:t>
            </a:r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894678" y="5346296"/>
            <a:ext cx="973517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1907704" y="4946186"/>
            <a:ext cx="694826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Photon advection dominant (Photon Rich)</a:t>
            </a:r>
          </a:p>
          <a:p>
            <a:r>
              <a:rPr lang="en-US" altLang="ja-JP" dirty="0"/>
              <a:t>(</a:t>
            </a:r>
            <a:r>
              <a:rPr kumimoji="1" lang="en-US" altLang="ja-JP" dirty="0"/>
              <a:t>Photon generation and absorption can be neglected)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277774" y="5805264"/>
            <a:ext cx="3266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/>
              <a:t>Levinson 2012</a:t>
            </a:r>
            <a:endParaRPr kumimoji="1" lang="ja-JP" altLang="en-US" dirty="0"/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772" y="1809230"/>
            <a:ext cx="1584196" cy="5775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675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テキスト ボックス 3"/>
          <p:cNvSpPr txBox="1">
            <a:spLocks noChangeArrowheads="1"/>
          </p:cNvSpPr>
          <p:nvPr/>
        </p:nvSpPr>
        <p:spPr bwMode="auto">
          <a:xfrm>
            <a:off x="4427984" y="1991170"/>
            <a:ext cx="32591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dirty="0"/>
              <a:t>Solve radiation transfer using Monte-Carlo Method</a:t>
            </a:r>
            <a:endParaRPr lang="ja-JP" altLang="en-US" sz="1800" dirty="0"/>
          </a:p>
        </p:txBody>
      </p:sp>
      <p:sp>
        <p:nvSpPr>
          <p:cNvPr id="6150" name="テキスト ボックス 4"/>
          <p:cNvSpPr txBox="1">
            <a:spLocks noChangeArrowheads="1"/>
          </p:cNvSpPr>
          <p:nvPr/>
        </p:nvSpPr>
        <p:spPr bwMode="auto">
          <a:xfrm>
            <a:off x="4427984" y="980728"/>
            <a:ext cx="3384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dirty="0"/>
              <a:t>Give plasma profile</a:t>
            </a:r>
            <a:r>
              <a:rPr lang="ja-JP" altLang="en-US" sz="1800" dirty="0"/>
              <a:t> </a:t>
            </a:r>
            <a:r>
              <a:rPr lang="en-US" altLang="ja-JP" sz="1800" dirty="0"/>
              <a:t>(</a:t>
            </a:r>
            <a:r>
              <a:rPr lang="en-US" altLang="ja-JP" sz="1800" dirty="0" err="1"/>
              <a:t>n,T,</a:t>
            </a:r>
            <a:r>
              <a:rPr lang="en-US" altLang="ja-JP" sz="1800" dirty="0" err="1">
                <a:latin typeface="Symbol" panose="05050102010706020507" pitchFamily="18" charset="2"/>
              </a:rPr>
              <a:t>G</a:t>
            </a:r>
            <a:r>
              <a:rPr lang="en-US" altLang="ja-JP" sz="1800" dirty="0"/>
              <a:t>)</a:t>
            </a:r>
            <a:endParaRPr lang="ja-JP" altLang="en-US" sz="1800" dirty="0"/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6156053" y="1666426"/>
            <a:ext cx="0" cy="3247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2" name="テキスト ボックス 8"/>
          <p:cNvSpPr txBox="1">
            <a:spLocks noChangeArrowheads="1"/>
          </p:cNvSpPr>
          <p:nvPr/>
        </p:nvSpPr>
        <p:spPr bwMode="auto">
          <a:xfrm>
            <a:off x="4534379" y="3018438"/>
            <a:ext cx="35258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dirty="0"/>
              <a:t>Evaluate the deviation from steady profile</a:t>
            </a:r>
            <a:endParaRPr lang="ja-JP" altLang="en-US" sz="2000" dirty="0"/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6156053" y="2654571"/>
            <a:ext cx="0" cy="2975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7884245" y="3234462"/>
            <a:ext cx="79375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 flipH="1" flipV="1">
            <a:off x="8675565" y="1442202"/>
            <a:ext cx="2431" cy="17922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flipH="1">
            <a:off x="8171533" y="1442201"/>
            <a:ext cx="50403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2"/>
          <p:cNvSpPr txBox="1">
            <a:spLocks noChangeArrowheads="1"/>
          </p:cNvSpPr>
          <p:nvPr/>
        </p:nvSpPr>
        <p:spPr bwMode="auto">
          <a:xfrm>
            <a:off x="1331640" y="260649"/>
            <a:ext cx="69127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2800" u="sng" dirty="0">
                <a:solidFill>
                  <a:schemeClr val="tx2"/>
                </a:solidFill>
              </a:rPr>
              <a:t>Method</a:t>
            </a:r>
            <a:r>
              <a:rPr lang="ja-JP" altLang="en-US" sz="2800" u="sng" dirty="0">
                <a:solidFill>
                  <a:schemeClr val="tx2"/>
                </a:solidFill>
              </a:rPr>
              <a:t>・</a:t>
            </a:r>
            <a:r>
              <a:rPr lang="en-US" altLang="ja-JP" sz="2800" u="sng" dirty="0">
                <a:solidFill>
                  <a:schemeClr val="tx2"/>
                </a:solidFill>
              </a:rPr>
              <a:t>Model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6206" y="1722294"/>
            <a:ext cx="384721" cy="117057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ja-JP" sz="1300" b="1" dirty="0">
                <a:solidFill>
                  <a:srgbClr val="FF0000"/>
                </a:solidFill>
              </a:rPr>
              <a:t>feedback</a:t>
            </a:r>
            <a:endParaRPr kumimoji="1" lang="ja-JP" altLang="en-US" sz="1300" b="1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34379" y="3697616"/>
            <a:ext cx="402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</a:rPr>
              <a:t>Iterate until convergence</a:t>
            </a:r>
            <a:endParaRPr kumimoji="1" lang="ja-JP" altLang="en-US" sz="2000" b="1" dirty="0">
              <a:solidFill>
                <a:srgbClr val="0000FF"/>
              </a:solidFill>
            </a:endParaRPr>
          </a:p>
        </p:txBody>
      </p:sp>
      <p:sp>
        <p:nvSpPr>
          <p:cNvPr id="20" name="テキスト ボックス 15"/>
          <p:cNvSpPr txBox="1">
            <a:spLocks noChangeArrowheads="1"/>
          </p:cNvSpPr>
          <p:nvPr/>
        </p:nvSpPr>
        <p:spPr bwMode="auto">
          <a:xfrm>
            <a:off x="749084" y="4576163"/>
            <a:ext cx="187870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1" u="sng" dirty="0"/>
              <a:t>Assumption</a:t>
            </a:r>
            <a:endParaRPr lang="ja-JP" altLang="en-US" sz="1800" b="1" u="sng" dirty="0"/>
          </a:p>
        </p:txBody>
      </p:sp>
      <p:sp>
        <p:nvSpPr>
          <p:cNvPr id="24" name="テキスト ボックス 23"/>
          <p:cNvSpPr txBox="1">
            <a:spLocks noChangeArrowheads="1"/>
          </p:cNvSpPr>
          <p:nvPr/>
        </p:nvSpPr>
        <p:spPr bwMode="auto">
          <a:xfrm>
            <a:off x="700011" y="5530270"/>
            <a:ext cx="49688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600" dirty="0"/>
              <a:t>・</a:t>
            </a:r>
            <a:r>
              <a:rPr lang="en-US" altLang="ja-JP" sz="1600" dirty="0"/>
              <a:t>large photon to proton ratio     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dirty="0"/>
              <a:t>   (</a:t>
            </a:r>
            <a:r>
              <a:rPr lang="en-US" altLang="ja-JP" sz="1600" b="1" dirty="0" err="1"/>
              <a:t>n</a:t>
            </a:r>
            <a:r>
              <a:rPr lang="en-US" altLang="ja-JP" sz="1800" b="1" baseline="-25000" dirty="0" err="1"/>
              <a:t>ph</a:t>
            </a:r>
            <a:r>
              <a:rPr lang="en-US" altLang="ja-JP" sz="1600" b="1" dirty="0"/>
              <a:t> / n</a:t>
            </a:r>
            <a:r>
              <a:rPr lang="en-US" altLang="ja-JP" sz="1800" b="1" baseline="-25000" dirty="0"/>
              <a:t>p</a:t>
            </a:r>
            <a:r>
              <a:rPr lang="en-US" altLang="ja-JP" sz="1600" b="1" dirty="0"/>
              <a:t> = 10</a:t>
            </a:r>
            <a:r>
              <a:rPr lang="en-US" altLang="ja-JP" sz="1800" b="1" baseline="30000" dirty="0"/>
              <a:t>3 </a:t>
            </a:r>
            <a:r>
              <a:rPr lang="en-US" altLang="ja-JP" sz="1600" b="1" dirty="0"/>
              <a:t> - 10</a:t>
            </a:r>
            <a:r>
              <a:rPr lang="en-US" altLang="ja-JP" sz="1800" b="1" baseline="30000" dirty="0"/>
              <a:t>5</a:t>
            </a:r>
            <a:r>
              <a:rPr lang="en-US" altLang="ja-JP" sz="1600" dirty="0"/>
              <a:t>)</a:t>
            </a:r>
            <a:endParaRPr lang="ja-JP" altLang="en-US" sz="1600" dirty="0"/>
          </a:p>
        </p:txBody>
      </p:sp>
      <p:sp>
        <p:nvSpPr>
          <p:cNvPr id="25" name="テキスト ボックス 24"/>
          <p:cNvSpPr txBox="1">
            <a:spLocks noChangeArrowheads="1"/>
          </p:cNvSpPr>
          <p:nvPr/>
        </p:nvSpPr>
        <p:spPr bwMode="auto">
          <a:xfrm>
            <a:off x="5386727" y="5013321"/>
            <a:ext cx="364976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600"/>
              <a:t>・</a:t>
            </a:r>
            <a:r>
              <a:rPr lang="en-US" altLang="ja-JP" sz="1600" dirty="0"/>
              <a:t>pair production/annihilation included</a:t>
            </a:r>
          </a:p>
        </p:txBody>
      </p:sp>
      <p:sp>
        <p:nvSpPr>
          <p:cNvPr id="26" name="テキスト ボックス 25"/>
          <p:cNvSpPr txBox="1">
            <a:spLocks noChangeArrowheads="1"/>
          </p:cNvSpPr>
          <p:nvPr/>
        </p:nvSpPr>
        <p:spPr bwMode="auto">
          <a:xfrm>
            <a:off x="5399807" y="5459596"/>
            <a:ext cx="49688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600" dirty="0"/>
              <a:t>・</a:t>
            </a:r>
            <a:r>
              <a:rPr lang="en-US" altLang="ja-JP" sz="1600" dirty="0"/>
              <a:t>electron has </a:t>
            </a:r>
            <a:r>
              <a:rPr lang="en-US" altLang="ja-JP" sz="1600" dirty="0" err="1"/>
              <a:t>Maxwellian</a:t>
            </a:r>
            <a:r>
              <a:rPr lang="en-US" altLang="ja-JP" sz="1600" dirty="0"/>
              <a:t> distribution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600" dirty="0"/>
              <a:t>　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72" y="908720"/>
            <a:ext cx="3979788" cy="3213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56" y="4184693"/>
            <a:ext cx="3344258" cy="44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直線矢印コネクタ 2"/>
          <p:cNvCxnSpPr/>
          <p:nvPr/>
        </p:nvCxnSpPr>
        <p:spPr>
          <a:xfrm>
            <a:off x="3233522" y="3185290"/>
            <a:ext cx="0" cy="425163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>
            <a:off x="4067944" y="3610453"/>
            <a:ext cx="0" cy="211720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 flipV="1">
            <a:off x="3233522" y="3088383"/>
            <a:ext cx="402374" cy="30948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>
            <a:off x="3851920" y="3185290"/>
            <a:ext cx="216024" cy="53102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3152672" y="2626718"/>
            <a:ext cx="1381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>
                <a:solidFill>
                  <a:srgbClr val="0000FF"/>
                </a:solidFill>
              </a:rPr>
              <a:t>deviation from steady state</a:t>
            </a:r>
            <a:endParaRPr kumimoji="1" lang="ja-JP" altLang="en-US" sz="1200" b="1" dirty="0">
              <a:solidFill>
                <a:srgbClr val="0000FF"/>
              </a:solidFill>
            </a:endParaRPr>
          </a:p>
        </p:txBody>
      </p:sp>
      <p:sp>
        <p:nvSpPr>
          <p:cNvPr id="41" name="テキスト ボックス 40"/>
          <p:cNvSpPr txBox="1">
            <a:spLocks noChangeArrowheads="1"/>
          </p:cNvSpPr>
          <p:nvPr/>
        </p:nvSpPr>
        <p:spPr bwMode="auto">
          <a:xfrm>
            <a:off x="749084" y="4945495"/>
            <a:ext cx="49688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600" dirty="0"/>
              <a:t>・</a:t>
            </a:r>
            <a:r>
              <a:rPr lang="en-US" altLang="ja-JP" sz="1600" dirty="0"/>
              <a:t>advection dominated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600" dirty="0"/>
              <a:t>　（</a:t>
            </a:r>
            <a:r>
              <a:rPr lang="en-US" altLang="ja-JP" sz="1600" dirty="0"/>
              <a:t>emission</a:t>
            </a:r>
            <a:r>
              <a:rPr lang="ja-JP" altLang="en-US" sz="1600" dirty="0" err="1"/>
              <a:t>、</a:t>
            </a:r>
            <a:r>
              <a:rPr lang="en-US" altLang="ja-JP" sz="1600" dirty="0"/>
              <a:t>absorption neglected</a:t>
            </a:r>
            <a:r>
              <a:rPr lang="ja-JP" altLang="en-US" sz="1600" dirty="0" err="1"/>
              <a:t>、</a:t>
            </a:r>
            <a:r>
              <a:rPr lang="en-US" altLang="ja-JP" sz="1600" dirty="0"/>
              <a:t>only scattering</a:t>
            </a:r>
            <a:r>
              <a:rPr lang="ja-JP" altLang="en-US" sz="1600" dirty="0"/>
              <a:t>）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5508104" y="5751984"/>
            <a:ext cx="295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>
                <a:latin typeface="Symbol" panose="05050102010706020507" pitchFamily="18" charset="2"/>
              </a:rPr>
              <a:t>G</a:t>
            </a:r>
            <a:r>
              <a:rPr lang="en-US" altLang="ja-JP" b="1" baseline="-25000" dirty="0"/>
              <a:t>u  </a:t>
            </a:r>
            <a:r>
              <a:rPr lang="en-US" altLang="ja-JP" b="1" dirty="0"/>
              <a:t>= 2 - 10</a:t>
            </a:r>
            <a:endParaRPr lang="ja-JP" altLang="en-US" b="1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3D4327D-FFDB-E14D-83BA-3C84E0989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6727" y="5250686"/>
            <a:ext cx="350575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600" dirty="0"/>
              <a:t>・</a:t>
            </a:r>
            <a:r>
              <a:rPr lang="en-US" altLang="ja-JP" sz="1600" dirty="0"/>
              <a:t>thermal distribution at far up stream</a:t>
            </a:r>
          </a:p>
        </p:txBody>
      </p:sp>
    </p:spTree>
    <p:extLst>
      <p:ext uri="{BB962C8B-B14F-4D97-AF65-F5344CB8AC3E}">
        <p14:creationId xmlns:p14="http://schemas.microsoft.com/office/powerpoint/2010/main" val="828632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491880" y="2642418"/>
            <a:ext cx="2448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Dependences on :  </a:t>
            </a:r>
            <a:endParaRPr kumimoji="1" lang="ja-JP" altLang="en-US" sz="2000" dirty="0"/>
          </a:p>
        </p:txBody>
      </p:sp>
      <p:sp>
        <p:nvSpPr>
          <p:cNvPr id="3" name="正方形/長方形 2"/>
          <p:cNvSpPr/>
          <p:nvPr/>
        </p:nvSpPr>
        <p:spPr>
          <a:xfrm>
            <a:off x="932038" y="3087831"/>
            <a:ext cx="73448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AutoNum type="romanUcParenBoth"/>
            </a:pPr>
            <a:r>
              <a:rPr lang="en-US" altLang="ja-JP" sz="1600" b="1" dirty="0" err="1"/>
              <a:t>ξ</a:t>
            </a:r>
            <a:r>
              <a:rPr lang="en-US" altLang="ja-JP" sz="1600" b="1" baseline="-25000" dirty="0" err="1"/>
              <a:t>u</a:t>
            </a:r>
            <a:endParaRPr lang="en-US" altLang="ja-JP" sz="1600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2"/>
          <p:cNvSpPr txBox="1">
            <a:spLocks noChangeArrowheads="1"/>
          </p:cNvSpPr>
          <p:nvPr/>
        </p:nvSpPr>
        <p:spPr bwMode="auto">
          <a:xfrm>
            <a:off x="1331640" y="260649"/>
            <a:ext cx="69127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2800" u="sng" dirty="0">
                <a:solidFill>
                  <a:schemeClr val="tx2"/>
                </a:solidFill>
              </a:rPr>
              <a:t>Parameters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899592" y="3964994"/>
            <a:ext cx="73448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1" dirty="0"/>
              <a:t>(II) n</a:t>
            </a:r>
            <a:r>
              <a:rPr lang="en-US" altLang="ja-JP" b="1" baseline="-25000" dirty="0"/>
              <a:t> </a:t>
            </a:r>
            <a:r>
              <a:rPr lang="ja-JP" altLang="en-US" sz="1600" dirty="0">
                <a:solidFill>
                  <a:srgbClr val="FF0000"/>
                </a:solidFill>
              </a:rPr>
              <a:t>　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1092685-EF20-3D45-B505-919464CB0685}"/>
              </a:ext>
            </a:extLst>
          </p:cNvPr>
          <p:cNvSpPr/>
          <p:nvPr/>
        </p:nvSpPr>
        <p:spPr>
          <a:xfrm>
            <a:off x="899592" y="4820378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1" dirty="0"/>
              <a:t>(III) </a:t>
            </a:r>
            <a:r>
              <a:rPr lang="en-US" altLang="ja-JP" b="1" dirty="0">
                <a:latin typeface="Symbol" panose="05050102010706020507" pitchFamily="18" charset="2"/>
              </a:rPr>
              <a:t>G</a:t>
            </a:r>
            <a:r>
              <a:rPr lang="en-US" altLang="ja-JP" b="1" baseline="-25000" dirty="0"/>
              <a:t>u </a:t>
            </a:r>
            <a:r>
              <a:rPr lang="ja-JP" altLang="en-US" sz="1600" dirty="0">
                <a:solidFill>
                  <a:srgbClr val="FF0000"/>
                </a:solidFill>
              </a:rPr>
              <a:t>　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E469FC5-99E8-EF43-900C-4AF90E859291}"/>
              </a:ext>
            </a:extLst>
          </p:cNvPr>
          <p:cNvSpPr txBox="1"/>
          <p:nvPr/>
        </p:nvSpPr>
        <p:spPr>
          <a:xfrm>
            <a:off x="1196665" y="3861048"/>
            <a:ext cx="269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~</a:t>
            </a:r>
            <a:endParaRPr kumimoji="1" lang="ja-JP" altLang="en-US" b="1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8314228-BD40-5B45-82EF-8E42FA897F70}"/>
              </a:ext>
            </a:extLst>
          </p:cNvPr>
          <p:cNvSpPr/>
          <p:nvPr/>
        </p:nvSpPr>
        <p:spPr>
          <a:xfrm>
            <a:off x="845890" y="980728"/>
            <a:ext cx="667843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>
                <a:latin typeface="Symbol" panose="05050102010706020507" pitchFamily="18" charset="2"/>
              </a:rPr>
              <a:t>G</a:t>
            </a:r>
            <a:r>
              <a:rPr lang="en-US" altLang="ja-JP" sz="2000" b="1" baseline="-25000" dirty="0"/>
              <a:t>u            </a:t>
            </a:r>
            <a:r>
              <a:rPr lang="en-US" altLang="ja-JP" sz="2000" dirty="0"/>
              <a:t>: Lorentz factor of shock</a:t>
            </a:r>
          </a:p>
          <a:p>
            <a:endParaRPr lang="en-US" altLang="ja-JP" sz="500" b="1" dirty="0"/>
          </a:p>
          <a:p>
            <a:r>
              <a:rPr lang="en-US" altLang="ja-JP" sz="2000" b="1" dirty="0"/>
              <a:t>n </a:t>
            </a:r>
            <a:r>
              <a:rPr lang="en-US" altLang="ja-JP" b="1" dirty="0"/>
              <a:t>= </a:t>
            </a:r>
            <a:r>
              <a:rPr lang="en-US" altLang="ja-JP" b="1" dirty="0" err="1"/>
              <a:t>n</a:t>
            </a:r>
            <a:r>
              <a:rPr lang="en-US" altLang="ja-JP" b="1" baseline="-25000" dirty="0" err="1"/>
              <a:t>ph</a:t>
            </a:r>
            <a:r>
              <a:rPr lang="en-US" altLang="ja-JP" b="1" dirty="0"/>
              <a:t> / n</a:t>
            </a:r>
            <a:r>
              <a:rPr lang="en-US" altLang="ja-JP" b="1" baseline="-25000" dirty="0"/>
              <a:t>p </a:t>
            </a:r>
            <a:r>
              <a:rPr lang="en-US" altLang="ja-JP" sz="2000" dirty="0"/>
              <a:t>: photon to baryon number ratio</a:t>
            </a:r>
          </a:p>
          <a:p>
            <a:endParaRPr lang="en-US" altLang="ja-JP" sz="500" b="1" dirty="0"/>
          </a:p>
          <a:p>
            <a:r>
              <a:rPr lang="en-US" altLang="ja-JP" sz="2000" b="1" dirty="0" err="1"/>
              <a:t>ξ</a:t>
            </a:r>
            <a:r>
              <a:rPr lang="en-US" altLang="ja-JP" sz="2000" b="1" baseline="-25000" dirty="0" err="1"/>
              <a:t>u</a:t>
            </a:r>
            <a:r>
              <a:rPr lang="en-US" altLang="ja-JP" sz="2000" b="1" baseline="-25000" dirty="0"/>
              <a:t>  </a:t>
            </a:r>
            <a:r>
              <a:rPr lang="en-US" altLang="ja-JP" b="1" dirty="0"/>
              <a:t>=</a:t>
            </a:r>
            <a:r>
              <a:rPr lang="en-US" altLang="ja-JP" b="1" baseline="-25000" dirty="0"/>
              <a:t> </a:t>
            </a:r>
            <a:r>
              <a:rPr lang="en-US" altLang="ja-JP" b="1" dirty="0"/>
              <a:t>3n</a:t>
            </a:r>
            <a:r>
              <a:rPr lang="en-US" altLang="ja-JP" b="1" baseline="-25000" dirty="0"/>
              <a:t>ph </a:t>
            </a:r>
            <a:r>
              <a:rPr lang="en-US" altLang="ja-JP" b="1" dirty="0"/>
              <a:t>k</a:t>
            </a:r>
            <a:r>
              <a:rPr lang="en-US" altLang="ja-JP" b="1" baseline="-25000" dirty="0"/>
              <a:t>B</a:t>
            </a:r>
            <a:r>
              <a:rPr lang="en-US" altLang="ja-JP" b="1" dirty="0"/>
              <a:t> T</a:t>
            </a:r>
            <a:r>
              <a:rPr lang="en-US" altLang="ja-JP" b="1" baseline="-25000" dirty="0"/>
              <a:t>u</a:t>
            </a:r>
            <a:r>
              <a:rPr lang="en-US" altLang="ja-JP" b="1" dirty="0"/>
              <a:t> / n</a:t>
            </a:r>
            <a:r>
              <a:rPr lang="en-US" altLang="ja-JP" b="1" baseline="-25000" dirty="0"/>
              <a:t>p</a:t>
            </a:r>
            <a:r>
              <a:rPr lang="en-US" altLang="ja-JP" b="1" dirty="0"/>
              <a:t>m</a:t>
            </a:r>
            <a:r>
              <a:rPr lang="en-US" altLang="ja-JP" b="1" baseline="-25000" dirty="0"/>
              <a:t>p</a:t>
            </a:r>
            <a:r>
              <a:rPr lang="en-US" altLang="ja-JP" b="1" dirty="0"/>
              <a:t>c</a:t>
            </a:r>
            <a:r>
              <a:rPr lang="en-US" altLang="ja-JP" b="1" baseline="30000" dirty="0"/>
              <a:t>2</a:t>
            </a:r>
            <a:r>
              <a:rPr lang="en-US" altLang="ja-JP" b="1" dirty="0"/>
              <a:t> </a:t>
            </a:r>
            <a:r>
              <a:rPr lang="en-US" altLang="ja-JP" b="1" baseline="-25000" dirty="0"/>
              <a:t>   </a:t>
            </a:r>
            <a:r>
              <a:rPr lang="en-US" altLang="ja-JP" b="1" dirty="0"/>
              <a:t> </a:t>
            </a:r>
            <a:r>
              <a:rPr lang="en-US" altLang="ja-JP" sz="2000" dirty="0"/>
              <a:t>: photon to baryon inertia ratio</a:t>
            </a:r>
            <a:endParaRPr lang="ja-JP" altLang="en-US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FA29D14F-A41C-6C44-8978-597F88E60B97}"/>
              </a:ext>
            </a:extLst>
          </p:cNvPr>
          <p:cNvSpPr/>
          <p:nvPr/>
        </p:nvSpPr>
        <p:spPr>
          <a:xfrm>
            <a:off x="5670201" y="2054751"/>
            <a:ext cx="2688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@ far upstream region</a:t>
            </a:r>
            <a:r>
              <a:rPr lang="ja-JP" altLang="en-US" sz="2400" dirty="0"/>
              <a:t>　</a:t>
            </a:r>
            <a:endParaRPr lang="ja-JP" altLang="en-US" sz="3200" dirty="0"/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4A440B04-E206-CF49-A01F-905AC4103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071" y="908719"/>
            <a:ext cx="7399337" cy="1646893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800">
              <a:solidFill>
                <a:schemeClr val="accent6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2A673F4-A547-764C-91A2-8F94A05B0ED4}"/>
              </a:ext>
            </a:extLst>
          </p:cNvPr>
          <p:cNvSpPr txBox="1"/>
          <p:nvPr/>
        </p:nvSpPr>
        <p:spPr>
          <a:xfrm>
            <a:off x="845666" y="1268760"/>
            <a:ext cx="269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~</a:t>
            </a:r>
            <a:endParaRPr kumimoji="1" lang="ja-JP" altLang="en-US" b="1"/>
          </a:p>
        </p:txBody>
      </p:sp>
    </p:spTree>
    <p:extLst>
      <p:ext uri="{BB962C8B-B14F-4D97-AF65-F5344CB8AC3E}">
        <p14:creationId xmlns:p14="http://schemas.microsoft.com/office/powerpoint/2010/main" val="3637876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491880" y="2642418"/>
            <a:ext cx="2448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Dependences on :  </a:t>
            </a:r>
            <a:endParaRPr kumimoji="1" lang="ja-JP" altLang="en-US" sz="2000" dirty="0"/>
          </a:p>
        </p:txBody>
      </p:sp>
      <p:sp>
        <p:nvSpPr>
          <p:cNvPr id="3" name="正方形/長方形 2"/>
          <p:cNvSpPr/>
          <p:nvPr/>
        </p:nvSpPr>
        <p:spPr>
          <a:xfrm>
            <a:off x="932038" y="3087831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AutoNum type="romanUcParenBoth"/>
            </a:pPr>
            <a:r>
              <a:rPr lang="en-US" altLang="ja-JP" sz="2400" b="1" dirty="0" err="1">
                <a:solidFill>
                  <a:srgbClr val="FF0000"/>
                </a:solidFill>
              </a:rPr>
              <a:t>ξ</a:t>
            </a:r>
            <a:r>
              <a:rPr lang="en-US" altLang="ja-JP" sz="2400" b="1" baseline="-25000" dirty="0" err="1">
                <a:solidFill>
                  <a:srgbClr val="FF0000"/>
                </a:solidFill>
              </a:rPr>
              <a:t>u</a:t>
            </a:r>
            <a:endParaRPr lang="en-US" altLang="ja-JP" sz="2400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2"/>
          <p:cNvSpPr txBox="1">
            <a:spLocks noChangeArrowheads="1"/>
          </p:cNvSpPr>
          <p:nvPr/>
        </p:nvSpPr>
        <p:spPr bwMode="auto">
          <a:xfrm>
            <a:off x="1331640" y="260649"/>
            <a:ext cx="69127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2800" u="sng" dirty="0">
                <a:solidFill>
                  <a:schemeClr val="tx2"/>
                </a:solidFill>
              </a:rPr>
              <a:t>Parameters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1092685-EF20-3D45-B505-919464CB0685}"/>
              </a:ext>
            </a:extLst>
          </p:cNvPr>
          <p:cNvSpPr/>
          <p:nvPr/>
        </p:nvSpPr>
        <p:spPr>
          <a:xfrm>
            <a:off x="899592" y="4820378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(III) </a:t>
            </a:r>
            <a:r>
              <a:rPr lang="en-US" altLang="ja-JP" b="1" dirty="0">
                <a:solidFill>
                  <a:schemeClr val="bg2">
                    <a:lumMod val="20000"/>
                    <a:lumOff val="80000"/>
                  </a:schemeClr>
                </a:solidFill>
                <a:latin typeface="Symbol" panose="05050102010706020507" pitchFamily="18" charset="2"/>
              </a:rPr>
              <a:t>G</a:t>
            </a:r>
            <a:r>
              <a:rPr lang="en-US" altLang="ja-JP" b="1" baseline="-25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u </a:t>
            </a:r>
            <a:r>
              <a:rPr lang="ja-JP" altLang="en-US" sz="1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　</a:t>
            </a:r>
            <a:endParaRPr lang="ja-JP" altLang="en-US" sz="20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FC6C410-A78F-A844-81E1-09800C53D6DE}"/>
              </a:ext>
            </a:extLst>
          </p:cNvPr>
          <p:cNvSpPr/>
          <p:nvPr/>
        </p:nvSpPr>
        <p:spPr>
          <a:xfrm>
            <a:off x="1475656" y="3594473"/>
            <a:ext cx="26206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/>
              <a:t>n = 10</a:t>
            </a:r>
            <a:r>
              <a:rPr lang="en-US" altLang="ja-JP" sz="2000" b="1" baseline="30000" dirty="0"/>
              <a:t>5      </a:t>
            </a:r>
            <a:r>
              <a:rPr lang="en-US" altLang="ja-JP" b="1" dirty="0">
                <a:latin typeface="Symbol" panose="05050102010706020507" pitchFamily="18" charset="2"/>
              </a:rPr>
              <a:t>G</a:t>
            </a:r>
            <a:r>
              <a:rPr lang="en-US" altLang="ja-JP" b="1" baseline="-25000" dirty="0"/>
              <a:t>u </a:t>
            </a:r>
            <a:r>
              <a:rPr lang="en-US" altLang="ja-JP" b="1" dirty="0"/>
              <a:t>= 2</a:t>
            </a:r>
            <a:endParaRPr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E0149AE-BE88-C843-A8A0-A9B23D14792C}"/>
              </a:ext>
            </a:extLst>
          </p:cNvPr>
          <p:cNvSpPr/>
          <p:nvPr/>
        </p:nvSpPr>
        <p:spPr>
          <a:xfrm>
            <a:off x="845890" y="980728"/>
            <a:ext cx="667843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>
                <a:latin typeface="Symbol" panose="05050102010706020507" pitchFamily="18" charset="2"/>
              </a:rPr>
              <a:t>G</a:t>
            </a:r>
            <a:r>
              <a:rPr lang="en-US" altLang="ja-JP" sz="2000" b="1" baseline="-25000" dirty="0"/>
              <a:t>u            </a:t>
            </a:r>
            <a:r>
              <a:rPr lang="en-US" altLang="ja-JP" sz="2000" dirty="0"/>
              <a:t>: Lorentz factor of shock</a:t>
            </a:r>
          </a:p>
          <a:p>
            <a:endParaRPr lang="en-US" altLang="ja-JP" sz="500" b="1" dirty="0"/>
          </a:p>
          <a:p>
            <a:r>
              <a:rPr lang="en-US" altLang="ja-JP" sz="2000" b="1" dirty="0"/>
              <a:t>n </a:t>
            </a:r>
            <a:r>
              <a:rPr lang="en-US" altLang="ja-JP" b="1" dirty="0"/>
              <a:t>= </a:t>
            </a:r>
            <a:r>
              <a:rPr lang="en-US" altLang="ja-JP" b="1" dirty="0" err="1"/>
              <a:t>n</a:t>
            </a:r>
            <a:r>
              <a:rPr lang="en-US" altLang="ja-JP" b="1" baseline="-25000" dirty="0" err="1"/>
              <a:t>ph</a:t>
            </a:r>
            <a:r>
              <a:rPr lang="en-US" altLang="ja-JP" b="1" dirty="0"/>
              <a:t> / n</a:t>
            </a:r>
            <a:r>
              <a:rPr lang="en-US" altLang="ja-JP" b="1" baseline="-25000" dirty="0"/>
              <a:t>p </a:t>
            </a:r>
            <a:r>
              <a:rPr lang="en-US" altLang="ja-JP" sz="2000" dirty="0"/>
              <a:t>: photon to baryon number ratio</a:t>
            </a:r>
          </a:p>
          <a:p>
            <a:endParaRPr lang="en-US" altLang="ja-JP" sz="500" b="1" dirty="0"/>
          </a:p>
          <a:p>
            <a:r>
              <a:rPr lang="en-US" altLang="ja-JP" sz="2000" b="1" dirty="0" err="1"/>
              <a:t>ξ</a:t>
            </a:r>
            <a:r>
              <a:rPr lang="en-US" altLang="ja-JP" sz="2000" b="1" baseline="-25000" dirty="0" err="1"/>
              <a:t>u</a:t>
            </a:r>
            <a:r>
              <a:rPr lang="en-US" altLang="ja-JP" sz="2000" b="1" baseline="-25000" dirty="0"/>
              <a:t>  </a:t>
            </a:r>
            <a:r>
              <a:rPr lang="en-US" altLang="ja-JP" b="1" dirty="0"/>
              <a:t>=</a:t>
            </a:r>
            <a:r>
              <a:rPr lang="en-US" altLang="ja-JP" b="1" baseline="-25000" dirty="0"/>
              <a:t> </a:t>
            </a:r>
            <a:r>
              <a:rPr lang="en-US" altLang="ja-JP" b="1" dirty="0"/>
              <a:t>3n</a:t>
            </a:r>
            <a:r>
              <a:rPr lang="en-US" altLang="ja-JP" b="1" baseline="-25000" dirty="0"/>
              <a:t>ph </a:t>
            </a:r>
            <a:r>
              <a:rPr lang="en-US" altLang="ja-JP" b="1" dirty="0"/>
              <a:t>k</a:t>
            </a:r>
            <a:r>
              <a:rPr lang="en-US" altLang="ja-JP" b="1" baseline="-25000" dirty="0"/>
              <a:t>B</a:t>
            </a:r>
            <a:r>
              <a:rPr lang="en-US" altLang="ja-JP" b="1" dirty="0"/>
              <a:t> T</a:t>
            </a:r>
            <a:r>
              <a:rPr lang="en-US" altLang="ja-JP" b="1" baseline="-25000" dirty="0"/>
              <a:t>u</a:t>
            </a:r>
            <a:r>
              <a:rPr lang="en-US" altLang="ja-JP" b="1" dirty="0"/>
              <a:t> / n</a:t>
            </a:r>
            <a:r>
              <a:rPr lang="en-US" altLang="ja-JP" b="1" baseline="-25000" dirty="0"/>
              <a:t>p</a:t>
            </a:r>
            <a:r>
              <a:rPr lang="en-US" altLang="ja-JP" b="1" dirty="0"/>
              <a:t>m</a:t>
            </a:r>
            <a:r>
              <a:rPr lang="en-US" altLang="ja-JP" b="1" baseline="-25000" dirty="0"/>
              <a:t>p</a:t>
            </a:r>
            <a:r>
              <a:rPr lang="en-US" altLang="ja-JP" b="1" dirty="0"/>
              <a:t>c</a:t>
            </a:r>
            <a:r>
              <a:rPr lang="en-US" altLang="ja-JP" b="1" baseline="30000" dirty="0"/>
              <a:t>2</a:t>
            </a:r>
            <a:r>
              <a:rPr lang="en-US" altLang="ja-JP" b="1" dirty="0"/>
              <a:t> </a:t>
            </a:r>
            <a:r>
              <a:rPr lang="en-US" altLang="ja-JP" b="1" baseline="-25000" dirty="0"/>
              <a:t>   </a:t>
            </a:r>
            <a:r>
              <a:rPr lang="en-US" altLang="ja-JP" b="1" dirty="0"/>
              <a:t> </a:t>
            </a:r>
            <a:r>
              <a:rPr lang="en-US" altLang="ja-JP" sz="2000" dirty="0"/>
              <a:t>: photon to baryon inertia ratio</a:t>
            </a:r>
            <a:endParaRPr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3CB12FB-3D39-E94F-848D-D27FD31B62B0}"/>
              </a:ext>
            </a:extLst>
          </p:cNvPr>
          <p:cNvSpPr/>
          <p:nvPr/>
        </p:nvSpPr>
        <p:spPr>
          <a:xfrm>
            <a:off x="5670201" y="2054751"/>
            <a:ext cx="2688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@ far upstream region</a:t>
            </a:r>
            <a:r>
              <a:rPr lang="ja-JP" altLang="en-US" sz="2400" dirty="0"/>
              <a:t>　</a:t>
            </a:r>
            <a:endParaRPr lang="ja-JP" altLang="en-US" sz="3200" dirty="0"/>
          </a:p>
        </p:txBody>
      </p:sp>
      <p:sp>
        <p:nvSpPr>
          <p:cNvPr id="16" name="Rectangle 18">
            <a:extLst>
              <a:ext uri="{FF2B5EF4-FFF2-40B4-BE49-F238E27FC236}">
                <a16:creationId xmlns:a16="http://schemas.microsoft.com/office/drawing/2014/main" id="{0A51C361-84A5-6842-BF4D-A2050505D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071" y="908719"/>
            <a:ext cx="7399337" cy="1646893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800">
              <a:solidFill>
                <a:schemeClr val="accent6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F6D2B60-5173-4242-9639-17CDD30F5B8A}"/>
              </a:ext>
            </a:extLst>
          </p:cNvPr>
          <p:cNvSpPr txBox="1"/>
          <p:nvPr/>
        </p:nvSpPr>
        <p:spPr>
          <a:xfrm>
            <a:off x="845666" y="1268760"/>
            <a:ext cx="269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~</a:t>
            </a:r>
            <a:endParaRPr kumimoji="1" lang="ja-JP" altLang="en-US" b="1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2F4088EC-AA8A-B74E-8946-5B1D8081EB40}"/>
              </a:ext>
            </a:extLst>
          </p:cNvPr>
          <p:cNvSpPr/>
          <p:nvPr/>
        </p:nvSpPr>
        <p:spPr>
          <a:xfrm>
            <a:off x="899592" y="3964994"/>
            <a:ext cx="73448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(II) n</a:t>
            </a:r>
            <a:r>
              <a:rPr lang="en-US" altLang="ja-JP" b="1" baseline="-25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ja-JP" altLang="en-US" sz="1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　</a:t>
            </a:r>
            <a:endParaRPr lang="ja-JP" altLang="en-US" sz="20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6438EFD-AEBF-D74D-A198-9EBBF0953309}"/>
              </a:ext>
            </a:extLst>
          </p:cNvPr>
          <p:cNvSpPr txBox="1"/>
          <p:nvPr/>
        </p:nvSpPr>
        <p:spPr>
          <a:xfrm>
            <a:off x="1196665" y="3861048"/>
            <a:ext cx="269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~</a:t>
            </a:r>
            <a:endParaRPr kumimoji="1" lang="ja-JP" altLang="en-US" b="1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954884C-EA94-4F41-9203-A1903AA9906F}"/>
              </a:ext>
            </a:extLst>
          </p:cNvPr>
          <p:cNvSpPr txBox="1"/>
          <p:nvPr/>
        </p:nvSpPr>
        <p:spPr>
          <a:xfrm>
            <a:off x="1475656" y="3501008"/>
            <a:ext cx="269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~</a:t>
            </a:r>
            <a:endParaRPr kumimoji="1" lang="ja-JP" altLang="en-US" b="1"/>
          </a:p>
        </p:txBody>
      </p:sp>
    </p:spTree>
    <p:extLst>
      <p:ext uri="{BB962C8B-B14F-4D97-AF65-F5344CB8AC3E}">
        <p14:creationId xmlns:p14="http://schemas.microsoft.com/office/powerpoint/2010/main" val="570307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D12B663-4FF2-F84A-8280-4CB772CD3E51}"/>
              </a:ext>
            </a:extLst>
          </p:cNvPr>
          <p:cNvSpPr/>
          <p:nvPr/>
        </p:nvSpPr>
        <p:spPr>
          <a:xfrm>
            <a:off x="2195736" y="332656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 err="1">
                <a:solidFill>
                  <a:srgbClr val="FF0000"/>
                </a:solidFill>
              </a:rPr>
              <a:t>ξ</a:t>
            </a:r>
            <a:r>
              <a:rPr lang="en-US" altLang="ja-JP" sz="2000" b="1" baseline="-25000" dirty="0" err="1">
                <a:solidFill>
                  <a:srgbClr val="FF0000"/>
                </a:solidFill>
              </a:rPr>
              <a:t>u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  </a:t>
            </a:r>
            <a:r>
              <a:rPr lang="en-US" altLang="ja-JP" sz="2000" b="1" dirty="0">
                <a:solidFill>
                  <a:srgbClr val="FF0000"/>
                </a:solidFill>
              </a:rPr>
              <a:t>=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</a:rPr>
              <a:t>3n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ph </a:t>
            </a:r>
            <a:r>
              <a:rPr lang="en-US" altLang="ja-JP" sz="2000" b="1" dirty="0">
                <a:solidFill>
                  <a:srgbClr val="FF0000"/>
                </a:solidFill>
              </a:rPr>
              <a:t>k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B</a:t>
            </a:r>
            <a:r>
              <a:rPr lang="en-US" altLang="ja-JP" sz="2000" b="1" dirty="0">
                <a:solidFill>
                  <a:srgbClr val="FF0000"/>
                </a:solidFill>
              </a:rPr>
              <a:t> T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u</a:t>
            </a:r>
            <a:r>
              <a:rPr lang="en-US" altLang="ja-JP" sz="2000" b="1" dirty="0">
                <a:solidFill>
                  <a:srgbClr val="FF0000"/>
                </a:solidFill>
              </a:rPr>
              <a:t> / n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p</a:t>
            </a:r>
            <a:r>
              <a:rPr lang="en-US" altLang="ja-JP" sz="2000" b="1" dirty="0">
                <a:solidFill>
                  <a:srgbClr val="FF0000"/>
                </a:solidFill>
              </a:rPr>
              <a:t>m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p</a:t>
            </a:r>
            <a:r>
              <a:rPr lang="en-US" altLang="ja-JP" sz="2000" b="1" dirty="0">
                <a:solidFill>
                  <a:srgbClr val="FF0000"/>
                </a:solidFill>
              </a:rPr>
              <a:t>c</a:t>
            </a:r>
            <a:r>
              <a:rPr lang="en-US" altLang="ja-JP" sz="2000" b="1" baseline="30000" dirty="0">
                <a:solidFill>
                  <a:srgbClr val="FF0000"/>
                </a:solidFill>
              </a:rPr>
              <a:t>2 </a:t>
            </a:r>
            <a:r>
              <a:rPr lang="en-US" altLang="ja-JP" sz="2000" b="1" dirty="0">
                <a:solidFill>
                  <a:srgbClr val="FF0000"/>
                </a:solidFill>
              </a:rPr>
              <a:t>= 10</a:t>
            </a:r>
            <a:endParaRPr lang="ja-JP" altLang="en-US" sz="200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760DA7F-4A72-D640-BA01-884810276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058210"/>
            <a:ext cx="4202649" cy="453650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0317821-E36C-C44A-A0BB-87E44CE19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001664"/>
            <a:ext cx="3672408" cy="274060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D3C80FA-9B40-9F48-9AB1-02D6E41D45EF}"/>
              </a:ext>
            </a:extLst>
          </p:cNvPr>
          <p:cNvSpPr txBox="1"/>
          <p:nvPr/>
        </p:nvSpPr>
        <p:spPr>
          <a:xfrm>
            <a:off x="5076056" y="4287528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0000FF"/>
                </a:solidFill>
              </a:rPr>
              <a:t>”force-free“ flow profile</a:t>
            </a:r>
          </a:p>
          <a:p>
            <a:r>
              <a:rPr kumimoji="1" lang="en-US" altLang="ja-JP" sz="2000" dirty="0">
                <a:solidFill>
                  <a:srgbClr val="0000FF"/>
                </a:solidFill>
              </a:rPr>
              <a:t>   no stron</a:t>
            </a:r>
            <a:r>
              <a:rPr lang="en-US" altLang="ja-JP" sz="2000" dirty="0">
                <a:solidFill>
                  <a:srgbClr val="0000FF"/>
                </a:solidFill>
              </a:rPr>
              <a:t>g anisotropy appears</a:t>
            </a:r>
            <a:endParaRPr kumimoji="1" lang="ja-JP" altLang="en-US" sz="2000">
              <a:solidFill>
                <a:srgbClr val="0000FF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4887E30-163F-744C-836A-7C79114C6E39}"/>
              </a:ext>
            </a:extLst>
          </p:cNvPr>
          <p:cNvSpPr txBox="1"/>
          <p:nvPr/>
        </p:nvSpPr>
        <p:spPr>
          <a:xfrm>
            <a:off x="6732240" y="4859868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err="1"/>
              <a:t>Beloborodov</a:t>
            </a:r>
            <a:r>
              <a:rPr lang="en-US" altLang="ja-JP" sz="1600" dirty="0"/>
              <a:t> 2017</a:t>
            </a:r>
            <a:endParaRPr kumimoji="1" lang="ja-JP" altLang="en-US" sz="160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F971A36-4787-754C-A185-9F26439FBAA4}"/>
              </a:ext>
            </a:extLst>
          </p:cNvPr>
          <p:cNvSpPr txBox="1"/>
          <p:nvPr/>
        </p:nvSpPr>
        <p:spPr>
          <a:xfrm>
            <a:off x="5220072" y="529191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Spectra is mostly thermal</a:t>
            </a:r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36A88B7-FE2B-2847-9FB8-ACB8FE520D21}"/>
              </a:ext>
            </a:extLst>
          </p:cNvPr>
          <p:cNvSpPr txBox="1"/>
          <p:nvPr/>
        </p:nvSpPr>
        <p:spPr>
          <a:xfrm>
            <a:off x="5076056" y="393305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Radiation dominant US</a:t>
            </a:r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2A87BD4-0340-8649-AF26-D7D95D30A53A}"/>
              </a:ext>
            </a:extLst>
          </p:cNvPr>
          <p:cNvSpPr/>
          <p:nvPr/>
        </p:nvSpPr>
        <p:spPr>
          <a:xfrm>
            <a:off x="5940152" y="352272"/>
            <a:ext cx="28710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>
                <a:latin typeface="Symbol" panose="05050102010706020507" pitchFamily="18" charset="2"/>
              </a:rPr>
              <a:t>G</a:t>
            </a:r>
            <a:r>
              <a:rPr lang="en-US" altLang="ja-JP" b="1" baseline="-25000" dirty="0"/>
              <a:t>u </a:t>
            </a:r>
            <a:r>
              <a:rPr lang="en-US" altLang="ja-JP" b="1" dirty="0"/>
              <a:t>= 2</a:t>
            </a:r>
            <a:r>
              <a:rPr lang="ja-JP" altLang="en-US"/>
              <a:t>  </a:t>
            </a:r>
            <a:r>
              <a:rPr lang="en-US" altLang="ja-JP" dirty="0"/>
              <a:t>  </a:t>
            </a:r>
            <a:r>
              <a:rPr lang="en-US" altLang="ja-JP" sz="2000" b="1" dirty="0"/>
              <a:t>n</a:t>
            </a:r>
            <a:r>
              <a:rPr lang="en-US" altLang="ja-JP" b="1" baseline="-25000" dirty="0"/>
              <a:t> </a:t>
            </a:r>
            <a:r>
              <a:rPr lang="en-US" altLang="ja-JP" b="1" dirty="0"/>
              <a:t>= 10</a:t>
            </a:r>
            <a:r>
              <a:rPr lang="en-US" altLang="ja-JP" b="1" baseline="30000" dirty="0"/>
              <a:t>5</a:t>
            </a:r>
            <a:r>
              <a:rPr lang="ja-JP" altLang="en-US" dirty="0">
                <a:solidFill>
                  <a:srgbClr val="000000"/>
                </a:solidFill>
              </a:rPr>
              <a:t>　</a:t>
            </a:r>
            <a:endParaRPr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27C836B-4E44-F146-996A-D5A34A6368A3}"/>
              </a:ext>
            </a:extLst>
          </p:cNvPr>
          <p:cNvSpPr txBox="1"/>
          <p:nvPr/>
        </p:nvSpPr>
        <p:spPr>
          <a:xfrm>
            <a:off x="6804248" y="260648"/>
            <a:ext cx="269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~</a:t>
            </a:r>
            <a:endParaRPr kumimoji="1" lang="ja-JP" altLang="en-US" b="1"/>
          </a:p>
        </p:txBody>
      </p:sp>
    </p:spTree>
    <p:extLst>
      <p:ext uri="{BB962C8B-B14F-4D97-AF65-F5344CB8AC3E}">
        <p14:creationId xmlns:p14="http://schemas.microsoft.com/office/powerpoint/2010/main" val="1770284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5E0AF6B-9FDD-B843-9858-EB54F71E4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59" y="1058210"/>
            <a:ext cx="4195441" cy="4387014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9878470-8148-DD4D-956C-3D421D97CF07}"/>
              </a:ext>
            </a:extLst>
          </p:cNvPr>
          <p:cNvSpPr/>
          <p:nvPr/>
        </p:nvSpPr>
        <p:spPr>
          <a:xfrm>
            <a:off x="2267744" y="332656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 err="1">
                <a:solidFill>
                  <a:srgbClr val="FF0000"/>
                </a:solidFill>
              </a:rPr>
              <a:t>ξ</a:t>
            </a:r>
            <a:r>
              <a:rPr lang="en-US" altLang="ja-JP" sz="2000" b="1" baseline="-25000" dirty="0" err="1">
                <a:solidFill>
                  <a:srgbClr val="FF0000"/>
                </a:solidFill>
              </a:rPr>
              <a:t>u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  </a:t>
            </a:r>
            <a:r>
              <a:rPr lang="en-US" altLang="ja-JP" sz="2000" b="1" dirty="0">
                <a:solidFill>
                  <a:srgbClr val="FF0000"/>
                </a:solidFill>
              </a:rPr>
              <a:t>=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</a:rPr>
              <a:t>3n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ph </a:t>
            </a:r>
            <a:r>
              <a:rPr lang="en-US" altLang="ja-JP" sz="2000" b="1" dirty="0">
                <a:solidFill>
                  <a:srgbClr val="FF0000"/>
                </a:solidFill>
              </a:rPr>
              <a:t>k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B</a:t>
            </a:r>
            <a:r>
              <a:rPr lang="en-US" altLang="ja-JP" sz="2000" b="1" dirty="0">
                <a:solidFill>
                  <a:srgbClr val="FF0000"/>
                </a:solidFill>
              </a:rPr>
              <a:t> T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u</a:t>
            </a:r>
            <a:r>
              <a:rPr lang="en-US" altLang="ja-JP" sz="2000" b="1" dirty="0">
                <a:solidFill>
                  <a:srgbClr val="FF0000"/>
                </a:solidFill>
              </a:rPr>
              <a:t> / n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p</a:t>
            </a:r>
            <a:r>
              <a:rPr lang="en-US" altLang="ja-JP" sz="2000" b="1" dirty="0">
                <a:solidFill>
                  <a:srgbClr val="FF0000"/>
                </a:solidFill>
              </a:rPr>
              <a:t>m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p</a:t>
            </a:r>
            <a:r>
              <a:rPr lang="en-US" altLang="ja-JP" sz="2000" b="1" dirty="0">
                <a:solidFill>
                  <a:srgbClr val="FF0000"/>
                </a:solidFill>
              </a:rPr>
              <a:t>c</a:t>
            </a:r>
            <a:r>
              <a:rPr lang="en-US" altLang="ja-JP" sz="2000" b="1" baseline="30000" dirty="0">
                <a:solidFill>
                  <a:srgbClr val="FF0000"/>
                </a:solidFill>
              </a:rPr>
              <a:t>2 </a:t>
            </a:r>
            <a:r>
              <a:rPr lang="en-US" altLang="ja-JP" sz="2000" b="1" dirty="0">
                <a:solidFill>
                  <a:srgbClr val="FF0000"/>
                </a:solidFill>
              </a:rPr>
              <a:t>= 1</a:t>
            </a:r>
            <a:endParaRPr lang="ja-JP" altLang="en-US" sz="200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EF0C024-02C6-2440-8349-876F57113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052736"/>
            <a:ext cx="3624245" cy="2690727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E681AC76-DE96-634A-A47B-2689519FACEE}"/>
              </a:ext>
            </a:extLst>
          </p:cNvPr>
          <p:cNvSpPr/>
          <p:nvPr/>
        </p:nvSpPr>
        <p:spPr>
          <a:xfrm>
            <a:off x="1573986" y="4067780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rgbClr val="0000FF"/>
                </a:solidFill>
              </a:rPr>
              <a:t>No pair is present</a:t>
            </a:r>
            <a:endParaRPr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232F97F-F435-E74D-84AA-F8385A957D62}"/>
              </a:ext>
            </a:extLst>
          </p:cNvPr>
          <p:cNvSpPr/>
          <p:nvPr/>
        </p:nvSpPr>
        <p:spPr>
          <a:xfrm>
            <a:off x="5940152" y="352272"/>
            <a:ext cx="28710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>
                <a:latin typeface="Symbol" panose="05050102010706020507" pitchFamily="18" charset="2"/>
              </a:rPr>
              <a:t>G</a:t>
            </a:r>
            <a:r>
              <a:rPr lang="en-US" altLang="ja-JP" b="1" baseline="-25000" dirty="0"/>
              <a:t>u </a:t>
            </a:r>
            <a:r>
              <a:rPr lang="en-US" altLang="ja-JP" b="1" dirty="0"/>
              <a:t>= 2</a:t>
            </a:r>
            <a:r>
              <a:rPr lang="ja-JP" altLang="en-US"/>
              <a:t>  </a:t>
            </a:r>
            <a:r>
              <a:rPr lang="en-US" altLang="ja-JP" dirty="0"/>
              <a:t>  </a:t>
            </a:r>
            <a:r>
              <a:rPr lang="en-US" altLang="ja-JP" sz="2000" b="1" dirty="0"/>
              <a:t>n</a:t>
            </a:r>
            <a:r>
              <a:rPr lang="en-US" altLang="ja-JP" b="1" baseline="-25000" dirty="0"/>
              <a:t> </a:t>
            </a:r>
            <a:r>
              <a:rPr lang="en-US" altLang="ja-JP" b="1" dirty="0"/>
              <a:t>= 10</a:t>
            </a:r>
            <a:r>
              <a:rPr lang="en-US" altLang="ja-JP" b="1" baseline="30000" dirty="0"/>
              <a:t>5</a:t>
            </a:r>
            <a:r>
              <a:rPr lang="ja-JP" altLang="en-US" dirty="0">
                <a:solidFill>
                  <a:srgbClr val="000000"/>
                </a:solidFill>
              </a:rPr>
              <a:t>　</a:t>
            </a:r>
            <a:endParaRPr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7CB0264-DACD-C343-8675-C52188759EF9}"/>
              </a:ext>
            </a:extLst>
          </p:cNvPr>
          <p:cNvSpPr txBox="1"/>
          <p:nvPr/>
        </p:nvSpPr>
        <p:spPr>
          <a:xfrm>
            <a:off x="6804248" y="260648"/>
            <a:ext cx="269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~</a:t>
            </a:r>
            <a:endParaRPr kumimoji="1" lang="ja-JP" altLang="en-US" b="1"/>
          </a:p>
        </p:txBody>
      </p:sp>
    </p:spTree>
    <p:extLst>
      <p:ext uri="{BB962C8B-B14F-4D97-AF65-F5344CB8AC3E}">
        <p14:creationId xmlns:p14="http://schemas.microsoft.com/office/powerpoint/2010/main" val="4023279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5E0AF6B-9FDD-B843-9858-EB54F71E4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59" y="1058210"/>
            <a:ext cx="4195441" cy="4387014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9878470-8148-DD4D-956C-3D421D97CF07}"/>
              </a:ext>
            </a:extLst>
          </p:cNvPr>
          <p:cNvSpPr/>
          <p:nvPr/>
        </p:nvSpPr>
        <p:spPr>
          <a:xfrm>
            <a:off x="2267744" y="332656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 err="1">
                <a:solidFill>
                  <a:srgbClr val="FF0000"/>
                </a:solidFill>
              </a:rPr>
              <a:t>ξ</a:t>
            </a:r>
            <a:r>
              <a:rPr lang="en-US" altLang="ja-JP" sz="2000" b="1" baseline="-25000" dirty="0" err="1">
                <a:solidFill>
                  <a:srgbClr val="FF0000"/>
                </a:solidFill>
              </a:rPr>
              <a:t>u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  </a:t>
            </a:r>
            <a:r>
              <a:rPr lang="en-US" altLang="ja-JP" sz="2000" b="1" dirty="0">
                <a:solidFill>
                  <a:srgbClr val="FF0000"/>
                </a:solidFill>
              </a:rPr>
              <a:t>=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</a:rPr>
              <a:t>3n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ph </a:t>
            </a:r>
            <a:r>
              <a:rPr lang="en-US" altLang="ja-JP" sz="2000" b="1" dirty="0">
                <a:solidFill>
                  <a:srgbClr val="FF0000"/>
                </a:solidFill>
              </a:rPr>
              <a:t>k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B</a:t>
            </a:r>
            <a:r>
              <a:rPr lang="en-US" altLang="ja-JP" sz="2000" b="1" dirty="0">
                <a:solidFill>
                  <a:srgbClr val="FF0000"/>
                </a:solidFill>
              </a:rPr>
              <a:t> T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u</a:t>
            </a:r>
            <a:r>
              <a:rPr lang="en-US" altLang="ja-JP" sz="2000" b="1" dirty="0">
                <a:solidFill>
                  <a:srgbClr val="FF0000"/>
                </a:solidFill>
              </a:rPr>
              <a:t> / n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p</a:t>
            </a:r>
            <a:r>
              <a:rPr lang="en-US" altLang="ja-JP" sz="2000" b="1" dirty="0">
                <a:solidFill>
                  <a:srgbClr val="FF0000"/>
                </a:solidFill>
              </a:rPr>
              <a:t>m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p</a:t>
            </a:r>
            <a:r>
              <a:rPr lang="en-US" altLang="ja-JP" sz="2000" b="1" dirty="0">
                <a:solidFill>
                  <a:srgbClr val="FF0000"/>
                </a:solidFill>
              </a:rPr>
              <a:t>c</a:t>
            </a:r>
            <a:r>
              <a:rPr lang="en-US" altLang="ja-JP" sz="2000" b="1" baseline="30000" dirty="0">
                <a:solidFill>
                  <a:srgbClr val="FF0000"/>
                </a:solidFill>
              </a:rPr>
              <a:t>2 </a:t>
            </a:r>
            <a:r>
              <a:rPr lang="en-US" altLang="ja-JP" sz="2000" b="1" dirty="0">
                <a:solidFill>
                  <a:srgbClr val="FF0000"/>
                </a:solidFill>
              </a:rPr>
              <a:t>= 1</a:t>
            </a:r>
            <a:endParaRPr lang="ja-JP" altLang="en-US" sz="200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EF0C024-02C6-2440-8349-876F57113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052736"/>
            <a:ext cx="3624245" cy="269072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BE15FEC-664F-1747-9F60-5C8F0E706DD8}"/>
              </a:ext>
            </a:extLst>
          </p:cNvPr>
          <p:cNvSpPr/>
          <p:nvPr/>
        </p:nvSpPr>
        <p:spPr>
          <a:xfrm>
            <a:off x="5076056" y="4221088"/>
            <a:ext cx="28121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</a:rPr>
              <a:t>Deceleration in </a:t>
            </a:r>
            <a:r>
              <a:rPr lang="en-US" altLang="ja-JP" sz="2000" b="1" dirty="0" err="1">
                <a:solidFill>
                  <a:srgbClr val="0000FF"/>
                </a:solidFill>
              </a:rPr>
              <a:t>Δ</a:t>
            </a:r>
            <a:r>
              <a:rPr lang="en-US" altLang="ja-JP" sz="2000" b="1" dirty="0" err="1">
                <a:solidFill>
                  <a:srgbClr val="0000FF"/>
                </a:solidFill>
                <a:latin typeface="Symbol" panose="05050102010706020507" pitchFamily="18" charset="2"/>
              </a:rPr>
              <a:t>t</a:t>
            </a:r>
            <a:r>
              <a:rPr lang="en-US" altLang="ja-JP" sz="2000" b="1" dirty="0">
                <a:solidFill>
                  <a:srgbClr val="0000FF"/>
                </a:solidFill>
              </a:rPr>
              <a:t> ~ 1</a:t>
            </a:r>
            <a:endParaRPr lang="ja-JP" altLang="en-US" sz="2000" b="1" dirty="0">
              <a:solidFill>
                <a:srgbClr val="0000FF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1F52C96-E773-B74E-8D57-7C5A29A7D4A3}"/>
              </a:ext>
            </a:extLst>
          </p:cNvPr>
          <p:cNvSpPr/>
          <p:nvPr/>
        </p:nvSpPr>
        <p:spPr>
          <a:xfrm>
            <a:off x="2339752" y="1064447"/>
            <a:ext cx="648072" cy="1296144"/>
          </a:xfrm>
          <a:prstGeom prst="rect">
            <a:avLst/>
          </a:prstGeom>
          <a:solidFill>
            <a:srgbClr val="00B0F0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667A41C-C39A-1F47-BD6E-418A0309FFED}"/>
              </a:ext>
            </a:extLst>
          </p:cNvPr>
          <p:cNvSpPr/>
          <p:nvPr/>
        </p:nvSpPr>
        <p:spPr>
          <a:xfrm>
            <a:off x="5076056" y="4898768"/>
            <a:ext cx="37321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err="1">
                <a:solidFill>
                  <a:srgbClr val="0000FF"/>
                </a:solidFill>
              </a:rPr>
              <a:t>Anistropy</a:t>
            </a:r>
            <a:r>
              <a:rPr lang="en-US" altLang="ja-JP" sz="2000" b="1" dirty="0">
                <a:solidFill>
                  <a:srgbClr val="0000FF"/>
                </a:solidFill>
              </a:rPr>
              <a:t> and </a:t>
            </a:r>
          </a:p>
          <a:p>
            <a:r>
              <a:rPr lang="en-US" altLang="ja-JP" sz="2000" b="1" dirty="0">
                <a:solidFill>
                  <a:srgbClr val="0000FF"/>
                </a:solidFill>
              </a:rPr>
              <a:t>Non-thermal spectra appears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4965450-B654-4F49-810F-6A3B8C8FAFFE}"/>
              </a:ext>
            </a:extLst>
          </p:cNvPr>
          <p:cNvSpPr/>
          <p:nvPr/>
        </p:nvSpPr>
        <p:spPr>
          <a:xfrm>
            <a:off x="5940152" y="352272"/>
            <a:ext cx="28710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>
                <a:latin typeface="Symbol" panose="05050102010706020507" pitchFamily="18" charset="2"/>
              </a:rPr>
              <a:t>G</a:t>
            </a:r>
            <a:r>
              <a:rPr lang="en-US" altLang="ja-JP" b="1" baseline="-25000" dirty="0"/>
              <a:t>u </a:t>
            </a:r>
            <a:r>
              <a:rPr lang="en-US" altLang="ja-JP" b="1" dirty="0"/>
              <a:t>= 2</a:t>
            </a:r>
            <a:r>
              <a:rPr lang="ja-JP" altLang="en-US"/>
              <a:t>  </a:t>
            </a:r>
            <a:r>
              <a:rPr lang="en-US" altLang="ja-JP" dirty="0"/>
              <a:t>  </a:t>
            </a:r>
            <a:r>
              <a:rPr lang="en-US" altLang="ja-JP" sz="2000" b="1" dirty="0"/>
              <a:t>n</a:t>
            </a:r>
            <a:r>
              <a:rPr lang="en-US" altLang="ja-JP" b="1" baseline="-25000" dirty="0"/>
              <a:t> </a:t>
            </a:r>
            <a:r>
              <a:rPr lang="en-US" altLang="ja-JP" b="1" dirty="0"/>
              <a:t>= 10</a:t>
            </a:r>
            <a:r>
              <a:rPr lang="en-US" altLang="ja-JP" b="1" baseline="30000" dirty="0"/>
              <a:t>5</a:t>
            </a:r>
            <a:r>
              <a:rPr lang="ja-JP" altLang="en-US" dirty="0">
                <a:solidFill>
                  <a:srgbClr val="000000"/>
                </a:solidFill>
              </a:rPr>
              <a:t>　</a:t>
            </a:r>
            <a:endParaRPr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106F597-9EC9-1D4D-A3E1-39C04FA6187C}"/>
              </a:ext>
            </a:extLst>
          </p:cNvPr>
          <p:cNvSpPr txBox="1"/>
          <p:nvPr/>
        </p:nvSpPr>
        <p:spPr>
          <a:xfrm>
            <a:off x="6804248" y="260648"/>
            <a:ext cx="269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~</a:t>
            </a:r>
            <a:endParaRPr kumimoji="1" lang="ja-JP" altLang="en-US" b="1"/>
          </a:p>
        </p:txBody>
      </p:sp>
    </p:spTree>
    <p:extLst>
      <p:ext uri="{BB962C8B-B14F-4D97-AF65-F5344CB8AC3E}">
        <p14:creationId xmlns:p14="http://schemas.microsoft.com/office/powerpoint/2010/main" val="1899547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84E5956-53A6-0844-9DC7-20F4C9992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070568"/>
            <a:ext cx="4104456" cy="4329358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B50FB13-9872-E54C-AD82-4BB8F27DA68E}"/>
              </a:ext>
            </a:extLst>
          </p:cNvPr>
          <p:cNvSpPr/>
          <p:nvPr/>
        </p:nvSpPr>
        <p:spPr>
          <a:xfrm>
            <a:off x="2267744" y="332656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 err="1">
                <a:solidFill>
                  <a:srgbClr val="FF0000"/>
                </a:solidFill>
              </a:rPr>
              <a:t>ξ</a:t>
            </a:r>
            <a:r>
              <a:rPr lang="en-US" altLang="ja-JP" sz="2000" b="1" baseline="-25000" dirty="0" err="1">
                <a:solidFill>
                  <a:srgbClr val="FF0000"/>
                </a:solidFill>
              </a:rPr>
              <a:t>u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  </a:t>
            </a:r>
            <a:r>
              <a:rPr lang="en-US" altLang="ja-JP" sz="2000" b="1" dirty="0">
                <a:solidFill>
                  <a:srgbClr val="FF0000"/>
                </a:solidFill>
              </a:rPr>
              <a:t>=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</a:rPr>
              <a:t>3n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ph </a:t>
            </a:r>
            <a:r>
              <a:rPr lang="en-US" altLang="ja-JP" sz="2000" b="1" dirty="0">
                <a:solidFill>
                  <a:srgbClr val="FF0000"/>
                </a:solidFill>
              </a:rPr>
              <a:t>k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B</a:t>
            </a:r>
            <a:r>
              <a:rPr lang="en-US" altLang="ja-JP" sz="2000" b="1" dirty="0">
                <a:solidFill>
                  <a:srgbClr val="FF0000"/>
                </a:solidFill>
              </a:rPr>
              <a:t> T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u</a:t>
            </a:r>
            <a:r>
              <a:rPr lang="en-US" altLang="ja-JP" sz="2000" b="1" dirty="0">
                <a:solidFill>
                  <a:srgbClr val="FF0000"/>
                </a:solidFill>
              </a:rPr>
              <a:t> / n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p</a:t>
            </a:r>
            <a:r>
              <a:rPr lang="en-US" altLang="ja-JP" sz="2000" b="1" dirty="0">
                <a:solidFill>
                  <a:srgbClr val="FF0000"/>
                </a:solidFill>
              </a:rPr>
              <a:t>m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p</a:t>
            </a:r>
            <a:r>
              <a:rPr lang="en-US" altLang="ja-JP" sz="2000" b="1" dirty="0">
                <a:solidFill>
                  <a:srgbClr val="FF0000"/>
                </a:solidFill>
              </a:rPr>
              <a:t>c</a:t>
            </a:r>
            <a:r>
              <a:rPr lang="en-US" altLang="ja-JP" sz="2000" b="1" baseline="30000" dirty="0">
                <a:solidFill>
                  <a:srgbClr val="FF0000"/>
                </a:solidFill>
              </a:rPr>
              <a:t>2 </a:t>
            </a:r>
            <a:r>
              <a:rPr lang="en-US" altLang="ja-JP" sz="2000" b="1" dirty="0">
                <a:solidFill>
                  <a:srgbClr val="FF0000"/>
                </a:solidFill>
              </a:rPr>
              <a:t>= 0.1</a:t>
            </a:r>
            <a:endParaRPr lang="ja-JP" altLang="en-US" sz="200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3051BDA-DCC5-7B43-B83B-3E54E00AC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092" y="1070568"/>
            <a:ext cx="3537562" cy="2574456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A959654-6933-F648-B905-B99EF03E1B92}"/>
              </a:ext>
            </a:extLst>
          </p:cNvPr>
          <p:cNvSpPr/>
          <p:nvPr/>
        </p:nvSpPr>
        <p:spPr>
          <a:xfrm>
            <a:off x="5076056" y="4221088"/>
            <a:ext cx="28121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</a:rPr>
              <a:t>Deceleration in </a:t>
            </a:r>
            <a:r>
              <a:rPr lang="en-US" altLang="ja-JP" sz="2000" b="1" dirty="0" err="1">
                <a:solidFill>
                  <a:srgbClr val="0000FF"/>
                </a:solidFill>
              </a:rPr>
              <a:t>Δ</a:t>
            </a:r>
            <a:r>
              <a:rPr lang="en-US" altLang="ja-JP" sz="2000" b="1" dirty="0" err="1">
                <a:solidFill>
                  <a:srgbClr val="0000FF"/>
                </a:solidFill>
                <a:latin typeface="Symbol" panose="05050102010706020507" pitchFamily="18" charset="2"/>
              </a:rPr>
              <a:t>t</a:t>
            </a:r>
            <a:r>
              <a:rPr lang="en-US" altLang="ja-JP" sz="2000" b="1" dirty="0">
                <a:solidFill>
                  <a:srgbClr val="0000FF"/>
                </a:solidFill>
              </a:rPr>
              <a:t> ~ 1</a:t>
            </a:r>
            <a:endParaRPr lang="ja-JP" altLang="en-US" sz="2000" b="1" dirty="0">
              <a:solidFill>
                <a:srgbClr val="0000FF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2E39A08-C885-9E4A-BA74-5DF991631225}"/>
              </a:ext>
            </a:extLst>
          </p:cNvPr>
          <p:cNvSpPr/>
          <p:nvPr/>
        </p:nvSpPr>
        <p:spPr>
          <a:xfrm>
            <a:off x="5076056" y="4898768"/>
            <a:ext cx="37321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err="1">
                <a:solidFill>
                  <a:srgbClr val="0000FF"/>
                </a:solidFill>
              </a:rPr>
              <a:t>Anistropy</a:t>
            </a:r>
            <a:r>
              <a:rPr lang="en-US" altLang="ja-JP" sz="2000" b="1" dirty="0">
                <a:solidFill>
                  <a:srgbClr val="0000FF"/>
                </a:solidFill>
              </a:rPr>
              <a:t> and </a:t>
            </a:r>
          </a:p>
          <a:p>
            <a:r>
              <a:rPr lang="en-US" altLang="ja-JP" sz="2000" b="1" dirty="0">
                <a:solidFill>
                  <a:srgbClr val="0000FF"/>
                </a:solidFill>
              </a:rPr>
              <a:t>Non-thermal spectra appears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0B8EF11-9155-8145-AB62-37CAB8F5DF6C}"/>
              </a:ext>
            </a:extLst>
          </p:cNvPr>
          <p:cNvSpPr/>
          <p:nvPr/>
        </p:nvSpPr>
        <p:spPr>
          <a:xfrm>
            <a:off x="5940152" y="352272"/>
            <a:ext cx="28710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>
                <a:latin typeface="Symbol" panose="05050102010706020507" pitchFamily="18" charset="2"/>
              </a:rPr>
              <a:t>G</a:t>
            </a:r>
            <a:r>
              <a:rPr lang="en-US" altLang="ja-JP" b="1" baseline="-25000" dirty="0"/>
              <a:t>u </a:t>
            </a:r>
            <a:r>
              <a:rPr lang="en-US" altLang="ja-JP" b="1" dirty="0"/>
              <a:t>= 2</a:t>
            </a:r>
            <a:r>
              <a:rPr lang="ja-JP" altLang="en-US"/>
              <a:t>  </a:t>
            </a:r>
            <a:r>
              <a:rPr lang="en-US" altLang="ja-JP" dirty="0"/>
              <a:t>  </a:t>
            </a:r>
            <a:r>
              <a:rPr lang="en-US" altLang="ja-JP" sz="2000" b="1" dirty="0"/>
              <a:t>n</a:t>
            </a:r>
            <a:r>
              <a:rPr lang="en-US" altLang="ja-JP" b="1" baseline="-25000" dirty="0"/>
              <a:t> </a:t>
            </a:r>
            <a:r>
              <a:rPr lang="en-US" altLang="ja-JP" b="1" dirty="0"/>
              <a:t>= 10</a:t>
            </a:r>
            <a:r>
              <a:rPr lang="en-US" altLang="ja-JP" b="1" baseline="30000" dirty="0"/>
              <a:t>5</a:t>
            </a:r>
            <a:r>
              <a:rPr lang="ja-JP" altLang="en-US" dirty="0">
                <a:solidFill>
                  <a:srgbClr val="000000"/>
                </a:solidFill>
              </a:rPr>
              <a:t>　</a:t>
            </a:r>
            <a:endParaRPr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35C3986-C32A-1D41-8A85-1012BB5DDB7E}"/>
              </a:ext>
            </a:extLst>
          </p:cNvPr>
          <p:cNvSpPr txBox="1"/>
          <p:nvPr/>
        </p:nvSpPr>
        <p:spPr>
          <a:xfrm>
            <a:off x="6804248" y="260648"/>
            <a:ext cx="269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~</a:t>
            </a:r>
            <a:endParaRPr kumimoji="1" lang="ja-JP" altLang="en-US" b="1"/>
          </a:p>
        </p:txBody>
      </p:sp>
    </p:spTree>
    <p:extLst>
      <p:ext uri="{BB962C8B-B14F-4D97-AF65-F5344CB8AC3E}">
        <p14:creationId xmlns:p14="http://schemas.microsoft.com/office/powerpoint/2010/main" val="2440124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B50FB13-9872-E54C-AD82-4BB8F27DA68E}"/>
              </a:ext>
            </a:extLst>
          </p:cNvPr>
          <p:cNvSpPr/>
          <p:nvPr/>
        </p:nvSpPr>
        <p:spPr>
          <a:xfrm>
            <a:off x="2267744" y="332656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 err="1">
                <a:solidFill>
                  <a:srgbClr val="FF0000"/>
                </a:solidFill>
              </a:rPr>
              <a:t>ξ</a:t>
            </a:r>
            <a:r>
              <a:rPr lang="en-US" altLang="ja-JP" sz="2000" b="1" baseline="-25000" dirty="0" err="1">
                <a:solidFill>
                  <a:srgbClr val="FF0000"/>
                </a:solidFill>
              </a:rPr>
              <a:t>u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  </a:t>
            </a:r>
            <a:r>
              <a:rPr lang="en-US" altLang="ja-JP" sz="2000" b="1" dirty="0">
                <a:solidFill>
                  <a:srgbClr val="FF0000"/>
                </a:solidFill>
              </a:rPr>
              <a:t>=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</a:rPr>
              <a:t>3n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ph </a:t>
            </a:r>
            <a:r>
              <a:rPr lang="en-US" altLang="ja-JP" sz="2000" b="1" dirty="0">
                <a:solidFill>
                  <a:srgbClr val="FF0000"/>
                </a:solidFill>
              </a:rPr>
              <a:t>k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B</a:t>
            </a:r>
            <a:r>
              <a:rPr lang="en-US" altLang="ja-JP" sz="2000" b="1" dirty="0">
                <a:solidFill>
                  <a:srgbClr val="FF0000"/>
                </a:solidFill>
              </a:rPr>
              <a:t> T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u</a:t>
            </a:r>
            <a:r>
              <a:rPr lang="en-US" altLang="ja-JP" sz="2000" b="1" dirty="0">
                <a:solidFill>
                  <a:srgbClr val="FF0000"/>
                </a:solidFill>
              </a:rPr>
              <a:t> / n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p</a:t>
            </a:r>
            <a:r>
              <a:rPr lang="en-US" altLang="ja-JP" sz="2000" b="1" dirty="0">
                <a:solidFill>
                  <a:srgbClr val="FF0000"/>
                </a:solidFill>
              </a:rPr>
              <a:t>m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p</a:t>
            </a:r>
            <a:r>
              <a:rPr lang="en-US" altLang="ja-JP" sz="2000" b="1" dirty="0">
                <a:solidFill>
                  <a:srgbClr val="FF0000"/>
                </a:solidFill>
              </a:rPr>
              <a:t>c</a:t>
            </a:r>
            <a:r>
              <a:rPr lang="en-US" altLang="ja-JP" sz="2000" b="1" baseline="30000" dirty="0">
                <a:solidFill>
                  <a:srgbClr val="FF0000"/>
                </a:solidFill>
              </a:rPr>
              <a:t>2 </a:t>
            </a:r>
            <a:r>
              <a:rPr lang="en-US" altLang="ja-JP" sz="2000" b="1" dirty="0">
                <a:solidFill>
                  <a:srgbClr val="FF0000"/>
                </a:solidFill>
              </a:rPr>
              <a:t>= 0.01</a:t>
            </a:r>
            <a:endParaRPr lang="ja-JP" altLang="en-US" sz="200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A959654-6933-F648-B905-B99EF03E1B92}"/>
              </a:ext>
            </a:extLst>
          </p:cNvPr>
          <p:cNvSpPr/>
          <p:nvPr/>
        </p:nvSpPr>
        <p:spPr>
          <a:xfrm>
            <a:off x="5076056" y="4221088"/>
            <a:ext cx="28121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</a:rPr>
              <a:t>Deceleration in </a:t>
            </a:r>
            <a:r>
              <a:rPr lang="en-US" altLang="ja-JP" sz="2000" b="1" dirty="0" err="1">
                <a:solidFill>
                  <a:srgbClr val="0000FF"/>
                </a:solidFill>
              </a:rPr>
              <a:t>Δ</a:t>
            </a:r>
            <a:r>
              <a:rPr lang="en-US" altLang="ja-JP" sz="2000" b="1" dirty="0" err="1">
                <a:solidFill>
                  <a:srgbClr val="0000FF"/>
                </a:solidFill>
                <a:latin typeface="Symbol" panose="05050102010706020507" pitchFamily="18" charset="2"/>
              </a:rPr>
              <a:t>t</a:t>
            </a:r>
            <a:r>
              <a:rPr lang="en-US" altLang="ja-JP" sz="2000" b="1" dirty="0">
                <a:solidFill>
                  <a:srgbClr val="0000FF"/>
                </a:solidFill>
              </a:rPr>
              <a:t> ~ 1</a:t>
            </a:r>
            <a:endParaRPr lang="ja-JP" altLang="en-US" sz="2000" b="1" dirty="0">
              <a:solidFill>
                <a:srgbClr val="0000FF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2E39A08-C885-9E4A-BA74-5DF991631225}"/>
              </a:ext>
            </a:extLst>
          </p:cNvPr>
          <p:cNvSpPr/>
          <p:nvPr/>
        </p:nvSpPr>
        <p:spPr>
          <a:xfrm>
            <a:off x="5076056" y="4898768"/>
            <a:ext cx="37321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err="1">
                <a:solidFill>
                  <a:srgbClr val="0000FF"/>
                </a:solidFill>
              </a:rPr>
              <a:t>Anistropy</a:t>
            </a:r>
            <a:r>
              <a:rPr lang="en-US" altLang="ja-JP" sz="2000" b="1" dirty="0">
                <a:solidFill>
                  <a:srgbClr val="0000FF"/>
                </a:solidFill>
              </a:rPr>
              <a:t> and </a:t>
            </a:r>
          </a:p>
          <a:p>
            <a:r>
              <a:rPr lang="en-US" altLang="ja-JP" sz="2000" b="1" dirty="0">
                <a:solidFill>
                  <a:srgbClr val="0000FF"/>
                </a:solidFill>
              </a:rPr>
              <a:t>Non-thermal spectra appears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CF70E88-4EB2-2B4B-A507-BFC193998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24744"/>
            <a:ext cx="4186002" cy="439248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1354BEF-0A84-FF4E-BC38-8FBE70225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154642"/>
            <a:ext cx="3672408" cy="2670842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A65294B-5440-A848-B33F-FA7ACC48350C}"/>
              </a:ext>
            </a:extLst>
          </p:cNvPr>
          <p:cNvSpPr/>
          <p:nvPr/>
        </p:nvSpPr>
        <p:spPr>
          <a:xfrm>
            <a:off x="5940152" y="352272"/>
            <a:ext cx="28710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>
                <a:latin typeface="Symbol" panose="05050102010706020507" pitchFamily="18" charset="2"/>
              </a:rPr>
              <a:t>G</a:t>
            </a:r>
            <a:r>
              <a:rPr lang="en-US" altLang="ja-JP" b="1" baseline="-25000" dirty="0"/>
              <a:t>u </a:t>
            </a:r>
            <a:r>
              <a:rPr lang="en-US" altLang="ja-JP" b="1" dirty="0"/>
              <a:t>= 2</a:t>
            </a:r>
            <a:r>
              <a:rPr lang="ja-JP" altLang="en-US"/>
              <a:t>  </a:t>
            </a:r>
            <a:r>
              <a:rPr lang="en-US" altLang="ja-JP" dirty="0"/>
              <a:t>  </a:t>
            </a:r>
            <a:r>
              <a:rPr lang="en-US" altLang="ja-JP" sz="2000" b="1" dirty="0"/>
              <a:t>n</a:t>
            </a:r>
            <a:r>
              <a:rPr lang="en-US" altLang="ja-JP" b="1" baseline="-25000" dirty="0"/>
              <a:t> </a:t>
            </a:r>
            <a:r>
              <a:rPr lang="en-US" altLang="ja-JP" b="1" dirty="0"/>
              <a:t>= 10</a:t>
            </a:r>
            <a:r>
              <a:rPr lang="en-US" altLang="ja-JP" b="1" baseline="30000" dirty="0"/>
              <a:t>5</a:t>
            </a:r>
            <a:r>
              <a:rPr lang="ja-JP" altLang="en-US" dirty="0">
                <a:solidFill>
                  <a:srgbClr val="000000"/>
                </a:solidFill>
              </a:rPr>
              <a:t>　</a:t>
            </a:r>
            <a:endParaRPr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87CC98E-FCC5-5140-9065-F5370D14349C}"/>
              </a:ext>
            </a:extLst>
          </p:cNvPr>
          <p:cNvSpPr txBox="1"/>
          <p:nvPr/>
        </p:nvSpPr>
        <p:spPr>
          <a:xfrm>
            <a:off x="6804248" y="260648"/>
            <a:ext cx="269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~</a:t>
            </a:r>
            <a:endParaRPr kumimoji="1" lang="ja-JP" altLang="en-US" b="1"/>
          </a:p>
        </p:txBody>
      </p:sp>
    </p:spTree>
    <p:extLst>
      <p:ext uri="{BB962C8B-B14F-4D97-AF65-F5344CB8AC3E}">
        <p14:creationId xmlns:p14="http://schemas.microsoft.com/office/powerpoint/2010/main" val="2059798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B50FB13-9872-E54C-AD82-4BB8F27DA68E}"/>
              </a:ext>
            </a:extLst>
          </p:cNvPr>
          <p:cNvSpPr/>
          <p:nvPr/>
        </p:nvSpPr>
        <p:spPr>
          <a:xfrm>
            <a:off x="2267744" y="332656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 err="1">
                <a:solidFill>
                  <a:srgbClr val="FF0000"/>
                </a:solidFill>
              </a:rPr>
              <a:t>ξ</a:t>
            </a:r>
            <a:r>
              <a:rPr lang="en-US" altLang="ja-JP" sz="2000" b="1" baseline="-25000" dirty="0" err="1">
                <a:solidFill>
                  <a:srgbClr val="FF0000"/>
                </a:solidFill>
              </a:rPr>
              <a:t>u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  </a:t>
            </a:r>
            <a:r>
              <a:rPr lang="en-US" altLang="ja-JP" sz="2000" b="1" dirty="0">
                <a:solidFill>
                  <a:srgbClr val="FF0000"/>
                </a:solidFill>
              </a:rPr>
              <a:t>=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</a:rPr>
              <a:t>3n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ph </a:t>
            </a:r>
            <a:r>
              <a:rPr lang="en-US" altLang="ja-JP" sz="2000" b="1" dirty="0">
                <a:solidFill>
                  <a:srgbClr val="FF0000"/>
                </a:solidFill>
              </a:rPr>
              <a:t>k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B</a:t>
            </a:r>
            <a:r>
              <a:rPr lang="en-US" altLang="ja-JP" sz="2000" b="1" dirty="0">
                <a:solidFill>
                  <a:srgbClr val="FF0000"/>
                </a:solidFill>
              </a:rPr>
              <a:t> T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u</a:t>
            </a:r>
            <a:r>
              <a:rPr lang="en-US" altLang="ja-JP" sz="2000" b="1" dirty="0">
                <a:solidFill>
                  <a:srgbClr val="FF0000"/>
                </a:solidFill>
              </a:rPr>
              <a:t> / n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p</a:t>
            </a:r>
            <a:r>
              <a:rPr lang="en-US" altLang="ja-JP" sz="2000" b="1" dirty="0">
                <a:solidFill>
                  <a:srgbClr val="FF0000"/>
                </a:solidFill>
              </a:rPr>
              <a:t>m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p</a:t>
            </a:r>
            <a:r>
              <a:rPr lang="en-US" altLang="ja-JP" sz="2000" b="1" dirty="0">
                <a:solidFill>
                  <a:srgbClr val="FF0000"/>
                </a:solidFill>
              </a:rPr>
              <a:t>c</a:t>
            </a:r>
            <a:r>
              <a:rPr lang="en-US" altLang="ja-JP" sz="2000" b="1" baseline="30000" dirty="0">
                <a:solidFill>
                  <a:srgbClr val="FF0000"/>
                </a:solidFill>
              </a:rPr>
              <a:t>2 </a:t>
            </a:r>
            <a:r>
              <a:rPr lang="en-US" altLang="ja-JP" sz="2000" b="1" dirty="0">
                <a:solidFill>
                  <a:srgbClr val="FF0000"/>
                </a:solidFill>
              </a:rPr>
              <a:t>= 0.01</a:t>
            </a:r>
            <a:endParaRPr lang="ja-JP" altLang="en-US" sz="200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A959654-6933-F648-B905-B99EF03E1B92}"/>
              </a:ext>
            </a:extLst>
          </p:cNvPr>
          <p:cNvSpPr/>
          <p:nvPr/>
        </p:nvSpPr>
        <p:spPr>
          <a:xfrm>
            <a:off x="5076056" y="4221088"/>
            <a:ext cx="28121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</a:rPr>
              <a:t>Deceleration in </a:t>
            </a:r>
            <a:r>
              <a:rPr lang="en-US" altLang="ja-JP" sz="2000" b="1" dirty="0" err="1">
                <a:solidFill>
                  <a:srgbClr val="0000FF"/>
                </a:solidFill>
              </a:rPr>
              <a:t>Δ</a:t>
            </a:r>
            <a:r>
              <a:rPr lang="en-US" altLang="ja-JP" sz="2000" b="1" dirty="0" err="1">
                <a:solidFill>
                  <a:srgbClr val="0000FF"/>
                </a:solidFill>
                <a:latin typeface="Symbol" panose="05050102010706020507" pitchFamily="18" charset="2"/>
              </a:rPr>
              <a:t>t</a:t>
            </a:r>
            <a:r>
              <a:rPr lang="en-US" altLang="ja-JP" sz="2000" b="1" dirty="0">
                <a:solidFill>
                  <a:srgbClr val="0000FF"/>
                </a:solidFill>
              </a:rPr>
              <a:t> ~ 1</a:t>
            </a:r>
            <a:endParaRPr lang="ja-JP" altLang="en-US" sz="2000" b="1" dirty="0">
              <a:solidFill>
                <a:srgbClr val="0000FF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2E39A08-C885-9E4A-BA74-5DF991631225}"/>
              </a:ext>
            </a:extLst>
          </p:cNvPr>
          <p:cNvSpPr/>
          <p:nvPr/>
        </p:nvSpPr>
        <p:spPr>
          <a:xfrm>
            <a:off x="5076056" y="4898768"/>
            <a:ext cx="37321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err="1">
                <a:solidFill>
                  <a:srgbClr val="0000FF"/>
                </a:solidFill>
              </a:rPr>
              <a:t>Anistropy</a:t>
            </a:r>
            <a:r>
              <a:rPr lang="en-US" altLang="ja-JP" sz="2000" b="1" dirty="0">
                <a:solidFill>
                  <a:srgbClr val="0000FF"/>
                </a:solidFill>
              </a:rPr>
              <a:t> and </a:t>
            </a:r>
          </a:p>
          <a:p>
            <a:r>
              <a:rPr lang="en-US" altLang="ja-JP" sz="2000" b="1" dirty="0">
                <a:solidFill>
                  <a:srgbClr val="0000FF"/>
                </a:solidFill>
              </a:rPr>
              <a:t>Non-thermal spectra appears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CF70E88-4EB2-2B4B-A507-BFC193998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24744"/>
            <a:ext cx="4186002" cy="439248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1354BEF-0A84-FF4E-BC38-8FBE70225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154642"/>
            <a:ext cx="3672408" cy="2670842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45B2F9D-8593-CC4E-9B3E-E7F0860E8A80}"/>
              </a:ext>
            </a:extLst>
          </p:cNvPr>
          <p:cNvSpPr/>
          <p:nvPr/>
        </p:nvSpPr>
        <p:spPr>
          <a:xfrm>
            <a:off x="1242798" y="4252437"/>
            <a:ext cx="20466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0000FF"/>
                </a:solidFill>
              </a:rPr>
              <a:t>Significant pair production</a:t>
            </a:r>
            <a:endParaRPr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7C018E6-481B-3745-BD3E-2C8C08CA787E}"/>
              </a:ext>
            </a:extLst>
          </p:cNvPr>
          <p:cNvSpPr/>
          <p:nvPr/>
        </p:nvSpPr>
        <p:spPr>
          <a:xfrm>
            <a:off x="5940152" y="352272"/>
            <a:ext cx="28710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>
                <a:latin typeface="Symbol" panose="05050102010706020507" pitchFamily="18" charset="2"/>
              </a:rPr>
              <a:t>G</a:t>
            </a:r>
            <a:r>
              <a:rPr lang="en-US" altLang="ja-JP" b="1" baseline="-25000" dirty="0"/>
              <a:t>u </a:t>
            </a:r>
            <a:r>
              <a:rPr lang="en-US" altLang="ja-JP" b="1" dirty="0"/>
              <a:t>= 2</a:t>
            </a:r>
            <a:r>
              <a:rPr lang="ja-JP" altLang="en-US"/>
              <a:t>  </a:t>
            </a:r>
            <a:r>
              <a:rPr lang="en-US" altLang="ja-JP" dirty="0"/>
              <a:t>  </a:t>
            </a:r>
            <a:r>
              <a:rPr lang="en-US" altLang="ja-JP" sz="2000" b="1" dirty="0"/>
              <a:t>n</a:t>
            </a:r>
            <a:r>
              <a:rPr lang="en-US" altLang="ja-JP" b="1" baseline="-25000" dirty="0"/>
              <a:t> </a:t>
            </a:r>
            <a:r>
              <a:rPr lang="en-US" altLang="ja-JP" b="1" dirty="0"/>
              <a:t>= 10</a:t>
            </a:r>
            <a:r>
              <a:rPr lang="en-US" altLang="ja-JP" b="1" baseline="30000" dirty="0"/>
              <a:t>5</a:t>
            </a:r>
            <a:r>
              <a:rPr lang="ja-JP" altLang="en-US" dirty="0">
                <a:solidFill>
                  <a:srgbClr val="000000"/>
                </a:solidFill>
              </a:rPr>
              <a:t>　</a:t>
            </a:r>
            <a:endParaRPr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36180EE-7CB6-E143-99D7-FE8B3860C788}"/>
              </a:ext>
            </a:extLst>
          </p:cNvPr>
          <p:cNvSpPr txBox="1"/>
          <p:nvPr/>
        </p:nvSpPr>
        <p:spPr>
          <a:xfrm>
            <a:off x="6804248" y="260648"/>
            <a:ext cx="269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~</a:t>
            </a:r>
            <a:endParaRPr kumimoji="1" lang="ja-JP" altLang="en-US" b="1"/>
          </a:p>
        </p:txBody>
      </p:sp>
    </p:spTree>
    <p:extLst>
      <p:ext uri="{BB962C8B-B14F-4D97-AF65-F5344CB8AC3E}">
        <p14:creationId xmlns:p14="http://schemas.microsoft.com/office/powerpoint/2010/main" val="1554240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Plan of this talk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3568" y="1196752"/>
            <a:ext cx="8229600" cy="4530725"/>
          </a:xfrm>
        </p:spPr>
        <p:txBody>
          <a:bodyPr/>
          <a:lstStyle/>
          <a:p>
            <a:r>
              <a:rPr lang="en-US" altLang="ja-JP" dirty="0"/>
              <a:t>Introduction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    </a:t>
            </a:r>
            <a:r>
              <a:rPr lang="ja-JP" altLang="en-US" sz="2000" dirty="0"/>
              <a:t>・</a:t>
            </a:r>
            <a:r>
              <a:rPr lang="en-US" altLang="ja-JP" sz="2000" dirty="0"/>
              <a:t>Brief overview of Radiation Mediated Shocks (RMS)</a:t>
            </a:r>
          </a:p>
          <a:p>
            <a:pPr marL="0" indent="0">
              <a:buNone/>
            </a:pPr>
            <a:r>
              <a:rPr kumimoji="1" lang="en-US" altLang="ja-JP" sz="1800" dirty="0"/>
              <a:t>       </a:t>
            </a:r>
            <a:r>
              <a:rPr kumimoji="1" lang="ja-JP" altLang="en-US" sz="2000" dirty="0"/>
              <a:t>・</a:t>
            </a:r>
            <a:r>
              <a:rPr lang="en-US" altLang="ja-JP" sz="2000" dirty="0"/>
              <a:t>Non-relativistic and Relativistic RMS (RRMS)</a:t>
            </a:r>
            <a:endParaRPr kumimoji="1" lang="en-US" altLang="ja-JP" sz="2000" dirty="0"/>
          </a:p>
          <a:p>
            <a:pPr marL="0" indent="0">
              <a:buNone/>
            </a:pPr>
            <a:r>
              <a:rPr kumimoji="1" lang="en-US" altLang="ja-JP" sz="1800" dirty="0"/>
              <a:t>       </a:t>
            </a:r>
            <a:r>
              <a:rPr lang="ja-JP" altLang="en-US" sz="1800"/>
              <a:t>・</a:t>
            </a:r>
            <a:r>
              <a:rPr lang="en-US" altLang="ja-JP" sz="1800" dirty="0"/>
              <a:t>Motivation </a:t>
            </a:r>
          </a:p>
          <a:p>
            <a:pPr marL="0" indent="0">
              <a:buNone/>
            </a:pPr>
            <a:endParaRPr kumimoji="1" lang="en-US" altLang="ja-JP" sz="1800" dirty="0"/>
          </a:p>
          <a:p>
            <a:r>
              <a:rPr lang="en-US" altLang="ja-JP" sz="2800" dirty="0"/>
              <a:t>Self-consistent calculation of RRMS</a:t>
            </a:r>
          </a:p>
          <a:p>
            <a:pPr marL="0" indent="0">
              <a:buNone/>
            </a:pPr>
            <a:r>
              <a:rPr lang="en-US" altLang="ja-JP" sz="2000" dirty="0"/>
              <a:t>       </a:t>
            </a:r>
            <a:r>
              <a:rPr lang="ja-JP" altLang="en-US" sz="2000"/>
              <a:t>・</a:t>
            </a:r>
            <a:r>
              <a:rPr lang="en-US" altLang="ja-JP" sz="2000" dirty="0"/>
              <a:t>Method for deriving steady solution for RRMS</a:t>
            </a:r>
          </a:p>
          <a:p>
            <a:pPr marL="0" indent="0">
              <a:buNone/>
            </a:pPr>
            <a:r>
              <a:rPr lang="en-US" altLang="ja-JP" sz="2000" dirty="0"/>
              <a:t>       </a:t>
            </a:r>
            <a:r>
              <a:rPr lang="ja-JP" altLang="en-US" sz="2000" dirty="0"/>
              <a:t>・</a:t>
            </a:r>
            <a:r>
              <a:rPr lang="en-US" altLang="ja-JP" sz="2000" dirty="0"/>
              <a:t>Results</a:t>
            </a:r>
          </a:p>
          <a:p>
            <a:pPr marL="0" indent="0">
              <a:buNone/>
            </a:pPr>
            <a:endParaRPr kumimoji="1" lang="en-US" altLang="ja-JP" sz="2000" dirty="0"/>
          </a:p>
          <a:p>
            <a:r>
              <a:rPr kumimoji="1" lang="en-US" altLang="ja-JP" sz="2800" dirty="0"/>
              <a:t>Summary</a:t>
            </a:r>
          </a:p>
          <a:p>
            <a:pPr marL="0" indent="0">
              <a:buNone/>
            </a:pPr>
            <a:r>
              <a:rPr lang="en-US" altLang="ja-JP" dirty="0"/>
              <a:t>   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14093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B50FB13-9872-E54C-AD82-4BB8F27DA68E}"/>
              </a:ext>
            </a:extLst>
          </p:cNvPr>
          <p:cNvSpPr/>
          <p:nvPr/>
        </p:nvSpPr>
        <p:spPr>
          <a:xfrm>
            <a:off x="2267744" y="332656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 err="1">
                <a:solidFill>
                  <a:srgbClr val="FF0000"/>
                </a:solidFill>
              </a:rPr>
              <a:t>ξ</a:t>
            </a:r>
            <a:r>
              <a:rPr lang="en-US" altLang="ja-JP" sz="2000" b="1" baseline="-25000" dirty="0" err="1">
                <a:solidFill>
                  <a:srgbClr val="FF0000"/>
                </a:solidFill>
              </a:rPr>
              <a:t>u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  </a:t>
            </a:r>
            <a:r>
              <a:rPr lang="en-US" altLang="ja-JP" sz="2000" b="1" dirty="0">
                <a:solidFill>
                  <a:srgbClr val="FF0000"/>
                </a:solidFill>
              </a:rPr>
              <a:t>=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</a:rPr>
              <a:t>3n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ph </a:t>
            </a:r>
            <a:r>
              <a:rPr lang="en-US" altLang="ja-JP" sz="2000" b="1" dirty="0">
                <a:solidFill>
                  <a:srgbClr val="FF0000"/>
                </a:solidFill>
              </a:rPr>
              <a:t>k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B</a:t>
            </a:r>
            <a:r>
              <a:rPr lang="en-US" altLang="ja-JP" sz="2000" b="1" dirty="0">
                <a:solidFill>
                  <a:srgbClr val="FF0000"/>
                </a:solidFill>
              </a:rPr>
              <a:t> T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u</a:t>
            </a:r>
            <a:r>
              <a:rPr lang="en-US" altLang="ja-JP" sz="2000" b="1" dirty="0">
                <a:solidFill>
                  <a:srgbClr val="FF0000"/>
                </a:solidFill>
              </a:rPr>
              <a:t> / n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p</a:t>
            </a:r>
            <a:r>
              <a:rPr lang="en-US" altLang="ja-JP" sz="2000" b="1" dirty="0">
                <a:solidFill>
                  <a:srgbClr val="FF0000"/>
                </a:solidFill>
              </a:rPr>
              <a:t>m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p</a:t>
            </a:r>
            <a:r>
              <a:rPr lang="en-US" altLang="ja-JP" sz="2000" b="1" dirty="0">
                <a:solidFill>
                  <a:srgbClr val="FF0000"/>
                </a:solidFill>
              </a:rPr>
              <a:t>c</a:t>
            </a:r>
            <a:r>
              <a:rPr lang="en-US" altLang="ja-JP" sz="2000" b="1" baseline="30000" dirty="0">
                <a:solidFill>
                  <a:srgbClr val="FF0000"/>
                </a:solidFill>
              </a:rPr>
              <a:t>2 </a:t>
            </a:r>
            <a:r>
              <a:rPr lang="en-US" altLang="ja-JP" sz="2000" b="1" dirty="0">
                <a:solidFill>
                  <a:srgbClr val="FF0000"/>
                </a:solidFill>
              </a:rPr>
              <a:t>= 0.01</a:t>
            </a:r>
            <a:endParaRPr lang="ja-JP" altLang="en-US" sz="200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A959654-6933-F648-B905-B99EF03E1B92}"/>
              </a:ext>
            </a:extLst>
          </p:cNvPr>
          <p:cNvSpPr/>
          <p:nvPr/>
        </p:nvSpPr>
        <p:spPr>
          <a:xfrm>
            <a:off x="5076056" y="4221088"/>
            <a:ext cx="28121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</a:rPr>
              <a:t>Deceleration in </a:t>
            </a:r>
            <a:r>
              <a:rPr lang="en-US" altLang="ja-JP" sz="2000" b="1" dirty="0" err="1">
                <a:solidFill>
                  <a:srgbClr val="0000FF"/>
                </a:solidFill>
              </a:rPr>
              <a:t>Δ</a:t>
            </a:r>
            <a:r>
              <a:rPr lang="en-US" altLang="ja-JP" sz="2000" b="1" dirty="0" err="1">
                <a:solidFill>
                  <a:srgbClr val="0000FF"/>
                </a:solidFill>
                <a:latin typeface="Symbol" panose="05050102010706020507" pitchFamily="18" charset="2"/>
              </a:rPr>
              <a:t>t</a:t>
            </a:r>
            <a:r>
              <a:rPr lang="en-US" altLang="ja-JP" sz="2000" b="1" dirty="0">
                <a:solidFill>
                  <a:srgbClr val="0000FF"/>
                </a:solidFill>
              </a:rPr>
              <a:t> ~ 1</a:t>
            </a:r>
            <a:endParaRPr lang="ja-JP" altLang="en-US" sz="2000" b="1" dirty="0">
              <a:solidFill>
                <a:srgbClr val="0000FF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2E39A08-C885-9E4A-BA74-5DF991631225}"/>
              </a:ext>
            </a:extLst>
          </p:cNvPr>
          <p:cNvSpPr/>
          <p:nvPr/>
        </p:nvSpPr>
        <p:spPr>
          <a:xfrm>
            <a:off x="5076056" y="4898768"/>
            <a:ext cx="37321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err="1">
                <a:solidFill>
                  <a:srgbClr val="0000FF"/>
                </a:solidFill>
              </a:rPr>
              <a:t>Anistropy</a:t>
            </a:r>
            <a:r>
              <a:rPr lang="en-US" altLang="ja-JP" sz="2000" b="1" dirty="0">
                <a:solidFill>
                  <a:srgbClr val="0000FF"/>
                </a:solidFill>
              </a:rPr>
              <a:t> and </a:t>
            </a:r>
          </a:p>
          <a:p>
            <a:r>
              <a:rPr lang="en-US" altLang="ja-JP" sz="2000" b="1" dirty="0">
                <a:solidFill>
                  <a:srgbClr val="0000FF"/>
                </a:solidFill>
              </a:rPr>
              <a:t>Non-thermal spectra appears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CF70E88-4EB2-2B4B-A507-BFC193998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24744"/>
            <a:ext cx="4186002" cy="439248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1354BEF-0A84-FF4E-BC38-8FBE70225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154642"/>
            <a:ext cx="3672408" cy="2670842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E453AD1-6C91-834D-9E59-81D5B8FB2173}"/>
              </a:ext>
            </a:extLst>
          </p:cNvPr>
          <p:cNvSpPr/>
          <p:nvPr/>
        </p:nvSpPr>
        <p:spPr>
          <a:xfrm>
            <a:off x="1265436" y="1916832"/>
            <a:ext cx="1412629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2000" b="1" dirty="0" err="1">
                <a:solidFill>
                  <a:srgbClr val="0000FF"/>
                </a:solidFill>
              </a:rPr>
              <a:t>subshock</a:t>
            </a:r>
            <a:endParaRPr lang="ja-JP" altLang="en-US" sz="2000" b="1" dirty="0">
              <a:solidFill>
                <a:srgbClr val="0000FF"/>
              </a:solidFill>
            </a:endParaRPr>
          </a:p>
        </p:txBody>
      </p:sp>
      <p:sp>
        <p:nvSpPr>
          <p:cNvPr id="11" name="円/楕円 10">
            <a:extLst>
              <a:ext uri="{FF2B5EF4-FFF2-40B4-BE49-F238E27FC236}">
                <a16:creationId xmlns:a16="http://schemas.microsoft.com/office/drawing/2014/main" id="{C0F8035D-15B7-F64B-928B-D09B76D66E85}"/>
              </a:ext>
            </a:extLst>
          </p:cNvPr>
          <p:cNvSpPr/>
          <p:nvPr/>
        </p:nvSpPr>
        <p:spPr>
          <a:xfrm>
            <a:off x="2843808" y="1696824"/>
            <a:ext cx="216024" cy="1372136"/>
          </a:xfrm>
          <a:prstGeom prst="ellipse">
            <a:avLst/>
          </a:prstGeom>
          <a:noFill/>
          <a:ln>
            <a:solidFill>
              <a:srgbClr val="0000FF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A4FD710-7C60-D343-A898-006FD02619AA}"/>
              </a:ext>
            </a:extLst>
          </p:cNvPr>
          <p:cNvSpPr/>
          <p:nvPr/>
        </p:nvSpPr>
        <p:spPr>
          <a:xfrm>
            <a:off x="5940152" y="352272"/>
            <a:ext cx="28710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>
                <a:latin typeface="Symbol" panose="05050102010706020507" pitchFamily="18" charset="2"/>
              </a:rPr>
              <a:t>G</a:t>
            </a:r>
            <a:r>
              <a:rPr lang="en-US" altLang="ja-JP" b="1" baseline="-25000" dirty="0"/>
              <a:t>u </a:t>
            </a:r>
            <a:r>
              <a:rPr lang="en-US" altLang="ja-JP" b="1" dirty="0"/>
              <a:t>= 2</a:t>
            </a:r>
            <a:r>
              <a:rPr lang="ja-JP" altLang="en-US"/>
              <a:t>  </a:t>
            </a:r>
            <a:r>
              <a:rPr lang="en-US" altLang="ja-JP" dirty="0"/>
              <a:t>  </a:t>
            </a:r>
            <a:r>
              <a:rPr lang="en-US" altLang="ja-JP" sz="2000" b="1" dirty="0"/>
              <a:t>n</a:t>
            </a:r>
            <a:r>
              <a:rPr lang="en-US" altLang="ja-JP" b="1" baseline="-25000" dirty="0"/>
              <a:t> </a:t>
            </a:r>
            <a:r>
              <a:rPr lang="en-US" altLang="ja-JP" b="1" dirty="0"/>
              <a:t>= 10</a:t>
            </a:r>
            <a:r>
              <a:rPr lang="en-US" altLang="ja-JP" b="1" baseline="30000" dirty="0"/>
              <a:t>5</a:t>
            </a:r>
            <a:r>
              <a:rPr lang="ja-JP" altLang="en-US" dirty="0">
                <a:solidFill>
                  <a:srgbClr val="000000"/>
                </a:solidFill>
              </a:rPr>
              <a:t>　</a:t>
            </a:r>
            <a:endParaRPr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135E0E6-8090-2D44-8A35-91989B4F2F71}"/>
              </a:ext>
            </a:extLst>
          </p:cNvPr>
          <p:cNvSpPr txBox="1"/>
          <p:nvPr/>
        </p:nvSpPr>
        <p:spPr>
          <a:xfrm>
            <a:off x="6804248" y="260648"/>
            <a:ext cx="269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~</a:t>
            </a:r>
            <a:endParaRPr kumimoji="1" lang="ja-JP" altLang="en-US" b="1"/>
          </a:p>
        </p:txBody>
      </p:sp>
    </p:spTree>
    <p:extLst>
      <p:ext uri="{BB962C8B-B14F-4D97-AF65-F5344CB8AC3E}">
        <p14:creationId xmlns:p14="http://schemas.microsoft.com/office/powerpoint/2010/main" val="1855447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B50FB13-9872-E54C-AD82-4BB8F27DA68E}"/>
              </a:ext>
            </a:extLst>
          </p:cNvPr>
          <p:cNvSpPr/>
          <p:nvPr/>
        </p:nvSpPr>
        <p:spPr>
          <a:xfrm>
            <a:off x="2267744" y="332656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 err="1">
                <a:solidFill>
                  <a:srgbClr val="FF0000"/>
                </a:solidFill>
              </a:rPr>
              <a:t>ξ</a:t>
            </a:r>
            <a:r>
              <a:rPr lang="en-US" altLang="ja-JP" sz="2000" b="1" baseline="-25000" dirty="0" err="1">
                <a:solidFill>
                  <a:srgbClr val="FF0000"/>
                </a:solidFill>
              </a:rPr>
              <a:t>u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  </a:t>
            </a:r>
            <a:r>
              <a:rPr lang="en-US" altLang="ja-JP" sz="2000" b="1" dirty="0">
                <a:solidFill>
                  <a:srgbClr val="FF0000"/>
                </a:solidFill>
              </a:rPr>
              <a:t>=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</a:rPr>
              <a:t>3n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ph </a:t>
            </a:r>
            <a:r>
              <a:rPr lang="en-US" altLang="ja-JP" sz="2000" b="1" dirty="0">
                <a:solidFill>
                  <a:srgbClr val="FF0000"/>
                </a:solidFill>
              </a:rPr>
              <a:t>k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B</a:t>
            </a:r>
            <a:r>
              <a:rPr lang="en-US" altLang="ja-JP" sz="2000" b="1" dirty="0">
                <a:solidFill>
                  <a:srgbClr val="FF0000"/>
                </a:solidFill>
              </a:rPr>
              <a:t> T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u</a:t>
            </a:r>
            <a:r>
              <a:rPr lang="en-US" altLang="ja-JP" sz="2000" b="1" dirty="0">
                <a:solidFill>
                  <a:srgbClr val="FF0000"/>
                </a:solidFill>
              </a:rPr>
              <a:t> / n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p</a:t>
            </a:r>
            <a:r>
              <a:rPr lang="en-US" altLang="ja-JP" sz="2000" b="1" dirty="0">
                <a:solidFill>
                  <a:srgbClr val="FF0000"/>
                </a:solidFill>
              </a:rPr>
              <a:t>m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p</a:t>
            </a:r>
            <a:r>
              <a:rPr lang="en-US" altLang="ja-JP" sz="2000" b="1" dirty="0">
                <a:solidFill>
                  <a:srgbClr val="FF0000"/>
                </a:solidFill>
              </a:rPr>
              <a:t>c</a:t>
            </a:r>
            <a:r>
              <a:rPr lang="en-US" altLang="ja-JP" sz="2000" b="1" baseline="30000" dirty="0">
                <a:solidFill>
                  <a:srgbClr val="FF0000"/>
                </a:solidFill>
              </a:rPr>
              <a:t>2 </a:t>
            </a:r>
            <a:r>
              <a:rPr lang="en-US" altLang="ja-JP" sz="2000" b="1" dirty="0">
                <a:solidFill>
                  <a:srgbClr val="FF0000"/>
                </a:solidFill>
              </a:rPr>
              <a:t>= 0.01</a:t>
            </a:r>
            <a:endParaRPr lang="ja-JP" altLang="en-US" sz="200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A959654-6933-F648-B905-B99EF03E1B92}"/>
              </a:ext>
            </a:extLst>
          </p:cNvPr>
          <p:cNvSpPr/>
          <p:nvPr/>
        </p:nvSpPr>
        <p:spPr>
          <a:xfrm>
            <a:off x="5076056" y="4221088"/>
            <a:ext cx="28121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</a:rPr>
              <a:t>Deceleration in </a:t>
            </a:r>
            <a:r>
              <a:rPr lang="en-US" altLang="ja-JP" sz="2000" b="1" dirty="0" err="1">
                <a:solidFill>
                  <a:srgbClr val="0000FF"/>
                </a:solidFill>
              </a:rPr>
              <a:t>Δ</a:t>
            </a:r>
            <a:r>
              <a:rPr lang="en-US" altLang="ja-JP" sz="2000" b="1" dirty="0" err="1">
                <a:solidFill>
                  <a:srgbClr val="0000FF"/>
                </a:solidFill>
                <a:latin typeface="Symbol" panose="05050102010706020507" pitchFamily="18" charset="2"/>
              </a:rPr>
              <a:t>t</a:t>
            </a:r>
            <a:r>
              <a:rPr lang="en-US" altLang="ja-JP" sz="2000" b="1" dirty="0">
                <a:solidFill>
                  <a:srgbClr val="0000FF"/>
                </a:solidFill>
              </a:rPr>
              <a:t> ~ 1</a:t>
            </a:r>
            <a:endParaRPr lang="ja-JP" altLang="en-US" sz="2000" b="1" dirty="0">
              <a:solidFill>
                <a:srgbClr val="0000FF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2E39A08-C885-9E4A-BA74-5DF991631225}"/>
              </a:ext>
            </a:extLst>
          </p:cNvPr>
          <p:cNvSpPr/>
          <p:nvPr/>
        </p:nvSpPr>
        <p:spPr>
          <a:xfrm>
            <a:off x="5076056" y="4898768"/>
            <a:ext cx="37321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err="1">
                <a:solidFill>
                  <a:srgbClr val="0000FF"/>
                </a:solidFill>
              </a:rPr>
              <a:t>Anistropy</a:t>
            </a:r>
            <a:r>
              <a:rPr lang="en-US" altLang="ja-JP" sz="2000" b="1" dirty="0">
                <a:solidFill>
                  <a:srgbClr val="0000FF"/>
                </a:solidFill>
              </a:rPr>
              <a:t> and </a:t>
            </a:r>
          </a:p>
          <a:p>
            <a:r>
              <a:rPr lang="en-US" altLang="ja-JP" sz="2000" b="1" dirty="0">
                <a:solidFill>
                  <a:srgbClr val="0000FF"/>
                </a:solidFill>
              </a:rPr>
              <a:t>Non-thermal spectra appears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CF70E88-4EB2-2B4B-A507-BFC193998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24744"/>
            <a:ext cx="4186002" cy="439248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1354BEF-0A84-FF4E-BC38-8FBE70225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154642"/>
            <a:ext cx="3672408" cy="2670842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E453AD1-6C91-834D-9E59-81D5B8FB2173}"/>
              </a:ext>
            </a:extLst>
          </p:cNvPr>
          <p:cNvSpPr/>
          <p:nvPr/>
        </p:nvSpPr>
        <p:spPr>
          <a:xfrm>
            <a:off x="1265436" y="1916832"/>
            <a:ext cx="1412629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2000" b="1" dirty="0" err="1">
                <a:solidFill>
                  <a:srgbClr val="0000FF"/>
                </a:solidFill>
              </a:rPr>
              <a:t>subshock</a:t>
            </a:r>
            <a:endParaRPr lang="ja-JP" altLang="en-US" sz="2000" b="1" dirty="0">
              <a:solidFill>
                <a:srgbClr val="0000FF"/>
              </a:solidFill>
            </a:endParaRPr>
          </a:p>
        </p:txBody>
      </p:sp>
      <p:sp>
        <p:nvSpPr>
          <p:cNvPr id="11" name="円/楕円 10">
            <a:extLst>
              <a:ext uri="{FF2B5EF4-FFF2-40B4-BE49-F238E27FC236}">
                <a16:creationId xmlns:a16="http://schemas.microsoft.com/office/drawing/2014/main" id="{C0F8035D-15B7-F64B-928B-D09B76D66E85}"/>
              </a:ext>
            </a:extLst>
          </p:cNvPr>
          <p:cNvSpPr/>
          <p:nvPr/>
        </p:nvSpPr>
        <p:spPr>
          <a:xfrm>
            <a:off x="2843808" y="1696824"/>
            <a:ext cx="216024" cy="1372136"/>
          </a:xfrm>
          <a:prstGeom prst="ellipse">
            <a:avLst/>
          </a:prstGeom>
          <a:noFill/>
          <a:ln>
            <a:solidFill>
              <a:srgbClr val="0000FF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45B2F9D-8593-CC4E-9B3E-E7F0860E8A80}"/>
              </a:ext>
            </a:extLst>
          </p:cNvPr>
          <p:cNvSpPr/>
          <p:nvPr/>
        </p:nvSpPr>
        <p:spPr>
          <a:xfrm>
            <a:off x="1242798" y="4252437"/>
            <a:ext cx="20466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0000FF"/>
                </a:solidFill>
              </a:rPr>
              <a:t>Significant pair production</a:t>
            </a:r>
            <a:endParaRPr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7C018E6-481B-3745-BD3E-2C8C08CA787E}"/>
              </a:ext>
            </a:extLst>
          </p:cNvPr>
          <p:cNvSpPr/>
          <p:nvPr/>
        </p:nvSpPr>
        <p:spPr>
          <a:xfrm>
            <a:off x="5940152" y="352272"/>
            <a:ext cx="28710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>
                <a:latin typeface="Symbol" panose="05050102010706020507" pitchFamily="18" charset="2"/>
              </a:rPr>
              <a:t>G</a:t>
            </a:r>
            <a:r>
              <a:rPr lang="en-US" altLang="ja-JP" b="1" baseline="-25000" dirty="0"/>
              <a:t>u </a:t>
            </a:r>
            <a:r>
              <a:rPr lang="en-US" altLang="ja-JP" b="1" dirty="0"/>
              <a:t>= 2</a:t>
            </a:r>
            <a:r>
              <a:rPr lang="ja-JP" altLang="en-US"/>
              <a:t>  </a:t>
            </a:r>
            <a:r>
              <a:rPr lang="en-US" altLang="ja-JP" dirty="0"/>
              <a:t>  </a:t>
            </a:r>
            <a:r>
              <a:rPr lang="en-US" altLang="ja-JP" sz="2000" b="1" dirty="0"/>
              <a:t>n</a:t>
            </a:r>
            <a:r>
              <a:rPr lang="en-US" altLang="ja-JP" b="1" baseline="-25000" dirty="0"/>
              <a:t> </a:t>
            </a:r>
            <a:r>
              <a:rPr lang="en-US" altLang="ja-JP" b="1" dirty="0"/>
              <a:t>= 10</a:t>
            </a:r>
            <a:r>
              <a:rPr lang="en-US" altLang="ja-JP" b="1" baseline="30000" dirty="0"/>
              <a:t>5</a:t>
            </a:r>
            <a:r>
              <a:rPr lang="ja-JP" altLang="en-US" dirty="0">
                <a:solidFill>
                  <a:srgbClr val="000000"/>
                </a:solidFill>
              </a:rPr>
              <a:t>　</a:t>
            </a:r>
            <a:endParaRPr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36180EE-7CB6-E143-99D7-FE8B3860C788}"/>
              </a:ext>
            </a:extLst>
          </p:cNvPr>
          <p:cNvSpPr txBox="1"/>
          <p:nvPr/>
        </p:nvSpPr>
        <p:spPr>
          <a:xfrm>
            <a:off x="6804248" y="260648"/>
            <a:ext cx="269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~</a:t>
            </a:r>
            <a:endParaRPr kumimoji="1" lang="ja-JP" altLang="en-US" b="1"/>
          </a:p>
        </p:txBody>
      </p:sp>
    </p:spTree>
    <p:extLst>
      <p:ext uri="{BB962C8B-B14F-4D97-AF65-F5344CB8AC3E}">
        <p14:creationId xmlns:p14="http://schemas.microsoft.com/office/powerpoint/2010/main" val="3909715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B50FB13-9872-E54C-AD82-4BB8F27DA68E}"/>
              </a:ext>
            </a:extLst>
          </p:cNvPr>
          <p:cNvSpPr/>
          <p:nvPr/>
        </p:nvSpPr>
        <p:spPr>
          <a:xfrm>
            <a:off x="2267744" y="332656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 err="1">
                <a:solidFill>
                  <a:srgbClr val="FF0000"/>
                </a:solidFill>
              </a:rPr>
              <a:t>ξ</a:t>
            </a:r>
            <a:r>
              <a:rPr lang="en-US" altLang="ja-JP" sz="2000" b="1" baseline="-25000" dirty="0" err="1">
                <a:solidFill>
                  <a:srgbClr val="FF0000"/>
                </a:solidFill>
              </a:rPr>
              <a:t>u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  </a:t>
            </a:r>
            <a:r>
              <a:rPr lang="en-US" altLang="ja-JP" sz="2000" b="1" dirty="0">
                <a:solidFill>
                  <a:srgbClr val="FF0000"/>
                </a:solidFill>
              </a:rPr>
              <a:t>=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</a:rPr>
              <a:t>3n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ph </a:t>
            </a:r>
            <a:r>
              <a:rPr lang="en-US" altLang="ja-JP" sz="2000" b="1" dirty="0">
                <a:solidFill>
                  <a:srgbClr val="FF0000"/>
                </a:solidFill>
              </a:rPr>
              <a:t>k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B</a:t>
            </a:r>
            <a:r>
              <a:rPr lang="en-US" altLang="ja-JP" sz="2000" b="1" dirty="0">
                <a:solidFill>
                  <a:srgbClr val="FF0000"/>
                </a:solidFill>
              </a:rPr>
              <a:t> T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u</a:t>
            </a:r>
            <a:r>
              <a:rPr lang="en-US" altLang="ja-JP" sz="2000" b="1" dirty="0">
                <a:solidFill>
                  <a:srgbClr val="FF0000"/>
                </a:solidFill>
              </a:rPr>
              <a:t> / n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p</a:t>
            </a:r>
            <a:r>
              <a:rPr lang="en-US" altLang="ja-JP" sz="2000" b="1" dirty="0">
                <a:solidFill>
                  <a:srgbClr val="FF0000"/>
                </a:solidFill>
              </a:rPr>
              <a:t>m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p</a:t>
            </a:r>
            <a:r>
              <a:rPr lang="en-US" altLang="ja-JP" sz="2000" b="1" dirty="0">
                <a:solidFill>
                  <a:srgbClr val="FF0000"/>
                </a:solidFill>
              </a:rPr>
              <a:t>c</a:t>
            </a:r>
            <a:r>
              <a:rPr lang="en-US" altLang="ja-JP" sz="2000" b="1" baseline="30000" dirty="0">
                <a:solidFill>
                  <a:srgbClr val="FF0000"/>
                </a:solidFill>
              </a:rPr>
              <a:t>2 </a:t>
            </a:r>
            <a:r>
              <a:rPr lang="en-US" altLang="ja-JP" sz="2000" b="1" dirty="0">
                <a:solidFill>
                  <a:srgbClr val="FF0000"/>
                </a:solidFill>
              </a:rPr>
              <a:t>= 0.01</a:t>
            </a:r>
            <a:endParaRPr lang="ja-JP" altLang="en-US" sz="200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CF70E88-4EB2-2B4B-A507-BFC193998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24744"/>
            <a:ext cx="4186002" cy="4392487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E453AD1-6C91-834D-9E59-81D5B8FB2173}"/>
              </a:ext>
            </a:extLst>
          </p:cNvPr>
          <p:cNvSpPr/>
          <p:nvPr/>
        </p:nvSpPr>
        <p:spPr>
          <a:xfrm>
            <a:off x="1265436" y="1916832"/>
            <a:ext cx="1412629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2000" b="1" dirty="0" err="1">
                <a:solidFill>
                  <a:srgbClr val="0000FF"/>
                </a:solidFill>
              </a:rPr>
              <a:t>subshock</a:t>
            </a:r>
            <a:endParaRPr lang="ja-JP" altLang="en-US" sz="2000" b="1" dirty="0">
              <a:solidFill>
                <a:srgbClr val="0000FF"/>
              </a:solidFill>
            </a:endParaRPr>
          </a:p>
        </p:txBody>
      </p:sp>
      <p:sp>
        <p:nvSpPr>
          <p:cNvPr id="11" name="円/楕円 10">
            <a:extLst>
              <a:ext uri="{FF2B5EF4-FFF2-40B4-BE49-F238E27FC236}">
                <a16:creationId xmlns:a16="http://schemas.microsoft.com/office/drawing/2014/main" id="{C0F8035D-15B7-F64B-928B-D09B76D66E85}"/>
              </a:ext>
            </a:extLst>
          </p:cNvPr>
          <p:cNvSpPr/>
          <p:nvPr/>
        </p:nvSpPr>
        <p:spPr>
          <a:xfrm>
            <a:off x="2843808" y="1696824"/>
            <a:ext cx="216024" cy="1372136"/>
          </a:xfrm>
          <a:prstGeom prst="ellipse">
            <a:avLst/>
          </a:prstGeom>
          <a:noFill/>
          <a:ln>
            <a:solidFill>
              <a:srgbClr val="0000FF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45B2F9D-8593-CC4E-9B3E-E7F0860E8A80}"/>
              </a:ext>
            </a:extLst>
          </p:cNvPr>
          <p:cNvSpPr/>
          <p:nvPr/>
        </p:nvSpPr>
        <p:spPr>
          <a:xfrm>
            <a:off x="1242798" y="4252437"/>
            <a:ext cx="20466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0000FF"/>
                </a:solidFill>
              </a:rPr>
              <a:t>Significant pair production</a:t>
            </a:r>
            <a:endParaRPr lang="ja-JP" altLang="en-US" b="1" dirty="0">
              <a:solidFill>
                <a:srgbClr val="0000FF"/>
              </a:solidFill>
            </a:endParaRP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C58A9438-11B2-FC41-B455-608271834B57}"/>
              </a:ext>
            </a:extLst>
          </p:cNvPr>
          <p:cNvCxnSpPr>
            <a:cxnSpLocks/>
          </p:cNvCxnSpPr>
          <p:nvPr/>
        </p:nvCxnSpPr>
        <p:spPr>
          <a:xfrm flipV="1">
            <a:off x="2930116" y="1026448"/>
            <a:ext cx="2577988" cy="20918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46ADBF0-40CA-384C-9A3D-9F9F1187AD02}"/>
              </a:ext>
            </a:extLst>
          </p:cNvPr>
          <p:cNvSpPr/>
          <p:nvPr/>
        </p:nvSpPr>
        <p:spPr>
          <a:xfrm>
            <a:off x="2843808" y="1196752"/>
            <a:ext cx="216024" cy="2592288"/>
          </a:xfrm>
          <a:prstGeom prst="rect">
            <a:avLst/>
          </a:prstGeom>
          <a:solidFill>
            <a:srgbClr val="4F81BD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67ED67DB-BB87-AB4E-AC4C-2E1DF28726E3}"/>
              </a:ext>
            </a:extLst>
          </p:cNvPr>
          <p:cNvCxnSpPr>
            <a:cxnSpLocks/>
          </p:cNvCxnSpPr>
          <p:nvPr/>
        </p:nvCxnSpPr>
        <p:spPr>
          <a:xfrm flipV="1">
            <a:off x="2951820" y="3171133"/>
            <a:ext cx="2484276" cy="61790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図 20">
            <a:extLst>
              <a:ext uri="{FF2B5EF4-FFF2-40B4-BE49-F238E27FC236}">
                <a16:creationId xmlns:a16="http://schemas.microsoft.com/office/drawing/2014/main" id="{90A37866-8B5F-AB44-A985-C54610404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840" y="924493"/>
            <a:ext cx="3688600" cy="2729564"/>
          </a:xfrm>
          <a:prstGeom prst="rect">
            <a:avLst/>
          </a:prstGeom>
        </p:spPr>
      </p:pic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4C879FBD-C923-0249-8BC2-165AC7A6D4C4}"/>
              </a:ext>
            </a:extLst>
          </p:cNvPr>
          <p:cNvSpPr/>
          <p:nvPr/>
        </p:nvSpPr>
        <p:spPr>
          <a:xfrm>
            <a:off x="4967691" y="3698620"/>
            <a:ext cx="42130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</a:rPr>
              <a:t>Rapid IC cooling produces </a:t>
            </a:r>
          </a:p>
          <a:p>
            <a:r>
              <a:rPr lang="en-US" altLang="ja-JP" sz="2000" b="1" dirty="0">
                <a:solidFill>
                  <a:srgbClr val="0000FF"/>
                </a:solidFill>
              </a:rPr>
              <a:t>isothermal shock-like structure 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1CD11AA-3006-0C43-A932-31C434FAB0A7}"/>
              </a:ext>
            </a:extLst>
          </p:cNvPr>
          <p:cNvSpPr txBox="1"/>
          <p:nvPr/>
        </p:nvSpPr>
        <p:spPr>
          <a:xfrm>
            <a:off x="2033818" y="6168776"/>
            <a:ext cx="6804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dirty="0"/>
              <a:t>* negligible fraction of energy is dissipated in the weak </a:t>
            </a:r>
            <a:r>
              <a:rPr kumimoji="1" lang="en-US" altLang="ja-JP" i="1" dirty="0" err="1"/>
              <a:t>subshock</a:t>
            </a:r>
            <a:r>
              <a:rPr kumimoji="1" lang="en-US" altLang="ja-JP" i="1" dirty="0"/>
              <a:t> </a:t>
            </a:r>
            <a:endParaRPr kumimoji="1" lang="ja-JP" altLang="en-US" i="1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25AF2B5B-4630-5D41-B0E2-F0C6E48B855D}"/>
              </a:ext>
            </a:extLst>
          </p:cNvPr>
          <p:cNvSpPr/>
          <p:nvPr/>
        </p:nvSpPr>
        <p:spPr>
          <a:xfrm>
            <a:off x="5940152" y="352272"/>
            <a:ext cx="28710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>
                <a:latin typeface="Symbol" panose="05050102010706020507" pitchFamily="18" charset="2"/>
              </a:rPr>
              <a:t>G</a:t>
            </a:r>
            <a:r>
              <a:rPr lang="en-US" altLang="ja-JP" b="1" baseline="-25000" dirty="0"/>
              <a:t>u </a:t>
            </a:r>
            <a:r>
              <a:rPr lang="en-US" altLang="ja-JP" b="1" dirty="0"/>
              <a:t>= 2</a:t>
            </a:r>
            <a:r>
              <a:rPr lang="ja-JP" altLang="en-US"/>
              <a:t>  </a:t>
            </a:r>
            <a:r>
              <a:rPr lang="en-US" altLang="ja-JP" dirty="0"/>
              <a:t>  </a:t>
            </a:r>
            <a:r>
              <a:rPr lang="en-US" altLang="ja-JP" sz="2000" b="1" dirty="0"/>
              <a:t>n</a:t>
            </a:r>
            <a:r>
              <a:rPr lang="en-US" altLang="ja-JP" b="1" baseline="-25000" dirty="0"/>
              <a:t> </a:t>
            </a:r>
            <a:r>
              <a:rPr lang="en-US" altLang="ja-JP" b="1" dirty="0"/>
              <a:t>= 10</a:t>
            </a:r>
            <a:r>
              <a:rPr lang="en-US" altLang="ja-JP" b="1" baseline="30000" dirty="0"/>
              <a:t>5</a:t>
            </a:r>
            <a:r>
              <a:rPr lang="ja-JP" altLang="en-US" dirty="0">
                <a:solidFill>
                  <a:srgbClr val="000000"/>
                </a:solidFill>
              </a:rPr>
              <a:t>　</a:t>
            </a:r>
            <a:endParaRPr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154B2ED-4480-B542-A9D2-096D24F98B96}"/>
              </a:ext>
            </a:extLst>
          </p:cNvPr>
          <p:cNvSpPr txBox="1"/>
          <p:nvPr/>
        </p:nvSpPr>
        <p:spPr>
          <a:xfrm>
            <a:off x="6804248" y="260648"/>
            <a:ext cx="269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~</a:t>
            </a:r>
            <a:endParaRPr kumimoji="1" lang="ja-JP" altLang="en-US" b="1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DFEF3A2-1F62-EE44-A38B-2D57F2DA1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8957" y="4609770"/>
            <a:ext cx="3905566" cy="1508090"/>
          </a:xfrm>
          <a:prstGeom prst="rect">
            <a:avLst/>
          </a:prstGeom>
        </p:spPr>
      </p:pic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D577C263-6C9C-3141-8B85-4D7F0AD2E771}"/>
              </a:ext>
            </a:extLst>
          </p:cNvPr>
          <p:cNvSpPr/>
          <p:nvPr/>
        </p:nvSpPr>
        <p:spPr>
          <a:xfrm>
            <a:off x="4826584" y="3589942"/>
            <a:ext cx="3984644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</a:rPr>
              <a:t>Post </a:t>
            </a:r>
            <a:r>
              <a:rPr lang="en-US" altLang="ja-JP" sz="2000" b="1" dirty="0" err="1">
                <a:solidFill>
                  <a:srgbClr val="FF0000"/>
                </a:solidFill>
              </a:rPr>
              <a:t>subshock</a:t>
            </a:r>
            <a:r>
              <a:rPr lang="en-US" altLang="ja-JP" sz="2000" b="1" dirty="0">
                <a:solidFill>
                  <a:srgbClr val="FF0000"/>
                </a:solidFill>
              </a:rPr>
              <a:t> plasma is rapidly cooled and accelerated by the radiation</a:t>
            </a:r>
          </a:p>
        </p:txBody>
      </p:sp>
    </p:spTree>
    <p:extLst>
      <p:ext uri="{BB962C8B-B14F-4D97-AF65-F5344CB8AC3E}">
        <p14:creationId xmlns:p14="http://schemas.microsoft.com/office/powerpoint/2010/main" val="34218167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BD52EA9-E9D5-5946-A5B7-4C341D3D2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484784"/>
            <a:ext cx="5608868" cy="450094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019748C-6051-054A-B9C3-B6A2144C0B5E}"/>
              </a:ext>
            </a:extLst>
          </p:cNvPr>
          <p:cNvSpPr txBox="1"/>
          <p:nvPr/>
        </p:nvSpPr>
        <p:spPr>
          <a:xfrm>
            <a:off x="2051720" y="476672"/>
            <a:ext cx="5104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/>
              <a:t>Dependence on </a:t>
            </a:r>
            <a:r>
              <a:rPr lang="en-US" altLang="ja-JP" sz="2800" dirty="0" err="1"/>
              <a:t>ξ</a:t>
            </a:r>
            <a:r>
              <a:rPr lang="en-US" altLang="ja-JP" sz="2800" baseline="-25000" dirty="0" err="1"/>
              <a:t>u</a:t>
            </a:r>
            <a:endParaRPr kumimoji="1" lang="ja-JP" altLang="en-US" sz="2800" baseline="-25000"/>
          </a:p>
        </p:txBody>
      </p:sp>
    </p:spTree>
    <p:extLst>
      <p:ext uri="{BB962C8B-B14F-4D97-AF65-F5344CB8AC3E}">
        <p14:creationId xmlns:p14="http://schemas.microsoft.com/office/powerpoint/2010/main" val="1357620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491880" y="2642418"/>
            <a:ext cx="2448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Dependences on :  </a:t>
            </a:r>
            <a:endParaRPr kumimoji="1" lang="ja-JP" altLang="en-US" sz="2000" dirty="0"/>
          </a:p>
        </p:txBody>
      </p:sp>
      <p:sp>
        <p:nvSpPr>
          <p:cNvPr id="3" name="正方形/長方形 2"/>
          <p:cNvSpPr/>
          <p:nvPr/>
        </p:nvSpPr>
        <p:spPr>
          <a:xfrm>
            <a:off x="932038" y="3087831"/>
            <a:ext cx="73448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AutoNum type="romanUcParenBoth"/>
            </a:pPr>
            <a:r>
              <a:rPr lang="en-US" altLang="ja-JP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ξ</a:t>
            </a:r>
            <a:r>
              <a:rPr lang="en-US" altLang="ja-JP" sz="1600" b="1" baseline="-250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u</a:t>
            </a:r>
            <a:endParaRPr lang="en-US" altLang="ja-JP" sz="16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テキスト ボックス 2"/>
          <p:cNvSpPr txBox="1">
            <a:spLocks noChangeArrowheads="1"/>
          </p:cNvSpPr>
          <p:nvPr/>
        </p:nvSpPr>
        <p:spPr bwMode="auto">
          <a:xfrm>
            <a:off x="1331640" y="260649"/>
            <a:ext cx="69127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2800" u="sng" dirty="0">
                <a:solidFill>
                  <a:schemeClr val="tx2"/>
                </a:solidFill>
              </a:rPr>
              <a:t>Parameters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845890" y="980728"/>
            <a:ext cx="667843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>
                <a:latin typeface="Symbol" panose="05050102010706020507" pitchFamily="18" charset="2"/>
              </a:rPr>
              <a:t>G</a:t>
            </a:r>
            <a:r>
              <a:rPr lang="en-US" altLang="ja-JP" sz="2000" b="1" baseline="-25000" dirty="0"/>
              <a:t>u            </a:t>
            </a:r>
            <a:r>
              <a:rPr lang="en-US" altLang="ja-JP" sz="2000" b="1" dirty="0"/>
              <a:t>: Lorentz factor of shock</a:t>
            </a:r>
          </a:p>
          <a:p>
            <a:endParaRPr lang="en-US" altLang="ja-JP" sz="500" b="1" dirty="0"/>
          </a:p>
          <a:p>
            <a:r>
              <a:rPr lang="en-US" altLang="ja-JP" b="1" dirty="0"/>
              <a:t>n = </a:t>
            </a:r>
            <a:r>
              <a:rPr lang="en-US" altLang="ja-JP" b="1" dirty="0" err="1"/>
              <a:t>n</a:t>
            </a:r>
            <a:r>
              <a:rPr lang="en-US" altLang="ja-JP" sz="2000" b="1" baseline="-25000" dirty="0" err="1"/>
              <a:t>ph</a:t>
            </a:r>
            <a:r>
              <a:rPr lang="en-US" altLang="ja-JP" b="1" dirty="0"/>
              <a:t> / n</a:t>
            </a:r>
            <a:r>
              <a:rPr lang="en-US" altLang="ja-JP" sz="2000" b="1" baseline="-25000" dirty="0"/>
              <a:t>p </a:t>
            </a:r>
            <a:r>
              <a:rPr lang="en-US" altLang="ja-JP" sz="2000" b="1" dirty="0"/>
              <a:t>: photon to baryon number ratio</a:t>
            </a:r>
          </a:p>
          <a:p>
            <a:endParaRPr lang="en-US" altLang="ja-JP" sz="500" b="1" dirty="0"/>
          </a:p>
          <a:p>
            <a:r>
              <a:rPr lang="en-US" altLang="ja-JP" sz="2000" b="1" dirty="0" err="1"/>
              <a:t>ξ</a:t>
            </a:r>
            <a:r>
              <a:rPr lang="en-US" altLang="ja-JP" sz="2000" b="1" baseline="-25000" dirty="0" err="1"/>
              <a:t>u</a:t>
            </a:r>
            <a:r>
              <a:rPr lang="en-US" altLang="ja-JP" sz="2000" b="1" baseline="-25000" dirty="0"/>
              <a:t>  </a:t>
            </a:r>
            <a:r>
              <a:rPr lang="en-US" altLang="ja-JP" sz="2000" b="1" dirty="0"/>
              <a:t>=</a:t>
            </a:r>
            <a:r>
              <a:rPr lang="en-US" altLang="ja-JP" sz="2000" b="1" baseline="-25000" dirty="0"/>
              <a:t> </a:t>
            </a:r>
            <a:r>
              <a:rPr lang="en-US" altLang="ja-JP" b="1" dirty="0"/>
              <a:t>3n</a:t>
            </a:r>
            <a:r>
              <a:rPr lang="en-US" altLang="ja-JP" b="1" baseline="-25000" dirty="0"/>
              <a:t>ph</a:t>
            </a:r>
            <a:r>
              <a:rPr lang="en-US" altLang="ja-JP" sz="2400" b="1" baseline="-25000" dirty="0"/>
              <a:t> </a:t>
            </a:r>
            <a:r>
              <a:rPr lang="en-US" altLang="ja-JP" b="1" dirty="0"/>
              <a:t>k</a:t>
            </a:r>
            <a:r>
              <a:rPr lang="en-US" altLang="ja-JP" b="1" baseline="-25000" dirty="0"/>
              <a:t>B</a:t>
            </a:r>
            <a:r>
              <a:rPr lang="en-US" altLang="ja-JP" b="1" dirty="0"/>
              <a:t> T</a:t>
            </a:r>
            <a:r>
              <a:rPr lang="en-US" altLang="ja-JP" b="1" baseline="-25000" dirty="0"/>
              <a:t>u</a:t>
            </a:r>
            <a:r>
              <a:rPr lang="en-US" altLang="ja-JP" b="1" dirty="0"/>
              <a:t> / n</a:t>
            </a:r>
            <a:r>
              <a:rPr lang="en-US" altLang="ja-JP" b="1" baseline="-25000" dirty="0"/>
              <a:t>p</a:t>
            </a:r>
            <a:r>
              <a:rPr lang="en-US" altLang="ja-JP" b="1" dirty="0"/>
              <a:t>m</a:t>
            </a:r>
            <a:r>
              <a:rPr lang="en-US" altLang="ja-JP" b="1" baseline="-25000" dirty="0"/>
              <a:t>p</a:t>
            </a:r>
            <a:r>
              <a:rPr lang="en-US" altLang="ja-JP" b="1" dirty="0"/>
              <a:t>c</a:t>
            </a:r>
            <a:r>
              <a:rPr lang="en-US" altLang="ja-JP" b="1" baseline="30000" dirty="0"/>
              <a:t>2</a:t>
            </a:r>
            <a:r>
              <a:rPr lang="en-US" altLang="ja-JP" b="1" dirty="0"/>
              <a:t> </a:t>
            </a:r>
            <a:r>
              <a:rPr lang="en-US" altLang="ja-JP" b="1" baseline="-25000" dirty="0"/>
              <a:t>   </a:t>
            </a:r>
            <a:r>
              <a:rPr lang="en-US" altLang="ja-JP" b="1" dirty="0"/>
              <a:t> </a:t>
            </a:r>
            <a:r>
              <a:rPr lang="en-US" altLang="ja-JP" sz="2000" b="1" dirty="0"/>
              <a:t>: photon to baryon inertia ratio</a:t>
            </a:r>
            <a:endParaRPr lang="ja-JP" altLang="en-US" b="1" dirty="0"/>
          </a:p>
        </p:txBody>
      </p:sp>
      <p:sp>
        <p:nvSpPr>
          <p:cNvPr id="7" name="正方形/長方形 6"/>
          <p:cNvSpPr/>
          <p:nvPr/>
        </p:nvSpPr>
        <p:spPr>
          <a:xfrm>
            <a:off x="5670201" y="2054751"/>
            <a:ext cx="2688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@ far upstream region</a:t>
            </a:r>
            <a:r>
              <a:rPr lang="ja-JP" altLang="en-US" sz="2400" dirty="0"/>
              <a:t>　</a:t>
            </a:r>
            <a:endParaRPr lang="ja-JP" altLang="en-US" sz="3200" dirty="0"/>
          </a:p>
        </p:txBody>
      </p:sp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845071" y="908719"/>
            <a:ext cx="7399337" cy="1646893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800">
              <a:solidFill>
                <a:schemeClr val="accent6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899592" y="3964994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(II) n </a:t>
            </a:r>
            <a:r>
              <a:rPr lang="ja-JP" altLang="en-US" sz="2400" dirty="0">
                <a:solidFill>
                  <a:srgbClr val="FF0000"/>
                </a:solidFill>
              </a:rPr>
              <a:t>　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1092685-EF20-3D45-B505-919464CB0685}"/>
              </a:ext>
            </a:extLst>
          </p:cNvPr>
          <p:cNvSpPr/>
          <p:nvPr/>
        </p:nvSpPr>
        <p:spPr>
          <a:xfrm>
            <a:off x="899592" y="4820378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(III) </a:t>
            </a:r>
            <a:r>
              <a:rPr lang="en-US" altLang="ja-JP" b="1" dirty="0">
                <a:solidFill>
                  <a:schemeClr val="bg2">
                    <a:lumMod val="20000"/>
                    <a:lumOff val="80000"/>
                  </a:schemeClr>
                </a:solidFill>
                <a:latin typeface="Symbol" panose="05050102010706020507" pitchFamily="18" charset="2"/>
              </a:rPr>
              <a:t>G</a:t>
            </a:r>
            <a:r>
              <a:rPr lang="en-US" altLang="ja-JP" b="1" baseline="-25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u </a:t>
            </a:r>
            <a:r>
              <a:rPr lang="ja-JP" altLang="en-US" sz="1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　</a:t>
            </a:r>
            <a:endParaRPr lang="ja-JP" altLang="en-US" sz="20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F2F1E4C-7E09-E148-9F8E-5D759951E15A}"/>
              </a:ext>
            </a:extLst>
          </p:cNvPr>
          <p:cNvSpPr/>
          <p:nvPr/>
        </p:nvSpPr>
        <p:spPr>
          <a:xfrm>
            <a:off x="1544675" y="4466435"/>
            <a:ext cx="26206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err="1"/>
              <a:t>ξ</a:t>
            </a:r>
            <a:r>
              <a:rPr lang="en-US" altLang="ja-JP" b="1" baseline="-25000" dirty="0" err="1"/>
              <a:t>u</a:t>
            </a:r>
            <a:r>
              <a:rPr lang="en-US" altLang="ja-JP" b="1" dirty="0"/>
              <a:t>  = 0.1</a:t>
            </a:r>
            <a:r>
              <a:rPr lang="en-US" altLang="ja-JP" sz="2000" b="1" baseline="30000" dirty="0"/>
              <a:t>      </a:t>
            </a:r>
            <a:r>
              <a:rPr lang="en-US" altLang="ja-JP" b="1" dirty="0">
                <a:latin typeface="Symbol" panose="05050102010706020507" pitchFamily="18" charset="2"/>
              </a:rPr>
              <a:t>G</a:t>
            </a:r>
            <a:r>
              <a:rPr lang="en-US" altLang="ja-JP" b="1" baseline="-25000" dirty="0"/>
              <a:t>u </a:t>
            </a:r>
            <a:r>
              <a:rPr lang="en-US" altLang="ja-JP" b="1" dirty="0"/>
              <a:t>= 2</a:t>
            </a:r>
            <a:endParaRPr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800A47F-A51C-474F-A8B4-B4CF2E15DEAB}"/>
              </a:ext>
            </a:extLst>
          </p:cNvPr>
          <p:cNvSpPr/>
          <p:nvPr/>
        </p:nvSpPr>
        <p:spPr>
          <a:xfrm>
            <a:off x="1375707" y="3672965"/>
            <a:ext cx="432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b="1" baseline="-25000" dirty="0">
                <a:solidFill>
                  <a:srgbClr val="FF0000"/>
                </a:solidFill>
              </a:rPr>
              <a:t>~ </a:t>
            </a:r>
            <a:r>
              <a:rPr lang="ja-JP" altLang="en-US" sz="2800" b="1" dirty="0">
                <a:solidFill>
                  <a:srgbClr val="FF0000"/>
                </a:solidFill>
              </a:rPr>
              <a:t>　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58E7841-000B-7A4E-A619-DC989FCF6091}"/>
              </a:ext>
            </a:extLst>
          </p:cNvPr>
          <p:cNvSpPr txBox="1"/>
          <p:nvPr/>
        </p:nvSpPr>
        <p:spPr>
          <a:xfrm>
            <a:off x="845071" y="1296257"/>
            <a:ext cx="269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~</a:t>
            </a:r>
            <a:endParaRPr kumimoji="1" lang="ja-JP" altLang="en-US" b="1"/>
          </a:p>
        </p:txBody>
      </p:sp>
    </p:spTree>
    <p:extLst>
      <p:ext uri="{BB962C8B-B14F-4D97-AF65-F5344CB8AC3E}">
        <p14:creationId xmlns:p14="http://schemas.microsoft.com/office/powerpoint/2010/main" val="6350017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307B5EE-14C3-5E4B-BA38-2C0976B98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87240"/>
            <a:ext cx="4104456" cy="4443173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2A7965E-9674-C943-B01C-37A885F6A0BF}"/>
              </a:ext>
            </a:extLst>
          </p:cNvPr>
          <p:cNvSpPr/>
          <p:nvPr/>
        </p:nvSpPr>
        <p:spPr>
          <a:xfrm>
            <a:off x="1979712" y="260648"/>
            <a:ext cx="2664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</a:rPr>
              <a:t>   </a:t>
            </a:r>
            <a:r>
              <a:rPr lang="en-US" altLang="ja-JP" sz="2400" b="1" dirty="0">
                <a:solidFill>
                  <a:srgbClr val="FF0000"/>
                </a:solidFill>
              </a:rPr>
              <a:t>n</a:t>
            </a:r>
            <a:r>
              <a:rPr lang="en-US" altLang="ja-JP" sz="2000" b="1" dirty="0">
                <a:solidFill>
                  <a:srgbClr val="FF0000"/>
                </a:solidFill>
              </a:rPr>
              <a:t> = </a:t>
            </a:r>
            <a:r>
              <a:rPr lang="en-US" altLang="ja-JP" sz="2400" b="1" dirty="0" err="1">
                <a:solidFill>
                  <a:srgbClr val="FF0000"/>
                </a:solidFill>
              </a:rPr>
              <a:t>n</a:t>
            </a:r>
            <a:r>
              <a:rPr lang="en-US" altLang="ja-JP" sz="2400" b="1" baseline="-25000" dirty="0" err="1">
                <a:solidFill>
                  <a:srgbClr val="FF0000"/>
                </a:solidFill>
              </a:rPr>
              <a:t>ph</a:t>
            </a:r>
            <a:r>
              <a:rPr lang="en-US" altLang="ja-JP" sz="2400" b="1" baseline="-25000" dirty="0">
                <a:solidFill>
                  <a:srgbClr val="FF0000"/>
                </a:solidFill>
              </a:rPr>
              <a:t> </a:t>
            </a:r>
            <a:r>
              <a:rPr lang="en-US" altLang="ja-JP" sz="2400" b="1" dirty="0">
                <a:solidFill>
                  <a:srgbClr val="FF0000"/>
                </a:solidFill>
              </a:rPr>
              <a:t>/ n</a:t>
            </a:r>
            <a:r>
              <a:rPr lang="en-US" altLang="ja-JP" sz="2400" b="1" baseline="-25000" dirty="0">
                <a:solidFill>
                  <a:srgbClr val="FF0000"/>
                </a:solidFill>
              </a:rPr>
              <a:t>p </a:t>
            </a:r>
            <a:r>
              <a:rPr lang="en-US" altLang="ja-JP" sz="2400" b="1" dirty="0">
                <a:solidFill>
                  <a:srgbClr val="FF0000"/>
                </a:solidFill>
              </a:rPr>
              <a:t>= 10</a:t>
            </a:r>
            <a:r>
              <a:rPr lang="en-US" altLang="ja-JP" sz="2400" b="1" baseline="30000" dirty="0">
                <a:solidFill>
                  <a:srgbClr val="FF0000"/>
                </a:solidFill>
              </a:rPr>
              <a:t>4</a:t>
            </a:r>
            <a:r>
              <a:rPr lang="ja-JP" altLang="en-US" sz="1600" dirty="0">
                <a:solidFill>
                  <a:srgbClr val="FF0000"/>
                </a:solidFill>
              </a:rPr>
              <a:t>　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5C4C4ED-26FC-FB4F-8C86-832BFF337EB4}"/>
              </a:ext>
            </a:extLst>
          </p:cNvPr>
          <p:cNvSpPr/>
          <p:nvPr/>
        </p:nvSpPr>
        <p:spPr>
          <a:xfrm>
            <a:off x="4932040" y="357988"/>
            <a:ext cx="26206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err="1"/>
              <a:t>ξ</a:t>
            </a:r>
            <a:r>
              <a:rPr lang="en-US" altLang="ja-JP" b="1" baseline="-25000" dirty="0" err="1"/>
              <a:t>u</a:t>
            </a:r>
            <a:r>
              <a:rPr lang="en-US" altLang="ja-JP" b="1" dirty="0"/>
              <a:t>  = 0.1</a:t>
            </a:r>
            <a:r>
              <a:rPr lang="en-US" altLang="ja-JP" sz="2000" b="1" baseline="30000" dirty="0"/>
              <a:t>      </a:t>
            </a:r>
            <a:r>
              <a:rPr lang="en-US" altLang="ja-JP" b="1" dirty="0">
                <a:latin typeface="Symbol" panose="05050102010706020507" pitchFamily="18" charset="2"/>
              </a:rPr>
              <a:t>G</a:t>
            </a:r>
            <a:r>
              <a:rPr lang="en-US" altLang="ja-JP" b="1" baseline="-25000" dirty="0"/>
              <a:t>u </a:t>
            </a:r>
            <a:r>
              <a:rPr lang="en-US" altLang="ja-JP" b="1" dirty="0"/>
              <a:t>= 2</a:t>
            </a:r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F127F32-B3C3-5C45-866D-EF5E01165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921674"/>
            <a:ext cx="3816424" cy="2867366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13938F-5651-4D48-8A3A-C27BD4F3F5D8}"/>
              </a:ext>
            </a:extLst>
          </p:cNvPr>
          <p:cNvSpPr/>
          <p:nvPr/>
        </p:nvSpPr>
        <p:spPr>
          <a:xfrm>
            <a:off x="4739759" y="4733701"/>
            <a:ext cx="3747519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</a:rPr>
              <a:t>Pair enrichment is enhanced due to high temperature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34C321A-B05B-E743-9F33-928D952BF288}"/>
              </a:ext>
            </a:extLst>
          </p:cNvPr>
          <p:cNvSpPr txBox="1"/>
          <p:nvPr/>
        </p:nvSpPr>
        <p:spPr>
          <a:xfrm>
            <a:off x="4932039" y="4198854"/>
            <a:ext cx="3795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T</a:t>
            </a:r>
            <a:r>
              <a:rPr kumimoji="1" lang="en-US" altLang="ja-JP" sz="2000" baseline="-25000" dirty="0"/>
              <a:t>d</a:t>
            </a:r>
            <a:r>
              <a:rPr kumimoji="1" lang="en-US" altLang="ja-JP" sz="2000" dirty="0"/>
              <a:t> ~ 30 (</a:t>
            </a:r>
            <a:r>
              <a:rPr kumimoji="1" lang="en-US" altLang="ja-JP" sz="2000" dirty="0">
                <a:latin typeface="Symbol" pitchFamily="2" charset="2"/>
              </a:rPr>
              <a:t>G</a:t>
            </a:r>
            <a:r>
              <a:rPr kumimoji="1" lang="en-US" altLang="ja-JP" sz="2000" baseline="-25000" dirty="0"/>
              <a:t>u </a:t>
            </a:r>
            <a:r>
              <a:rPr kumimoji="1" lang="en-US" altLang="ja-JP" sz="2000" dirty="0"/>
              <a:t>/ 2) ( n / 10</a:t>
            </a:r>
            <a:r>
              <a:rPr kumimoji="1" lang="en-US" altLang="ja-JP" sz="2000" baseline="30000" dirty="0"/>
              <a:t>4</a:t>
            </a:r>
            <a:r>
              <a:rPr kumimoji="1" lang="en-US" altLang="ja-JP" sz="2000" dirty="0"/>
              <a:t>)</a:t>
            </a:r>
            <a:r>
              <a:rPr kumimoji="1" lang="en-US" altLang="ja-JP" sz="2000" baseline="30000" dirty="0"/>
              <a:t>-1 </a:t>
            </a:r>
            <a:r>
              <a:rPr kumimoji="1" lang="en-US" altLang="ja-JP" sz="2000" dirty="0" err="1"/>
              <a:t>keV</a:t>
            </a:r>
            <a:r>
              <a:rPr kumimoji="1" lang="en-US" altLang="ja-JP" sz="2000" dirty="0"/>
              <a:t> </a:t>
            </a:r>
            <a:endParaRPr kumimoji="1" lang="ja-JP" altLang="en-US" sz="200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A374A09-5D8B-C840-8E54-2B5252B773F7}"/>
              </a:ext>
            </a:extLst>
          </p:cNvPr>
          <p:cNvSpPr/>
          <p:nvPr/>
        </p:nvSpPr>
        <p:spPr>
          <a:xfrm>
            <a:off x="2231740" y="-4279"/>
            <a:ext cx="432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b="1" baseline="-25000" dirty="0">
                <a:solidFill>
                  <a:srgbClr val="FF0000"/>
                </a:solidFill>
              </a:rPr>
              <a:t>~ </a:t>
            </a:r>
            <a:r>
              <a:rPr lang="ja-JP" altLang="en-US" sz="2800" b="1" dirty="0">
                <a:solidFill>
                  <a:srgbClr val="FF0000"/>
                </a:solidFill>
              </a:rPr>
              <a:t>　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F1C3902-0B77-5648-8170-748D7FFCC45D}"/>
              </a:ext>
            </a:extLst>
          </p:cNvPr>
          <p:cNvSpPr txBox="1"/>
          <p:nvPr/>
        </p:nvSpPr>
        <p:spPr>
          <a:xfrm>
            <a:off x="6785859" y="4109010"/>
            <a:ext cx="495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~</a:t>
            </a:r>
            <a:r>
              <a:rPr kumimoji="1" lang="en-US" altLang="ja-JP" sz="2000" dirty="0"/>
              <a:t> </a:t>
            </a:r>
            <a:endParaRPr kumimoji="1" lang="ja-JP" altLang="en-US" sz="2000"/>
          </a:p>
        </p:txBody>
      </p:sp>
    </p:spTree>
    <p:extLst>
      <p:ext uri="{BB962C8B-B14F-4D97-AF65-F5344CB8AC3E}">
        <p14:creationId xmlns:p14="http://schemas.microsoft.com/office/powerpoint/2010/main" val="13758837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B63B8E9-8F1D-C346-8513-D710ACF4186E}"/>
              </a:ext>
            </a:extLst>
          </p:cNvPr>
          <p:cNvSpPr/>
          <p:nvPr/>
        </p:nvSpPr>
        <p:spPr>
          <a:xfrm>
            <a:off x="1979712" y="260648"/>
            <a:ext cx="2664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</a:rPr>
              <a:t>   </a:t>
            </a:r>
            <a:r>
              <a:rPr lang="en-US" altLang="ja-JP" sz="2400" b="1" dirty="0">
                <a:solidFill>
                  <a:srgbClr val="FF0000"/>
                </a:solidFill>
              </a:rPr>
              <a:t>n</a:t>
            </a:r>
            <a:r>
              <a:rPr lang="en-US" altLang="ja-JP" sz="2000" b="1" dirty="0">
                <a:solidFill>
                  <a:srgbClr val="FF0000"/>
                </a:solidFill>
              </a:rPr>
              <a:t> = </a:t>
            </a:r>
            <a:r>
              <a:rPr lang="en-US" altLang="ja-JP" sz="2400" b="1" dirty="0" err="1">
                <a:solidFill>
                  <a:srgbClr val="FF0000"/>
                </a:solidFill>
              </a:rPr>
              <a:t>n</a:t>
            </a:r>
            <a:r>
              <a:rPr lang="en-US" altLang="ja-JP" sz="2400" b="1" baseline="-25000" dirty="0" err="1">
                <a:solidFill>
                  <a:srgbClr val="FF0000"/>
                </a:solidFill>
              </a:rPr>
              <a:t>ph</a:t>
            </a:r>
            <a:r>
              <a:rPr lang="en-US" altLang="ja-JP" sz="2400" b="1" baseline="-25000" dirty="0">
                <a:solidFill>
                  <a:srgbClr val="FF0000"/>
                </a:solidFill>
              </a:rPr>
              <a:t> </a:t>
            </a:r>
            <a:r>
              <a:rPr lang="en-US" altLang="ja-JP" sz="2400" b="1" dirty="0">
                <a:solidFill>
                  <a:srgbClr val="FF0000"/>
                </a:solidFill>
              </a:rPr>
              <a:t>/ n</a:t>
            </a:r>
            <a:r>
              <a:rPr lang="en-US" altLang="ja-JP" sz="2400" b="1" baseline="-25000" dirty="0">
                <a:solidFill>
                  <a:srgbClr val="FF0000"/>
                </a:solidFill>
              </a:rPr>
              <a:t>p </a:t>
            </a:r>
            <a:r>
              <a:rPr lang="en-US" altLang="ja-JP" sz="2400" b="1" dirty="0">
                <a:solidFill>
                  <a:srgbClr val="FF0000"/>
                </a:solidFill>
              </a:rPr>
              <a:t>= 10</a:t>
            </a:r>
            <a:r>
              <a:rPr lang="en-US" altLang="ja-JP" sz="2400" b="1" baseline="30000" dirty="0">
                <a:solidFill>
                  <a:srgbClr val="FF0000"/>
                </a:solidFill>
              </a:rPr>
              <a:t>3</a:t>
            </a:r>
            <a:r>
              <a:rPr lang="ja-JP" altLang="en-US" sz="1600" dirty="0">
                <a:solidFill>
                  <a:srgbClr val="FF0000"/>
                </a:solidFill>
              </a:rPr>
              <a:t>　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0FEFF-838E-C849-A469-FE57A4DBEE08}"/>
              </a:ext>
            </a:extLst>
          </p:cNvPr>
          <p:cNvSpPr/>
          <p:nvPr/>
        </p:nvSpPr>
        <p:spPr>
          <a:xfrm>
            <a:off x="4932040" y="357988"/>
            <a:ext cx="26206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err="1"/>
              <a:t>ξ</a:t>
            </a:r>
            <a:r>
              <a:rPr lang="en-US" altLang="ja-JP" b="1" baseline="-25000" dirty="0" err="1"/>
              <a:t>u</a:t>
            </a:r>
            <a:r>
              <a:rPr lang="en-US" altLang="ja-JP" b="1" dirty="0"/>
              <a:t>  = 0.1</a:t>
            </a:r>
            <a:r>
              <a:rPr lang="en-US" altLang="ja-JP" sz="2000" b="1" baseline="30000" dirty="0"/>
              <a:t>      </a:t>
            </a:r>
            <a:r>
              <a:rPr lang="en-US" altLang="ja-JP" b="1" dirty="0">
                <a:latin typeface="Symbol" panose="05050102010706020507" pitchFamily="18" charset="2"/>
              </a:rPr>
              <a:t>G</a:t>
            </a:r>
            <a:r>
              <a:rPr lang="en-US" altLang="ja-JP" b="1" baseline="-25000" dirty="0"/>
              <a:t>u </a:t>
            </a:r>
            <a:r>
              <a:rPr lang="en-US" altLang="ja-JP" b="1" dirty="0"/>
              <a:t>= 2</a:t>
            </a:r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9E4ACBD-142E-BD44-BFE3-D7F45EC05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60" y="889456"/>
            <a:ext cx="3973298" cy="432048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708E08A-D8EF-7843-B131-67A5A268C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237" y="1091644"/>
            <a:ext cx="3779642" cy="2736304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0E45D1F-6BD1-8245-BF76-A036E2D4F82B}"/>
              </a:ext>
            </a:extLst>
          </p:cNvPr>
          <p:cNvSpPr/>
          <p:nvPr/>
        </p:nvSpPr>
        <p:spPr>
          <a:xfrm>
            <a:off x="2231740" y="-4279"/>
            <a:ext cx="432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b="1" baseline="-25000" dirty="0">
                <a:solidFill>
                  <a:srgbClr val="FF0000"/>
                </a:solidFill>
              </a:rPr>
              <a:t>~ </a:t>
            </a:r>
            <a:r>
              <a:rPr lang="ja-JP" altLang="en-US" sz="2800" b="1" dirty="0">
                <a:solidFill>
                  <a:srgbClr val="FF0000"/>
                </a:solidFill>
              </a:rPr>
              <a:t>　</a:t>
            </a:r>
          </a:p>
        </p:txBody>
      </p:sp>
    </p:spTree>
    <p:extLst>
      <p:ext uri="{BB962C8B-B14F-4D97-AF65-F5344CB8AC3E}">
        <p14:creationId xmlns:p14="http://schemas.microsoft.com/office/powerpoint/2010/main" val="31952098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B63B8E9-8F1D-C346-8513-D710ACF4186E}"/>
              </a:ext>
            </a:extLst>
          </p:cNvPr>
          <p:cNvSpPr/>
          <p:nvPr/>
        </p:nvSpPr>
        <p:spPr>
          <a:xfrm>
            <a:off x="1979712" y="260648"/>
            <a:ext cx="2664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</a:rPr>
              <a:t>   </a:t>
            </a:r>
            <a:r>
              <a:rPr lang="en-US" altLang="ja-JP" sz="2400" b="1" dirty="0">
                <a:solidFill>
                  <a:srgbClr val="FF0000"/>
                </a:solidFill>
              </a:rPr>
              <a:t>n</a:t>
            </a:r>
            <a:r>
              <a:rPr lang="en-US" altLang="ja-JP" sz="2000" b="1" dirty="0">
                <a:solidFill>
                  <a:srgbClr val="FF0000"/>
                </a:solidFill>
              </a:rPr>
              <a:t> = </a:t>
            </a:r>
            <a:r>
              <a:rPr lang="en-US" altLang="ja-JP" sz="2400" b="1" dirty="0" err="1">
                <a:solidFill>
                  <a:srgbClr val="FF0000"/>
                </a:solidFill>
              </a:rPr>
              <a:t>n</a:t>
            </a:r>
            <a:r>
              <a:rPr lang="en-US" altLang="ja-JP" sz="2400" b="1" baseline="-25000" dirty="0" err="1">
                <a:solidFill>
                  <a:srgbClr val="FF0000"/>
                </a:solidFill>
              </a:rPr>
              <a:t>ph</a:t>
            </a:r>
            <a:r>
              <a:rPr lang="en-US" altLang="ja-JP" sz="2400" b="1" baseline="-25000" dirty="0">
                <a:solidFill>
                  <a:srgbClr val="FF0000"/>
                </a:solidFill>
              </a:rPr>
              <a:t> </a:t>
            </a:r>
            <a:r>
              <a:rPr lang="en-US" altLang="ja-JP" sz="2400" b="1" dirty="0">
                <a:solidFill>
                  <a:srgbClr val="FF0000"/>
                </a:solidFill>
              </a:rPr>
              <a:t>/ n</a:t>
            </a:r>
            <a:r>
              <a:rPr lang="en-US" altLang="ja-JP" sz="2400" b="1" baseline="-25000" dirty="0">
                <a:solidFill>
                  <a:srgbClr val="FF0000"/>
                </a:solidFill>
              </a:rPr>
              <a:t>p </a:t>
            </a:r>
            <a:r>
              <a:rPr lang="en-US" altLang="ja-JP" sz="2400" b="1" dirty="0">
                <a:solidFill>
                  <a:srgbClr val="FF0000"/>
                </a:solidFill>
              </a:rPr>
              <a:t>= 10</a:t>
            </a:r>
            <a:r>
              <a:rPr lang="en-US" altLang="ja-JP" sz="2400" b="1" baseline="30000" dirty="0">
                <a:solidFill>
                  <a:srgbClr val="FF0000"/>
                </a:solidFill>
              </a:rPr>
              <a:t>3</a:t>
            </a:r>
            <a:r>
              <a:rPr lang="ja-JP" altLang="en-US" sz="1600" dirty="0">
                <a:solidFill>
                  <a:srgbClr val="FF0000"/>
                </a:solidFill>
              </a:rPr>
              <a:t>　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0FEFF-838E-C849-A469-FE57A4DBEE08}"/>
              </a:ext>
            </a:extLst>
          </p:cNvPr>
          <p:cNvSpPr/>
          <p:nvPr/>
        </p:nvSpPr>
        <p:spPr>
          <a:xfrm>
            <a:off x="4932040" y="357988"/>
            <a:ext cx="26206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err="1"/>
              <a:t>ξ</a:t>
            </a:r>
            <a:r>
              <a:rPr lang="en-US" altLang="ja-JP" b="1" baseline="-25000" dirty="0" err="1"/>
              <a:t>u</a:t>
            </a:r>
            <a:r>
              <a:rPr lang="en-US" altLang="ja-JP" b="1" dirty="0"/>
              <a:t>  = 0.1</a:t>
            </a:r>
            <a:r>
              <a:rPr lang="en-US" altLang="ja-JP" sz="2000" b="1" baseline="30000" dirty="0"/>
              <a:t>      </a:t>
            </a:r>
            <a:r>
              <a:rPr lang="en-US" altLang="ja-JP" b="1" dirty="0">
                <a:latin typeface="Symbol" panose="05050102010706020507" pitchFamily="18" charset="2"/>
              </a:rPr>
              <a:t>G</a:t>
            </a:r>
            <a:r>
              <a:rPr lang="en-US" altLang="ja-JP" b="1" baseline="-25000" dirty="0"/>
              <a:t>u </a:t>
            </a:r>
            <a:r>
              <a:rPr lang="en-US" altLang="ja-JP" b="1" dirty="0"/>
              <a:t>= 2</a:t>
            </a:r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9E4ACBD-142E-BD44-BFE3-D7F45EC05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60" y="889456"/>
            <a:ext cx="3973298" cy="432048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708E08A-D8EF-7843-B131-67A5A268C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237" y="1091644"/>
            <a:ext cx="3779642" cy="2736304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B1039D3-AE79-0543-9AF0-64D72044FD09}"/>
              </a:ext>
            </a:extLst>
          </p:cNvPr>
          <p:cNvSpPr/>
          <p:nvPr/>
        </p:nvSpPr>
        <p:spPr>
          <a:xfrm>
            <a:off x="4281522" y="3789040"/>
            <a:ext cx="482698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2000" b="1" dirty="0"/>
              <a:t>Strong </a:t>
            </a:r>
            <a:r>
              <a:rPr lang="en-US" altLang="ja-JP" sz="2000" b="1" dirty="0" err="1"/>
              <a:t>subshock</a:t>
            </a:r>
            <a:r>
              <a:rPr lang="en-US" altLang="ja-JP" sz="2000" b="1" dirty="0"/>
              <a:t> plasma is appears for</a:t>
            </a:r>
            <a:r>
              <a:rPr lang="en-US" altLang="ja-JP" sz="2000" b="1" dirty="0">
                <a:solidFill>
                  <a:srgbClr val="FF0000"/>
                </a:solidFill>
              </a:rPr>
              <a:t> </a:t>
            </a:r>
            <a:r>
              <a:rPr lang="en-US" altLang="ja-JP" sz="2800" b="1" dirty="0" err="1">
                <a:solidFill>
                  <a:srgbClr val="0000FF"/>
                </a:solidFill>
              </a:rPr>
              <a:t>n</a:t>
            </a:r>
            <a:r>
              <a:rPr lang="en-US" altLang="ja-JP" sz="2800" b="1" baseline="-25000" dirty="0" err="1">
                <a:solidFill>
                  <a:srgbClr val="0000FF"/>
                </a:solidFill>
              </a:rPr>
              <a:t>ph</a:t>
            </a:r>
            <a:r>
              <a:rPr lang="en-US" altLang="ja-JP" sz="2800" b="1" baseline="-25000" dirty="0">
                <a:solidFill>
                  <a:srgbClr val="0000FF"/>
                </a:solidFill>
              </a:rPr>
              <a:t> </a:t>
            </a:r>
            <a:r>
              <a:rPr lang="en-US" altLang="ja-JP" sz="2800" b="1" dirty="0">
                <a:solidFill>
                  <a:srgbClr val="0000FF"/>
                </a:solidFill>
              </a:rPr>
              <a:t>/ n</a:t>
            </a:r>
            <a:r>
              <a:rPr lang="en-US" altLang="ja-JP" sz="2800" b="1" baseline="-25000" dirty="0">
                <a:solidFill>
                  <a:srgbClr val="0000FF"/>
                </a:solidFill>
              </a:rPr>
              <a:t>p </a:t>
            </a:r>
            <a:r>
              <a:rPr lang="en-US" altLang="ja-JP" sz="2800" b="1" dirty="0">
                <a:solidFill>
                  <a:srgbClr val="0000FF"/>
                </a:solidFill>
              </a:rPr>
              <a:t>&lt; </a:t>
            </a:r>
            <a:r>
              <a:rPr lang="en-US" altLang="ja-JP" sz="2800" b="1" dirty="0" err="1">
                <a:solidFill>
                  <a:srgbClr val="0000FF"/>
                </a:solidFill>
              </a:rPr>
              <a:t>m</a:t>
            </a:r>
            <a:r>
              <a:rPr lang="en-US" altLang="ja-JP" sz="2800" b="1" baseline="-25000" dirty="0" err="1">
                <a:solidFill>
                  <a:srgbClr val="0000FF"/>
                </a:solidFill>
              </a:rPr>
              <a:t>p</a:t>
            </a:r>
            <a:r>
              <a:rPr lang="en-US" altLang="ja-JP" sz="2800" b="1" dirty="0">
                <a:solidFill>
                  <a:srgbClr val="0000FF"/>
                </a:solidFill>
              </a:rPr>
              <a:t> / m</a:t>
            </a:r>
            <a:r>
              <a:rPr lang="en-US" altLang="ja-JP" sz="2800" b="1" baseline="-25000" dirty="0">
                <a:solidFill>
                  <a:srgbClr val="0000FF"/>
                </a:solidFill>
              </a:rPr>
              <a:t>e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0B05617-44F6-E942-BEDB-5C85ED67E4EB}"/>
              </a:ext>
            </a:extLst>
          </p:cNvPr>
          <p:cNvSpPr txBox="1"/>
          <p:nvPr/>
        </p:nvSpPr>
        <p:spPr>
          <a:xfrm>
            <a:off x="4417282" y="472514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err="1"/>
              <a:t>E</a:t>
            </a:r>
            <a:r>
              <a:rPr kumimoji="1" lang="en-US" altLang="ja-JP" b="1" baseline="-25000" dirty="0" err="1"/>
              <a:t>ph,max</a:t>
            </a:r>
            <a:r>
              <a:rPr kumimoji="1" lang="en-US" altLang="ja-JP" b="1" dirty="0"/>
              <a:t> = </a:t>
            </a:r>
            <a:r>
              <a:rPr kumimoji="1" lang="en-US" altLang="ja-JP" b="1" dirty="0" err="1">
                <a:latin typeface="Symbol" panose="05050102010706020507" pitchFamily="18" charset="2"/>
              </a:rPr>
              <a:t>G</a:t>
            </a:r>
            <a:r>
              <a:rPr kumimoji="1" lang="en-US" altLang="ja-JP" b="1" baseline="-25000" dirty="0" err="1">
                <a:latin typeface="Century" panose="02040604050505020304" pitchFamily="18" charset="0"/>
              </a:rPr>
              <a:t>u</a:t>
            </a:r>
            <a:r>
              <a:rPr kumimoji="1" lang="en-US" altLang="ja-JP" b="1" dirty="0">
                <a:latin typeface="Symbol" panose="05050102010706020507" pitchFamily="18" charset="2"/>
              </a:rPr>
              <a:t> </a:t>
            </a:r>
            <a:r>
              <a:rPr kumimoji="1" lang="en-US" altLang="ja-JP" b="1" dirty="0"/>
              <a:t>m</a:t>
            </a:r>
            <a:r>
              <a:rPr kumimoji="1" lang="en-US" altLang="ja-JP" b="1" baseline="-25000" dirty="0"/>
              <a:t>e</a:t>
            </a:r>
            <a:r>
              <a:rPr kumimoji="1" lang="en-US" altLang="ja-JP" b="1" dirty="0"/>
              <a:t> c</a:t>
            </a:r>
            <a:r>
              <a:rPr kumimoji="1" lang="en-US" altLang="ja-JP" b="1" baseline="30000" dirty="0"/>
              <a:t>2</a:t>
            </a:r>
            <a:endParaRPr kumimoji="1" lang="ja-JP" altLang="en-US" b="1" baseline="300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DF6926F-B552-974D-8643-E5AD8F307B49}"/>
              </a:ext>
            </a:extLst>
          </p:cNvPr>
          <p:cNvSpPr txBox="1"/>
          <p:nvPr/>
        </p:nvSpPr>
        <p:spPr>
          <a:xfrm>
            <a:off x="4877731" y="5094476"/>
            <a:ext cx="4086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00FF"/>
                </a:solidFill>
                <a:latin typeface="+mn-lt"/>
              </a:rPr>
              <a:t>Necessary condition for conversion </a:t>
            </a:r>
          </a:p>
          <a:p>
            <a:r>
              <a:rPr lang="en-US" altLang="ja-JP" b="1" dirty="0">
                <a:solidFill>
                  <a:srgbClr val="0000FF"/>
                </a:solidFill>
                <a:latin typeface="+mn-lt"/>
              </a:rPr>
              <a:t>from kinetic energy to radiation</a:t>
            </a:r>
          </a:p>
          <a:p>
            <a:r>
              <a:rPr lang="en-US" altLang="ja-JP" b="1" dirty="0" err="1">
                <a:latin typeface="Symbol" panose="05050102010706020507" pitchFamily="18" charset="2"/>
              </a:rPr>
              <a:t>G</a:t>
            </a:r>
            <a:r>
              <a:rPr lang="en-US" altLang="ja-JP" b="1" baseline="-25000" dirty="0" err="1">
                <a:latin typeface="Century" panose="02040604050505020304" pitchFamily="18" charset="0"/>
              </a:rPr>
              <a:t>u</a:t>
            </a:r>
            <a:r>
              <a:rPr lang="en-US" altLang="ja-JP" b="1" baseline="-25000" dirty="0">
                <a:latin typeface="Century" panose="02040604050505020304" pitchFamily="18" charset="0"/>
              </a:rPr>
              <a:t> </a:t>
            </a:r>
            <a:r>
              <a:rPr lang="en-US" altLang="ja-JP" b="1" dirty="0"/>
              <a:t>n</a:t>
            </a:r>
            <a:r>
              <a:rPr lang="en-US" altLang="ja-JP" b="1" baseline="-25000" dirty="0"/>
              <a:t>p</a:t>
            </a:r>
            <a:r>
              <a:rPr lang="en-US" altLang="ja-JP" b="1" dirty="0"/>
              <a:t> </a:t>
            </a:r>
            <a:r>
              <a:rPr lang="en-US" altLang="ja-JP" b="1" dirty="0" err="1"/>
              <a:t>m</a:t>
            </a:r>
            <a:r>
              <a:rPr lang="en-US" altLang="ja-JP" b="1" baseline="-25000" dirty="0" err="1"/>
              <a:t>p</a:t>
            </a:r>
            <a:r>
              <a:rPr lang="en-US" altLang="ja-JP" b="1" dirty="0"/>
              <a:t> c</a:t>
            </a:r>
            <a:r>
              <a:rPr lang="en-US" altLang="ja-JP" b="1" baseline="30000" dirty="0"/>
              <a:t>2</a:t>
            </a:r>
            <a:r>
              <a:rPr lang="en-US" altLang="ja-JP" b="1" dirty="0"/>
              <a:t> &lt; </a:t>
            </a:r>
            <a:r>
              <a:rPr lang="en-US" altLang="ja-JP" b="1" dirty="0" err="1"/>
              <a:t>n</a:t>
            </a:r>
            <a:r>
              <a:rPr lang="en-US" altLang="ja-JP" b="1" baseline="-25000" dirty="0" err="1"/>
              <a:t>ph</a:t>
            </a:r>
            <a:r>
              <a:rPr lang="en-US" altLang="ja-JP" b="1" dirty="0"/>
              <a:t> </a:t>
            </a:r>
            <a:r>
              <a:rPr lang="en-US" altLang="ja-JP" b="1" dirty="0" err="1">
                <a:latin typeface="Symbol" panose="05050102010706020507" pitchFamily="18" charset="2"/>
              </a:rPr>
              <a:t>G</a:t>
            </a:r>
            <a:r>
              <a:rPr lang="en-US" altLang="ja-JP" b="1" baseline="-25000" dirty="0" err="1">
                <a:latin typeface="Century" panose="02040604050505020304" pitchFamily="18" charset="0"/>
              </a:rPr>
              <a:t>u</a:t>
            </a:r>
            <a:r>
              <a:rPr lang="en-US" altLang="ja-JP" b="1" dirty="0">
                <a:latin typeface="Symbol" panose="05050102010706020507" pitchFamily="18" charset="2"/>
              </a:rPr>
              <a:t> </a:t>
            </a:r>
            <a:r>
              <a:rPr lang="en-US" altLang="ja-JP" b="1" dirty="0"/>
              <a:t>m</a:t>
            </a:r>
            <a:r>
              <a:rPr lang="en-US" altLang="ja-JP" b="1" baseline="-25000" dirty="0"/>
              <a:t>e</a:t>
            </a:r>
            <a:r>
              <a:rPr lang="en-US" altLang="ja-JP" b="1" dirty="0"/>
              <a:t> c</a:t>
            </a:r>
            <a:r>
              <a:rPr lang="en-US" altLang="ja-JP" b="1" baseline="30000" dirty="0"/>
              <a:t>2</a:t>
            </a:r>
            <a:endParaRPr lang="ja-JP" altLang="en-US" b="1" baseline="30000" dirty="0"/>
          </a:p>
          <a:p>
            <a:r>
              <a:rPr lang="en-US" altLang="ja-JP" b="1" dirty="0"/>
              <a:t> </a:t>
            </a:r>
            <a:endParaRPr kumimoji="1" lang="ja-JP" altLang="en-US" b="1" baseline="30000" dirty="0"/>
          </a:p>
        </p:txBody>
      </p:sp>
      <p:sp>
        <p:nvSpPr>
          <p:cNvPr id="9" name="右矢印 8">
            <a:extLst>
              <a:ext uri="{FF2B5EF4-FFF2-40B4-BE49-F238E27FC236}">
                <a16:creationId xmlns:a16="http://schemas.microsoft.com/office/drawing/2014/main" id="{6521AF8A-3B36-E145-8330-E1A6BCEC28F4}"/>
              </a:ext>
            </a:extLst>
          </p:cNvPr>
          <p:cNvSpPr/>
          <p:nvPr/>
        </p:nvSpPr>
        <p:spPr>
          <a:xfrm>
            <a:off x="4632649" y="5373556"/>
            <a:ext cx="245082" cy="31747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C9C5250F-1355-2C41-A1D0-5DDF0106CDC8}"/>
              </a:ext>
            </a:extLst>
          </p:cNvPr>
          <p:cNvSpPr/>
          <p:nvPr/>
        </p:nvSpPr>
        <p:spPr>
          <a:xfrm>
            <a:off x="4367062" y="4725145"/>
            <a:ext cx="4597426" cy="13464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6230142-4D2C-C140-8A94-EBF94333339A}"/>
              </a:ext>
            </a:extLst>
          </p:cNvPr>
          <p:cNvSpPr/>
          <p:nvPr/>
        </p:nvSpPr>
        <p:spPr>
          <a:xfrm>
            <a:off x="899592" y="1628800"/>
            <a:ext cx="1412629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2000" b="1" dirty="0" err="1">
                <a:solidFill>
                  <a:srgbClr val="0000FF"/>
                </a:solidFill>
              </a:rPr>
              <a:t>subshock</a:t>
            </a:r>
            <a:endParaRPr lang="ja-JP" altLang="en-US" sz="2000" b="1" dirty="0">
              <a:solidFill>
                <a:srgbClr val="0000FF"/>
              </a:solidFill>
            </a:endParaRPr>
          </a:p>
        </p:txBody>
      </p:sp>
      <p:sp>
        <p:nvSpPr>
          <p:cNvPr id="12" name="円/楕円 11">
            <a:extLst>
              <a:ext uri="{FF2B5EF4-FFF2-40B4-BE49-F238E27FC236}">
                <a16:creationId xmlns:a16="http://schemas.microsoft.com/office/drawing/2014/main" id="{15C6079C-DBAC-DE49-9064-C54D0A043603}"/>
              </a:ext>
            </a:extLst>
          </p:cNvPr>
          <p:cNvSpPr/>
          <p:nvPr/>
        </p:nvSpPr>
        <p:spPr>
          <a:xfrm>
            <a:off x="2258458" y="1268760"/>
            <a:ext cx="343741" cy="1728192"/>
          </a:xfrm>
          <a:prstGeom prst="ellipse">
            <a:avLst/>
          </a:prstGeom>
          <a:noFill/>
          <a:ln>
            <a:solidFill>
              <a:srgbClr val="0000FF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3181A0A-0AD4-4D4D-8DEE-CAFFCC791538}"/>
              </a:ext>
            </a:extLst>
          </p:cNvPr>
          <p:cNvSpPr/>
          <p:nvPr/>
        </p:nvSpPr>
        <p:spPr>
          <a:xfrm>
            <a:off x="2231740" y="-4279"/>
            <a:ext cx="432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b="1" baseline="-25000" dirty="0">
                <a:solidFill>
                  <a:srgbClr val="FF0000"/>
                </a:solidFill>
              </a:rPr>
              <a:t>~ </a:t>
            </a:r>
            <a:r>
              <a:rPr lang="ja-JP" altLang="en-US" sz="2800" b="1" dirty="0">
                <a:solidFill>
                  <a:srgbClr val="FF0000"/>
                </a:solidFill>
              </a:rPr>
              <a:t>　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F6D12C6-F257-F848-B90B-F6342C3E1677}"/>
              </a:ext>
            </a:extLst>
          </p:cNvPr>
          <p:cNvSpPr txBox="1"/>
          <p:nvPr/>
        </p:nvSpPr>
        <p:spPr>
          <a:xfrm>
            <a:off x="683567" y="6215843"/>
            <a:ext cx="7920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* Reasonable range of parameter, photon generation cannot be neglected</a:t>
            </a:r>
          </a:p>
          <a:p>
            <a:r>
              <a:rPr lang="en-US" altLang="ja-JP" dirty="0"/>
              <a:t>     =&gt; </a:t>
            </a:r>
            <a:r>
              <a:rPr lang="en-US" altLang="ja-JP" dirty="0" err="1"/>
              <a:t>subshock</a:t>
            </a:r>
            <a:r>
              <a:rPr lang="en-US" altLang="ja-JP" dirty="0"/>
              <a:t> may disappear or be significantly weaker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40272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19257C0-59A1-674C-BB57-7A9979F0E720}"/>
              </a:ext>
            </a:extLst>
          </p:cNvPr>
          <p:cNvSpPr txBox="1"/>
          <p:nvPr/>
        </p:nvSpPr>
        <p:spPr>
          <a:xfrm>
            <a:off x="2051720" y="476672"/>
            <a:ext cx="5104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/>
              <a:t>Dependence on </a:t>
            </a:r>
            <a:r>
              <a:rPr kumimoji="1" lang="en-US" altLang="ja-JP" sz="2800" b="1" dirty="0"/>
              <a:t>n</a:t>
            </a:r>
            <a:endParaRPr kumimoji="1" lang="ja-JP" altLang="en-US" sz="2800" baseline="-2500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1C6BBFA-F5A8-D04D-86A5-8161E44576BD}"/>
              </a:ext>
            </a:extLst>
          </p:cNvPr>
          <p:cNvSpPr txBox="1"/>
          <p:nvPr/>
        </p:nvSpPr>
        <p:spPr>
          <a:xfrm>
            <a:off x="5588931" y="333920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~</a:t>
            </a:r>
            <a:endParaRPr kumimoji="1" lang="ja-JP" altLang="en-US" sz="2800" baseline="-2500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40AFEEF-6347-AE43-B5D9-C480BB59C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268760"/>
            <a:ext cx="5400600" cy="439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0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491880" y="2642418"/>
            <a:ext cx="2448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Dependences on :  </a:t>
            </a:r>
            <a:endParaRPr kumimoji="1" lang="ja-JP" altLang="en-US" sz="2000" dirty="0"/>
          </a:p>
        </p:txBody>
      </p:sp>
      <p:sp>
        <p:nvSpPr>
          <p:cNvPr id="3" name="正方形/長方形 2"/>
          <p:cNvSpPr/>
          <p:nvPr/>
        </p:nvSpPr>
        <p:spPr>
          <a:xfrm>
            <a:off x="932038" y="3087831"/>
            <a:ext cx="73448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AutoNum type="romanUcParenBoth"/>
            </a:pPr>
            <a:r>
              <a:rPr lang="en-US" altLang="ja-JP" sz="1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ξ</a:t>
            </a:r>
            <a:r>
              <a:rPr lang="en-US" altLang="ja-JP" sz="1600" b="1" baseline="-250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u</a:t>
            </a:r>
            <a:endParaRPr lang="en-US" altLang="ja-JP" sz="16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テキスト ボックス 2"/>
          <p:cNvSpPr txBox="1">
            <a:spLocks noChangeArrowheads="1"/>
          </p:cNvSpPr>
          <p:nvPr/>
        </p:nvSpPr>
        <p:spPr bwMode="auto">
          <a:xfrm>
            <a:off x="1331640" y="260649"/>
            <a:ext cx="69127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2800" u="sng" dirty="0">
                <a:solidFill>
                  <a:schemeClr val="tx2"/>
                </a:solidFill>
              </a:rPr>
              <a:t>Parameters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899592" y="3964994"/>
            <a:ext cx="73448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(II) n</a:t>
            </a:r>
            <a:r>
              <a:rPr lang="en-US" altLang="ja-JP" b="1" baseline="-25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ja-JP" altLang="en-US" sz="1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　</a:t>
            </a:r>
            <a:endParaRPr lang="ja-JP" altLang="en-US" sz="20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1092685-EF20-3D45-B505-919464CB0685}"/>
              </a:ext>
            </a:extLst>
          </p:cNvPr>
          <p:cNvSpPr/>
          <p:nvPr/>
        </p:nvSpPr>
        <p:spPr>
          <a:xfrm>
            <a:off x="899592" y="4820378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(III) </a:t>
            </a:r>
            <a:r>
              <a:rPr lang="en-US" altLang="ja-JP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altLang="ja-JP" sz="2400" b="1" baseline="-25000" dirty="0">
                <a:solidFill>
                  <a:srgbClr val="FF0000"/>
                </a:solidFill>
              </a:rPr>
              <a:t>u </a:t>
            </a:r>
            <a:r>
              <a:rPr lang="ja-JP" altLang="en-US" sz="2400" dirty="0">
                <a:solidFill>
                  <a:srgbClr val="FF0000"/>
                </a:solidFill>
              </a:rPr>
              <a:t>　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E469FC5-99E8-EF43-900C-4AF90E859291}"/>
              </a:ext>
            </a:extLst>
          </p:cNvPr>
          <p:cNvSpPr txBox="1"/>
          <p:nvPr/>
        </p:nvSpPr>
        <p:spPr>
          <a:xfrm>
            <a:off x="1196665" y="3861048"/>
            <a:ext cx="269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~</a:t>
            </a:r>
            <a:endParaRPr kumimoji="1" lang="ja-JP" altLang="en-US" b="1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8314228-BD40-5B45-82EF-8E42FA897F70}"/>
              </a:ext>
            </a:extLst>
          </p:cNvPr>
          <p:cNvSpPr/>
          <p:nvPr/>
        </p:nvSpPr>
        <p:spPr>
          <a:xfrm>
            <a:off x="845890" y="980728"/>
            <a:ext cx="667843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>
                <a:latin typeface="Symbol" panose="05050102010706020507" pitchFamily="18" charset="2"/>
              </a:rPr>
              <a:t>G</a:t>
            </a:r>
            <a:r>
              <a:rPr lang="en-US" altLang="ja-JP" sz="2000" b="1" baseline="-25000" dirty="0"/>
              <a:t>u            </a:t>
            </a:r>
            <a:r>
              <a:rPr lang="en-US" altLang="ja-JP" sz="2000" dirty="0"/>
              <a:t>: Lorentz factor of shock</a:t>
            </a:r>
          </a:p>
          <a:p>
            <a:endParaRPr lang="en-US" altLang="ja-JP" sz="500" b="1" dirty="0"/>
          </a:p>
          <a:p>
            <a:r>
              <a:rPr lang="en-US" altLang="ja-JP" sz="2000" b="1" dirty="0"/>
              <a:t>n </a:t>
            </a:r>
            <a:r>
              <a:rPr lang="en-US" altLang="ja-JP" b="1" dirty="0"/>
              <a:t>= </a:t>
            </a:r>
            <a:r>
              <a:rPr lang="en-US" altLang="ja-JP" b="1" dirty="0" err="1"/>
              <a:t>n</a:t>
            </a:r>
            <a:r>
              <a:rPr lang="en-US" altLang="ja-JP" b="1" baseline="-25000" dirty="0" err="1"/>
              <a:t>ph</a:t>
            </a:r>
            <a:r>
              <a:rPr lang="en-US" altLang="ja-JP" b="1" dirty="0"/>
              <a:t> / n</a:t>
            </a:r>
            <a:r>
              <a:rPr lang="en-US" altLang="ja-JP" b="1" baseline="-25000" dirty="0"/>
              <a:t>p </a:t>
            </a:r>
            <a:r>
              <a:rPr lang="en-US" altLang="ja-JP" sz="2000" dirty="0"/>
              <a:t>: photon to baryon number ratio</a:t>
            </a:r>
          </a:p>
          <a:p>
            <a:endParaRPr lang="en-US" altLang="ja-JP" sz="500" b="1" dirty="0"/>
          </a:p>
          <a:p>
            <a:r>
              <a:rPr lang="en-US" altLang="ja-JP" sz="2000" b="1" dirty="0" err="1"/>
              <a:t>ξ</a:t>
            </a:r>
            <a:r>
              <a:rPr lang="en-US" altLang="ja-JP" sz="2000" b="1" baseline="-25000" dirty="0" err="1"/>
              <a:t>u</a:t>
            </a:r>
            <a:r>
              <a:rPr lang="en-US" altLang="ja-JP" sz="2000" b="1" baseline="-25000" dirty="0"/>
              <a:t>  </a:t>
            </a:r>
            <a:r>
              <a:rPr lang="en-US" altLang="ja-JP" b="1" dirty="0"/>
              <a:t>=</a:t>
            </a:r>
            <a:r>
              <a:rPr lang="en-US" altLang="ja-JP" b="1" baseline="-25000" dirty="0"/>
              <a:t> </a:t>
            </a:r>
            <a:r>
              <a:rPr lang="en-US" altLang="ja-JP" b="1" dirty="0"/>
              <a:t>3n</a:t>
            </a:r>
            <a:r>
              <a:rPr lang="en-US" altLang="ja-JP" b="1" baseline="-25000" dirty="0"/>
              <a:t>ph </a:t>
            </a:r>
            <a:r>
              <a:rPr lang="en-US" altLang="ja-JP" b="1" dirty="0"/>
              <a:t>k</a:t>
            </a:r>
            <a:r>
              <a:rPr lang="en-US" altLang="ja-JP" b="1" baseline="-25000" dirty="0"/>
              <a:t>B</a:t>
            </a:r>
            <a:r>
              <a:rPr lang="en-US" altLang="ja-JP" b="1" dirty="0"/>
              <a:t> T</a:t>
            </a:r>
            <a:r>
              <a:rPr lang="en-US" altLang="ja-JP" b="1" baseline="-25000" dirty="0"/>
              <a:t>u</a:t>
            </a:r>
            <a:r>
              <a:rPr lang="en-US" altLang="ja-JP" b="1" dirty="0"/>
              <a:t> / n</a:t>
            </a:r>
            <a:r>
              <a:rPr lang="en-US" altLang="ja-JP" b="1" baseline="-25000" dirty="0"/>
              <a:t>p</a:t>
            </a:r>
            <a:r>
              <a:rPr lang="en-US" altLang="ja-JP" b="1" dirty="0"/>
              <a:t>m</a:t>
            </a:r>
            <a:r>
              <a:rPr lang="en-US" altLang="ja-JP" b="1" baseline="-25000" dirty="0"/>
              <a:t>p</a:t>
            </a:r>
            <a:r>
              <a:rPr lang="en-US" altLang="ja-JP" b="1" dirty="0"/>
              <a:t>c</a:t>
            </a:r>
            <a:r>
              <a:rPr lang="en-US" altLang="ja-JP" b="1" baseline="30000" dirty="0"/>
              <a:t>2</a:t>
            </a:r>
            <a:r>
              <a:rPr lang="en-US" altLang="ja-JP" b="1" dirty="0"/>
              <a:t> </a:t>
            </a:r>
            <a:r>
              <a:rPr lang="en-US" altLang="ja-JP" b="1" baseline="-25000" dirty="0"/>
              <a:t>   </a:t>
            </a:r>
            <a:r>
              <a:rPr lang="en-US" altLang="ja-JP" b="1" dirty="0"/>
              <a:t> </a:t>
            </a:r>
            <a:r>
              <a:rPr lang="en-US" altLang="ja-JP" sz="2000" dirty="0"/>
              <a:t>: photon to baryon inertia ratio</a:t>
            </a:r>
            <a:endParaRPr lang="ja-JP" altLang="en-US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FA29D14F-A41C-6C44-8978-597F88E60B97}"/>
              </a:ext>
            </a:extLst>
          </p:cNvPr>
          <p:cNvSpPr/>
          <p:nvPr/>
        </p:nvSpPr>
        <p:spPr>
          <a:xfrm>
            <a:off x="5670201" y="2054751"/>
            <a:ext cx="2688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@ far upstream region</a:t>
            </a:r>
            <a:r>
              <a:rPr lang="ja-JP" altLang="en-US" sz="2400" dirty="0"/>
              <a:t>　</a:t>
            </a:r>
            <a:endParaRPr lang="ja-JP" altLang="en-US" sz="3200" dirty="0"/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4A440B04-E206-CF49-A01F-905AC4103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071" y="908719"/>
            <a:ext cx="7399337" cy="1646893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800">
              <a:solidFill>
                <a:schemeClr val="accent6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2A673F4-A547-764C-91A2-8F94A05B0ED4}"/>
              </a:ext>
            </a:extLst>
          </p:cNvPr>
          <p:cNvSpPr txBox="1"/>
          <p:nvPr/>
        </p:nvSpPr>
        <p:spPr>
          <a:xfrm>
            <a:off x="845666" y="1268760"/>
            <a:ext cx="269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~</a:t>
            </a:r>
            <a:endParaRPr kumimoji="1" lang="ja-JP" altLang="en-US" b="1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C3F2FB3-BEC6-4E4B-8120-756452C6DA35}"/>
              </a:ext>
            </a:extLst>
          </p:cNvPr>
          <p:cNvSpPr/>
          <p:nvPr/>
        </p:nvSpPr>
        <p:spPr>
          <a:xfrm>
            <a:off x="1562396" y="5413514"/>
            <a:ext cx="26206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err="1"/>
              <a:t>ξ</a:t>
            </a:r>
            <a:r>
              <a:rPr lang="en-US" altLang="ja-JP" b="1" baseline="-25000" dirty="0" err="1"/>
              <a:t>u</a:t>
            </a:r>
            <a:r>
              <a:rPr lang="en-US" altLang="ja-JP" b="1" dirty="0"/>
              <a:t>  = 0.1</a:t>
            </a:r>
            <a:r>
              <a:rPr lang="en-US" altLang="ja-JP" sz="2000" b="1" baseline="30000" dirty="0"/>
              <a:t>      </a:t>
            </a:r>
            <a:r>
              <a:rPr lang="en-US" altLang="ja-JP" sz="2000" b="1" dirty="0"/>
              <a:t>n</a:t>
            </a:r>
            <a:r>
              <a:rPr lang="en-US" altLang="ja-JP" b="1" dirty="0"/>
              <a:t> = 10</a:t>
            </a:r>
            <a:r>
              <a:rPr lang="en-US" altLang="ja-JP" b="1" baseline="30000" dirty="0"/>
              <a:t>5</a:t>
            </a:r>
            <a:endParaRPr lang="ja-JP" altLang="en-US" baseline="30000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23A34EB-F79B-0749-A87F-3156D499500A}"/>
              </a:ext>
            </a:extLst>
          </p:cNvPr>
          <p:cNvSpPr/>
          <p:nvPr/>
        </p:nvSpPr>
        <p:spPr>
          <a:xfrm>
            <a:off x="2679353" y="5323129"/>
            <a:ext cx="2632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/>
              <a:t>~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30563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2"/>
          <p:cNvSpPr txBox="1">
            <a:spLocks noChangeArrowheads="1"/>
          </p:cNvSpPr>
          <p:nvPr/>
        </p:nvSpPr>
        <p:spPr bwMode="auto">
          <a:xfrm>
            <a:off x="1331640" y="260649"/>
            <a:ext cx="69127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2800" u="sng" dirty="0">
                <a:solidFill>
                  <a:schemeClr val="tx2"/>
                </a:solidFill>
              </a:rPr>
              <a:t>Radiation Mediated Shocks (RMS)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164764" y="1830179"/>
            <a:ext cx="11699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ja-JP" sz="2000"/>
              <a:t>Upstream</a:t>
            </a:r>
          </a:p>
        </p:txBody>
      </p:sp>
      <p:graphicFrame>
        <p:nvGraphicFramePr>
          <p:cNvPr id="13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7706700"/>
              </p:ext>
            </p:extLst>
          </p:nvPr>
        </p:nvGraphicFramePr>
        <p:xfrm>
          <a:off x="2293477" y="1769854"/>
          <a:ext cx="393700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6" name="Equation" r:id="rId3" imgW="177646" imgH="228402" progId="Equation.3">
                  <p:embed/>
                </p:oleObj>
              </mc:Choice>
              <mc:Fallback>
                <p:oleObj name="Equation" r:id="rId3" imgW="177646" imgH="22840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3477" y="1769854"/>
                        <a:ext cx="393700" cy="50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5946314" y="2806491"/>
            <a:ext cx="14239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ja-JP" sz="2000"/>
              <a:t>downstream</a:t>
            </a:r>
          </a:p>
        </p:txBody>
      </p:sp>
      <p:graphicFrame>
        <p:nvGraphicFramePr>
          <p:cNvPr id="1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6312904"/>
              </p:ext>
            </p:extLst>
          </p:nvPr>
        </p:nvGraphicFramePr>
        <p:xfrm>
          <a:off x="7309977" y="2735054"/>
          <a:ext cx="393700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7" name="Equation" r:id="rId5" imgW="177646" imgH="228402" progId="Equation.3">
                  <p:embed/>
                </p:oleObj>
              </mc:Choice>
              <mc:Fallback>
                <p:oleObj name="Equation" r:id="rId5" imgW="177646" imgH="22840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9977" y="2735054"/>
                        <a:ext cx="393700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3258677" y="1376154"/>
            <a:ext cx="0" cy="15763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>
            <a:off x="4415964" y="1393617"/>
            <a:ext cx="0" cy="15763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1956927" y="2909679"/>
            <a:ext cx="3486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solidFill>
                  <a:srgbClr val="CC0000"/>
                </a:solidFill>
              </a:rPr>
              <a:t>              Shock transition </a:t>
            </a:r>
          </a:p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solidFill>
                  <a:srgbClr val="CC0000"/>
                </a:solidFill>
              </a:rPr>
              <a:t>mediated by Compton scattering</a:t>
            </a:r>
          </a:p>
        </p:txBody>
      </p:sp>
      <p:sp>
        <p:nvSpPr>
          <p:cNvPr id="19" name="Freeform 15"/>
          <p:cNvSpPr>
            <a:spLocks/>
          </p:cNvSpPr>
          <p:nvPr/>
        </p:nvSpPr>
        <p:spPr bwMode="auto">
          <a:xfrm>
            <a:off x="1317164" y="1655554"/>
            <a:ext cx="5986463" cy="1044575"/>
          </a:xfrm>
          <a:custGeom>
            <a:avLst/>
            <a:gdLst>
              <a:gd name="T0" fmla="*/ 0 w 3003"/>
              <a:gd name="T1" fmla="*/ 128817878 h 457"/>
              <a:gd name="T2" fmla="*/ 18488833 w 3003"/>
              <a:gd name="T3" fmla="*/ 128817878 h 457"/>
              <a:gd name="T4" fmla="*/ 24764986 w 3003"/>
              <a:gd name="T5" fmla="*/ 889185802 h 457"/>
              <a:gd name="T6" fmla="*/ 30812248 w 3003"/>
              <a:gd name="T7" fmla="*/ 2147483647 h 457"/>
              <a:gd name="T8" fmla="*/ 35046715 w 3003"/>
              <a:gd name="T9" fmla="*/ 2147483647 h 457"/>
              <a:gd name="T10" fmla="*/ 38412894 w 3003"/>
              <a:gd name="T11" fmla="*/ 2147483647 h 457"/>
              <a:gd name="T12" fmla="*/ 63068510 w 3003"/>
              <a:gd name="T13" fmla="*/ 2147483647 h 457"/>
              <a:gd name="T14" fmla="*/ 64836403 w 3003"/>
              <a:gd name="T15" fmla="*/ 2147483647 h 45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003"/>
              <a:gd name="T25" fmla="*/ 0 h 457"/>
              <a:gd name="T26" fmla="*/ 3003 w 3003"/>
              <a:gd name="T27" fmla="*/ 457 h 45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003" h="457">
                <a:moveTo>
                  <a:pt x="0" y="14"/>
                </a:moveTo>
                <a:cubicBezTo>
                  <a:pt x="319" y="7"/>
                  <a:pt x="639" y="0"/>
                  <a:pt x="823" y="14"/>
                </a:cubicBezTo>
                <a:cubicBezTo>
                  <a:pt x="1007" y="28"/>
                  <a:pt x="1011" y="47"/>
                  <a:pt x="1102" y="96"/>
                </a:cubicBezTo>
                <a:cubicBezTo>
                  <a:pt x="1193" y="145"/>
                  <a:pt x="1295" y="256"/>
                  <a:pt x="1371" y="306"/>
                </a:cubicBezTo>
                <a:cubicBezTo>
                  <a:pt x="1447" y="356"/>
                  <a:pt x="1503" y="377"/>
                  <a:pt x="1559" y="398"/>
                </a:cubicBezTo>
                <a:cubicBezTo>
                  <a:pt x="1615" y="419"/>
                  <a:pt x="1502" y="421"/>
                  <a:pt x="1710" y="430"/>
                </a:cubicBezTo>
                <a:cubicBezTo>
                  <a:pt x="1918" y="439"/>
                  <a:pt x="2611" y="449"/>
                  <a:pt x="2807" y="453"/>
                </a:cubicBezTo>
                <a:cubicBezTo>
                  <a:pt x="3003" y="457"/>
                  <a:pt x="2944" y="455"/>
                  <a:pt x="2885" y="453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20" name="AutoShape 16"/>
          <p:cNvSpPr>
            <a:spLocks noChangeArrowheads="1"/>
          </p:cNvSpPr>
          <p:nvPr/>
        </p:nvSpPr>
        <p:spPr bwMode="auto">
          <a:xfrm>
            <a:off x="5060489" y="1828592"/>
            <a:ext cx="985838" cy="511175"/>
          </a:xfrm>
          <a:prstGeom prst="irregularSeal1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en-US" altLang="ja-JP" sz="3600"/>
          </a:p>
        </p:txBody>
      </p:sp>
      <p:sp>
        <p:nvSpPr>
          <p:cNvPr id="21" name="Freeform 17"/>
          <p:cNvSpPr>
            <a:spLocks/>
          </p:cNvSpPr>
          <p:nvPr/>
        </p:nvSpPr>
        <p:spPr bwMode="auto">
          <a:xfrm>
            <a:off x="4154027" y="2284204"/>
            <a:ext cx="285750" cy="174625"/>
          </a:xfrm>
          <a:custGeom>
            <a:avLst/>
            <a:gdLst>
              <a:gd name="T0" fmla="*/ 2 w 237"/>
              <a:gd name="T1" fmla="*/ 2 h 144"/>
              <a:gd name="T2" fmla="*/ 2 w 237"/>
              <a:gd name="T3" fmla="*/ 2 h 144"/>
              <a:gd name="T4" fmla="*/ 2 w 237"/>
              <a:gd name="T5" fmla="*/ 2 h 144"/>
              <a:gd name="T6" fmla="*/ 2 w 237"/>
              <a:gd name="T7" fmla="*/ 2 h 144"/>
              <a:gd name="T8" fmla="*/ 0 60000 65536"/>
              <a:gd name="T9" fmla="*/ 0 60000 65536"/>
              <a:gd name="T10" fmla="*/ 0 60000 65536"/>
              <a:gd name="T11" fmla="*/ 0 60000 65536"/>
              <a:gd name="T12" fmla="*/ 0 w 237"/>
              <a:gd name="T13" fmla="*/ 0 h 144"/>
              <a:gd name="T14" fmla="*/ 237 w 237"/>
              <a:gd name="T15" fmla="*/ 144 h 1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7" h="144">
                <a:moveTo>
                  <a:pt x="237" y="126"/>
                </a:moveTo>
                <a:cubicBezTo>
                  <a:pt x="152" y="135"/>
                  <a:pt x="68" y="144"/>
                  <a:pt x="34" y="126"/>
                </a:cubicBezTo>
                <a:cubicBezTo>
                  <a:pt x="0" y="108"/>
                  <a:pt x="3" y="38"/>
                  <a:pt x="34" y="19"/>
                </a:cubicBezTo>
                <a:cubicBezTo>
                  <a:pt x="65" y="0"/>
                  <a:pt x="189" y="14"/>
                  <a:pt x="220" y="13"/>
                </a:cubicBezTo>
              </a:path>
            </a:pathLst>
          </a:custGeom>
          <a:noFill/>
          <a:ln w="9525" cap="flat" cmpd="sng">
            <a:solidFill>
              <a:srgbClr val="CC0000"/>
            </a:solidFill>
            <a:prstDash val="lgDash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22" name="Freeform 18"/>
          <p:cNvSpPr>
            <a:spLocks/>
          </p:cNvSpPr>
          <p:nvPr/>
        </p:nvSpPr>
        <p:spPr bwMode="auto">
          <a:xfrm>
            <a:off x="3795252" y="1944479"/>
            <a:ext cx="285750" cy="174625"/>
          </a:xfrm>
          <a:custGeom>
            <a:avLst/>
            <a:gdLst>
              <a:gd name="T0" fmla="*/ 2 w 237"/>
              <a:gd name="T1" fmla="*/ 2 h 144"/>
              <a:gd name="T2" fmla="*/ 2 w 237"/>
              <a:gd name="T3" fmla="*/ 2 h 144"/>
              <a:gd name="T4" fmla="*/ 2 w 237"/>
              <a:gd name="T5" fmla="*/ 2 h 144"/>
              <a:gd name="T6" fmla="*/ 2 w 237"/>
              <a:gd name="T7" fmla="*/ 2 h 144"/>
              <a:gd name="T8" fmla="*/ 0 60000 65536"/>
              <a:gd name="T9" fmla="*/ 0 60000 65536"/>
              <a:gd name="T10" fmla="*/ 0 60000 65536"/>
              <a:gd name="T11" fmla="*/ 0 60000 65536"/>
              <a:gd name="T12" fmla="*/ 0 w 237"/>
              <a:gd name="T13" fmla="*/ 0 h 144"/>
              <a:gd name="T14" fmla="*/ 237 w 237"/>
              <a:gd name="T15" fmla="*/ 144 h 1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7" h="144">
                <a:moveTo>
                  <a:pt x="237" y="126"/>
                </a:moveTo>
                <a:cubicBezTo>
                  <a:pt x="152" y="135"/>
                  <a:pt x="68" y="144"/>
                  <a:pt x="34" y="126"/>
                </a:cubicBezTo>
                <a:cubicBezTo>
                  <a:pt x="0" y="108"/>
                  <a:pt x="3" y="38"/>
                  <a:pt x="34" y="19"/>
                </a:cubicBezTo>
                <a:cubicBezTo>
                  <a:pt x="65" y="0"/>
                  <a:pt x="189" y="14"/>
                  <a:pt x="220" y="13"/>
                </a:cubicBezTo>
              </a:path>
            </a:pathLst>
          </a:custGeom>
          <a:noFill/>
          <a:ln w="9525" cap="flat" cmpd="sng">
            <a:solidFill>
              <a:srgbClr val="CC0000"/>
            </a:solidFill>
            <a:prstDash val="lgDash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23" name="Freeform 19"/>
          <p:cNvSpPr>
            <a:spLocks/>
          </p:cNvSpPr>
          <p:nvPr/>
        </p:nvSpPr>
        <p:spPr bwMode="auto">
          <a:xfrm>
            <a:off x="3401552" y="1674604"/>
            <a:ext cx="285750" cy="174625"/>
          </a:xfrm>
          <a:custGeom>
            <a:avLst/>
            <a:gdLst>
              <a:gd name="T0" fmla="*/ 2 w 237"/>
              <a:gd name="T1" fmla="*/ 2 h 144"/>
              <a:gd name="T2" fmla="*/ 2 w 237"/>
              <a:gd name="T3" fmla="*/ 2 h 144"/>
              <a:gd name="T4" fmla="*/ 2 w 237"/>
              <a:gd name="T5" fmla="*/ 2 h 144"/>
              <a:gd name="T6" fmla="*/ 2 w 237"/>
              <a:gd name="T7" fmla="*/ 2 h 144"/>
              <a:gd name="T8" fmla="*/ 0 60000 65536"/>
              <a:gd name="T9" fmla="*/ 0 60000 65536"/>
              <a:gd name="T10" fmla="*/ 0 60000 65536"/>
              <a:gd name="T11" fmla="*/ 0 60000 65536"/>
              <a:gd name="T12" fmla="*/ 0 w 237"/>
              <a:gd name="T13" fmla="*/ 0 h 144"/>
              <a:gd name="T14" fmla="*/ 237 w 237"/>
              <a:gd name="T15" fmla="*/ 144 h 1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7" h="144">
                <a:moveTo>
                  <a:pt x="237" y="126"/>
                </a:moveTo>
                <a:cubicBezTo>
                  <a:pt x="152" y="135"/>
                  <a:pt x="68" y="144"/>
                  <a:pt x="34" y="126"/>
                </a:cubicBezTo>
                <a:cubicBezTo>
                  <a:pt x="0" y="108"/>
                  <a:pt x="3" y="38"/>
                  <a:pt x="34" y="19"/>
                </a:cubicBezTo>
                <a:cubicBezTo>
                  <a:pt x="65" y="0"/>
                  <a:pt x="189" y="14"/>
                  <a:pt x="220" y="13"/>
                </a:cubicBezTo>
              </a:path>
            </a:pathLst>
          </a:custGeom>
          <a:noFill/>
          <a:ln w="9525" cap="flat" cmpd="sng">
            <a:solidFill>
              <a:srgbClr val="CC0000"/>
            </a:solidFill>
            <a:prstDash val="lgDash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4719177" y="2282617"/>
            <a:ext cx="2584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CC0000"/>
                </a:solidFill>
              </a:rPr>
              <a:t>Radiation dominated fluid</a:t>
            </a: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3249152" y="996742"/>
            <a:ext cx="1092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CC0000"/>
                </a:solidFill>
              </a:rPr>
              <a:t>Scattered 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CC0000"/>
                </a:solidFill>
              </a:rPr>
              <a:t>photons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731725" y="937930"/>
            <a:ext cx="7776863" cy="291630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TextBox 2"/>
          <p:cNvSpPr txBox="1">
            <a:spLocks noChangeArrowheads="1"/>
          </p:cNvSpPr>
          <p:nvPr/>
        </p:nvSpPr>
        <p:spPr bwMode="auto">
          <a:xfrm>
            <a:off x="790870" y="4077072"/>
            <a:ext cx="7800975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l" rtl="0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ja-JP" sz="2400" dirty="0"/>
              <a:t> downstream energy dominated by radiation</a:t>
            </a:r>
          </a:p>
          <a:p>
            <a:pPr algn="l" rtl="0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ja-JP" sz="2400" dirty="0"/>
              <a:t> upstream plasma approaching the shock is decelerated by scattering  of counter streaming photons</a:t>
            </a:r>
          </a:p>
        </p:txBody>
      </p:sp>
    </p:spTree>
    <p:extLst>
      <p:ext uri="{BB962C8B-B14F-4D97-AF65-F5344CB8AC3E}">
        <p14:creationId xmlns:p14="http://schemas.microsoft.com/office/powerpoint/2010/main" val="23734245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4B0B3E6-A49F-0A44-BBD7-24B8B9A52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48872"/>
            <a:ext cx="4263289" cy="4531032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906D5D0-1808-8645-9083-5815596CA725}"/>
              </a:ext>
            </a:extLst>
          </p:cNvPr>
          <p:cNvSpPr/>
          <p:nvPr/>
        </p:nvSpPr>
        <p:spPr>
          <a:xfrm>
            <a:off x="1687349" y="322746"/>
            <a:ext cx="19528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   </a:t>
            </a:r>
            <a:r>
              <a:rPr lang="en-US" altLang="ja-JP" sz="2400" b="1" dirty="0" err="1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altLang="ja-JP" sz="2400" b="1" baseline="-25000" dirty="0" err="1">
                <a:solidFill>
                  <a:srgbClr val="FF0000"/>
                </a:solidFill>
              </a:rPr>
              <a:t>u</a:t>
            </a:r>
            <a:r>
              <a:rPr lang="en-US" altLang="ja-JP" sz="2400" b="1" baseline="-25000" dirty="0">
                <a:solidFill>
                  <a:srgbClr val="FF0000"/>
                </a:solidFill>
              </a:rPr>
              <a:t> </a:t>
            </a:r>
            <a:r>
              <a:rPr lang="en-US" altLang="ja-JP" sz="2400" b="1" dirty="0">
                <a:solidFill>
                  <a:srgbClr val="FF0000"/>
                </a:solidFill>
              </a:rPr>
              <a:t>= 10 </a:t>
            </a:r>
            <a:r>
              <a:rPr lang="ja-JP" altLang="en-US" sz="1600" dirty="0">
                <a:solidFill>
                  <a:srgbClr val="FF0000"/>
                </a:solidFill>
              </a:rPr>
              <a:t>　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3C1E5B9-70C6-2547-B82E-097DD4013B1B}"/>
              </a:ext>
            </a:extLst>
          </p:cNvPr>
          <p:cNvSpPr/>
          <p:nvPr/>
        </p:nvSpPr>
        <p:spPr>
          <a:xfrm>
            <a:off x="3563888" y="394211"/>
            <a:ext cx="26206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err="1"/>
              <a:t>ξ</a:t>
            </a:r>
            <a:r>
              <a:rPr lang="en-US" altLang="ja-JP" b="1" baseline="-25000" dirty="0" err="1"/>
              <a:t>u</a:t>
            </a:r>
            <a:r>
              <a:rPr lang="en-US" altLang="ja-JP" b="1" dirty="0"/>
              <a:t>  = 0.1</a:t>
            </a:r>
            <a:r>
              <a:rPr lang="en-US" altLang="ja-JP" sz="2000" b="1" baseline="30000" dirty="0"/>
              <a:t>      </a:t>
            </a:r>
            <a:r>
              <a:rPr lang="en-US" altLang="ja-JP" sz="2000" b="1" dirty="0"/>
              <a:t>n</a:t>
            </a:r>
            <a:r>
              <a:rPr lang="en-US" altLang="ja-JP" b="1" dirty="0"/>
              <a:t> = 10</a:t>
            </a:r>
            <a:r>
              <a:rPr lang="en-US" altLang="ja-JP" b="1" baseline="30000" dirty="0"/>
              <a:t>5</a:t>
            </a:r>
            <a:endParaRPr lang="ja-JP" altLang="en-US" baseline="300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9C4FAF0-1338-DB45-B23D-B4E717A57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052736"/>
            <a:ext cx="3899967" cy="287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456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4B0B3E6-A49F-0A44-BBD7-24B8B9A52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48872"/>
            <a:ext cx="4263289" cy="4531032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906D5D0-1808-8645-9083-5815596CA725}"/>
              </a:ext>
            </a:extLst>
          </p:cNvPr>
          <p:cNvSpPr/>
          <p:nvPr/>
        </p:nvSpPr>
        <p:spPr>
          <a:xfrm>
            <a:off x="1687349" y="322746"/>
            <a:ext cx="19528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   </a:t>
            </a:r>
            <a:r>
              <a:rPr lang="en-US" altLang="ja-JP" sz="2400" b="1" dirty="0" err="1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altLang="ja-JP" sz="2400" b="1" baseline="-25000" dirty="0" err="1">
                <a:solidFill>
                  <a:srgbClr val="FF0000"/>
                </a:solidFill>
              </a:rPr>
              <a:t>u</a:t>
            </a:r>
            <a:r>
              <a:rPr lang="en-US" altLang="ja-JP" sz="2400" b="1" baseline="-25000" dirty="0">
                <a:solidFill>
                  <a:srgbClr val="FF0000"/>
                </a:solidFill>
              </a:rPr>
              <a:t> </a:t>
            </a:r>
            <a:r>
              <a:rPr lang="en-US" altLang="ja-JP" sz="2400" b="1" dirty="0">
                <a:solidFill>
                  <a:srgbClr val="FF0000"/>
                </a:solidFill>
              </a:rPr>
              <a:t>= 10 </a:t>
            </a:r>
            <a:r>
              <a:rPr lang="ja-JP" altLang="en-US" sz="1600" dirty="0">
                <a:solidFill>
                  <a:srgbClr val="FF0000"/>
                </a:solidFill>
              </a:rPr>
              <a:t>　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3C1E5B9-70C6-2547-B82E-097DD4013B1B}"/>
              </a:ext>
            </a:extLst>
          </p:cNvPr>
          <p:cNvSpPr/>
          <p:nvPr/>
        </p:nvSpPr>
        <p:spPr>
          <a:xfrm>
            <a:off x="3563888" y="394211"/>
            <a:ext cx="26206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err="1"/>
              <a:t>ξ</a:t>
            </a:r>
            <a:r>
              <a:rPr lang="en-US" altLang="ja-JP" b="1" baseline="-25000" dirty="0" err="1"/>
              <a:t>u</a:t>
            </a:r>
            <a:r>
              <a:rPr lang="en-US" altLang="ja-JP" b="1" dirty="0"/>
              <a:t>  = 0.1</a:t>
            </a:r>
            <a:r>
              <a:rPr lang="en-US" altLang="ja-JP" sz="2000" b="1" baseline="30000" dirty="0"/>
              <a:t>      </a:t>
            </a:r>
            <a:r>
              <a:rPr lang="en-US" altLang="ja-JP" sz="2000" b="1" dirty="0"/>
              <a:t>n</a:t>
            </a:r>
            <a:r>
              <a:rPr lang="en-US" altLang="ja-JP" b="1" dirty="0"/>
              <a:t> = 10</a:t>
            </a:r>
            <a:r>
              <a:rPr lang="en-US" altLang="ja-JP" b="1" baseline="30000" dirty="0"/>
              <a:t>5</a:t>
            </a:r>
            <a:endParaRPr lang="ja-JP" altLang="en-US" baseline="300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9C4FAF0-1338-DB45-B23D-B4E717A57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052736"/>
            <a:ext cx="3899967" cy="2870534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B569DF9-C95A-4A4D-94FA-448D9AB134F9}"/>
              </a:ext>
            </a:extLst>
          </p:cNvPr>
          <p:cNvSpPr/>
          <p:nvPr/>
        </p:nvSpPr>
        <p:spPr>
          <a:xfrm>
            <a:off x="1791219" y="1916832"/>
            <a:ext cx="1412629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2000" b="1" dirty="0" err="1">
                <a:solidFill>
                  <a:srgbClr val="0000FF"/>
                </a:solidFill>
              </a:rPr>
              <a:t>subshock</a:t>
            </a:r>
            <a:endParaRPr lang="ja-JP" altLang="en-US" sz="2000" b="1" dirty="0">
              <a:solidFill>
                <a:srgbClr val="0000FF"/>
              </a:solidFill>
            </a:endParaRPr>
          </a:p>
        </p:txBody>
      </p:sp>
      <p:sp>
        <p:nvSpPr>
          <p:cNvPr id="8" name="円/楕円 7">
            <a:extLst>
              <a:ext uri="{FF2B5EF4-FFF2-40B4-BE49-F238E27FC236}">
                <a16:creationId xmlns:a16="http://schemas.microsoft.com/office/drawing/2014/main" id="{23D2A138-8DA7-B94C-BAA2-8D41A413D49D}"/>
              </a:ext>
            </a:extLst>
          </p:cNvPr>
          <p:cNvSpPr/>
          <p:nvPr/>
        </p:nvSpPr>
        <p:spPr>
          <a:xfrm>
            <a:off x="3275856" y="1840840"/>
            <a:ext cx="216024" cy="1372136"/>
          </a:xfrm>
          <a:prstGeom prst="ellipse">
            <a:avLst/>
          </a:prstGeom>
          <a:noFill/>
          <a:ln>
            <a:solidFill>
              <a:srgbClr val="0000FF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58836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4B0B3E6-A49F-0A44-BBD7-24B8B9A52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48872"/>
            <a:ext cx="4263289" cy="4531032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906D5D0-1808-8645-9083-5815596CA725}"/>
              </a:ext>
            </a:extLst>
          </p:cNvPr>
          <p:cNvSpPr/>
          <p:nvPr/>
        </p:nvSpPr>
        <p:spPr>
          <a:xfrm>
            <a:off x="1687349" y="322746"/>
            <a:ext cx="19528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   </a:t>
            </a:r>
            <a:r>
              <a:rPr lang="en-US" altLang="ja-JP" sz="2400" b="1" dirty="0" err="1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altLang="ja-JP" sz="2400" b="1" baseline="-25000" dirty="0" err="1">
                <a:solidFill>
                  <a:srgbClr val="FF0000"/>
                </a:solidFill>
              </a:rPr>
              <a:t>u</a:t>
            </a:r>
            <a:r>
              <a:rPr lang="en-US" altLang="ja-JP" sz="2400" b="1" baseline="-25000" dirty="0">
                <a:solidFill>
                  <a:srgbClr val="FF0000"/>
                </a:solidFill>
              </a:rPr>
              <a:t> </a:t>
            </a:r>
            <a:r>
              <a:rPr lang="en-US" altLang="ja-JP" sz="2400" b="1" dirty="0">
                <a:solidFill>
                  <a:srgbClr val="FF0000"/>
                </a:solidFill>
              </a:rPr>
              <a:t>= 10 </a:t>
            </a:r>
            <a:r>
              <a:rPr lang="ja-JP" altLang="en-US" sz="1600" dirty="0">
                <a:solidFill>
                  <a:srgbClr val="FF0000"/>
                </a:solidFill>
              </a:rPr>
              <a:t>　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3C1E5B9-70C6-2547-B82E-097DD4013B1B}"/>
              </a:ext>
            </a:extLst>
          </p:cNvPr>
          <p:cNvSpPr/>
          <p:nvPr/>
        </p:nvSpPr>
        <p:spPr>
          <a:xfrm>
            <a:off x="3563888" y="394211"/>
            <a:ext cx="26206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err="1"/>
              <a:t>ξ</a:t>
            </a:r>
            <a:r>
              <a:rPr lang="en-US" altLang="ja-JP" b="1" baseline="-25000" dirty="0" err="1"/>
              <a:t>u</a:t>
            </a:r>
            <a:r>
              <a:rPr lang="en-US" altLang="ja-JP" b="1" dirty="0"/>
              <a:t>  = 0.1</a:t>
            </a:r>
            <a:r>
              <a:rPr lang="en-US" altLang="ja-JP" sz="2000" b="1" baseline="30000" dirty="0"/>
              <a:t>      </a:t>
            </a:r>
            <a:r>
              <a:rPr lang="en-US" altLang="ja-JP" sz="2000" b="1" dirty="0"/>
              <a:t>n</a:t>
            </a:r>
            <a:r>
              <a:rPr lang="en-US" altLang="ja-JP" b="1" dirty="0"/>
              <a:t> = 10</a:t>
            </a:r>
            <a:r>
              <a:rPr lang="en-US" altLang="ja-JP" b="1" baseline="30000" dirty="0"/>
              <a:t>5</a:t>
            </a:r>
            <a:endParaRPr lang="ja-JP" altLang="en-US" baseline="300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9C4FAF0-1338-DB45-B23D-B4E717A57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052736"/>
            <a:ext cx="3899967" cy="2870534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7EBA0D7-0903-A041-9083-B4274C6059A6}"/>
              </a:ext>
            </a:extLst>
          </p:cNvPr>
          <p:cNvSpPr/>
          <p:nvPr/>
        </p:nvSpPr>
        <p:spPr>
          <a:xfrm>
            <a:off x="4593658" y="4365104"/>
            <a:ext cx="4243795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</a:rPr>
              <a:t>Pair enrichment is enhanced due to strong bulk </a:t>
            </a:r>
            <a:r>
              <a:rPr lang="en-US" altLang="ja-JP" sz="2000" b="1" dirty="0" err="1">
                <a:solidFill>
                  <a:srgbClr val="0000FF"/>
                </a:solidFill>
              </a:rPr>
              <a:t>Comptonization</a:t>
            </a:r>
            <a:endParaRPr lang="en-US" altLang="ja-JP" sz="2000" b="1" dirty="0">
              <a:solidFill>
                <a:srgbClr val="0000FF"/>
              </a:solidFill>
            </a:endParaRPr>
          </a:p>
          <a:p>
            <a:r>
              <a:rPr lang="en-US" altLang="ja-JP" sz="2000" b="1" dirty="0">
                <a:solidFill>
                  <a:srgbClr val="0000FF"/>
                </a:solidFill>
              </a:rPr>
              <a:t> </a:t>
            </a:r>
            <a:endParaRPr lang="ja-JP" altLang="en-US" sz="2000" b="1" dirty="0">
              <a:solidFill>
                <a:srgbClr val="0000FF"/>
              </a:solidFill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2F1B3EC2-4C50-244F-B931-6D0203742A62}"/>
              </a:ext>
            </a:extLst>
          </p:cNvPr>
          <p:cNvCxnSpPr>
            <a:cxnSpLocks/>
          </p:cNvCxnSpPr>
          <p:nvPr/>
        </p:nvCxnSpPr>
        <p:spPr>
          <a:xfrm>
            <a:off x="7439580" y="1220880"/>
            <a:ext cx="0" cy="220812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3CA89E1-2598-5644-807E-A4F4E3E6B293}"/>
              </a:ext>
            </a:extLst>
          </p:cNvPr>
          <p:cNvSpPr txBox="1"/>
          <p:nvPr/>
        </p:nvSpPr>
        <p:spPr>
          <a:xfrm>
            <a:off x="7092280" y="604790"/>
            <a:ext cx="1151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</a:rPr>
              <a:t>511 </a:t>
            </a:r>
            <a:r>
              <a:rPr kumimoji="1" lang="en-US" altLang="ja-JP" dirty="0" err="1">
                <a:solidFill>
                  <a:schemeClr val="bg1">
                    <a:lumMod val="50000"/>
                  </a:schemeClr>
                </a:solidFill>
              </a:rPr>
              <a:t>keV</a:t>
            </a:r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</a:rPr>
              <a:t> line</a:t>
            </a:r>
            <a:endParaRPr kumimoji="1" lang="ja-JP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6651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813C8CA-44B1-924F-8EBB-C72D7F723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196752"/>
            <a:ext cx="5073536" cy="426347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B04140D-18F0-8F41-B5E6-D5A418A72B13}"/>
              </a:ext>
            </a:extLst>
          </p:cNvPr>
          <p:cNvSpPr txBox="1"/>
          <p:nvPr/>
        </p:nvSpPr>
        <p:spPr>
          <a:xfrm>
            <a:off x="2051720" y="476672"/>
            <a:ext cx="5104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/>
              <a:t>Dependence on </a:t>
            </a:r>
            <a:r>
              <a:rPr kumimoji="1" lang="en-US" altLang="ja-JP" sz="2800" b="1" dirty="0">
                <a:latin typeface="Symbol" pitchFamily="2" charset="2"/>
              </a:rPr>
              <a:t>G</a:t>
            </a:r>
            <a:r>
              <a:rPr kumimoji="1" lang="en-US" altLang="ja-JP" sz="2800" b="1" baseline="-25000" dirty="0"/>
              <a:t>u</a:t>
            </a:r>
            <a:endParaRPr kumimoji="1" lang="ja-JP" altLang="en-US" sz="2800" baseline="-25000"/>
          </a:p>
        </p:txBody>
      </p:sp>
    </p:spTree>
    <p:extLst>
      <p:ext uri="{BB962C8B-B14F-4D97-AF65-F5344CB8AC3E}">
        <p14:creationId xmlns:p14="http://schemas.microsoft.com/office/powerpoint/2010/main" val="30208481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テキスト ボックス 2"/>
          <p:cNvSpPr txBox="1">
            <a:spLocks noChangeArrowheads="1"/>
          </p:cNvSpPr>
          <p:nvPr/>
        </p:nvSpPr>
        <p:spPr bwMode="auto">
          <a:xfrm>
            <a:off x="1282377" y="188640"/>
            <a:ext cx="691276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3000" dirty="0" err="1">
                <a:solidFill>
                  <a:schemeClr val="tx2"/>
                </a:solidFill>
              </a:rPr>
              <a:t>Spacially</a:t>
            </a:r>
            <a:r>
              <a:rPr lang="en-US" altLang="ja-JP" sz="3000" dirty="0">
                <a:solidFill>
                  <a:schemeClr val="tx2"/>
                </a:solidFill>
              </a:rPr>
              <a:t> averaged spectra</a:t>
            </a: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755574" y="5271047"/>
            <a:ext cx="8153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0000FF"/>
                </a:solidFill>
                <a:latin typeface="+mn-ea"/>
                <a:ea typeface="+mn-ea"/>
              </a:rPr>
              <a:t>Highly non-thermal spectra appears near the shock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D0B234F-175F-1A42-8CC8-B2DA04B1A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402" y="692696"/>
            <a:ext cx="5879627" cy="63431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C7891B2-B904-D845-91D4-4047F7090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135" y="1331498"/>
            <a:ext cx="7436704" cy="396970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9537315-F8A9-2245-9F4B-D4116445B4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3215" y="2399726"/>
            <a:ext cx="770633" cy="66923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87F356A-0BF5-DE48-86A5-095FB7345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2200" y="2399726"/>
            <a:ext cx="823714" cy="675867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0BFB66B-AAA5-1C43-BC22-E24CA9E12717}"/>
              </a:ext>
            </a:extLst>
          </p:cNvPr>
          <p:cNvSpPr txBox="1"/>
          <p:nvPr/>
        </p:nvSpPr>
        <p:spPr>
          <a:xfrm>
            <a:off x="1475656" y="1340768"/>
            <a:ext cx="1750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Rev. shock</a:t>
            </a:r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76B6485-B590-ED4B-AAE3-DB3154ADC7F7}"/>
              </a:ext>
            </a:extLst>
          </p:cNvPr>
          <p:cNvSpPr txBox="1"/>
          <p:nvPr/>
        </p:nvSpPr>
        <p:spPr>
          <a:xfrm>
            <a:off x="5292080" y="1340768"/>
            <a:ext cx="1750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Rev. shock</a:t>
            </a:r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8C795E2-644C-584C-9228-FCA6DCD99F1A}"/>
              </a:ext>
            </a:extLst>
          </p:cNvPr>
          <p:cNvSpPr txBox="1"/>
          <p:nvPr/>
        </p:nvSpPr>
        <p:spPr>
          <a:xfrm>
            <a:off x="1452911" y="3131686"/>
            <a:ext cx="1750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/>
              <a:t>Fw</a:t>
            </a:r>
            <a:r>
              <a:rPr lang="en-US" altLang="ja-JP" dirty="0"/>
              <a:t>. shock</a:t>
            </a:r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6F2B68C-000B-7D45-9559-467437525435}"/>
              </a:ext>
            </a:extLst>
          </p:cNvPr>
          <p:cNvSpPr txBox="1"/>
          <p:nvPr/>
        </p:nvSpPr>
        <p:spPr>
          <a:xfrm>
            <a:off x="5292079" y="3120156"/>
            <a:ext cx="1750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/>
              <a:t>Fw</a:t>
            </a:r>
            <a:r>
              <a:rPr lang="en-US" altLang="ja-JP" dirty="0"/>
              <a:t>. shock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88206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テキスト ボックス 2"/>
          <p:cNvSpPr txBox="1">
            <a:spLocks noChangeArrowheads="1"/>
          </p:cNvSpPr>
          <p:nvPr/>
        </p:nvSpPr>
        <p:spPr bwMode="auto">
          <a:xfrm>
            <a:off x="1282377" y="188640"/>
            <a:ext cx="691276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3000" dirty="0" err="1">
                <a:solidFill>
                  <a:schemeClr val="tx2"/>
                </a:solidFill>
              </a:rPr>
              <a:t>Spacially</a:t>
            </a:r>
            <a:r>
              <a:rPr lang="en-US" altLang="ja-JP" sz="3000" dirty="0">
                <a:solidFill>
                  <a:schemeClr val="tx2"/>
                </a:solidFill>
              </a:rPr>
              <a:t> averaged spectra</a:t>
            </a: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755574" y="5271047"/>
            <a:ext cx="8153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0000FF"/>
                </a:solidFill>
                <a:latin typeface="+mn-ea"/>
                <a:ea typeface="+mn-ea"/>
              </a:rPr>
              <a:t>Highly non-thermal spectra appears near the shock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123728" y="5671582"/>
            <a:ext cx="5766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n-ea"/>
                <a:ea typeface="+mn-ea"/>
              </a:rPr>
              <a:t>Possible origin of Band spectrum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D0B234F-175F-1A42-8CC8-B2DA04B1A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402" y="692696"/>
            <a:ext cx="5879627" cy="63431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9537315-F8A9-2245-9F4B-D4116445B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3215" y="2399726"/>
            <a:ext cx="770633" cy="66923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87F356A-0BF5-DE48-86A5-095FB7345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200" y="2399726"/>
            <a:ext cx="823714" cy="675867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0BFB66B-AAA5-1C43-BC22-E24CA9E12717}"/>
              </a:ext>
            </a:extLst>
          </p:cNvPr>
          <p:cNvSpPr txBox="1"/>
          <p:nvPr/>
        </p:nvSpPr>
        <p:spPr>
          <a:xfrm>
            <a:off x="1475656" y="1340768"/>
            <a:ext cx="1750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Rev. shock</a:t>
            </a:r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76B6485-B590-ED4B-AAE3-DB3154ADC7F7}"/>
              </a:ext>
            </a:extLst>
          </p:cNvPr>
          <p:cNvSpPr txBox="1"/>
          <p:nvPr/>
        </p:nvSpPr>
        <p:spPr>
          <a:xfrm>
            <a:off x="5292080" y="1340768"/>
            <a:ext cx="1750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Rev. shock</a:t>
            </a:r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8C795E2-644C-584C-9228-FCA6DCD99F1A}"/>
              </a:ext>
            </a:extLst>
          </p:cNvPr>
          <p:cNvSpPr txBox="1"/>
          <p:nvPr/>
        </p:nvSpPr>
        <p:spPr>
          <a:xfrm>
            <a:off x="1452911" y="3131686"/>
            <a:ext cx="1750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/>
              <a:t>Fw</a:t>
            </a:r>
            <a:r>
              <a:rPr lang="en-US" altLang="ja-JP" dirty="0"/>
              <a:t>. shock</a:t>
            </a:r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6F2B68C-000B-7D45-9559-467437525435}"/>
              </a:ext>
            </a:extLst>
          </p:cNvPr>
          <p:cNvSpPr txBox="1"/>
          <p:nvPr/>
        </p:nvSpPr>
        <p:spPr>
          <a:xfrm>
            <a:off x="5292079" y="3120156"/>
            <a:ext cx="1750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/>
              <a:t>Fw</a:t>
            </a:r>
            <a:r>
              <a:rPr lang="en-US" altLang="ja-JP" dirty="0"/>
              <a:t>. shock</a:t>
            </a:r>
            <a:endParaRPr kumimoji="1" lang="ja-JP" altLang="en-US"/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85B4EBC2-F04A-F24D-A9EE-F0617CBEF01E}"/>
              </a:ext>
            </a:extLst>
          </p:cNvPr>
          <p:cNvCxnSpPr>
            <a:cxnSpLocks/>
          </p:cNvCxnSpPr>
          <p:nvPr/>
        </p:nvCxnSpPr>
        <p:spPr>
          <a:xfrm flipV="1">
            <a:off x="1773307" y="1616104"/>
            <a:ext cx="1453286" cy="383087"/>
          </a:xfrm>
          <a:prstGeom prst="line">
            <a:avLst/>
          </a:prstGeom>
          <a:ln w="2857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C38DE00-D707-F24A-B459-D82DC5191BF0}"/>
              </a:ext>
            </a:extLst>
          </p:cNvPr>
          <p:cNvSpPr txBox="1"/>
          <p:nvPr/>
        </p:nvSpPr>
        <p:spPr>
          <a:xfrm>
            <a:off x="1475656" y="1556792"/>
            <a:ext cx="1171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rgbClr val="0000FF"/>
                </a:solidFill>
              </a:rPr>
              <a:t>α = -0.5</a:t>
            </a:r>
            <a:endParaRPr kumimoji="1" lang="ja-JP" altLang="en-US" sz="1600" dirty="0">
              <a:solidFill>
                <a:srgbClr val="0000FF"/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7C64D59-A05E-AE42-8D93-0C6F24CD75F5}"/>
              </a:ext>
            </a:extLst>
          </p:cNvPr>
          <p:cNvCxnSpPr>
            <a:cxnSpLocks/>
          </p:cNvCxnSpPr>
          <p:nvPr/>
        </p:nvCxnSpPr>
        <p:spPr>
          <a:xfrm>
            <a:off x="2870755" y="1625867"/>
            <a:ext cx="1330883" cy="41302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7D3E666-2289-0143-ABEC-7ABADB1821F9}"/>
              </a:ext>
            </a:extLst>
          </p:cNvPr>
          <p:cNvSpPr txBox="1"/>
          <p:nvPr/>
        </p:nvSpPr>
        <p:spPr>
          <a:xfrm>
            <a:off x="3369350" y="1486136"/>
            <a:ext cx="1171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β</a:t>
            </a:r>
            <a:r>
              <a:rPr kumimoji="1" lang="en-US" altLang="ja-JP" sz="1600" dirty="0"/>
              <a:t> = -2.5</a:t>
            </a:r>
            <a:endParaRPr kumimoji="1" lang="ja-JP" altLang="en-US" sz="1600" dirty="0"/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0091B242-0573-3849-A90E-F628CE522478}"/>
              </a:ext>
            </a:extLst>
          </p:cNvPr>
          <p:cNvCxnSpPr>
            <a:cxnSpLocks/>
          </p:cNvCxnSpPr>
          <p:nvPr/>
        </p:nvCxnSpPr>
        <p:spPr>
          <a:xfrm flipV="1">
            <a:off x="5506540" y="1754663"/>
            <a:ext cx="1464905" cy="925746"/>
          </a:xfrm>
          <a:prstGeom prst="line">
            <a:avLst/>
          </a:prstGeom>
          <a:ln w="2857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482DB287-23F9-4B4A-8D9F-10D4A94DB7E2}"/>
              </a:ext>
            </a:extLst>
          </p:cNvPr>
          <p:cNvSpPr txBox="1"/>
          <p:nvPr/>
        </p:nvSpPr>
        <p:spPr>
          <a:xfrm>
            <a:off x="5612139" y="1831069"/>
            <a:ext cx="1171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rgbClr val="0000FF"/>
                </a:solidFill>
              </a:rPr>
              <a:t>α = -1</a:t>
            </a:r>
            <a:endParaRPr kumimoji="1" lang="ja-JP" altLang="en-US" sz="1600" dirty="0">
              <a:solidFill>
                <a:srgbClr val="0000FF"/>
              </a:solidFill>
            </a:endParaRPr>
          </a:p>
        </p:txBody>
      </p: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6F9767E0-7FE0-0046-9FDE-E2554F947CBF}"/>
              </a:ext>
            </a:extLst>
          </p:cNvPr>
          <p:cNvCxnSpPr>
            <a:cxnSpLocks/>
          </p:cNvCxnSpPr>
          <p:nvPr/>
        </p:nvCxnSpPr>
        <p:spPr>
          <a:xfrm>
            <a:off x="6696163" y="1785584"/>
            <a:ext cx="1384216" cy="45908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95E606B-CCBB-244D-AABB-6357ABAED141}"/>
              </a:ext>
            </a:extLst>
          </p:cNvPr>
          <p:cNvSpPr txBox="1"/>
          <p:nvPr/>
        </p:nvSpPr>
        <p:spPr>
          <a:xfrm>
            <a:off x="7288514" y="1506270"/>
            <a:ext cx="1171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β</a:t>
            </a:r>
            <a:r>
              <a:rPr kumimoji="1" lang="en-US" altLang="ja-JP" sz="1600" dirty="0"/>
              <a:t> = -2.5</a:t>
            </a:r>
            <a:endParaRPr kumimoji="1" lang="ja-JP" altLang="en-US" sz="1600" dirty="0"/>
          </a:p>
        </p:txBody>
      </p: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22988B09-2961-074F-9137-77F73BF27E17}"/>
              </a:ext>
            </a:extLst>
          </p:cNvPr>
          <p:cNvCxnSpPr>
            <a:cxnSpLocks/>
          </p:cNvCxnSpPr>
          <p:nvPr/>
        </p:nvCxnSpPr>
        <p:spPr>
          <a:xfrm flipV="1">
            <a:off x="1684822" y="3480343"/>
            <a:ext cx="1405644" cy="704737"/>
          </a:xfrm>
          <a:prstGeom prst="line">
            <a:avLst/>
          </a:prstGeom>
          <a:ln w="2857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02BBDE30-969F-D040-9B0D-C6FD2FC9FB6E}"/>
              </a:ext>
            </a:extLst>
          </p:cNvPr>
          <p:cNvSpPr txBox="1"/>
          <p:nvPr/>
        </p:nvSpPr>
        <p:spPr>
          <a:xfrm>
            <a:off x="1557156" y="3439982"/>
            <a:ext cx="1171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rgbClr val="0000FF"/>
                </a:solidFill>
              </a:rPr>
              <a:t>α = -1</a:t>
            </a:r>
            <a:endParaRPr kumimoji="1" lang="ja-JP" altLang="en-US" sz="1600" dirty="0">
              <a:solidFill>
                <a:srgbClr val="0000FF"/>
              </a:solidFill>
            </a:endParaRPr>
          </a:p>
        </p:txBody>
      </p: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DCDEA311-F1BA-D54E-8F28-39442DD280A2}"/>
              </a:ext>
            </a:extLst>
          </p:cNvPr>
          <p:cNvCxnSpPr>
            <a:cxnSpLocks/>
          </p:cNvCxnSpPr>
          <p:nvPr/>
        </p:nvCxnSpPr>
        <p:spPr>
          <a:xfrm flipV="1">
            <a:off x="5514500" y="3609259"/>
            <a:ext cx="1459244" cy="908125"/>
          </a:xfrm>
          <a:prstGeom prst="line">
            <a:avLst/>
          </a:prstGeom>
          <a:ln w="2857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6C7270B3-3A2A-9D48-959B-00F18C7909D8}"/>
              </a:ext>
            </a:extLst>
          </p:cNvPr>
          <p:cNvSpPr txBox="1"/>
          <p:nvPr/>
        </p:nvSpPr>
        <p:spPr>
          <a:xfrm>
            <a:off x="5724128" y="3645024"/>
            <a:ext cx="1171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rgbClr val="0000FF"/>
                </a:solidFill>
              </a:rPr>
              <a:t>α = -1</a:t>
            </a:r>
            <a:endParaRPr kumimoji="1" lang="ja-JP" altLang="en-US" sz="1600" dirty="0">
              <a:solidFill>
                <a:srgbClr val="0000FF"/>
              </a:solidFill>
            </a:endParaRPr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F24956ED-A5FA-BE49-8C1C-A26DAA0439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135" y="1331498"/>
            <a:ext cx="7436704" cy="3969709"/>
          </a:xfrm>
          <a:prstGeom prst="rect">
            <a:avLst/>
          </a:prstGeom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CA63982-DEAA-E44B-90AE-F398F41C7357}"/>
              </a:ext>
            </a:extLst>
          </p:cNvPr>
          <p:cNvSpPr txBox="1"/>
          <p:nvPr/>
        </p:nvSpPr>
        <p:spPr>
          <a:xfrm>
            <a:off x="683567" y="6215843"/>
            <a:ext cx="7920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* For an accurate estimation, photon escape (breakout) must be considered</a:t>
            </a:r>
          </a:p>
        </p:txBody>
      </p:sp>
    </p:spTree>
    <p:extLst>
      <p:ext uri="{BB962C8B-B14F-4D97-AF65-F5344CB8AC3E}">
        <p14:creationId xmlns:p14="http://schemas.microsoft.com/office/powerpoint/2010/main" val="40829709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AB082E5-56B0-4143-9BA7-3B18BB63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63" y="1545393"/>
            <a:ext cx="5295754" cy="334972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287A2E3-EAEC-BA4D-873B-C87ED3DDA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377" y="188640"/>
            <a:ext cx="691276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3000" dirty="0">
                <a:solidFill>
                  <a:schemeClr val="tx2"/>
                </a:solidFill>
              </a:rPr>
              <a:t>Simulation with escape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468DA46-CF25-1542-AD10-0797729BD0EC}"/>
              </a:ext>
            </a:extLst>
          </p:cNvPr>
          <p:cNvSpPr txBox="1"/>
          <p:nvPr/>
        </p:nvSpPr>
        <p:spPr>
          <a:xfrm>
            <a:off x="872642" y="5065768"/>
            <a:ext cx="7776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i="1" dirty="0"/>
              <a:t>Iteration not converged (</a:t>
            </a:r>
            <a:r>
              <a:rPr lang="en-US" altLang="ja-JP" sz="2800" i="1" dirty="0" err="1"/>
              <a:t>subshock</a:t>
            </a:r>
            <a:r>
              <a:rPr lang="en-US" altLang="ja-JP" sz="2800" i="1" dirty="0"/>
              <a:t> not included)</a:t>
            </a:r>
            <a:endParaRPr kumimoji="1" lang="ja-JP" altLang="en-US" sz="2800" i="1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7B8ADD9F-7C2F-AE41-9720-FBBCA8B1D8F8}"/>
              </a:ext>
            </a:extLst>
          </p:cNvPr>
          <p:cNvCxnSpPr/>
          <p:nvPr/>
        </p:nvCxnSpPr>
        <p:spPr>
          <a:xfrm>
            <a:off x="827584" y="980728"/>
            <a:ext cx="792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72F9C4E8-F67E-CC4E-8A93-F6BBD3F8E178}"/>
              </a:ext>
            </a:extLst>
          </p:cNvPr>
          <p:cNvCxnSpPr/>
          <p:nvPr/>
        </p:nvCxnSpPr>
        <p:spPr>
          <a:xfrm>
            <a:off x="827584" y="1268760"/>
            <a:ext cx="792088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E039D55-9225-1543-82EE-D6CCBF98747A}"/>
              </a:ext>
            </a:extLst>
          </p:cNvPr>
          <p:cNvCxnSpPr/>
          <p:nvPr/>
        </p:nvCxnSpPr>
        <p:spPr>
          <a:xfrm>
            <a:off x="3383868" y="980728"/>
            <a:ext cx="792088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0ACFAB4A-CF37-6542-B8C5-B9A06E845B39}"/>
              </a:ext>
            </a:extLst>
          </p:cNvPr>
          <p:cNvCxnSpPr/>
          <p:nvPr/>
        </p:nvCxnSpPr>
        <p:spPr>
          <a:xfrm>
            <a:off x="3383868" y="1268760"/>
            <a:ext cx="792088" cy="0"/>
          </a:xfrm>
          <a:prstGeom prst="line">
            <a:avLst/>
          </a:prstGeom>
          <a:ln w="38100">
            <a:solidFill>
              <a:srgbClr val="F200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B6A709C-8E9C-E341-A2DE-025AA6D281A6}"/>
              </a:ext>
            </a:extLst>
          </p:cNvPr>
          <p:cNvCxnSpPr/>
          <p:nvPr/>
        </p:nvCxnSpPr>
        <p:spPr>
          <a:xfrm>
            <a:off x="5361507" y="980728"/>
            <a:ext cx="792088" cy="0"/>
          </a:xfrm>
          <a:prstGeom prst="line">
            <a:avLst/>
          </a:prstGeom>
          <a:ln w="38100">
            <a:solidFill>
              <a:srgbClr val="6FF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148898A-8084-9B4C-80A4-22E6FEAAB530}"/>
              </a:ext>
            </a:extLst>
          </p:cNvPr>
          <p:cNvSpPr txBox="1"/>
          <p:nvPr/>
        </p:nvSpPr>
        <p:spPr>
          <a:xfrm>
            <a:off x="1691680" y="673533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err="1">
                <a:latin typeface="Symbol" pitchFamily="2" charset="2"/>
              </a:rPr>
              <a:t>t</a:t>
            </a:r>
            <a:r>
              <a:rPr kumimoji="1" lang="en-US" altLang="ja-JP" sz="1600" dirty="0" err="1"/>
              <a:t>u</a:t>
            </a:r>
            <a:r>
              <a:rPr kumimoji="1" lang="en-US" altLang="ja-JP" dirty="0"/>
              <a:t> = infinite</a:t>
            </a:r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4C789BD-74C1-2145-AF4B-6F3DCCE229C9}"/>
              </a:ext>
            </a:extLst>
          </p:cNvPr>
          <p:cNvSpPr txBox="1"/>
          <p:nvPr/>
        </p:nvSpPr>
        <p:spPr>
          <a:xfrm>
            <a:off x="1691680" y="980728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err="1">
                <a:latin typeface="Symbol" pitchFamily="2" charset="2"/>
              </a:rPr>
              <a:t>t</a:t>
            </a:r>
            <a:r>
              <a:rPr kumimoji="1" lang="en-US" altLang="ja-JP" sz="1600" dirty="0" err="1"/>
              <a:t>u</a:t>
            </a:r>
            <a:r>
              <a:rPr kumimoji="1" lang="en-US" altLang="ja-JP" dirty="0"/>
              <a:t> = </a:t>
            </a:r>
            <a:r>
              <a:rPr lang="en-US" altLang="ja-JP" dirty="0"/>
              <a:t>4</a:t>
            </a:r>
            <a:endParaRPr kumimoji="1" lang="en-US" altLang="ja-JP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DEFA3BA-7AA8-394A-9F31-5C3EBDCBABB3}"/>
              </a:ext>
            </a:extLst>
          </p:cNvPr>
          <p:cNvSpPr txBox="1"/>
          <p:nvPr/>
        </p:nvSpPr>
        <p:spPr>
          <a:xfrm>
            <a:off x="4180283" y="684931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err="1">
                <a:latin typeface="Symbol" pitchFamily="2" charset="2"/>
              </a:rPr>
              <a:t>t</a:t>
            </a:r>
            <a:r>
              <a:rPr kumimoji="1" lang="en-US" altLang="ja-JP" sz="1600" dirty="0" err="1"/>
              <a:t>u</a:t>
            </a:r>
            <a:r>
              <a:rPr kumimoji="1" lang="en-US" altLang="ja-JP" dirty="0"/>
              <a:t> = 3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3224C58-B35D-3646-826B-DFD11BB85976}"/>
              </a:ext>
            </a:extLst>
          </p:cNvPr>
          <p:cNvSpPr txBox="1"/>
          <p:nvPr/>
        </p:nvSpPr>
        <p:spPr>
          <a:xfrm>
            <a:off x="4139952" y="961564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err="1">
                <a:latin typeface="Symbol" pitchFamily="2" charset="2"/>
              </a:rPr>
              <a:t>t</a:t>
            </a:r>
            <a:r>
              <a:rPr kumimoji="1" lang="en-US" altLang="ja-JP" sz="1600" dirty="0" err="1"/>
              <a:t>u</a:t>
            </a:r>
            <a:r>
              <a:rPr kumimoji="1" lang="en-US" altLang="ja-JP" dirty="0"/>
              <a:t> = 2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6552B7F-410F-3044-8BEE-69F9DDEB58CD}"/>
              </a:ext>
            </a:extLst>
          </p:cNvPr>
          <p:cNvSpPr txBox="1"/>
          <p:nvPr/>
        </p:nvSpPr>
        <p:spPr>
          <a:xfrm>
            <a:off x="6228184" y="692696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err="1">
                <a:latin typeface="Symbol" pitchFamily="2" charset="2"/>
              </a:rPr>
              <a:t>t</a:t>
            </a:r>
            <a:r>
              <a:rPr kumimoji="1" lang="en-US" altLang="ja-JP" sz="1600" dirty="0" err="1"/>
              <a:t>u</a:t>
            </a:r>
            <a:r>
              <a:rPr kumimoji="1" lang="en-US" altLang="ja-JP" dirty="0"/>
              <a:t> = 1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62E0836-75CB-E84A-830E-9C960293D512}"/>
              </a:ext>
            </a:extLst>
          </p:cNvPr>
          <p:cNvSpPr txBox="1"/>
          <p:nvPr/>
        </p:nvSpPr>
        <p:spPr>
          <a:xfrm>
            <a:off x="5757551" y="2119373"/>
            <a:ext cx="2736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err="1">
                <a:solidFill>
                  <a:srgbClr val="0000FF"/>
                </a:solidFill>
              </a:rPr>
              <a:t>Subshock</a:t>
            </a:r>
            <a:r>
              <a:rPr kumimoji="1" lang="en-US" altLang="ja-JP" sz="2400" dirty="0">
                <a:solidFill>
                  <a:srgbClr val="0000FF"/>
                </a:solidFill>
              </a:rPr>
              <a:t> is necessary</a:t>
            </a:r>
          </a:p>
          <a:p>
            <a:r>
              <a:rPr lang="en-US" altLang="ja-JP" sz="2400" dirty="0">
                <a:solidFill>
                  <a:srgbClr val="0000FF"/>
                </a:solidFill>
              </a:rPr>
              <a:t>when escape is prominent</a:t>
            </a:r>
            <a:endParaRPr kumimoji="1" lang="ja-JP" altLang="en-US" sz="24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5389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BD96450-8E69-9F43-9997-1C4AC0954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377" y="188640"/>
            <a:ext cx="691276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3000" dirty="0">
                <a:solidFill>
                  <a:schemeClr val="tx2"/>
                </a:solidFill>
              </a:rPr>
              <a:t>Effects of magnetic field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5CFDB77-903C-904D-BF14-998B391AD3CC}"/>
              </a:ext>
            </a:extLst>
          </p:cNvPr>
          <p:cNvSpPr txBox="1"/>
          <p:nvPr/>
        </p:nvSpPr>
        <p:spPr>
          <a:xfrm>
            <a:off x="827584" y="742638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err="1"/>
              <a:t>Beloborodov</a:t>
            </a:r>
            <a:r>
              <a:rPr kumimoji="1" lang="en-US" altLang="ja-JP" sz="2000" dirty="0"/>
              <a:t> 2017 </a:t>
            </a:r>
            <a:endParaRPr kumimoji="1" lang="ja-JP" altLang="en-US" sz="200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5C51FB2-1E43-AE45-B1F6-9B59CFD9B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101" y="1116749"/>
            <a:ext cx="3740900" cy="303948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F6211BF-8112-FA47-A675-CFD917B03D5F}"/>
              </a:ext>
            </a:extLst>
          </p:cNvPr>
          <p:cNvSpPr txBox="1"/>
          <p:nvPr/>
        </p:nvSpPr>
        <p:spPr>
          <a:xfrm>
            <a:off x="5472100" y="1560651"/>
            <a:ext cx="2952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Certain fraction of DS energy is contained in compressed B-field</a:t>
            </a:r>
            <a:endParaRPr kumimoji="1" lang="ja-JP" altLang="en-US" sz="2000"/>
          </a:p>
        </p:txBody>
      </p:sp>
      <p:sp>
        <p:nvSpPr>
          <p:cNvPr id="7" name="右矢印 6">
            <a:extLst>
              <a:ext uri="{FF2B5EF4-FFF2-40B4-BE49-F238E27FC236}">
                <a16:creationId xmlns:a16="http://schemas.microsoft.com/office/drawing/2014/main" id="{D5C48228-4836-614C-A443-BD36A0753590}"/>
              </a:ext>
            </a:extLst>
          </p:cNvPr>
          <p:cNvSpPr/>
          <p:nvPr/>
        </p:nvSpPr>
        <p:spPr>
          <a:xfrm>
            <a:off x="5292080" y="2793425"/>
            <a:ext cx="360040" cy="28803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DCC9372-A32F-8746-8A03-528C8090846F}"/>
              </a:ext>
            </a:extLst>
          </p:cNvPr>
          <p:cNvSpPr txBox="1"/>
          <p:nvPr/>
        </p:nvSpPr>
        <p:spPr>
          <a:xfrm>
            <a:off x="6025785" y="2681347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err="1"/>
              <a:t>Subshock</a:t>
            </a:r>
            <a:r>
              <a:rPr kumimoji="1" lang="en-US" altLang="ja-JP" sz="2000" dirty="0"/>
              <a:t> is formed</a:t>
            </a:r>
            <a:endParaRPr kumimoji="1" lang="ja-JP" altLang="en-US" sz="200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06665F7-348C-0641-A243-8D2CD9F40D3C}"/>
              </a:ext>
            </a:extLst>
          </p:cNvPr>
          <p:cNvSpPr/>
          <p:nvPr/>
        </p:nvSpPr>
        <p:spPr>
          <a:xfrm>
            <a:off x="323528" y="6093296"/>
            <a:ext cx="8424936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BF74BD0-8668-8F43-B7EF-57A1A79BE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362" y="4562459"/>
            <a:ext cx="3433639" cy="1968237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C77FF0C-03AC-2D4E-B6D5-97AB66BD9B1B}"/>
              </a:ext>
            </a:extLst>
          </p:cNvPr>
          <p:cNvSpPr txBox="1"/>
          <p:nvPr/>
        </p:nvSpPr>
        <p:spPr>
          <a:xfrm>
            <a:off x="899592" y="4149080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err="1"/>
              <a:t>Lundman</a:t>
            </a:r>
            <a:r>
              <a:rPr kumimoji="1" lang="en-US" altLang="ja-JP" sz="2000" dirty="0"/>
              <a:t> et al. 2018 </a:t>
            </a:r>
            <a:endParaRPr kumimoji="1" lang="ja-JP" altLang="en-US" sz="200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CA13A73-D4E2-AC46-BDA6-B446D70540BE}"/>
              </a:ext>
            </a:extLst>
          </p:cNvPr>
          <p:cNvSpPr txBox="1"/>
          <p:nvPr/>
        </p:nvSpPr>
        <p:spPr>
          <a:xfrm>
            <a:off x="5292080" y="4890709"/>
            <a:ext cx="3536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Synch</a:t>
            </a:r>
            <a:r>
              <a:rPr lang="en-US" altLang="ja-JP" sz="2000" dirty="0"/>
              <a:t>rotron emission at </a:t>
            </a:r>
            <a:r>
              <a:rPr lang="en-US" altLang="ja-JP" sz="2000" dirty="0" err="1"/>
              <a:t>subshock</a:t>
            </a:r>
            <a:r>
              <a:rPr lang="en-US" altLang="ja-JP" sz="2000" dirty="0"/>
              <a:t> can be an important source of photons</a:t>
            </a:r>
            <a:endParaRPr kumimoji="1" lang="ja-JP" altLang="en-US" sz="2000"/>
          </a:p>
        </p:txBody>
      </p:sp>
    </p:spTree>
    <p:extLst>
      <p:ext uri="{BB962C8B-B14F-4D97-AF65-F5344CB8AC3E}">
        <p14:creationId xmlns:p14="http://schemas.microsoft.com/office/powerpoint/2010/main" val="15848507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BD96450-8E69-9F43-9997-1C4AC0954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377" y="188640"/>
            <a:ext cx="691276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3000" dirty="0">
                <a:solidFill>
                  <a:schemeClr val="tx2"/>
                </a:solidFill>
              </a:rPr>
              <a:t>Photon Starved regime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5CFDB77-903C-904D-BF14-998B391AD3CC}"/>
              </a:ext>
            </a:extLst>
          </p:cNvPr>
          <p:cNvSpPr txBox="1"/>
          <p:nvPr/>
        </p:nvSpPr>
        <p:spPr>
          <a:xfrm>
            <a:off x="827584" y="742638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Budnik et al. 2010 </a:t>
            </a:r>
            <a:endParaRPr kumimoji="1" lang="ja-JP" altLang="en-US" sz="200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D531ED22-057E-904E-BDB1-85642E588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754" y="1261340"/>
            <a:ext cx="2934993" cy="2274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419A6D6-DBC9-7F42-A312-DEBD48DD6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02" y="1192286"/>
            <a:ext cx="3204356" cy="247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AF49DE7-64BC-034E-91AE-E740775A4EC6}"/>
              </a:ext>
            </a:extLst>
          </p:cNvPr>
          <p:cNvSpPr txBox="1"/>
          <p:nvPr/>
        </p:nvSpPr>
        <p:spPr>
          <a:xfrm rot="16200000">
            <a:off x="5721" y="4646444"/>
            <a:ext cx="17141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Temperature</a:t>
            </a:r>
            <a:endParaRPr kumimoji="1" lang="ja-JP" altLang="en-US" sz="105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3E59682-2403-544E-BE29-B8028849160C}"/>
              </a:ext>
            </a:extLst>
          </p:cNvPr>
          <p:cNvSpPr txBox="1"/>
          <p:nvPr/>
        </p:nvSpPr>
        <p:spPr>
          <a:xfrm rot="16200000">
            <a:off x="268666" y="2167406"/>
            <a:ext cx="12277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4-velocity</a:t>
            </a:r>
            <a:endParaRPr kumimoji="1" lang="ja-JP" altLang="en-US" sz="1050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95161777-25F3-B44A-A46B-DF8708294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64" y="3530342"/>
            <a:ext cx="3212293" cy="256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B73D16FC-7381-2F4B-898D-B7C4644EA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190" y="3548805"/>
            <a:ext cx="3024311" cy="226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444E258D-7232-A649-9145-52D87F241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686" y="5911194"/>
            <a:ext cx="2520280" cy="18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5283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BD96450-8E69-9F43-9997-1C4AC0954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377" y="188640"/>
            <a:ext cx="691276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3000" dirty="0">
                <a:solidFill>
                  <a:schemeClr val="tx2"/>
                </a:solidFill>
              </a:rPr>
              <a:t>Photon Starved regime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D531ED22-057E-904E-BDB1-85642E588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754" y="1261340"/>
            <a:ext cx="2934993" cy="2274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419A6D6-DBC9-7F42-A312-DEBD48DD6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02" y="1192286"/>
            <a:ext cx="3204356" cy="247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AF49DE7-64BC-034E-91AE-E740775A4EC6}"/>
              </a:ext>
            </a:extLst>
          </p:cNvPr>
          <p:cNvSpPr txBox="1"/>
          <p:nvPr/>
        </p:nvSpPr>
        <p:spPr>
          <a:xfrm rot="16200000">
            <a:off x="5721" y="4646444"/>
            <a:ext cx="17141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Temperature</a:t>
            </a:r>
            <a:endParaRPr kumimoji="1" lang="ja-JP" altLang="en-US" sz="105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3E59682-2403-544E-BE29-B8028849160C}"/>
              </a:ext>
            </a:extLst>
          </p:cNvPr>
          <p:cNvSpPr txBox="1"/>
          <p:nvPr/>
        </p:nvSpPr>
        <p:spPr>
          <a:xfrm rot="16200000">
            <a:off x="268666" y="2167406"/>
            <a:ext cx="12277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4-velocity</a:t>
            </a:r>
            <a:endParaRPr kumimoji="1" lang="ja-JP" altLang="en-US" sz="1050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95161777-25F3-B44A-A46B-DF8708294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64" y="3530342"/>
            <a:ext cx="3212293" cy="256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B73D16FC-7381-2F4B-898D-B7C4644EA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190" y="3548805"/>
            <a:ext cx="3024311" cy="226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444E258D-7232-A649-9145-52D87F241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686" y="5911194"/>
            <a:ext cx="2520280" cy="18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E5FEF5DB-45DE-1F42-88D3-BCC91AE2C88D}"/>
              </a:ext>
            </a:extLst>
          </p:cNvPr>
          <p:cNvSpPr/>
          <p:nvPr/>
        </p:nvSpPr>
        <p:spPr>
          <a:xfrm>
            <a:off x="5651672" y="3268850"/>
            <a:ext cx="1755239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2000" b="1" dirty="0" err="1">
                <a:solidFill>
                  <a:srgbClr val="FF0000"/>
                </a:solidFill>
              </a:rPr>
              <a:t>subshock</a:t>
            </a:r>
            <a:endParaRPr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21" name="円/楕円 20">
            <a:extLst>
              <a:ext uri="{FF2B5EF4-FFF2-40B4-BE49-F238E27FC236}">
                <a16:creationId xmlns:a16="http://schemas.microsoft.com/office/drawing/2014/main" id="{D3ED2858-0238-374F-80CB-95B8227C7FC4}"/>
              </a:ext>
            </a:extLst>
          </p:cNvPr>
          <p:cNvSpPr/>
          <p:nvPr/>
        </p:nvSpPr>
        <p:spPr>
          <a:xfrm>
            <a:off x="5403055" y="2398797"/>
            <a:ext cx="221950" cy="841098"/>
          </a:xfrm>
          <a:prstGeom prst="ellipse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>
            <a:extLst>
              <a:ext uri="{FF2B5EF4-FFF2-40B4-BE49-F238E27FC236}">
                <a16:creationId xmlns:a16="http://schemas.microsoft.com/office/drawing/2014/main" id="{B1E9EE45-D22E-F144-AD6C-C12BA4A698B9}"/>
              </a:ext>
            </a:extLst>
          </p:cNvPr>
          <p:cNvSpPr/>
          <p:nvPr/>
        </p:nvSpPr>
        <p:spPr>
          <a:xfrm>
            <a:off x="5403055" y="4132368"/>
            <a:ext cx="393081" cy="985114"/>
          </a:xfrm>
          <a:prstGeom prst="ellipse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2E9852C-0164-2647-96B0-816647DDE296}"/>
              </a:ext>
            </a:extLst>
          </p:cNvPr>
          <p:cNvSpPr txBox="1"/>
          <p:nvPr/>
        </p:nvSpPr>
        <p:spPr>
          <a:xfrm>
            <a:off x="827584" y="742638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Budnik et al. 2010 </a:t>
            </a:r>
            <a:endParaRPr kumimoji="1" lang="ja-JP" altLang="en-US" sz="2000"/>
          </a:p>
        </p:txBody>
      </p:sp>
    </p:spTree>
    <p:extLst>
      <p:ext uri="{BB962C8B-B14F-4D97-AF65-F5344CB8AC3E}">
        <p14:creationId xmlns:p14="http://schemas.microsoft.com/office/powerpoint/2010/main" val="814069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013" y="239713"/>
            <a:ext cx="7772400" cy="1143000"/>
          </a:xfrm>
        </p:spPr>
        <p:txBody>
          <a:bodyPr/>
          <a:lstStyle/>
          <a:p>
            <a:pPr rtl="0">
              <a:defRPr/>
            </a:pPr>
            <a:r>
              <a:rPr lang="en-US" sz="3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Under which conditions a RMS forms ?</a:t>
            </a:r>
          </a:p>
        </p:txBody>
      </p:sp>
      <p:sp>
        <p:nvSpPr>
          <p:cNvPr id="9219" name="Text Box 6"/>
          <p:cNvSpPr txBox="1">
            <a:spLocks noChangeArrowheads="1"/>
          </p:cNvSpPr>
          <p:nvPr/>
        </p:nvSpPr>
        <p:spPr bwMode="auto">
          <a:xfrm>
            <a:off x="2627981" y="2242843"/>
            <a:ext cx="4464299" cy="65248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l" rtl="0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he-IL" altLang="ja-JP" sz="2800" b="1" dirty="0">
                <a:sym typeface="Symbol" pitchFamily="18" charset="2"/>
              </a:rPr>
              <a:t></a:t>
            </a:r>
            <a:r>
              <a:rPr lang="en-US" altLang="ja-JP" sz="2800" b="1" baseline="-25000" dirty="0">
                <a:sym typeface="Symbol" pitchFamily="18" charset="2"/>
              </a:rPr>
              <a:t>u</a:t>
            </a:r>
            <a:r>
              <a:rPr lang="en-US" altLang="ja-JP" sz="2800" b="1" dirty="0">
                <a:sym typeface="Symbol" pitchFamily="18" charset="2"/>
              </a:rPr>
              <a:t> &gt; 4×10</a:t>
            </a:r>
            <a:r>
              <a:rPr lang="en-US" altLang="ja-JP" sz="2800" b="1" baseline="30000" dirty="0">
                <a:sym typeface="Symbol" pitchFamily="18" charset="2"/>
              </a:rPr>
              <a:t>-5 </a:t>
            </a:r>
            <a:r>
              <a:rPr lang="en-US" altLang="ja-JP" sz="2800" b="1" dirty="0">
                <a:sym typeface="Symbol" pitchFamily="18" charset="2"/>
              </a:rPr>
              <a:t>(n</a:t>
            </a:r>
            <a:r>
              <a:rPr lang="en-US" altLang="ja-JP" sz="2800" b="1" baseline="-25000" dirty="0">
                <a:sym typeface="Symbol" pitchFamily="18" charset="2"/>
              </a:rPr>
              <a:t>u</a:t>
            </a:r>
            <a:r>
              <a:rPr lang="en-US" altLang="ja-JP" sz="2800" b="1" dirty="0">
                <a:sym typeface="Symbol" pitchFamily="18" charset="2"/>
              </a:rPr>
              <a:t> /10</a:t>
            </a:r>
            <a:r>
              <a:rPr lang="en-US" altLang="ja-JP" sz="2800" b="1" baseline="30000" dirty="0">
                <a:sym typeface="Symbol" pitchFamily="18" charset="2"/>
              </a:rPr>
              <a:t>15</a:t>
            </a:r>
            <a:r>
              <a:rPr lang="en-US" altLang="ja-JP" sz="2800" b="1" dirty="0">
                <a:sym typeface="Symbol" pitchFamily="18" charset="2"/>
              </a:rPr>
              <a:t> cm</a:t>
            </a:r>
            <a:r>
              <a:rPr lang="en-US" altLang="ja-JP" sz="2800" b="1" baseline="30000" dirty="0">
                <a:sym typeface="Symbol" pitchFamily="18" charset="2"/>
              </a:rPr>
              <a:t>-3</a:t>
            </a:r>
            <a:r>
              <a:rPr lang="en-US" altLang="ja-JP" sz="2800" b="1" dirty="0">
                <a:sym typeface="Symbol" pitchFamily="18" charset="2"/>
              </a:rPr>
              <a:t>)</a:t>
            </a:r>
            <a:r>
              <a:rPr lang="en-US" altLang="ja-JP" sz="2800" b="1" baseline="30000" dirty="0">
                <a:sym typeface="Symbol" pitchFamily="18" charset="2"/>
              </a:rPr>
              <a:t>1/6</a:t>
            </a:r>
            <a:r>
              <a:rPr lang="en-US" altLang="ja-JP" sz="2800" b="1" dirty="0">
                <a:sym typeface="Symbol" pitchFamily="18" charset="2"/>
              </a:rPr>
              <a:t> </a:t>
            </a:r>
            <a:endParaRPr lang="en-US" altLang="ja-JP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1124744"/>
            <a:ext cx="778931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2800" u="sng" dirty="0">
                <a:solidFill>
                  <a:srgbClr val="0000FF"/>
                </a:solidFill>
                <a:ea typeface="+mn-ea"/>
              </a:rPr>
              <a:t>(I) Radiation dominance downstream</a:t>
            </a:r>
            <a:r>
              <a:rPr lang="en-US" sz="2800" dirty="0">
                <a:solidFill>
                  <a:srgbClr val="0000FF"/>
                </a:solidFill>
                <a:ea typeface="+mn-ea"/>
              </a:rPr>
              <a:t>: </a:t>
            </a:r>
            <a:r>
              <a:rPr lang="en-US" sz="2000" b="1" dirty="0">
                <a:ea typeface="+mn-ea"/>
              </a:rPr>
              <a:t>aT</a:t>
            </a:r>
            <a:r>
              <a:rPr lang="en-US" sz="2000" b="1" baseline="-25000" dirty="0">
                <a:ea typeface="+mn-ea"/>
              </a:rPr>
              <a:t>d</a:t>
            </a:r>
            <a:r>
              <a:rPr lang="en-US" sz="2000" b="1" baseline="30000" dirty="0">
                <a:ea typeface="+mn-ea"/>
              </a:rPr>
              <a:t>4</a:t>
            </a:r>
            <a:r>
              <a:rPr lang="en-US" sz="2000" b="1" dirty="0">
                <a:ea typeface="+mn-ea"/>
              </a:rPr>
              <a:t> &gt; </a:t>
            </a:r>
            <a:r>
              <a:rPr lang="en-US" sz="2000" b="1" dirty="0" err="1">
                <a:ea typeface="+mn-ea"/>
              </a:rPr>
              <a:t>n</a:t>
            </a:r>
            <a:r>
              <a:rPr lang="en-US" sz="2000" b="1" baseline="-25000" dirty="0" err="1">
                <a:ea typeface="+mn-ea"/>
              </a:rPr>
              <a:t>d</a:t>
            </a:r>
            <a:r>
              <a:rPr lang="en-US" sz="2000" b="1" dirty="0">
                <a:ea typeface="+mn-ea"/>
              </a:rPr>
              <a:t> </a:t>
            </a:r>
            <a:r>
              <a:rPr lang="en-US" sz="2000" b="1" dirty="0" err="1">
                <a:ea typeface="+mn-ea"/>
              </a:rPr>
              <a:t>kT</a:t>
            </a:r>
            <a:r>
              <a:rPr lang="en-US" sz="2000" b="1" baseline="-25000" dirty="0" err="1">
                <a:ea typeface="+mn-ea"/>
              </a:rPr>
              <a:t>d</a:t>
            </a:r>
            <a:endParaRPr lang="en-US" sz="2000" b="1" baseline="-25000" dirty="0">
              <a:ea typeface="+mn-ea"/>
            </a:endParaRPr>
          </a:p>
          <a:p>
            <a:pPr>
              <a:spcAft>
                <a:spcPts val="1200"/>
              </a:spcAft>
              <a:defRPr/>
            </a:pPr>
            <a:r>
              <a:rPr lang="en-US" sz="2800" dirty="0">
                <a:solidFill>
                  <a:srgbClr val="0000FF"/>
                </a:solidFill>
                <a:ea typeface="+mn-ea"/>
              </a:rPr>
              <a:t>        </a:t>
            </a:r>
            <a:r>
              <a:rPr lang="en-US" sz="2400" dirty="0">
                <a:solidFill>
                  <a:srgbClr val="0000FF"/>
                </a:solidFill>
                <a:ea typeface="+mn-ea"/>
              </a:rPr>
              <a:t>from jump conditions: </a:t>
            </a:r>
            <a:r>
              <a:rPr lang="en-US" sz="2000" b="1" dirty="0">
                <a:ea typeface="+mn-ea"/>
              </a:rPr>
              <a:t>n</a:t>
            </a:r>
            <a:r>
              <a:rPr lang="en-US" sz="2000" b="1" baseline="-25000" dirty="0">
                <a:ea typeface="+mn-ea"/>
              </a:rPr>
              <a:t>u</a:t>
            </a:r>
            <a:r>
              <a:rPr lang="en-US" sz="2000" b="1" dirty="0">
                <a:ea typeface="+mn-ea"/>
              </a:rPr>
              <a:t>m</a:t>
            </a:r>
            <a:r>
              <a:rPr lang="en-US" sz="2000" b="1" baseline="-25000" dirty="0">
                <a:ea typeface="+mn-ea"/>
              </a:rPr>
              <a:t>p</a:t>
            </a:r>
            <a:r>
              <a:rPr lang="en-US" sz="2000" b="1" dirty="0">
                <a:ea typeface="+mn-ea"/>
              </a:rPr>
              <a:t>c</a:t>
            </a:r>
            <a:r>
              <a:rPr lang="en-US" sz="2000" b="1" baseline="30000" dirty="0">
                <a:ea typeface="+mn-ea"/>
              </a:rPr>
              <a:t>2</a:t>
            </a:r>
            <a:r>
              <a:rPr lang="en-US" sz="2000" b="1" dirty="0">
                <a:ea typeface="+mn-ea"/>
                <a:sym typeface="Symbol"/>
              </a:rPr>
              <a:t></a:t>
            </a:r>
            <a:r>
              <a:rPr lang="en-US" sz="2000" b="1" baseline="-25000" dirty="0">
                <a:ea typeface="+mn-ea"/>
                <a:sym typeface="Symbol"/>
              </a:rPr>
              <a:t>u</a:t>
            </a:r>
            <a:r>
              <a:rPr lang="en-US" sz="2000" b="1" baseline="30000" dirty="0">
                <a:ea typeface="+mn-ea"/>
                <a:sym typeface="Symbol"/>
              </a:rPr>
              <a:t>2 </a:t>
            </a:r>
            <a:r>
              <a:rPr lang="en-US" sz="2000" b="1" dirty="0">
                <a:ea typeface="+mn-ea"/>
                <a:sym typeface="Symbol"/>
              </a:rPr>
              <a:t>  </a:t>
            </a:r>
            <a:r>
              <a:rPr lang="en-US" sz="2000" b="1" dirty="0">
                <a:ea typeface="+mn-ea"/>
              </a:rPr>
              <a:t>aT</a:t>
            </a:r>
            <a:r>
              <a:rPr lang="en-US" sz="2000" b="1" baseline="-25000" dirty="0">
                <a:ea typeface="+mn-ea"/>
              </a:rPr>
              <a:t>d</a:t>
            </a:r>
            <a:r>
              <a:rPr lang="en-US" sz="2000" b="1" baseline="30000" dirty="0">
                <a:ea typeface="+mn-ea"/>
              </a:rPr>
              <a:t>4</a:t>
            </a:r>
          </a:p>
        </p:txBody>
      </p:sp>
      <p:sp>
        <p:nvSpPr>
          <p:cNvPr id="9222" name="TextBox 5"/>
          <p:cNvSpPr txBox="1">
            <a:spLocks noChangeArrowheads="1"/>
          </p:cNvSpPr>
          <p:nvPr/>
        </p:nvSpPr>
        <p:spPr bwMode="auto">
          <a:xfrm rot="16200000">
            <a:off x="1926978" y="2199521"/>
            <a:ext cx="463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ja-JP" sz="3600" dirty="0">
                <a:sym typeface="Symbol" pitchFamily="18" charset="2"/>
              </a:rPr>
              <a:t></a:t>
            </a:r>
            <a:endParaRPr lang="en-US" altLang="ja-JP" sz="36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182693" y="764704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Weaver 1976</a:t>
            </a:r>
            <a:endParaRPr kumimoji="1" lang="ja-JP" altLang="en-US" sz="16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315330" y="4739548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Relevant Astrophysical Phenomena</a:t>
            </a:r>
            <a:endParaRPr kumimoji="1" lang="ja-JP" altLang="en-US" u="sng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603362" y="5087835"/>
            <a:ext cx="6929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Shock breakout (</a:t>
            </a:r>
            <a:r>
              <a:rPr kumimoji="1" lang="en-US" altLang="ja-JP" dirty="0" err="1"/>
              <a:t>e.g</a:t>
            </a:r>
            <a:r>
              <a:rPr kumimoji="1" lang="en-US" altLang="ja-JP" dirty="0"/>
              <a:t>, SN, LLGRB, BNS merger)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605641" y="5389118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Shocks in Accretion flows (e.g., AGN, </a:t>
            </a:r>
            <a:r>
              <a:rPr kumimoji="1" lang="en-US" altLang="ja-JP" dirty="0" err="1"/>
              <a:t>μQSO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605641" y="5746007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Shocks in Jet (GRB)</a:t>
            </a:r>
            <a:endParaRPr kumimoji="1" lang="ja-JP" altLang="en-US" dirty="0"/>
          </a:p>
        </p:txBody>
      </p:sp>
      <p:sp>
        <p:nvSpPr>
          <p:cNvPr id="12" name="TextBox 3"/>
          <p:cNvSpPr txBox="1"/>
          <p:nvPr/>
        </p:nvSpPr>
        <p:spPr>
          <a:xfrm>
            <a:off x="467544" y="3016782"/>
            <a:ext cx="590257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2800" u="sng" dirty="0">
                <a:solidFill>
                  <a:srgbClr val="0000FF"/>
                </a:solidFill>
                <a:ea typeface="+mn-ea"/>
              </a:rPr>
              <a:t>(II) Photon trapping at shock region</a:t>
            </a:r>
            <a:r>
              <a:rPr lang="en-US" sz="2800" dirty="0">
                <a:solidFill>
                  <a:srgbClr val="0000FF"/>
                </a:solidFill>
                <a:ea typeface="+mn-ea"/>
              </a:rPr>
              <a:t> </a:t>
            </a:r>
            <a:endParaRPr lang="en-US" sz="2400" b="1" baseline="30000" dirty="0">
              <a:ea typeface="+mn-ea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187624" y="3570859"/>
            <a:ext cx="6736296" cy="450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fr-FR" altLang="ja-JP" sz="2000" dirty="0">
                <a:solidFill>
                  <a:srgbClr val="0000FF"/>
                </a:solidFill>
              </a:rPr>
              <a:t>D</a:t>
            </a:r>
            <a:r>
              <a:rPr lang="en-US" altLang="ja-JP" sz="2000" dirty="0" err="1">
                <a:solidFill>
                  <a:srgbClr val="0000FF"/>
                </a:solidFill>
              </a:rPr>
              <a:t>iffusion</a:t>
            </a:r>
            <a:r>
              <a:rPr lang="en-US" altLang="ja-JP" sz="2000" dirty="0">
                <a:solidFill>
                  <a:srgbClr val="0000FF"/>
                </a:solidFill>
              </a:rPr>
              <a:t> time </a:t>
            </a:r>
            <a:r>
              <a:rPr lang="en-US" altLang="ja-JP" sz="2000" dirty="0" err="1">
                <a:solidFill>
                  <a:srgbClr val="0000FF"/>
                </a:solidFill>
              </a:rPr>
              <a:t>t</a:t>
            </a:r>
            <a:r>
              <a:rPr lang="en-US" altLang="ja-JP" sz="2000" baseline="-25000" dirty="0" err="1">
                <a:solidFill>
                  <a:srgbClr val="0000FF"/>
                </a:solidFill>
              </a:rPr>
              <a:t>D</a:t>
            </a:r>
            <a:r>
              <a:rPr lang="en-US" altLang="ja-JP" sz="2000" dirty="0">
                <a:solidFill>
                  <a:srgbClr val="0000FF"/>
                </a:solidFill>
              </a:rPr>
              <a:t> ≈ shock crossing time </a:t>
            </a:r>
            <a:r>
              <a:rPr lang="en-US" altLang="ja-JP" sz="2000" dirty="0" err="1">
                <a:solidFill>
                  <a:srgbClr val="0000FF"/>
                </a:solidFill>
              </a:rPr>
              <a:t>t</a:t>
            </a:r>
            <a:r>
              <a:rPr lang="en-US" altLang="ja-JP" sz="2000" baseline="-25000" dirty="0" err="1">
                <a:solidFill>
                  <a:srgbClr val="0000FF"/>
                </a:solidFill>
              </a:rPr>
              <a:t>sh</a:t>
            </a:r>
            <a:endParaRPr lang="en-US" altLang="ja-JP" sz="2000" dirty="0">
              <a:solidFill>
                <a:srgbClr val="0000FF"/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2654273" y="4021110"/>
            <a:ext cx="2565799" cy="59522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l" rtl="0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ja-JP" sz="2800" b="1" dirty="0">
                <a:latin typeface="Symbol" panose="05050102010706020507" pitchFamily="18" charset="2"/>
                <a:sym typeface="Symbol" pitchFamily="18" charset="2"/>
              </a:rPr>
              <a:t>t</a:t>
            </a:r>
            <a:r>
              <a:rPr lang="en-US" altLang="ja-JP" sz="2800" b="1" dirty="0">
                <a:sym typeface="Symbol" pitchFamily="18" charset="2"/>
              </a:rPr>
              <a:t> &gt;&gt; </a:t>
            </a:r>
            <a:r>
              <a:rPr lang="en-US" altLang="ja-JP" sz="2800" b="1" dirty="0" err="1">
                <a:latin typeface="Symbol" panose="05050102010706020507" pitchFamily="18" charset="2"/>
                <a:sym typeface="Symbol" pitchFamily="18" charset="2"/>
              </a:rPr>
              <a:t>t</a:t>
            </a:r>
            <a:r>
              <a:rPr lang="en-US" altLang="ja-JP" sz="2800" b="1" baseline="-25000" dirty="0" err="1">
                <a:cs typeface="Times New Roman" panose="02020603050405020304" pitchFamily="18" charset="0"/>
                <a:sym typeface="Symbol" pitchFamily="18" charset="2"/>
              </a:rPr>
              <a:t>dec</a:t>
            </a:r>
            <a:r>
              <a:rPr lang="en-US" altLang="ja-JP" sz="2800" b="1" dirty="0">
                <a:latin typeface="Symbol" panose="05050102010706020507" pitchFamily="18" charset="2"/>
                <a:sym typeface="Symbol" pitchFamily="18" charset="2"/>
              </a:rPr>
              <a:t> ~ </a:t>
            </a:r>
            <a:r>
              <a:rPr lang="en-US" altLang="ja-JP" sz="2800" b="1" dirty="0">
                <a:sym typeface="Symbol" pitchFamily="18" charset="2"/>
              </a:rPr>
              <a:t>1/ </a:t>
            </a:r>
            <a:r>
              <a:rPr lang="he-IL" altLang="ja-JP" sz="2800" b="1" dirty="0">
                <a:sym typeface="Symbol" pitchFamily="18" charset="2"/>
              </a:rPr>
              <a:t></a:t>
            </a:r>
            <a:r>
              <a:rPr lang="en-US" altLang="ja-JP" sz="2800" b="1" baseline="-25000" dirty="0">
                <a:sym typeface="Symbol" pitchFamily="18" charset="2"/>
              </a:rPr>
              <a:t>u</a:t>
            </a:r>
            <a:endParaRPr lang="en-US" altLang="ja-JP" sz="2800" b="1" dirty="0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 rot="16200000">
            <a:off x="1953270" y="3977788"/>
            <a:ext cx="463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ja-JP" sz="3600" dirty="0">
                <a:sym typeface="Symbol" pitchFamily="18" charset="2"/>
              </a:rPr>
              <a:t></a:t>
            </a:r>
            <a:endParaRPr lang="en-US" altLang="ja-JP" sz="3600" dirty="0"/>
          </a:p>
        </p:txBody>
      </p:sp>
    </p:spTree>
    <p:extLst>
      <p:ext uri="{BB962C8B-B14F-4D97-AF65-F5344CB8AC3E}">
        <p14:creationId xmlns:p14="http://schemas.microsoft.com/office/powerpoint/2010/main" val="39201962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BD96450-8E69-9F43-9997-1C4AC0954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377" y="188640"/>
            <a:ext cx="691276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3000" dirty="0">
                <a:solidFill>
                  <a:schemeClr val="tx2"/>
                </a:solidFill>
              </a:rPr>
              <a:t>Photon Starved regime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2E9852C-0164-2647-96B0-816647DDE296}"/>
              </a:ext>
            </a:extLst>
          </p:cNvPr>
          <p:cNvSpPr txBox="1"/>
          <p:nvPr/>
        </p:nvSpPr>
        <p:spPr>
          <a:xfrm>
            <a:off x="827584" y="742638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Budnik et al. 2010 </a:t>
            </a:r>
            <a:endParaRPr kumimoji="1" lang="ja-JP" altLang="en-US" sz="2000"/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4C0D3EFB-4087-314B-9B33-836187654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40768"/>
            <a:ext cx="54197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01FE167F-A495-6245-94E9-F13F60C5D948}"/>
              </a:ext>
            </a:extLst>
          </p:cNvPr>
          <p:cNvSpPr txBox="1">
            <a:spLocks/>
          </p:cNvSpPr>
          <p:nvPr/>
        </p:nvSpPr>
        <p:spPr>
          <a:xfrm>
            <a:off x="2483768" y="1118069"/>
            <a:ext cx="4176464" cy="8731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ＭＳ Ｐゴシック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ＭＳ Ｐゴシック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ＭＳ Ｐゴシック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ＭＳ Ｐゴシック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ＭＳ Ｐゴシック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ＭＳ Ｐゴシック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ＭＳ Ｐゴシック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ＭＳ Ｐゴシック" pitchFamily="50" charset="-128"/>
              </a:defRPr>
            </a:lvl9pPr>
          </a:lstStyle>
          <a:p>
            <a:r>
              <a:rPr lang="fr-FR" altLang="ja-JP" sz="2400" kern="0" dirty="0">
                <a:solidFill>
                  <a:srgbClr val="0000FF"/>
                </a:solidFill>
                <a:latin typeface="Times New Roman" pitchFamily="18" charset="0"/>
                <a:ea typeface="ＭＳ Ｐゴシック" charset="-128"/>
              </a:rPr>
              <a:t>S</a:t>
            </a:r>
            <a:r>
              <a:rPr lang="en-US" altLang="ja-JP" sz="2400" kern="0" dirty="0" err="1">
                <a:solidFill>
                  <a:srgbClr val="0000FF"/>
                </a:solidFill>
                <a:latin typeface="Times New Roman" pitchFamily="18" charset="0"/>
                <a:ea typeface="ＭＳ Ｐゴシック" charset="-128"/>
              </a:rPr>
              <a:t>pectrum</a:t>
            </a:r>
            <a:r>
              <a:rPr lang="en-US" altLang="ja-JP" sz="2400" kern="0" dirty="0">
                <a:solidFill>
                  <a:srgbClr val="0000FF"/>
                </a:solidFill>
                <a:latin typeface="Times New Roman" pitchFamily="18" charset="0"/>
                <a:ea typeface="ＭＳ Ｐゴシック" charset="-128"/>
              </a:rPr>
              <a:t> inside the shock</a:t>
            </a:r>
          </a:p>
        </p:txBody>
      </p:sp>
      <p:sp>
        <p:nvSpPr>
          <p:cNvPr id="26" name="TextBox 3">
            <a:extLst>
              <a:ext uri="{FF2B5EF4-FFF2-40B4-BE49-F238E27FC236}">
                <a16:creationId xmlns:a16="http://schemas.microsoft.com/office/drawing/2014/main" id="{3001C12D-33E3-154A-92E7-86FE8542E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11" y="5449433"/>
            <a:ext cx="90302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l" rtl="0">
              <a:spcBef>
                <a:spcPct val="0"/>
              </a:spcBef>
              <a:buNone/>
            </a:pPr>
            <a:r>
              <a:rPr lang="en-US" altLang="ja-JP" sz="2400" dirty="0"/>
              <a:t>Temperature in immediate downstream is regulated by pair production</a:t>
            </a: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AA751764-7C86-3140-9BAE-4C1E65BB0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445" y="5110780"/>
            <a:ext cx="333022" cy="33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8906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テキスト ボックス 2"/>
          <p:cNvSpPr txBox="1">
            <a:spLocks noChangeArrowheads="1"/>
          </p:cNvSpPr>
          <p:nvPr/>
        </p:nvSpPr>
        <p:spPr bwMode="auto">
          <a:xfrm>
            <a:off x="2627313" y="260350"/>
            <a:ext cx="38163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ja-JP" sz="3200" b="1" dirty="0">
              <a:solidFill>
                <a:schemeClr val="tx2"/>
              </a:solidFill>
            </a:endParaRPr>
          </a:p>
        </p:txBody>
      </p:sp>
      <p:sp>
        <p:nvSpPr>
          <p:cNvPr id="18437" name="Text Box 10"/>
          <p:cNvSpPr txBox="1">
            <a:spLocks noChangeArrowheads="1"/>
          </p:cNvSpPr>
          <p:nvPr/>
        </p:nvSpPr>
        <p:spPr bwMode="auto">
          <a:xfrm>
            <a:off x="1186631" y="1494664"/>
            <a:ext cx="431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3600" dirty="0">
                <a:latin typeface="ＭＳ Ｐゴシック" pitchFamily="50" charset="-128"/>
              </a:rPr>
              <a:t>- </a:t>
            </a:r>
          </a:p>
        </p:txBody>
      </p:sp>
      <p:sp>
        <p:nvSpPr>
          <p:cNvPr id="18445" name="Text Box 7"/>
          <p:cNvSpPr txBox="1">
            <a:spLocks noChangeArrowheads="1"/>
          </p:cNvSpPr>
          <p:nvPr/>
        </p:nvSpPr>
        <p:spPr bwMode="auto">
          <a:xfrm>
            <a:off x="1545293" y="1578692"/>
            <a:ext cx="704619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ja-JP" sz="2000" dirty="0"/>
              <a:t>As in the previous studies we find the deceleration length to be </a:t>
            </a:r>
            <a:r>
              <a:rPr lang="en-US" altLang="ja-JP" sz="2000" dirty="0" err="1"/>
              <a:t>Δ</a:t>
            </a:r>
            <a:r>
              <a:rPr lang="en-US" altLang="ja-JP" sz="2400" dirty="0" err="1">
                <a:latin typeface="Symbol" panose="05050102010706020507" pitchFamily="18" charset="2"/>
              </a:rPr>
              <a:t>t</a:t>
            </a:r>
            <a:r>
              <a:rPr lang="en-US" altLang="ja-JP" sz="2000" dirty="0"/>
              <a:t> ~ 1</a:t>
            </a:r>
          </a:p>
        </p:txBody>
      </p:sp>
      <p:sp>
        <p:nvSpPr>
          <p:cNvPr id="17" name="テキスト ボックス 2"/>
          <p:cNvSpPr txBox="1">
            <a:spLocks noChangeArrowheads="1"/>
          </p:cNvSpPr>
          <p:nvPr/>
        </p:nvSpPr>
        <p:spPr bwMode="auto">
          <a:xfrm>
            <a:off x="2779713" y="332656"/>
            <a:ext cx="38163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3200" b="1" dirty="0">
                <a:solidFill>
                  <a:schemeClr val="tx2"/>
                </a:solidFill>
              </a:rPr>
              <a:t>Summary</a:t>
            </a:r>
            <a:endParaRPr lang="ja-JP" altLang="en-US" sz="3200" b="1" dirty="0">
              <a:solidFill>
                <a:schemeClr val="tx2"/>
              </a:solidFill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827583" y="1160227"/>
            <a:ext cx="776390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2200" dirty="0"/>
              <a:t>RRMS in Photon rich regime is computed</a:t>
            </a:r>
            <a:endParaRPr lang="ja-JP" altLang="en-US" sz="2200" dirty="0"/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943310" y="4359899"/>
            <a:ext cx="31246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2400" u="sng" dirty="0">
                <a:solidFill>
                  <a:srgbClr val="FF0000"/>
                </a:solidFill>
              </a:rPr>
              <a:t>Future work</a:t>
            </a:r>
            <a:endParaRPr lang="ja-JP" altLang="en-US" sz="2400" u="sng" dirty="0">
              <a:solidFill>
                <a:srgbClr val="FF0000"/>
              </a:solidFill>
            </a:endParaRP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1101659" y="5272641"/>
            <a:ext cx="74898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dirty="0"/>
              <a:t>・</a:t>
            </a:r>
            <a:r>
              <a:rPr lang="en-US" altLang="ja-JP" dirty="0"/>
              <a:t>Implementation of photon production and absorption </a:t>
            </a:r>
            <a:endParaRPr lang="ja-JP" altLang="en-US" dirty="0"/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1198203" y="2233482"/>
            <a:ext cx="431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3600" dirty="0">
                <a:latin typeface="ＭＳ Ｐゴシック" pitchFamily="50" charset="-128"/>
              </a:rPr>
              <a:t>- 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1545292" y="2354102"/>
            <a:ext cx="704619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ja-JP" sz="2000" dirty="0"/>
              <a:t>Strong anisotropy develops near the shock and give rise to highly non-thermal spectrum and copious pair production</a:t>
            </a:r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1186234" y="2942935"/>
            <a:ext cx="431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3600" dirty="0">
                <a:latin typeface="ＭＳ Ｐゴシック" pitchFamily="50" charset="-128"/>
              </a:rPr>
              <a:t>- </a:t>
            </a: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1635526" y="3117448"/>
            <a:ext cx="7143133" cy="81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ja-JP" sz="2000" dirty="0"/>
              <a:t>Necessity of </a:t>
            </a:r>
            <a:r>
              <a:rPr lang="en-US" altLang="ja-JP" sz="2000" dirty="0" err="1"/>
              <a:t>subshock</a:t>
            </a:r>
            <a:r>
              <a:rPr lang="en-US" altLang="ja-JP" sz="2000" dirty="0"/>
              <a:t> for </a:t>
            </a:r>
            <a:r>
              <a:rPr lang="en-US" altLang="ja-JP" sz="1800" dirty="0"/>
              <a:t> </a:t>
            </a:r>
            <a:r>
              <a:rPr lang="en-US" altLang="ja-JP" sz="1800" b="1" dirty="0"/>
              <a:t>3n</a:t>
            </a:r>
            <a:r>
              <a:rPr lang="en-US" altLang="ja-JP" sz="1800" b="1" baseline="-25000" dirty="0"/>
              <a:t>ph</a:t>
            </a:r>
            <a:r>
              <a:rPr lang="en-US" altLang="ja-JP" sz="1800" b="1" dirty="0"/>
              <a:t> k</a:t>
            </a:r>
            <a:r>
              <a:rPr lang="en-US" altLang="ja-JP" sz="1800" b="1" baseline="-25000" dirty="0"/>
              <a:t>B</a:t>
            </a:r>
            <a:r>
              <a:rPr lang="en-US" altLang="ja-JP" sz="1800" b="1" dirty="0"/>
              <a:t> T / n </a:t>
            </a:r>
            <a:r>
              <a:rPr lang="en-US" altLang="ja-JP" sz="1800" b="1" dirty="0" err="1"/>
              <a:t>m</a:t>
            </a:r>
            <a:r>
              <a:rPr lang="en-US" altLang="ja-JP" sz="1800" b="1" baseline="-25000" dirty="0" err="1"/>
              <a:t>p</a:t>
            </a:r>
            <a:r>
              <a:rPr lang="en-US" altLang="ja-JP" sz="1800" b="1" dirty="0"/>
              <a:t> c</a:t>
            </a:r>
            <a:r>
              <a:rPr lang="en-US" altLang="ja-JP" sz="1800" b="1" baseline="30000" dirty="0"/>
              <a:t>2</a:t>
            </a:r>
            <a:r>
              <a:rPr lang="en-US" altLang="ja-JP" sz="1800" b="1" dirty="0"/>
              <a:t> &lt;&lt; 1</a:t>
            </a:r>
            <a:r>
              <a:rPr lang="en-US" altLang="ja-JP" sz="1800" b="1" dirty="0">
                <a:solidFill>
                  <a:srgbClr val="FF0000"/>
                </a:solidFill>
              </a:rPr>
              <a:t> 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ja-JP" sz="1800" b="1" dirty="0">
                <a:solidFill>
                  <a:srgbClr val="FF0000"/>
                </a:solidFill>
              </a:rPr>
              <a:t>                                                </a:t>
            </a:r>
            <a:r>
              <a:rPr lang="en-US" altLang="ja-JP" sz="1800" b="1" dirty="0" err="1"/>
              <a:t>n</a:t>
            </a:r>
            <a:r>
              <a:rPr lang="en-US" altLang="ja-JP" sz="1800" b="1" baseline="-25000" dirty="0" err="1"/>
              <a:t>ph</a:t>
            </a:r>
            <a:r>
              <a:rPr lang="en-US" altLang="ja-JP" sz="1800" b="1" baseline="-25000" dirty="0"/>
              <a:t> </a:t>
            </a:r>
            <a:r>
              <a:rPr lang="en-US" altLang="ja-JP" sz="1800" b="1" dirty="0"/>
              <a:t>/ n</a:t>
            </a:r>
            <a:r>
              <a:rPr lang="en-US" altLang="ja-JP" sz="1800" b="1" baseline="-25000" dirty="0"/>
              <a:t>p </a:t>
            </a:r>
            <a:r>
              <a:rPr lang="en-US" altLang="ja-JP" sz="1800" b="1" dirty="0"/>
              <a:t>&lt; </a:t>
            </a:r>
            <a:r>
              <a:rPr lang="en-US" altLang="ja-JP" sz="1800" b="1" dirty="0" err="1"/>
              <a:t>m</a:t>
            </a:r>
            <a:r>
              <a:rPr lang="en-US" altLang="ja-JP" sz="1800" b="1" baseline="-25000" dirty="0" err="1"/>
              <a:t>p</a:t>
            </a:r>
            <a:r>
              <a:rPr lang="en-US" altLang="ja-JP" sz="1800" b="1" baseline="-25000" dirty="0"/>
              <a:t> </a:t>
            </a:r>
            <a:r>
              <a:rPr lang="en-US" altLang="ja-JP" sz="1800" b="1" dirty="0"/>
              <a:t>/ m</a:t>
            </a:r>
            <a:r>
              <a:rPr lang="en-US" altLang="ja-JP" sz="1800" b="1" baseline="-25000" dirty="0"/>
              <a:t>e </a:t>
            </a:r>
            <a:r>
              <a:rPr lang="en-US" altLang="ja-JP" sz="1800" dirty="0"/>
              <a:t> </a:t>
            </a: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1104658" y="4829090"/>
            <a:ext cx="74898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/>
              <a:t>・</a:t>
            </a:r>
            <a:r>
              <a:rPr lang="en-US" altLang="ja-JP" dirty="0"/>
              <a:t>Implementation of escape</a:t>
            </a:r>
            <a:endParaRPr lang="ja-JP" altLang="en-US" dirty="0"/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1114623" y="5693186"/>
            <a:ext cx="74898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dirty="0"/>
              <a:t>・</a:t>
            </a:r>
            <a:r>
              <a:rPr lang="en-US" altLang="ja-JP" dirty="0"/>
              <a:t>Implementation of magnetic fields </a:t>
            </a:r>
            <a:endParaRPr lang="ja-JP" altLang="en-US" dirty="0"/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198203" y="3789040"/>
            <a:ext cx="431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3600" dirty="0">
                <a:latin typeface="ＭＳ Ｐゴシック" pitchFamily="50" charset="-128"/>
              </a:rPr>
              <a:t>- 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1545292" y="3909660"/>
            <a:ext cx="714313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ja-JP" sz="2000" dirty="0"/>
              <a:t>Possible origin of Band spectrum </a:t>
            </a:r>
          </a:p>
        </p:txBody>
      </p:sp>
    </p:spTree>
    <p:extLst>
      <p:ext uri="{BB962C8B-B14F-4D97-AF65-F5344CB8AC3E}">
        <p14:creationId xmlns:p14="http://schemas.microsoft.com/office/powerpoint/2010/main" val="3970197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913" y="301625"/>
            <a:ext cx="7772400" cy="911225"/>
          </a:xfrm>
        </p:spPr>
        <p:txBody>
          <a:bodyPr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</a:rPr>
              <a:t>Non-relativistic .vs. Relativistic</a:t>
            </a:r>
            <a:endParaRPr lang="en-US" sz="36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243" name="TextBox 5"/>
          <p:cNvSpPr txBox="1">
            <a:spLocks noChangeArrowheads="1"/>
          </p:cNvSpPr>
          <p:nvPr/>
        </p:nvSpPr>
        <p:spPr bwMode="auto">
          <a:xfrm>
            <a:off x="606425" y="1169988"/>
            <a:ext cx="8250238" cy="17235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ja-JP" sz="2000" dirty="0">
                <a:solidFill>
                  <a:srgbClr val="FFC000"/>
                </a:solidFill>
              </a:rPr>
              <a:t>			</a:t>
            </a:r>
            <a:r>
              <a:rPr lang="en-US" altLang="ja-JP" sz="2800" dirty="0">
                <a:solidFill>
                  <a:srgbClr val="0000FF"/>
                </a:solidFill>
              </a:rPr>
              <a:t>Non-relativistic RMS</a:t>
            </a:r>
          </a:p>
          <a:p>
            <a:pPr algn="l" rtl="0">
              <a:spcBef>
                <a:spcPct val="0"/>
              </a:spcBef>
            </a:pPr>
            <a:r>
              <a:rPr lang="en-US" altLang="ja-JP" sz="2000" dirty="0">
                <a:solidFill>
                  <a:srgbClr val="0000FF"/>
                </a:solidFill>
              </a:rPr>
              <a:t> </a:t>
            </a:r>
            <a:r>
              <a:rPr lang="en-US" altLang="ja-JP" sz="2400" dirty="0">
                <a:solidFill>
                  <a:srgbClr val="0000FF"/>
                </a:solidFill>
              </a:rPr>
              <a:t>small energy gain: </a:t>
            </a:r>
            <a:r>
              <a:rPr lang="en-US" altLang="ja-JP" sz="2400" dirty="0">
                <a:solidFill>
                  <a:srgbClr val="0000FF"/>
                </a:solidFill>
                <a:latin typeface="Symbol" pitchFamily="18" charset="2"/>
              </a:rPr>
              <a:t>De/e&lt;&lt;1</a:t>
            </a:r>
            <a:endParaRPr lang="en-US" altLang="ja-JP" sz="2400" dirty="0">
              <a:solidFill>
                <a:srgbClr val="0000FF"/>
              </a:solidFill>
            </a:endParaRPr>
          </a:p>
          <a:p>
            <a:pPr algn="l" rtl="0">
              <a:spcBef>
                <a:spcPct val="0"/>
              </a:spcBef>
              <a:spcAft>
                <a:spcPts val="1200"/>
              </a:spcAft>
            </a:pPr>
            <a:r>
              <a:rPr lang="en-US" altLang="ja-JP" sz="2400" dirty="0">
                <a:solidFill>
                  <a:srgbClr val="0000FF"/>
                </a:solidFill>
              </a:rPr>
              <a:t> </a:t>
            </a:r>
            <a:r>
              <a:rPr lang="en-US" altLang="ja-JP" sz="2400" b="1" dirty="0">
                <a:solidFill>
                  <a:srgbClr val="FF0000"/>
                </a:solidFill>
              </a:rPr>
              <a:t>diffusion approximation holds</a:t>
            </a:r>
            <a:r>
              <a:rPr lang="en-US" altLang="ja-JP" sz="2400" dirty="0">
                <a:solidFill>
                  <a:srgbClr val="FF0000"/>
                </a:solidFill>
              </a:rPr>
              <a:t>. </a:t>
            </a:r>
            <a:r>
              <a:rPr lang="en-US" altLang="ja-JP" sz="2400" dirty="0">
                <a:solidFill>
                  <a:srgbClr val="0000FF"/>
                </a:solidFill>
              </a:rPr>
              <a:t> 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ja-JP" sz="2000" dirty="0" err="1">
                <a:solidFill>
                  <a:srgbClr val="FFC000"/>
                </a:solidFill>
              </a:rPr>
              <a:t>Zeldovich</a:t>
            </a:r>
            <a:r>
              <a:rPr lang="en-US" altLang="ja-JP" sz="2000" dirty="0">
                <a:solidFill>
                  <a:srgbClr val="FFC000"/>
                </a:solidFill>
              </a:rPr>
              <a:t> &amp; Raiser 1967; Weaver 1976; Blandford &amp; Payne 1981; </a:t>
            </a:r>
          </a:p>
        </p:txBody>
      </p:sp>
      <p:sp>
        <p:nvSpPr>
          <p:cNvPr id="10244" name="TextBox 6"/>
          <p:cNvSpPr txBox="1">
            <a:spLocks noChangeArrowheads="1"/>
          </p:cNvSpPr>
          <p:nvPr/>
        </p:nvSpPr>
        <p:spPr bwMode="auto">
          <a:xfrm>
            <a:off x="566738" y="3333750"/>
            <a:ext cx="8304212" cy="26161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l" rtl="0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ja-JP" sz="2000" dirty="0">
                <a:solidFill>
                  <a:srgbClr val="C2FFF0"/>
                </a:solidFill>
              </a:rPr>
              <a:t>			</a:t>
            </a:r>
            <a:r>
              <a:rPr lang="en-US" altLang="ja-JP" sz="2800" dirty="0">
                <a:solidFill>
                  <a:srgbClr val="0000FF"/>
                </a:solidFill>
              </a:rPr>
              <a:t>Relativistic  RMS (RRMS)</a:t>
            </a:r>
          </a:p>
          <a:p>
            <a:pPr algn="l" rtl="0">
              <a:spcBef>
                <a:spcPct val="0"/>
              </a:spcBef>
            </a:pPr>
            <a:r>
              <a:rPr lang="en-US" altLang="ja-JP" sz="2400" dirty="0">
                <a:solidFill>
                  <a:srgbClr val="0000FF"/>
                </a:solidFill>
              </a:rPr>
              <a:t> </a:t>
            </a:r>
            <a:r>
              <a:rPr lang="en-US" altLang="ja-JP" sz="2400" b="1" dirty="0">
                <a:solidFill>
                  <a:srgbClr val="FF0000"/>
                </a:solidFill>
              </a:rPr>
              <a:t>photon distribution is anisotropic</a:t>
            </a:r>
          </a:p>
          <a:p>
            <a:pPr algn="l" rtl="0">
              <a:spcBef>
                <a:spcPct val="0"/>
              </a:spcBef>
            </a:pPr>
            <a:r>
              <a:rPr lang="en-US" altLang="ja-JP" sz="2400" dirty="0">
                <a:solidFill>
                  <a:srgbClr val="0000FF"/>
                </a:solidFill>
              </a:rPr>
              <a:t> energy gain large: </a:t>
            </a:r>
            <a:r>
              <a:rPr lang="en-US" altLang="ja-JP" sz="2400" dirty="0">
                <a:solidFill>
                  <a:srgbClr val="0000FF"/>
                </a:solidFill>
                <a:latin typeface="Symbol" pitchFamily="18" charset="2"/>
              </a:rPr>
              <a:t>De/e &gt;1</a:t>
            </a:r>
          </a:p>
          <a:p>
            <a:pPr algn="l" rtl="0">
              <a:spcBef>
                <a:spcPct val="0"/>
              </a:spcBef>
              <a:buNone/>
            </a:pPr>
            <a:r>
              <a:rPr lang="en-US" altLang="ja-JP" sz="2400" dirty="0">
                <a:solidFill>
                  <a:srgbClr val="0000FF"/>
                </a:solidFill>
                <a:latin typeface="Symbol" pitchFamily="18" charset="2"/>
              </a:rPr>
              <a:t>      </a:t>
            </a:r>
            <a:r>
              <a:rPr lang="en-US" altLang="ja-JP" sz="2400" dirty="0">
                <a:solidFill>
                  <a:srgbClr val="0000FF"/>
                </a:solidFill>
              </a:rPr>
              <a:t>optical depth depends on angle: </a:t>
            </a:r>
            <a:r>
              <a:rPr lang="en-US" altLang="ja-JP" sz="2400" dirty="0">
                <a:solidFill>
                  <a:srgbClr val="0000FF"/>
                </a:solidFill>
                <a:latin typeface="Symbol" pitchFamily="18" charset="2"/>
              </a:rPr>
              <a:t>t a (1-b </a:t>
            </a:r>
            <a:r>
              <a:rPr lang="en-US" altLang="ja-JP" sz="2400" dirty="0" err="1">
                <a:solidFill>
                  <a:srgbClr val="0000FF"/>
                </a:solidFill>
              </a:rPr>
              <a:t>cos</a:t>
            </a:r>
            <a:r>
              <a:rPr lang="en-US" altLang="ja-JP" sz="2400" dirty="0" err="1">
                <a:solidFill>
                  <a:srgbClr val="0000FF"/>
                </a:solidFill>
                <a:latin typeface="Symbol" pitchFamily="18" charset="2"/>
              </a:rPr>
              <a:t>q</a:t>
            </a:r>
            <a:r>
              <a:rPr lang="en-US" altLang="ja-JP" sz="2400" dirty="0">
                <a:solidFill>
                  <a:srgbClr val="0000FF"/>
                </a:solidFill>
                <a:latin typeface="Symbol" pitchFamily="18" charset="2"/>
              </a:rPr>
              <a:t>)</a:t>
            </a:r>
            <a:endParaRPr lang="en-US" altLang="ja-JP" sz="2400" dirty="0">
              <a:solidFill>
                <a:srgbClr val="0000FF"/>
              </a:solidFill>
            </a:endParaRPr>
          </a:p>
          <a:p>
            <a:pPr algn="l" rtl="0">
              <a:spcBef>
                <a:spcPct val="0"/>
              </a:spcBef>
              <a:spcAft>
                <a:spcPts val="1200"/>
              </a:spcAft>
            </a:pPr>
            <a:r>
              <a:rPr lang="en-US" altLang="ja-JP" sz="2400" dirty="0">
                <a:solidFill>
                  <a:srgbClr val="0000FF"/>
                </a:solidFill>
              </a:rPr>
              <a:t> copious pair production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ja-JP" sz="2000" dirty="0">
                <a:solidFill>
                  <a:srgbClr val="FFC000"/>
                </a:solidFill>
              </a:rPr>
              <a:t>Levinson &amp; Bromberg 08; Katz et al. 10; </a:t>
            </a:r>
            <a:r>
              <a:rPr lang="en-US" altLang="ja-JP" sz="2000" dirty="0" err="1">
                <a:solidFill>
                  <a:srgbClr val="FFC000"/>
                </a:solidFill>
              </a:rPr>
              <a:t>Budnik</a:t>
            </a:r>
            <a:r>
              <a:rPr lang="en-US" altLang="ja-JP" sz="2000" dirty="0">
                <a:solidFill>
                  <a:srgbClr val="FFC000"/>
                </a:solidFill>
              </a:rPr>
              <a:t> et al. 10; </a:t>
            </a:r>
            <a:r>
              <a:rPr lang="en-US" altLang="ja-JP" sz="2000" dirty="0" err="1">
                <a:solidFill>
                  <a:srgbClr val="FFC000"/>
                </a:solidFill>
              </a:rPr>
              <a:t>Beloborodov</a:t>
            </a:r>
            <a:r>
              <a:rPr lang="en-US" altLang="ja-JP" sz="2000" dirty="0">
                <a:solidFill>
                  <a:srgbClr val="FFC000"/>
                </a:solidFill>
              </a:rPr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206267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2"/>
          <p:cNvSpPr txBox="1">
            <a:spLocks noChangeArrowheads="1"/>
          </p:cNvSpPr>
          <p:nvPr/>
        </p:nvSpPr>
        <p:spPr bwMode="auto">
          <a:xfrm>
            <a:off x="713701" y="2737083"/>
            <a:ext cx="29511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u="sng" dirty="0" err="1">
                <a:solidFill>
                  <a:srgbClr val="0000FF"/>
                </a:solidFill>
              </a:rPr>
              <a:t>Lundman</a:t>
            </a:r>
            <a:r>
              <a:rPr lang="en-US" altLang="ja-JP" sz="1800" u="sng" dirty="0">
                <a:solidFill>
                  <a:srgbClr val="0000FF"/>
                </a:solidFill>
              </a:rPr>
              <a:t> et al. (2018)</a:t>
            </a:r>
            <a:endParaRPr lang="ja-JP" altLang="en-US" sz="1800" u="sng" dirty="0">
              <a:solidFill>
                <a:srgbClr val="0000FF"/>
              </a:solidFill>
            </a:endParaRPr>
          </a:p>
        </p:txBody>
      </p:sp>
      <p:sp>
        <p:nvSpPr>
          <p:cNvPr id="9" name="テキスト ボックス 5"/>
          <p:cNvSpPr txBox="1">
            <a:spLocks noChangeArrowheads="1"/>
          </p:cNvSpPr>
          <p:nvPr/>
        </p:nvSpPr>
        <p:spPr bwMode="auto">
          <a:xfrm>
            <a:off x="395536" y="908720"/>
            <a:ext cx="85689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altLang="ja-JP" sz="2000" b="1" dirty="0">
                <a:solidFill>
                  <a:srgbClr val="002060"/>
                </a:solidFill>
              </a:rPr>
              <a:t>Photon Rich regime </a:t>
            </a:r>
            <a:r>
              <a:rPr lang="en-US" altLang="ja-JP" sz="2000" dirty="0">
                <a:solidFill>
                  <a:srgbClr val="002060"/>
                </a:solidFill>
              </a:rPr>
              <a:t>: </a:t>
            </a:r>
            <a:r>
              <a:rPr lang="en-US" altLang="ja-JP" sz="1800" dirty="0">
                <a:solidFill>
                  <a:srgbClr val="002060"/>
                </a:solidFill>
              </a:rPr>
              <a:t>photons advected from the upstream is dominant </a:t>
            </a:r>
            <a:endParaRPr lang="ja-JP" altLang="en-US" sz="1800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u="sng" dirty="0">
                <a:solidFill>
                  <a:srgbClr val="002060"/>
                </a:solidFill>
              </a:rPr>
              <a:t> </a:t>
            </a:r>
            <a:endParaRPr lang="ja-JP" altLang="en-US" sz="2000" u="sng" dirty="0">
              <a:solidFill>
                <a:srgbClr val="002060"/>
              </a:solidFill>
            </a:endParaRPr>
          </a:p>
        </p:txBody>
      </p:sp>
      <p:sp>
        <p:nvSpPr>
          <p:cNvPr id="10" name="テキスト ボックス 6"/>
          <p:cNvSpPr txBox="1">
            <a:spLocks noChangeArrowheads="1"/>
          </p:cNvSpPr>
          <p:nvPr/>
        </p:nvSpPr>
        <p:spPr bwMode="auto">
          <a:xfrm>
            <a:off x="713701" y="1250716"/>
            <a:ext cx="79326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u="sng" dirty="0">
                <a:solidFill>
                  <a:srgbClr val="0000FF"/>
                </a:solidFill>
              </a:rPr>
              <a:t>Levinson</a:t>
            </a:r>
            <a:r>
              <a:rPr lang="ja-JP" altLang="en-US" sz="1800" u="sng" dirty="0">
                <a:solidFill>
                  <a:srgbClr val="0000FF"/>
                </a:solidFill>
              </a:rPr>
              <a:t> </a:t>
            </a:r>
            <a:r>
              <a:rPr lang="en-US" altLang="ja-JP" sz="1800" u="sng" dirty="0">
                <a:solidFill>
                  <a:srgbClr val="0000FF"/>
                </a:solidFill>
              </a:rPr>
              <a:t>&amp; Bromberg (2008)</a:t>
            </a:r>
          </a:p>
        </p:txBody>
      </p:sp>
      <p:sp>
        <p:nvSpPr>
          <p:cNvPr id="18" name="テキスト ボックス 1"/>
          <p:cNvSpPr txBox="1">
            <a:spLocks noChangeArrowheads="1"/>
          </p:cNvSpPr>
          <p:nvPr/>
        </p:nvSpPr>
        <p:spPr bwMode="auto">
          <a:xfrm>
            <a:off x="1187450" y="332656"/>
            <a:ext cx="69849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400" b="1" dirty="0">
                <a:solidFill>
                  <a:schemeClr val="accent2"/>
                </a:solidFill>
              </a:rPr>
              <a:t>Self-consistent numerical calculation of RRMS</a:t>
            </a:r>
            <a:endParaRPr lang="ja-JP" altLang="en-US" sz="2400" b="1" dirty="0">
              <a:solidFill>
                <a:schemeClr val="accent2"/>
              </a:solidFill>
            </a:endParaRPr>
          </a:p>
        </p:txBody>
      </p:sp>
      <p:sp>
        <p:nvSpPr>
          <p:cNvPr id="15" name="テキスト ボックス 7">
            <a:extLst>
              <a:ext uri="{FF2B5EF4-FFF2-40B4-BE49-F238E27FC236}">
                <a16:creationId xmlns:a16="http://schemas.microsoft.com/office/drawing/2014/main" id="{38C69603-0654-6F43-8FF1-574DB2288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433" y="1559742"/>
            <a:ext cx="76758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dirty="0"/>
              <a:t>Energy integrated intensity, Klein-</a:t>
            </a:r>
            <a:r>
              <a:rPr lang="en-US" altLang="ja-JP" sz="1800" dirty="0" err="1"/>
              <a:t>Nishina</a:t>
            </a:r>
            <a:r>
              <a:rPr lang="en-US" altLang="ja-JP" sz="1800" dirty="0"/>
              <a:t> effect, pair production neglected</a:t>
            </a:r>
            <a:endParaRPr lang="ja-JP" altLang="en-US" sz="1800" dirty="0"/>
          </a:p>
        </p:txBody>
      </p:sp>
      <p:sp>
        <p:nvSpPr>
          <p:cNvPr id="16" name="テキスト ボックス 6">
            <a:extLst>
              <a:ext uri="{FF2B5EF4-FFF2-40B4-BE49-F238E27FC236}">
                <a16:creationId xmlns:a16="http://schemas.microsoft.com/office/drawing/2014/main" id="{D7D907DB-907E-A743-BD6A-1A6CD599E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701" y="1892864"/>
            <a:ext cx="79326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u="sng" dirty="0" err="1">
                <a:solidFill>
                  <a:srgbClr val="0000FF"/>
                </a:solidFill>
              </a:rPr>
              <a:t>Beloborodov</a:t>
            </a:r>
            <a:r>
              <a:rPr lang="en-US" altLang="ja-JP" sz="1800" u="sng" dirty="0">
                <a:solidFill>
                  <a:srgbClr val="0000FF"/>
                </a:solidFill>
              </a:rPr>
              <a:t> (2017)</a:t>
            </a:r>
          </a:p>
        </p:txBody>
      </p:sp>
      <p:sp>
        <p:nvSpPr>
          <p:cNvPr id="17" name="テキスト ボックス 7">
            <a:extLst>
              <a:ext uri="{FF2B5EF4-FFF2-40B4-BE49-F238E27FC236}">
                <a16:creationId xmlns:a16="http://schemas.microsoft.com/office/drawing/2014/main" id="{41E36414-3737-8F49-A1ED-91BA18B7F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433" y="2169863"/>
            <a:ext cx="76758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dirty="0"/>
              <a:t>Full radiation transfer, effects of magnetic field considered,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dirty="0"/>
              <a:t>pair production neglected</a:t>
            </a:r>
            <a:endParaRPr lang="ja-JP" altLang="en-US" sz="1800" dirty="0"/>
          </a:p>
        </p:txBody>
      </p:sp>
      <p:sp>
        <p:nvSpPr>
          <p:cNvPr id="19" name="テキスト ボックス 7">
            <a:extLst>
              <a:ext uri="{FF2B5EF4-FFF2-40B4-BE49-F238E27FC236}">
                <a16:creationId xmlns:a16="http://schemas.microsoft.com/office/drawing/2014/main" id="{600C50E8-1208-D343-BC47-BD149B688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433" y="3040845"/>
            <a:ext cx="76758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dirty="0"/>
              <a:t>Full radiation transfer, pair production effect included,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dirty="0"/>
              <a:t>some approximation is given on the temperature calculation </a:t>
            </a:r>
            <a:endParaRPr lang="ja-JP" altLang="en-US" sz="1800" dirty="0"/>
          </a:p>
        </p:txBody>
      </p:sp>
      <p:sp>
        <p:nvSpPr>
          <p:cNvPr id="20" name="テキスト ボックス 2">
            <a:extLst>
              <a:ext uri="{FF2B5EF4-FFF2-40B4-BE49-F238E27FC236}">
                <a16:creationId xmlns:a16="http://schemas.microsoft.com/office/drawing/2014/main" id="{91AD026E-C8D2-9F48-93D0-0332F891E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742" y="3639714"/>
            <a:ext cx="29511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u="sng" dirty="0">
                <a:solidFill>
                  <a:srgbClr val="0000FF"/>
                </a:solidFill>
              </a:rPr>
              <a:t>Ito et al. (2018)</a:t>
            </a:r>
            <a:endParaRPr lang="ja-JP" altLang="en-US" sz="1800" u="sng" dirty="0">
              <a:solidFill>
                <a:srgbClr val="0000FF"/>
              </a:solidFill>
            </a:endParaRPr>
          </a:p>
        </p:txBody>
      </p:sp>
      <p:sp>
        <p:nvSpPr>
          <p:cNvPr id="21" name="テキスト ボックス 7">
            <a:extLst>
              <a:ext uri="{FF2B5EF4-FFF2-40B4-BE49-F238E27FC236}">
                <a16:creationId xmlns:a16="http://schemas.microsoft.com/office/drawing/2014/main" id="{F04EAEBF-9CAA-0142-B965-E81412111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780" y="4009755"/>
            <a:ext cx="76758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dirty="0"/>
              <a:t>Full radiation transfer with pair production, no optimistic approximation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dirty="0">
                <a:solidFill>
                  <a:srgbClr val="FF0000"/>
                </a:solidFill>
              </a:rPr>
              <a:t>wide range of upstream condition is covered</a:t>
            </a:r>
            <a:endParaRPr lang="ja-JP" altLang="en-US" sz="1800" dirty="0">
              <a:solidFill>
                <a:srgbClr val="FF0000"/>
              </a:solidFill>
            </a:endParaRPr>
          </a:p>
        </p:txBody>
      </p:sp>
      <p:sp>
        <p:nvSpPr>
          <p:cNvPr id="22" name="テキスト ボックス 5">
            <a:extLst>
              <a:ext uri="{FF2B5EF4-FFF2-40B4-BE49-F238E27FC236}">
                <a16:creationId xmlns:a16="http://schemas.microsoft.com/office/drawing/2014/main" id="{1FD2006C-2122-094E-81F4-54823E797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900" y="4781568"/>
            <a:ext cx="880062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altLang="ja-JP" sz="2000" b="1" dirty="0">
                <a:solidFill>
                  <a:srgbClr val="002060"/>
                </a:solidFill>
              </a:rPr>
              <a:t>Photon Starved regime </a:t>
            </a:r>
            <a:r>
              <a:rPr lang="en-US" altLang="ja-JP" sz="2000" dirty="0">
                <a:solidFill>
                  <a:srgbClr val="002060"/>
                </a:solidFill>
              </a:rPr>
              <a:t>: pho</a:t>
            </a:r>
            <a:r>
              <a:rPr lang="en-US" altLang="ja-JP" sz="1800" dirty="0">
                <a:solidFill>
                  <a:srgbClr val="002060"/>
                </a:solidFill>
              </a:rPr>
              <a:t>tons produced in the downstream is dominant </a:t>
            </a:r>
            <a:endParaRPr lang="ja-JP" altLang="en-US" sz="1800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ja-JP" altLang="en-US" sz="1800">
              <a:solidFill>
                <a:srgbClr val="002060"/>
              </a:solidFill>
            </a:endParaRPr>
          </a:p>
        </p:txBody>
      </p:sp>
      <p:sp>
        <p:nvSpPr>
          <p:cNvPr id="23" name="テキスト ボックス 2">
            <a:extLst>
              <a:ext uri="{FF2B5EF4-FFF2-40B4-BE49-F238E27FC236}">
                <a16:creationId xmlns:a16="http://schemas.microsoft.com/office/drawing/2014/main" id="{8584D7B5-0FD7-084D-8281-D02801DB4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5126790"/>
            <a:ext cx="29511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u="sng" dirty="0">
                <a:solidFill>
                  <a:srgbClr val="0000FF"/>
                </a:solidFill>
              </a:rPr>
              <a:t>Budnik et al. (2010)</a:t>
            </a:r>
            <a:endParaRPr lang="ja-JP" altLang="en-US" sz="1800" u="sng" dirty="0">
              <a:solidFill>
                <a:srgbClr val="0000FF"/>
              </a:solidFill>
            </a:endParaRPr>
          </a:p>
        </p:txBody>
      </p:sp>
      <p:sp>
        <p:nvSpPr>
          <p:cNvPr id="24" name="テキスト ボックス 7">
            <a:extLst>
              <a:ext uri="{FF2B5EF4-FFF2-40B4-BE49-F238E27FC236}">
                <a16:creationId xmlns:a16="http://schemas.microsoft.com/office/drawing/2014/main" id="{BBDF8CCE-BB8C-984E-82B3-777521F64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347" y="5423716"/>
            <a:ext cx="76758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dirty="0"/>
              <a:t>Full radiation transfer with pair production and bremsstrahlung emission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altLang="ja-JP" sz="1800" dirty="0"/>
              <a:t> some assumption on cross sections. 6 &lt; </a:t>
            </a:r>
            <a:r>
              <a:rPr lang="en-US" altLang="ja-JP" sz="1800" dirty="0" err="1"/>
              <a:t>Γ</a:t>
            </a:r>
            <a:r>
              <a:rPr lang="en-US" altLang="ja-JP" sz="1800" dirty="0"/>
              <a:t> &lt; 30 </a:t>
            </a:r>
            <a:endParaRPr lang="ja-JP" altLang="en-US" sz="18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FBA03E6-093B-3E4E-8EAA-69A039275BAA}"/>
              </a:ext>
            </a:extLst>
          </p:cNvPr>
          <p:cNvSpPr txBox="1"/>
          <p:nvPr/>
        </p:nvSpPr>
        <p:spPr>
          <a:xfrm>
            <a:off x="1031324" y="6241364"/>
            <a:ext cx="7272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Shock Breakout simulation has not been performed</a:t>
            </a:r>
            <a:endParaRPr kumimoji="1" lang="ja-JP" altLang="en-US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029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2"/>
          <p:cNvSpPr txBox="1">
            <a:spLocks noChangeArrowheads="1"/>
          </p:cNvSpPr>
          <p:nvPr/>
        </p:nvSpPr>
        <p:spPr bwMode="auto">
          <a:xfrm>
            <a:off x="713701" y="2737083"/>
            <a:ext cx="29511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u="sng" dirty="0" err="1">
                <a:solidFill>
                  <a:srgbClr val="0000FF"/>
                </a:solidFill>
              </a:rPr>
              <a:t>Lundman</a:t>
            </a:r>
            <a:r>
              <a:rPr lang="en-US" altLang="ja-JP" sz="1800" u="sng" dirty="0">
                <a:solidFill>
                  <a:srgbClr val="0000FF"/>
                </a:solidFill>
              </a:rPr>
              <a:t> et al. (2018)</a:t>
            </a:r>
            <a:endParaRPr lang="ja-JP" altLang="en-US" sz="1800" u="sng" dirty="0">
              <a:solidFill>
                <a:srgbClr val="0000FF"/>
              </a:solidFill>
            </a:endParaRPr>
          </a:p>
        </p:txBody>
      </p:sp>
      <p:sp>
        <p:nvSpPr>
          <p:cNvPr id="9" name="テキスト ボックス 5"/>
          <p:cNvSpPr txBox="1">
            <a:spLocks noChangeArrowheads="1"/>
          </p:cNvSpPr>
          <p:nvPr/>
        </p:nvSpPr>
        <p:spPr bwMode="auto">
          <a:xfrm>
            <a:off x="395536" y="908720"/>
            <a:ext cx="85689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altLang="ja-JP" sz="2000" b="1" dirty="0"/>
              <a:t>Photon Rich regime </a:t>
            </a:r>
            <a:r>
              <a:rPr lang="en-US" altLang="ja-JP" sz="2000" dirty="0"/>
              <a:t>: </a:t>
            </a:r>
            <a:r>
              <a:rPr lang="en-US" altLang="ja-JP" sz="1800" dirty="0"/>
              <a:t>photons advected from the upstream is dominant </a:t>
            </a:r>
            <a:endParaRPr lang="ja-JP" altLang="en-US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u="sng" dirty="0"/>
              <a:t> </a:t>
            </a:r>
            <a:endParaRPr lang="ja-JP" altLang="en-US" sz="2000" u="sng" dirty="0"/>
          </a:p>
        </p:txBody>
      </p:sp>
      <p:sp>
        <p:nvSpPr>
          <p:cNvPr id="10" name="テキスト ボックス 6"/>
          <p:cNvSpPr txBox="1">
            <a:spLocks noChangeArrowheads="1"/>
          </p:cNvSpPr>
          <p:nvPr/>
        </p:nvSpPr>
        <p:spPr bwMode="auto">
          <a:xfrm>
            <a:off x="713701" y="1250716"/>
            <a:ext cx="79326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u="sng" dirty="0">
                <a:solidFill>
                  <a:srgbClr val="0000FF"/>
                </a:solidFill>
              </a:rPr>
              <a:t>Levinson</a:t>
            </a:r>
            <a:r>
              <a:rPr lang="ja-JP" altLang="en-US" sz="1800" u="sng" dirty="0">
                <a:solidFill>
                  <a:srgbClr val="0000FF"/>
                </a:solidFill>
              </a:rPr>
              <a:t> </a:t>
            </a:r>
            <a:r>
              <a:rPr lang="en-US" altLang="ja-JP" sz="1800" u="sng" dirty="0">
                <a:solidFill>
                  <a:srgbClr val="0000FF"/>
                </a:solidFill>
              </a:rPr>
              <a:t>&amp; Bromberg (2008)</a:t>
            </a:r>
          </a:p>
        </p:txBody>
      </p:sp>
      <p:sp>
        <p:nvSpPr>
          <p:cNvPr id="18" name="テキスト ボックス 1"/>
          <p:cNvSpPr txBox="1">
            <a:spLocks noChangeArrowheads="1"/>
          </p:cNvSpPr>
          <p:nvPr/>
        </p:nvSpPr>
        <p:spPr bwMode="auto">
          <a:xfrm>
            <a:off x="1187450" y="332656"/>
            <a:ext cx="69849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400" b="1" dirty="0">
                <a:solidFill>
                  <a:schemeClr val="accent2"/>
                </a:solidFill>
              </a:rPr>
              <a:t>Self-consistent numerical calculation of RRMS</a:t>
            </a:r>
            <a:endParaRPr lang="ja-JP" altLang="en-US" sz="2400" b="1" dirty="0">
              <a:solidFill>
                <a:schemeClr val="accent2"/>
              </a:solidFill>
            </a:endParaRPr>
          </a:p>
        </p:txBody>
      </p:sp>
      <p:sp>
        <p:nvSpPr>
          <p:cNvPr id="15" name="テキスト ボックス 7">
            <a:extLst>
              <a:ext uri="{FF2B5EF4-FFF2-40B4-BE49-F238E27FC236}">
                <a16:creationId xmlns:a16="http://schemas.microsoft.com/office/drawing/2014/main" id="{38C69603-0654-6F43-8FF1-574DB2288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433" y="1559742"/>
            <a:ext cx="76758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dirty="0"/>
              <a:t>Energy integrated intensity, Klein-</a:t>
            </a:r>
            <a:r>
              <a:rPr lang="en-US" altLang="ja-JP" sz="1800" dirty="0" err="1"/>
              <a:t>Nishina</a:t>
            </a:r>
            <a:r>
              <a:rPr lang="en-US" altLang="ja-JP" sz="1800" dirty="0"/>
              <a:t> effect, pair production neglected</a:t>
            </a:r>
            <a:endParaRPr lang="ja-JP" altLang="en-US" sz="1800" dirty="0"/>
          </a:p>
        </p:txBody>
      </p:sp>
      <p:sp>
        <p:nvSpPr>
          <p:cNvPr id="16" name="テキスト ボックス 6">
            <a:extLst>
              <a:ext uri="{FF2B5EF4-FFF2-40B4-BE49-F238E27FC236}">
                <a16:creationId xmlns:a16="http://schemas.microsoft.com/office/drawing/2014/main" id="{D7D907DB-907E-A743-BD6A-1A6CD599E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701" y="1892864"/>
            <a:ext cx="79326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u="sng" dirty="0" err="1">
                <a:solidFill>
                  <a:srgbClr val="0000FF"/>
                </a:solidFill>
              </a:rPr>
              <a:t>Beloborodov</a:t>
            </a:r>
            <a:r>
              <a:rPr lang="en-US" altLang="ja-JP" sz="1800" u="sng" dirty="0">
                <a:solidFill>
                  <a:srgbClr val="0000FF"/>
                </a:solidFill>
              </a:rPr>
              <a:t> (2017)</a:t>
            </a:r>
          </a:p>
        </p:txBody>
      </p:sp>
      <p:sp>
        <p:nvSpPr>
          <p:cNvPr id="17" name="テキスト ボックス 7">
            <a:extLst>
              <a:ext uri="{FF2B5EF4-FFF2-40B4-BE49-F238E27FC236}">
                <a16:creationId xmlns:a16="http://schemas.microsoft.com/office/drawing/2014/main" id="{41E36414-3737-8F49-A1ED-91BA18B7F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433" y="2169863"/>
            <a:ext cx="76758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dirty="0"/>
              <a:t>Full radiation transfer, effects of magnetic field considered,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dirty="0"/>
              <a:t>pair production neglected</a:t>
            </a:r>
            <a:endParaRPr lang="ja-JP" altLang="en-US" sz="1800" dirty="0"/>
          </a:p>
        </p:txBody>
      </p:sp>
      <p:sp>
        <p:nvSpPr>
          <p:cNvPr id="19" name="テキスト ボックス 7">
            <a:extLst>
              <a:ext uri="{FF2B5EF4-FFF2-40B4-BE49-F238E27FC236}">
                <a16:creationId xmlns:a16="http://schemas.microsoft.com/office/drawing/2014/main" id="{600C50E8-1208-D343-BC47-BD149B688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433" y="3040845"/>
            <a:ext cx="76758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dirty="0"/>
              <a:t>Full radiation transfer, pair production effect included,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dirty="0"/>
              <a:t>some approximation is given on the temperature calculation </a:t>
            </a:r>
            <a:endParaRPr lang="ja-JP" altLang="en-US" sz="1800" dirty="0"/>
          </a:p>
        </p:txBody>
      </p:sp>
      <p:sp>
        <p:nvSpPr>
          <p:cNvPr id="20" name="テキスト ボックス 2">
            <a:extLst>
              <a:ext uri="{FF2B5EF4-FFF2-40B4-BE49-F238E27FC236}">
                <a16:creationId xmlns:a16="http://schemas.microsoft.com/office/drawing/2014/main" id="{91AD026E-C8D2-9F48-93D0-0332F891E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742" y="3639714"/>
            <a:ext cx="32433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1" u="sng" dirty="0">
                <a:solidFill>
                  <a:srgbClr val="0000FF"/>
                </a:solidFill>
              </a:rPr>
              <a:t>Ito et al. (2018)</a:t>
            </a:r>
            <a:endParaRPr lang="ja-JP" altLang="en-US" sz="2000" b="1" u="sng" dirty="0">
              <a:solidFill>
                <a:srgbClr val="0000FF"/>
              </a:solidFill>
            </a:endParaRPr>
          </a:p>
        </p:txBody>
      </p:sp>
      <p:sp>
        <p:nvSpPr>
          <p:cNvPr id="21" name="テキスト ボックス 7">
            <a:extLst>
              <a:ext uri="{FF2B5EF4-FFF2-40B4-BE49-F238E27FC236}">
                <a16:creationId xmlns:a16="http://schemas.microsoft.com/office/drawing/2014/main" id="{F04EAEBF-9CAA-0142-B965-E81412111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780" y="4009755"/>
            <a:ext cx="879580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dirty="0"/>
              <a:t>Full radiation transfer with pair production, no optimistic approximation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dirty="0">
                <a:solidFill>
                  <a:srgbClr val="FF0000"/>
                </a:solidFill>
              </a:rPr>
              <a:t>wide range of upstream condition is covered (15 models)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dirty="0">
                <a:solidFill>
                  <a:srgbClr val="FF0000"/>
                </a:solidFill>
              </a:rPr>
              <a:t>             </a:t>
            </a:r>
            <a:r>
              <a:rPr lang="en-US" altLang="ja-JP" sz="2000" b="1" dirty="0">
                <a:solidFill>
                  <a:srgbClr val="FF0000"/>
                </a:solidFill>
              </a:rPr>
              <a:t>2&lt; </a:t>
            </a:r>
            <a:r>
              <a:rPr lang="en-US" altLang="ja-JP" sz="2000" b="1" dirty="0">
                <a:solidFill>
                  <a:srgbClr val="FF0000"/>
                </a:solidFill>
                <a:latin typeface="Symbol" pitchFamily="2" charset="2"/>
              </a:rPr>
              <a:t>G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u</a:t>
            </a:r>
            <a:r>
              <a:rPr lang="en-US" altLang="ja-JP" sz="2000" b="1" dirty="0">
                <a:solidFill>
                  <a:srgbClr val="FF0000"/>
                </a:solidFill>
              </a:rPr>
              <a:t> &lt; 10, </a:t>
            </a:r>
            <a:r>
              <a:rPr lang="en-US" altLang="ja-JP" sz="2000" dirty="0">
                <a:solidFill>
                  <a:srgbClr val="FF0000"/>
                </a:solidFill>
              </a:rPr>
              <a:t>   </a:t>
            </a:r>
            <a:r>
              <a:rPr lang="en-US" altLang="ja-JP" sz="2000" b="1" dirty="0">
                <a:solidFill>
                  <a:srgbClr val="FF0000"/>
                </a:solidFill>
              </a:rPr>
              <a:t>0.01 &lt; </a:t>
            </a:r>
            <a:r>
              <a:rPr lang="en-US" altLang="ja-JP" sz="2000" b="1" dirty="0" err="1">
                <a:solidFill>
                  <a:srgbClr val="FF0000"/>
                </a:solidFill>
              </a:rPr>
              <a:t>ξ</a:t>
            </a:r>
            <a:r>
              <a:rPr lang="en-US" altLang="ja-JP" sz="2000" b="1" baseline="-25000" dirty="0" err="1">
                <a:solidFill>
                  <a:srgbClr val="FF0000"/>
                </a:solidFill>
              </a:rPr>
              <a:t>u</a:t>
            </a:r>
            <a:r>
              <a:rPr lang="en-US" altLang="ja-JP" sz="2000" b="1" dirty="0">
                <a:solidFill>
                  <a:srgbClr val="FF0000"/>
                </a:solidFill>
              </a:rPr>
              <a:t>  &lt; 10,   10</a:t>
            </a:r>
            <a:r>
              <a:rPr lang="en-US" altLang="ja-JP" sz="2000" b="1" baseline="30000" dirty="0">
                <a:solidFill>
                  <a:srgbClr val="FF0000"/>
                </a:solidFill>
              </a:rPr>
              <a:t>3</a:t>
            </a:r>
            <a:r>
              <a:rPr lang="en-US" altLang="ja-JP" sz="2000" b="1" dirty="0">
                <a:solidFill>
                  <a:srgbClr val="FF0000"/>
                </a:solidFill>
              </a:rPr>
              <a:t> &lt; n &lt; 10</a:t>
            </a:r>
            <a:r>
              <a:rPr lang="en-US" altLang="ja-JP" sz="2000" b="1" baseline="30000" dirty="0">
                <a:solidFill>
                  <a:srgbClr val="FF0000"/>
                </a:solidFill>
              </a:rPr>
              <a:t>5</a:t>
            </a:r>
            <a:r>
              <a:rPr lang="en-US" altLang="ja-JP" sz="2000" b="1" dirty="0">
                <a:solidFill>
                  <a:srgbClr val="FF0000"/>
                </a:solidFill>
              </a:rPr>
              <a:t>  </a:t>
            </a:r>
            <a:endParaRPr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FCA9F66-BCC9-4A4E-9CB6-4CB266800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5264257"/>
            <a:ext cx="8292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400" dirty="0">
                <a:solidFill>
                  <a:srgbClr val="0000FF"/>
                </a:solidFill>
              </a:rPr>
              <a:t>structure, spectra, application to GRBs</a:t>
            </a:r>
          </a:p>
        </p:txBody>
      </p:sp>
    </p:spTree>
    <p:extLst>
      <p:ext uri="{BB962C8B-B14F-4D97-AF65-F5344CB8AC3E}">
        <p14:creationId xmlns:p14="http://schemas.microsoft.com/office/powerpoint/2010/main" val="855316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827584" y="256044"/>
            <a:ext cx="7772400" cy="906463"/>
          </a:xfrm>
        </p:spPr>
        <p:txBody>
          <a:bodyPr/>
          <a:lstStyle/>
          <a:p>
            <a:r>
              <a:rPr lang="en-US" sz="3600" dirty="0">
                <a:latin typeface="+mn-lt"/>
                <a:cs typeface="Comic Sans MS" charset="0"/>
              </a:rPr>
              <a:t>GRBs: sub-</a:t>
            </a:r>
            <a:r>
              <a:rPr lang="en-US" sz="3600" dirty="0" err="1">
                <a:latin typeface="+mn-lt"/>
                <a:cs typeface="Comic Sans MS" charset="0"/>
              </a:rPr>
              <a:t>photospheric</a:t>
            </a:r>
            <a:r>
              <a:rPr lang="en-US" sz="3600" dirty="0">
                <a:latin typeface="+mn-lt"/>
                <a:cs typeface="Comic Sans MS" charset="0"/>
              </a:rPr>
              <a:t> shocks</a:t>
            </a:r>
          </a:p>
        </p:txBody>
      </p:sp>
      <p:sp>
        <p:nvSpPr>
          <p:cNvPr id="30722" name="TextBox 1"/>
          <p:cNvSpPr txBox="1">
            <a:spLocks noChangeArrowheads="1"/>
          </p:cNvSpPr>
          <p:nvPr/>
        </p:nvSpPr>
        <p:spPr bwMode="auto">
          <a:xfrm>
            <a:off x="2047875" y="1050925"/>
            <a:ext cx="4994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/>
              <a:t>AL 12, </a:t>
            </a:r>
            <a:r>
              <a:rPr lang="en-US" sz="2000" dirty="0" err="1"/>
              <a:t>AL+Keren</a:t>
            </a:r>
            <a:r>
              <a:rPr lang="en-US" sz="2000" dirty="0"/>
              <a:t> 14, </a:t>
            </a:r>
            <a:r>
              <a:rPr lang="en-US" sz="2000" dirty="0" err="1"/>
              <a:t>Beloborodov</a:t>
            </a:r>
            <a:r>
              <a:rPr lang="en-US" sz="2000" dirty="0"/>
              <a:t> 17, Ito+18</a:t>
            </a:r>
          </a:p>
        </p:txBody>
      </p:sp>
      <p:pic>
        <p:nvPicPr>
          <p:cNvPr id="30723" name="Image 1" descr="marsnfn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2239963"/>
            <a:ext cx="400685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88" y="2233613"/>
            <a:ext cx="4268787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92200" y="1611313"/>
            <a:ext cx="703897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+mn-lt"/>
                <a:cs typeface="Comic Sans MS"/>
              </a:rPr>
              <a:t>Evidence for </a:t>
            </a:r>
            <a:r>
              <a:rPr lang="en-US" sz="2400" dirty="0" err="1">
                <a:solidFill>
                  <a:srgbClr val="FF0000"/>
                </a:solidFill>
                <a:latin typeface="+mn-lt"/>
                <a:cs typeface="Comic Sans MS"/>
              </a:rPr>
              <a:t>photospheric</a:t>
            </a:r>
            <a:r>
              <a:rPr lang="en-US" sz="2400" dirty="0">
                <a:solidFill>
                  <a:srgbClr val="FF0000"/>
                </a:solidFill>
                <a:latin typeface="+mn-lt"/>
                <a:cs typeface="Comic Sans MS"/>
              </a:rPr>
              <a:t> emission ? </a:t>
            </a:r>
            <a:r>
              <a:rPr lang="en-US" sz="2000" dirty="0">
                <a:solidFill>
                  <a:srgbClr val="FF0000"/>
                </a:solidFill>
                <a:latin typeface="+mn-lt"/>
                <a:cs typeface="Comic Sans MS"/>
              </a:rPr>
              <a:t>(</a:t>
            </a:r>
            <a:r>
              <a:rPr lang="en-US" sz="2000" dirty="0" err="1">
                <a:solidFill>
                  <a:srgbClr val="FF0000"/>
                </a:solidFill>
                <a:latin typeface="+mn-lt"/>
                <a:cs typeface="Comic Sans MS"/>
              </a:rPr>
              <a:t>Peer+Ryde</a:t>
            </a:r>
            <a:r>
              <a:rPr lang="en-US" sz="2000" dirty="0">
                <a:solidFill>
                  <a:srgbClr val="FF0000"/>
                </a:solidFill>
                <a:latin typeface="+mn-lt"/>
                <a:cs typeface="Comic Sans MS"/>
              </a:rPr>
              <a:t>)</a:t>
            </a:r>
            <a:endParaRPr lang="en-US" sz="2400" dirty="0">
              <a:solidFill>
                <a:srgbClr val="FF0000"/>
              </a:solidFill>
              <a:latin typeface="+mn-lt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6563" y="5301208"/>
            <a:ext cx="8302625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+mn-lt"/>
                <a:cs typeface="Comic Sans MS"/>
              </a:rPr>
              <a:t>Band spectrum from </a:t>
            </a:r>
            <a:r>
              <a:rPr lang="en-US" sz="2400" dirty="0" err="1">
                <a:solidFill>
                  <a:srgbClr val="FF0000"/>
                </a:solidFill>
                <a:latin typeface="+mn-lt"/>
                <a:cs typeface="Comic Sans MS"/>
              </a:rPr>
              <a:t>photospheric</a:t>
            </a:r>
            <a:r>
              <a:rPr lang="en-US" sz="2400" dirty="0">
                <a:solidFill>
                  <a:srgbClr val="FF0000"/>
                </a:solidFill>
                <a:latin typeface="+mn-lt"/>
                <a:cs typeface="Comic Sans MS"/>
              </a:rPr>
              <a:t> emission? </a:t>
            </a:r>
            <a:r>
              <a:rPr lang="en-US" sz="2000" dirty="0">
                <a:latin typeface="+mn-lt"/>
                <a:cs typeface="Comic Sans MS"/>
              </a:rPr>
              <a:t>(</a:t>
            </a:r>
            <a:r>
              <a:rPr lang="en-US" sz="2000" dirty="0" err="1">
                <a:latin typeface="+mn-lt"/>
                <a:cs typeface="Comic Sans MS"/>
              </a:rPr>
              <a:t>Beloborodov</a:t>
            </a:r>
            <a:r>
              <a:rPr lang="en-US" sz="2000" dirty="0">
                <a:latin typeface="+mn-lt"/>
                <a:cs typeface="Comic Sans MS"/>
              </a:rPr>
              <a:t> 13, </a:t>
            </a:r>
            <a:r>
              <a:rPr lang="en-US" sz="2000" dirty="0" err="1">
                <a:latin typeface="+mn-lt"/>
                <a:cs typeface="Comic Sans MS"/>
              </a:rPr>
              <a:t>Vurm</a:t>
            </a:r>
            <a:r>
              <a:rPr lang="en-US" sz="2000" dirty="0">
                <a:latin typeface="+mn-lt"/>
                <a:cs typeface="Comic Sans MS"/>
              </a:rPr>
              <a:t>+ 13, </a:t>
            </a:r>
            <a:r>
              <a:rPr lang="en-US" sz="2000" dirty="0" err="1">
                <a:latin typeface="+mn-lt"/>
                <a:cs typeface="Comic Sans MS"/>
              </a:rPr>
              <a:t>Keren+AL</a:t>
            </a:r>
            <a:r>
              <a:rPr lang="en-US" sz="2000" dirty="0">
                <a:latin typeface="+mn-lt"/>
                <a:cs typeface="Comic Sans MS"/>
              </a:rPr>
              <a:t> 14, Ito + 15, </a:t>
            </a:r>
            <a:r>
              <a:rPr lang="en-US" sz="2000" dirty="0" err="1">
                <a:latin typeface="+mn-lt"/>
                <a:cs typeface="Comic Sans MS"/>
              </a:rPr>
              <a:t>Lazzati</a:t>
            </a:r>
            <a:r>
              <a:rPr lang="en-US" sz="2000" dirty="0">
                <a:latin typeface="+mn-lt"/>
                <a:cs typeface="Comic Sans MS"/>
              </a:rPr>
              <a:t> 16)</a:t>
            </a:r>
            <a:endParaRPr lang="en-US" sz="2400" dirty="0">
              <a:latin typeface="+mn-lt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06363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544755" y="355271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>
                <a:solidFill>
                  <a:schemeClr val="accent6">
                    <a:lumMod val="75000"/>
                  </a:schemeClr>
                </a:solidFill>
              </a:rPr>
              <a:t>Application to GRBs</a:t>
            </a:r>
            <a:endParaRPr kumimoji="1" lang="ja-JP" alt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6" y="938285"/>
            <a:ext cx="4833868" cy="2715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2233638" y="2856146"/>
            <a:ext cx="2586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Mizuta &amp; </a:t>
            </a:r>
            <a:r>
              <a:rPr kumimoji="1" lang="en-US" altLang="ja-JP" sz="1600" b="1" dirty="0" err="1">
                <a:solidFill>
                  <a:schemeClr val="bg1"/>
                </a:solidFill>
              </a:rPr>
              <a:t>Ioka</a:t>
            </a:r>
            <a:r>
              <a:rPr kumimoji="1" lang="en-US" altLang="ja-JP" sz="1600" b="1" dirty="0">
                <a:solidFill>
                  <a:schemeClr val="bg1"/>
                </a:solidFill>
              </a:rPr>
              <a:t> 2013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36712"/>
            <a:ext cx="3990776" cy="281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1061714" y="3681914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solidFill>
                  <a:srgbClr val="0000FF"/>
                </a:solidFill>
              </a:rPr>
              <a:t>RRMS naturally develops within jet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98711" y="5645958"/>
            <a:ext cx="8352928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7"/>
          <p:cNvSpPr txBox="1">
            <a:spLocks noChangeArrowheads="1"/>
          </p:cNvSpPr>
          <p:nvPr/>
        </p:nvSpPr>
        <p:spPr bwMode="auto">
          <a:xfrm>
            <a:off x="4447181" y="4784184"/>
            <a:ext cx="374332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dirty="0">
                <a:solidFill>
                  <a:srgbClr val="0000FF"/>
                </a:solidFill>
              </a:rPr>
              <a:t>always satisfied for GRB fireball at </a:t>
            </a:r>
            <a:r>
              <a:rPr lang="en-US" altLang="ja-JP" sz="1800" dirty="0" err="1">
                <a:solidFill>
                  <a:srgbClr val="0000FF"/>
                </a:solidFill>
              </a:rPr>
              <a:t>subphotospheric</a:t>
            </a:r>
            <a:r>
              <a:rPr lang="en-US" altLang="ja-JP" sz="1800" dirty="0">
                <a:solidFill>
                  <a:srgbClr val="0000FF"/>
                </a:solidFill>
              </a:rPr>
              <a:t> region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400" dirty="0">
                <a:solidFill>
                  <a:srgbClr val="0000FF"/>
                </a:solidFill>
              </a:rPr>
              <a:t>(e.g., Bromberg + 2011)</a:t>
            </a:r>
            <a:endParaRPr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367033" y="4086563"/>
            <a:ext cx="8112598" cy="191943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3" name="テキスト ボックス 2"/>
          <p:cNvSpPr txBox="1">
            <a:spLocks noChangeArrowheads="1"/>
          </p:cNvSpPr>
          <p:nvPr/>
        </p:nvSpPr>
        <p:spPr bwMode="auto">
          <a:xfrm>
            <a:off x="558751" y="4133791"/>
            <a:ext cx="69127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b="1" u="sng" dirty="0"/>
              <a:t>Condition for RMS to form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70966" y="4532547"/>
            <a:ext cx="4016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・</a:t>
            </a:r>
            <a:r>
              <a:rPr lang="en-US" altLang="ja-JP" dirty="0"/>
              <a:t>Optically thick</a:t>
            </a:r>
            <a:r>
              <a:rPr kumimoji="1" lang="ja-JP" altLang="en-US" dirty="0"/>
              <a:t>（</a:t>
            </a:r>
            <a:r>
              <a:rPr kumimoji="1" lang="en-US" altLang="ja-JP" dirty="0">
                <a:latin typeface="Symbol" panose="05050102010706020507" pitchFamily="18" charset="2"/>
              </a:rPr>
              <a:t>t&gt;&gt;1</a:t>
            </a:r>
            <a:r>
              <a:rPr kumimoji="1" lang="ja-JP" altLang="en-US" dirty="0"/>
              <a:t>）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70966" y="4901879"/>
            <a:ext cx="4016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・</a:t>
            </a:r>
            <a:r>
              <a:rPr lang="en-US" altLang="ja-JP" dirty="0"/>
              <a:t>propagation velocity</a:t>
            </a:r>
            <a:endParaRPr kumimoji="1" lang="ja-JP" altLang="en-US" dirty="0"/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887" y="5653287"/>
            <a:ext cx="1820979" cy="28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695" y="5270567"/>
            <a:ext cx="2197099" cy="399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テキスト ボックス 17"/>
          <p:cNvSpPr txBox="1"/>
          <p:nvPr/>
        </p:nvSpPr>
        <p:spPr>
          <a:xfrm>
            <a:off x="4447182" y="4164569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Weaver 1976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826974894"/>
      </p:ext>
    </p:extLst>
  </p:cSld>
  <p:clrMapOvr>
    <a:masterClrMapping/>
  </p:clrMapOvr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57139</TotalTime>
  <Words>1838</Words>
  <Application>Microsoft Macintosh PowerPoint</Application>
  <PresentationFormat>画面に合わせる (4:3)</PresentationFormat>
  <Paragraphs>358</Paragraphs>
  <Slides>41</Slides>
  <Notes>4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41</vt:i4>
      </vt:variant>
    </vt:vector>
  </HeadingPairs>
  <TitlesOfParts>
    <vt:vector size="53" baseType="lpstr">
      <vt:lpstr>HGPｺﾞｼｯｸE</vt:lpstr>
      <vt:lpstr>ＭＳ Ｐゴシック</vt:lpstr>
      <vt:lpstr>ＭＳ Ｐ明朝</vt:lpstr>
      <vt:lpstr>Arial</vt:lpstr>
      <vt:lpstr>Century</vt:lpstr>
      <vt:lpstr>Comic Sans MS</vt:lpstr>
      <vt:lpstr>Garamond</vt:lpstr>
      <vt:lpstr>Symbol</vt:lpstr>
      <vt:lpstr>Times New Roman</vt:lpstr>
      <vt:lpstr>Wingdings</vt:lpstr>
      <vt:lpstr>Edge</vt:lpstr>
      <vt:lpstr>Equation</vt:lpstr>
      <vt:lpstr>PowerPoint プレゼンテーション</vt:lpstr>
      <vt:lpstr>Plan of this talk</vt:lpstr>
      <vt:lpstr>PowerPoint プレゼンテーション</vt:lpstr>
      <vt:lpstr>Under which conditions a RMS forms ?</vt:lpstr>
      <vt:lpstr>Non-relativistic .vs. Relativistic</vt:lpstr>
      <vt:lpstr>PowerPoint プレゼンテーション</vt:lpstr>
      <vt:lpstr>PowerPoint プレゼンテーション</vt:lpstr>
      <vt:lpstr>GRBs: sub-photospheric shocks</vt:lpstr>
      <vt:lpstr>PowerPoint プレゼンテーション</vt:lpstr>
      <vt:lpstr>Thermalization depth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yamadaken</Company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ＦＲＩＩ型電波銀河の　　　　　全パワーと年齢</dc:title>
  <dc:creator>hito</dc:creator>
  <cp:lastModifiedBy>伊藤 裕貴</cp:lastModifiedBy>
  <cp:revision>2350</cp:revision>
  <cp:lastPrinted>2018-05-15T20:04:59Z</cp:lastPrinted>
  <dcterms:created xsi:type="dcterms:W3CDTF">2005-08-03T05:06:51Z</dcterms:created>
  <dcterms:modified xsi:type="dcterms:W3CDTF">2018-05-16T08:15:43Z</dcterms:modified>
</cp:coreProperties>
</file>